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cb1c110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cb1c110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cb1c110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7cb1c110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7cb1c110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7cb1c110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7cb1c110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7cb1c110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7cb1c110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7cb1c110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7cb1c11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7cb1c11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7cb1c110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7cb1c110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7cb1c110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7cb1c110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7cb1c110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7cb1c110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7cb1c110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7cb1c110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7cb1c110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7cb1c110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7cb1c110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7cb1c110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Helvetica Neue"/>
                <a:ea typeface="Helvetica Neue"/>
                <a:cs typeface="Helvetica Neue"/>
                <a:sym typeface="Helvetica Neue"/>
              </a:rPr>
              <a:t>Multiple Linear Regression Analysis</a:t>
            </a:r>
            <a:endParaRPr b="1" sz="4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tcars</a:t>
            </a:r>
            <a:br>
              <a:rPr lang="en"/>
            </a:b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356875"/>
            <a:ext cx="85206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© Achmad Nafila Rozie</a:t>
            </a:r>
            <a:endParaRPr b="1"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5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latin typeface="Helvetica Neue"/>
                <a:ea typeface="Helvetica Neue"/>
                <a:cs typeface="Helvetica Neue"/>
                <a:sym typeface="Helvetica Neue"/>
              </a:rPr>
              <a:t>New Regression Results after ‘cyl’ column is eliminated </a:t>
            </a:r>
            <a:endParaRPr b="1" sz="23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22875" y="2995050"/>
            <a:ext cx="88509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Interpretation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R-squared = 0.981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means 98.1% of variance in the model is able to be explained by these 5 variables.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Coefficient Overall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of the correlation was significantly impact toward the Y variable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Coefficient Interpretation</a:t>
            </a:r>
            <a:endParaRPr b="1" sz="11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1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'qsec': A coefficient of 1.15 with a p-value of 0.000 indicates a positive effect on 'mpg' and is statistically significant.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1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'am' (automatic/manual transmission): A coefficient of 8.45 with a p-value of 0.000 indicates a significant positive effect on 'mpg.'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1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○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'carb' (carburetor): A coefficient of -1.37 with a p-value of 0.000 indicates a significant negative effect on 'mpg.'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Durbin-Watson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Durbin-Watson value of 1.67 indicates that there is no significant autocorrelation within the model.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175" y="923875"/>
            <a:ext cx="4213498" cy="16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173" y="2524820"/>
            <a:ext cx="4213500" cy="60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5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latin typeface="Helvetica Neue"/>
                <a:ea typeface="Helvetica Neue"/>
                <a:cs typeface="Helvetica Neue"/>
                <a:sym typeface="Helvetica Neue"/>
              </a:rPr>
              <a:t>Conclusion and Recommendation</a:t>
            </a:r>
            <a:endParaRPr b="1" sz="23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28100" y="1118725"/>
            <a:ext cx="82878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could identify the mpg based on 3 independent variables: qsec, am, and carb. 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equation of the last multicollinear regression is as follow: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mpg = 1.15 * (qsec) + 8.85 * (am) - 1.37 * (carb) + e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variable become the most significant variable into the increasing of mpg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28100" y="3113475"/>
            <a:ext cx="82878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Recommendation(s)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users that likely to look </a:t>
            </a: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‘economic’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which mean high mpg car - kindly to look for high qsec, automatic, and low number of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carburetor.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Oppositely,  kindly to look for low qsec, manual, and high number of carburetor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5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latin typeface="Helvetica Neue"/>
                <a:ea typeface="Helvetica Neue"/>
                <a:cs typeface="Helvetica Neue"/>
                <a:sym typeface="Helvetica Neue"/>
              </a:rPr>
              <a:t>Feature Reduction to eliminate </a:t>
            </a:r>
            <a:r>
              <a:rPr b="1" lang="en" sz="2320">
                <a:latin typeface="Helvetica Neue"/>
                <a:ea typeface="Helvetica Neue"/>
                <a:cs typeface="Helvetica Neue"/>
                <a:sym typeface="Helvetica Neue"/>
              </a:rPr>
              <a:t>multicollinearity using VIF </a:t>
            </a:r>
            <a:r>
              <a:rPr lang="en" sz="2320">
                <a:latin typeface="Helvetica Neue"/>
                <a:ea typeface="Helvetica Neue"/>
                <a:cs typeface="Helvetica Neue"/>
                <a:sym typeface="Helvetica Neue"/>
              </a:rPr>
              <a:t>(Variance Inflation Factor)</a:t>
            </a:r>
            <a:endParaRPr sz="23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625" y="2310600"/>
            <a:ext cx="15811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675" y="2310600"/>
            <a:ext cx="174136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075" y="2310600"/>
            <a:ext cx="1944291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943625" y="1976425"/>
            <a:ext cx="158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1st FIV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540675" y="1976425"/>
            <a:ext cx="158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2nd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FIV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6256075" y="1956600"/>
            <a:ext cx="158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3rd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and Objective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Framework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10 variables to be checked further into their impact into the mpg variables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825" y="1635150"/>
            <a:ext cx="4706351" cy="26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072000" y="43741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 of the dataset</a:t>
            </a:r>
            <a:endParaRPr i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Analysis Framework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485563" y="1291163"/>
            <a:ext cx="1530000" cy="57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 Dataset</a:t>
            </a:r>
            <a:endParaRPr b="1"/>
          </a:p>
        </p:txBody>
      </p:sp>
      <p:sp>
        <p:nvSpPr>
          <p:cNvPr id="77" name="Google Shape;77;p16"/>
          <p:cNvSpPr/>
          <p:nvPr/>
        </p:nvSpPr>
        <p:spPr>
          <a:xfrm>
            <a:off x="2485563" y="2095275"/>
            <a:ext cx="1530000" cy="57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Preparation</a:t>
            </a:r>
            <a:endParaRPr b="1"/>
          </a:p>
        </p:txBody>
      </p:sp>
      <p:sp>
        <p:nvSpPr>
          <p:cNvPr id="78" name="Google Shape;78;p16"/>
          <p:cNvSpPr/>
          <p:nvPr/>
        </p:nvSpPr>
        <p:spPr>
          <a:xfrm>
            <a:off x="2485563" y="2899275"/>
            <a:ext cx="1530000" cy="57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Check</a:t>
            </a:r>
            <a:endParaRPr b="1"/>
          </a:p>
        </p:txBody>
      </p:sp>
      <p:sp>
        <p:nvSpPr>
          <p:cNvPr id="79" name="Google Shape;79;p16"/>
          <p:cNvSpPr/>
          <p:nvPr/>
        </p:nvSpPr>
        <p:spPr>
          <a:xfrm>
            <a:off x="5128138" y="1291088"/>
            <a:ext cx="1530000" cy="57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Selection</a:t>
            </a:r>
            <a:endParaRPr b="1"/>
          </a:p>
        </p:txBody>
      </p:sp>
      <p:sp>
        <p:nvSpPr>
          <p:cNvPr id="80" name="Google Shape;80;p16"/>
          <p:cNvSpPr/>
          <p:nvPr/>
        </p:nvSpPr>
        <p:spPr>
          <a:xfrm>
            <a:off x="5128138" y="2095213"/>
            <a:ext cx="1530000" cy="57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Deployment</a:t>
            </a:r>
            <a:endParaRPr b="1"/>
          </a:p>
        </p:txBody>
      </p:sp>
      <p:sp>
        <p:nvSpPr>
          <p:cNvPr id="81" name="Google Shape;81;p16"/>
          <p:cNvSpPr/>
          <p:nvPr/>
        </p:nvSpPr>
        <p:spPr>
          <a:xfrm>
            <a:off x="5128438" y="2899338"/>
            <a:ext cx="1530000" cy="57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Interpretation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>
            <a:off x="5128138" y="3703463"/>
            <a:ext cx="1530000" cy="572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Conclusion and Recommendation</a:t>
            </a:r>
            <a:endParaRPr b="1" sz="1200"/>
          </a:p>
        </p:txBody>
      </p:sp>
      <p:cxnSp>
        <p:nvCxnSpPr>
          <p:cNvPr id="83" name="Google Shape;83;p16"/>
          <p:cNvCxnSpPr>
            <a:stCxn id="76" idx="2"/>
            <a:endCxn id="77" idx="0"/>
          </p:cNvCxnSpPr>
          <p:nvPr/>
        </p:nvCxnSpPr>
        <p:spPr>
          <a:xfrm>
            <a:off x="3250563" y="1863863"/>
            <a:ext cx="0" cy="231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7" idx="2"/>
            <a:endCxn id="78" idx="0"/>
          </p:cNvCxnSpPr>
          <p:nvPr/>
        </p:nvCxnSpPr>
        <p:spPr>
          <a:xfrm>
            <a:off x="3250563" y="2667975"/>
            <a:ext cx="0" cy="231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9" idx="2"/>
            <a:endCxn id="80" idx="0"/>
          </p:cNvCxnSpPr>
          <p:nvPr/>
        </p:nvCxnSpPr>
        <p:spPr>
          <a:xfrm flipH="1" rot="-5400000">
            <a:off x="5777788" y="1979138"/>
            <a:ext cx="231300" cy="6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80" idx="2"/>
            <a:endCxn id="81" idx="0"/>
          </p:cNvCxnSpPr>
          <p:nvPr/>
        </p:nvCxnSpPr>
        <p:spPr>
          <a:xfrm flipH="1" rot="-5400000">
            <a:off x="5777788" y="2783263"/>
            <a:ext cx="231300" cy="6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81" idx="2"/>
            <a:endCxn id="82" idx="0"/>
          </p:cNvCxnSpPr>
          <p:nvPr/>
        </p:nvCxnSpPr>
        <p:spPr>
          <a:xfrm flipH="1" rot="-5400000">
            <a:off x="5778088" y="3587388"/>
            <a:ext cx="231300" cy="6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1" idx="3"/>
            <a:endCxn id="79" idx="3"/>
          </p:cNvCxnSpPr>
          <p:nvPr/>
        </p:nvCxnSpPr>
        <p:spPr>
          <a:xfrm flipH="1" rot="10800000">
            <a:off x="6658438" y="1577388"/>
            <a:ext cx="600" cy="1608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78" idx="2"/>
            <a:endCxn id="79" idx="0"/>
          </p:cNvCxnSpPr>
          <p:nvPr/>
        </p:nvCxnSpPr>
        <p:spPr>
          <a:xfrm rot="-5400000">
            <a:off x="3481413" y="1060125"/>
            <a:ext cx="2181000" cy="2642700"/>
          </a:xfrm>
          <a:prstGeom prst="bentConnector5">
            <a:avLst>
              <a:gd fmla="val -10918" name="adj1"/>
              <a:gd fmla="val 49998" name="adj2"/>
              <a:gd fmla="val 110913" name="adj3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Findings - Import Dataset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457325"/>
            <a:ext cx="61055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We found lot of inter X (independent) is highly correlated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225" y="1437850"/>
            <a:ext cx="3270875" cy="26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110750" y="4335025"/>
            <a:ext cx="6922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exclude certain independent variables that are highly correlated with one another to mitigate the risk of multicollinearity in the analysis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Model Deployment and Interpretation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New Dataset after we eliminate 5 variables with correlation threshold = 0.7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110763" y="3499675"/>
            <a:ext cx="6922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found that there are 5 variables that has low correlation (correlation inter-X variables) &lt;= 0.7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1845925"/>
            <a:ext cx="52101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5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latin typeface="Helvetica Neue"/>
                <a:ea typeface="Helvetica Neue"/>
                <a:cs typeface="Helvetica Neue"/>
                <a:sym typeface="Helvetica Neue"/>
              </a:rPr>
              <a:t>We generate quite “good” identifier with R-Squared 0.985, but 1 variable is not significant toward dependant variable</a:t>
            </a:r>
            <a:endParaRPr b="1" sz="23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120950" y="1293350"/>
            <a:ext cx="35808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Interpretation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R-squared = 0.985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means 98.5% of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variance in the model is able to be explained by these 5 variables.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Coefficient Overall</a:t>
            </a:r>
            <a:b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found that there is 1 column (cyl) that considered not significant - p-value &gt;= 0.05 so we will iterate the model later.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b="1" lang="en" sz="11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Coefficient Interpretation</a:t>
            </a:r>
            <a:b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coef show impact value between X (independent) variable into Y (dependent) variable .</a:t>
            </a:r>
            <a:b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if the car is automatic (am) → means the car has higher mpg for 5.0594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3350"/>
            <a:ext cx="4624401" cy="26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