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4/23/2018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1196752"/>
            <a:ext cx="7333454" cy="2514601"/>
          </a:xfrm>
        </p:spPr>
        <p:txBody>
          <a:bodyPr/>
          <a:lstStyle/>
          <a:p>
            <a:r>
              <a:rPr lang="id-ID" dirty="0" smtClean="0"/>
              <a:t>Aplikasi </a:t>
            </a:r>
            <a:r>
              <a:rPr lang="id-ID" i="1" dirty="0" smtClean="0"/>
              <a:t>Weight of Evidence</a:t>
            </a:r>
            <a:br>
              <a:rPr lang="id-ID" i="1" dirty="0" smtClean="0"/>
            </a:br>
            <a:r>
              <a:rPr lang="id-ID" dirty="0" smtClean="0"/>
              <a:t>pada data </a:t>
            </a:r>
            <a:br>
              <a:rPr lang="id-ID" dirty="0" smtClean="0"/>
            </a:br>
            <a:r>
              <a:rPr lang="id-ID" sz="3200" dirty="0" smtClean="0">
                <a:solidFill>
                  <a:schemeClr val="tx1"/>
                </a:solidFill>
              </a:rPr>
              <a:t>case study: Data Diskretisasi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25860" y="4365104"/>
            <a:ext cx="5029201" cy="889496"/>
          </a:xfrm>
        </p:spPr>
        <p:txBody>
          <a:bodyPr/>
          <a:lstStyle/>
          <a:p>
            <a:r>
              <a:rPr lang="id-ID" dirty="0" smtClean="0"/>
              <a:t>Oleh </a:t>
            </a:r>
          </a:p>
          <a:p>
            <a:r>
              <a:rPr lang="id-ID" dirty="0" smtClean="0"/>
              <a:t>Achmad Syaiful (G152170321)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49" y="381941"/>
            <a:ext cx="34660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Tugas Kuliah Pemodelan Klasifikasi</a:t>
            </a:r>
          </a:p>
          <a:p>
            <a:r>
              <a:rPr lang="id-ID" dirty="0" smtClean="0"/>
              <a:t>Departemen Statistika</a:t>
            </a:r>
          </a:p>
          <a:p>
            <a:r>
              <a:rPr lang="id-ID" sz="2400" dirty="0" smtClean="0"/>
              <a:t>Institut Pertanian Bogor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868" y="5013176"/>
            <a:ext cx="393530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873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2060"/>
                </a:solidFill>
              </a:rPr>
              <a:t>Latar Belakang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2060"/>
                </a:solidFill>
              </a:rPr>
              <a:t>Data dan Struktur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2060"/>
                </a:solidFill>
              </a:rPr>
              <a:t>Metode dan Analisis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2060"/>
                </a:solidFill>
              </a:rPr>
              <a:t>Hasil dan Pembahasan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2060"/>
                </a:solidFill>
              </a:rPr>
              <a:t>Kesimpulan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2060"/>
                </a:solidFill>
              </a:rPr>
              <a:t>Latar </a:t>
            </a:r>
            <a:r>
              <a:rPr lang="id-ID" dirty="0" smtClean="0">
                <a:solidFill>
                  <a:srgbClr val="002060"/>
                </a:solidFill>
              </a:rPr>
              <a:t>Belakang</a:t>
            </a:r>
            <a:endParaRPr lang="id-ID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362" y="2627351"/>
            <a:ext cx="1510427" cy="397984"/>
          </a:xfrm>
          <a:prstGeom prst="triangl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3991575" y="2369143"/>
            <a:ext cx="144016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Discrete Categorical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82123" y="2047417"/>
            <a:ext cx="16685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id-ID" dirty="0" smtClean="0"/>
              <a:t>Continues Predictor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2123" y="3043807"/>
            <a:ext cx="16685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id-ID" dirty="0" smtClean="0"/>
              <a:t>Categorical 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7710" y="4339135"/>
            <a:ext cx="816243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Penggunaan WOE  bertujuan untuk memperoleh model yang lebih baik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Menyederhanakan data sehingga tidak dipengaruhi oleh outlier</a:t>
            </a:r>
          </a:p>
        </p:txBody>
      </p:sp>
    </p:spTree>
    <p:extLst>
      <p:ext uri="{BB962C8B-B14F-4D97-AF65-F5344CB8AC3E}">
        <p14:creationId xmlns:p14="http://schemas.microsoft.com/office/powerpoint/2010/main" val="37315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2060"/>
                </a:solidFill>
              </a:rPr>
              <a:t>Data dan </a:t>
            </a:r>
            <a:r>
              <a:rPr lang="id-ID" dirty="0" smtClean="0">
                <a:solidFill>
                  <a:srgbClr val="002060"/>
                </a:solidFill>
              </a:rPr>
              <a:t>Struktur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125859" y="2041902"/>
            <a:ext cx="17043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dirty="0" smtClean="0"/>
              <a:t>Data Sekunder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890" y="2852936"/>
            <a:ext cx="1606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head(data)</a:t>
            </a:r>
          </a:p>
          <a:p>
            <a:r>
              <a:rPr lang="en-US" dirty="0"/>
              <a:t>   x class</a:t>
            </a:r>
          </a:p>
          <a:p>
            <a:r>
              <a:rPr lang="en-US" dirty="0"/>
              <a:t>1 51     0</a:t>
            </a:r>
          </a:p>
          <a:p>
            <a:r>
              <a:rPr lang="en-US" dirty="0"/>
              <a:t>2 19     1</a:t>
            </a:r>
          </a:p>
          <a:p>
            <a:r>
              <a:rPr lang="en-US" dirty="0"/>
              <a:t>3 66     1</a:t>
            </a:r>
          </a:p>
          <a:p>
            <a:r>
              <a:rPr lang="en-US" dirty="0"/>
              <a:t>4 35     0</a:t>
            </a:r>
          </a:p>
          <a:p>
            <a:r>
              <a:rPr lang="en-US" dirty="0"/>
              <a:t>5 64     1</a:t>
            </a:r>
          </a:p>
          <a:p>
            <a:r>
              <a:rPr lang="en-US" dirty="0"/>
              <a:t>6 48     1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006180" y="2924944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summary(data)</a:t>
            </a:r>
          </a:p>
          <a:p>
            <a:r>
              <a:rPr lang="en-US" dirty="0"/>
              <a:t>       x             class       </a:t>
            </a:r>
          </a:p>
          <a:p>
            <a:r>
              <a:rPr lang="en-US" dirty="0"/>
              <a:t> Min.   :18.00   Min.   :0.0000  </a:t>
            </a:r>
          </a:p>
          <a:p>
            <a:r>
              <a:rPr lang="en-US" dirty="0"/>
              <a:t> 1st Qu.:31.00   1st Qu.:0.0000  </a:t>
            </a:r>
          </a:p>
          <a:p>
            <a:r>
              <a:rPr lang="en-US" dirty="0"/>
              <a:t> Median :44.00   Median :1.0000  </a:t>
            </a:r>
          </a:p>
          <a:p>
            <a:r>
              <a:rPr lang="en-US" dirty="0"/>
              <a:t> Mean   :42.81   Mean   :0.5186  </a:t>
            </a:r>
          </a:p>
          <a:p>
            <a:r>
              <a:rPr lang="en-US" dirty="0"/>
              <a:t> 3rd Qu.:55.00   3rd Qu.:1.0000  </a:t>
            </a:r>
          </a:p>
          <a:p>
            <a:r>
              <a:rPr lang="en-US" dirty="0"/>
              <a:t> Max.   :67.00   Max.   :1.0000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84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2060"/>
                </a:solidFill>
              </a:rPr>
              <a:t>Metode dan </a:t>
            </a:r>
            <a:r>
              <a:rPr lang="id-ID" dirty="0" smtClean="0">
                <a:solidFill>
                  <a:srgbClr val="002060"/>
                </a:solidFill>
              </a:rPr>
              <a:t>Analisis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65820" y="2276872"/>
            <a:ext cx="222772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dirty="0" smtClean="0"/>
              <a:t>Weight Of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6100" y="2125869"/>
                <a:ext cx="4778616" cy="67133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 anchor="ctr" anchorCtr="1">
                <a:spAutoFit/>
              </a:bodyPr>
              <a:lstStyle/>
              <a:p>
                <a:r>
                  <a:rPr lang="id-ID" sz="2400" dirty="0" smtClean="0"/>
                  <a:t>= [ln(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𝑅𝑒𝑙𝑎𝑡𝑖𝑣𝑒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𝑅𝑒𝑙𝑎𝑡𝑖𝑣𝑒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𝐵𝑎𝑑</m:t>
                        </m:r>
                      </m:den>
                    </m:f>
                  </m:oMath>
                </a14:m>
                <a:r>
                  <a:rPr lang="id-ID" sz="2400" dirty="0" smtClean="0"/>
                  <a:t>)]*100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00" y="2125869"/>
                <a:ext cx="4778616" cy="671338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145" b="-17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0664" y="4071555"/>
            <a:ext cx="827181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d-ID" dirty="0" smtClean="0"/>
              <a:t>Bagi data menjadi data training dan data testing dengan perbandingan (3:1)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Menguji data awal dengan metode Logistik Regresi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Hitung </a:t>
            </a:r>
            <a:r>
              <a:rPr lang="id-ID" i="1" dirty="0" smtClean="0"/>
              <a:t>Weight of Evidence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Menguji data yang telah dibuat </a:t>
            </a:r>
            <a:r>
              <a:rPr lang="id-ID" i="1" dirty="0" smtClean="0"/>
              <a:t>weight of evidence</a:t>
            </a:r>
            <a:endParaRPr lang="id-ID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6795" y="3341643"/>
            <a:ext cx="1996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dirty="0" smtClean="0"/>
              <a:t>Tahapan Analisis:</a:t>
            </a:r>
          </a:p>
        </p:txBody>
      </p:sp>
    </p:spTree>
    <p:extLst>
      <p:ext uri="{BB962C8B-B14F-4D97-AF65-F5344CB8AC3E}">
        <p14:creationId xmlns:p14="http://schemas.microsoft.com/office/powerpoint/2010/main" val="42011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99" y="478892"/>
            <a:ext cx="8686801" cy="622706"/>
          </a:xfrm>
        </p:spPr>
        <p:txBody>
          <a:bodyPr/>
          <a:lstStyle/>
          <a:p>
            <a:r>
              <a:rPr lang="id-ID" dirty="0" smtClean="0">
                <a:solidFill>
                  <a:srgbClr val="002060"/>
                </a:solidFill>
              </a:rPr>
              <a:t>Hasil dan Pembahasan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67949" y="2296180"/>
            <a:ext cx="557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acak </a:t>
            </a:r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&lt;- sample(1:nrow(data), 1146)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data.training &lt;- data[acak,]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data.testing &lt;- data[-acak,] </a:t>
            </a:r>
            <a:endParaRPr lang="id-ID" sz="12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model.logistik</a:t>
            </a:r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&lt;-glm(class~ </a:t>
            </a:r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x, data=data.training, family</a:t>
            </a:r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="binomial")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summary(model.logistik</a:t>
            </a:r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id-ID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prob.prediksi&lt;-predict(model.logistik, data.testing, type="response")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prediksi&lt;-ifelse(prob.prediksi&gt;0.5, 1, 0)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library(caret)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confusionMatrix(prediksi, data.testing$class)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99" y="1845186"/>
            <a:ext cx="10374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Sintaks: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415534"/>
            <a:ext cx="101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Output: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4452" y="1962148"/>
            <a:ext cx="49334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confusionMatrix(prediksi, data.testing$class)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 Matrix and Statistics</a:t>
            </a:r>
          </a:p>
          <a:p>
            <a:endParaRPr lang="id-ID" sz="12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Reference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Prediction   0   1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0  88  78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1 102 115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Accuracy : 0.53  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95% CI : (0.4787, 0.5809)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No Information Rate : 0.5039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P-Value [Acc &gt; NIR] : 0.16581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Kappa : 0.0591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Mcnemar's Test P-Value : 0.08647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Sensitivity : 0.4632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Specificity : 0.5959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Pos Pred Value : 0.5301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Neg Pred Value : 0.5300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Prevalence : 0.4961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Detection Rate : 0.2298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Detection Prevalence : 0.4334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Balanced Accuracy : 0.5295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id-ID" sz="12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'Positive' Class : 0 </a:t>
            </a:r>
            <a:endParaRPr lang="id-ID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99" y="478892"/>
            <a:ext cx="8686801" cy="622706"/>
          </a:xfrm>
        </p:spPr>
        <p:txBody>
          <a:bodyPr/>
          <a:lstStyle/>
          <a:p>
            <a:r>
              <a:rPr lang="id-ID" dirty="0" smtClean="0">
                <a:solidFill>
                  <a:srgbClr val="002060"/>
                </a:solidFill>
              </a:rPr>
              <a:t>Hasil dan Pembahasan (Cont.)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67949" y="2296180"/>
            <a:ext cx="557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library(woe)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woe&lt;-woe(Data=data.training,"x",TRUE,"class",7,Bad=0,Good=1)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woe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data.training$x_bin &lt;- ifelse(data.training$x &lt; 27, 110.7,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ifelse(data.training$x &lt; 35, -62.3,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ifelse(data.training$x &lt; 44, -189.7,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ifelse(data.training$x &lt; 51, -97.7,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ifelse(data.training$x &lt; 59, 49.5,238.4))))) </a:t>
            </a:r>
          </a:p>
          <a:p>
            <a:endParaRPr lang="id-ID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data.testing$x_bin &lt;- ifelse(data.testing$x &lt; 27, 110.7,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ifelse(data.testing$x &lt; 35, -62.3,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ifelse(data.testing$x &lt; 44, -189.7,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ifelse(data.testing$x &lt; 51, -97.7, 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ifelse(data.testing$x &lt; 59, 49.5,238.4)))))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99" y="1845186"/>
            <a:ext cx="10374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Sintaks: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415534"/>
            <a:ext cx="101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Output: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5596" y="2029852"/>
            <a:ext cx="6481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woe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BIN MIN MAX BAD GOOD TOTAL  BAD% GOOD% TOTAL%    WOE    IV BAD_SPLIT GOOD_SPLIT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1   1  18  27  44  147   191 0.081 0.245  0.167  110.7 0.182     0.230      0.770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   2  27  35 120   71   191 0.220 0.118  0.167  -62.3 0.064     0.628      0.372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   3  35  44 164   27   191 0.300 0.045  0.167 -189.7 0.484     0.859      0.141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   4  44  51 135   56   191 0.247 0.093  0.167  -97.7 0.150     0.707      0.293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5   5  51  59  68  123   191 0.125 0.205  0.167   49.5 0.040     0.356      0.644</a:t>
            </a:r>
          </a:p>
          <a:p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6   6  59  67  15  176   191 0.027 0.293  0.167  238.4 0.634     0.079      0.921</a:t>
            </a:r>
            <a:endParaRPr lang="id-ID" sz="105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99" y="478892"/>
            <a:ext cx="8686801" cy="622706"/>
          </a:xfrm>
        </p:spPr>
        <p:txBody>
          <a:bodyPr/>
          <a:lstStyle/>
          <a:p>
            <a:r>
              <a:rPr lang="id-ID" dirty="0" smtClean="0">
                <a:solidFill>
                  <a:srgbClr val="002060"/>
                </a:solidFill>
              </a:rPr>
              <a:t>Hasil dan Pembahasan (Cont.)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67949" y="2296180"/>
            <a:ext cx="557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model.logistik&lt;-glm(class~ x_bin,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data=data.training, family="binomial")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summary(model.logistik)</a:t>
            </a:r>
          </a:p>
          <a:p>
            <a:endParaRPr lang="id-ID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prob.prediksi&lt;-predict(model.logistik, data.testing, type="response")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prediksi&lt;-ifelse(prob.prediksi&gt;0.5, 1, 0)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library(caret)</a:t>
            </a:r>
          </a:p>
          <a:p>
            <a:r>
              <a:rPr lang="id-ID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confusionMatrix(prediksi, data.testing$class)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99" y="1845186"/>
            <a:ext cx="10374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Sintaks: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415534"/>
            <a:ext cx="101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d-ID" b="1" dirty="0" smtClean="0"/>
              <a:t>Output: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874" y="1845186"/>
            <a:ext cx="62962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confusionMatrix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prediksi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data.testing$class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 Matrix and Statistics</a:t>
            </a:r>
          </a:p>
          <a:p>
            <a:endParaRPr lang="en-US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Reference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Prediction   0   1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0 140  50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1  50 143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Accuracy : 0.7389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95% CI : (0.6919, 0.7822)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No Information Rate : 0.5039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P-Value [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Acc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&gt; NIR] : &lt;2e-16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Kappa : 0.4778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Mcnemar's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Test P-Value : 1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Sensitivity : 0.7368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Specificity : 0.7409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Pos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Value : 0.7368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Neg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Pred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Value : 0.7409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Prevalence : 0.4961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Detection Rate : 0.3655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Detection Prevalence : 0.4961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Balanced Accuracy : 0.7389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'Positive' Class : 0               </a:t>
            </a:r>
          </a:p>
          <a:p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id-ID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2060"/>
                </a:solidFill>
              </a:rPr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Penggunaan WOE pada model Logistik Regresi Meningkatkan Akurasi pemodelan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3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530</TotalTime>
  <Words>745</Words>
  <Application>Microsoft Office PowerPoint</Application>
  <PresentationFormat>Custom</PresentationFormat>
  <Paragraphs>149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Lucida Sans Unicode</vt:lpstr>
      <vt:lpstr>Palatino Linotype</vt:lpstr>
      <vt:lpstr>Wingdings</vt:lpstr>
      <vt:lpstr>Business strategy presentation</vt:lpstr>
      <vt:lpstr>Aplikasi Weight of Evidence pada data  case study: Data Diskretisasi</vt:lpstr>
      <vt:lpstr>Outlines</vt:lpstr>
      <vt:lpstr>Latar Belakang</vt:lpstr>
      <vt:lpstr>Data dan Struktur</vt:lpstr>
      <vt:lpstr>Metode dan Analisis</vt:lpstr>
      <vt:lpstr>Hasil dan Pembahasan</vt:lpstr>
      <vt:lpstr>Hasil dan Pembahasan (Cont.)</vt:lpstr>
      <vt:lpstr>Hasil dan Pembahasan (Cont.)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Weight of Evidence pada data  case study: Data Diskretisasi</dc:title>
  <dc:creator>USER</dc:creator>
  <cp:lastModifiedBy>USER</cp:lastModifiedBy>
  <cp:revision>13</cp:revision>
  <dcterms:created xsi:type="dcterms:W3CDTF">2018-03-31T12:44:51Z</dcterms:created>
  <dcterms:modified xsi:type="dcterms:W3CDTF">2018-04-23T07:28:28Z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