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60" r:id="rId4"/>
    <p:sldId id="274" r:id="rId5"/>
    <p:sldId id="261" r:id="rId6"/>
    <p:sldId id="262" r:id="rId7"/>
    <p:sldId id="266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9911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83254-DDC5-4CBB-87F8-C075A8AE408A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</dgm:pt>
    <dgm:pt modelId="{F183D3C0-AE87-4557-9583-43393C46E250}">
      <dgm:prSet phldrT="[Text]"/>
      <dgm:spPr/>
      <dgm:t>
        <a:bodyPr/>
        <a:lstStyle/>
        <a:p>
          <a:r>
            <a:rPr lang="id-ID" dirty="0" smtClean="0"/>
            <a:t>Deskripsi Data</a:t>
          </a:r>
          <a:endParaRPr lang="id-ID" dirty="0"/>
        </a:p>
      </dgm:t>
    </dgm:pt>
    <dgm:pt modelId="{478BA83E-56A1-497F-B8B3-603C31454B82}" type="parTrans" cxnId="{72A73328-6207-461A-99EB-26934C9BA98B}">
      <dgm:prSet/>
      <dgm:spPr/>
      <dgm:t>
        <a:bodyPr/>
        <a:lstStyle/>
        <a:p>
          <a:endParaRPr lang="id-ID"/>
        </a:p>
      </dgm:t>
    </dgm:pt>
    <dgm:pt modelId="{34B887C2-73AB-45C2-826E-C7F1F1675F4A}" type="sibTrans" cxnId="{72A73328-6207-461A-99EB-26934C9BA98B}">
      <dgm:prSet/>
      <dgm:spPr/>
      <dgm:t>
        <a:bodyPr/>
        <a:lstStyle/>
        <a:p>
          <a:endParaRPr lang="id-ID"/>
        </a:p>
      </dgm:t>
    </dgm:pt>
    <dgm:pt modelId="{1C62ACFF-5765-4BF9-80D7-81DC6041F7FE}">
      <dgm:prSet phldrT="[Text]"/>
      <dgm:spPr/>
      <dgm:t>
        <a:bodyPr/>
        <a:lstStyle/>
        <a:p>
          <a:r>
            <a:rPr lang="id-ID" dirty="0" smtClean="0"/>
            <a:t>Pembagian Data</a:t>
          </a:r>
          <a:endParaRPr lang="id-ID" dirty="0"/>
        </a:p>
      </dgm:t>
    </dgm:pt>
    <dgm:pt modelId="{9D67ECB5-930D-4DC1-B311-B30F3F97C380}" type="parTrans" cxnId="{E3B5D0BB-0DB8-4EE3-BC09-C1CE7207EFD9}">
      <dgm:prSet/>
      <dgm:spPr/>
      <dgm:t>
        <a:bodyPr/>
        <a:lstStyle/>
        <a:p>
          <a:endParaRPr lang="id-ID"/>
        </a:p>
      </dgm:t>
    </dgm:pt>
    <dgm:pt modelId="{0CA1A4DF-7A64-47D6-9E20-0A8FD1386F33}" type="sibTrans" cxnId="{E3B5D0BB-0DB8-4EE3-BC09-C1CE7207EFD9}">
      <dgm:prSet/>
      <dgm:spPr/>
      <dgm:t>
        <a:bodyPr/>
        <a:lstStyle/>
        <a:p>
          <a:endParaRPr lang="id-ID"/>
        </a:p>
      </dgm:t>
    </dgm:pt>
    <dgm:pt modelId="{9A3C7A0C-A697-41DA-98CC-8F0791C26AD2}">
      <dgm:prSet phldrT="[Text]"/>
      <dgm:spPr/>
      <dgm:t>
        <a:bodyPr/>
        <a:lstStyle/>
        <a:p>
          <a:r>
            <a:rPr lang="id-ID" dirty="0" smtClean="0"/>
            <a:t>Pemodelan Data</a:t>
          </a:r>
          <a:endParaRPr lang="id-ID" dirty="0"/>
        </a:p>
      </dgm:t>
    </dgm:pt>
    <dgm:pt modelId="{8C975244-F03B-42AC-9639-01022F43C4B8}" type="parTrans" cxnId="{751E4942-30CF-4A79-8581-4A7E96AB9CF1}">
      <dgm:prSet/>
      <dgm:spPr/>
      <dgm:t>
        <a:bodyPr/>
        <a:lstStyle/>
        <a:p>
          <a:endParaRPr lang="id-ID"/>
        </a:p>
      </dgm:t>
    </dgm:pt>
    <dgm:pt modelId="{2EA530DA-D92D-48DE-BB76-BCEC17A66F80}" type="sibTrans" cxnId="{751E4942-30CF-4A79-8581-4A7E96AB9CF1}">
      <dgm:prSet/>
      <dgm:spPr/>
      <dgm:t>
        <a:bodyPr/>
        <a:lstStyle/>
        <a:p>
          <a:endParaRPr lang="id-ID"/>
        </a:p>
      </dgm:t>
    </dgm:pt>
    <dgm:pt modelId="{A9F4FC55-7157-4350-9801-A75E3981604A}">
      <dgm:prSet phldrT="[Text]"/>
      <dgm:spPr/>
      <dgm:t>
        <a:bodyPr/>
        <a:lstStyle/>
        <a:p>
          <a:r>
            <a:rPr lang="id-ID" dirty="0" smtClean="0"/>
            <a:t>Pengecekan Data</a:t>
          </a:r>
          <a:endParaRPr lang="id-ID" dirty="0"/>
        </a:p>
      </dgm:t>
    </dgm:pt>
    <dgm:pt modelId="{152C5C30-A02B-4E0D-80DB-D6BDAD2B5DE0}" type="parTrans" cxnId="{1FBDD540-4DAA-4D89-B92A-44B98351257A}">
      <dgm:prSet/>
      <dgm:spPr/>
      <dgm:t>
        <a:bodyPr/>
        <a:lstStyle/>
        <a:p>
          <a:endParaRPr lang="id-ID"/>
        </a:p>
      </dgm:t>
    </dgm:pt>
    <dgm:pt modelId="{17F32E4D-2161-404E-8026-A7AB794C8CF5}" type="sibTrans" cxnId="{1FBDD540-4DAA-4D89-B92A-44B98351257A}">
      <dgm:prSet/>
      <dgm:spPr/>
      <dgm:t>
        <a:bodyPr/>
        <a:lstStyle/>
        <a:p>
          <a:endParaRPr lang="id-ID"/>
        </a:p>
      </dgm:t>
    </dgm:pt>
    <dgm:pt modelId="{EF5B1569-54C6-4A20-86B8-879DCD9AB7AC}" type="pres">
      <dgm:prSet presAssocID="{0A183254-DDC5-4CBB-87F8-C075A8AE408A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350833D0-1A3C-4E82-A9E9-910B66FC2DC4}" type="pres">
      <dgm:prSet presAssocID="{F183D3C0-AE87-4557-9583-43393C46E250}" presName="parentText1" presStyleLbl="node1" presStyleIdx="0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3330B0-6543-4FC0-95BC-EE91217CDC52}" type="pres">
      <dgm:prSet presAssocID="{1C62ACFF-5765-4BF9-80D7-81DC6041F7FE}" presName="parentText2" presStyleLbl="node1" presStyleIdx="1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2A57381-6F85-46EA-9C90-337619428C3D}" type="pres">
      <dgm:prSet presAssocID="{9A3C7A0C-A697-41DA-98CC-8F0791C26AD2}" presName="parentText3" presStyleLbl="node1" presStyleIdx="2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C766962-0DAA-4941-BB35-257AF63011AA}" type="pres">
      <dgm:prSet presAssocID="{A9F4FC55-7157-4350-9801-A75E3981604A}" presName="parentText4" presStyleLbl="node1" presStyleIdx="3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6C9E919B-DA3A-42AE-A236-840439203A06}" type="presOf" srcId="{1C62ACFF-5765-4BF9-80D7-81DC6041F7FE}" destId="{FB3330B0-6543-4FC0-95BC-EE91217CDC52}" srcOrd="0" destOrd="0" presId="urn:microsoft.com/office/officeart/2009/3/layout/IncreasingArrowsProcess"/>
    <dgm:cxn modelId="{E3B5D0BB-0DB8-4EE3-BC09-C1CE7207EFD9}" srcId="{0A183254-DDC5-4CBB-87F8-C075A8AE408A}" destId="{1C62ACFF-5765-4BF9-80D7-81DC6041F7FE}" srcOrd="1" destOrd="0" parTransId="{9D67ECB5-930D-4DC1-B311-B30F3F97C380}" sibTransId="{0CA1A4DF-7A64-47D6-9E20-0A8FD1386F33}"/>
    <dgm:cxn modelId="{72A73328-6207-461A-99EB-26934C9BA98B}" srcId="{0A183254-DDC5-4CBB-87F8-C075A8AE408A}" destId="{F183D3C0-AE87-4557-9583-43393C46E250}" srcOrd="0" destOrd="0" parTransId="{478BA83E-56A1-497F-B8B3-603C31454B82}" sibTransId="{34B887C2-73AB-45C2-826E-C7F1F1675F4A}"/>
    <dgm:cxn modelId="{0F361F31-439E-46B7-BCCA-9CFA1C1D4C0F}" type="presOf" srcId="{A9F4FC55-7157-4350-9801-A75E3981604A}" destId="{BC766962-0DAA-4941-BB35-257AF63011AA}" srcOrd="0" destOrd="0" presId="urn:microsoft.com/office/officeart/2009/3/layout/IncreasingArrowsProcess"/>
    <dgm:cxn modelId="{751E4942-30CF-4A79-8581-4A7E96AB9CF1}" srcId="{0A183254-DDC5-4CBB-87F8-C075A8AE408A}" destId="{9A3C7A0C-A697-41DA-98CC-8F0791C26AD2}" srcOrd="2" destOrd="0" parTransId="{8C975244-F03B-42AC-9639-01022F43C4B8}" sibTransId="{2EA530DA-D92D-48DE-BB76-BCEC17A66F80}"/>
    <dgm:cxn modelId="{A12F3D24-9C36-4FA4-898C-08CF6E8820E9}" type="presOf" srcId="{0A183254-DDC5-4CBB-87F8-C075A8AE408A}" destId="{EF5B1569-54C6-4A20-86B8-879DCD9AB7AC}" srcOrd="0" destOrd="0" presId="urn:microsoft.com/office/officeart/2009/3/layout/IncreasingArrowsProcess"/>
    <dgm:cxn modelId="{C3B57FCA-123F-4AA5-B211-DF506CAFEB5D}" type="presOf" srcId="{9A3C7A0C-A697-41DA-98CC-8F0791C26AD2}" destId="{A2A57381-6F85-46EA-9C90-337619428C3D}" srcOrd="0" destOrd="0" presId="urn:microsoft.com/office/officeart/2009/3/layout/IncreasingArrowsProcess"/>
    <dgm:cxn modelId="{040975D4-D636-4884-A52E-ACB32F9A8FB4}" type="presOf" srcId="{F183D3C0-AE87-4557-9583-43393C46E250}" destId="{350833D0-1A3C-4E82-A9E9-910B66FC2DC4}" srcOrd="0" destOrd="0" presId="urn:microsoft.com/office/officeart/2009/3/layout/IncreasingArrowsProcess"/>
    <dgm:cxn modelId="{1FBDD540-4DAA-4D89-B92A-44B98351257A}" srcId="{0A183254-DDC5-4CBB-87F8-C075A8AE408A}" destId="{A9F4FC55-7157-4350-9801-A75E3981604A}" srcOrd="3" destOrd="0" parTransId="{152C5C30-A02B-4E0D-80DB-D6BDAD2B5DE0}" sibTransId="{17F32E4D-2161-404E-8026-A7AB794C8CF5}"/>
    <dgm:cxn modelId="{D1E3A527-11C4-4AE0-995D-83340E288934}" type="presParOf" srcId="{EF5B1569-54C6-4A20-86B8-879DCD9AB7AC}" destId="{350833D0-1A3C-4E82-A9E9-910B66FC2DC4}" srcOrd="0" destOrd="0" presId="urn:microsoft.com/office/officeart/2009/3/layout/IncreasingArrowsProcess"/>
    <dgm:cxn modelId="{BF7FF7BE-3ADA-467C-8E81-D3AA7D24EDF5}" type="presParOf" srcId="{EF5B1569-54C6-4A20-86B8-879DCD9AB7AC}" destId="{FB3330B0-6543-4FC0-95BC-EE91217CDC52}" srcOrd="1" destOrd="0" presId="urn:microsoft.com/office/officeart/2009/3/layout/IncreasingArrowsProcess"/>
    <dgm:cxn modelId="{7B7269AF-4FD4-4B70-A345-A7FD0B2B8B90}" type="presParOf" srcId="{EF5B1569-54C6-4A20-86B8-879DCD9AB7AC}" destId="{A2A57381-6F85-46EA-9C90-337619428C3D}" srcOrd="2" destOrd="0" presId="urn:microsoft.com/office/officeart/2009/3/layout/IncreasingArrowsProcess"/>
    <dgm:cxn modelId="{747A5AEE-F24A-475E-8553-C9FE224E81A7}" type="presParOf" srcId="{EF5B1569-54C6-4A20-86B8-879DCD9AB7AC}" destId="{BC766962-0DAA-4941-BB35-257AF63011AA}" srcOrd="3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833D0-1A3C-4E82-A9E9-910B66FC2DC4}">
      <dsp:nvSpPr>
        <dsp:cNvPr id="0" name=""/>
        <dsp:cNvSpPr/>
      </dsp:nvSpPr>
      <dsp:spPr>
        <a:xfrm>
          <a:off x="0" y="449424"/>
          <a:ext cx="6468058" cy="941681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1494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Deskripsi Data</a:t>
          </a:r>
          <a:endParaRPr lang="id-ID" sz="1600" kern="1200" dirty="0"/>
        </a:p>
      </dsp:txBody>
      <dsp:txXfrm>
        <a:off x="0" y="684844"/>
        <a:ext cx="6232638" cy="470841"/>
      </dsp:txXfrm>
    </dsp:sp>
    <dsp:sp modelId="{FB3330B0-6543-4FC0-95BC-EE91217CDC52}">
      <dsp:nvSpPr>
        <dsp:cNvPr id="0" name=""/>
        <dsp:cNvSpPr/>
      </dsp:nvSpPr>
      <dsp:spPr>
        <a:xfrm>
          <a:off x="1490887" y="763130"/>
          <a:ext cx="4977170" cy="941681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1494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Pembagian Data</a:t>
          </a:r>
          <a:endParaRPr lang="id-ID" sz="1600" kern="1200" dirty="0"/>
        </a:p>
      </dsp:txBody>
      <dsp:txXfrm>
        <a:off x="1490887" y="998550"/>
        <a:ext cx="4741750" cy="470841"/>
      </dsp:txXfrm>
    </dsp:sp>
    <dsp:sp modelId="{A2A57381-6F85-46EA-9C90-337619428C3D}">
      <dsp:nvSpPr>
        <dsp:cNvPr id="0" name=""/>
        <dsp:cNvSpPr/>
      </dsp:nvSpPr>
      <dsp:spPr>
        <a:xfrm>
          <a:off x="2981774" y="1077024"/>
          <a:ext cx="3486283" cy="941681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1494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Pemodelan Data</a:t>
          </a:r>
          <a:endParaRPr lang="id-ID" sz="1600" kern="1200" dirty="0"/>
        </a:p>
      </dsp:txBody>
      <dsp:txXfrm>
        <a:off x="2981774" y="1312444"/>
        <a:ext cx="3250863" cy="470841"/>
      </dsp:txXfrm>
    </dsp:sp>
    <dsp:sp modelId="{BC766962-0DAA-4941-BB35-257AF63011AA}">
      <dsp:nvSpPr>
        <dsp:cNvPr id="0" name=""/>
        <dsp:cNvSpPr/>
      </dsp:nvSpPr>
      <dsp:spPr>
        <a:xfrm>
          <a:off x="4472662" y="1390729"/>
          <a:ext cx="1995395" cy="941681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1494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Pengecekan Data</a:t>
          </a:r>
          <a:endParaRPr lang="id-ID" sz="1600" kern="1200" dirty="0"/>
        </a:p>
      </dsp:txBody>
      <dsp:txXfrm>
        <a:off x="4472662" y="1626149"/>
        <a:ext cx="1759975" cy="470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0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3/26/2018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15921"/>
            <a:ext cx="11277600" cy="1862809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Pendugaan </a:t>
            </a:r>
            <a:r>
              <a:rPr lang="id-ID" dirty="0" smtClean="0"/>
              <a:t>NPL </a:t>
            </a:r>
            <a:r>
              <a:rPr lang="id-ID" dirty="0" smtClean="0"/>
              <a:t>P</a:t>
            </a:r>
            <a:r>
              <a:rPr lang="id-ID" dirty="0" smtClean="0"/>
              <a:t>erbankan 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dengan Metode </a:t>
            </a:r>
            <a:r>
              <a:rPr lang="id-ID" dirty="0" smtClean="0"/>
              <a:t>Regresi Logistik</a:t>
            </a:r>
            <a:r>
              <a:rPr lang="id-ID" i="1" dirty="0" smtClean="0"/>
              <a:t/>
            </a:r>
            <a:br>
              <a:rPr lang="id-ID" i="1" dirty="0" smtClean="0"/>
            </a:br>
            <a:r>
              <a:rPr lang="id-ID" i="1" dirty="0" smtClean="0"/>
              <a:t>Case </a:t>
            </a:r>
            <a:r>
              <a:rPr lang="id-ID" i="1" dirty="0" smtClean="0"/>
              <a:t>Study: Data Scoring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Oleh</a:t>
            </a:r>
            <a:endParaRPr lang="en-US" dirty="0"/>
          </a:p>
          <a:p>
            <a:r>
              <a:rPr lang="id-ID" dirty="0" smtClean="0"/>
              <a:t>Achmad Syaiful (G152170321)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2949" y="381941"/>
            <a:ext cx="31603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</a:rPr>
              <a:t>Tugas Kuliah Pemodelan Klasifikasi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Departemen Statistika</a:t>
            </a:r>
          </a:p>
          <a:p>
            <a:r>
              <a:rPr lang="id-ID" sz="2400" dirty="0" smtClean="0">
                <a:solidFill>
                  <a:schemeClr val="bg1"/>
                </a:solidFill>
              </a:rPr>
              <a:t>Institut Pertanian Bogor</a:t>
            </a:r>
            <a:endParaRPr lang="id-ID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Resiko Relatif</a:t>
            </a: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845713" y="2212848"/>
            <a:ext cx="443462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 smtClean="0"/>
              <a:t>#Gender</a:t>
            </a:r>
          </a:p>
          <a:p>
            <a:r>
              <a:rPr lang="en-US" sz="1400" dirty="0" smtClean="0"/>
              <a:t>&gt; </a:t>
            </a:r>
            <a:r>
              <a:rPr lang="en-US" sz="1400" dirty="0" err="1"/>
              <a:t>prop.table</a:t>
            </a:r>
            <a:r>
              <a:rPr lang="en-US" sz="1400" dirty="0"/>
              <a:t>(counts.1,2</a:t>
            </a:r>
            <a:r>
              <a:rPr lang="en-US" sz="1400" dirty="0" smtClean="0"/>
              <a:t>)</a:t>
            </a:r>
            <a:r>
              <a:rPr lang="id-ID" sz="1400" dirty="0" smtClean="0"/>
              <a:t> </a:t>
            </a:r>
            <a:endParaRPr lang="en-US" sz="1400" dirty="0"/>
          </a:p>
          <a:p>
            <a:r>
              <a:rPr lang="en-US" sz="1400" dirty="0"/>
              <a:t>      </a:t>
            </a:r>
          </a:p>
          <a:p>
            <a:r>
              <a:rPr lang="en-US" sz="1400" dirty="0"/>
              <a:t>         </a:t>
            </a:r>
            <a:r>
              <a:rPr lang="id-ID" sz="1400" dirty="0" smtClean="0"/>
              <a:t>     </a:t>
            </a:r>
            <a:r>
              <a:rPr lang="en-US" sz="1400" dirty="0" smtClean="0"/>
              <a:t> </a:t>
            </a:r>
            <a:r>
              <a:rPr lang="en-US" sz="1400" dirty="0"/>
              <a:t>FEMALE      MALE</a:t>
            </a:r>
          </a:p>
          <a:p>
            <a:r>
              <a:rPr lang="en-US" sz="1400" dirty="0"/>
              <a:t>  BAD  </a:t>
            </a:r>
            <a:r>
              <a:rPr lang="id-ID" sz="1400" dirty="0" smtClean="0"/>
              <a:t>  </a:t>
            </a:r>
            <a:r>
              <a:rPr lang="en-US" sz="1400" dirty="0" smtClean="0"/>
              <a:t>0.1686486 </a:t>
            </a:r>
            <a:r>
              <a:rPr lang="en-US" sz="1400" dirty="0"/>
              <a:t>0.4373626</a:t>
            </a:r>
          </a:p>
          <a:p>
            <a:r>
              <a:rPr lang="en-US" sz="1400" dirty="0"/>
              <a:t>  GOOD 0.8313514 0.5626374</a:t>
            </a:r>
          </a:p>
          <a:p>
            <a:endParaRPr lang="id-ID" sz="1400" dirty="0" smtClean="0"/>
          </a:p>
          <a:p>
            <a:endParaRPr lang="id-ID" sz="1400" dirty="0"/>
          </a:p>
          <a:p>
            <a:r>
              <a:rPr lang="id-ID" sz="1400" dirty="0" smtClean="0"/>
              <a:t>#Kepemilikan Rumah</a:t>
            </a:r>
            <a:endParaRPr lang="id-ID" sz="1400" dirty="0"/>
          </a:p>
          <a:p>
            <a:r>
              <a:rPr lang="en-US" sz="1400" dirty="0" smtClean="0"/>
              <a:t>&gt; </a:t>
            </a:r>
            <a:r>
              <a:rPr lang="en-US" sz="1400" dirty="0" err="1"/>
              <a:t>prop.table</a:t>
            </a:r>
            <a:r>
              <a:rPr lang="en-US" sz="1400" dirty="0"/>
              <a:t>(counts.2,2)</a:t>
            </a:r>
          </a:p>
          <a:p>
            <a:r>
              <a:rPr lang="en-US" sz="1400" dirty="0"/>
              <a:t>      </a:t>
            </a:r>
          </a:p>
          <a:p>
            <a:r>
              <a:rPr lang="en-US" sz="1400" dirty="0"/>
              <a:t>          OTHERS     OWNED   PARENTS      RENT</a:t>
            </a:r>
          </a:p>
          <a:p>
            <a:r>
              <a:rPr lang="en-US" sz="1400" dirty="0"/>
              <a:t>  BAD  0.5146199 0.1271394 0.4032258 0.6147309</a:t>
            </a:r>
          </a:p>
          <a:p>
            <a:r>
              <a:rPr lang="en-US" sz="1400" dirty="0"/>
              <a:t>  GOOD 0.4853801 0.8728606 0.5967742 </a:t>
            </a:r>
            <a:r>
              <a:rPr lang="en-US" sz="1400" dirty="0" smtClean="0"/>
              <a:t>0.3852691</a:t>
            </a:r>
            <a:endParaRPr lang="id-ID" sz="1400" dirty="0" smtClean="0"/>
          </a:p>
          <a:p>
            <a:endParaRPr lang="id-ID" sz="1400" dirty="0"/>
          </a:p>
        </p:txBody>
      </p:sp>
      <p:sp>
        <p:nvSpPr>
          <p:cNvPr id="5" name="Rectangle 4"/>
          <p:cNvSpPr/>
          <p:nvPr/>
        </p:nvSpPr>
        <p:spPr>
          <a:xfrm>
            <a:off x="5486400" y="2241351"/>
            <a:ext cx="60960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 smtClean="0"/>
              <a:t>#Umur</a:t>
            </a:r>
            <a:endParaRPr lang="id-ID" sz="1400" dirty="0" smtClean="0"/>
          </a:p>
          <a:p>
            <a:r>
              <a:rPr lang="en-US" sz="1400" dirty="0" smtClean="0"/>
              <a:t>&gt; </a:t>
            </a:r>
            <a:r>
              <a:rPr lang="en-US" sz="1400" dirty="0" err="1"/>
              <a:t>prop.table</a:t>
            </a:r>
            <a:r>
              <a:rPr lang="en-US" sz="1400" dirty="0"/>
              <a:t>(counts.5,2)</a:t>
            </a:r>
          </a:p>
          <a:p>
            <a:r>
              <a:rPr lang="en-US" sz="1400" dirty="0"/>
              <a:t>      </a:t>
            </a:r>
          </a:p>
          <a:p>
            <a:r>
              <a:rPr lang="en-US" sz="1400" dirty="0"/>
              <a:t>               1         2         3         4         5</a:t>
            </a:r>
          </a:p>
          <a:p>
            <a:r>
              <a:rPr lang="en-US" sz="1400" dirty="0"/>
              <a:t>  BAD  0.5714286 0.3666667 0.3386512 0.2730924 0.1875000</a:t>
            </a:r>
          </a:p>
          <a:p>
            <a:r>
              <a:rPr lang="en-US" sz="1400" dirty="0"/>
              <a:t>  GOOD 0.4285714 0.6333333 0.6613488 0.7269076 0.8125000</a:t>
            </a:r>
          </a:p>
          <a:p>
            <a:endParaRPr lang="id-ID" sz="1400" dirty="0" smtClean="0"/>
          </a:p>
          <a:p>
            <a:endParaRPr lang="id-ID" sz="1400" dirty="0"/>
          </a:p>
          <a:p>
            <a:r>
              <a:rPr lang="id-ID" sz="1400" dirty="0" smtClean="0"/>
              <a:t>#Tanggungan</a:t>
            </a:r>
            <a:endParaRPr lang="en-US" sz="1400" dirty="0"/>
          </a:p>
          <a:p>
            <a:r>
              <a:rPr lang="en-US" sz="1400" dirty="0"/>
              <a:t>&gt; </a:t>
            </a:r>
            <a:r>
              <a:rPr lang="en-US" sz="1400" dirty="0" err="1"/>
              <a:t>prop.table</a:t>
            </a:r>
            <a:r>
              <a:rPr lang="en-US" sz="1400" dirty="0"/>
              <a:t>(counts.4,2)</a:t>
            </a:r>
          </a:p>
          <a:p>
            <a:r>
              <a:rPr lang="en-US" sz="1400" dirty="0"/>
              <a:t>                     </a:t>
            </a:r>
            <a:r>
              <a:rPr lang="id-ID" sz="1400" dirty="0" smtClean="0"/>
              <a:t> </a:t>
            </a:r>
            <a:r>
              <a:rPr lang="en-US" sz="1400" dirty="0" smtClean="0"/>
              <a:t>0         </a:t>
            </a:r>
            <a:r>
              <a:rPr lang="id-ID" sz="1400" dirty="0" smtClean="0"/>
              <a:t>   </a:t>
            </a:r>
            <a:r>
              <a:rPr lang="en-US" sz="1400" dirty="0" smtClean="0"/>
              <a:t>1         </a:t>
            </a:r>
            <a:r>
              <a:rPr lang="id-ID" sz="1400" dirty="0" smtClean="0"/>
              <a:t>         </a:t>
            </a:r>
            <a:r>
              <a:rPr lang="en-US" sz="1400" dirty="0" smtClean="0"/>
              <a:t>2         </a:t>
            </a:r>
            <a:r>
              <a:rPr lang="id-ID" sz="1400" dirty="0" smtClean="0"/>
              <a:t>         </a:t>
            </a:r>
            <a:r>
              <a:rPr lang="en-US" sz="1400" dirty="0" smtClean="0"/>
              <a:t>3         </a:t>
            </a:r>
            <a:r>
              <a:rPr lang="id-ID" sz="1400" dirty="0" smtClean="0"/>
              <a:t>         </a:t>
            </a:r>
            <a:r>
              <a:rPr lang="en-US" sz="1400" dirty="0" smtClean="0"/>
              <a:t>4         </a:t>
            </a:r>
            <a:r>
              <a:rPr lang="id-ID" sz="1400" dirty="0" smtClean="0"/>
              <a:t>          </a:t>
            </a:r>
            <a:r>
              <a:rPr lang="en-US" sz="1400" dirty="0" smtClean="0"/>
              <a:t>5</a:t>
            </a:r>
            <a:endParaRPr lang="en-US" sz="1400" dirty="0"/>
          </a:p>
          <a:p>
            <a:r>
              <a:rPr lang="en-US" sz="1400" dirty="0"/>
              <a:t>  BAD  </a:t>
            </a:r>
            <a:r>
              <a:rPr lang="id-ID" sz="1400" dirty="0" smtClean="0"/>
              <a:t>   </a:t>
            </a:r>
            <a:r>
              <a:rPr lang="en-US" sz="1400" dirty="0" smtClean="0"/>
              <a:t>0.1651032 </a:t>
            </a:r>
            <a:r>
              <a:rPr lang="en-US" sz="1400" dirty="0"/>
              <a:t>0.2708758 0.2885246 0.3534743 0.5276074 0.5098684</a:t>
            </a:r>
          </a:p>
          <a:p>
            <a:r>
              <a:rPr lang="en-US" sz="1400" dirty="0"/>
              <a:t>  GOOD 0.8348968 0.7291242 0.7114754 0.6465257 0.4723926 0.4901316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8053" y="5743446"/>
            <a:ext cx="970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Baik dan tidaknya </a:t>
            </a:r>
            <a:r>
              <a:rPr lang="id-ID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pada data ditunjukkan juga oleh 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resiko relatif 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setiap kelompok</a:t>
            </a:r>
            <a:endParaRPr lang="id-ID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519707" y="3580179"/>
            <a:ext cx="149395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225803" y="5345590"/>
            <a:ext cx="45720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96000" y="3801376"/>
            <a:ext cx="4108362" cy="2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2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Pembagian Data</a:t>
            </a:r>
            <a:endParaRPr lang="id-ID" dirty="0"/>
          </a:p>
        </p:txBody>
      </p:sp>
      <p:sp>
        <p:nvSpPr>
          <p:cNvPr id="4" name="Rounded Rectangle 3"/>
          <p:cNvSpPr/>
          <p:nvPr/>
        </p:nvSpPr>
        <p:spPr>
          <a:xfrm>
            <a:off x="837126" y="3503054"/>
            <a:ext cx="1493950" cy="7469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100%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15166" y="3090661"/>
            <a:ext cx="1571760" cy="157176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671016" y="2856964"/>
            <a:ext cx="1493950" cy="7469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80%</a:t>
            </a:r>
            <a:endParaRPr lang="id-ID" dirty="0"/>
          </a:p>
        </p:txBody>
      </p:sp>
      <p:sp>
        <p:nvSpPr>
          <p:cNvPr id="7" name="Rounded Rectangle 6"/>
          <p:cNvSpPr/>
          <p:nvPr/>
        </p:nvSpPr>
        <p:spPr>
          <a:xfrm>
            <a:off x="3671016" y="4181515"/>
            <a:ext cx="1493950" cy="7469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20%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3671016" y="2487632"/>
            <a:ext cx="94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Training</a:t>
            </a:r>
            <a:endParaRPr lang="id-ID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45796" y="3837635"/>
            <a:ext cx="85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Testing</a:t>
            </a:r>
            <a:endParaRPr lang="id-ID" b="1" dirty="0"/>
          </a:p>
        </p:txBody>
      </p:sp>
      <p:sp>
        <p:nvSpPr>
          <p:cNvPr id="10" name="Rectangle 9"/>
          <p:cNvSpPr/>
          <p:nvPr/>
        </p:nvSpPr>
        <p:spPr>
          <a:xfrm>
            <a:off x="5967481" y="1344645"/>
            <a:ext cx="422856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b="1" dirty="0" smtClean="0"/>
              <a:t>Sintaks:</a:t>
            </a:r>
            <a:endParaRPr lang="id-ID" sz="1400" b="1" dirty="0"/>
          </a:p>
          <a:p>
            <a:r>
              <a:rPr lang="id-ID" sz="1400" dirty="0"/>
              <a:t>acak &lt;- sample(1:nrow(datascoring), 1832)</a:t>
            </a:r>
          </a:p>
          <a:p>
            <a:r>
              <a:rPr lang="id-ID" sz="1400" dirty="0"/>
              <a:t>data.training &lt;- datascoring[acak,]</a:t>
            </a:r>
          </a:p>
          <a:p>
            <a:r>
              <a:rPr lang="id-ID" sz="1400" dirty="0"/>
              <a:t>data.testing &lt;- datascoring[-acak</a:t>
            </a:r>
            <a:r>
              <a:rPr lang="id-ID" sz="1400" dirty="0" smtClean="0"/>
              <a:t>,]</a:t>
            </a:r>
          </a:p>
          <a:p>
            <a:endParaRPr lang="id-ID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967481" y="3837635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/>
              <a:t>Output:</a:t>
            </a:r>
            <a:endParaRPr lang="id-ID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967481" y="2403610"/>
            <a:ext cx="28690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/>
              <a:t>counts &lt;-table(data.training$status.bil)</a:t>
            </a:r>
          </a:p>
          <a:p>
            <a:r>
              <a:rPr lang="id-ID" sz="1200" dirty="0"/>
              <a:t>Status.ord &lt;- c("Bad", "Good")</a:t>
            </a:r>
          </a:p>
          <a:p>
            <a:r>
              <a:rPr lang="id-ID" sz="1200" dirty="0"/>
              <a:t>pct &lt;- round(counts/sum(counts)*100) </a:t>
            </a:r>
          </a:p>
          <a:p>
            <a:r>
              <a:rPr lang="id-ID" sz="1200" dirty="0"/>
              <a:t>Status.ord &lt;- paste(Status.ord, pct) </a:t>
            </a:r>
          </a:p>
          <a:p>
            <a:r>
              <a:rPr lang="id-ID" sz="1200" dirty="0"/>
              <a:t>Status.ord &lt;- paste(Status.ord,"%",sep="") </a:t>
            </a:r>
          </a:p>
          <a:p>
            <a:r>
              <a:rPr lang="id-ID" sz="1200" dirty="0"/>
              <a:t>pie(counts,labels = Status.ord)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96777" y="2212848"/>
            <a:ext cx="30952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d-ID" sz="1200" dirty="0"/>
          </a:p>
          <a:p>
            <a:r>
              <a:rPr lang="id-ID" sz="1200" dirty="0"/>
              <a:t>counts &lt;-table(data.testing$status.bil)</a:t>
            </a:r>
          </a:p>
          <a:p>
            <a:r>
              <a:rPr lang="id-ID" sz="1200" dirty="0"/>
              <a:t>Status.ord2 &lt;- c("Bad", "Good")</a:t>
            </a:r>
          </a:p>
          <a:p>
            <a:r>
              <a:rPr lang="id-ID" sz="1200" dirty="0"/>
              <a:t>pct &lt;- round(counts/sum(counts)*100) </a:t>
            </a:r>
          </a:p>
          <a:p>
            <a:r>
              <a:rPr lang="id-ID" sz="1200" dirty="0"/>
              <a:t>Status.ord2 &lt;- paste(Status.ord2, pct) </a:t>
            </a:r>
          </a:p>
          <a:p>
            <a:r>
              <a:rPr lang="id-ID" sz="1200" dirty="0"/>
              <a:t>Status.ord2 &lt;- paste(Status.ord2,"%",sep="") </a:t>
            </a:r>
          </a:p>
          <a:p>
            <a:r>
              <a:rPr lang="id-ID" sz="1200" dirty="0"/>
              <a:t>pie(counts,</a:t>
            </a:r>
          </a:p>
          <a:p>
            <a:r>
              <a:rPr lang="id-ID" sz="1200" dirty="0"/>
              <a:t>    labels = Status.ord2)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4" r="22816" b="21796"/>
          <a:stretch/>
        </p:blipFill>
        <p:spPr>
          <a:xfrm>
            <a:off x="9261130" y="4022301"/>
            <a:ext cx="2340279" cy="260570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0" r="21194" b="22175"/>
          <a:stretch/>
        </p:blipFill>
        <p:spPr>
          <a:xfrm>
            <a:off x="6290125" y="4181515"/>
            <a:ext cx="2223752" cy="250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5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Pemodelan Data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609598" y="2212848"/>
            <a:ext cx="764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/>
              <a:t>Sintaks:</a:t>
            </a:r>
            <a:endParaRPr lang="id-ID" sz="1400" b="1" dirty="0"/>
          </a:p>
        </p:txBody>
      </p:sp>
      <p:sp>
        <p:nvSpPr>
          <p:cNvPr id="5" name="Rectangle 4"/>
          <p:cNvSpPr/>
          <p:nvPr/>
        </p:nvSpPr>
        <p:spPr>
          <a:xfrm>
            <a:off x="609599" y="2544032"/>
            <a:ext cx="32025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 smtClean="0"/>
              <a:t>model.logistik</a:t>
            </a:r>
            <a:r>
              <a:rPr lang="id-ID" sz="1400" dirty="0"/>
              <a:t>&lt;-glm(status.bil~ age.cat+number.of.dependants+Gender+Residence.Ownership,</a:t>
            </a:r>
          </a:p>
          <a:p>
            <a:r>
              <a:rPr lang="id-ID" sz="1400" dirty="0"/>
              <a:t>                    data=data.training, family="binomial")</a:t>
            </a:r>
          </a:p>
          <a:p>
            <a:r>
              <a:rPr lang="id-ID" sz="1400" dirty="0"/>
              <a:t>summary(model.logistik)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9328" y="1479280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/>
              <a:t>Output:</a:t>
            </a:r>
            <a:endParaRPr lang="id-ID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8858" y="1410355"/>
            <a:ext cx="4585871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/>
              <a:t>&gt; summary(model.logistik)</a:t>
            </a:r>
          </a:p>
          <a:p>
            <a:endParaRPr lang="id-ID" sz="1200"/>
          </a:p>
          <a:p>
            <a:r>
              <a:rPr lang="id-ID" sz="1200"/>
              <a:t>Call:</a:t>
            </a:r>
          </a:p>
          <a:p>
            <a:r>
              <a:rPr lang="id-ID" sz="1200"/>
              <a:t>glm(formula = status.bil ~ age.cat + number.of.dependants + Gender + </a:t>
            </a:r>
          </a:p>
          <a:p>
            <a:r>
              <a:rPr lang="id-ID" sz="1200"/>
              <a:t>    Residence.Ownership, family = "binomial", data = data.training)</a:t>
            </a:r>
          </a:p>
          <a:p>
            <a:endParaRPr lang="id-ID" sz="1200"/>
          </a:p>
          <a:p>
            <a:r>
              <a:rPr lang="id-ID" sz="1200"/>
              <a:t>Deviance Residuals: </a:t>
            </a:r>
          </a:p>
          <a:p>
            <a:r>
              <a:rPr lang="id-ID" sz="1200"/>
              <a:t>    Min       1Q   Median       3Q      Max  </a:t>
            </a:r>
          </a:p>
          <a:p>
            <a:r>
              <a:rPr lang="id-ID" sz="1200"/>
              <a:t>-2.4071  -0.5584  -0.2696   0.5131   2.4013  </a:t>
            </a:r>
          </a:p>
          <a:p>
            <a:endParaRPr lang="id-ID" sz="1200"/>
          </a:p>
          <a:p>
            <a:r>
              <a:rPr lang="id-ID" sz="1200"/>
              <a:t>Coefficients:</a:t>
            </a:r>
          </a:p>
          <a:p>
            <a:r>
              <a:rPr lang="id-ID" sz="1200"/>
              <a:t>                           Estimate Std. Error z value Pr(&gt;|z|)    </a:t>
            </a:r>
          </a:p>
          <a:p>
            <a:r>
              <a:rPr lang="id-ID" sz="1200"/>
              <a:t>(Intercept)                  0.2102     0.4045   0.520   0.6032    </a:t>
            </a:r>
          </a:p>
          <a:p>
            <a:r>
              <a:rPr lang="id-ID" sz="1200"/>
              <a:t>age.cat                     -0.8792     0.1188  -7.403 1.34e-13 ***</a:t>
            </a:r>
          </a:p>
          <a:p>
            <a:r>
              <a:rPr lang="id-ID" sz="1200"/>
              <a:t>number.of.dependants         0.6376     0.0457  13.952  &lt; 2e-16 ***</a:t>
            </a:r>
          </a:p>
          <a:p>
            <a:r>
              <a:rPr lang="id-ID" sz="1200"/>
              <a:t>GenderMALE                   2.0796     0.1557  13.352  &lt; 2e-16 ***</a:t>
            </a:r>
          </a:p>
          <a:p>
            <a:r>
              <a:rPr lang="id-ID" sz="1200"/>
              <a:t>Residence.OwnershipOWNED    -2.7070     0.2394 -11.309  &lt; 2e-16 ***</a:t>
            </a:r>
          </a:p>
          <a:p>
            <a:r>
              <a:rPr lang="id-ID" sz="1200"/>
              <a:t>Residence.OwnershipPARENTS  -0.7352     0.2907  -2.529   0.0114 *  </a:t>
            </a:r>
          </a:p>
          <a:p>
            <a:r>
              <a:rPr lang="id-ID" sz="1200"/>
              <a:t>Residence.OwnershipRENT      0.4940     0.2320   2.129   0.0333 *  </a:t>
            </a:r>
          </a:p>
          <a:p>
            <a:r>
              <a:rPr lang="id-ID" sz="1200"/>
              <a:t>---</a:t>
            </a:r>
          </a:p>
          <a:p>
            <a:r>
              <a:rPr lang="id-ID" sz="1200"/>
              <a:t>Signif. codes:  0 ‘***’ 0.001 ‘**’ 0.01 ‘*’ 0.05 ‘.’ 0.1 ‘ ’ 1</a:t>
            </a:r>
          </a:p>
          <a:p>
            <a:endParaRPr lang="id-ID" sz="1200"/>
          </a:p>
          <a:p>
            <a:r>
              <a:rPr lang="id-ID" sz="1200"/>
              <a:t>(Dispersion parameter for binomial family taken to be 1)</a:t>
            </a:r>
          </a:p>
          <a:p>
            <a:endParaRPr lang="id-ID" sz="1200"/>
          </a:p>
          <a:p>
            <a:r>
              <a:rPr lang="id-ID" sz="1200"/>
              <a:t>    Null deviance: 2327.1  on 1831  degrees of freedom</a:t>
            </a:r>
          </a:p>
          <a:p>
            <a:r>
              <a:rPr lang="id-ID" sz="1200"/>
              <a:t>Residual deviance: 1426.9  on 1825  degrees of freedom</a:t>
            </a:r>
          </a:p>
          <a:p>
            <a:r>
              <a:rPr lang="id-ID" sz="1200"/>
              <a:t>AIC: 1440.9</a:t>
            </a:r>
          </a:p>
          <a:p>
            <a:endParaRPr lang="id-ID" sz="1200"/>
          </a:p>
          <a:p>
            <a:r>
              <a:rPr lang="id-ID" sz="1200"/>
              <a:t>Number of Fisher Scoring iterations: 5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400518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Pengecekan Data</a:t>
            </a: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609600" y="2732141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sz="1400" dirty="0" smtClean="0"/>
              <a:t>prob.prediksi</a:t>
            </a:r>
            <a:r>
              <a:rPr lang="id-ID" sz="1400" dirty="0"/>
              <a:t>&lt;-predict(model.logistik, data.testing, type="response")</a:t>
            </a:r>
          </a:p>
          <a:p>
            <a:r>
              <a:rPr lang="id-ID" sz="1400" dirty="0"/>
              <a:t>prediksi&lt;-ifelse(prob.prediksi&gt;0.5, 1, 0)</a:t>
            </a:r>
          </a:p>
          <a:p>
            <a:r>
              <a:rPr lang="id-ID" sz="1400" dirty="0"/>
              <a:t>library(caret)</a:t>
            </a:r>
          </a:p>
          <a:p>
            <a:r>
              <a:rPr lang="id-ID" sz="1400" dirty="0"/>
              <a:t>confusionMatrix(prediksi, data.testing$status.bil)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424364"/>
            <a:ext cx="764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/>
              <a:t>Sintaks:</a:t>
            </a:r>
            <a:endParaRPr lang="id-ID" sz="1400" b="1" dirty="0"/>
          </a:p>
        </p:txBody>
      </p:sp>
      <p:sp>
        <p:nvSpPr>
          <p:cNvPr id="5" name="Rectangle 4"/>
          <p:cNvSpPr/>
          <p:nvPr/>
        </p:nvSpPr>
        <p:spPr>
          <a:xfrm>
            <a:off x="7169239" y="1891235"/>
            <a:ext cx="536190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/>
              <a:t>&gt; confusionMatrix(prediksi, data.testing$status.bil)</a:t>
            </a:r>
          </a:p>
          <a:p>
            <a:r>
              <a:rPr lang="id-ID" sz="1200" dirty="0"/>
              <a:t>Confusion Matrix and Statistics</a:t>
            </a:r>
          </a:p>
          <a:p>
            <a:endParaRPr lang="id-ID" sz="1200" dirty="0"/>
          </a:p>
          <a:p>
            <a:r>
              <a:rPr lang="id-ID" sz="1200" dirty="0"/>
              <a:t>          Reference</a:t>
            </a:r>
          </a:p>
          <a:p>
            <a:r>
              <a:rPr lang="id-ID" sz="1200" dirty="0"/>
              <a:t>Prediction   0   1</a:t>
            </a:r>
          </a:p>
          <a:p>
            <a:r>
              <a:rPr lang="id-ID" sz="1200" dirty="0"/>
              <a:t>         0 271  52</a:t>
            </a:r>
          </a:p>
          <a:p>
            <a:r>
              <a:rPr lang="id-ID" sz="1200" dirty="0"/>
              <a:t>         1  41  94</a:t>
            </a:r>
          </a:p>
          <a:p>
            <a:r>
              <a:rPr lang="id-ID" sz="1200" dirty="0"/>
              <a:t>                                          </a:t>
            </a:r>
          </a:p>
          <a:p>
            <a:r>
              <a:rPr lang="id-ID" sz="1200" dirty="0"/>
              <a:t>               Accuracy : 0.7969          </a:t>
            </a:r>
          </a:p>
          <a:p>
            <a:r>
              <a:rPr lang="id-ID" sz="1200" dirty="0"/>
              <a:t>                 95% CI : (0.7571, 0.8329)</a:t>
            </a:r>
          </a:p>
          <a:p>
            <a:r>
              <a:rPr lang="id-ID" sz="1200" dirty="0"/>
              <a:t>    No Information Rate : 0.6812          </a:t>
            </a:r>
          </a:p>
          <a:p>
            <a:r>
              <a:rPr lang="id-ID" sz="1200" dirty="0"/>
              <a:t>    P-Value [Acc &gt; NIR] : 2.205e-08       </a:t>
            </a:r>
          </a:p>
          <a:p>
            <a:r>
              <a:rPr lang="id-ID" sz="1200" dirty="0"/>
              <a:t>                                          </a:t>
            </a:r>
          </a:p>
          <a:p>
            <a:r>
              <a:rPr lang="id-ID" sz="1200" dirty="0"/>
              <a:t>                  Kappa : 0.5229          </a:t>
            </a:r>
          </a:p>
          <a:p>
            <a:r>
              <a:rPr lang="id-ID" sz="1200" dirty="0"/>
              <a:t> Mcnemar's Test P-Value : 0.2998          </a:t>
            </a:r>
          </a:p>
          <a:p>
            <a:r>
              <a:rPr lang="id-ID" sz="1200" dirty="0"/>
              <a:t>                                          </a:t>
            </a:r>
          </a:p>
          <a:p>
            <a:r>
              <a:rPr lang="id-ID" sz="1200" dirty="0"/>
              <a:t>            Sensitivity : 0.8686          </a:t>
            </a:r>
          </a:p>
          <a:p>
            <a:r>
              <a:rPr lang="id-ID" sz="1200" dirty="0"/>
              <a:t>            Specificity : 0.6438          </a:t>
            </a:r>
          </a:p>
          <a:p>
            <a:r>
              <a:rPr lang="id-ID" sz="1200" dirty="0"/>
              <a:t>         Pos Pred Value : 0.8390          </a:t>
            </a:r>
          </a:p>
          <a:p>
            <a:r>
              <a:rPr lang="id-ID" sz="1200" dirty="0"/>
              <a:t>         Neg Pred Value : 0.6963          </a:t>
            </a:r>
          </a:p>
          <a:p>
            <a:r>
              <a:rPr lang="id-ID" sz="1200" dirty="0"/>
              <a:t>             Prevalence : 0.6812          </a:t>
            </a:r>
          </a:p>
          <a:p>
            <a:r>
              <a:rPr lang="id-ID" sz="1200" dirty="0"/>
              <a:t>         Detection Rate : 0.5917          </a:t>
            </a:r>
          </a:p>
          <a:p>
            <a:r>
              <a:rPr lang="id-ID" sz="1200" dirty="0"/>
              <a:t>   Detection Prevalence : 0.7052          </a:t>
            </a:r>
          </a:p>
          <a:p>
            <a:r>
              <a:rPr lang="id-ID" sz="1200" dirty="0"/>
              <a:t>      Balanced Accuracy : 0.7562          </a:t>
            </a:r>
          </a:p>
          <a:p>
            <a:r>
              <a:rPr lang="id-ID" sz="1200" dirty="0"/>
              <a:t>                                          </a:t>
            </a:r>
          </a:p>
          <a:p>
            <a:r>
              <a:rPr lang="id-ID" sz="1200" dirty="0"/>
              <a:t>       'Positive' Class : 0 </a:t>
            </a:r>
            <a:endParaRPr lang="id-ID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220495" y="1905071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 smtClean="0"/>
              <a:t>Output:</a:t>
            </a:r>
            <a:endParaRPr lang="id-ID" sz="1400" b="1" dirty="0"/>
          </a:p>
        </p:txBody>
      </p:sp>
    </p:spTree>
    <p:extLst>
      <p:ext uri="{BB962C8B-B14F-4D97-AF65-F5344CB8AC3E}">
        <p14:creationId xmlns:p14="http://schemas.microsoft.com/office/powerpoint/2010/main" val="323559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Pendugaan yang dihasilkan dengan metode regresi logistik cukup baik dan signifikan dengan akurasi 80%, sensitivitas </a:t>
            </a:r>
            <a:r>
              <a:rPr lang="id-ID" dirty="0" smtClean="0"/>
              <a:t>86%, </a:t>
            </a:r>
            <a:r>
              <a:rPr lang="id-ID" dirty="0" smtClean="0"/>
              <a:t>dan spesifitas </a:t>
            </a:r>
            <a:r>
              <a:rPr lang="id-ID" dirty="0" smtClean="0"/>
              <a:t>65%.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8598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8343" y="5061397"/>
            <a:ext cx="2074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Terima Kasih</a:t>
            </a:r>
            <a:endParaRPr lang="id-ID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757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sv-SE" dirty="0"/>
              <a:t>Latar Belakang</a:t>
            </a:r>
          </a:p>
          <a:p>
            <a:pPr marL="624078" indent="-514350">
              <a:buFont typeface="+mj-lt"/>
              <a:buAutoNum type="arabicPeriod"/>
            </a:pPr>
            <a:r>
              <a:rPr lang="sv-SE" dirty="0"/>
              <a:t>Data dan Struktur</a:t>
            </a:r>
          </a:p>
          <a:p>
            <a:pPr marL="624078" indent="-514350">
              <a:buFont typeface="+mj-lt"/>
              <a:buAutoNum type="arabicPeriod"/>
            </a:pPr>
            <a:r>
              <a:rPr lang="sv-SE" dirty="0"/>
              <a:t>Metode dan Analisis</a:t>
            </a:r>
          </a:p>
          <a:p>
            <a:pPr marL="624078" indent="-514350">
              <a:buFont typeface="+mj-lt"/>
              <a:buAutoNum type="arabicPeriod"/>
            </a:pPr>
            <a:r>
              <a:rPr lang="sv-SE" dirty="0"/>
              <a:t>Hasil dan Pembahasan</a:t>
            </a:r>
          </a:p>
          <a:p>
            <a:pPr marL="624078" indent="-514350">
              <a:buFont typeface="+mj-lt"/>
              <a:buAutoNum type="arabicPeriod"/>
            </a:pPr>
            <a:r>
              <a:rPr lang="sv-SE" dirty="0"/>
              <a:t>Kesimpulan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Latar Belakang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97409" y="2502088"/>
            <a:ext cx="5786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Pemberian kredit pada perbankan selalu meninjau berbagai aspek terutama kemampuan peminjam akan mampu membayar atau tidak</a:t>
            </a:r>
            <a:endParaRPr lang="id-ID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37" y="2095902"/>
            <a:ext cx="4410075" cy="3181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93" y="2502088"/>
            <a:ext cx="1269637" cy="12696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37" y="4390056"/>
            <a:ext cx="830863" cy="830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985" y="4869821"/>
            <a:ext cx="2176533" cy="1360333"/>
          </a:xfrm>
          <a:prstGeom prst="rect">
            <a:avLst/>
          </a:prstGeom>
        </p:spPr>
      </p:pic>
      <p:sp>
        <p:nvSpPr>
          <p:cNvPr id="11" name="Notched Right Arrow 10"/>
          <p:cNvSpPr/>
          <p:nvPr/>
        </p:nvSpPr>
        <p:spPr>
          <a:xfrm>
            <a:off x="5615189" y="4008604"/>
            <a:ext cx="1764406" cy="79688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EVALUASI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7586772" y="4176212"/>
            <a:ext cx="2149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Regresi Logistik</a:t>
            </a:r>
            <a:endParaRPr lang="id-ID" sz="2400" b="1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Melakukan pendugaan NPL dengan metode regresi logistik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04278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&amp; Struktur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3163910" cy="2824851"/>
          </a:xfrm>
        </p:spPr>
        <p:txBody>
          <a:bodyPr/>
          <a:lstStyle/>
          <a:p>
            <a:r>
              <a:rPr lang="id-ID" dirty="0" smtClean="0"/>
              <a:t>Data sekunder</a:t>
            </a:r>
          </a:p>
          <a:p>
            <a:r>
              <a:rPr lang="id-ID" dirty="0" smtClean="0"/>
              <a:t>Data demografi</a:t>
            </a:r>
          </a:p>
          <a:p>
            <a:r>
              <a:rPr lang="id-ID" dirty="0" smtClean="0"/>
              <a:t>Terdiri atas 2290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42446" y="2249425"/>
            <a:ext cx="1456386" cy="14563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17317" y="20647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id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6532" y="3477184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Prediktor</a:t>
            </a:r>
            <a:endParaRPr lang="id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5313" y="3246351"/>
            <a:ext cx="2306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Age</a:t>
            </a:r>
          </a:p>
          <a:p>
            <a:r>
              <a:rPr lang="id-ID" dirty="0" smtClean="0"/>
              <a:t>Gender</a:t>
            </a:r>
          </a:p>
          <a:p>
            <a:r>
              <a:rPr lang="id-ID" dirty="0" smtClean="0"/>
              <a:t>Residence Ownership</a:t>
            </a:r>
          </a:p>
          <a:p>
            <a:r>
              <a:rPr lang="id-ID" dirty="0" smtClean="0"/>
              <a:t>Number of Dependent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4625313" y="2025134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Status (Good/Bad)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7647487" y="2276855"/>
            <a:ext cx="45105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&gt; head(</a:t>
            </a:r>
            <a:r>
              <a:rPr lang="en-US" sz="1200" dirty="0" err="1"/>
              <a:t>datascoring</a:t>
            </a:r>
            <a:r>
              <a:rPr lang="en-US" sz="1200" dirty="0"/>
              <a:t>)</a:t>
            </a:r>
          </a:p>
          <a:p>
            <a:r>
              <a:rPr lang="en-US" sz="1200" dirty="0"/>
              <a:t>  ID Age Gender </a:t>
            </a:r>
            <a:r>
              <a:rPr lang="en-US" sz="1200" dirty="0" err="1"/>
              <a:t>Residence.Ownership</a:t>
            </a:r>
            <a:r>
              <a:rPr lang="en-US" sz="1200" dirty="0"/>
              <a:t> </a:t>
            </a:r>
            <a:r>
              <a:rPr lang="en-US" sz="1200" dirty="0" err="1"/>
              <a:t>number.of.dependants</a:t>
            </a:r>
            <a:r>
              <a:rPr lang="en-US" sz="1200" dirty="0"/>
              <a:t> status</a:t>
            </a:r>
          </a:p>
          <a:p>
            <a:r>
              <a:rPr lang="en-US" sz="1200" dirty="0"/>
              <a:t>1  1  41 FEMALE              OTHERS                    </a:t>
            </a:r>
            <a:r>
              <a:rPr lang="id-ID" sz="1200" dirty="0" smtClean="0"/>
              <a:t>	</a:t>
            </a:r>
            <a:r>
              <a:rPr lang="en-US" sz="1200" dirty="0" smtClean="0"/>
              <a:t>0  </a:t>
            </a:r>
            <a:r>
              <a:rPr lang="id-ID" sz="1200" dirty="0" smtClean="0"/>
              <a:t>	</a:t>
            </a:r>
            <a:r>
              <a:rPr lang="en-US" sz="1200" dirty="0" smtClean="0"/>
              <a:t>GOOD</a:t>
            </a:r>
            <a:endParaRPr lang="en-US" sz="1200" dirty="0"/>
          </a:p>
          <a:p>
            <a:r>
              <a:rPr lang="en-US" sz="1200" dirty="0"/>
              <a:t>2  2  36   MALE               OWNED                    </a:t>
            </a:r>
            <a:r>
              <a:rPr lang="id-ID" sz="1200" dirty="0" smtClean="0"/>
              <a:t>	</a:t>
            </a:r>
            <a:r>
              <a:rPr lang="en-US" sz="1200" dirty="0" smtClean="0"/>
              <a:t>5   </a:t>
            </a:r>
            <a:r>
              <a:rPr lang="id-ID" sz="1200" dirty="0" smtClean="0"/>
              <a:t>	</a:t>
            </a:r>
            <a:r>
              <a:rPr lang="en-US" sz="1200" dirty="0" smtClean="0"/>
              <a:t>GOOD</a:t>
            </a:r>
            <a:endParaRPr lang="en-US" sz="1200" dirty="0"/>
          </a:p>
          <a:p>
            <a:r>
              <a:rPr lang="en-US" sz="1200" dirty="0"/>
              <a:t>3  3  40 FEMALE                RENT                    </a:t>
            </a:r>
            <a:r>
              <a:rPr lang="id-ID" sz="1200" dirty="0" smtClean="0"/>
              <a:t>	</a:t>
            </a:r>
            <a:r>
              <a:rPr lang="en-US" sz="1200" dirty="0" smtClean="0"/>
              <a:t>4   </a:t>
            </a:r>
            <a:r>
              <a:rPr lang="id-ID" sz="1200" dirty="0" smtClean="0"/>
              <a:t>	</a:t>
            </a:r>
            <a:r>
              <a:rPr lang="en-US" sz="1200" dirty="0" smtClean="0"/>
              <a:t>BAD</a:t>
            </a:r>
            <a:endParaRPr lang="en-US" sz="1200" dirty="0"/>
          </a:p>
          <a:p>
            <a:r>
              <a:rPr lang="en-US" sz="1200" dirty="0"/>
              <a:t>4  4  30 FEMALE               OWNED                    </a:t>
            </a:r>
            <a:r>
              <a:rPr lang="id-ID" sz="1200" dirty="0" smtClean="0"/>
              <a:t>	</a:t>
            </a:r>
            <a:r>
              <a:rPr lang="en-US" sz="1200" dirty="0" smtClean="0"/>
              <a:t>4  </a:t>
            </a:r>
            <a:r>
              <a:rPr lang="id-ID" sz="1200" dirty="0" smtClean="0"/>
              <a:t>	</a:t>
            </a:r>
            <a:r>
              <a:rPr lang="en-US" sz="1200" dirty="0" smtClean="0"/>
              <a:t>GOOD</a:t>
            </a:r>
            <a:endParaRPr lang="en-US" sz="1200" dirty="0"/>
          </a:p>
          <a:p>
            <a:r>
              <a:rPr lang="en-US" sz="1200" dirty="0"/>
              <a:t>5  5  37   MALE               OWNED                    </a:t>
            </a:r>
            <a:r>
              <a:rPr lang="id-ID" sz="1200" dirty="0" smtClean="0"/>
              <a:t>	</a:t>
            </a:r>
            <a:r>
              <a:rPr lang="en-US" sz="1200" dirty="0" smtClean="0"/>
              <a:t>4   </a:t>
            </a:r>
            <a:r>
              <a:rPr lang="id-ID" sz="1200" dirty="0" smtClean="0"/>
              <a:t>	</a:t>
            </a:r>
            <a:r>
              <a:rPr lang="en-US" sz="1200" dirty="0" smtClean="0"/>
              <a:t>GOOD</a:t>
            </a:r>
            <a:endParaRPr lang="en-US" sz="1200" dirty="0"/>
          </a:p>
          <a:p>
            <a:r>
              <a:rPr lang="en-US" sz="1200" dirty="0"/>
              <a:t>6  6  38   MALE                RENT                    </a:t>
            </a:r>
            <a:r>
              <a:rPr lang="id-ID" sz="1200" dirty="0" smtClean="0"/>
              <a:t>	</a:t>
            </a:r>
            <a:r>
              <a:rPr lang="en-US" sz="1200" dirty="0" smtClean="0"/>
              <a:t>1   </a:t>
            </a:r>
            <a:r>
              <a:rPr lang="id-ID" sz="1200" dirty="0" smtClean="0"/>
              <a:t>	</a:t>
            </a:r>
            <a:r>
              <a:rPr lang="en-US" sz="1200" dirty="0" smtClean="0"/>
              <a:t>GOOD</a:t>
            </a:r>
            <a:endParaRPr lang="id-ID" sz="1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8" r="16123" b="16823"/>
          <a:stretch/>
        </p:blipFill>
        <p:spPr>
          <a:xfrm>
            <a:off x="609599" y="4289108"/>
            <a:ext cx="2532847" cy="223719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89062" y="5611334"/>
            <a:ext cx="417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Data tersebar atas </a:t>
            </a:r>
            <a:r>
              <a:rPr lang="id-ID" b="1" dirty="0" smtClean="0"/>
              <a:t>67% Good </a:t>
            </a:r>
            <a:r>
              <a:rPr lang="id-ID" dirty="0" smtClean="0"/>
              <a:t>dan </a:t>
            </a:r>
            <a:r>
              <a:rPr lang="id-ID" b="1" dirty="0" smtClean="0"/>
              <a:t>33% Bad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Model &amp; Analisis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Regresi Logistik adalah regresi tidak linear yang memperbolehkan prediksi berupa peubah numberik dan diskret.</a:t>
            </a:r>
          </a:p>
          <a:p>
            <a:r>
              <a:rPr lang="id-ID" dirty="0" smtClean="0"/>
              <a:t>Umumnya tidak terdapat asumsi yang berarti, hanya terbatas pada keluaran dari regresi logistik adalah bilangan diskret</a:t>
            </a:r>
          </a:p>
          <a:p>
            <a:pPr marL="109728" indent="0">
              <a:buNone/>
            </a:pPr>
            <a:endParaRPr lang="id-ID" dirty="0" smtClean="0"/>
          </a:p>
          <a:p>
            <a:pPr marL="109728" indent="0">
              <a:buNone/>
            </a:pPr>
            <a:r>
              <a:rPr lang="id-ID" dirty="0" smtClean="0"/>
              <a:t>Model:</a:t>
            </a:r>
          </a:p>
          <a:p>
            <a:pPr marL="109728" indent="0" algn="ctr">
              <a:buNone/>
            </a:pPr>
            <a:r>
              <a:rPr lang="en-US" dirty="0" err="1"/>
              <a:t>logit</a:t>
            </a:r>
            <a:r>
              <a:rPr lang="en-US" dirty="0"/>
              <a:t> (pi) = </a:t>
            </a:r>
            <a:r>
              <a:rPr lang="el-GR" dirty="0" smtClean="0"/>
              <a:t>β</a:t>
            </a:r>
            <a:r>
              <a:rPr lang="en-US" dirty="0" smtClean="0"/>
              <a:t>0</a:t>
            </a:r>
            <a:r>
              <a:rPr lang="en-US" dirty="0"/>
              <a:t>+ </a:t>
            </a:r>
            <a:r>
              <a:rPr lang="el-GR" dirty="0" smtClean="0"/>
              <a:t>β</a:t>
            </a:r>
            <a:r>
              <a:rPr lang="en-US" dirty="0" smtClean="0"/>
              <a:t>1X1</a:t>
            </a:r>
            <a:endParaRPr lang="en-US" dirty="0"/>
          </a:p>
          <a:p>
            <a:pPr marL="109728" indent="0">
              <a:buNone/>
            </a:pPr>
            <a:r>
              <a:rPr lang="id-ID" dirty="0" smtClean="0"/>
              <a:t>dimana</a:t>
            </a:r>
            <a:endParaRPr lang="en-US" dirty="0"/>
          </a:p>
          <a:p>
            <a:pPr marL="109728" indent="0">
              <a:buNone/>
            </a:pPr>
            <a:r>
              <a:rPr lang="en-US" dirty="0" err="1"/>
              <a:t>logit</a:t>
            </a:r>
            <a:r>
              <a:rPr lang="en-US" dirty="0"/>
              <a:t>(pi</a:t>
            </a:r>
            <a:r>
              <a:rPr lang="en-US" dirty="0" smtClean="0"/>
              <a:t>)</a:t>
            </a:r>
            <a:r>
              <a:rPr lang="id-ID" dirty="0" smtClean="0"/>
              <a:t> = transformasi </a:t>
            </a:r>
            <a:r>
              <a:rPr lang="en-US" dirty="0" err="1" smtClean="0"/>
              <a:t>logit</a:t>
            </a:r>
            <a:r>
              <a:rPr lang="en-US" dirty="0" smtClean="0"/>
              <a:t> </a:t>
            </a:r>
            <a:endParaRPr lang="id-ID" dirty="0" smtClean="0"/>
          </a:p>
          <a:p>
            <a:pPr marL="109728" indent="0">
              <a:buNone/>
            </a:pPr>
            <a:r>
              <a:rPr lang="el-GR" dirty="0" smtClean="0"/>
              <a:t>β</a:t>
            </a:r>
            <a:r>
              <a:rPr lang="en-US" dirty="0" smtClean="0"/>
              <a:t>0</a:t>
            </a:r>
            <a:r>
              <a:rPr lang="id-ID" dirty="0" smtClean="0"/>
              <a:t>=</a:t>
            </a:r>
            <a:r>
              <a:rPr lang="en-US" dirty="0" smtClean="0"/>
              <a:t>intercept </a:t>
            </a:r>
            <a:r>
              <a:rPr lang="en-US" dirty="0"/>
              <a:t>of the regression line</a:t>
            </a:r>
          </a:p>
          <a:p>
            <a:pPr marL="109728" indent="0">
              <a:buNone/>
            </a:pPr>
            <a:r>
              <a:rPr lang="el-GR" dirty="0" smtClean="0"/>
              <a:t>β</a:t>
            </a:r>
            <a:r>
              <a:rPr lang="en-US" dirty="0" smtClean="0"/>
              <a:t>1</a:t>
            </a:r>
            <a:r>
              <a:rPr lang="id-ID" dirty="0" smtClean="0"/>
              <a:t>=</a:t>
            </a:r>
            <a:r>
              <a:rPr lang="en-US" dirty="0" smtClean="0"/>
              <a:t>slope </a:t>
            </a:r>
            <a:r>
              <a:rPr lang="en-US" dirty="0"/>
              <a:t>of the regression </a:t>
            </a:r>
            <a:r>
              <a:rPr lang="en-US" dirty="0" smtClean="0"/>
              <a:t>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Model &amp; </a:t>
            </a:r>
            <a:r>
              <a:rPr lang="id-ID" dirty="0" smtClean="0"/>
              <a:t>Analisis (cont.)</a:t>
            </a:r>
            <a:endParaRPr lang="id-ID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09446333"/>
              </p:ext>
            </p:extLst>
          </p:nvPr>
        </p:nvGraphicFramePr>
        <p:xfrm>
          <a:off x="1735784" y="2627292"/>
          <a:ext cx="6468058" cy="2781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8474299" y="3387143"/>
            <a:ext cx="2112135" cy="14810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Model Logistik Regresi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5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Deskipsi Data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92" y="2068442"/>
            <a:ext cx="4392157" cy="3081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414" y="2209800"/>
            <a:ext cx="4190680" cy="29402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26785" y="5429147"/>
            <a:ext cx="3657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Female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merupakan loan yang baik dibandingkan </a:t>
            </a:r>
            <a:r>
              <a:rPr lang="id-ID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Male</a:t>
            </a:r>
            <a:endParaRPr lang="id-ID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7704" y="5429146"/>
            <a:ext cx="3657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Owned residence 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lebih baik dibandingkan mereka yang </a:t>
            </a:r>
            <a:r>
              <a:rPr lang="id-ID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Rent</a:t>
            </a:r>
            <a:endParaRPr lang="id-ID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Deskipsi Data (Cont.)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26785" y="5429147"/>
            <a:ext cx="3657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Umur lebih variatif, tetapi yang lebih tua lebih baik dalam </a:t>
            </a:r>
            <a:r>
              <a:rPr lang="id-ID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 </a:t>
            </a:r>
            <a:endParaRPr lang="id-ID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7704" y="5429146"/>
            <a:ext cx="3657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Pelanggan yang memiliki tanggungan lebih sedikit lebih baik dalam </a:t>
            </a:r>
            <a:r>
              <a:rPr lang="id-ID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</a:t>
            </a:r>
            <a:endParaRPr lang="id-ID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85" y="2383468"/>
            <a:ext cx="3928953" cy="27566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371" y="2209801"/>
            <a:ext cx="3957967" cy="277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2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536</TotalTime>
  <Words>901</Words>
  <Application>Microsoft Office PowerPoint</Application>
  <PresentationFormat>Widescreen</PresentationFormat>
  <Paragraphs>197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Georgia</vt:lpstr>
      <vt:lpstr>Times New Roman</vt:lpstr>
      <vt:lpstr>Wingdings 2</vt:lpstr>
      <vt:lpstr>Training presentation</vt:lpstr>
      <vt:lpstr>Pendugaan NPL Perbankan  dengan Metode Regresi Logistik Case Study: Data Scoring</vt:lpstr>
      <vt:lpstr>Outlines</vt:lpstr>
      <vt:lpstr>Latar Belakang</vt:lpstr>
      <vt:lpstr>Tujuan</vt:lpstr>
      <vt:lpstr>Data &amp; Struktur</vt:lpstr>
      <vt:lpstr>Model &amp; Analisis</vt:lpstr>
      <vt:lpstr>Model &amp; Analisis (cont.)</vt:lpstr>
      <vt:lpstr>Deskipsi Data</vt:lpstr>
      <vt:lpstr>Deskipsi Data (Cont.)</vt:lpstr>
      <vt:lpstr>Resiko Relatif</vt:lpstr>
      <vt:lpstr>Pembagian Data</vt:lpstr>
      <vt:lpstr>Pemodelan Data</vt:lpstr>
      <vt:lpstr>Pengecekan Data</vt:lpstr>
      <vt:lpstr>Kesimpulan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Pendugaan NPL perbankan dengan Metode Logistics Regression Case Study: Data Scoring</dc:title>
  <dc:creator>USER</dc:creator>
  <cp:lastModifiedBy>USER</cp:lastModifiedBy>
  <cp:revision>22</cp:revision>
  <dcterms:created xsi:type="dcterms:W3CDTF">2018-03-24T19:44:45Z</dcterms:created>
  <dcterms:modified xsi:type="dcterms:W3CDTF">2018-03-26T07:04:46Z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