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531253"/>
            <a:ext cx="8524182" cy="2971801"/>
          </a:xfrm>
        </p:spPr>
        <p:txBody>
          <a:bodyPr/>
          <a:lstStyle/>
          <a:p>
            <a:r>
              <a:rPr lang="id-ID" dirty="0" smtClean="0"/>
              <a:t>Segmentasi</a:t>
            </a:r>
            <a:br>
              <a:rPr lang="id-ID" dirty="0" smtClean="0"/>
            </a:br>
            <a:r>
              <a:rPr lang="id-ID" dirty="0" smtClean="0"/>
              <a:t>dengan metode K-MeanS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</a:t>
            </a:r>
          </a:p>
          <a:p>
            <a:r>
              <a:rPr lang="id-ID" sz="2800" b="1" dirty="0" smtClean="0"/>
              <a:t>Achmad Syaiful</a:t>
            </a:r>
          </a:p>
          <a:p>
            <a:r>
              <a:rPr lang="id-ID" sz="2800" b="1" dirty="0" smtClean="0"/>
              <a:t>G152170321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9131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48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469123"/>
            <a:ext cx="8534400" cy="1507067"/>
          </a:xfrm>
        </p:spPr>
        <p:txBody>
          <a:bodyPr/>
          <a:lstStyle/>
          <a:p>
            <a:r>
              <a:rPr lang="id-ID" dirty="0" smtClean="0"/>
              <a:t>Sumber datA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083457" y="2182252"/>
            <a:ext cx="94659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Data menggunakan data sekunder dari perusahaan telkomunikasi dengan peubah:</a:t>
            </a:r>
          </a:p>
          <a:p>
            <a:endParaRPr lang="id-ID" dirty="0" smtClean="0"/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CDR_TOTAL_DATA_MB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CDR_VOICE_DRTN_MIN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CDR_TXN_VOICE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CDR_RATIO_VOICE_ONNET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CDR_RATIO_SMS_ONNET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PCT_REV_VOICE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PCT_REV_SMS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/>
              <a:t>PCT_REV_DATA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964742" y="3165353"/>
            <a:ext cx="122413" cy="12392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Brace 9"/>
          <p:cNvSpPr/>
          <p:nvPr/>
        </p:nvSpPr>
        <p:spPr>
          <a:xfrm>
            <a:off x="4982986" y="4519285"/>
            <a:ext cx="85923" cy="6875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185378" y="360029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Data yang ada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185377" y="467840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Data tambahan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44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57" y="469123"/>
            <a:ext cx="8534400" cy="1507067"/>
          </a:xfrm>
        </p:spPr>
        <p:txBody>
          <a:bodyPr/>
          <a:lstStyle/>
          <a:p>
            <a:r>
              <a:rPr lang="id-ID" dirty="0" smtClean="0"/>
              <a:t>Metode segmentasi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083457" y="2066342"/>
            <a:ext cx="9465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Adapun metode segmentasi yang dipakai adalah:</a:t>
            </a:r>
          </a:p>
          <a:p>
            <a:endParaRPr lang="id-ID" dirty="0" smtClean="0"/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Pemilihan dan perhitungan peubah</a:t>
            </a:r>
          </a:p>
          <a:p>
            <a:pPr marL="800100" lvl="1" indent="-342900">
              <a:buFont typeface="+mj-lt"/>
              <a:buAutoNum type="arabicParenR"/>
            </a:pPr>
            <a:r>
              <a:rPr lang="id-ID" dirty="0" smtClean="0"/>
              <a:t>Pemilihan 5 peubah dari data yang ada</a:t>
            </a:r>
          </a:p>
          <a:p>
            <a:pPr marL="800100" lvl="1" indent="-342900">
              <a:buFont typeface="+mj-lt"/>
              <a:buAutoNum type="arabicParenR"/>
            </a:pPr>
            <a:r>
              <a:rPr lang="id-ID" dirty="0" smtClean="0"/>
              <a:t>Perhitungan 3 data tambahan</a:t>
            </a:r>
          </a:p>
          <a:p>
            <a:pPr marL="800100" lvl="1" indent="-342900">
              <a:buFont typeface="+mj-lt"/>
              <a:buAutoNum type="arabicParenR"/>
            </a:pPr>
            <a:r>
              <a:rPr lang="id-ID" dirty="0" smtClean="0"/>
              <a:t>Standarisasi data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Explorasi peubah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Penentuan banyaknya cluster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Segmentasi data dengan K-Means</a:t>
            </a:r>
          </a:p>
          <a:p>
            <a:pPr marL="342900" indent="-342900">
              <a:buFont typeface="+mj-lt"/>
              <a:buAutoNum type="alphaLcParenR"/>
            </a:pPr>
            <a:r>
              <a:rPr lang="id-ID" dirty="0" smtClean="0"/>
              <a:t>Deskripsi Segmentasi</a:t>
            </a:r>
          </a:p>
        </p:txBody>
      </p:sp>
    </p:spTree>
    <p:extLst>
      <p:ext uri="{BB962C8B-B14F-4D97-AF65-F5344CB8AC3E}">
        <p14:creationId xmlns:p14="http://schemas.microsoft.com/office/powerpoint/2010/main" val="38031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69" y="391849"/>
            <a:ext cx="9773432" cy="1507067"/>
          </a:xfrm>
        </p:spPr>
        <p:txBody>
          <a:bodyPr/>
          <a:lstStyle/>
          <a:p>
            <a:r>
              <a:rPr lang="id-ID" dirty="0"/>
              <a:t>Pemilihan dan perhitungan peubah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669" y="1664812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d-ID" b="1" dirty="0" smtClean="0"/>
              <a:t>Pemilihan 5 peubah dari data yang 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39" y="2124899"/>
            <a:ext cx="9465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#Baca Data</a:t>
            </a:r>
          </a:p>
          <a:p>
            <a:r>
              <a:rPr lang="id-ID" dirty="0"/>
              <a:t>setwd("E:/Kuliah/Semester 2/Pemodelan Klasifikasi/2017")</a:t>
            </a:r>
          </a:p>
          <a:p>
            <a:endParaRPr lang="id-ID" dirty="0"/>
          </a:p>
          <a:p>
            <a:r>
              <a:rPr lang="id-ID" dirty="0"/>
              <a:t>#Pilih Data</a:t>
            </a:r>
          </a:p>
          <a:p>
            <a:r>
              <a:rPr lang="id-ID" dirty="0"/>
              <a:t>datacluster &lt;-read.csv("cobacluster.csv")</a:t>
            </a:r>
          </a:p>
          <a:p>
            <a:r>
              <a:rPr lang="id-ID" dirty="0"/>
              <a:t>newcluster &lt;- datacluster[,c(14,3,5,7,10)]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8399" y="3969980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id-ID" b="1" dirty="0" smtClean="0"/>
              <a:t>Perhitungan 3 data tambahan</a:t>
            </a:r>
            <a:endParaRPr lang="id-ID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1339" y="4430067"/>
            <a:ext cx="9465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Ratio &lt;- datacluster[,c(4,13,18)]</a:t>
            </a:r>
          </a:p>
          <a:p>
            <a:r>
              <a:rPr lang="id-ID" dirty="0"/>
              <a:t>Ratio$Total &lt;- with(Ratio, REV_VOICE+REV_SMS+REV_DATA)</a:t>
            </a:r>
          </a:p>
          <a:p>
            <a:r>
              <a:rPr lang="id-ID" dirty="0"/>
              <a:t>Ratio$PCT_REV_VOICE &lt;- with(Ratio, REV_VOICE/Total )</a:t>
            </a:r>
          </a:p>
          <a:p>
            <a:r>
              <a:rPr lang="id-ID" dirty="0"/>
              <a:t>Ratio$PCT_REV_SMS &lt;- with(Ratio, REV_SMS/Total )</a:t>
            </a:r>
          </a:p>
          <a:p>
            <a:r>
              <a:rPr lang="id-ID" dirty="0"/>
              <a:t>Ratio$PCT_REV_DATA &lt;- with(Ratio, REV_DATA/Total </a:t>
            </a:r>
            <a:r>
              <a:rPr lang="id-ID" dirty="0" smtClean="0"/>
              <a:t>)</a:t>
            </a:r>
            <a:endParaRPr lang="id-ID" dirty="0"/>
          </a:p>
          <a:p>
            <a:r>
              <a:rPr lang="id-ID" dirty="0"/>
              <a:t>Ratio[is.na(Ratio)] &lt;- 0</a:t>
            </a:r>
          </a:p>
          <a:p>
            <a:r>
              <a:rPr lang="id-ID" dirty="0"/>
              <a:t>PCT_Ratio &lt;- Ratio[,c(5,6,7</a:t>
            </a:r>
            <a:r>
              <a:rPr lang="id-ID" dirty="0" smtClean="0"/>
              <a:t>)]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47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69" y="391849"/>
            <a:ext cx="9773432" cy="1507067"/>
          </a:xfrm>
        </p:spPr>
        <p:txBody>
          <a:bodyPr/>
          <a:lstStyle/>
          <a:p>
            <a:r>
              <a:rPr lang="id-ID" dirty="0"/>
              <a:t>Pemilihan dan perhitungan </a:t>
            </a:r>
            <a:r>
              <a:rPr lang="id-ID" dirty="0" smtClean="0"/>
              <a:t>peubah (Cont.)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54669" y="2038300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id-ID" b="1" dirty="0" smtClean="0"/>
              <a:t>Standarisasi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39" y="2498387"/>
            <a:ext cx="946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Vcluster </a:t>
            </a:r>
            <a:r>
              <a:rPr lang="id-ID" dirty="0"/>
              <a:t>&lt;- data.frame(newcluster, PCT_Ratio)</a:t>
            </a:r>
          </a:p>
          <a:p>
            <a:endParaRPr lang="id-ID" dirty="0" smtClean="0"/>
          </a:p>
          <a:p>
            <a:r>
              <a:rPr lang="id-ID" dirty="0" smtClean="0"/>
              <a:t>#</a:t>
            </a:r>
            <a:r>
              <a:rPr lang="id-ID" dirty="0"/>
              <a:t>Standarisasi</a:t>
            </a:r>
          </a:p>
          <a:p>
            <a:r>
              <a:rPr lang="id-ID" dirty="0"/>
              <a:t>library(dplyr</a:t>
            </a:r>
            <a:r>
              <a:rPr lang="id-ID" dirty="0" smtClean="0"/>
              <a:t>)</a:t>
            </a:r>
          </a:p>
          <a:p>
            <a:r>
              <a:rPr lang="id-ID" dirty="0" smtClean="0"/>
              <a:t>SCluster </a:t>
            </a:r>
            <a:r>
              <a:rPr lang="id-ID" dirty="0"/>
              <a:t>&lt;- Vcluster %&gt;% mutate_each_(funs(scale(.) %&gt;% as.vector), vars=c("CDR_TOTAL_DATA_MB","CDR_VOICE_DRTN_MIN","CDR_TXN_VOICE","CDR_RATIO_VOICE_ONNET","CDR_RATIO_SMS_ONNET","PCT_REV_VOICE","PCT_REV_SMS","PCT_REV_DATA"))</a:t>
            </a:r>
          </a:p>
        </p:txBody>
      </p:sp>
    </p:spTree>
    <p:extLst>
      <p:ext uri="{BB962C8B-B14F-4D97-AF65-F5344CB8AC3E}">
        <p14:creationId xmlns:p14="http://schemas.microsoft.com/office/powerpoint/2010/main" val="2212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69" y="391849"/>
            <a:ext cx="9773432" cy="1507067"/>
          </a:xfrm>
        </p:spPr>
        <p:txBody>
          <a:bodyPr/>
          <a:lstStyle/>
          <a:p>
            <a:r>
              <a:rPr lang="id-ID" dirty="0" smtClean="0"/>
              <a:t>Explorasi Data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1083457" y="2182252"/>
            <a:ext cx="4132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Peubah</a:t>
            </a:r>
          </a:p>
          <a:p>
            <a:endParaRPr lang="id-ID" dirty="0" smtClean="0"/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CDR_TOTAL_DATA_MB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CDR_VOICE_DRTN_MIN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CDR_TXN_VOICE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CDR_RATIO_VOICE_ONNET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CDR_RATIO_SMS_ONNET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PCT_REV_VOICE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PCT_REV_SMS</a:t>
            </a:r>
          </a:p>
          <a:p>
            <a:pPr marL="342900" indent="-342900">
              <a:buFont typeface="+mj-lt"/>
              <a:buAutoNum type="arabicParenR"/>
            </a:pPr>
            <a:r>
              <a:rPr lang="id-ID" dirty="0"/>
              <a:t>PCT_REV_DATA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2352" y="2182252"/>
            <a:ext cx="107914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 Rataan</a:t>
            </a:r>
          </a:p>
          <a:p>
            <a:endParaRPr lang="id-ID" dirty="0"/>
          </a:p>
          <a:p>
            <a:r>
              <a:rPr lang="id-ID" dirty="0" smtClean="0"/>
              <a:t>2027.29</a:t>
            </a:r>
          </a:p>
          <a:p>
            <a:r>
              <a:rPr lang="id-ID" dirty="0" smtClean="0"/>
              <a:t>  334.44</a:t>
            </a:r>
          </a:p>
          <a:p>
            <a:r>
              <a:rPr lang="id-ID" dirty="0" smtClean="0"/>
              <a:t>  120.13</a:t>
            </a:r>
          </a:p>
          <a:p>
            <a:r>
              <a:rPr lang="id-ID" dirty="0" smtClean="0"/>
              <a:t>      0.88</a:t>
            </a:r>
          </a:p>
          <a:p>
            <a:r>
              <a:rPr lang="id-ID" dirty="0"/>
              <a:t> </a:t>
            </a:r>
            <a:r>
              <a:rPr lang="id-ID" dirty="0" smtClean="0"/>
              <a:t>     0.77</a:t>
            </a:r>
          </a:p>
          <a:p>
            <a:r>
              <a:rPr lang="id-ID" dirty="0" smtClean="0"/>
              <a:t>      0.55</a:t>
            </a:r>
          </a:p>
          <a:p>
            <a:r>
              <a:rPr lang="id-ID" dirty="0" smtClean="0"/>
              <a:t>      0.15</a:t>
            </a:r>
          </a:p>
          <a:p>
            <a:r>
              <a:rPr lang="id-ID" dirty="0" smtClean="0"/>
              <a:t>      0.28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1326524" y="532791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30,000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5549478" y="2213732"/>
            <a:ext cx="58381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M</a:t>
            </a:r>
            <a:r>
              <a:rPr lang="id-ID" dirty="0" smtClean="0"/>
              <a:t>in</a:t>
            </a:r>
          </a:p>
          <a:p>
            <a:endParaRPr lang="id-ID" dirty="0"/>
          </a:p>
          <a:p>
            <a:r>
              <a:rPr lang="id-ID" dirty="0" smtClean="0"/>
              <a:t>0</a:t>
            </a:r>
          </a:p>
          <a:p>
            <a:r>
              <a:rPr lang="id-ID" dirty="0" smtClean="0"/>
              <a:t>0</a:t>
            </a:r>
          </a:p>
          <a:p>
            <a:r>
              <a:rPr lang="id-ID" dirty="0" smtClean="0"/>
              <a:t>0</a:t>
            </a:r>
          </a:p>
          <a:p>
            <a:r>
              <a:rPr lang="id-ID" dirty="0" smtClean="0"/>
              <a:t>0</a:t>
            </a:r>
          </a:p>
          <a:p>
            <a:r>
              <a:rPr lang="id-ID" dirty="0" smtClean="0"/>
              <a:t>0</a:t>
            </a:r>
          </a:p>
          <a:p>
            <a:r>
              <a:rPr lang="id-ID" dirty="0" smtClean="0"/>
              <a:t>0</a:t>
            </a:r>
          </a:p>
          <a:p>
            <a:r>
              <a:rPr lang="id-ID" dirty="0" smtClean="0"/>
              <a:t>0</a:t>
            </a:r>
          </a:p>
          <a:p>
            <a:r>
              <a:rPr lang="id-ID" dirty="0" smtClean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2308" y="2182252"/>
            <a:ext cx="12747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 Max</a:t>
            </a:r>
          </a:p>
          <a:p>
            <a:endParaRPr lang="id-ID" dirty="0"/>
          </a:p>
          <a:p>
            <a:r>
              <a:rPr lang="id-ID" dirty="0" smtClean="0"/>
              <a:t>145695.66</a:t>
            </a:r>
          </a:p>
          <a:p>
            <a:r>
              <a:rPr lang="id-ID" dirty="0" smtClean="0"/>
              <a:t>  11913.00</a:t>
            </a:r>
          </a:p>
          <a:p>
            <a:r>
              <a:rPr lang="id-ID" dirty="0" smtClean="0"/>
              <a:t>    3056.33</a:t>
            </a:r>
          </a:p>
          <a:p>
            <a:r>
              <a:rPr lang="id-ID" dirty="0" smtClean="0"/>
              <a:t>          1.00</a:t>
            </a:r>
          </a:p>
          <a:p>
            <a:r>
              <a:rPr lang="id-ID" dirty="0" smtClean="0"/>
              <a:t>          </a:t>
            </a:r>
            <a:r>
              <a:rPr lang="id-ID" dirty="0"/>
              <a:t>1.00</a:t>
            </a:r>
          </a:p>
          <a:p>
            <a:r>
              <a:rPr lang="id-ID" dirty="0" smtClean="0"/>
              <a:t>          1.00</a:t>
            </a:r>
          </a:p>
          <a:p>
            <a:r>
              <a:rPr lang="id-ID" dirty="0" smtClean="0"/>
              <a:t>          1.00</a:t>
            </a:r>
            <a:endParaRPr lang="id-ID" dirty="0"/>
          </a:p>
          <a:p>
            <a:r>
              <a:rPr lang="id-ID" dirty="0" smtClean="0"/>
              <a:t>          1.00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91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69" y="391849"/>
            <a:ext cx="9773432" cy="1507067"/>
          </a:xfrm>
        </p:spPr>
        <p:txBody>
          <a:bodyPr/>
          <a:lstStyle/>
          <a:p>
            <a:r>
              <a:rPr lang="id-ID" dirty="0" smtClean="0"/>
              <a:t>Explorasi Data (Cont.)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8" y="1621230"/>
            <a:ext cx="2481875" cy="1660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84" y="1605525"/>
            <a:ext cx="2504411" cy="1676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36" y="1615050"/>
            <a:ext cx="2490178" cy="1666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8" y="3380131"/>
            <a:ext cx="2481875" cy="1660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16" y="3381199"/>
            <a:ext cx="2480279" cy="1659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2" y="5122882"/>
            <a:ext cx="2504411" cy="1676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36" y="3380131"/>
            <a:ext cx="2490178" cy="1666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84" y="5098221"/>
            <a:ext cx="2504411" cy="16760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45796" y="1605525"/>
            <a:ext cx="38462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Pada Boxplot di samping terlihat bahwa pada data </a:t>
            </a:r>
            <a:r>
              <a:rPr lang="id-ID" dirty="0" smtClean="0">
                <a:solidFill>
                  <a:schemeClr val="bg1"/>
                </a:solidFill>
              </a:rPr>
              <a:t>CDR_TOTAL_DATA_MB, CDR_VOICE_DRTN_MIN</a:t>
            </a:r>
            <a:r>
              <a:rPr lang="id-ID" dirty="0" smtClean="0"/>
              <a:t>, dan </a:t>
            </a:r>
            <a:r>
              <a:rPr lang="id-ID" dirty="0" smtClean="0">
                <a:solidFill>
                  <a:schemeClr val="bg1"/>
                </a:solidFill>
              </a:rPr>
              <a:t>CDR_TXN_VOICE</a:t>
            </a:r>
            <a:r>
              <a:rPr lang="id-ID" dirty="0" smtClean="0"/>
              <a:t> terdapat pencilan sehingga boxplot terlihat tampak kecil </a:t>
            </a:r>
          </a:p>
          <a:p>
            <a:endParaRPr lang="id-ID" dirty="0"/>
          </a:p>
          <a:p>
            <a:r>
              <a:rPr lang="id-ID" dirty="0" smtClean="0"/>
              <a:t>sedangkan pada data </a:t>
            </a:r>
            <a:r>
              <a:rPr lang="id-ID" dirty="0" smtClean="0">
                <a:solidFill>
                  <a:schemeClr val="bg1"/>
                </a:solidFill>
              </a:rPr>
              <a:t>CDR_RATIO_VOICE_ONNET , CDR_RATIO_SMS_ONNET, </a:t>
            </a:r>
            <a:r>
              <a:rPr lang="id-ID" dirty="0"/>
              <a:t>dan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PCT_REV_SMS</a:t>
            </a:r>
            <a:r>
              <a:rPr lang="id-ID" dirty="0"/>
              <a:t> </a:t>
            </a:r>
            <a:r>
              <a:rPr lang="id-ID" dirty="0" smtClean="0"/>
              <a:t>terdapat pencilan tetapi bentuk boxplot terlihat jelas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 rot="19522845">
            <a:off x="5904450" y="571458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Data Standarisasi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69" y="391849"/>
            <a:ext cx="9773432" cy="1507067"/>
          </a:xfrm>
        </p:spPr>
        <p:txBody>
          <a:bodyPr/>
          <a:lstStyle/>
          <a:p>
            <a:r>
              <a:rPr lang="id-ID" dirty="0"/>
              <a:t>Penentuan banyaknya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1215" y="1898916"/>
            <a:ext cx="5935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#Hitung within sum square</a:t>
            </a:r>
          </a:p>
          <a:p>
            <a:r>
              <a:rPr lang="id-ID" dirty="0"/>
              <a:t>head(SCluster)</a:t>
            </a:r>
          </a:p>
          <a:p>
            <a:r>
              <a:rPr lang="id-ID" dirty="0"/>
              <a:t>wssplot&lt;-function(SCluster, nc=15, seed=1234){</a:t>
            </a:r>
          </a:p>
          <a:p>
            <a:r>
              <a:rPr lang="id-ID" dirty="0"/>
              <a:t>  wss&lt;-(nrow(SCluster)-1)*sum(apply(SCluster,2,var))</a:t>
            </a:r>
          </a:p>
          <a:p>
            <a:r>
              <a:rPr lang="id-ID" dirty="0"/>
              <a:t>  for (i in 2:nc){</a:t>
            </a:r>
          </a:p>
          <a:p>
            <a:r>
              <a:rPr lang="id-ID" dirty="0"/>
              <a:t>    set.seed(seed)</a:t>
            </a:r>
          </a:p>
          <a:p>
            <a:r>
              <a:rPr lang="id-ID" dirty="0"/>
              <a:t>    wss[i] &lt;-sum(kmeans(SCluster, centers=i)$withinss)}</a:t>
            </a:r>
          </a:p>
          <a:p>
            <a:r>
              <a:rPr lang="id-ID" dirty="0"/>
              <a:t>  plot(1:nc, wss, type="b", xlab="Number of Clusters",</a:t>
            </a:r>
          </a:p>
          <a:p>
            <a:r>
              <a:rPr lang="id-ID" dirty="0"/>
              <a:t>       ylab="Within groups sum of squares")}</a:t>
            </a:r>
          </a:p>
          <a:p>
            <a:r>
              <a:rPr lang="id-ID" dirty="0"/>
              <a:t>wssplot(SCluster, nc=15)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8" y="1898916"/>
            <a:ext cx="4845618" cy="4069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8371" y="5154147"/>
            <a:ext cx="580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>
                <a:solidFill>
                  <a:schemeClr val="bg1"/>
                </a:solidFill>
              </a:rPr>
              <a:t>Dari gambar grafik di samping terlihat bahwa nilai pada saat cluster 5 ke cluster 6, dst semakin menunjukkan nilai yang semakin kecil sehingga dipilih banyaknya cluster adalah </a:t>
            </a:r>
            <a:r>
              <a:rPr lang="id-ID" b="1" dirty="0" smtClean="0">
                <a:solidFill>
                  <a:schemeClr val="bg1"/>
                </a:solidFill>
              </a:rPr>
              <a:t>5 cluster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69" y="391849"/>
            <a:ext cx="9773432" cy="1507067"/>
          </a:xfrm>
        </p:spPr>
        <p:txBody>
          <a:bodyPr/>
          <a:lstStyle/>
          <a:p>
            <a:r>
              <a:rPr lang="id-ID" dirty="0" smtClean="0"/>
              <a:t>Deskripsi Segment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954669" y="2279447"/>
            <a:ext cx="3269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CDR_TOTAL_DATA_MB</a:t>
            </a:r>
          </a:p>
          <a:p>
            <a:r>
              <a:rPr lang="id-ID" dirty="0"/>
              <a:t>CDR_VOICE_DRTN_MIN</a:t>
            </a:r>
          </a:p>
          <a:p>
            <a:r>
              <a:rPr lang="id-ID" dirty="0"/>
              <a:t>CDR_TXN_VOICE</a:t>
            </a:r>
          </a:p>
          <a:p>
            <a:r>
              <a:rPr lang="id-ID" dirty="0"/>
              <a:t>CDR_RATIO_VOICE_ONNET</a:t>
            </a:r>
          </a:p>
          <a:p>
            <a:r>
              <a:rPr lang="id-ID" dirty="0"/>
              <a:t>CDR_RATIO_SMS_ONNET</a:t>
            </a:r>
          </a:p>
          <a:p>
            <a:r>
              <a:rPr lang="id-ID" dirty="0"/>
              <a:t>PCT_REV_VOICE</a:t>
            </a:r>
          </a:p>
          <a:p>
            <a:r>
              <a:rPr lang="id-ID" dirty="0"/>
              <a:t>PCT_REV_SMS</a:t>
            </a:r>
          </a:p>
          <a:p>
            <a:r>
              <a:rPr lang="id-ID" dirty="0" smtClean="0"/>
              <a:t>PCT_REV_DATA</a:t>
            </a:r>
          </a:p>
          <a:p>
            <a:endParaRPr lang="id-ID" dirty="0"/>
          </a:p>
          <a:p>
            <a:r>
              <a:rPr lang="id-ID" dirty="0" smtClean="0"/>
              <a:t>Counts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4511812" y="2041085"/>
            <a:ext cx="11400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Cluster 1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3336.06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/>
              <a:t>139.30</a:t>
            </a:r>
            <a:endParaRPr lang="id-ID" dirty="0"/>
          </a:p>
          <a:p>
            <a:r>
              <a:rPr lang="id-ID" dirty="0" smtClean="0">
                <a:solidFill>
                  <a:schemeClr val="bg1"/>
                </a:solidFill>
              </a:rPr>
              <a:t>   </a:t>
            </a:r>
            <a:r>
              <a:rPr lang="id-ID" dirty="0"/>
              <a:t>46.56</a:t>
            </a:r>
          </a:p>
          <a:p>
            <a:r>
              <a:rPr lang="id-ID" dirty="0"/>
              <a:t>    </a:t>
            </a:r>
            <a:r>
              <a:rPr lang="id-ID" dirty="0" smtClean="0"/>
              <a:t>0.92</a:t>
            </a:r>
          </a:p>
          <a:p>
            <a:r>
              <a:rPr lang="id-ID" dirty="0" smtClean="0"/>
              <a:t>    0.80</a:t>
            </a:r>
            <a:endParaRPr lang="id-ID" dirty="0"/>
          </a:p>
          <a:p>
            <a:r>
              <a:rPr lang="id-ID" dirty="0" smtClean="0"/>
              <a:t>    </a:t>
            </a:r>
            <a:r>
              <a:rPr lang="id-ID" dirty="0"/>
              <a:t>0.24</a:t>
            </a:r>
          </a:p>
          <a:p>
            <a:r>
              <a:rPr lang="id-ID" dirty="0" smtClean="0"/>
              <a:t>    0.07</a:t>
            </a:r>
            <a:endParaRPr lang="id-ID" dirty="0"/>
          </a:p>
          <a:p>
            <a:r>
              <a:rPr lang="id-ID" dirty="0" smtClean="0">
                <a:solidFill>
                  <a:schemeClr val="bg1"/>
                </a:solidFill>
              </a:rPr>
              <a:t>    0.67</a:t>
            </a:r>
          </a:p>
          <a:p>
            <a:endParaRPr lang="id-ID" dirty="0"/>
          </a:p>
          <a:p>
            <a:r>
              <a:rPr lang="id-ID" b="1" dirty="0" smtClean="0"/>
              <a:t>7,086</a:t>
            </a:r>
            <a:endParaRPr lang="id-ID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98441" y="2055845"/>
            <a:ext cx="1146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Cluster 4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18913.97</a:t>
            </a:r>
          </a:p>
          <a:p>
            <a:r>
              <a:rPr lang="id-ID" dirty="0"/>
              <a:t>    </a:t>
            </a:r>
            <a:r>
              <a:rPr lang="id-ID" dirty="0" smtClean="0"/>
              <a:t>138.38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    </a:t>
            </a:r>
            <a:r>
              <a:rPr lang="id-ID" dirty="0"/>
              <a:t>57.21</a:t>
            </a:r>
          </a:p>
          <a:p>
            <a:r>
              <a:rPr lang="id-ID" dirty="0" smtClean="0"/>
              <a:t>        </a:t>
            </a:r>
            <a:r>
              <a:rPr lang="id-ID" dirty="0"/>
              <a:t>0.84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      </a:t>
            </a:r>
            <a:r>
              <a:rPr lang="id-ID" dirty="0"/>
              <a:t>0.74</a:t>
            </a:r>
          </a:p>
          <a:p>
            <a:r>
              <a:rPr lang="id-ID" dirty="0" smtClean="0"/>
              <a:t>        0.14</a:t>
            </a:r>
            <a:endParaRPr lang="id-ID" dirty="0"/>
          </a:p>
          <a:p>
            <a:r>
              <a:rPr lang="id-ID" dirty="0" smtClean="0"/>
              <a:t>        </a:t>
            </a:r>
            <a:r>
              <a:rPr lang="id-ID" dirty="0"/>
              <a:t>0.03</a:t>
            </a:r>
          </a:p>
          <a:p>
            <a:r>
              <a:rPr lang="id-ID" dirty="0" smtClean="0"/>
              <a:t>        </a:t>
            </a:r>
            <a:r>
              <a:rPr lang="id-ID" dirty="0" smtClean="0">
                <a:solidFill>
                  <a:schemeClr val="bg1"/>
                </a:solidFill>
              </a:rPr>
              <a:t>0.81</a:t>
            </a:r>
          </a:p>
          <a:p>
            <a:endParaRPr lang="id-ID" dirty="0"/>
          </a:p>
          <a:p>
            <a:r>
              <a:rPr lang="id-ID" b="1" dirty="0" smtClean="0"/>
              <a:t>1,312</a:t>
            </a:r>
            <a:endParaRPr lang="id-ID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11507" y="2041084"/>
            <a:ext cx="11400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Cluster 2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134.60</a:t>
            </a:r>
          </a:p>
          <a:p>
            <a:r>
              <a:rPr lang="id-ID" dirty="0"/>
              <a:t>171.88</a:t>
            </a:r>
          </a:p>
          <a:p>
            <a:r>
              <a:rPr lang="id-ID" dirty="0"/>
              <a:t>  67.51</a:t>
            </a:r>
          </a:p>
          <a:p>
            <a:r>
              <a:rPr lang="id-ID" dirty="0" smtClean="0"/>
              <a:t>    0.90</a:t>
            </a:r>
            <a:endParaRPr lang="id-ID" dirty="0"/>
          </a:p>
          <a:p>
            <a:r>
              <a:rPr lang="id-ID" dirty="0" smtClean="0"/>
              <a:t>    0.82</a:t>
            </a:r>
          </a:p>
          <a:p>
            <a:r>
              <a:rPr lang="id-ID" dirty="0" smtClean="0"/>
              <a:t>    </a:t>
            </a:r>
            <a:r>
              <a:rPr lang="id-ID" dirty="0" smtClean="0">
                <a:solidFill>
                  <a:schemeClr val="bg1"/>
                </a:solidFill>
              </a:rPr>
              <a:t>0.46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/>
              <a:t>    </a:t>
            </a:r>
            <a:r>
              <a:rPr lang="id-ID" dirty="0" smtClean="0">
                <a:solidFill>
                  <a:schemeClr val="bg1"/>
                </a:solidFill>
              </a:rPr>
              <a:t>0.46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/>
              <a:t>    0.07</a:t>
            </a:r>
          </a:p>
          <a:p>
            <a:endParaRPr lang="id-ID" dirty="0"/>
          </a:p>
          <a:p>
            <a:r>
              <a:rPr lang="id-ID" b="1" dirty="0" smtClean="0"/>
              <a:t>5,037</a:t>
            </a:r>
            <a:endParaRPr lang="id-ID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60436" y="2055845"/>
            <a:ext cx="11400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Cluster 5</a:t>
            </a:r>
          </a:p>
          <a:p>
            <a:r>
              <a:rPr lang="id-ID" dirty="0"/>
              <a:t>456.74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</a:t>
            </a:r>
            <a:r>
              <a:rPr lang="id-ID" dirty="0">
                <a:solidFill>
                  <a:srgbClr val="FF0000"/>
                </a:solidFill>
              </a:rPr>
              <a:t>46.28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 </a:t>
            </a:r>
            <a:r>
              <a:rPr lang="id-ID" dirty="0">
                <a:solidFill>
                  <a:srgbClr val="FF0000"/>
                </a:solidFill>
              </a:rPr>
              <a:t>31.51</a:t>
            </a:r>
          </a:p>
          <a:p>
            <a:r>
              <a:rPr lang="id-ID" dirty="0" smtClean="0"/>
              <a:t>   </a:t>
            </a:r>
            <a:r>
              <a:rPr lang="id-ID" dirty="0" smtClean="0">
                <a:solidFill>
                  <a:schemeClr val="bg1"/>
                </a:solidFill>
              </a:rPr>
              <a:t>0.32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/>
              <a:t>   </a:t>
            </a:r>
            <a:r>
              <a:rPr lang="id-ID" dirty="0" smtClean="0">
                <a:solidFill>
                  <a:schemeClr val="bg1"/>
                </a:solidFill>
              </a:rPr>
              <a:t>0.35</a:t>
            </a:r>
          </a:p>
          <a:p>
            <a:r>
              <a:rPr lang="id-ID" dirty="0" smtClean="0"/>
              <a:t>   </a:t>
            </a:r>
            <a:r>
              <a:rPr lang="id-ID" dirty="0"/>
              <a:t>0.28</a:t>
            </a:r>
          </a:p>
          <a:p>
            <a:r>
              <a:rPr lang="id-ID" dirty="0" smtClean="0"/>
              <a:t>   0.07</a:t>
            </a:r>
            <a:endParaRPr lang="id-ID" dirty="0"/>
          </a:p>
          <a:p>
            <a:r>
              <a:rPr lang="id-ID" dirty="0" smtClean="0"/>
              <a:t>   </a:t>
            </a:r>
            <a:r>
              <a:rPr lang="id-ID" dirty="0" smtClean="0">
                <a:solidFill>
                  <a:schemeClr val="bg1"/>
                </a:solidFill>
              </a:rPr>
              <a:t>0.63</a:t>
            </a:r>
          </a:p>
          <a:p>
            <a:endParaRPr lang="id-ID" dirty="0"/>
          </a:p>
          <a:p>
            <a:r>
              <a:rPr lang="id-ID" b="1" dirty="0" smtClean="0"/>
              <a:t>2,468</a:t>
            </a:r>
            <a:endParaRPr lang="id-ID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04974" y="2041083"/>
            <a:ext cx="11400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Cluster 3</a:t>
            </a:r>
          </a:p>
          <a:p>
            <a:r>
              <a:rPr lang="id-ID" dirty="0"/>
              <a:t>261.42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559.30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197.29</a:t>
            </a:r>
          </a:p>
          <a:p>
            <a:r>
              <a:rPr lang="id-ID" dirty="0" smtClean="0"/>
              <a:t>    0.94</a:t>
            </a:r>
            <a:endParaRPr lang="id-ID" dirty="0"/>
          </a:p>
          <a:p>
            <a:r>
              <a:rPr lang="id-ID" dirty="0" smtClean="0"/>
              <a:t>    0.81</a:t>
            </a:r>
          </a:p>
          <a:p>
            <a:r>
              <a:rPr lang="id-ID" dirty="0" smtClean="0"/>
              <a:t>    </a:t>
            </a:r>
            <a:r>
              <a:rPr lang="id-ID" dirty="0" smtClean="0">
                <a:solidFill>
                  <a:schemeClr val="bg1"/>
                </a:solidFill>
              </a:rPr>
              <a:t>0.83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    0.10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    </a:t>
            </a:r>
            <a:r>
              <a:rPr lang="id-ID" dirty="0"/>
              <a:t>0.05</a:t>
            </a:r>
          </a:p>
          <a:p>
            <a:endParaRPr lang="id-ID" dirty="0"/>
          </a:p>
          <a:p>
            <a:r>
              <a:rPr lang="id-ID" b="1" dirty="0" smtClean="0"/>
              <a:t>14,097</a:t>
            </a:r>
            <a:endParaRPr lang="id-ID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39974" y="5276131"/>
            <a:ext cx="11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Highest Data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9738574" y="5276132"/>
            <a:ext cx="110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Highest</a:t>
            </a:r>
          </a:p>
          <a:p>
            <a:r>
              <a:rPr lang="id-ID" dirty="0" smtClean="0"/>
              <a:t>Offnet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7251681" y="5276130"/>
            <a:ext cx="106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Highest Voice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886913" y="5276133"/>
            <a:ext cx="113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Highest SMS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4568650" y="5283936"/>
            <a:ext cx="114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High</a:t>
            </a:r>
          </a:p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0844162" y="1770127"/>
            <a:ext cx="107914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 Rataan</a:t>
            </a:r>
          </a:p>
          <a:p>
            <a:r>
              <a:rPr lang="id-ID" dirty="0" smtClean="0"/>
              <a:t> Total</a:t>
            </a:r>
            <a:endParaRPr lang="id-ID" dirty="0"/>
          </a:p>
          <a:p>
            <a:r>
              <a:rPr lang="id-ID" dirty="0" smtClean="0">
                <a:solidFill>
                  <a:schemeClr val="bg1"/>
                </a:solidFill>
              </a:rPr>
              <a:t>2027.29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334.44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120.13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    0.88</a:t>
            </a:r>
          </a:p>
          <a:p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     0.77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    0.55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    0.15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      0.28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654</TotalTime>
  <Words>530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Segmentasi dengan metode K-MeanS</vt:lpstr>
      <vt:lpstr>Sumber datA</vt:lpstr>
      <vt:lpstr>Metode segmentasi</vt:lpstr>
      <vt:lpstr>Pemilihan dan perhitungan peubah</vt:lpstr>
      <vt:lpstr>Pemilihan dan perhitungan peubah (Cont.)</vt:lpstr>
      <vt:lpstr>Explorasi Data</vt:lpstr>
      <vt:lpstr>Explorasi Data (Cont.)</vt:lpstr>
      <vt:lpstr>Penentuan banyaknya cluster</vt:lpstr>
      <vt:lpstr>Deskripsi Segment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Segmentasi dengan metode K-Mean</dc:title>
  <dc:creator>USER</dc:creator>
  <cp:lastModifiedBy>USER</cp:lastModifiedBy>
  <cp:revision>29</cp:revision>
  <dcterms:created xsi:type="dcterms:W3CDTF">2018-02-18T13:01:42Z</dcterms:created>
  <dcterms:modified xsi:type="dcterms:W3CDTF">2018-03-02T12:52:41Z</dcterms:modified>
</cp:coreProperties>
</file>