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96980"/>
            <a:ext cx="7766936" cy="2453856"/>
          </a:xfrm>
        </p:spPr>
        <p:txBody>
          <a:bodyPr/>
          <a:lstStyle/>
          <a:p>
            <a:r>
              <a:rPr lang="id-ID" dirty="0" smtClean="0"/>
              <a:t>SEGMENTASI</a:t>
            </a:r>
            <a:br>
              <a:rPr lang="id-ID" dirty="0" smtClean="0"/>
            </a:br>
            <a:r>
              <a:rPr lang="id-ID" dirty="0" smtClean="0"/>
              <a:t>DENGAN METODE KNN</a:t>
            </a:r>
            <a:br>
              <a:rPr lang="id-ID" dirty="0" smtClean="0"/>
            </a:br>
            <a:r>
              <a:rPr lang="id-ID" sz="4000" dirty="0" smtClean="0">
                <a:solidFill>
                  <a:schemeClr val="tx1"/>
                </a:solidFill>
              </a:rPr>
              <a:t>Studi Kasus: </a:t>
            </a:r>
            <a:r>
              <a:rPr lang="id-ID" sz="4000" b="1" dirty="0" smtClean="0">
                <a:solidFill>
                  <a:schemeClr val="tx1"/>
                </a:solidFill>
              </a:rPr>
              <a:t>White Wine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7219" y="4244016"/>
            <a:ext cx="7766936" cy="1096899"/>
          </a:xfrm>
        </p:spPr>
        <p:txBody>
          <a:bodyPr>
            <a:normAutofit fontScale="85000" lnSpcReduction="20000"/>
          </a:bodyPr>
          <a:lstStyle/>
          <a:p>
            <a:r>
              <a:rPr lang="id-ID" dirty="0"/>
              <a:t>Oleh</a:t>
            </a:r>
          </a:p>
          <a:p>
            <a:r>
              <a:rPr lang="id-ID" sz="2600" b="1" dirty="0"/>
              <a:t>Achmad Syaiful</a:t>
            </a:r>
          </a:p>
          <a:p>
            <a:r>
              <a:rPr lang="id-ID" sz="2600" b="1" dirty="0"/>
              <a:t>G152170321</a:t>
            </a:r>
          </a:p>
          <a:p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1597219" y="515505"/>
            <a:ext cx="346601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Tugas Kuliah Pemodelan Klasifikasi</a:t>
            </a:r>
          </a:p>
          <a:p>
            <a:r>
              <a:rPr lang="id-ID" dirty="0" smtClean="0"/>
              <a:t>Departemen Statistika</a:t>
            </a:r>
          </a:p>
          <a:p>
            <a:r>
              <a:rPr lang="id-ID" sz="2400" dirty="0" smtClean="0"/>
              <a:t>Institut Pertanian Bogor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4388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1674" y="4919730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b="1" dirty="0" smtClean="0"/>
              <a:t>Thanks</a:t>
            </a:r>
            <a:endParaRPr lang="id-ID" sz="3600" b="1" dirty="0"/>
          </a:p>
        </p:txBody>
      </p:sp>
    </p:spTree>
    <p:extLst>
      <p:ext uri="{BB962C8B-B14F-4D97-AF65-F5344CB8AC3E}">
        <p14:creationId xmlns:p14="http://schemas.microsoft.com/office/powerpoint/2010/main" val="151192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82411"/>
            <a:ext cx="8596668" cy="656628"/>
          </a:xfrm>
        </p:spPr>
        <p:txBody>
          <a:bodyPr/>
          <a:lstStyle/>
          <a:p>
            <a:r>
              <a:rPr lang="id-ID" dirty="0" smtClean="0"/>
              <a:t>SUMBER DATA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1015278" y="1714426"/>
            <a:ext cx="8258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dirty="0"/>
              <a:t>Data yang akan digunakan adalah data “</a:t>
            </a:r>
            <a:r>
              <a:rPr lang="id-ID" dirty="0" smtClean="0"/>
              <a:t>white_wine2.csv”.</a:t>
            </a:r>
          </a:p>
          <a:p>
            <a:pPr algn="just"/>
            <a:endParaRPr lang="id-ID" dirty="0" smtClean="0"/>
          </a:p>
          <a:p>
            <a:pPr algn="just"/>
            <a:r>
              <a:rPr lang="id-ID" dirty="0" smtClean="0"/>
              <a:t>Data ini berasal dari pengamatan terhadap sejumlah tipe wine putih (ada 4898 </a:t>
            </a:r>
            <a:r>
              <a:rPr lang="id-ID" dirty="0"/>
              <a:t>jenis) yang </a:t>
            </a:r>
            <a:r>
              <a:rPr lang="id-ID" dirty="0" smtClean="0"/>
              <a:t>semuanya produksi Portugal.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5279" y="3083232"/>
            <a:ext cx="82587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dirty="0" smtClean="0"/>
              <a:t>Data berisi 12 karakteristik hasil uji laboratorium (11 Prediktor dan 1 Respon).</a:t>
            </a:r>
          </a:p>
          <a:p>
            <a:pPr algn="just"/>
            <a:endParaRPr lang="id-ID" dirty="0" smtClean="0"/>
          </a:p>
          <a:p>
            <a:pPr algn="just"/>
            <a:r>
              <a:rPr lang="id-ID" dirty="0" smtClean="0"/>
              <a:t>Prediktor yang digunakan hanya 2 data, yakni: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id-ID" dirty="0" smtClean="0"/>
              <a:t>Density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id-ID" dirty="0" smtClean="0"/>
              <a:t>Alkohol</a:t>
            </a:r>
            <a:endParaRPr lang="id-ID" dirty="0"/>
          </a:p>
          <a:p>
            <a:pPr algn="just"/>
            <a:endParaRPr lang="id-ID" dirty="0" smtClean="0"/>
          </a:p>
          <a:p>
            <a:pPr algn="just"/>
            <a:r>
              <a:rPr lang="id-ID" dirty="0" smtClean="0"/>
              <a:t>Respon berupa data kualitas wine diklasifikasikan menjadi dua, yakni: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id-ID" dirty="0"/>
              <a:t>P</a:t>
            </a:r>
            <a:r>
              <a:rPr lang="id-ID" dirty="0" smtClean="0"/>
              <a:t>enilaian dengan skala &gt;= 6 diklasifikasikan sebagai ‘Baik’, dan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id-ID" dirty="0" smtClean="0"/>
              <a:t>Penilaian dengan skala &lt;6 diklasifikasikan sebagai ‘Kurang’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8799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57" y="675186"/>
            <a:ext cx="8534400" cy="780128"/>
          </a:xfrm>
        </p:spPr>
        <p:txBody>
          <a:bodyPr/>
          <a:lstStyle/>
          <a:p>
            <a:r>
              <a:rPr lang="id-ID" dirty="0" smtClean="0"/>
              <a:t>TUJUAN SEGMENTASI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1186488" y="1731491"/>
            <a:ext cx="7120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Adapun tujuan yang ingin didapat dari segmentasi kali ini adalah:</a:t>
            </a:r>
          </a:p>
          <a:p>
            <a:endParaRPr lang="id-ID" dirty="0" smtClean="0"/>
          </a:p>
          <a:p>
            <a:pPr marL="342900" indent="-342900">
              <a:buFont typeface="+mj-lt"/>
              <a:buAutoNum type="alphaLcParenR"/>
            </a:pPr>
            <a:r>
              <a:rPr lang="id-ID" dirty="0" smtClean="0"/>
              <a:t>Mampu melakukan ekplorasi data dari klasifikasi yang ada</a:t>
            </a:r>
          </a:p>
          <a:p>
            <a:pPr marL="342900" indent="-342900">
              <a:buFont typeface="+mj-lt"/>
              <a:buAutoNum type="alphaLcParenR"/>
            </a:pPr>
            <a:r>
              <a:rPr lang="id-ID" dirty="0" smtClean="0"/>
              <a:t>Mampu melihat perbedaan klasifikasi wine menggunakan metode KNN</a:t>
            </a:r>
          </a:p>
        </p:txBody>
      </p:sp>
    </p:spTree>
    <p:extLst>
      <p:ext uri="{BB962C8B-B14F-4D97-AF65-F5344CB8AC3E}">
        <p14:creationId xmlns:p14="http://schemas.microsoft.com/office/powerpoint/2010/main" val="199391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57" y="675186"/>
            <a:ext cx="8534400" cy="780128"/>
          </a:xfrm>
        </p:spPr>
        <p:txBody>
          <a:bodyPr/>
          <a:lstStyle/>
          <a:p>
            <a:r>
              <a:rPr lang="id-ID" dirty="0" smtClean="0"/>
              <a:t>METODE SEGMENTASI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1173609" y="1731492"/>
            <a:ext cx="9465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Adapun metode segmentasi yang dipakai adalah:</a:t>
            </a:r>
          </a:p>
          <a:p>
            <a:endParaRPr lang="id-ID" dirty="0" smtClean="0"/>
          </a:p>
          <a:p>
            <a:pPr marL="342900" indent="-342900">
              <a:buFont typeface="+mj-lt"/>
              <a:buAutoNum type="alphaLcParenR"/>
            </a:pPr>
            <a:r>
              <a:rPr lang="id-ID" dirty="0" smtClean="0"/>
              <a:t>Membaca data dari sumber data dengan pengambilan 2 prediktor dan 1 respon</a:t>
            </a:r>
          </a:p>
          <a:p>
            <a:pPr marL="342900" indent="-342900">
              <a:buFont typeface="+mj-lt"/>
              <a:buAutoNum type="alphaLcParenR"/>
            </a:pPr>
            <a:r>
              <a:rPr lang="id-ID" dirty="0" smtClean="0"/>
              <a:t>Explorasi peubah</a:t>
            </a:r>
          </a:p>
          <a:p>
            <a:pPr marL="342900" indent="-342900">
              <a:buFont typeface="+mj-lt"/>
              <a:buAutoNum type="alphaLcParenR"/>
            </a:pPr>
            <a:r>
              <a:rPr lang="id-ID" dirty="0" smtClean="0"/>
              <a:t>Lakukan pengujian metode KNN untuk </a:t>
            </a:r>
            <a:r>
              <a:rPr lang="id-ID" dirty="0"/>
              <a:t>nilai K=1, </a:t>
            </a:r>
            <a:r>
              <a:rPr lang="id-ID" dirty="0" smtClean="0"/>
              <a:t>K=3, K=5, dan K=7</a:t>
            </a:r>
          </a:p>
          <a:p>
            <a:pPr marL="342900" indent="-342900">
              <a:buFont typeface="+mj-lt"/>
              <a:buAutoNum type="alphaLcParenR"/>
            </a:pPr>
            <a:r>
              <a:rPr lang="id-ID" dirty="0" smtClean="0"/>
              <a:t>Lakukan </a:t>
            </a:r>
            <a:r>
              <a:rPr lang="id-ID" dirty="0"/>
              <a:t>pengujian metode KNN untuk nilai </a:t>
            </a:r>
            <a:r>
              <a:rPr lang="nl-NL" dirty="0"/>
              <a:t>K=9, K=11, K=13 dan K=15</a:t>
            </a:r>
          </a:p>
        </p:txBody>
      </p:sp>
    </p:spTree>
    <p:extLst>
      <p:ext uri="{BB962C8B-B14F-4D97-AF65-F5344CB8AC3E}">
        <p14:creationId xmlns:p14="http://schemas.microsoft.com/office/powerpoint/2010/main" val="227569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57" y="675186"/>
            <a:ext cx="8534400" cy="780128"/>
          </a:xfrm>
        </p:spPr>
        <p:txBody>
          <a:bodyPr/>
          <a:lstStyle/>
          <a:p>
            <a:r>
              <a:rPr lang="id-ID" dirty="0" smtClean="0"/>
              <a:t>MEMBACA DATA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1083457" y="2066342"/>
            <a:ext cx="66309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#Baca Data</a:t>
            </a:r>
          </a:p>
          <a:p>
            <a:r>
              <a:rPr lang="id-ID" dirty="0"/>
              <a:t>setwd("E:/Kuliah/Semester 2/Pemodelan Klasifikasi/2017")</a:t>
            </a:r>
          </a:p>
          <a:p>
            <a:r>
              <a:rPr lang="id-ID" dirty="0"/>
              <a:t>datacluster &lt;-read.csv("white_wine2.csv")</a:t>
            </a:r>
          </a:p>
          <a:p>
            <a:r>
              <a:rPr lang="id-ID" dirty="0"/>
              <a:t>PredCluster &lt;- datacluster[,c(8,11,12</a:t>
            </a:r>
            <a:r>
              <a:rPr lang="id-ID" dirty="0" smtClean="0"/>
              <a:t>)]</a:t>
            </a:r>
          </a:p>
          <a:p>
            <a:endParaRPr lang="id-ID" dirty="0" smtClean="0"/>
          </a:p>
          <a:p>
            <a:r>
              <a:rPr lang="id-ID" dirty="0" smtClean="0"/>
              <a:t>#Klasifikasi data berdasarkan rentang nilai kualitas</a:t>
            </a:r>
            <a:endParaRPr lang="id-ID" dirty="0"/>
          </a:p>
          <a:p>
            <a:r>
              <a:rPr lang="id-ID" dirty="0"/>
              <a:t>PredCluster$QualityClass &lt;-ifelse(datacluster$quality&gt;=6,1,2</a:t>
            </a:r>
            <a:r>
              <a:rPr lang="id-ID" dirty="0" smtClean="0"/>
              <a:t>)</a:t>
            </a:r>
          </a:p>
          <a:p>
            <a:endParaRPr lang="id-ID" dirty="0" smtClean="0"/>
          </a:p>
          <a:p>
            <a:r>
              <a:rPr lang="id-ID" dirty="0" smtClean="0"/>
              <a:t>#Menampilkan data</a:t>
            </a:r>
            <a:endParaRPr lang="id-ID" dirty="0"/>
          </a:p>
          <a:p>
            <a:r>
              <a:rPr lang="id-ID" dirty="0"/>
              <a:t>PredCluster</a:t>
            </a:r>
            <a:endParaRPr lang="id-ID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50236" y="4416307"/>
            <a:ext cx="47850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/>
              <a:t> density   alcohol quality QualityClass</a:t>
            </a:r>
          </a:p>
          <a:p>
            <a:r>
              <a:rPr lang="id-ID" sz="1400" dirty="0"/>
              <a:t>1    1.001000  8.800000       6            1</a:t>
            </a:r>
          </a:p>
          <a:p>
            <a:r>
              <a:rPr lang="id-ID" sz="1400" dirty="0"/>
              <a:t>2    0.994000  9.500000       6            1</a:t>
            </a:r>
          </a:p>
          <a:p>
            <a:r>
              <a:rPr lang="id-ID" sz="1400" dirty="0"/>
              <a:t>3    0.995100 10.100000       6            1</a:t>
            </a:r>
          </a:p>
          <a:p>
            <a:r>
              <a:rPr lang="id-ID" sz="1400" dirty="0"/>
              <a:t>4    0.995600  9.900000       6            1</a:t>
            </a:r>
          </a:p>
          <a:p>
            <a:pPr marL="342900" indent="-342900">
              <a:buAutoNum type="arabicPlain" startAt="5"/>
            </a:pPr>
            <a:r>
              <a:rPr lang="id-ID" sz="1400" dirty="0" smtClean="0"/>
              <a:t>0.995600  </a:t>
            </a:r>
            <a:r>
              <a:rPr lang="id-ID" sz="1400" dirty="0"/>
              <a:t>9.900000       6            </a:t>
            </a:r>
            <a:r>
              <a:rPr lang="id-ID" sz="1400" dirty="0" smtClean="0"/>
              <a:t>1</a:t>
            </a:r>
          </a:p>
          <a:p>
            <a:r>
              <a:rPr lang="id-ID" sz="1400" dirty="0" smtClean="0"/>
              <a:t>......</a:t>
            </a:r>
            <a:endParaRPr lang="en-US" sz="1400" dirty="0"/>
          </a:p>
          <a:p>
            <a:r>
              <a:rPr lang="en-US" sz="1400" dirty="0"/>
              <a:t>249  0.995500 10.900000       7            1</a:t>
            </a:r>
          </a:p>
          <a:p>
            <a:r>
              <a:rPr lang="en-US" sz="1400" dirty="0"/>
              <a:t>250  0.996000 10.000000       5            2</a:t>
            </a:r>
          </a:p>
          <a:p>
            <a:r>
              <a:rPr lang="en-US" sz="1400" dirty="0"/>
              <a:t> [ reached </a:t>
            </a:r>
            <a:r>
              <a:rPr lang="en-US" sz="1400" dirty="0" err="1"/>
              <a:t>getOption</a:t>
            </a:r>
            <a:r>
              <a:rPr lang="en-US" sz="1400" dirty="0"/>
              <a:t>("</a:t>
            </a:r>
            <a:r>
              <a:rPr lang="en-US" sz="1400" dirty="0" err="1"/>
              <a:t>max.print</a:t>
            </a:r>
            <a:r>
              <a:rPr lang="en-US" sz="1400" dirty="0"/>
              <a:t>") -- omitted 4648 rows ]</a:t>
            </a:r>
            <a:endParaRPr lang="id-ID"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625480" y="441630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rgbClr val="002060"/>
                </a:solidFill>
              </a:rPr>
              <a:t>Output:</a:t>
            </a:r>
            <a:endParaRPr lang="id-ID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73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57" y="675186"/>
            <a:ext cx="8534400" cy="780128"/>
          </a:xfrm>
        </p:spPr>
        <p:txBody>
          <a:bodyPr/>
          <a:lstStyle/>
          <a:p>
            <a:r>
              <a:rPr lang="id-ID" dirty="0" smtClean="0"/>
              <a:t>EXPLORASI DATA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697090" y="1455314"/>
            <a:ext cx="636053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#Membuat plot segmentasi</a:t>
            </a:r>
          </a:p>
          <a:p>
            <a:r>
              <a:rPr lang="en-US" sz="1400" dirty="0" smtClean="0"/>
              <a:t>plot(</a:t>
            </a:r>
            <a:r>
              <a:rPr lang="en-US" sz="1400" dirty="0" err="1" smtClean="0"/>
              <a:t>PredCluster$density</a:t>
            </a:r>
            <a:r>
              <a:rPr lang="en-US" sz="1400" dirty="0"/>
              <a:t>, </a:t>
            </a:r>
            <a:r>
              <a:rPr lang="en-US" sz="1400" dirty="0" err="1"/>
              <a:t>PredCluster$alcohol</a:t>
            </a:r>
            <a:r>
              <a:rPr lang="en-US" sz="1400" dirty="0"/>
              <a:t>, col=</a:t>
            </a:r>
            <a:r>
              <a:rPr lang="en-US" sz="1400" dirty="0" err="1"/>
              <a:t>PredCluster$QualityClass</a:t>
            </a:r>
            <a:r>
              <a:rPr lang="en-US" sz="1400" dirty="0" smtClean="0"/>
              <a:t>)</a:t>
            </a:r>
            <a:endParaRPr lang="id-ID" sz="1400" dirty="0" smtClean="0"/>
          </a:p>
          <a:p>
            <a:r>
              <a:rPr lang="en-US" sz="1400" dirty="0" smtClean="0"/>
              <a:t>plot(</a:t>
            </a:r>
            <a:r>
              <a:rPr lang="en-US" sz="1400" dirty="0" err="1" smtClean="0"/>
              <a:t>PredCluster$density</a:t>
            </a:r>
            <a:r>
              <a:rPr lang="en-US" sz="1400" dirty="0"/>
              <a:t>, </a:t>
            </a:r>
            <a:r>
              <a:rPr lang="en-US" sz="1400" dirty="0" err="1"/>
              <a:t>PredCluster$alcohol</a:t>
            </a:r>
            <a:r>
              <a:rPr lang="en-US" sz="1400" dirty="0"/>
              <a:t>, col=</a:t>
            </a:r>
            <a:r>
              <a:rPr lang="en-US" sz="1400" dirty="0" err="1"/>
              <a:t>PredCluster$QualityClass</a:t>
            </a:r>
            <a:r>
              <a:rPr lang="en-US" sz="1400" dirty="0"/>
              <a:t>,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pch</a:t>
            </a:r>
            <a:r>
              <a:rPr lang="en-US" sz="1400" dirty="0"/>
              <a:t>=</a:t>
            </a:r>
            <a:r>
              <a:rPr lang="en-US" sz="1400" dirty="0" err="1"/>
              <a:t>ifelse</a:t>
            </a:r>
            <a:r>
              <a:rPr lang="en-US" sz="1400" dirty="0"/>
              <a:t>(</a:t>
            </a:r>
            <a:r>
              <a:rPr lang="en-US" sz="1400" dirty="0" err="1"/>
              <a:t>PredCluster$QualityClass</a:t>
            </a:r>
            <a:r>
              <a:rPr lang="en-US" sz="1400" dirty="0"/>
              <a:t>&gt;1,17,12))</a:t>
            </a:r>
          </a:p>
          <a:p>
            <a:r>
              <a:rPr lang="en-US" sz="1400" dirty="0"/>
              <a:t>points(x=15, y=19, </a:t>
            </a:r>
            <a:r>
              <a:rPr lang="en-US" sz="1400" dirty="0" err="1"/>
              <a:t>pch</a:t>
            </a:r>
            <a:r>
              <a:rPr lang="en-US" sz="1400" dirty="0"/>
              <a:t> = 13, </a:t>
            </a:r>
            <a:r>
              <a:rPr lang="en-US" sz="1400" dirty="0" err="1"/>
              <a:t>cex</a:t>
            </a:r>
            <a:r>
              <a:rPr lang="en-US" sz="1400" dirty="0"/>
              <a:t>=1.5</a:t>
            </a:r>
            <a:r>
              <a:rPr lang="en-US" sz="1400" dirty="0" smtClean="0"/>
              <a:t>)</a:t>
            </a:r>
            <a:endParaRPr lang="id-ID" sz="1400" dirty="0" smtClean="0"/>
          </a:p>
          <a:p>
            <a:endParaRPr lang="id-ID" sz="1400" dirty="0" smtClean="0"/>
          </a:p>
          <a:p>
            <a:r>
              <a:rPr lang="id-ID" sz="1400" dirty="0" smtClean="0"/>
              <a:t>#Membaca nilai </a:t>
            </a:r>
            <a:r>
              <a:rPr lang="id-ID" sz="1400" dirty="0"/>
              <a:t>rataan dan summary untuk masing-masing peubah </a:t>
            </a:r>
            <a:endParaRPr lang="id-ID" sz="1400" dirty="0" smtClean="0"/>
          </a:p>
          <a:p>
            <a:r>
              <a:rPr lang="id-ID" sz="1400" dirty="0"/>
              <a:t>aggregate.data.frame(PredCluster[,c(1,2)], by=list(cluster=PredCluster$QualityClass), mean)</a:t>
            </a:r>
          </a:p>
          <a:p>
            <a:endParaRPr lang="id-ID" sz="1400" dirty="0" smtClean="0"/>
          </a:p>
          <a:p>
            <a:r>
              <a:rPr lang="id-ID" sz="1400" dirty="0" smtClean="0"/>
              <a:t>summary.data.frame(PredCluster</a:t>
            </a:r>
            <a:r>
              <a:rPr lang="id-ID" sz="1400" dirty="0"/>
              <a:t>[,c(1,2)])</a:t>
            </a:r>
            <a:endParaRPr lang="id-ID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882894" y="3074624"/>
            <a:ext cx="32731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density          alcohol     </a:t>
            </a:r>
          </a:p>
          <a:p>
            <a:r>
              <a:rPr lang="en-US" sz="1200" dirty="0"/>
              <a:t> Min.   :0.9872   Min.   : 8.00  </a:t>
            </a:r>
          </a:p>
          <a:p>
            <a:r>
              <a:rPr lang="en-US" sz="1200" dirty="0"/>
              <a:t> 1st Qu.:0.9928   1st Qu.: 9.50  </a:t>
            </a:r>
          </a:p>
          <a:p>
            <a:r>
              <a:rPr lang="en-US" sz="1200" dirty="0"/>
              <a:t> Median :0.9951   Median :10.40  </a:t>
            </a:r>
          </a:p>
          <a:p>
            <a:r>
              <a:rPr lang="en-US" sz="1200" dirty="0"/>
              <a:t> Mean   :0.9951   Mean   :10.51  </a:t>
            </a:r>
          </a:p>
          <a:p>
            <a:r>
              <a:rPr lang="en-US" sz="1200" dirty="0"/>
              <a:t> 3rd Qu.:0.9971   3rd Qu.:11.40  </a:t>
            </a:r>
          </a:p>
          <a:p>
            <a:r>
              <a:rPr lang="en-US" sz="1200" dirty="0"/>
              <a:t> Max.   :1.0056   Max.   :14.20 </a:t>
            </a:r>
            <a:endParaRPr lang="id-ID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288815" y="2875345"/>
            <a:ext cx="135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rgbClr val="002060"/>
                </a:solidFill>
              </a:rPr>
              <a:t>Output:</a:t>
            </a:r>
            <a:endParaRPr lang="id-ID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92112" y="1178315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rgbClr val="002060"/>
                </a:solidFill>
              </a:rPr>
              <a:t>Output:</a:t>
            </a:r>
            <a:endParaRPr lang="id-ID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089" y="4147632"/>
            <a:ext cx="99841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#Membuat Standarisasi</a:t>
            </a:r>
            <a:endParaRPr lang="id-ID" sz="1400" dirty="0"/>
          </a:p>
          <a:p>
            <a:r>
              <a:rPr lang="id-ID" sz="1400" dirty="0" smtClean="0"/>
              <a:t>PredCluster$std_density</a:t>
            </a:r>
            <a:r>
              <a:rPr lang="id-ID" sz="1400" dirty="0"/>
              <a:t>&lt;-with(PredCluster,(density-0.9872)/(1.0056-0.9872))</a:t>
            </a:r>
          </a:p>
          <a:p>
            <a:r>
              <a:rPr lang="id-ID" sz="1400" dirty="0"/>
              <a:t>PredCluster$std_alcohol&lt;-with(PredCluster,(alcohol-8)/(14.2-8</a:t>
            </a:r>
            <a:r>
              <a:rPr lang="id-ID" sz="1400" dirty="0" smtClean="0"/>
              <a:t>))</a:t>
            </a:r>
          </a:p>
          <a:p>
            <a:endParaRPr lang="id-ID" sz="1400" dirty="0"/>
          </a:p>
          <a:p>
            <a:r>
              <a:rPr lang="id-ID" sz="1400" dirty="0"/>
              <a:t>#Membuat </a:t>
            </a:r>
            <a:r>
              <a:rPr lang="id-ID" sz="1400" dirty="0" smtClean="0"/>
              <a:t>Plot</a:t>
            </a:r>
            <a:endParaRPr lang="id-ID" sz="1400" dirty="0"/>
          </a:p>
          <a:p>
            <a:r>
              <a:rPr lang="id-ID" sz="1400" dirty="0"/>
              <a:t>plot(PredCluster$std_density, PredCluster$std_alcohol, col=PredCluster$QualityClass)</a:t>
            </a:r>
          </a:p>
          <a:p>
            <a:r>
              <a:rPr lang="id-ID" sz="1400" dirty="0"/>
              <a:t>plot(PredCluster$std_density, PredCluster$std_alcohol, col=PredCluster$QualityClass,</a:t>
            </a:r>
          </a:p>
          <a:p>
            <a:r>
              <a:rPr lang="id-ID" sz="1400" dirty="0"/>
              <a:t>     pch=ifelse(PredCluster$QualityClass&gt;1,17,12))</a:t>
            </a:r>
          </a:p>
          <a:p>
            <a:r>
              <a:rPr lang="id-ID" sz="1400" dirty="0"/>
              <a:t>points(x=15, y=19, pch = 13, cex=1.5</a:t>
            </a:r>
            <a:r>
              <a:rPr lang="id-ID" sz="1400" dirty="0" smtClean="0"/>
              <a:t>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507" y="507635"/>
            <a:ext cx="3476000" cy="232624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10134" y="5744810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rgbClr val="002060"/>
                </a:solidFill>
              </a:rPr>
              <a:t>Output:</a:t>
            </a:r>
            <a:endParaRPr lang="id-ID" dirty="0">
              <a:solidFill>
                <a:srgbClr val="00206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128" y="4589542"/>
            <a:ext cx="3257379" cy="21799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232636" y="3244677"/>
            <a:ext cx="25075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 cluster   density  alcohol</a:t>
            </a:r>
          </a:p>
          <a:p>
            <a:r>
              <a:rPr lang="en-US" sz="1200" dirty="0"/>
              <a:t>1       1 0.9950676 10.84888</a:t>
            </a:r>
          </a:p>
          <a:p>
            <a:r>
              <a:rPr lang="en-US" sz="1200" dirty="0"/>
              <a:t>2       2 0.9951600  9.84953</a:t>
            </a:r>
            <a:endParaRPr lang="id-ID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8454116" y="2726827"/>
            <a:ext cx="135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rgbClr val="002060"/>
                </a:solidFill>
              </a:rPr>
              <a:t>Output:</a:t>
            </a:r>
            <a:endParaRPr lang="id-ID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61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57" y="675186"/>
            <a:ext cx="8534400" cy="780128"/>
          </a:xfrm>
        </p:spPr>
        <p:txBody>
          <a:bodyPr>
            <a:normAutofit/>
          </a:bodyPr>
          <a:lstStyle/>
          <a:p>
            <a:r>
              <a:rPr lang="id-ID" dirty="0" smtClean="0"/>
              <a:t>PENENTUAN UNTUK K= 1,3,5,dan 7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671333" y="1635618"/>
            <a:ext cx="49567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/>
              <a:t>#Batas </a:t>
            </a:r>
            <a:r>
              <a:rPr lang="id-ID" sz="1200" dirty="0" smtClean="0"/>
              <a:t>Prediksi</a:t>
            </a:r>
            <a:endParaRPr lang="id-ID" sz="1200" dirty="0"/>
          </a:p>
          <a:p>
            <a:r>
              <a:rPr lang="id-ID" sz="1200" dirty="0"/>
              <a:t>m &lt;-NULL</a:t>
            </a:r>
          </a:p>
          <a:p>
            <a:r>
              <a:rPr lang="id-ID" sz="1200" dirty="0"/>
              <a:t>a &lt;-</a:t>
            </a:r>
            <a:r>
              <a:rPr lang="id-ID" sz="1200" dirty="0" smtClean="0"/>
              <a:t>seq(0, 1, </a:t>
            </a:r>
            <a:r>
              <a:rPr lang="id-ID" sz="1200" dirty="0"/>
              <a:t>by = </a:t>
            </a:r>
            <a:r>
              <a:rPr lang="id-ID" sz="1200" dirty="0" smtClean="0"/>
              <a:t>0.005</a:t>
            </a:r>
            <a:r>
              <a:rPr lang="id-ID" sz="1200" dirty="0"/>
              <a:t>)</a:t>
            </a:r>
          </a:p>
          <a:p>
            <a:r>
              <a:rPr lang="id-ID" sz="1200" dirty="0"/>
              <a:t>b &lt;-</a:t>
            </a:r>
            <a:r>
              <a:rPr lang="id-ID" sz="1200" dirty="0" smtClean="0"/>
              <a:t>seq(0, 1, </a:t>
            </a:r>
            <a:r>
              <a:rPr lang="id-ID" sz="1200" dirty="0"/>
              <a:t>by = </a:t>
            </a:r>
            <a:r>
              <a:rPr lang="id-ID" sz="1200" dirty="0" smtClean="0"/>
              <a:t>0.005</a:t>
            </a:r>
            <a:r>
              <a:rPr lang="id-ID" sz="1200" dirty="0"/>
              <a:t>)</a:t>
            </a:r>
          </a:p>
          <a:p>
            <a:r>
              <a:rPr lang="id-ID" sz="1200" dirty="0"/>
              <a:t>for (i in a){</a:t>
            </a:r>
          </a:p>
          <a:p>
            <a:r>
              <a:rPr lang="id-ID" sz="1200" dirty="0"/>
              <a:t>  for (j in b) {</a:t>
            </a:r>
          </a:p>
          <a:p>
            <a:r>
              <a:rPr lang="id-ID" sz="1200" dirty="0"/>
              <a:t>    m &lt;-rbind(m, c(i, j))</a:t>
            </a:r>
          </a:p>
          <a:p>
            <a:r>
              <a:rPr lang="id-ID" sz="1200" dirty="0"/>
              <a:t>  }</a:t>
            </a:r>
          </a:p>
          <a:p>
            <a:r>
              <a:rPr lang="id-ID" sz="1200" dirty="0"/>
              <a:t>}</a:t>
            </a:r>
          </a:p>
          <a:p>
            <a:endParaRPr lang="id-ID" sz="1200" dirty="0" smtClean="0"/>
          </a:p>
          <a:p>
            <a:r>
              <a:rPr lang="id-ID" sz="1200" dirty="0" smtClean="0"/>
              <a:t>#Pisahkan</a:t>
            </a:r>
            <a:endParaRPr lang="id-ID" sz="1200" dirty="0"/>
          </a:p>
          <a:p>
            <a:r>
              <a:rPr lang="id-ID" sz="1200" dirty="0"/>
              <a:t>training &lt;-PredCluster[,1:2]</a:t>
            </a:r>
          </a:p>
          <a:p>
            <a:r>
              <a:rPr lang="id-ID" sz="1200" dirty="0"/>
              <a:t>kelas &lt;-as.factor(PredCluster[,4</a:t>
            </a:r>
            <a:r>
              <a:rPr lang="id-ID" sz="1200" dirty="0" smtClean="0"/>
              <a:t>])</a:t>
            </a:r>
          </a:p>
          <a:p>
            <a:endParaRPr lang="id-ID" sz="1200" dirty="0" smtClean="0"/>
          </a:p>
          <a:p>
            <a:r>
              <a:rPr lang="id-ID" sz="1200" dirty="0" smtClean="0"/>
              <a:t>#Penentuan K, ganti nilai 1 dengan 3, 5, dan 7</a:t>
            </a:r>
          </a:p>
          <a:p>
            <a:r>
              <a:rPr lang="id-ID" sz="1200" dirty="0" smtClean="0"/>
              <a:t>library(class</a:t>
            </a:r>
            <a:r>
              <a:rPr lang="id-ID" sz="1200" dirty="0"/>
              <a:t>)</a:t>
            </a:r>
          </a:p>
          <a:p>
            <a:r>
              <a:rPr lang="id-ID" sz="1200" dirty="0"/>
              <a:t>prediksi&lt;-knn(training, m, kelas, </a:t>
            </a:r>
            <a:r>
              <a:rPr lang="id-ID" sz="1200" dirty="0">
                <a:solidFill>
                  <a:srgbClr val="FF0000"/>
                </a:solidFill>
              </a:rPr>
              <a:t>k = 1</a:t>
            </a:r>
            <a:r>
              <a:rPr lang="id-ID" sz="1200" dirty="0"/>
              <a:t>)</a:t>
            </a:r>
          </a:p>
          <a:p>
            <a:r>
              <a:rPr lang="id-ID" sz="1200" dirty="0"/>
              <a:t>plot(m[,1], m[,2],</a:t>
            </a:r>
          </a:p>
          <a:p>
            <a:r>
              <a:rPr lang="id-ID" sz="1200" dirty="0"/>
              <a:t>       col=ifelse(prediksi=="1",</a:t>
            </a:r>
          </a:p>
          <a:p>
            <a:r>
              <a:rPr lang="id-ID" sz="1200" dirty="0"/>
              <a:t>                  "cyan","yellow"),</a:t>
            </a:r>
          </a:p>
          <a:p>
            <a:r>
              <a:rPr lang="id-ID" sz="1200" dirty="0"/>
              <a:t>       pch=ifelse(prediksi=="2",17,12))</a:t>
            </a:r>
          </a:p>
          <a:p>
            <a:r>
              <a:rPr lang="id-ID" sz="1200" dirty="0"/>
              <a:t>points(PredCluster$density, PredCluster$alcohol, col=PredCluster$QualityClass,</a:t>
            </a:r>
          </a:p>
          <a:p>
            <a:r>
              <a:rPr lang="id-ID" sz="1200" dirty="0"/>
              <a:t>         pch=ifelse(PredCluster$QualityClass&gt;1,17,12), cex=2)</a:t>
            </a:r>
            <a:endParaRPr lang="id-ID" sz="12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686" y="1305507"/>
            <a:ext cx="3606919" cy="241386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605" y="1404046"/>
            <a:ext cx="3312432" cy="22167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342" y="3963393"/>
            <a:ext cx="3551606" cy="23768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181" y="4081018"/>
            <a:ext cx="3200080" cy="214159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570465" y="136080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K=1</a:t>
            </a:r>
            <a:endParaRPr lang="id-ID" dirty="0"/>
          </a:p>
        </p:txBody>
      </p:sp>
      <p:sp>
        <p:nvSpPr>
          <p:cNvPr id="17" name="TextBox 16"/>
          <p:cNvSpPr txBox="1"/>
          <p:nvPr/>
        </p:nvSpPr>
        <p:spPr>
          <a:xfrm>
            <a:off x="9985422" y="140404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K=3</a:t>
            </a:r>
            <a:endParaRPr lang="id-ID" dirty="0"/>
          </a:p>
        </p:txBody>
      </p:sp>
      <p:sp>
        <p:nvSpPr>
          <p:cNvPr id="18" name="TextBox 17"/>
          <p:cNvSpPr txBox="1"/>
          <p:nvPr/>
        </p:nvSpPr>
        <p:spPr>
          <a:xfrm>
            <a:off x="6428706" y="4037296"/>
            <a:ext cx="56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K=5</a:t>
            </a:r>
            <a:endParaRPr lang="id-ID" dirty="0"/>
          </a:p>
        </p:txBody>
      </p:sp>
      <p:sp>
        <p:nvSpPr>
          <p:cNvPr id="19" name="TextBox 18"/>
          <p:cNvSpPr txBox="1"/>
          <p:nvPr/>
        </p:nvSpPr>
        <p:spPr>
          <a:xfrm>
            <a:off x="10013078" y="4081018"/>
            <a:ext cx="56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K=7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0399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651" y="4037296"/>
            <a:ext cx="3470272" cy="23224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946" y="3974104"/>
            <a:ext cx="3681443" cy="24637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023" y="1316850"/>
            <a:ext cx="3835900" cy="25671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268" y="1370175"/>
            <a:ext cx="3621508" cy="2423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57" y="675186"/>
            <a:ext cx="8534400" cy="780128"/>
          </a:xfrm>
        </p:spPr>
        <p:txBody>
          <a:bodyPr>
            <a:normAutofit/>
          </a:bodyPr>
          <a:lstStyle/>
          <a:p>
            <a:r>
              <a:rPr lang="id-ID" dirty="0" smtClean="0"/>
              <a:t>PENENTUAN UNTUK K= 9,11,13,dan 15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671333" y="1635618"/>
            <a:ext cx="49567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/>
              <a:t>#Batas </a:t>
            </a:r>
            <a:r>
              <a:rPr lang="id-ID" sz="1200" dirty="0" smtClean="0"/>
              <a:t>Prediksi</a:t>
            </a:r>
            <a:endParaRPr lang="id-ID" sz="1200" dirty="0"/>
          </a:p>
          <a:p>
            <a:r>
              <a:rPr lang="id-ID" sz="1200" dirty="0"/>
              <a:t>m &lt;-NULL</a:t>
            </a:r>
          </a:p>
          <a:p>
            <a:r>
              <a:rPr lang="id-ID" sz="1200" dirty="0"/>
              <a:t>a &lt;-</a:t>
            </a:r>
            <a:r>
              <a:rPr lang="id-ID" sz="1200" dirty="0" smtClean="0"/>
              <a:t>seq(0, 1, </a:t>
            </a:r>
            <a:r>
              <a:rPr lang="id-ID" sz="1200" dirty="0"/>
              <a:t>by = </a:t>
            </a:r>
            <a:r>
              <a:rPr lang="id-ID" sz="1200" dirty="0" smtClean="0"/>
              <a:t>0.005</a:t>
            </a:r>
            <a:r>
              <a:rPr lang="id-ID" sz="1200" dirty="0"/>
              <a:t>)</a:t>
            </a:r>
          </a:p>
          <a:p>
            <a:r>
              <a:rPr lang="id-ID" sz="1200" dirty="0"/>
              <a:t>b &lt;-</a:t>
            </a:r>
            <a:r>
              <a:rPr lang="id-ID" sz="1200" dirty="0" smtClean="0"/>
              <a:t>seq(0, 1, </a:t>
            </a:r>
            <a:r>
              <a:rPr lang="id-ID" sz="1200" dirty="0"/>
              <a:t>by = </a:t>
            </a:r>
            <a:r>
              <a:rPr lang="id-ID" sz="1200" dirty="0" smtClean="0"/>
              <a:t>0.005</a:t>
            </a:r>
            <a:r>
              <a:rPr lang="id-ID" sz="1200" dirty="0"/>
              <a:t>)</a:t>
            </a:r>
          </a:p>
          <a:p>
            <a:r>
              <a:rPr lang="id-ID" sz="1200" dirty="0"/>
              <a:t>for (i in a){</a:t>
            </a:r>
          </a:p>
          <a:p>
            <a:r>
              <a:rPr lang="id-ID" sz="1200" dirty="0"/>
              <a:t>  for (j in b) {</a:t>
            </a:r>
          </a:p>
          <a:p>
            <a:r>
              <a:rPr lang="id-ID" sz="1200" dirty="0"/>
              <a:t>    m &lt;-rbind(m, c(i, j))</a:t>
            </a:r>
          </a:p>
          <a:p>
            <a:r>
              <a:rPr lang="id-ID" sz="1200" dirty="0"/>
              <a:t>  }</a:t>
            </a:r>
          </a:p>
          <a:p>
            <a:r>
              <a:rPr lang="id-ID" sz="1200" dirty="0"/>
              <a:t>}</a:t>
            </a:r>
          </a:p>
          <a:p>
            <a:endParaRPr lang="id-ID" sz="1200" dirty="0" smtClean="0"/>
          </a:p>
          <a:p>
            <a:r>
              <a:rPr lang="id-ID" sz="1200" dirty="0" smtClean="0"/>
              <a:t>#Pisahkan</a:t>
            </a:r>
            <a:endParaRPr lang="id-ID" sz="1200" dirty="0"/>
          </a:p>
          <a:p>
            <a:r>
              <a:rPr lang="id-ID" sz="1200" dirty="0"/>
              <a:t>training &lt;-PredCluster[,1:2]</a:t>
            </a:r>
          </a:p>
          <a:p>
            <a:r>
              <a:rPr lang="id-ID" sz="1200" dirty="0"/>
              <a:t>kelas &lt;-as.factor(PredCluster[,4</a:t>
            </a:r>
            <a:r>
              <a:rPr lang="id-ID" sz="1200" dirty="0" smtClean="0"/>
              <a:t>])</a:t>
            </a:r>
          </a:p>
          <a:p>
            <a:endParaRPr lang="id-ID" sz="1200" dirty="0" smtClean="0"/>
          </a:p>
          <a:p>
            <a:r>
              <a:rPr lang="id-ID" sz="1200" dirty="0" smtClean="0"/>
              <a:t>#Penentuan K, ganti nilai 9 dengan 11, 13, dan 15</a:t>
            </a:r>
          </a:p>
          <a:p>
            <a:r>
              <a:rPr lang="id-ID" sz="1200" dirty="0" smtClean="0"/>
              <a:t>library(class</a:t>
            </a:r>
            <a:r>
              <a:rPr lang="id-ID" sz="1200" dirty="0"/>
              <a:t>)</a:t>
            </a:r>
          </a:p>
          <a:p>
            <a:r>
              <a:rPr lang="id-ID" sz="1200" dirty="0"/>
              <a:t>prediksi&lt;-knn(training, m, kelas, </a:t>
            </a:r>
            <a:r>
              <a:rPr lang="id-ID" sz="1200" dirty="0">
                <a:solidFill>
                  <a:srgbClr val="FF0000"/>
                </a:solidFill>
              </a:rPr>
              <a:t>k = 1</a:t>
            </a:r>
            <a:r>
              <a:rPr lang="id-ID" sz="1200" dirty="0"/>
              <a:t>)</a:t>
            </a:r>
          </a:p>
          <a:p>
            <a:r>
              <a:rPr lang="id-ID" sz="1200" dirty="0"/>
              <a:t>plot(m[,1], m[,2],</a:t>
            </a:r>
          </a:p>
          <a:p>
            <a:r>
              <a:rPr lang="id-ID" sz="1200" dirty="0"/>
              <a:t>       col=ifelse(prediksi=="1",</a:t>
            </a:r>
          </a:p>
          <a:p>
            <a:r>
              <a:rPr lang="id-ID" sz="1200" dirty="0"/>
              <a:t>                  "cyan","yellow"),</a:t>
            </a:r>
          </a:p>
          <a:p>
            <a:r>
              <a:rPr lang="id-ID" sz="1200" dirty="0"/>
              <a:t>       pch=ifelse(prediksi=="2",17,12))</a:t>
            </a:r>
          </a:p>
          <a:p>
            <a:r>
              <a:rPr lang="id-ID" sz="1200" dirty="0"/>
              <a:t>points(PredCluster$density, PredCluster$alcohol, col=PredCluster$QualityClass,</a:t>
            </a:r>
          </a:p>
          <a:p>
            <a:r>
              <a:rPr lang="id-ID" sz="1200" dirty="0"/>
              <a:t>         pch=ifelse(PredCluster$QualityClass&gt;1,17,12), cex=2)</a:t>
            </a:r>
            <a:endParaRPr lang="id-ID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570465" y="136080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K=9</a:t>
            </a:r>
            <a:endParaRPr lang="id-ID" dirty="0"/>
          </a:p>
        </p:txBody>
      </p:sp>
      <p:sp>
        <p:nvSpPr>
          <p:cNvPr id="17" name="TextBox 16"/>
          <p:cNvSpPr txBox="1"/>
          <p:nvPr/>
        </p:nvSpPr>
        <p:spPr>
          <a:xfrm>
            <a:off x="9985422" y="140404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K=11</a:t>
            </a:r>
            <a:endParaRPr lang="id-ID" dirty="0"/>
          </a:p>
        </p:txBody>
      </p:sp>
      <p:sp>
        <p:nvSpPr>
          <p:cNvPr id="18" name="TextBox 17"/>
          <p:cNvSpPr txBox="1"/>
          <p:nvPr/>
        </p:nvSpPr>
        <p:spPr>
          <a:xfrm>
            <a:off x="6428705" y="4037296"/>
            <a:ext cx="70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K=13</a:t>
            </a:r>
            <a:endParaRPr lang="id-ID" dirty="0"/>
          </a:p>
        </p:txBody>
      </p:sp>
      <p:sp>
        <p:nvSpPr>
          <p:cNvPr id="19" name="TextBox 18"/>
          <p:cNvSpPr txBox="1"/>
          <p:nvPr/>
        </p:nvSpPr>
        <p:spPr>
          <a:xfrm>
            <a:off x="10013077" y="4081018"/>
            <a:ext cx="79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K=15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621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57" y="675186"/>
            <a:ext cx="8534400" cy="780128"/>
          </a:xfrm>
        </p:spPr>
        <p:txBody>
          <a:bodyPr>
            <a:normAutofit/>
          </a:bodyPr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1173609" y="1731492"/>
            <a:ext cx="9465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d-ID" dirty="0" smtClean="0"/>
              <a:t>Data persebaran antara data normal dan data standarisasi terlihat relatif sama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d-ID" dirty="0" smtClean="0"/>
              <a:t>Persebaran antara yang baik dan kurang saling bertumpuk meskipun yang kualitas kurang cenderung memiliki nilai yang relatif kecil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d-ID" dirty="0" smtClean="0"/>
              <a:t>Pada KNN ketika K=1,3,5,7,9,11,13,  dan 15, nilai yang semakin kecil lebih menyerupai persebaran plot yang sesungguhnya. Akan tetapi, kita masih perlu melihat tingkat kebaikan dari pengelompokkan tersebut.</a:t>
            </a:r>
          </a:p>
        </p:txBody>
      </p:sp>
    </p:spTree>
    <p:extLst>
      <p:ext uri="{BB962C8B-B14F-4D97-AF65-F5344CB8AC3E}">
        <p14:creationId xmlns:p14="http://schemas.microsoft.com/office/powerpoint/2010/main" val="123435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285</TotalTime>
  <Words>794</Words>
  <Application>Microsoft Office PowerPoint</Application>
  <PresentationFormat>Widescreen</PresentationFormat>
  <Paragraphs>149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Facet</vt:lpstr>
      <vt:lpstr>SEGMENTASI DENGAN METODE KNN Studi Kasus: White Wine</vt:lpstr>
      <vt:lpstr>SUMBER DATA</vt:lpstr>
      <vt:lpstr>TUJUAN SEGMENTASI</vt:lpstr>
      <vt:lpstr>METODE SEGMENTASI</vt:lpstr>
      <vt:lpstr>MEMBACA DATA</vt:lpstr>
      <vt:lpstr>EXPLORASI DATA</vt:lpstr>
      <vt:lpstr>PENENTUAN UNTUK K= 1,3,5,dan 7</vt:lpstr>
      <vt:lpstr>PENENTUAN UNTUK K= 9,11,13,dan 15</vt:lpstr>
      <vt:lpstr>KESIMPULAN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SEGMENTASI DENGAN METODE KNN</dc:title>
  <dc:creator>USER</dc:creator>
  <cp:lastModifiedBy>USER</cp:lastModifiedBy>
  <cp:revision>23</cp:revision>
  <dcterms:created xsi:type="dcterms:W3CDTF">2018-02-23T10:14:20Z</dcterms:created>
  <dcterms:modified xsi:type="dcterms:W3CDTF">2018-02-25T14:57:13Z</dcterms:modified>
</cp:coreProperties>
</file>