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94" r:id="rId4"/>
    <p:sldId id="295" r:id="rId5"/>
    <p:sldId id="261" r:id="rId6"/>
    <p:sldId id="262" r:id="rId7"/>
    <p:sldId id="271" r:id="rId8"/>
    <p:sldId id="297" r:id="rId9"/>
    <p:sldId id="298" r:id="rId10"/>
    <p:sldId id="299" r:id="rId11"/>
    <p:sldId id="263" r:id="rId12"/>
    <p:sldId id="264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Karl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96AF9-40FD-4C87-8814-8783FBCCBB09}">
  <a:tblStyle styleId="{6AE96AF9-40FD-4C87-8814-8783FBCCBB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32F59-5856-468D-9C7D-5BCED45E0E5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7D5941BE-188A-4930-BB75-F86DF02B6AD7}">
      <dgm:prSet phldrT="[Text]" custT="1"/>
      <dgm:spPr/>
      <dgm:t>
        <a:bodyPr/>
        <a:lstStyle/>
        <a:p>
          <a:r>
            <a:rPr lang="id-ID" sz="900" dirty="0" smtClean="0"/>
            <a:t>4. </a:t>
          </a:r>
          <a:r>
            <a:rPr lang="id-ID" sz="900" dirty="0" smtClean="0"/>
            <a:t>Susun model menggunakan metode </a:t>
          </a:r>
          <a:r>
            <a:rPr lang="id-ID" sz="900" dirty="0" smtClean="0"/>
            <a:t>KNN pada saat K</a:t>
          </a:r>
          <a:endParaRPr lang="id-ID" sz="900" dirty="0"/>
        </a:p>
      </dgm:t>
    </dgm:pt>
    <dgm:pt modelId="{636E169C-B8FD-4F63-8616-3E62704501E8}" type="parTrans" cxnId="{D28D2543-1F58-46F4-BB5D-AA2164E0A939}">
      <dgm:prSet/>
      <dgm:spPr/>
      <dgm:t>
        <a:bodyPr/>
        <a:lstStyle/>
        <a:p>
          <a:endParaRPr lang="id-ID" sz="900"/>
        </a:p>
      </dgm:t>
    </dgm:pt>
    <dgm:pt modelId="{F7F16EB7-02AE-47EF-9CE0-200EE6395E56}" type="sibTrans" cxnId="{D28D2543-1F58-46F4-BB5D-AA2164E0A939}">
      <dgm:prSet/>
      <dgm:spPr/>
      <dgm:t>
        <a:bodyPr/>
        <a:lstStyle/>
        <a:p>
          <a:endParaRPr lang="id-ID" sz="900"/>
        </a:p>
      </dgm:t>
    </dgm:pt>
    <dgm:pt modelId="{4D49EAB2-AA15-4CA1-8B04-9EE87B71AFB0}">
      <dgm:prSet phldrT="[Text]" custT="1"/>
      <dgm:spPr/>
      <dgm:t>
        <a:bodyPr/>
        <a:lstStyle/>
        <a:p>
          <a:r>
            <a:rPr lang="id-ID" sz="900" dirty="0" smtClean="0"/>
            <a:t>3. Gunakan satu bagian sebagai training dan yang lain sebagai testing</a:t>
          </a:r>
          <a:endParaRPr lang="id-ID" sz="900" dirty="0"/>
        </a:p>
      </dgm:t>
    </dgm:pt>
    <dgm:pt modelId="{AE9BE4D2-1477-4FC4-B679-C22BA59120BF}" type="parTrans" cxnId="{72457EB5-51E7-471B-83AA-B1C7865EE800}">
      <dgm:prSet/>
      <dgm:spPr/>
      <dgm:t>
        <a:bodyPr/>
        <a:lstStyle/>
        <a:p>
          <a:endParaRPr lang="id-ID" sz="900"/>
        </a:p>
      </dgm:t>
    </dgm:pt>
    <dgm:pt modelId="{D2764CC2-C935-478B-A2B9-B6B255B9C892}" type="sibTrans" cxnId="{72457EB5-51E7-471B-83AA-B1C7865EE800}">
      <dgm:prSet/>
      <dgm:spPr/>
      <dgm:t>
        <a:bodyPr/>
        <a:lstStyle/>
        <a:p>
          <a:endParaRPr lang="id-ID" sz="900"/>
        </a:p>
      </dgm:t>
    </dgm:pt>
    <dgm:pt modelId="{1D8C996A-C1FC-4EF3-8634-74450F098801}" type="pres">
      <dgm:prSet presAssocID="{63A32F59-5856-468D-9C7D-5BCED45E0E54}" presName="cycle" presStyleCnt="0">
        <dgm:presLayoutVars>
          <dgm:dir/>
          <dgm:resizeHandles val="exact"/>
        </dgm:presLayoutVars>
      </dgm:prSet>
      <dgm:spPr/>
    </dgm:pt>
    <dgm:pt modelId="{E10E6B27-1EA4-4EDD-95C5-371D51668926}" type="pres">
      <dgm:prSet presAssocID="{7D5941BE-188A-4930-BB75-F86DF02B6AD7}" presName="dummy" presStyleCnt="0"/>
      <dgm:spPr/>
    </dgm:pt>
    <dgm:pt modelId="{B6778455-4ABC-43CE-B623-5D9F9647C595}" type="pres">
      <dgm:prSet presAssocID="{7D5941BE-188A-4930-BB75-F86DF02B6AD7}" presName="node" presStyleLbl="revTx" presStyleIdx="0" presStyleCnt="2">
        <dgm:presLayoutVars>
          <dgm:bulletEnabled val="1"/>
        </dgm:presLayoutVars>
      </dgm:prSet>
      <dgm:spPr/>
    </dgm:pt>
    <dgm:pt modelId="{09FF8D34-046F-408B-B361-90680B84B150}" type="pres">
      <dgm:prSet presAssocID="{F7F16EB7-02AE-47EF-9CE0-200EE6395E56}" presName="sibTrans" presStyleLbl="node1" presStyleIdx="0" presStyleCnt="2"/>
      <dgm:spPr/>
    </dgm:pt>
    <dgm:pt modelId="{97587057-B644-4993-AD47-A08D15B890CD}" type="pres">
      <dgm:prSet presAssocID="{4D49EAB2-AA15-4CA1-8B04-9EE87B71AFB0}" presName="dummy" presStyleCnt="0"/>
      <dgm:spPr/>
    </dgm:pt>
    <dgm:pt modelId="{BB3D355E-E135-4346-B560-3428DC2CDA12}" type="pres">
      <dgm:prSet presAssocID="{4D49EAB2-AA15-4CA1-8B04-9EE87B71AFB0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4866F84-CA4A-437C-867F-64BA6C4392FA}" type="pres">
      <dgm:prSet presAssocID="{D2764CC2-C935-478B-A2B9-B6B255B9C892}" presName="sibTrans" presStyleLbl="node1" presStyleIdx="1" presStyleCnt="2"/>
      <dgm:spPr/>
    </dgm:pt>
  </dgm:ptLst>
  <dgm:cxnLst>
    <dgm:cxn modelId="{053B1F77-AC39-4F5A-8C2E-881C844BDC3D}" type="presOf" srcId="{F7F16EB7-02AE-47EF-9CE0-200EE6395E56}" destId="{09FF8D34-046F-408B-B361-90680B84B150}" srcOrd="0" destOrd="0" presId="urn:microsoft.com/office/officeart/2005/8/layout/cycle1"/>
    <dgm:cxn modelId="{766860A3-6D33-45FE-9CE2-D906DCB61673}" type="presOf" srcId="{7D5941BE-188A-4930-BB75-F86DF02B6AD7}" destId="{B6778455-4ABC-43CE-B623-5D9F9647C595}" srcOrd="0" destOrd="0" presId="urn:microsoft.com/office/officeart/2005/8/layout/cycle1"/>
    <dgm:cxn modelId="{D28D2543-1F58-46F4-BB5D-AA2164E0A939}" srcId="{63A32F59-5856-468D-9C7D-5BCED45E0E54}" destId="{7D5941BE-188A-4930-BB75-F86DF02B6AD7}" srcOrd="0" destOrd="0" parTransId="{636E169C-B8FD-4F63-8616-3E62704501E8}" sibTransId="{F7F16EB7-02AE-47EF-9CE0-200EE6395E56}"/>
    <dgm:cxn modelId="{EBC00671-31C6-49D9-A388-FDFC1CB1D358}" type="presOf" srcId="{4D49EAB2-AA15-4CA1-8B04-9EE87B71AFB0}" destId="{BB3D355E-E135-4346-B560-3428DC2CDA12}" srcOrd="0" destOrd="0" presId="urn:microsoft.com/office/officeart/2005/8/layout/cycle1"/>
    <dgm:cxn modelId="{72457EB5-51E7-471B-83AA-B1C7865EE800}" srcId="{63A32F59-5856-468D-9C7D-5BCED45E0E54}" destId="{4D49EAB2-AA15-4CA1-8B04-9EE87B71AFB0}" srcOrd="1" destOrd="0" parTransId="{AE9BE4D2-1477-4FC4-B679-C22BA59120BF}" sibTransId="{D2764CC2-C935-478B-A2B9-B6B255B9C892}"/>
    <dgm:cxn modelId="{08D937F9-78D4-4FD4-A1E1-EF9F49704444}" type="presOf" srcId="{63A32F59-5856-468D-9C7D-5BCED45E0E54}" destId="{1D8C996A-C1FC-4EF3-8634-74450F098801}" srcOrd="0" destOrd="0" presId="urn:microsoft.com/office/officeart/2005/8/layout/cycle1"/>
    <dgm:cxn modelId="{0EE343AF-D192-4E20-8956-084ABBE81431}" type="presOf" srcId="{D2764CC2-C935-478B-A2B9-B6B255B9C892}" destId="{B4866F84-CA4A-437C-867F-64BA6C4392FA}" srcOrd="0" destOrd="0" presId="urn:microsoft.com/office/officeart/2005/8/layout/cycle1"/>
    <dgm:cxn modelId="{446198C3-5229-49DE-A2CB-4D2F2F821321}" type="presParOf" srcId="{1D8C996A-C1FC-4EF3-8634-74450F098801}" destId="{E10E6B27-1EA4-4EDD-95C5-371D51668926}" srcOrd="0" destOrd="0" presId="urn:microsoft.com/office/officeart/2005/8/layout/cycle1"/>
    <dgm:cxn modelId="{68903BAF-B930-48DA-BE1E-0284577A8A7C}" type="presParOf" srcId="{1D8C996A-C1FC-4EF3-8634-74450F098801}" destId="{B6778455-4ABC-43CE-B623-5D9F9647C595}" srcOrd="1" destOrd="0" presId="urn:microsoft.com/office/officeart/2005/8/layout/cycle1"/>
    <dgm:cxn modelId="{3961A71F-BA01-4AE2-A796-636476697CC4}" type="presParOf" srcId="{1D8C996A-C1FC-4EF3-8634-74450F098801}" destId="{09FF8D34-046F-408B-B361-90680B84B150}" srcOrd="2" destOrd="0" presId="urn:microsoft.com/office/officeart/2005/8/layout/cycle1"/>
    <dgm:cxn modelId="{B5500069-6B51-4BD7-BF3A-99EF5AF84DFF}" type="presParOf" srcId="{1D8C996A-C1FC-4EF3-8634-74450F098801}" destId="{97587057-B644-4993-AD47-A08D15B890CD}" srcOrd="3" destOrd="0" presId="urn:microsoft.com/office/officeart/2005/8/layout/cycle1"/>
    <dgm:cxn modelId="{DFEE8F5C-3918-49E0-8357-53F9398E97E6}" type="presParOf" srcId="{1D8C996A-C1FC-4EF3-8634-74450F098801}" destId="{BB3D355E-E135-4346-B560-3428DC2CDA12}" srcOrd="4" destOrd="0" presId="urn:microsoft.com/office/officeart/2005/8/layout/cycle1"/>
    <dgm:cxn modelId="{3AA6DDB9-34FD-4F1B-9B05-E171C5D96E68}" type="presParOf" srcId="{1D8C996A-C1FC-4EF3-8634-74450F098801}" destId="{B4866F84-CA4A-437C-867F-64BA6C4392FA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78455-4ABC-43CE-B623-5D9F9647C595}">
      <dsp:nvSpPr>
        <dsp:cNvPr id="0" name=""/>
        <dsp:cNvSpPr/>
      </dsp:nvSpPr>
      <dsp:spPr>
        <a:xfrm>
          <a:off x="2283868" y="450582"/>
          <a:ext cx="853207" cy="85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4. </a:t>
          </a:r>
          <a:r>
            <a:rPr lang="id-ID" sz="900" kern="1200" dirty="0" smtClean="0"/>
            <a:t>Susun model menggunakan metode </a:t>
          </a:r>
          <a:r>
            <a:rPr lang="id-ID" sz="900" kern="1200" dirty="0" smtClean="0"/>
            <a:t>KNN pada saat K</a:t>
          </a:r>
          <a:endParaRPr lang="id-ID" sz="900" kern="1200" dirty="0"/>
        </a:p>
      </dsp:txBody>
      <dsp:txXfrm>
        <a:off x="2283868" y="450582"/>
        <a:ext cx="853207" cy="853207"/>
      </dsp:txXfrm>
    </dsp:sp>
    <dsp:sp modelId="{09FF8D34-046F-408B-B361-90680B84B150}">
      <dsp:nvSpPr>
        <dsp:cNvPr id="0" name=""/>
        <dsp:cNvSpPr/>
      </dsp:nvSpPr>
      <dsp:spPr>
        <a:xfrm>
          <a:off x="1135482" y="-428"/>
          <a:ext cx="1755229" cy="1755229"/>
        </a:xfrm>
        <a:prstGeom prst="circularArrow">
          <a:avLst>
            <a:gd name="adj1" fmla="val 9479"/>
            <a:gd name="adj2" fmla="val 684595"/>
            <a:gd name="adj3" fmla="val 7852531"/>
            <a:gd name="adj4" fmla="val 2262874"/>
            <a:gd name="adj5" fmla="val 11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D355E-E135-4346-B560-3428DC2CDA12}">
      <dsp:nvSpPr>
        <dsp:cNvPr id="0" name=""/>
        <dsp:cNvSpPr/>
      </dsp:nvSpPr>
      <dsp:spPr>
        <a:xfrm>
          <a:off x="889119" y="450582"/>
          <a:ext cx="853207" cy="85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3. Gunakan satu bagian sebagai training dan yang lain sebagai testing</a:t>
          </a:r>
          <a:endParaRPr lang="id-ID" sz="900" kern="1200" dirty="0"/>
        </a:p>
      </dsp:txBody>
      <dsp:txXfrm>
        <a:off x="889119" y="450582"/>
        <a:ext cx="853207" cy="853207"/>
      </dsp:txXfrm>
    </dsp:sp>
    <dsp:sp modelId="{B4866F84-CA4A-437C-867F-64BA6C4392FA}">
      <dsp:nvSpPr>
        <dsp:cNvPr id="0" name=""/>
        <dsp:cNvSpPr/>
      </dsp:nvSpPr>
      <dsp:spPr>
        <a:xfrm>
          <a:off x="1135482" y="-428"/>
          <a:ext cx="1755229" cy="1755229"/>
        </a:xfrm>
        <a:prstGeom prst="circularArrow">
          <a:avLst>
            <a:gd name="adj1" fmla="val 9479"/>
            <a:gd name="adj2" fmla="val 684595"/>
            <a:gd name="adj3" fmla="val 18652531"/>
            <a:gd name="adj4" fmla="val 13062874"/>
            <a:gd name="adj5" fmla="val 11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135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783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6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700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6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25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16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43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26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04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0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854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23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312949" y="1701209"/>
            <a:ext cx="5615240" cy="15689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000" dirty="0" smtClean="0">
                <a:solidFill>
                  <a:srgbClr val="002060"/>
                </a:solidFill>
              </a:rPr>
              <a:t>Penentuan </a:t>
            </a:r>
            <a:br>
              <a:rPr lang="id-ID" sz="2000" dirty="0" smtClean="0">
                <a:solidFill>
                  <a:srgbClr val="002060"/>
                </a:solidFill>
              </a:rPr>
            </a:br>
            <a:r>
              <a:rPr lang="id-ID" sz="2000" dirty="0" smtClean="0">
                <a:solidFill>
                  <a:srgbClr val="002060"/>
                </a:solidFill>
              </a:rPr>
              <a:t>K-optimal Menggunakan</a:t>
            </a:r>
            <a:br>
              <a:rPr lang="id-ID" sz="2000" dirty="0" smtClean="0">
                <a:solidFill>
                  <a:srgbClr val="002060"/>
                </a:solidFill>
              </a:rPr>
            </a:br>
            <a:r>
              <a:rPr lang="id-ID" sz="2000" dirty="0" smtClean="0">
                <a:solidFill>
                  <a:srgbClr val="002060"/>
                </a:solidFill>
              </a:rPr>
              <a:t>Segmentasi K-Nearest Neighbor</a:t>
            </a:r>
            <a:br>
              <a:rPr lang="id-ID" sz="2000" dirty="0" smtClean="0">
                <a:solidFill>
                  <a:srgbClr val="002060"/>
                </a:solidFill>
              </a:rPr>
            </a:br>
            <a:r>
              <a:rPr lang="id-ID" sz="2000" dirty="0" smtClean="0">
                <a:solidFill>
                  <a:srgbClr val="002060"/>
                </a:solidFill>
              </a:rPr>
              <a:t>dengan Validasi Silang</a:t>
            </a:r>
            <a:r>
              <a:rPr lang="id-ID" sz="2800" dirty="0"/>
              <a:t/>
            </a:r>
            <a:br>
              <a:rPr lang="id-ID" sz="2800" dirty="0"/>
            </a:br>
            <a:r>
              <a:rPr lang="id-ID" sz="1800" dirty="0">
                <a:solidFill>
                  <a:schemeClr val="tx1"/>
                </a:solidFill>
              </a:rPr>
              <a:t>Studi Kasus: White Wine</a:t>
            </a:r>
            <a:endParaRPr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12949" y="381941"/>
            <a:ext cx="346601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Tugas Kuliah Pemodelan Klasifikasi</a:t>
            </a:r>
          </a:p>
          <a:p>
            <a:r>
              <a:rPr lang="id-ID" dirty="0" smtClean="0"/>
              <a:t>Departemen Statistika</a:t>
            </a:r>
          </a:p>
          <a:p>
            <a:r>
              <a:rPr lang="id-ID" sz="2400" dirty="0" smtClean="0"/>
              <a:t>Institut Pertanian Bogor</a:t>
            </a:r>
            <a:endParaRPr lang="id-ID" sz="24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12949" y="3700403"/>
            <a:ext cx="7766936" cy="109689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050" dirty="0" smtClean="0"/>
              <a:t>Oleh</a:t>
            </a:r>
          </a:p>
          <a:p>
            <a:r>
              <a:rPr lang="id-ID" sz="1800" b="1" dirty="0" smtClean="0"/>
              <a:t>Achmad Syaiful</a:t>
            </a:r>
          </a:p>
          <a:p>
            <a:r>
              <a:rPr lang="id-ID" sz="1800" b="1" dirty="0" smtClean="0"/>
              <a:t>G152170321</a:t>
            </a:r>
          </a:p>
          <a:p>
            <a:endParaRPr lang="id-ID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294851" y="3294754"/>
            <a:ext cx="1179362" cy="145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ounded Rectangle 13"/>
          <p:cNvSpPr/>
          <p:nvPr/>
        </p:nvSpPr>
        <p:spPr>
          <a:xfrm>
            <a:off x="4304035" y="2529481"/>
            <a:ext cx="1179362" cy="145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ounded Rectangle 11"/>
          <p:cNvSpPr/>
          <p:nvPr/>
        </p:nvSpPr>
        <p:spPr>
          <a:xfrm>
            <a:off x="4320030" y="2237092"/>
            <a:ext cx="1179362" cy="145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79" y="1424406"/>
            <a:ext cx="3034174" cy="203056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305484" y="2675381"/>
            <a:ext cx="1179362" cy="145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261503" y="1270517"/>
            <a:ext cx="23587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&gt; data.frame(cbind(nilai.k,akurasi))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   nilai.k   akurasi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1        1 0.9646795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2        3 0.9624336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3        5 0.9652920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4        7 0.9675378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5        9 0.9687628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6       11 0.9673336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7       13 0.9687628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8       15 0.9689669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9       17 0.9675378</a:t>
            </a:r>
          </a:p>
          <a:p>
            <a:r>
              <a:rPr lang="id-ID" sz="1000" dirty="0" smtClean="0">
                <a:latin typeface="Karla" panose="020B0604020202020204" charset="0"/>
                <a:ea typeface="Karla" panose="020B0604020202020204" charset="0"/>
              </a:rPr>
              <a:t>........</a:t>
            </a:r>
          </a:p>
          <a:p>
            <a:r>
              <a:rPr lang="fi-FI" sz="1000" dirty="0" smtClean="0">
                <a:latin typeface="Karla" panose="020B0604020202020204" charset="0"/>
                <a:ea typeface="Karla" panose="020B0604020202020204" charset="0"/>
              </a:rPr>
              <a:t>19      </a:t>
            </a:r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37 0.9681503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20      39 0.9687628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21      41 0.9683544</a:t>
            </a:r>
          </a:p>
          <a:p>
            <a:pPr marL="228600" indent="-228600">
              <a:buAutoNum type="arabicPlain" startAt="22"/>
            </a:pPr>
            <a:r>
              <a:rPr lang="fi-FI" sz="1000" dirty="0" smtClean="0">
                <a:latin typeface="Karla" panose="020B0604020202020204" charset="0"/>
                <a:ea typeface="Karla" panose="020B0604020202020204" charset="0"/>
              </a:rPr>
              <a:t>43 0.9683544</a:t>
            </a:r>
            <a:endParaRPr lang="id-ID" sz="1000" dirty="0" smtClean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sz="1000" dirty="0" smtClean="0">
                <a:latin typeface="Karla" panose="020B0604020202020204" charset="0"/>
                <a:ea typeface="Karla" panose="020B0604020202020204" charset="0"/>
              </a:rPr>
              <a:t>.......</a:t>
            </a:r>
            <a:endParaRPr lang="fi-FI" sz="1000" dirty="0">
              <a:latin typeface="Karla" panose="020B0604020202020204" charset="0"/>
              <a:ea typeface="Karla" panose="020B0604020202020204" charset="0"/>
            </a:endParaRP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47      93 0.9669253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48      95 0.9669253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49      97 0.9673336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50      99 0.9669253</a:t>
            </a:r>
            <a:endParaRPr lang="id-ID" sz="1000" dirty="0"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7" name="Shape 328"/>
          <p:cNvSpPr txBox="1">
            <a:spLocks/>
          </p:cNvSpPr>
          <p:nvPr/>
        </p:nvSpPr>
        <p:spPr>
          <a:xfrm>
            <a:off x="767205" y="596370"/>
            <a:ext cx="6988596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d-ID" dirty="0" smtClean="0"/>
              <a:t>Validasi Silang pada K-Fold untuk K=4</a:t>
            </a:r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868865" y="1270518"/>
            <a:ext cx="31927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1000" dirty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for (k in nilai.k) {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prediksi.1 &lt;- knn(x.one.baku, x.4.baku, as.matrix(y.one), k=k)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prediksi.2 &lt;- knn(x.two.baku, x.3.baku, as.matrix(y.two), k=k)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prediksi.3 &lt;- knn(x.three.baku, x.2.baku, as.matrix(y.three), k=k)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prediksi.4 &lt;- knn(x.four.baku, x.1.baku, as.matrix(y.four), k=k)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prediksi &lt;- rbind(data.frame(prediksi=prediksi.1),data.frame(prediksi=prediksi.2)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                  ,data.frame(prediksi=prediksi.3),data.frame(prediksi=prediksi.4))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kinerja &lt;- confusionMatrix(as.matrix(prediksi), as.matrix(data.testing))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akurasi &lt;- c(akurasi, kinerja$overall[1])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}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plot(nilai.k, akurasi,type="b")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data.frame(cbind(nilai.k,akurasi))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80" y="111662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Sintaks:</a:t>
            </a:r>
            <a:endParaRPr lang="id-ID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20030" y="96274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Output:</a:t>
            </a:r>
            <a:endParaRPr lang="id-ID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61688" y="4117451"/>
            <a:ext cx="2404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atin typeface="Karla" panose="020B0604020202020204" charset="0"/>
                <a:ea typeface="Karla" panose="020B0604020202020204" charset="0"/>
              </a:rPr>
              <a:t>Terlihat bahwa K Optimal ketika K=9, K=13, K=15, dan K=39</a:t>
            </a:r>
            <a:endParaRPr lang="id-ID" b="1" dirty="0"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8"/>
          <p:cNvSpPr txBox="1">
            <a:spLocks/>
          </p:cNvSpPr>
          <p:nvPr/>
        </p:nvSpPr>
        <p:spPr>
          <a:xfrm>
            <a:off x="847600" y="7812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d-ID" smtClean="0"/>
              <a:t>Kesimpulan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014405" y="1499191"/>
            <a:ext cx="57691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 smtClean="0">
                <a:latin typeface="Karla" panose="020B0604020202020204" charset="0"/>
                <a:ea typeface="Karla" panose="020B0604020202020204" charset="0"/>
              </a:rPr>
              <a:t>Dari hasil tersebut, didapat K-Optimal pada K-Fold untuk K=2 didapat ketika K=9 dan K=11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>
                <a:latin typeface="Karla" panose="020B0604020202020204" charset="0"/>
                <a:ea typeface="Karla" panose="020B0604020202020204" charset="0"/>
              </a:rPr>
              <a:t>Dari hasil tersebut, didapat K-Optimal pada K-Fold untuk </a:t>
            </a:r>
            <a:r>
              <a:rPr lang="id-ID" dirty="0" smtClean="0">
                <a:latin typeface="Karla" panose="020B0604020202020204" charset="0"/>
                <a:ea typeface="Karla" panose="020B0604020202020204" charset="0"/>
              </a:rPr>
              <a:t>K=4 </a:t>
            </a:r>
            <a:r>
              <a:rPr lang="id-ID" dirty="0">
                <a:latin typeface="Karla" panose="020B0604020202020204" charset="0"/>
                <a:ea typeface="Karla" panose="020B0604020202020204" charset="0"/>
              </a:rPr>
              <a:t>didapat pada saat K=9 dan </a:t>
            </a:r>
            <a:r>
              <a:rPr lang="id-ID" dirty="0" smtClean="0">
                <a:latin typeface="Karla" panose="020B0604020202020204" charset="0"/>
                <a:ea typeface="Karla" panose="020B0604020202020204" charset="0"/>
              </a:rPr>
              <a:t>K=13, K=15, dan K=39</a:t>
            </a:r>
          </a:p>
          <a:p>
            <a:endParaRPr lang="id-ID" dirty="0" smtClean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dirty="0" smtClean="0">
                <a:latin typeface="Karla" panose="020B0604020202020204" charset="0"/>
                <a:ea typeface="Karla" panose="020B0604020202020204" charset="0"/>
              </a:rPr>
              <a:t>Sehingga dapat disimpulkan bahwa K-Optimal ketika K=9</a:t>
            </a:r>
            <a:endParaRPr lang="id-ID" dirty="0">
              <a:latin typeface="Karla" panose="020B0604020202020204" charset="0"/>
              <a:ea typeface="Karla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id-ID" dirty="0">
              <a:latin typeface="Karla" panose="020B0604020202020204" charset="0"/>
              <a:ea typeface="Karla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012"/>
          <p:cNvSpPr txBox="1">
            <a:spLocks noGrp="1"/>
          </p:cNvSpPr>
          <p:nvPr/>
        </p:nvSpPr>
        <p:spPr>
          <a:xfrm>
            <a:off x="657917" y="3412119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C000"/>
                </a:solidFill>
              </a:rPr>
              <a:t>THANKS!</a:t>
            </a:r>
            <a:endParaRPr sz="6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/>
              <a:t>Outlines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1000" y="1074800"/>
            <a:ext cx="497834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d-ID" sz="2000" b="0" dirty="0">
                <a:solidFill>
                  <a:srgbClr val="002060"/>
                </a:solidFill>
              </a:rPr>
              <a:t>Latar </a:t>
            </a:r>
            <a:r>
              <a:rPr lang="id-ID" sz="2000" b="0" dirty="0" smtClean="0">
                <a:solidFill>
                  <a:srgbClr val="002060"/>
                </a:solidFill>
              </a:rPr>
              <a:t>Belakang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b="0" dirty="0" smtClean="0">
                <a:solidFill>
                  <a:srgbClr val="002060"/>
                </a:solidFill>
              </a:rPr>
              <a:t>Data </a:t>
            </a:r>
            <a:r>
              <a:rPr lang="id-ID" sz="2000" b="0" dirty="0">
                <a:solidFill>
                  <a:srgbClr val="002060"/>
                </a:solidFill>
              </a:rPr>
              <a:t>dan Struktur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b="0" dirty="0">
                <a:solidFill>
                  <a:srgbClr val="002060"/>
                </a:solidFill>
              </a:rPr>
              <a:t>Metode dan Analisis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b="0" dirty="0">
                <a:solidFill>
                  <a:srgbClr val="002060"/>
                </a:solidFill>
              </a:rPr>
              <a:t>Hasil dan Pembahasan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b="0" dirty="0">
                <a:solidFill>
                  <a:srgbClr val="002060"/>
                </a:solidFill>
              </a:rPr>
              <a:t>Kesimpulan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350" y="527027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Latar Belakang Masalah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05210" y="1638514"/>
            <a:ext cx="5351059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id-ID" sz="1800" b="1" i="1" dirty="0"/>
              <a:t>White Wine</a:t>
            </a:r>
            <a:r>
              <a:rPr lang="id-ID" sz="1800" dirty="0"/>
              <a:t> adalah wine yang dibuat dari anggur putih (</a:t>
            </a:r>
            <a:r>
              <a:rPr lang="id-ID" sz="1800" i="1" dirty="0"/>
              <a:t>white grape</a:t>
            </a:r>
            <a:r>
              <a:rPr lang="id-ID" sz="1800" dirty="0" smtClean="0"/>
              <a:t>)</a:t>
            </a:r>
          </a:p>
          <a:p>
            <a:pPr marL="101600" lvl="0" indent="0">
              <a:buNone/>
            </a:pPr>
            <a:endParaRPr lang="id-ID" sz="1800" dirty="0"/>
          </a:p>
          <a:p>
            <a:pPr marL="101600" lvl="0" indent="0">
              <a:buNone/>
            </a:pPr>
            <a:endParaRPr lang="id-ID" sz="1800" dirty="0" smtClean="0"/>
          </a:p>
          <a:p>
            <a:pPr marL="101600" lvl="0" indent="0">
              <a:buNone/>
            </a:pPr>
            <a:r>
              <a:rPr lang="id-ID" sz="1800" dirty="0" smtClean="0"/>
              <a:t>Terdapat banyak sekali jenis </a:t>
            </a:r>
            <a:r>
              <a:rPr lang="id-ID" sz="1800" b="1" i="1" dirty="0" smtClean="0"/>
              <a:t>White Wine </a:t>
            </a:r>
            <a:r>
              <a:rPr lang="id-ID" sz="1800" dirty="0" smtClean="0"/>
              <a:t>dengan berbagai tingkat kualitas</a:t>
            </a:r>
          </a:p>
          <a:p>
            <a:pPr marL="101600" lvl="0" indent="0">
              <a:buNone/>
            </a:pPr>
            <a:endParaRPr lang="id-ID" sz="1800" dirty="0" smtClean="0"/>
          </a:p>
          <a:p>
            <a:pPr marL="101600" lvl="0" indent="0">
              <a:buNone/>
            </a:pPr>
            <a:endParaRPr lang="id-ID" sz="1800" dirty="0"/>
          </a:p>
          <a:p>
            <a:pPr marL="101600" lvl="0" indent="0">
              <a:buNone/>
            </a:pPr>
            <a:r>
              <a:rPr lang="id-ID" sz="1800" dirty="0" smtClean="0"/>
              <a:t>Pengelompokkan jenis white wine dengan tingkat kualitas tertentu</a:t>
            </a:r>
            <a:endParaRPr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450" y="1514790"/>
            <a:ext cx="2845942" cy="1323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2" b="11744"/>
          <a:stretch/>
        </p:blipFill>
        <p:spPr>
          <a:xfrm>
            <a:off x="5856269" y="2766364"/>
            <a:ext cx="1740810" cy="134083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10800000">
            <a:off x="2616822" y="2494099"/>
            <a:ext cx="732553" cy="34418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2616822" y="3894214"/>
            <a:ext cx="732553" cy="34418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50" y="4225447"/>
            <a:ext cx="1932621" cy="8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73706" y="4514321"/>
            <a:ext cx="3077135" cy="5447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350" y="443622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Latar Belakang Masalah (Cont.)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774640" y="1053583"/>
            <a:ext cx="138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 smtClean="0">
                <a:solidFill>
                  <a:srgbClr val="7030A0"/>
                </a:solidFill>
              </a:rPr>
              <a:t>Analisis Klasifikasi</a:t>
            </a:r>
            <a:endParaRPr lang="id-ID" sz="1800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640" y="1699914"/>
            <a:ext cx="2336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/>
              <a:t>menentukan keanggotaan grup/kelompok dari suatu individu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19" y="1495337"/>
            <a:ext cx="636998" cy="6369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34263" y="1861127"/>
            <a:ext cx="652409" cy="6524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52117" y="1404267"/>
            <a:ext cx="171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 smtClean="0">
                <a:solidFill>
                  <a:srgbClr val="002060"/>
                </a:solidFill>
              </a:rPr>
              <a:t>Unsupervised</a:t>
            </a:r>
            <a:endParaRPr lang="id-ID" sz="18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8971" y="1734514"/>
            <a:ext cx="271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/>
              <a:t>tidak </a:t>
            </a:r>
            <a:r>
              <a:rPr lang="id-ID" sz="1200" dirty="0"/>
              <a:t>terdapat informasi mengenai kelompok/grup dari amatan pada data yang digunakan.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7049" y="2488344"/>
            <a:ext cx="171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 smtClean="0">
                <a:solidFill>
                  <a:srgbClr val="002060"/>
                </a:solidFill>
              </a:rPr>
              <a:t>Supervised</a:t>
            </a:r>
            <a:endParaRPr lang="id-ID" sz="1800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3927" y="2857676"/>
            <a:ext cx="2457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/>
              <a:t>data memiliki informasi mengenai kelompok/grup sesungguhnya dari amatan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81" y="3534811"/>
            <a:ext cx="457384" cy="45738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14381" y="4026133"/>
            <a:ext cx="3077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1600" dirty="0"/>
              <a:t>Metode yang berbasis </a:t>
            </a:r>
            <a:r>
              <a:rPr lang="id-ID" sz="1600" dirty="0" smtClean="0"/>
              <a:t>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d-ID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1600" dirty="0" smtClean="0"/>
              <a:t>Metode </a:t>
            </a:r>
            <a:r>
              <a:rPr lang="id-ID" sz="1600" dirty="0"/>
              <a:t>yang tidak berbasis model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08990" y="4578612"/>
            <a:ext cx="1032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rgbClr val="00B050"/>
                </a:solidFill>
              </a:rPr>
              <a:t>K-Nearest Neighbor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373864" y="4652051"/>
            <a:ext cx="412103" cy="326595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Isosceles Triangle 24"/>
          <p:cNvSpPr/>
          <p:nvPr/>
        </p:nvSpPr>
        <p:spPr>
          <a:xfrm>
            <a:off x="5169966" y="4277365"/>
            <a:ext cx="470989" cy="240298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6261129" y="3591720"/>
            <a:ext cx="139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chemeClr val="accent6">
                    <a:lumMod val="50000"/>
                  </a:schemeClr>
                </a:solidFill>
              </a:rPr>
              <a:t>Validasi Silang</a:t>
            </a:r>
            <a:endParaRPr lang="id-ID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60803" y="3920277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K Optimal</a:t>
            </a:r>
          </a:p>
        </p:txBody>
      </p:sp>
      <p:sp>
        <p:nvSpPr>
          <p:cNvPr id="28" name="Isosceles Triangle 27"/>
          <p:cNvSpPr/>
          <p:nvPr/>
        </p:nvSpPr>
        <p:spPr>
          <a:xfrm rot="5400000">
            <a:off x="6008561" y="3905933"/>
            <a:ext cx="307777" cy="38874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6356822" y="3889682"/>
            <a:ext cx="20218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/>
              <a:t>uji validitas </a:t>
            </a:r>
            <a:r>
              <a:rPr lang="id-ID" sz="1200" dirty="0" smtClean="0"/>
              <a:t>yang </a:t>
            </a:r>
            <a:r>
              <a:rPr lang="id-ID" sz="1200" dirty="0"/>
              <a:t>melibatkan penggunaan data pembanding untuk memeriksa validitas dari perkiraan semula.</a:t>
            </a:r>
          </a:p>
        </p:txBody>
      </p:sp>
    </p:spTree>
    <p:extLst>
      <p:ext uri="{BB962C8B-B14F-4D97-AF65-F5344CB8AC3E}">
        <p14:creationId xmlns:p14="http://schemas.microsoft.com/office/powerpoint/2010/main" val="33555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28"/>
          <p:cNvSpPr txBox="1">
            <a:spLocks noGrp="1"/>
          </p:cNvSpPr>
          <p:nvPr>
            <p:ph type="title"/>
          </p:nvPr>
        </p:nvSpPr>
        <p:spPr>
          <a:xfrm>
            <a:off x="847600" y="7812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Data &amp; Struktur</a:t>
            </a:r>
            <a:endParaRPr dirty="0"/>
          </a:p>
        </p:txBody>
      </p:sp>
      <p:sp>
        <p:nvSpPr>
          <p:cNvPr id="14" name="Shape 329"/>
          <p:cNvSpPr txBox="1">
            <a:spLocks noGrp="1"/>
          </p:cNvSpPr>
          <p:nvPr>
            <p:ph type="body" idx="1"/>
          </p:nvPr>
        </p:nvSpPr>
        <p:spPr>
          <a:xfrm>
            <a:off x="529304" y="1523711"/>
            <a:ext cx="2065500" cy="413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</a:t>
            </a:r>
            <a:r>
              <a:rPr lang="id-ID" b="1" dirty="0" smtClean="0"/>
              <a:t>ata Sekunder</a:t>
            </a:r>
            <a:endParaRPr dirty="0"/>
          </a:p>
        </p:txBody>
      </p:sp>
      <p:sp>
        <p:nvSpPr>
          <p:cNvPr id="15" name="Rectangle 14"/>
          <p:cNvSpPr/>
          <p:nvPr/>
        </p:nvSpPr>
        <p:spPr>
          <a:xfrm>
            <a:off x="847600" y="1989724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FFC000"/>
                </a:solidFill>
              </a:rPr>
              <a:t>“white_wine2.csv”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2302" y="1523711"/>
            <a:ext cx="2600961" cy="1169551"/>
          </a:xfrm>
          <a:prstGeom prst="rect">
            <a:avLst/>
          </a:prstGeom>
          <a:noFill/>
          <a:ln>
            <a:solidFill>
              <a:schemeClr val="accent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>
                <a:latin typeface="Karla" panose="020B0604020202020204" charset="0"/>
                <a:ea typeface="Karla" panose="020B0604020202020204" charset="0"/>
              </a:rPr>
              <a:t>Produksi Portugal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>
                <a:latin typeface="Karla" panose="020B0604020202020204" charset="0"/>
                <a:ea typeface="Karla" panose="020B0604020202020204" charset="0"/>
              </a:rPr>
              <a:t>Terdapat 4898 </a:t>
            </a:r>
            <a:r>
              <a:rPr lang="id-ID" dirty="0" smtClean="0">
                <a:latin typeface="Karla" panose="020B0604020202020204" charset="0"/>
                <a:ea typeface="Karla" panose="020B0604020202020204" charset="0"/>
              </a:rPr>
              <a:t>jenis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>
                <a:latin typeface="Karla" panose="020B0604020202020204" charset="0"/>
                <a:ea typeface="Karla" panose="020B0604020202020204" charset="0"/>
              </a:rPr>
              <a:t>Ada sekitar 12 </a:t>
            </a:r>
            <a:r>
              <a:rPr lang="id-ID" dirty="0">
                <a:latin typeface="Karla" panose="020B0604020202020204" charset="0"/>
                <a:ea typeface="Karla" panose="020B0604020202020204" charset="0"/>
              </a:rPr>
              <a:t>karakteristik hasil uji laboratorium</a:t>
            </a:r>
          </a:p>
        </p:txBody>
      </p:sp>
      <p:sp>
        <p:nvSpPr>
          <p:cNvPr id="17" name="Isosceles Triangle 16"/>
          <p:cNvSpPr/>
          <p:nvPr/>
        </p:nvSpPr>
        <p:spPr>
          <a:xfrm rot="5400000">
            <a:off x="2210003" y="1989723"/>
            <a:ext cx="851071" cy="3077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3807246" y="2872384"/>
            <a:ext cx="851071" cy="3077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1363800" y="3220638"/>
            <a:ext cx="48137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latin typeface="Karla" panose="020B0604020202020204" charset="0"/>
                <a:ea typeface="Karla" panose="020B0604020202020204" charset="0"/>
              </a:rPr>
              <a:t>Prediktor yang digunakan hanya 2 data, yakni: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>
                <a:latin typeface="Karla" panose="020B0604020202020204" charset="0"/>
                <a:ea typeface="Karla" panose="020B0604020202020204" charset="0"/>
              </a:rPr>
              <a:t>Density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>
                <a:latin typeface="Karla" panose="020B0604020202020204" charset="0"/>
                <a:ea typeface="Karla" panose="020B0604020202020204" charset="0"/>
              </a:rPr>
              <a:t>Alkohol</a:t>
            </a:r>
          </a:p>
          <a:p>
            <a:endParaRPr lang="id-ID" dirty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dirty="0">
                <a:latin typeface="Karla" panose="020B0604020202020204" charset="0"/>
                <a:ea typeface="Karla" panose="020B0604020202020204" charset="0"/>
              </a:rPr>
              <a:t>Respon </a:t>
            </a:r>
            <a:r>
              <a:rPr lang="id-ID" dirty="0" smtClean="0">
                <a:latin typeface="Karla" panose="020B0604020202020204" charset="0"/>
                <a:ea typeface="Karla" panose="020B0604020202020204" charset="0"/>
              </a:rPr>
              <a:t>“Quality” yang diklasifikasikan </a:t>
            </a:r>
            <a:r>
              <a:rPr lang="id-ID" dirty="0">
                <a:latin typeface="Karla" panose="020B0604020202020204" charset="0"/>
                <a:ea typeface="Karla" panose="020B0604020202020204" charset="0"/>
              </a:rPr>
              <a:t>menjadi </a:t>
            </a:r>
            <a:endParaRPr lang="id-ID" dirty="0" smtClean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dirty="0" smtClean="0">
                <a:latin typeface="Karla" panose="020B0604020202020204" charset="0"/>
                <a:ea typeface="Karla" panose="020B0604020202020204" charset="0"/>
              </a:rPr>
              <a:t>dua</a:t>
            </a:r>
            <a:r>
              <a:rPr lang="id-ID" dirty="0">
                <a:latin typeface="Karla" panose="020B0604020202020204" charset="0"/>
                <a:ea typeface="Karla" panose="020B0604020202020204" charset="0"/>
              </a:rPr>
              <a:t>, yakni: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>
                <a:latin typeface="Karla" panose="020B0604020202020204" charset="0"/>
                <a:ea typeface="Karla" panose="020B0604020202020204" charset="0"/>
              </a:rPr>
              <a:t>Skala &gt; </a:t>
            </a:r>
            <a:r>
              <a:rPr lang="id-ID" dirty="0">
                <a:latin typeface="Karla" panose="020B0604020202020204" charset="0"/>
                <a:ea typeface="Karla" panose="020B0604020202020204" charset="0"/>
              </a:rPr>
              <a:t>6 diklasifikasikan sebagai ‘Baik’, dan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>
                <a:latin typeface="Karla" panose="020B0604020202020204" charset="0"/>
                <a:ea typeface="Karla" panose="020B0604020202020204" charset="0"/>
              </a:rPr>
              <a:t>Skala </a:t>
            </a:r>
            <a:r>
              <a:rPr lang="id-ID" dirty="0" smtClean="0">
                <a:latin typeface="Karla" panose="020B0604020202020204" charset="0"/>
                <a:ea typeface="Karla" panose="020B0604020202020204" charset="0"/>
              </a:rPr>
              <a:t>&lt;=6 </a:t>
            </a:r>
            <a:r>
              <a:rPr lang="id-ID" dirty="0">
                <a:latin typeface="Karla" panose="020B0604020202020204" charset="0"/>
                <a:ea typeface="Karla" panose="020B0604020202020204" charset="0"/>
              </a:rPr>
              <a:t>diklasifikasikan sebagai ‘Kurang’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100" y="3355386"/>
            <a:ext cx="2271035" cy="1120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635681" y="1275897"/>
            <a:ext cx="4522188" cy="240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183851168"/>
              </p:ext>
            </p:extLst>
          </p:nvPr>
        </p:nvGraphicFramePr>
        <p:xfrm>
          <a:off x="1774976" y="1860686"/>
          <a:ext cx="4026195" cy="1754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Shape 328"/>
          <p:cNvSpPr txBox="1">
            <a:spLocks/>
          </p:cNvSpPr>
          <p:nvPr/>
        </p:nvSpPr>
        <p:spPr>
          <a:xfrm>
            <a:off x="783805" y="582778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d-ID" dirty="0"/>
              <a:t>Metode &amp; Analisis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9730" y="3043437"/>
            <a:ext cx="17331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id-ID" sz="900" dirty="0" smtClean="0"/>
              <a:t>Bagi </a:t>
            </a:r>
            <a:r>
              <a:rPr lang="id-ID" sz="900" dirty="0"/>
              <a:t>gugus data menjadi 2 </a:t>
            </a:r>
            <a:r>
              <a:rPr lang="id-ID" sz="900" dirty="0" smtClean="0"/>
              <a:t>&amp; 4 buah </a:t>
            </a:r>
            <a:r>
              <a:rPr lang="id-ID" sz="900" dirty="0"/>
              <a:t>bagian yang berisi amatan dengan banyaknya yang sama (hampir sama)</a:t>
            </a:r>
          </a:p>
        </p:txBody>
      </p:sp>
      <p:sp>
        <p:nvSpPr>
          <p:cNvPr id="17" name="Right Arrow 16"/>
          <p:cNvSpPr/>
          <p:nvPr/>
        </p:nvSpPr>
        <p:spPr>
          <a:xfrm rot="18963073">
            <a:off x="2182486" y="2725660"/>
            <a:ext cx="361507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5254640" y="1519383"/>
            <a:ext cx="1903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900" dirty="0" smtClean="0"/>
              <a:t>5. Ulangi bagian 3-4 </a:t>
            </a:r>
            <a:r>
              <a:rPr lang="id-ID" sz="900" dirty="0"/>
              <a:t>dengan menggunakan </a:t>
            </a:r>
            <a:r>
              <a:rPr lang="id-ID" sz="900" dirty="0" smtClean="0"/>
              <a:t>bagian </a:t>
            </a:r>
            <a:r>
              <a:rPr lang="id-ID" sz="900" dirty="0"/>
              <a:t>lainnya sebagai gugus validasi dan sisanya sebagai data training. Ulangi hingga seluruh </a:t>
            </a:r>
            <a:r>
              <a:rPr lang="id-ID" sz="900" dirty="0" smtClean="0"/>
              <a:t>bagian </a:t>
            </a:r>
            <a:r>
              <a:rPr lang="id-ID" sz="900" dirty="0"/>
              <a:t>pernah menjadi data validasi</a:t>
            </a:r>
          </a:p>
        </p:txBody>
      </p:sp>
      <p:sp>
        <p:nvSpPr>
          <p:cNvPr id="19" name="Right Arrow 18"/>
          <p:cNvSpPr/>
          <p:nvPr/>
        </p:nvSpPr>
        <p:spPr>
          <a:xfrm rot="8668652">
            <a:off x="4791047" y="1805611"/>
            <a:ext cx="361507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ight Arrow 19"/>
          <p:cNvSpPr/>
          <p:nvPr/>
        </p:nvSpPr>
        <p:spPr>
          <a:xfrm rot="5400000">
            <a:off x="5940432" y="3743711"/>
            <a:ext cx="361507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5230209" y="3104452"/>
            <a:ext cx="163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900" dirty="0" smtClean="0"/>
              <a:t>6. Bandingkan </a:t>
            </a:r>
            <a:r>
              <a:rPr lang="id-ID" sz="900" dirty="0"/>
              <a:t>hasil prediksi dengan nilai kelas aslinya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97248" y="4202471"/>
            <a:ext cx="2240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Karla" panose="020B0604020202020204" charset="0"/>
                <a:ea typeface="Karla" panose="020B0604020202020204" charset="0"/>
              </a:rPr>
              <a:t>Metode </a:t>
            </a:r>
          </a:p>
          <a:p>
            <a:pPr algn="ctr"/>
            <a:r>
              <a:rPr lang="id-ID" sz="2000" b="1" dirty="0" smtClean="0">
                <a:latin typeface="Karla" panose="020B0604020202020204" charset="0"/>
                <a:ea typeface="Karla" panose="020B0604020202020204" charset="0"/>
              </a:rPr>
              <a:t>Validasi Silang</a:t>
            </a:r>
            <a:endParaRPr lang="id-ID" sz="2000" b="1" dirty="0"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9730" y="1763942"/>
            <a:ext cx="16396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id-ID" sz="900" dirty="0" smtClean="0"/>
              <a:t>Melihat persebaran 4898 amatan data menggunakan plot</a:t>
            </a:r>
            <a:endParaRPr lang="id-ID" sz="900" dirty="0"/>
          </a:p>
        </p:txBody>
      </p:sp>
      <p:sp>
        <p:nvSpPr>
          <p:cNvPr id="24" name="Right Arrow 23"/>
          <p:cNvSpPr/>
          <p:nvPr/>
        </p:nvSpPr>
        <p:spPr>
          <a:xfrm rot="5400000">
            <a:off x="989846" y="2440659"/>
            <a:ext cx="361507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5048438" y="4097157"/>
            <a:ext cx="231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 smtClean="0"/>
              <a:t>7. Ulangi Tahap 3-6 untuk K dari 1 ... 99 (Ganjil)</a:t>
            </a:r>
            <a:endParaRPr lang="id-ID" sz="900" dirty="0"/>
          </a:p>
        </p:txBody>
      </p:sp>
      <p:sp>
        <p:nvSpPr>
          <p:cNvPr id="26" name="Right Arrow 25"/>
          <p:cNvSpPr/>
          <p:nvPr/>
        </p:nvSpPr>
        <p:spPr>
          <a:xfrm rot="5400000">
            <a:off x="5850061" y="2654661"/>
            <a:ext cx="361507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TextBox 26"/>
          <p:cNvSpPr txBox="1"/>
          <p:nvPr/>
        </p:nvSpPr>
        <p:spPr>
          <a:xfrm>
            <a:off x="4971800" y="4686752"/>
            <a:ext cx="323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8"/>
            </a:pPr>
            <a:r>
              <a:rPr lang="id-ID" sz="900" dirty="0" smtClean="0"/>
              <a:t>Bandingkan hasil semua K. Pilih K dengan akurasi tertinggi</a:t>
            </a:r>
            <a:endParaRPr lang="id-ID" sz="900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5940432" y="4349618"/>
            <a:ext cx="361507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28"/>
          <p:cNvSpPr txBox="1">
            <a:spLocks/>
          </p:cNvSpPr>
          <p:nvPr/>
        </p:nvSpPr>
        <p:spPr>
          <a:xfrm>
            <a:off x="868865" y="595204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d-ID" dirty="0"/>
              <a:t>Plot Persebaran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2" y="2424224"/>
            <a:ext cx="3892429" cy="26049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4382" y="1456385"/>
            <a:ext cx="4962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setwd("E:/Kuliah/Semester 2/Pemodelan Klasifikasi/2017")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wine &lt;- read.csv("white_wine3.csv</a:t>
            </a:r>
            <a:r>
              <a:rPr lang="id-ID" sz="1000" dirty="0" smtClean="0">
                <a:latin typeface="Karla" panose="020B0604020202020204" charset="0"/>
                <a:ea typeface="Karla" panose="020B0604020202020204" charset="0"/>
              </a:rPr>
              <a:t>")</a:t>
            </a:r>
          </a:p>
          <a:p>
            <a:r>
              <a:rPr lang="id-ID" sz="1000" dirty="0" smtClean="0">
                <a:latin typeface="Karla" panose="020B0604020202020204" charset="0"/>
                <a:ea typeface="Karla" panose="020B0604020202020204" charset="0"/>
              </a:rPr>
              <a:t>data </a:t>
            </a:r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&lt;- wine[,c("alcohol", "density", "quality</a:t>
            </a:r>
            <a:r>
              <a:rPr lang="id-ID" sz="1000" dirty="0" smtClean="0">
                <a:latin typeface="Karla" panose="020B0604020202020204" charset="0"/>
                <a:ea typeface="Karla" panose="020B0604020202020204" charset="0"/>
              </a:rPr>
              <a:t>")] </a:t>
            </a:r>
          </a:p>
          <a:p>
            <a:r>
              <a:rPr lang="id-ID" sz="1000" dirty="0" smtClean="0">
                <a:latin typeface="Karla" panose="020B0604020202020204" charset="0"/>
                <a:ea typeface="Karla" panose="020B0604020202020204" charset="0"/>
              </a:rPr>
              <a:t>data$kelas.kualitas </a:t>
            </a:r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&lt;- ifelse(data$quality &gt; 6, 1, 2)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plot(data$density, data$alcohol, col=data$kelas.kualitas)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556" y="120930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Sintaks:</a:t>
            </a:r>
            <a:endParaRPr lang="id-ID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1556" y="240576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Output:</a:t>
            </a:r>
            <a:endParaRPr lang="id-ID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26811" y="3022453"/>
            <a:ext cx="3763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>
                <a:latin typeface="Karla" panose="020B0604020202020204" charset="0"/>
                <a:ea typeface="Karla" panose="020B0604020202020204" charset="0"/>
              </a:rPr>
              <a:t>Plot menunjukkan adanya perbedaan antara kualitas good dan bad pada nilai density dan alkohol</a:t>
            </a:r>
          </a:p>
          <a:p>
            <a:endParaRPr lang="id-ID" sz="1200" dirty="0" smtClean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sz="1200" b="1" dirty="0" smtClean="0">
                <a:latin typeface="Karla" panose="020B0604020202020204" charset="0"/>
                <a:ea typeface="Karla" panose="020B0604020202020204" charset="0"/>
              </a:rPr>
              <a:t>Semakin tinggi </a:t>
            </a:r>
            <a:r>
              <a:rPr lang="id-ID" sz="1200" dirty="0" smtClean="0">
                <a:latin typeface="Karla" panose="020B0604020202020204" charset="0"/>
                <a:ea typeface="Karla" panose="020B0604020202020204" charset="0"/>
              </a:rPr>
              <a:t>nilai alkohol, maka density akan </a:t>
            </a:r>
            <a:r>
              <a:rPr lang="id-ID" sz="1200" b="1" dirty="0" smtClean="0">
                <a:latin typeface="Karla" panose="020B0604020202020204" charset="0"/>
                <a:ea typeface="Karla" panose="020B0604020202020204" charset="0"/>
              </a:rPr>
              <a:t>semakin rendah</a:t>
            </a:r>
          </a:p>
          <a:p>
            <a:endParaRPr lang="id-ID" sz="1200" dirty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sz="1200" dirty="0" smtClean="0">
                <a:latin typeface="Karla" panose="020B0604020202020204" charset="0"/>
                <a:ea typeface="Karla" panose="020B0604020202020204" charset="0"/>
              </a:rPr>
              <a:t>Pada kedua peubah, nilai </a:t>
            </a:r>
            <a:r>
              <a:rPr lang="id-ID" sz="1200" b="1" dirty="0" smtClean="0">
                <a:latin typeface="Karla" panose="020B0604020202020204" charset="0"/>
                <a:ea typeface="Karla" panose="020B0604020202020204" charset="0"/>
              </a:rPr>
              <a:t>good</a:t>
            </a:r>
            <a:r>
              <a:rPr lang="id-ID" sz="1200" dirty="0" smtClean="0"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id-ID" sz="1200" b="1" dirty="0" smtClean="0">
                <a:latin typeface="Karla" panose="020B0604020202020204" charset="0"/>
                <a:ea typeface="Karla" panose="020B0604020202020204" charset="0"/>
              </a:rPr>
              <a:t>relatif lebih baik </a:t>
            </a:r>
            <a:r>
              <a:rPr lang="id-ID" sz="1200" dirty="0" smtClean="0">
                <a:latin typeface="Karla" panose="020B0604020202020204" charset="0"/>
                <a:ea typeface="Karla" panose="020B0604020202020204" charset="0"/>
              </a:rPr>
              <a:t>dibandingkan dengan nilai peubah </a:t>
            </a:r>
            <a:r>
              <a:rPr lang="id-ID" sz="1200" b="1" dirty="0" smtClean="0">
                <a:latin typeface="Karla" panose="020B0604020202020204" charset="0"/>
                <a:ea typeface="Karla" panose="020B0604020202020204" charset="0"/>
              </a:rPr>
              <a:t>bad</a:t>
            </a:r>
            <a:endParaRPr lang="id-ID" sz="1200" b="1" dirty="0">
              <a:latin typeface="Karla" panose="020B0604020202020204" charset="0"/>
              <a:ea typeface="Karla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28"/>
          <p:cNvSpPr txBox="1">
            <a:spLocks/>
          </p:cNvSpPr>
          <p:nvPr/>
        </p:nvSpPr>
        <p:spPr>
          <a:xfrm>
            <a:off x="794435" y="26759"/>
            <a:ext cx="6031666" cy="78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d-ID" dirty="0" smtClean="0"/>
              <a:t>Membagi dan Membakukan Data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794435" y="1012894"/>
            <a:ext cx="529802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#membagi data menjadi dua bagian K=2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library(data.table)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acak &lt;- sample(1:nrow(data), 2449)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data.ori&lt;- data[,c(1,2</a:t>
            </a:r>
            <a:r>
              <a:rPr lang="id-ID" sz="1000" dirty="0" smtClean="0">
                <a:latin typeface="Karla" panose="020B0604020202020204" charset="0"/>
                <a:ea typeface="Karla" panose="020B0604020202020204" charset="0"/>
              </a:rPr>
              <a:t>)]</a:t>
            </a:r>
            <a:endParaRPr lang="id-ID" sz="1000" dirty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data.1 &lt;- data[acak,]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data.2 &lt;- data[-acak</a:t>
            </a:r>
            <a:r>
              <a:rPr lang="id-ID" sz="1000" dirty="0" smtClean="0">
                <a:latin typeface="Karla" panose="020B0604020202020204" charset="0"/>
                <a:ea typeface="Karla" panose="020B0604020202020204" charset="0"/>
              </a:rPr>
              <a:t>,]</a:t>
            </a:r>
          </a:p>
          <a:p>
            <a:r>
              <a:rPr lang="id-ID" sz="1000" dirty="0" smtClean="0">
                <a:latin typeface="Karla" panose="020B0604020202020204" charset="0"/>
                <a:ea typeface="Karla" panose="020B0604020202020204" charset="0"/>
              </a:rPr>
              <a:t>x.1 </a:t>
            </a:r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&lt;- data.1[,c(1,2)]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y.1 &lt;- data.1[,c(4)]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x.2 &lt;- data.2[,c(1,2)]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y.2 &lt;- data.2[,c(4)]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data.testing&lt;-rbind(data.frame(kualitas=data.1[,c(4)]),data.frame(kualitas=data.2[,c(4)]))</a:t>
            </a:r>
          </a:p>
          <a:p>
            <a:endParaRPr lang="id-ID" sz="1000" dirty="0" smtClean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sz="1000" dirty="0" smtClean="0">
                <a:latin typeface="Karla" panose="020B0604020202020204" charset="0"/>
                <a:ea typeface="Karla" panose="020B0604020202020204" charset="0"/>
              </a:rPr>
              <a:t>#</a:t>
            </a:r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menghitung ratarata dan dibagi stdev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rata &lt;- apply(data.ori, 2, mean)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sb &lt;- apply(data.ori, 2, sd)</a:t>
            </a:r>
          </a:p>
          <a:p>
            <a:endParaRPr lang="id-ID" sz="1000" dirty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#membakukan data 1: dikurangi ratarata dan dibagi stdev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rata.rata &lt;- matrix(rata,nrow(x.1),2, byrow=TRUE)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simpangan.baku &lt;- matrix(sb, nrow(x.1),2, byrow=TRUE)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x.1.baku &lt;- (x.1 - rata.rata)/simpangan.baku</a:t>
            </a:r>
          </a:p>
          <a:p>
            <a:endParaRPr lang="id-ID" sz="1000" dirty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#membakukan data 2: dikurangi ratarata dan dibagi stdev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rata.rata &lt;- matrix(rata,nrow(x.2),2, byrow=TRUE)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simpangan.baku &lt;- matrix(sb, nrow(x.2),2, byrow=TRUE)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x.2.baku &lt;- (x.2 - rata.rata)/simpangan.baku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8558" y="85900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Sintaks: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454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281007" y="2072281"/>
            <a:ext cx="1179362" cy="145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35" y="1392983"/>
            <a:ext cx="3074386" cy="205747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288635" y="2218181"/>
            <a:ext cx="1179362" cy="145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296263" y="1270517"/>
            <a:ext cx="23587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nilai.k   akurasi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1        1 0.9601878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2        3 0.9632503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3        5 0.9640670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4        7 0.9663128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5        9 0.9687628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6       11 0.9691711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7       13 0.9679461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8       15 0.9683544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9       17 0.9673336</a:t>
            </a:r>
          </a:p>
          <a:p>
            <a:endParaRPr lang="id-ID" sz="1000" dirty="0" smtClean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sz="1000" dirty="0" smtClean="0">
                <a:latin typeface="Karla" panose="020B0604020202020204" charset="0"/>
                <a:ea typeface="Karla" panose="020B0604020202020204" charset="0"/>
              </a:rPr>
              <a:t>.......</a:t>
            </a:r>
            <a:endParaRPr lang="fi-FI" sz="1000" dirty="0">
              <a:latin typeface="Karla" panose="020B0604020202020204" charset="0"/>
              <a:ea typeface="Karla" panose="020B0604020202020204" charset="0"/>
            </a:endParaRP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45      89 0.9675378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46      91 0.9671294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47      93 0.9671294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48      95 0.9665169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49      97 0.9673336</a:t>
            </a:r>
          </a:p>
          <a:p>
            <a:r>
              <a:rPr lang="fi-FI" sz="1000" dirty="0">
                <a:latin typeface="Karla" panose="020B0604020202020204" charset="0"/>
                <a:ea typeface="Karla" panose="020B0604020202020204" charset="0"/>
              </a:rPr>
              <a:t>50      99 0.9669253</a:t>
            </a:r>
            <a:endParaRPr lang="id-ID" sz="1000" dirty="0"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7" name="Shape 328"/>
          <p:cNvSpPr txBox="1">
            <a:spLocks/>
          </p:cNvSpPr>
          <p:nvPr/>
        </p:nvSpPr>
        <p:spPr>
          <a:xfrm>
            <a:off x="767205" y="596370"/>
            <a:ext cx="6988596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d-ID" dirty="0" smtClean="0"/>
              <a:t>Validasi Silang pada K-Fold untuk K=2</a:t>
            </a:r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868865" y="1270518"/>
            <a:ext cx="31927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1000" dirty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#Validasi silang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library(class)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library(caret)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nilai.k &lt;- seq(1, 100, by=2)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akurasi &lt;- NULL</a:t>
            </a:r>
          </a:p>
          <a:p>
            <a:endParaRPr lang="id-ID" sz="1000" dirty="0">
              <a:latin typeface="Karla" panose="020B0604020202020204" charset="0"/>
              <a:ea typeface="Karla" panose="020B0604020202020204" charset="0"/>
            </a:endParaRPr>
          </a:p>
          <a:p>
            <a:endParaRPr lang="id-ID" sz="1000" dirty="0">
              <a:latin typeface="Karla" panose="020B0604020202020204" charset="0"/>
              <a:ea typeface="Karla" panose="020B0604020202020204" charset="0"/>
            </a:endParaRP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for (k in nilai.k) {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prediksi.1 &lt;- knn(x.1.baku, x.2.baku, y.1, k=k)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prediksi.2 &lt;- knn(x.2.baku, x.1.baku, y.2, k=k)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prediksi &lt;- rbind(data.frame(prediksi=prediksi.1</a:t>
            </a:r>
            <a:r>
              <a:rPr lang="id-ID" sz="1000" dirty="0" smtClean="0">
                <a:latin typeface="Karla" panose="020B0604020202020204" charset="0"/>
                <a:ea typeface="Karla" panose="020B0604020202020204" charset="0"/>
              </a:rPr>
              <a:t>), data.frame(prediksi=prediksi.2</a:t>
            </a:r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))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kinerja &lt;- confusionMatrix(as.matrix(prediksi), as.matrix(data.testing))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  akurasi &lt;- c(akurasi, kinerja$overall[1])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}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plot(nilai.k, akurasi,type="b")</a:t>
            </a:r>
          </a:p>
          <a:p>
            <a:r>
              <a:rPr lang="id-ID" sz="1000" dirty="0">
                <a:latin typeface="Karla" panose="020B0604020202020204" charset="0"/>
                <a:ea typeface="Karla" panose="020B0604020202020204" charset="0"/>
              </a:rPr>
              <a:t>data.frame(cbind(nilai.k,akurasi))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80" y="111662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Sintaks:</a:t>
            </a:r>
            <a:endParaRPr lang="id-ID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20030" y="96274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Output:</a:t>
            </a:r>
            <a:endParaRPr lang="id-ID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61688" y="4117451"/>
            <a:ext cx="240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atin typeface="Karla" panose="020B0604020202020204" charset="0"/>
                <a:ea typeface="Karla" panose="020B0604020202020204" charset="0"/>
              </a:rPr>
              <a:t>Terlihat bahwa K Optimal ketika K=9 dan K=11</a:t>
            </a:r>
            <a:endParaRPr lang="id-ID" b="1" dirty="0"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911</Words>
  <Application>Microsoft Office PowerPoint</Application>
  <PresentationFormat>On-screen Show (16:9)</PresentationFormat>
  <Paragraphs>184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</vt:lpstr>
      <vt:lpstr>Arial</vt:lpstr>
      <vt:lpstr>Karla</vt:lpstr>
      <vt:lpstr>Titillium Web ExtraLight</vt:lpstr>
      <vt:lpstr>Wingdings</vt:lpstr>
      <vt:lpstr>Arvirargus template</vt:lpstr>
      <vt:lpstr>Penentuan  K-optimal Menggunakan Segmentasi K-Nearest Neighbor dengan Validasi Silang Studi Kasus: White Wine</vt:lpstr>
      <vt:lpstr>Outlines</vt:lpstr>
      <vt:lpstr>Latar Belakang Masalah</vt:lpstr>
      <vt:lpstr>Latar Belakang Masalah (Cont.)</vt:lpstr>
      <vt:lpstr>Data &amp; Struktur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Penentuan  K-optimal Menggunakan Segmentasi K-Nearest Neighbor dengan Validasi Silang Studi Kasus: White Wine</dc:title>
  <dc:creator>Achmad Syaiful</dc:creator>
  <cp:lastModifiedBy>USER</cp:lastModifiedBy>
  <cp:revision>30</cp:revision>
  <dcterms:modified xsi:type="dcterms:W3CDTF">2018-03-11T12:47:41Z</dcterms:modified>
</cp:coreProperties>
</file>