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6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SAS/BASE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id-ID" sz="2400" b="1" dirty="0"/>
              <a:t>DEPARTEMEN STATISTIKA</a:t>
            </a:r>
            <a:br>
              <a:rPr lang="id-ID" sz="2400" b="1" dirty="0"/>
            </a:br>
            <a:r>
              <a:rPr lang="id-ID" sz="2400" b="1" dirty="0"/>
              <a:t>PROGRAM STUDI STATISTIKA TERAPAN</a:t>
            </a:r>
          </a:p>
          <a:p>
            <a:pPr>
              <a:lnSpc>
                <a:spcPct val="100000"/>
              </a:lnSpc>
            </a:pPr>
            <a:r>
              <a:rPr lang="id-ID" sz="2400" b="1" dirty="0"/>
              <a:t>INSTITUT PERTANIAN BOGOR</a:t>
            </a:r>
          </a:p>
          <a:p>
            <a:pPr>
              <a:lnSpc>
                <a:spcPct val="100000"/>
              </a:lnSpc>
            </a:pPr>
            <a:r>
              <a:rPr lang="id-ID" sz="2400" b="1" dirty="0"/>
              <a:t>2018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46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Merge : Tanpa </a:t>
            </a:r>
            <a:r>
              <a:rPr lang="id-ID" dirty="0" smtClean="0"/>
              <a:t>Penciri (Cont.)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1371600" y="1660570"/>
            <a:ext cx="20410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/>
              <a:t>DATA data1; </a:t>
            </a:r>
          </a:p>
          <a:p>
            <a:r>
              <a:rPr lang="id-ID" sz="1600" dirty="0"/>
              <a:t>input nama $ kota $; </a:t>
            </a:r>
          </a:p>
          <a:p>
            <a:r>
              <a:rPr lang="id-ID" sz="1600" dirty="0"/>
              <a:t>cards; </a:t>
            </a:r>
          </a:p>
          <a:p>
            <a:r>
              <a:rPr lang="id-ID" sz="1600" dirty="0"/>
              <a:t>Ahmado Bogor </a:t>
            </a:r>
          </a:p>
          <a:p>
            <a:r>
              <a:rPr lang="id-ID" sz="1600" dirty="0"/>
              <a:t>Bonita Jakarta </a:t>
            </a:r>
          </a:p>
          <a:p>
            <a:r>
              <a:rPr lang="id-ID" sz="1600" dirty="0"/>
              <a:t>Hadian Bandung </a:t>
            </a:r>
          </a:p>
          <a:p>
            <a:r>
              <a:rPr lang="id-ID" sz="1600" dirty="0"/>
              <a:t>; </a:t>
            </a:r>
          </a:p>
          <a:p>
            <a:r>
              <a:rPr lang="id-ID" sz="1600" dirty="0"/>
              <a:t>run;</a:t>
            </a:r>
          </a:p>
          <a:p>
            <a:endParaRPr lang="id-ID" sz="1600" dirty="0"/>
          </a:p>
          <a:p>
            <a:r>
              <a:rPr lang="id-ID" sz="1600" dirty="0"/>
              <a:t>DATA data2; </a:t>
            </a:r>
          </a:p>
          <a:p>
            <a:r>
              <a:rPr lang="id-ID" sz="1600" dirty="0"/>
              <a:t>input nama $ tahun; </a:t>
            </a:r>
          </a:p>
          <a:p>
            <a:r>
              <a:rPr lang="id-ID" sz="1600" dirty="0"/>
              <a:t>cards; </a:t>
            </a:r>
          </a:p>
          <a:p>
            <a:r>
              <a:rPr lang="id-ID" sz="1600" dirty="0"/>
              <a:t>Bonita 1983 </a:t>
            </a:r>
          </a:p>
          <a:p>
            <a:r>
              <a:rPr lang="id-ID" sz="1600" dirty="0"/>
              <a:t>Hadian 1988 </a:t>
            </a:r>
          </a:p>
          <a:p>
            <a:r>
              <a:rPr lang="id-ID" sz="1600" dirty="0"/>
              <a:t>Rahma 1979 </a:t>
            </a:r>
          </a:p>
          <a:p>
            <a:r>
              <a:rPr lang="id-ID" sz="1600" dirty="0"/>
              <a:t>Kurnia 1980 </a:t>
            </a:r>
          </a:p>
          <a:p>
            <a:r>
              <a:rPr lang="id-ID" sz="1600" dirty="0"/>
              <a:t>; </a:t>
            </a:r>
          </a:p>
          <a:p>
            <a:r>
              <a:rPr lang="id-ID" sz="1600" dirty="0"/>
              <a:t>run;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38" y="3922726"/>
            <a:ext cx="2495376" cy="10871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6673" y="2667897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 gabung1; </a:t>
            </a:r>
          </a:p>
          <a:p>
            <a:r>
              <a:rPr lang="it-IT" dirty="0" smtClean="0"/>
              <a:t>merge data1 data2; </a:t>
            </a:r>
          </a:p>
          <a:p>
            <a:r>
              <a:rPr lang="it-IT" dirty="0" smtClean="0"/>
              <a:t>run;</a:t>
            </a:r>
            <a:endParaRPr lang="id-ID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6777933" y="2916921"/>
            <a:ext cx="1129220" cy="4634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Isosceles Triangle 7"/>
          <p:cNvSpPr/>
          <p:nvPr/>
        </p:nvSpPr>
        <p:spPr>
          <a:xfrm rot="10800000">
            <a:off x="7574276" y="3713264"/>
            <a:ext cx="1962397" cy="4189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612" y="4459712"/>
            <a:ext cx="3877768" cy="121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638" y="2066091"/>
            <a:ext cx="2734404" cy="10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Merge : Dengan Penciri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983346"/>
            <a:ext cx="212737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/>
              <a:t>data kotasort; </a:t>
            </a:r>
          </a:p>
          <a:p>
            <a:r>
              <a:rPr lang="id-ID" sz="1600" dirty="0"/>
              <a:t>set data1; </a:t>
            </a:r>
          </a:p>
          <a:p>
            <a:r>
              <a:rPr lang="id-ID" sz="1600" dirty="0"/>
              <a:t>proc sort data=data1; </a:t>
            </a:r>
          </a:p>
          <a:p>
            <a:r>
              <a:rPr lang="id-ID" sz="1600" dirty="0"/>
              <a:t>by nama; </a:t>
            </a:r>
          </a:p>
          <a:p>
            <a:r>
              <a:rPr lang="id-ID" sz="1600" dirty="0"/>
              <a:t>run;</a:t>
            </a:r>
          </a:p>
          <a:p>
            <a:endParaRPr lang="id-ID" sz="1600" dirty="0" smtClean="0"/>
          </a:p>
          <a:p>
            <a:endParaRPr lang="id-ID" sz="1600" dirty="0"/>
          </a:p>
          <a:p>
            <a:endParaRPr lang="id-ID" sz="1600" dirty="0"/>
          </a:p>
          <a:p>
            <a:r>
              <a:rPr lang="id-ID" sz="1600" dirty="0"/>
              <a:t>data tahunsort; </a:t>
            </a:r>
          </a:p>
          <a:p>
            <a:r>
              <a:rPr lang="id-ID" sz="1600" dirty="0"/>
              <a:t>set data2; </a:t>
            </a:r>
          </a:p>
          <a:p>
            <a:r>
              <a:rPr lang="id-ID" sz="1600" dirty="0"/>
              <a:t>proc sort data=data2; </a:t>
            </a:r>
          </a:p>
          <a:p>
            <a:r>
              <a:rPr lang="id-ID" sz="1600" dirty="0"/>
              <a:t>by nama; </a:t>
            </a:r>
          </a:p>
          <a:p>
            <a:r>
              <a:rPr lang="id-ID" sz="1600" dirty="0"/>
              <a:t>run;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19243" y="2640040"/>
            <a:ext cx="2783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mergeby</a:t>
            </a:r>
            <a:r>
              <a:rPr lang="en-US" dirty="0"/>
              <a:t>; </a:t>
            </a:r>
          </a:p>
          <a:p>
            <a:r>
              <a:rPr lang="en-US" dirty="0"/>
              <a:t>merge </a:t>
            </a:r>
            <a:r>
              <a:rPr lang="en-US" dirty="0" err="1"/>
              <a:t>kotasort</a:t>
            </a:r>
            <a:r>
              <a:rPr lang="en-US" dirty="0"/>
              <a:t> </a:t>
            </a:r>
            <a:r>
              <a:rPr lang="en-US" dirty="0" err="1"/>
              <a:t>tahunsort</a:t>
            </a:r>
            <a:r>
              <a:rPr lang="en-US" dirty="0"/>
              <a:t>; </a:t>
            </a:r>
          </a:p>
          <a:p>
            <a:r>
              <a:rPr lang="en-US" dirty="0"/>
              <a:t>by </a:t>
            </a:r>
            <a:r>
              <a:rPr lang="en-US" dirty="0" err="1"/>
              <a:t>nama</a:t>
            </a:r>
            <a:r>
              <a:rPr lang="en-US" dirty="0"/>
              <a:t>; </a:t>
            </a:r>
          </a:p>
          <a:p>
            <a:r>
              <a:rPr lang="en-US" dirty="0"/>
              <a:t>run;</a:t>
            </a:r>
            <a:endParaRPr lang="id-ID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7094111" y="3127012"/>
            <a:ext cx="1129220" cy="4634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Isosceles Triangle 7"/>
          <p:cNvSpPr/>
          <p:nvPr/>
        </p:nvSpPr>
        <p:spPr>
          <a:xfrm rot="10800000">
            <a:off x="8019243" y="4088682"/>
            <a:ext cx="1962397" cy="4189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14" y="1899493"/>
            <a:ext cx="2797924" cy="105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986" y="3832561"/>
            <a:ext cx="2818988" cy="1203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334" y="4846758"/>
            <a:ext cx="3447164" cy="13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DO – LOOP: </a:t>
            </a:r>
            <a:r>
              <a:rPr lang="id-ID" dirty="0" smtClean="0"/>
              <a:t>Pengerjaan </a:t>
            </a:r>
            <a:r>
              <a:rPr lang="id-ID" dirty="0"/>
              <a:t>proses serupa berulang-ulang dengan pengulangan tertentu. 	</a:t>
            </a:r>
            <a:br>
              <a:rPr lang="id-ID" dirty="0"/>
            </a:b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1371600" y="2757897"/>
            <a:ext cx="4153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DO var1=var2 to var3 by var4; </a:t>
            </a:r>
          </a:p>
          <a:p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.. </a:t>
            </a:r>
            <a:r>
              <a:rPr lang="id-ID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END </a:t>
            </a:r>
          </a:p>
          <a:p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7323786" y="2619398"/>
            <a:ext cx="3494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Var1: Konstanta yang diulang </a:t>
            </a:r>
          </a:p>
          <a:p>
            <a:r>
              <a:rPr lang="id-ID" dirty="0">
                <a:solidFill>
                  <a:srgbClr val="FF0000"/>
                </a:solidFill>
              </a:rPr>
              <a:t>Var2: Nilai awal </a:t>
            </a:r>
          </a:p>
          <a:p>
            <a:r>
              <a:rPr lang="id-ID" dirty="0">
                <a:solidFill>
                  <a:srgbClr val="FF0000"/>
                </a:solidFill>
              </a:rPr>
              <a:t>Var3: Nilai akhir </a:t>
            </a:r>
          </a:p>
          <a:p>
            <a:r>
              <a:rPr lang="id-ID" dirty="0">
                <a:solidFill>
                  <a:srgbClr val="FF0000"/>
                </a:solidFill>
              </a:rPr>
              <a:t>Var4: Besar Penambahan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9656" y="3942755"/>
            <a:ext cx="3172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doloop1; </a:t>
            </a:r>
          </a:p>
          <a:p>
            <a:r>
              <a:rPr lang="en-US" dirty="0"/>
              <a:t>do dollar=1 to 10 by 2; </a:t>
            </a:r>
          </a:p>
          <a:p>
            <a:r>
              <a:rPr lang="en-US" dirty="0"/>
              <a:t>rupiah=dollar*12000; </a:t>
            </a:r>
          </a:p>
          <a:p>
            <a:r>
              <a:rPr lang="en-US" dirty="0"/>
              <a:t>output; </a:t>
            </a:r>
          </a:p>
          <a:p>
            <a:r>
              <a:rPr lang="en-US" dirty="0"/>
              <a:t>end; </a:t>
            </a:r>
          </a:p>
          <a:p>
            <a:r>
              <a:rPr lang="en-US" dirty="0"/>
              <a:t>run;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66" b="62419"/>
          <a:stretch/>
        </p:blipFill>
        <p:spPr>
          <a:xfrm>
            <a:off x="6819027" y="4267425"/>
            <a:ext cx="3715891" cy="16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947" y="5293217"/>
            <a:ext cx="1880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/>
              <a:t>Thanks.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42620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6634"/>
          </a:xfrm>
        </p:spPr>
        <p:txBody>
          <a:bodyPr/>
          <a:lstStyle/>
          <a:p>
            <a:r>
              <a:rPr lang="id-ID" dirty="0" smtClean="0"/>
              <a:t>DATA: M</a:t>
            </a:r>
            <a:r>
              <a:rPr lang="pt-BR" dirty="0" smtClean="0"/>
              <a:t>embuat </a:t>
            </a:r>
            <a:r>
              <a:rPr lang="pt-BR" dirty="0"/>
              <a:t>file gugus data </a:t>
            </a:r>
            <a:r>
              <a:rPr lang="pt-BR" dirty="0" smtClean="0"/>
              <a:t>SAS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034862"/>
            <a:ext cx="4417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libname mds '/folders/myfolders/MDS';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filestk;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nama $ nrp $9. jurusan $ nilai;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cards;          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rani g15218001 stt 80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joko g15218045 stt 70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budi g15218088 stt 75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50" b="71825"/>
          <a:stretch/>
        </p:blipFill>
        <p:spPr>
          <a:xfrm>
            <a:off x="5988340" y="2951140"/>
            <a:ext cx="5604117" cy="13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4132"/>
            <a:ext cx="9601200" cy="105284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INPUT: Memasukkan data </a:t>
            </a:r>
            <a:r>
              <a:rPr lang="id-ID" dirty="0"/>
              <a:t>dengan In-Stream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953993"/>
            <a:ext cx="2424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/>
              <a:t>Data inputlist; </a:t>
            </a:r>
          </a:p>
          <a:p>
            <a:r>
              <a:rPr lang="id-ID" sz="1600" dirty="0"/>
              <a:t>input nama $ umur kode; </a:t>
            </a:r>
          </a:p>
          <a:p>
            <a:r>
              <a:rPr lang="id-ID" sz="1600" dirty="0"/>
              <a:t>datalines;  </a:t>
            </a:r>
          </a:p>
          <a:p>
            <a:r>
              <a:rPr lang="id-ID" sz="1600" dirty="0"/>
              <a:t>rani 24 100 </a:t>
            </a:r>
          </a:p>
          <a:p>
            <a:r>
              <a:rPr lang="id-ID" sz="1600" dirty="0"/>
              <a:t>joko 25 200 </a:t>
            </a:r>
          </a:p>
          <a:p>
            <a:r>
              <a:rPr lang="id-ID" sz="1600" dirty="0"/>
              <a:t>budi 28 300 </a:t>
            </a:r>
          </a:p>
          <a:p>
            <a:r>
              <a:rPr lang="id-ID" sz="1600" dirty="0"/>
              <a:t>; </a:t>
            </a:r>
          </a:p>
          <a:p>
            <a:r>
              <a:rPr lang="id-ID" sz="1600" dirty="0"/>
              <a:t>run;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670005"/>
            <a:ext cx="118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Input List</a:t>
            </a:r>
            <a:endParaRPr lang="id-ID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440783"/>
            <a:ext cx="40332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/>
              <a:t>Data inputcolumn; </a:t>
            </a:r>
          </a:p>
          <a:p>
            <a:r>
              <a:rPr lang="id-ID" sz="1600" dirty="0"/>
              <a:t>input nama $ 1-15 umur 16-18 kode 19-21; </a:t>
            </a:r>
          </a:p>
          <a:p>
            <a:r>
              <a:rPr lang="id-ID" sz="1600" dirty="0"/>
              <a:t>cards;  </a:t>
            </a:r>
          </a:p>
          <a:p>
            <a:r>
              <a:rPr lang="id-ID" sz="1600" dirty="0"/>
              <a:t>rani wulandari 24 100 </a:t>
            </a:r>
          </a:p>
          <a:p>
            <a:r>
              <a:rPr lang="id-ID" sz="1600" dirty="0"/>
              <a:t>joko anwar     25 200 </a:t>
            </a:r>
          </a:p>
          <a:p>
            <a:r>
              <a:rPr lang="id-ID" sz="1600" dirty="0"/>
              <a:t>budi perwira   28 300 </a:t>
            </a:r>
          </a:p>
          <a:p>
            <a:r>
              <a:rPr lang="id-ID" sz="1600" dirty="0"/>
              <a:t>; </a:t>
            </a:r>
          </a:p>
          <a:p>
            <a:r>
              <a:rPr lang="id-ID" sz="1600" dirty="0"/>
              <a:t>run;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040673"/>
            <a:ext cx="1605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Input column</a:t>
            </a:r>
            <a:endParaRPr lang="id-ID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86" b="74764"/>
          <a:stretch/>
        </p:blipFill>
        <p:spPr>
          <a:xfrm>
            <a:off x="5919440" y="2070115"/>
            <a:ext cx="4424229" cy="1105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80" b="74470"/>
          <a:stretch/>
        </p:blipFill>
        <p:spPr>
          <a:xfrm>
            <a:off x="5919440" y="4544026"/>
            <a:ext cx="4643170" cy="11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INPUT: Memasukkan </a:t>
            </a:r>
            <a:r>
              <a:rPr lang="id-ID" dirty="0"/>
              <a:t>data dengan </a:t>
            </a:r>
            <a:r>
              <a:rPr lang="id-ID" dirty="0" smtClean="0"/>
              <a:t>In-Stream (Cont.)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371755"/>
            <a:ext cx="224946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/>
              <a:t>data inputcampuran; </a:t>
            </a:r>
          </a:p>
          <a:p>
            <a:r>
              <a:rPr lang="id-ID" sz="1600" dirty="0"/>
              <a:t>input </a:t>
            </a:r>
          </a:p>
          <a:p>
            <a:r>
              <a:rPr lang="id-ID" sz="1600" dirty="0"/>
              <a:t>@1 Nama $15. </a:t>
            </a:r>
          </a:p>
          <a:p>
            <a:r>
              <a:rPr lang="id-ID" sz="1600" dirty="0"/>
              <a:t>@17 Umur 2.  </a:t>
            </a:r>
          </a:p>
          <a:p>
            <a:r>
              <a:rPr lang="id-ID" sz="1600" dirty="0"/>
              <a:t>@20 Denda dollar5.</a:t>
            </a:r>
          </a:p>
          <a:p>
            <a:r>
              <a:rPr lang="id-ID" sz="1600" dirty="0"/>
              <a:t>; </a:t>
            </a:r>
          </a:p>
          <a:p>
            <a:r>
              <a:rPr lang="id-ID" sz="1600" dirty="0"/>
              <a:t>format Denda dollar6.1 </a:t>
            </a:r>
          </a:p>
          <a:p>
            <a:r>
              <a:rPr lang="id-ID" sz="1600" dirty="0"/>
              <a:t>; </a:t>
            </a:r>
          </a:p>
          <a:p>
            <a:r>
              <a:rPr lang="id-ID" sz="1600" dirty="0"/>
              <a:t>datalines; </a:t>
            </a:r>
          </a:p>
          <a:p>
            <a:r>
              <a:rPr lang="id-ID" sz="1600" dirty="0"/>
              <a:t>rani wulandari  33 121 </a:t>
            </a:r>
          </a:p>
          <a:p>
            <a:r>
              <a:rPr lang="id-ID" sz="1600" dirty="0"/>
              <a:t>joko anwar      35 156  </a:t>
            </a:r>
          </a:p>
          <a:p>
            <a:r>
              <a:rPr lang="id-ID" sz="1600" dirty="0"/>
              <a:t>budi perwira    34 147  </a:t>
            </a:r>
          </a:p>
          <a:p>
            <a:r>
              <a:rPr lang="id-ID" sz="1600" dirty="0"/>
              <a:t>; </a:t>
            </a:r>
          </a:p>
          <a:p>
            <a:r>
              <a:rPr lang="id-ID" sz="1600" dirty="0"/>
              <a:t>run;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971645"/>
            <a:ext cx="193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Input Campuran</a:t>
            </a:r>
            <a:endParaRPr lang="id-ID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" r="36022" b="71238"/>
          <a:stretch/>
        </p:blipFill>
        <p:spPr>
          <a:xfrm>
            <a:off x="5389473" y="2171700"/>
            <a:ext cx="5797182" cy="13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INFILE: </a:t>
            </a:r>
            <a:r>
              <a:rPr lang="id-ID" dirty="0"/>
              <a:t/>
            </a:r>
            <a:br>
              <a:rPr lang="id-ID" dirty="0"/>
            </a:br>
            <a:r>
              <a:rPr lang="it-IT" dirty="0"/>
              <a:t>Memasukkan data dari file </a:t>
            </a:r>
            <a:r>
              <a:rPr lang="it-IT" dirty="0" smtClean="0"/>
              <a:t>NON-SAS </a:t>
            </a:r>
            <a:r>
              <a:rPr lang="it-IT" dirty="0"/>
              <a:t>	</a:t>
            </a:r>
            <a:br>
              <a:rPr lang="it-IT" dirty="0"/>
            </a:b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171700"/>
            <a:ext cx="652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https://github.com/achmadsyaiful/R/blob/master/data_infile.txt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949714"/>
            <a:ext cx="57669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data </a:t>
            </a:r>
            <a:r>
              <a:rPr lang="id-ID" sz="1600" dirty="0"/>
              <a:t>Infile; </a:t>
            </a:r>
          </a:p>
          <a:p>
            <a:r>
              <a:rPr lang="id-ID" sz="1600" dirty="0"/>
              <a:t>infile '/folders/myfolders/MDS/data_infile.txt' firstobs=1 obs=7; </a:t>
            </a:r>
          </a:p>
          <a:p>
            <a:r>
              <a:rPr lang="id-ID" sz="1600" dirty="0"/>
              <a:t>input Barang $ Qty Price; </a:t>
            </a:r>
          </a:p>
          <a:p>
            <a:r>
              <a:rPr lang="id-ID" sz="1600" dirty="0"/>
              <a:t>run;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16" b="50661"/>
          <a:stretch/>
        </p:blipFill>
        <p:spPr>
          <a:xfrm>
            <a:off x="7059549" y="4129289"/>
            <a:ext cx="4398471" cy="21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ASSIGNMENT: </a:t>
            </a:r>
            <a:r>
              <a:rPr lang="id-ID" dirty="0" smtClean="0"/>
              <a:t>Peubah </a:t>
            </a:r>
            <a:r>
              <a:rPr lang="id-ID" dirty="0"/>
              <a:t>Baru diikuti (=) dilanjutkan Ekspresi. 	</a:t>
            </a:r>
            <a:br>
              <a:rPr lang="id-ID" dirty="0"/>
            </a:b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598815" y="2472743"/>
            <a:ext cx="227344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err="1"/>
              <a:t>EkspresiNum</a:t>
            </a:r>
            <a:r>
              <a:rPr lang="en-US" sz="1600" dirty="0"/>
              <a:t>; </a:t>
            </a:r>
          </a:p>
          <a:p>
            <a:r>
              <a:rPr lang="en-US" sz="1600" dirty="0"/>
              <a:t>set </a:t>
            </a:r>
            <a:r>
              <a:rPr lang="en-US" sz="1600" dirty="0" err="1"/>
              <a:t>infile</a:t>
            </a:r>
            <a:r>
              <a:rPr lang="en-US" sz="1600" dirty="0"/>
              <a:t>; </a:t>
            </a:r>
          </a:p>
          <a:p>
            <a:r>
              <a:rPr lang="en-US" sz="1600" dirty="0"/>
              <a:t> Total=</a:t>
            </a:r>
            <a:r>
              <a:rPr lang="en-US" sz="1600" dirty="0" err="1"/>
              <a:t>qty</a:t>
            </a:r>
            <a:r>
              <a:rPr lang="en-US" sz="1600" dirty="0"/>
              <a:t>*price; </a:t>
            </a:r>
          </a:p>
          <a:p>
            <a:r>
              <a:rPr lang="en-US" sz="1600" dirty="0"/>
              <a:t>format total comma10.; </a:t>
            </a:r>
          </a:p>
          <a:p>
            <a:r>
              <a:rPr lang="en-US" sz="1600" dirty="0"/>
              <a:t>run;</a:t>
            </a:r>
            <a:endParaRPr lang="id-ID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473408" y="2103411"/>
            <a:ext cx="252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Ekspresi Numerik </a:t>
            </a:r>
            <a:endParaRPr lang="id-ID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70" b="49486"/>
          <a:stretch/>
        </p:blipFill>
        <p:spPr>
          <a:xfrm>
            <a:off x="6172200" y="1882193"/>
            <a:ext cx="5377265" cy="2213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3408" y="4893971"/>
            <a:ext cx="42771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/>
              <a:t>data EkspresiString; </a:t>
            </a:r>
          </a:p>
          <a:p>
            <a:r>
              <a:rPr lang="id-ID" sz="1600" dirty="0"/>
              <a:t>set infile; </a:t>
            </a:r>
          </a:p>
          <a:p>
            <a:r>
              <a:rPr lang="id-ID" sz="1600" dirty="0"/>
              <a:t> BarangPrice= TRIM(Barang)||","||TRIM(price);</a:t>
            </a:r>
          </a:p>
          <a:p>
            <a:r>
              <a:rPr lang="id-ID" sz="1600" dirty="0"/>
              <a:t>run;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8000" y="4408262"/>
            <a:ext cx="252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Ekspresi String</a:t>
            </a:r>
            <a:endParaRPr lang="id-ID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7" b="50367"/>
          <a:stretch/>
        </p:blipFill>
        <p:spPr>
          <a:xfrm>
            <a:off x="6172200" y="4313992"/>
            <a:ext cx="5727879" cy="19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KONDISI </a:t>
            </a:r>
            <a:r>
              <a:rPr lang="id-ID" b="1" dirty="0" smtClean="0"/>
              <a:t>: If – Then - Else </a:t>
            </a:r>
            <a:r>
              <a:rPr lang="id-ID" dirty="0"/>
              <a:t>	</a:t>
            </a:r>
            <a:br>
              <a:rPr lang="id-ID" dirty="0"/>
            </a:b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159098" y="1764406"/>
            <a:ext cx="216277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err="1"/>
              <a:t>ifthen</a:t>
            </a:r>
            <a:r>
              <a:rPr lang="en-US" sz="1600" dirty="0"/>
              <a:t>; </a:t>
            </a:r>
          </a:p>
          <a:p>
            <a:r>
              <a:rPr lang="en-US" sz="1600" dirty="0"/>
              <a:t>set </a:t>
            </a:r>
            <a:r>
              <a:rPr lang="en-US" sz="1600" dirty="0" err="1"/>
              <a:t>EkspresiNum</a:t>
            </a:r>
            <a:r>
              <a:rPr lang="en-US" sz="1600" dirty="0"/>
              <a:t>; </a:t>
            </a:r>
          </a:p>
          <a:p>
            <a:r>
              <a:rPr lang="en-US" sz="1600" dirty="0"/>
              <a:t>length action $10.;  </a:t>
            </a:r>
          </a:p>
          <a:p>
            <a:r>
              <a:rPr lang="en-US" sz="1600" dirty="0"/>
              <a:t>if price&lt;=100000 </a:t>
            </a:r>
          </a:p>
          <a:p>
            <a:r>
              <a:rPr lang="en-US" sz="1600" dirty="0"/>
              <a:t>then action='</a:t>
            </a:r>
            <a:r>
              <a:rPr lang="en-US" sz="1600" dirty="0" err="1"/>
              <a:t>beli</a:t>
            </a:r>
            <a:r>
              <a:rPr lang="en-US" sz="1600" dirty="0"/>
              <a:t>'; </a:t>
            </a:r>
          </a:p>
          <a:p>
            <a:r>
              <a:rPr lang="en-US" sz="1600" dirty="0"/>
              <a:t> else action='</a:t>
            </a:r>
            <a:r>
              <a:rPr lang="en-US" sz="1600" dirty="0" err="1"/>
              <a:t>tidakbeli</a:t>
            </a:r>
            <a:r>
              <a:rPr lang="en-US" sz="1600" dirty="0"/>
              <a:t>';</a:t>
            </a:r>
          </a:p>
          <a:p>
            <a:r>
              <a:rPr lang="en-US" sz="1600" dirty="0"/>
              <a:t>run;</a:t>
            </a:r>
            <a:endParaRPr lang="id-ID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159098" y="3868642"/>
            <a:ext cx="254717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err="1"/>
              <a:t>doloop</a:t>
            </a:r>
            <a:r>
              <a:rPr lang="en-US" sz="1600" dirty="0"/>
              <a:t>; </a:t>
            </a:r>
          </a:p>
          <a:p>
            <a:r>
              <a:rPr lang="en-US" sz="1600" dirty="0"/>
              <a:t>set </a:t>
            </a:r>
            <a:r>
              <a:rPr lang="en-US" sz="1600" dirty="0" err="1"/>
              <a:t>EkspresiNum</a:t>
            </a:r>
            <a:r>
              <a:rPr lang="en-US" sz="1600" dirty="0"/>
              <a:t>; </a:t>
            </a:r>
          </a:p>
          <a:p>
            <a:r>
              <a:rPr lang="en-US" sz="1600" dirty="0"/>
              <a:t>length status $10.;  </a:t>
            </a:r>
          </a:p>
          <a:p>
            <a:r>
              <a:rPr lang="en-US" sz="1600" dirty="0"/>
              <a:t>if Total&lt;=2000000 then do</a:t>
            </a:r>
          </a:p>
          <a:p>
            <a:r>
              <a:rPr lang="en-US" sz="1600" dirty="0"/>
              <a:t>  status='</a:t>
            </a:r>
            <a:r>
              <a:rPr lang="en-US" sz="1600" dirty="0" err="1"/>
              <a:t>murah</a:t>
            </a:r>
            <a:r>
              <a:rPr lang="en-US" sz="1600" dirty="0"/>
              <a:t>'; </a:t>
            </a:r>
          </a:p>
          <a:p>
            <a:r>
              <a:rPr lang="en-US" sz="1600" dirty="0"/>
              <a:t>  end;</a:t>
            </a:r>
          </a:p>
          <a:p>
            <a:r>
              <a:rPr lang="en-US" sz="1600" dirty="0"/>
              <a:t> else do </a:t>
            </a:r>
          </a:p>
          <a:p>
            <a:r>
              <a:rPr lang="en-US" sz="1600" dirty="0"/>
              <a:t> status='</a:t>
            </a:r>
            <a:r>
              <a:rPr lang="en-US" sz="1600" dirty="0" err="1"/>
              <a:t>mahal</a:t>
            </a:r>
            <a:r>
              <a:rPr lang="en-US" sz="1600" dirty="0"/>
              <a:t>';</a:t>
            </a:r>
          </a:p>
          <a:p>
            <a:r>
              <a:rPr lang="en-US" sz="1600" dirty="0"/>
              <a:t> end;</a:t>
            </a:r>
          </a:p>
          <a:p>
            <a:r>
              <a:rPr lang="en-US" sz="1600" dirty="0"/>
              <a:t>run;</a:t>
            </a:r>
            <a:endParaRPr lang="id-ID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78355" y="1395074"/>
            <a:ext cx="252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If-then</a:t>
            </a:r>
            <a:endParaRPr lang="id-ID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7612" y="3611065"/>
            <a:ext cx="252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Do-Loop</a:t>
            </a:r>
            <a:endParaRPr lang="id-ID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3" b="50367"/>
          <a:stretch/>
        </p:blipFill>
        <p:spPr>
          <a:xfrm>
            <a:off x="4983789" y="1579740"/>
            <a:ext cx="6201513" cy="2174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38" b="49780"/>
          <a:stretch/>
        </p:blipFill>
        <p:spPr>
          <a:xfrm>
            <a:off x="4996333" y="4076487"/>
            <a:ext cx="6214392" cy="22004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8254" y="1706443"/>
            <a:ext cx="1599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Beli jika 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price &lt;=100000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800" y="3754391"/>
            <a:ext cx="1599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Murah jika 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Total&lt;=2000000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KONDISI : </a:t>
            </a:r>
            <a:r>
              <a:rPr lang="id-ID" dirty="0" smtClean="0"/>
              <a:t>SYARAT </a:t>
            </a:r>
            <a:r>
              <a:rPr lang="id-ID" dirty="0"/>
              <a:t>BERSYARAT 	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168120" y="2601532"/>
            <a:ext cx="441505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/>
              <a:t>data syaratbersyarat; </a:t>
            </a:r>
          </a:p>
          <a:p>
            <a:r>
              <a:rPr lang="id-ID" sz="1600" dirty="0"/>
              <a:t>set EkspresiNum; </a:t>
            </a:r>
          </a:p>
          <a:p>
            <a:r>
              <a:rPr lang="id-ID" sz="1600" dirty="0"/>
              <a:t>length status $10.;  </a:t>
            </a:r>
          </a:p>
          <a:p>
            <a:r>
              <a:rPr lang="id-ID" sz="1600" dirty="0"/>
              <a:t>if Total&gt;=10000000 then status='mahalbanget'; </a:t>
            </a:r>
          </a:p>
          <a:p>
            <a:r>
              <a:rPr lang="id-ID" sz="1600" dirty="0"/>
              <a:t>else if Total&gt;=5000000 then status='mahal'; </a:t>
            </a:r>
          </a:p>
          <a:p>
            <a:r>
              <a:rPr lang="id-ID" sz="1600" dirty="0"/>
              <a:t>else if Total&gt;=1000000 then status='murah'; </a:t>
            </a:r>
          </a:p>
          <a:p>
            <a:r>
              <a:rPr lang="id-ID" sz="1600" dirty="0"/>
              <a:t>else status='murahbanget';</a:t>
            </a:r>
          </a:p>
          <a:p>
            <a:r>
              <a:rPr lang="id-ID" sz="1600" dirty="0"/>
              <a:t>run;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7367" y="1909563"/>
            <a:ext cx="3655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Murahbaget 	jika total&lt; 1000000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Murah  		jika total &lt;5000000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Mahal 		jika total &lt;10000000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Mahalbanget 	jika total &gt;=10000000</a:t>
            </a:r>
            <a:endParaRPr lang="id-ID" sz="1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7" b="50367"/>
          <a:stretch/>
        </p:blipFill>
        <p:spPr>
          <a:xfrm>
            <a:off x="5566908" y="3467235"/>
            <a:ext cx="6368939" cy="21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Merge : Tanpa Penciri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983346"/>
            <a:ext cx="2129109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/>
              <a:t>DATA data1; </a:t>
            </a:r>
          </a:p>
          <a:p>
            <a:r>
              <a:rPr lang="id-ID" sz="1600" dirty="0"/>
              <a:t>input nama $ kota $; </a:t>
            </a:r>
          </a:p>
          <a:p>
            <a:r>
              <a:rPr lang="id-ID" sz="1600" dirty="0"/>
              <a:t>cards; </a:t>
            </a:r>
          </a:p>
          <a:p>
            <a:r>
              <a:rPr lang="id-ID" sz="1600" dirty="0"/>
              <a:t>Ahmado Bogor </a:t>
            </a:r>
          </a:p>
          <a:p>
            <a:r>
              <a:rPr lang="id-ID" sz="1600" dirty="0"/>
              <a:t>Bonita Jakarta </a:t>
            </a:r>
          </a:p>
          <a:p>
            <a:r>
              <a:rPr lang="id-ID" sz="1600" dirty="0"/>
              <a:t>Hadian Bandung </a:t>
            </a:r>
          </a:p>
          <a:p>
            <a:r>
              <a:rPr lang="id-ID" sz="1600" dirty="0"/>
              <a:t>; </a:t>
            </a:r>
          </a:p>
          <a:p>
            <a:r>
              <a:rPr lang="id-ID" sz="1600" dirty="0"/>
              <a:t>run;</a:t>
            </a:r>
          </a:p>
          <a:p>
            <a:endParaRPr lang="id-ID" sz="1600" dirty="0"/>
          </a:p>
          <a:p>
            <a:r>
              <a:rPr lang="id-ID" sz="1600" dirty="0"/>
              <a:t>DATA data2; </a:t>
            </a:r>
          </a:p>
          <a:p>
            <a:r>
              <a:rPr lang="id-ID" sz="1600" dirty="0"/>
              <a:t>INPUT tahun model $; </a:t>
            </a:r>
          </a:p>
          <a:p>
            <a:r>
              <a:rPr lang="id-ID" sz="1600" dirty="0"/>
              <a:t>CARDS; </a:t>
            </a:r>
          </a:p>
          <a:p>
            <a:r>
              <a:rPr lang="id-ID" sz="1600" dirty="0"/>
              <a:t>1986 corrola </a:t>
            </a:r>
          </a:p>
          <a:p>
            <a:r>
              <a:rPr lang="id-ID" sz="1600" dirty="0"/>
              <a:t>1987 corrona </a:t>
            </a:r>
          </a:p>
          <a:p>
            <a:r>
              <a:rPr lang="id-ID" sz="1600" dirty="0"/>
              <a:t>1988 mazda </a:t>
            </a:r>
          </a:p>
          <a:p>
            <a:r>
              <a:rPr lang="id-ID" sz="1600" dirty="0"/>
              <a:t>1980 fiat</a:t>
            </a:r>
          </a:p>
          <a:p>
            <a:r>
              <a:rPr lang="id-ID" sz="1600" dirty="0"/>
              <a:t>; </a:t>
            </a:r>
          </a:p>
          <a:p>
            <a:r>
              <a:rPr lang="id-ID" sz="1600" dirty="0"/>
              <a:t>run;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74" y="2171700"/>
            <a:ext cx="3082401" cy="1067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974" y="4053797"/>
            <a:ext cx="3082401" cy="13429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11640" y="3043315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gabung1; </a:t>
            </a:r>
          </a:p>
          <a:p>
            <a:r>
              <a:rPr lang="it-IT" dirty="0"/>
              <a:t>merge data1 data2; </a:t>
            </a:r>
          </a:p>
          <a:p>
            <a:r>
              <a:rPr lang="it-IT" dirty="0"/>
              <a:t>run;</a:t>
            </a:r>
            <a:endParaRPr lang="id-ID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7222900" y="3292339"/>
            <a:ext cx="1129220" cy="4634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Isosceles Triangle 7"/>
          <p:cNvSpPr/>
          <p:nvPr/>
        </p:nvSpPr>
        <p:spPr>
          <a:xfrm rot="10800000">
            <a:off x="8019243" y="4088682"/>
            <a:ext cx="1962397" cy="4189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22" y="4838260"/>
            <a:ext cx="3994623" cy="10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547</TotalTime>
  <Words>576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Consolas</vt:lpstr>
      <vt:lpstr>Franklin Gothic Book</vt:lpstr>
      <vt:lpstr>Times New Roman</vt:lpstr>
      <vt:lpstr>Crop</vt:lpstr>
      <vt:lpstr>SAS/BASE</vt:lpstr>
      <vt:lpstr>DATA: Membuat file gugus data SAS</vt:lpstr>
      <vt:lpstr>INPUT: Memasukkan data dengan In-Stream</vt:lpstr>
      <vt:lpstr>INPUT: Memasukkan data dengan In-Stream (Cont.)</vt:lpstr>
      <vt:lpstr>INFILE:  Memasukkan data dari file NON-SAS   </vt:lpstr>
      <vt:lpstr>ASSIGNMENT: Peubah Baru diikuti (=) dilanjutkan Ekspresi.   </vt:lpstr>
      <vt:lpstr>KONDISI : If – Then - Else   </vt:lpstr>
      <vt:lpstr>KONDISI : SYARAT BERSYARAT  </vt:lpstr>
      <vt:lpstr>Merge : Tanpa Penciri</vt:lpstr>
      <vt:lpstr>Merge : Tanpa Penciri (Cont.)</vt:lpstr>
      <vt:lpstr>Merge : Dengan Penciri</vt:lpstr>
      <vt:lpstr>DO – LOOP: Pengerjaan proses serupa berulang-ulang dengan pengulangan tertentu. 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SAS/BASE</dc:title>
  <dc:creator>USER</dc:creator>
  <cp:lastModifiedBy>USER</cp:lastModifiedBy>
  <cp:revision>18</cp:revision>
  <dcterms:created xsi:type="dcterms:W3CDTF">2018-09-13T15:20:51Z</dcterms:created>
  <dcterms:modified xsi:type="dcterms:W3CDTF">2018-09-14T08:07:46Z</dcterms:modified>
</cp:coreProperties>
</file>