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300" r:id="rId5"/>
    <p:sldId id="259" r:id="rId6"/>
    <p:sldId id="260" r:id="rId7"/>
    <p:sldId id="261" r:id="rId8"/>
    <p:sldId id="262" r:id="rId9"/>
    <p:sldId id="263" r:id="rId10"/>
    <p:sldId id="264" r:id="rId11"/>
    <p:sldId id="265" r:id="rId12"/>
    <p:sldId id="268" r:id="rId13"/>
    <p:sldId id="269"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91" r:id="rId28"/>
    <p:sldId id="295" r:id="rId29"/>
    <p:sldId id="299" r:id="rId30"/>
    <p:sldId id="292" r:id="rId31"/>
    <p:sldId id="296" r:id="rId32"/>
    <p:sldId id="297" r:id="rId33"/>
    <p:sldId id="298" r:id="rId34"/>
    <p:sldId id="285" r:id="rId35"/>
    <p:sldId id="286" r:id="rId36"/>
    <p:sldId id="287"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7D15-05C3-4B5D-A7D0-05E07CEF8817}"/>
              </a:ext>
            </a:extLst>
          </p:cNvPr>
          <p:cNvSpPr>
            <a:spLocks noGrp="1"/>
          </p:cNvSpPr>
          <p:nvPr>
            <p:ph type="ctrTitle"/>
          </p:nvPr>
        </p:nvSpPr>
        <p:spPr/>
        <p:txBody>
          <a:bodyPr/>
          <a:lstStyle/>
          <a:p>
            <a:r>
              <a:rPr lang="en-US" dirty="0" err="1"/>
              <a:t>Homecredit</a:t>
            </a:r>
            <a:r>
              <a:rPr lang="en-US" dirty="0"/>
              <a:t> Data analysis</a:t>
            </a:r>
          </a:p>
        </p:txBody>
      </p:sp>
      <p:sp>
        <p:nvSpPr>
          <p:cNvPr id="3" name="Subtitle 2">
            <a:extLst>
              <a:ext uri="{FF2B5EF4-FFF2-40B4-BE49-F238E27FC236}">
                <a16:creationId xmlns:a16="http://schemas.microsoft.com/office/drawing/2014/main" id="{8B538814-6170-4C1C-A79A-0485E4E099F1}"/>
              </a:ext>
            </a:extLst>
          </p:cNvPr>
          <p:cNvSpPr>
            <a:spLocks noGrp="1"/>
          </p:cNvSpPr>
          <p:nvPr>
            <p:ph type="subTitle" idx="1"/>
          </p:nvPr>
        </p:nvSpPr>
        <p:spPr/>
        <p:txBody>
          <a:bodyPr/>
          <a:lstStyle/>
          <a:p>
            <a:r>
              <a:rPr lang="en-US" dirty="0"/>
              <a:t>By </a:t>
            </a:r>
            <a:r>
              <a:rPr lang="en-US" dirty="0" err="1"/>
              <a:t>Wildan</a:t>
            </a:r>
            <a:r>
              <a:rPr lang="en-US" dirty="0"/>
              <a:t> . </a:t>
            </a:r>
            <a:r>
              <a:rPr lang="en-US" dirty="0" err="1"/>
              <a:t>Datascientist</a:t>
            </a:r>
            <a:r>
              <a:rPr lang="en-US" dirty="0"/>
              <a:t> candidate</a:t>
            </a:r>
          </a:p>
        </p:txBody>
      </p:sp>
    </p:spTree>
    <p:extLst>
      <p:ext uri="{BB962C8B-B14F-4D97-AF65-F5344CB8AC3E}">
        <p14:creationId xmlns:p14="http://schemas.microsoft.com/office/powerpoint/2010/main" val="18465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982874-3704-4B31-9659-4BCC85B19DDB}"/>
              </a:ext>
            </a:extLst>
          </p:cNvPr>
          <p:cNvPicPr>
            <a:picLocks noChangeAspect="1"/>
          </p:cNvPicPr>
          <p:nvPr/>
        </p:nvPicPr>
        <p:blipFill>
          <a:blip r:embed="rId2"/>
          <a:stretch>
            <a:fillRect/>
          </a:stretch>
        </p:blipFill>
        <p:spPr>
          <a:xfrm>
            <a:off x="0" y="84005"/>
            <a:ext cx="12192000" cy="5163031"/>
          </a:xfrm>
          <a:prstGeom prst="rect">
            <a:avLst/>
          </a:prstGeom>
        </p:spPr>
      </p:pic>
      <p:sp>
        <p:nvSpPr>
          <p:cNvPr id="3" name="TextBox 2">
            <a:extLst>
              <a:ext uri="{FF2B5EF4-FFF2-40B4-BE49-F238E27FC236}">
                <a16:creationId xmlns:a16="http://schemas.microsoft.com/office/drawing/2014/main" id="{9783B61D-0F3F-4FF9-A222-81C18D2FBB7F}"/>
              </a:ext>
            </a:extLst>
          </p:cNvPr>
          <p:cNvSpPr txBox="1"/>
          <p:nvPr/>
        </p:nvSpPr>
        <p:spPr>
          <a:xfrm>
            <a:off x="130807" y="5311045"/>
            <a:ext cx="11916191" cy="784830"/>
          </a:xfrm>
          <a:prstGeom prst="rect">
            <a:avLst/>
          </a:prstGeom>
          <a:noFill/>
        </p:spPr>
        <p:txBody>
          <a:bodyPr wrap="square" rtlCol="0">
            <a:spAutoFit/>
          </a:bodyPr>
          <a:lstStyle/>
          <a:p>
            <a:pPr algn="just"/>
            <a:endParaRPr lang="en-US" sz="1500" dirty="0"/>
          </a:p>
          <a:p>
            <a:pPr algn="just"/>
            <a:r>
              <a:rPr lang="en-US" sz="1500" dirty="0"/>
              <a:t>Divided into 2 parts, the first parts is the graph showing with difficulties of payment (target =1) , the second parts is the one with no difficulties(target = 0) all parts showing the distribution based on payment type, gender, car owner, Realty owner</a:t>
            </a:r>
          </a:p>
        </p:txBody>
      </p:sp>
    </p:spTree>
    <p:extLst>
      <p:ext uri="{BB962C8B-B14F-4D97-AF65-F5344CB8AC3E}">
        <p14:creationId xmlns:p14="http://schemas.microsoft.com/office/powerpoint/2010/main" val="83448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EFA07C-9902-43E5-9CC1-3EBF52718D0C}"/>
              </a:ext>
            </a:extLst>
          </p:cNvPr>
          <p:cNvPicPr>
            <a:picLocks noChangeAspect="1"/>
          </p:cNvPicPr>
          <p:nvPr/>
        </p:nvPicPr>
        <p:blipFill>
          <a:blip r:embed="rId2"/>
          <a:stretch>
            <a:fillRect/>
          </a:stretch>
        </p:blipFill>
        <p:spPr>
          <a:xfrm>
            <a:off x="0" y="0"/>
            <a:ext cx="10572750" cy="5076825"/>
          </a:xfrm>
          <a:prstGeom prst="rect">
            <a:avLst/>
          </a:prstGeom>
        </p:spPr>
      </p:pic>
      <p:sp>
        <p:nvSpPr>
          <p:cNvPr id="3" name="TextBox 2">
            <a:extLst>
              <a:ext uri="{FF2B5EF4-FFF2-40B4-BE49-F238E27FC236}">
                <a16:creationId xmlns:a16="http://schemas.microsoft.com/office/drawing/2014/main" id="{D1C344E1-88DC-49D5-A921-0F6E56CBD16D}"/>
              </a:ext>
            </a:extLst>
          </p:cNvPr>
          <p:cNvSpPr txBox="1"/>
          <p:nvPr/>
        </p:nvSpPr>
        <p:spPr>
          <a:xfrm>
            <a:off x="130807" y="5311045"/>
            <a:ext cx="11916191" cy="553998"/>
          </a:xfrm>
          <a:prstGeom prst="rect">
            <a:avLst/>
          </a:prstGeom>
          <a:noFill/>
        </p:spPr>
        <p:txBody>
          <a:bodyPr wrap="square" rtlCol="0">
            <a:spAutoFit/>
          </a:bodyPr>
          <a:lstStyle/>
          <a:p>
            <a:pPr algn="just"/>
            <a:r>
              <a:rPr lang="en-US" sz="1500" dirty="0"/>
              <a:t>Piechart1 represent is the applicant requesting insurance or not</a:t>
            </a:r>
          </a:p>
          <a:p>
            <a:pPr algn="just"/>
            <a:r>
              <a:rPr lang="en-US" sz="1500" dirty="0"/>
              <a:t>Piechart2 represent the interest that is leveled by </a:t>
            </a:r>
            <a:r>
              <a:rPr lang="en-US" sz="1500" dirty="0" err="1"/>
              <a:t>high,low</a:t>
            </a:r>
            <a:r>
              <a:rPr lang="en-US" sz="1500" dirty="0"/>
              <a:t> or medium rate</a:t>
            </a:r>
          </a:p>
        </p:txBody>
      </p:sp>
    </p:spTree>
    <p:extLst>
      <p:ext uri="{BB962C8B-B14F-4D97-AF65-F5344CB8AC3E}">
        <p14:creationId xmlns:p14="http://schemas.microsoft.com/office/powerpoint/2010/main" val="131742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6CE5A-DB1F-4562-8A06-72687651724B}"/>
              </a:ext>
            </a:extLst>
          </p:cNvPr>
          <p:cNvPicPr>
            <a:picLocks noChangeAspect="1"/>
          </p:cNvPicPr>
          <p:nvPr/>
        </p:nvPicPr>
        <p:blipFill>
          <a:blip r:embed="rId2"/>
          <a:stretch>
            <a:fillRect/>
          </a:stretch>
        </p:blipFill>
        <p:spPr>
          <a:xfrm>
            <a:off x="213065" y="17756"/>
            <a:ext cx="10165025" cy="5574642"/>
          </a:xfrm>
          <a:prstGeom prst="rect">
            <a:avLst/>
          </a:prstGeom>
        </p:spPr>
      </p:pic>
      <p:sp>
        <p:nvSpPr>
          <p:cNvPr id="4" name="TextBox 3">
            <a:extLst>
              <a:ext uri="{FF2B5EF4-FFF2-40B4-BE49-F238E27FC236}">
                <a16:creationId xmlns:a16="http://schemas.microsoft.com/office/drawing/2014/main" id="{2D55ED5F-D3FB-452F-B67B-1EB2946329CF}"/>
              </a:ext>
            </a:extLst>
          </p:cNvPr>
          <p:cNvSpPr txBox="1"/>
          <p:nvPr/>
        </p:nvSpPr>
        <p:spPr>
          <a:xfrm>
            <a:off x="-64501" y="5870339"/>
            <a:ext cx="11916191" cy="784830"/>
          </a:xfrm>
          <a:prstGeom prst="rect">
            <a:avLst/>
          </a:prstGeom>
          <a:noFill/>
        </p:spPr>
        <p:txBody>
          <a:bodyPr wrap="square" rtlCol="0">
            <a:spAutoFit/>
          </a:bodyPr>
          <a:lstStyle/>
          <a:p>
            <a:pPr algn="just"/>
            <a:endParaRPr lang="en-US" sz="1500" dirty="0"/>
          </a:p>
          <a:p>
            <a:pPr algn="just"/>
            <a:r>
              <a:rPr lang="en-US" sz="1500" dirty="0"/>
              <a:t>Grouped by the level of education. Most client is on secondary/special level, the second higher is on higher education level. Most difficulties applied on second/secondary special level to payback the loan</a:t>
            </a:r>
          </a:p>
        </p:txBody>
      </p:sp>
    </p:spTree>
    <p:extLst>
      <p:ext uri="{BB962C8B-B14F-4D97-AF65-F5344CB8AC3E}">
        <p14:creationId xmlns:p14="http://schemas.microsoft.com/office/powerpoint/2010/main" val="289317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5ED5F-D3FB-452F-B67B-1EB2946329CF}"/>
              </a:ext>
            </a:extLst>
          </p:cNvPr>
          <p:cNvSpPr txBox="1"/>
          <p:nvPr/>
        </p:nvSpPr>
        <p:spPr>
          <a:xfrm>
            <a:off x="137904" y="5319924"/>
            <a:ext cx="11916191" cy="784830"/>
          </a:xfrm>
          <a:prstGeom prst="rect">
            <a:avLst/>
          </a:prstGeom>
          <a:noFill/>
        </p:spPr>
        <p:txBody>
          <a:bodyPr wrap="square" rtlCol="0">
            <a:spAutoFit/>
          </a:bodyPr>
          <a:lstStyle/>
          <a:p>
            <a:pPr algn="just"/>
            <a:endParaRPr lang="en-US" sz="1500" dirty="0"/>
          </a:p>
          <a:p>
            <a:pPr algn="just"/>
            <a:r>
              <a:rPr lang="en-US" sz="1500" dirty="0"/>
              <a:t>Grouped by gender. The most costumer is female. Based on ratio male applicant has the highest difficulties of paying back the loan even the female applicant is the most </a:t>
            </a:r>
          </a:p>
        </p:txBody>
      </p:sp>
      <p:pic>
        <p:nvPicPr>
          <p:cNvPr id="2" name="Picture 1">
            <a:extLst>
              <a:ext uri="{FF2B5EF4-FFF2-40B4-BE49-F238E27FC236}">
                <a16:creationId xmlns:a16="http://schemas.microsoft.com/office/drawing/2014/main" id="{2D2BB81B-FC4D-4F48-AEFD-CDC1D1AACEF6}"/>
              </a:ext>
            </a:extLst>
          </p:cNvPr>
          <p:cNvPicPr>
            <a:picLocks noChangeAspect="1"/>
          </p:cNvPicPr>
          <p:nvPr/>
        </p:nvPicPr>
        <p:blipFill>
          <a:blip r:embed="rId2"/>
          <a:stretch>
            <a:fillRect/>
          </a:stretch>
        </p:blipFill>
        <p:spPr>
          <a:xfrm>
            <a:off x="0" y="0"/>
            <a:ext cx="10564427" cy="4710311"/>
          </a:xfrm>
          <a:prstGeom prst="rect">
            <a:avLst/>
          </a:prstGeom>
        </p:spPr>
      </p:pic>
    </p:spTree>
    <p:extLst>
      <p:ext uri="{BB962C8B-B14F-4D97-AF65-F5344CB8AC3E}">
        <p14:creationId xmlns:p14="http://schemas.microsoft.com/office/powerpoint/2010/main" val="172167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5ED5F-D3FB-452F-B67B-1EB2946329CF}"/>
              </a:ext>
            </a:extLst>
          </p:cNvPr>
          <p:cNvSpPr txBox="1"/>
          <p:nvPr/>
        </p:nvSpPr>
        <p:spPr>
          <a:xfrm>
            <a:off x="137904" y="5701664"/>
            <a:ext cx="11916191" cy="553998"/>
          </a:xfrm>
          <a:prstGeom prst="rect">
            <a:avLst/>
          </a:prstGeom>
          <a:noFill/>
        </p:spPr>
        <p:txBody>
          <a:bodyPr wrap="square" rtlCol="0">
            <a:spAutoFit/>
          </a:bodyPr>
          <a:lstStyle/>
          <a:p>
            <a:pPr algn="just"/>
            <a:r>
              <a:rPr lang="en-US" sz="1500" dirty="0"/>
              <a:t>Grouping by income Type. The most applicant is from working group. And the least is from sales servant. Working group also has the most difficulties on paying back the loan</a:t>
            </a:r>
          </a:p>
        </p:txBody>
      </p:sp>
      <p:pic>
        <p:nvPicPr>
          <p:cNvPr id="2" name="Picture 1">
            <a:extLst>
              <a:ext uri="{FF2B5EF4-FFF2-40B4-BE49-F238E27FC236}">
                <a16:creationId xmlns:a16="http://schemas.microsoft.com/office/drawing/2014/main" id="{76B711B3-7B90-451C-8B9D-30AEC5352324}"/>
              </a:ext>
            </a:extLst>
          </p:cNvPr>
          <p:cNvPicPr>
            <a:picLocks noChangeAspect="1"/>
          </p:cNvPicPr>
          <p:nvPr/>
        </p:nvPicPr>
        <p:blipFill>
          <a:blip r:embed="rId2"/>
          <a:stretch>
            <a:fillRect/>
          </a:stretch>
        </p:blipFill>
        <p:spPr>
          <a:xfrm>
            <a:off x="0" y="15754"/>
            <a:ext cx="10553058" cy="5310848"/>
          </a:xfrm>
          <a:prstGeom prst="rect">
            <a:avLst/>
          </a:prstGeom>
        </p:spPr>
      </p:pic>
    </p:spTree>
    <p:extLst>
      <p:ext uri="{BB962C8B-B14F-4D97-AF65-F5344CB8AC3E}">
        <p14:creationId xmlns:p14="http://schemas.microsoft.com/office/powerpoint/2010/main" val="2277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5ED5F-D3FB-452F-B67B-1EB2946329CF}"/>
              </a:ext>
            </a:extLst>
          </p:cNvPr>
          <p:cNvSpPr txBox="1"/>
          <p:nvPr/>
        </p:nvSpPr>
        <p:spPr>
          <a:xfrm>
            <a:off x="137904" y="5879217"/>
            <a:ext cx="11916191" cy="323165"/>
          </a:xfrm>
          <a:prstGeom prst="rect">
            <a:avLst/>
          </a:prstGeom>
          <a:noFill/>
        </p:spPr>
        <p:txBody>
          <a:bodyPr wrap="square" rtlCol="0">
            <a:spAutoFit/>
          </a:bodyPr>
          <a:lstStyle/>
          <a:p>
            <a:pPr algn="just"/>
            <a:r>
              <a:rPr lang="en-US" sz="1500" dirty="0"/>
              <a:t>The most applicant is from </a:t>
            </a:r>
            <a:r>
              <a:rPr lang="en-US" sz="1500" dirty="0" err="1"/>
              <a:t>labrorers</a:t>
            </a:r>
            <a:r>
              <a:rPr lang="en-US" sz="1500" dirty="0"/>
              <a:t> and also has the most difficulties on paying back . The </a:t>
            </a:r>
            <a:r>
              <a:rPr lang="en-US" sz="1500" dirty="0" err="1"/>
              <a:t>scond</a:t>
            </a:r>
            <a:r>
              <a:rPr lang="en-US" sz="1500" dirty="0"/>
              <a:t> highest is from sales staff group </a:t>
            </a:r>
          </a:p>
        </p:txBody>
      </p:sp>
      <p:pic>
        <p:nvPicPr>
          <p:cNvPr id="2" name="Picture 1">
            <a:extLst>
              <a:ext uri="{FF2B5EF4-FFF2-40B4-BE49-F238E27FC236}">
                <a16:creationId xmlns:a16="http://schemas.microsoft.com/office/drawing/2014/main" id="{AADF2DDC-04B4-4B7B-BADD-5B1D1538159A}"/>
              </a:ext>
            </a:extLst>
          </p:cNvPr>
          <p:cNvPicPr>
            <a:picLocks noChangeAspect="1"/>
          </p:cNvPicPr>
          <p:nvPr/>
        </p:nvPicPr>
        <p:blipFill>
          <a:blip r:embed="rId2"/>
          <a:stretch>
            <a:fillRect/>
          </a:stretch>
        </p:blipFill>
        <p:spPr>
          <a:xfrm>
            <a:off x="0" y="0"/>
            <a:ext cx="10564427" cy="5371140"/>
          </a:xfrm>
          <a:prstGeom prst="rect">
            <a:avLst/>
          </a:prstGeom>
        </p:spPr>
      </p:pic>
    </p:spTree>
    <p:extLst>
      <p:ext uri="{BB962C8B-B14F-4D97-AF65-F5344CB8AC3E}">
        <p14:creationId xmlns:p14="http://schemas.microsoft.com/office/powerpoint/2010/main" val="189308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609F0F-F784-45CF-9DF8-74134DCB9C34}"/>
              </a:ext>
            </a:extLst>
          </p:cNvPr>
          <p:cNvPicPr>
            <a:picLocks noChangeAspect="1"/>
          </p:cNvPicPr>
          <p:nvPr/>
        </p:nvPicPr>
        <p:blipFill>
          <a:blip r:embed="rId2"/>
          <a:stretch>
            <a:fillRect/>
          </a:stretch>
        </p:blipFill>
        <p:spPr>
          <a:xfrm>
            <a:off x="0" y="0"/>
            <a:ext cx="10564427" cy="5208184"/>
          </a:xfrm>
          <a:prstGeom prst="rect">
            <a:avLst/>
          </a:prstGeom>
        </p:spPr>
      </p:pic>
      <p:sp>
        <p:nvSpPr>
          <p:cNvPr id="3" name="TextBox 2">
            <a:extLst>
              <a:ext uri="{FF2B5EF4-FFF2-40B4-BE49-F238E27FC236}">
                <a16:creationId xmlns:a16="http://schemas.microsoft.com/office/drawing/2014/main" id="{57DD16EF-0053-4336-8F7B-7AF82375224F}"/>
              </a:ext>
            </a:extLst>
          </p:cNvPr>
          <p:cNvSpPr txBox="1"/>
          <p:nvPr/>
        </p:nvSpPr>
        <p:spPr>
          <a:xfrm>
            <a:off x="137904" y="5879217"/>
            <a:ext cx="11916191" cy="323165"/>
          </a:xfrm>
          <a:prstGeom prst="rect">
            <a:avLst/>
          </a:prstGeom>
          <a:noFill/>
        </p:spPr>
        <p:txBody>
          <a:bodyPr wrap="square" rtlCol="0">
            <a:spAutoFit/>
          </a:bodyPr>
          <a:lstStyle/>
          <a:p>
            <a:pPr algn="just"/>
            <a:r>
              <a:rPr lang="en-US" sz="1500" dirty="0"/>
              <a:t>The most applicant is from married group with the most difficulties on paying back the loan</a:t>
            </a:r>
          </a:p>
        </p:txBody>
      </p:sp>
    </p:spTree>
    <p:extLst>
      <p:ext uri="{BB962C8B-B14F-4D97-AF65-F5344CB8AC3E}">
        <p14:creationId xmlns:p14="http://schemas.microsoft.com/office/powerpoint/2010/main" val="140503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5BEB83-115B-4331-8868-79B6199649E9}"/>
              </a:ext>
            </a:extLst>
          </p:cNvPr>
          <p:cNvSpPr txBox="1"/>
          <p:nvPr/>
        </p:nvSpPr>
        <p:spPr>
          <a:xfrm>
            <a:off x="0" y="5381111"/>
            <a:ext cx="11989757" cy="553998"/>
          </a:xfrm>
          <a:prstGeom prst="rect">
            <a:avLst/>
          </a:prstGeom>
          <a:noFill/>
        </p:spPr>
        <p:txBody>
          <a:bodyPr wrap="none" rtlCol="0">
            <a:spAutoFit/>
          </a:bodyPr>
          <a:lstStyle/>
          <a:p>
            <a:r>
              <a:rPr lang="en-US" sz="1500" dirty="0"/>
              <a:t>Most applicant is unaccompanied when requesting the loan and the </a:t>
            </a:r>
            <a:r>
              <a:rPr lang="en-US" sz="1500" dirty="0" err="1"/>
              <a:t>scond</a:t>
            </a:r>
            <a:r>
              <a:rPr lang="en-US" sz="1500" dirty="0"/>
              <a:t> highest is with his family. It is shown that the unaccompanied </a:t>
            </a:r>
          </a:p>
          <a:p>
            <a:r>
              <a:rPr lang="en-US" sz="1500" dirty="0"/>
              <a:t>Group has the most difficulties on paying back the loan</a:t>
            </a:r>
          </a:p>
        </p:txBody>
      </p:sp>
      <p:pic>
        <p:nvPicPr>
          <p:cNvPr id="4" name="Picture 3">
            <a:extLst>
              <a:ext uri="{FF2B5EF4-FFF2-40B4-BE49-F238E27FC236}">
                <a16:creationId xmlns:a16="http://schemas.microsoft.com/office/drawing/2014/main" id="{BEE92EDA-53A0-45C4-A3DB-54B38CB937A8}"/>
              </a:ext>
            </a:extLst>
          </p:cNvPr>
          <p:cNvPicPr>
            <a:picLocks noChangeAspect="1"/>
          </p:cNvPicPr>
          <p:nvPr/>
        </p:nvPicPr>
        <p:blipFill>
          <a:blip r:embed="rId2"/>
          <a:stretch>
            <a:fillRect/>
          </a:stretch>
        </p:blipFill>
        <p:spPr>
          <a:xfrm>
            <a:off x="-92393" y="0"/>
            <a:ext cx="10653713" cy="5129240"/>
          </a:xfrm>
          <a:prstGeom prst="rect">
            <a:avLst/>
          </a:prstGeom>
        </p:spPr>
      </p:pic>
    </p:spTree>
    <p:extLst>
      <p:ext uri="{BB962C8B-B14F-4D97-AF65-F5344CB8AC3E}">
        <p14:creationId xmlns:p14="http://schemas.microsoft.com/office/powerpoint/2010/main" val="112965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4CD15C-D1D4-43C6-B439-D47F004E9C15}"/>
              </a:ext>
            </a:extLst>
          </p:cNvPr>
          <p:cNvPicPr>
            <a:picLocks noChangeAspect="1"/>
          </p:cNvPicPr>
          <p:nvPr/>
        </p:nvPicPr>
        <p:blipFill>
          <a:blip r:embed="rId2"/>
          <a:stretch>
            <a:fillRect/>
          </a:stretch>
        </p:blipFill>
        <p:spPr>
          <a:xfrm>
            <a:off x="77263" y="122721"/>
            <a:ext cx="6430069" cy="2918539"/>
          </a:xfrm>
          <a:prstGeom prst="rect">
            <a:avLst/>
          </a:prstGeom>
        </p:spPr>
      </p:pic>
      <p:pic>
        <p:nvPicPr>
          <p:cNvPr id="3" name="Picture 2">
            <a:extLst>
              <a:ext uri="{FF2B5EF4-FFF2-40B4-BE49-F238E27FC236}">
                <a16:creationId xmlns:a16="http://schemas.microsoft.com/office/drawing/2014/main" id="{07E93B2C-A38E-4441-B82E-175B92727302}"/>
              </a:ext>
            </a:extLst>
          </p:cNvPr>
          <p:cNvPicPr>
            <a:picLocks noChangeAspect="1"/>
          </p:cNvPicPr>
          <p:nvPr/>
        </p:nvPicPr>
        <p:blipFill>
          <a:blip r:embed="rId3"/>
          <a:stretch>
            <a:fillRect/>
          </a:stretch>
        </p:blipFill>
        <p:spPr>
          <a:xfrm>
            <a:off x="77262" y="3179768"/>
            <a:ext cx="6430069" cy="3555511"/>
          </a:xfrm>
          <a:prstGeom prst="rect">
            <a:avLst/>
          </a:prstGeom>
        </p:spPr>
      </p:pic>
      <p:sp>
        <p:nvSpPr>
          <p:cNvPr id="4" name="TextBox 3">
            <a:extLst>
              <a:ext uri="{FF2B5EF4-FFF2-40B4-BE49-F238E27FC236}">
                <a16:creationId xmlns:a16="http://schemas.microsoft.com/office/drawing/2014/main" id="{407410FC-A803-4BD8-BB9A-0A00838C03BC}"/>
              </a:ext>
            </a:extLst>
          </p:cNvPr>
          <p:cNvSpPr txBox="1"/>
          <p:nvPr/>
        </p:nvSpPr>
        <p:spPr>
          <a:xfrm>
            <a:off x="6507331" y="2164105"/>
            <a:ext cx="5539667" cy="784830"/>
          </a:xfrm>
          <a:prstGeom prst="rect">
            <a:avLst/>
          </a:prstGeom>
          <a:noFill/>
        </p:spPr>
        <p:txBody>
          <a:bodyPr wrap="square" rtlCol="0">
            <a:spAutoFit/>
          </a:bodyPr>
          <a:lstStyle/>
          <a:p>
            <a:r>
              <a:rPr lang="en-US" sz="1500" dirty="0"/>
              <a:t>Business entity type 3 has the highest grade as loaner. And also has the most difficulties . The second highest is from businessman group</a:t>
            </a:r>
          </a:p>
        </p:txBody>
      </p:sp>
    </p:spTree>
    <p:extLst>
      <p:ext uri="{BB962C8B-B14F-4D97-AF65-F5344CB8AC3E}">
        <p14:creationId xmlns:p14="http://schemas.microsoft.com/office/powerpoint/2010/main" val="196057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8BB69-8FD4-490E-B652-CBFFC2FE8908}"/>
              </a:ext>
            </a:extLst>
          </p:cNvPr>
          <p:cNvPicPr>
            <a:picLocks noChangeAspect="1"/>
          </p:cNvPicPr>
          <p:nvPr/>
        </p:nvPicPr>
        <p:blipFill>
          <a:blip r:embed="rId2"/>
          <a:stretch>
            <a:fillRect/>
          </a:stretch>
        </p:blipFill>
        <p:spPr>
          <a:xfrm>
            <a:off x="391172" y="98718"/>
            <a:ext cx="10164377" cy="4342807"/>
          </a:xfrm>
          <a:prstGeom prst="rect">
            <a:avLst/>
          </a:prstGeom>
        </p:spPr>
      </p:pic>
      <p:sp>
        <p:nvSpPr>
          <p:cNvPr id="4" name="TextBox 3">
            <a:extLst>
              <a:ext uri="{FF2B5EF4-FFF2-40B4-BE49-F238E27FC236}">
                <a16:creationId xmlns:a16="http://schemas.microsoft.com/office/drawing/2014/main" id="{40ED0516-597A-4D36-AA80-F68DC4CA2CA1}"/>
              </a:ext>
            </a:extLst>
          </p:cNvPr>
          <p:cNvSpPr txBox="1"/>
          <p:nvPr/>
        </p:nvSpPr>
        <p:spPr>
          <a:xfrm>
            <a:off x="391172" y="5592932"/>
            <a:ext cx="184731" cy="323165"/>
          </a:xfrm>
          <a:prstGeom prst="rect">
            <a:avLst/>
          </a:prstGeom>
          <a:noFill/>
        </p:spPr>
        <p:txBody>
          <a:bodyPr wrap="none" rtlCol="0">
            <a:spAutoFit/>
          </a:bodyPr>
          <a:lstStyle/>
          <a:p>
            <a:endParaRPr lang="en-US" sz="1500" dirty="0"/>
          </a:p>
        </p:txBody>
      </p:sp>
      <p:sp>
        <p:nvSpPr>
          <p:cNvPr id="5" name="Rectangle 4">
            <a:extLst>
              <a:ext uri="{FF2B5EF4-FFF2-40B4-BE49-F238E27FC236}">
                <a16:creationId xmlns:a16="http://schemas.microsoft.com/office/drawing/2014/main" id="{8A716CFD-D1C1-40BA-BEC9-B7EBD7AE32B8}"/>
              </a:ext>
            </a:extLst>
          </p:cNvPr>
          <p:cNvSpPr/>
          <p:nvPr/>
        </p:nvSpPr>
        <p:spPr>
          <a:xfrm>
            <a:off x="483537" y="4831184"/>
            <a:ext cx="10356098" cy="323165"/>
          </a:xfrm>
          <a:prstGeom prst="rect">
            <a:avLst/>
          </a:prstGeom>
        </p:spPr>
        <p:txBody>
          <a:bodyPr wrap="square">
            <a:spAutoFit/>
          </a:bodyPr>
          <a:lstStyle/>
          <a:p>
            <a:r>
              <a:rPr lang="en-US" sz="1500" dirty="0"/>
              <a:t>Those who own car has the least difficulties from those who don’t on paying back the </a:t>
            </a:r>
            <a:r>
              <a:rPr lang="en-US" sz="1500" dirty="0" err="1"/>
              <a:t>laon</a:t>
            </a:r>
            <a:endParaRPr lang="en-US" sz="1500" dirty="0"/>
          </a:p>
        </p:txBody>
      </p:sp>
    </p:spTree>
    <p:extLst>
      <p:ext uri="{BB962C8B-B14F-4D97-AF65-F5344CB8AC3E}">
        <p14:creationId xmlns:p14="http://schemas.microsoft.com/office/powerpoint/2010/main" val="412817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C781-0E6D-43FD-821C-14BE20E73FAB}"/>
              </a:ext>
            </a:extLst>
          </p:cNvPr>
          <p:cNvSpPr>
            <a:spLocks noGrp="1"/>
          </p:cNvSpPr>
          <p:nvPr>
            <p:ph type="title"/>
          </p:nvPr>
        </p:nvSpPr>
        <p:spPr/>
        <p:txBody>
          <a:bodyPr/>
          <a:lstStyle/>
          <a:p>
            <a:r>
              <a:rPr lang="en-US" dirty="0"/>
              <a:t>Background</a:t>
            </a:r>
          </a:p>
        </p:txBody>
      </p:sp>
      <p:sp>
        <p:nvSpPr>
          <p:cNvPr id="4" name="Content Placeholder 2">
            <a:extLst>
              <a:ext uri="{FF2B5EF4-FFF2-40B4-BE49-F238E27FC236}">
                <a16:creationId xmlns:a16="http://schemas.microsoft.com/office/drawing/2014/main" id="{FE41BF53-036B-4D1F-A30B-5A989A533043}"/>
              </a:ext>
            </a:extLst>
          </p:cNvPr>
          <p:cNvSpPr txBox="1">
            <a:spLocks/>
          </p:cNvSpPr>
          <p:nvPr/>
        </p:nvSpPr>
        <p:spPr>
          <a:xfrm>
            <a:off x="976544" y="5845020"/>
            <a:ext cx="7981025" cy="1012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i="1" u="sng" dirty="0"/>
              <a:t>Note: This presentation only show the graph and analytics. The full code is on notebook provided</a:t>
            </a:r>
          </a:p>
        </p:txBody>
      </p:sp>
      <p:sp>
        <p:nvSpPr>
          <p:cNvPr id="5" name="Content Placeholder 2">
            <a:extLst>
              <a:ext uri="{FF2B5EF4-FFF2-40B4-BE49-F238E27FC236}">
                <a16:creationId xmlns:a16="http://schemas.microsoft.com/office/drawing/2014/main" id="{42EF6CC3-298C-4B33-97E7-599FEEA2906A}"/>
              </a:ext>
            </a:extLst>
          </p:cNvPr>
          <p:cNvSpPr txBox="1">
            <a:spLocks/>
          </p:cNvSpPr>
          <p:nvPr/>
        </p:nvSpPr>
        <p:spPr>
          <a:xfrm>
            <a:off x="573787" y="2116411"/>
            <a:ext cx="9613861" cy="24570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The data is provided by Home Credit, a service dedicated to provided lines of credit (loans) to the unbanked population. On 2019 , </a:t>
            </a:r>
            <a:r>
              <a:rPr lang="en-GB" dirty="0" err="1"/>
              <a:t>Homecredit</a:t>
            </a:r>
            <a:r>
              <a:rPr lang="en-GB" dirty="0"/>
              <a:t> already has 29 million costumer across 14 countries</a:t>
            </a:r>
          </a:p>
          <a:p>
            <a:r>
              <a:rPr lang="en-GB" i="1" dirty="0"/>
              <a:t>The Main focus on this presentation is to show what the data is </a:t>
            </a:r>
            <a:r>
              <a:rPr lang="en-GB" i="1" dirty="0" err="1"/>
              <a:t>allabout</a:t>
            </a:r>
            <a:r>
              <a:rPr lang="en-GB" i="1" dirty="0"/>
              <a:t> and to suggest which Machine learning model is the best to use for credit analytics</a:t>
            </a:r>
            <a:endParaRPr lang="en-US" i="1" dirty="0"/>
          </a:p>
        </p:txBody>
      </p:sp>
    </p:spTree>
    <p:extLst>
      <p:ext uri="{BB962C8B-B14F-4D97-AF65-F5344CB8AC3E}">
        <p14:creationId xmlns:p14="http://schemas.microsoft.com/office/powerpoint/2010/main" val="2984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D7D96-D8AA-4C7E-B1DB-C79EEE6148A5}"/>
              </a:ext>
            </a:extLst>
          </p:cNvPr>
          <p:cNvPicPr>
            <a:picLocks noChangeAspect="1"/>
          </p:cNvPicPr>
          <p:nvPr/>
        </p:nvPicPr>
        <p:blipFill>
          <a:blip r:embed="rId2"/>
          <a:stretch>
            <a:fillRect/>
          </a:stretch>
        </p:blipFill>
        <p:spPr>
          <a:xfrm>
            <a:off x="173392" y="0"/>
            <a:ext cx="10373280" cy="4658759"/>
          </a:xfrm>
          <a:prstGeom prst="rect">
            <a:avLst/>
          </a:prstGeom>
        </p:spPr>
      </p:pic>
      <p:sp>
        <p:nvSpPr>
          <p:cNvPr id="3" name="TextBox 2">
            <a:extLst>
              <a:ext uri="{FF2B5EF4-FFF2-40B4-BE49-F238E27FC236}">
                <a16:creationId xmlns:a16="http://schemas.microsoft.com/office/drawing/2014/main" id="{742A2ECC-32BB-41DC-97D7-F9C3EE63FDF1}"/>
              </a:ext>
            </a:extLst>
          </p:cNvPr>
          <p:cNvSpPr txBox="1"/>
          <p:nvPr/>
        </p:nvSpPr>
        <p:spPr>
          <a:xfrm>
            <a:off x="266330" y="5397623"/>
            <a:ext cx="9738804" cy="323165"/>
          </a:xfrm>
          <a:prstGeom prst="rect">
            <a:avLst/>
          </a:prstGeom>
          <a:noFill/>
        </p:spPr>
        <p:txBody>
          <a:bodyPr wrap="square" rtlCol="0">
            <a:spAutoFit/>
          </a:bodyPr>
          <a:lstStyle/>
          <a:p>
            <a:r>
              <a:rPr lang="en-US" sz="1500" dirty="0"/>
              <a:t>Most applicant proceed on Tuesday and it is rarely happened on Saturday/</a:t>
            </a:r>
            <a:r>
              <a:rPr lang="en-US" sz="1500" dirty="0" err="1"/>
              <a:t>sunday</a:t>
            </a:r>
            <a:endParaRPr lang="en-US" sz="1500" dirty="0"/>
          </a:p>
        </p:txBody>
      </p:sp>
    </p:spTree>
    <p:extLst>
      <p:ext uri="{BB962C8B-B14F-4D97-AF65-F5344CB8AC3E}">
        <p14:creationId xmlns:p14="http://schemas.microsoft.com/office/powerpoint/2010/main" val="3921660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F03A95-85BA-4210-995A-66C0BE343BD6}"/>
              </a:ext>
            </a:extLst>
          </p:cNvPr>
          <p:cNvPicPr>
            <a:picLocks noChangeAspect="1"/>
          </p:cNvPicPr>
          <p:nvPr/>
        </p:nvPicPr>
        <p:blipFill>
          <a:blip r:embed="rId2"/>
          <a:stretch>
            <a:fillRect/>
          </a:stretch>
        </p:blipFill>
        <p:spPr>
          <a:xfrm>
            <a:off x="0" y="0"/>
            <a:ext cx="9150601" cy="6032377"/>
          </a:xfrm>
          <a:prstGeom prst="rect">
            <a:avLst/>
          </a:prstGeom>
        </p:spPr>
      </p:pic>
      <p:sp>
        <p:nvSpPr>
          <p:cNvPr id="3" name="TextBox 2">
            <a:extLst>
              <a:ext uri="{FF2B5EF4-FFF2-40B4-BE49-F238E27FC236}">
                <a16:creationId xmlns:a16="http://schemas.microsoft.com/office/drawing/2014/main" id="{D3777EFD-01E4-46D2-9834-2F3FFE7FA347}"/>
              </a:ext>
            </a:extLst>
          </p:cNvPr>
          <p:cNvSpPr txBox="1"/>
          <p:nvPr/>
        </p:nvSpPr>
        <p:spPr>
          <a:xfrm>
            <a:off x="77783" y="6121561"/>
            <a:ext cx="11614107" cy="553998"/>
          </a:xfrm>
          <a:prstGeom prst="rect">
            <a:avLst/>
          </a:prstGeom>
          <a:noFill/>
        </p:spPr>
        <p:txBody>
          <a:bodyPr wrap="square" rtlCol="0">
            <a:spAutoFit/>
          </a:bodyPr>
          <a:lstStyle/>
          <a:p>
            <a:r>
              <a:rPr lang="en-US" sz="1500" dirty="0"/>
              <a:t>Most applicant has 0 </a:t>
            </a:r>
            <a:r>
              <a:rPr lang="en-US" sz="1500" dirty="0" err="1"/>
              <a:t>childrend</a:t>
            </a:r>
            <a:r>
              <a:rPr lang="en-US" sz="1500" dirty="0"/>
              <a:t> with second highest with 1 children. On distribution ratio rate the one with 1 children has the highest rate </a:t>
            </a:r>
          </a:p>
        </p:txBody>
      </p:sp>
    </p:spTree>
    <p:extLst>
      <p:ext uri="{BB962C8B-B14F-4D97-AF65-F5344CB8AC3E}">
        <p14:creationId xmlns:p14="http://schemas.microsoft.com/office/powerpoint/2010/main" val="296834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100645-6DD3-4847-A659-FF83DED132F8}"/>
              </a:ext>
            </a:extLst>
          </p:cNvPr>
          <p:cNvPicPr>
            <a:picLocks noChangeAspect="1"/>
          </p:cNvPicPr>
          <p:nvPr/>
        </p:nvPicPr>
        <p:blipFill>
          <a:blip r:embed="rId2"/>
          <a:stretch>
            <a:fillRect/>
          </a:stretch>
        </p:blipFill>
        <p:spPr>
          <a:xfrm>
            <a:off x="0" y="0"/>
            <a:ext cx="8389352" cy="5052931"/>
          </a:xfrm>
          <a:prstGeom prst="rect">
            <a:avLst/>
          </a:prstGeom>
        </p:spPr>
      </p:pic>
      <p:sp>
        <p:nvSpPr>
          <p:cNvPr id="4" name="TextBox 3">
            <a:extLst>
              <a:ext uri="{FF2B5EF4-FFF2-40B4-BE49-F238E27FC236}">
                <a16:creationId xmlns:a16="http://schemas.microsoft.com/office/drawing/2014/main" id="{91234CE1-7BF6-4CF6-8D80-08E017C1EBE5}"/>
              </a:ext>
            </a:extLst>
          </p:cNvPr>
          <p:cNvSpPr txBox="1"/>
          <p:nvPr/>
        </p:nvSpPr>
        <p:spPr>
          <a:xfrm>
            <a:off x="0" y="5206576"/>
            <a:ext cx="9214382" cy="1477328"/>
          </a:xfrm>
          <a:prstGeom prst="rect">
            <a:avLst/>
          </a:prstGeom>
          <a:noFill/>
        </p:spPr>
        <p:txBody>
          <a:bodyPr wrap="none" rtlCol="0">
            <a:spAutoFit/>
          </a:bodyPr>
          <a:lstStyle/>
          <a:p>
            <a:r>
              <a:rPr lang="en-US" sz="1500" dirty="0"/>
              <a:t>Above graph showing the data distribution</a:t>
            </a:r>
          </a:p>
          <a:p>
            <a:r>
              <a:rPr lang="en-US" sz="1500" dirty="0"/>
              <a:t>Green graph showing annual income distribution of applicant which mostly around 25k range</a:t>
            </a:r>
          </a:p>
          <a:p>
            <a:r>
              <a:rPr lang="en-US" sz="1500" dirty="0"/>
              <a:t>Red graph showing good price distribution which varied up to 2 million </a:t>
            </a:r>
          </a:p>
          <a:p>
            <a:r>
              <a:rPr lang="en-US" sz="1500" dirty="0"/>
              <a:t>Blue graph showing the amount of credit distribution given with mostly </a:t>
            </a:r>
            <a:r>
              <a:rPr lang="en-US" sz="1500" dirty="0" err="1"/>
              <a:t>normaly</a:t>
            </a:r>
            <a:r>
              <a:rPr lang="en-US" sz="1500" dirty="0"/>
              <a:t> distributed in 25k range</a:t>
            </a:r>
          </a:p>
          <a:p>
            <a:r>
              <a:rPr lang="en-US" sz="1500" dirty="0"/>
              <a:t>yellow graph  showing the total income of applicant which is less than 1 million mostly</a:t>
            </a:r>
          </a:p>
          <a:p>
            <a:endParaRPr lang="en-US" sz="1500" dirty="0"/>
          </a:p>
        </p:txBody>
      </p:sp>
    </p:spTree>
    <p:extLst>
      <p:ext uri="{BB962C8B-B14F-4D97-AF65-F5344CB8AC3E}">
        <p14:creationId xmlns:p14="http://schemas.microsoft.com/office/powerpoint/2010/main" val="176257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E4B1C9-3726-4DD3-AE40-15E30CF5027E}"/>
              </a:ext>
            </a:extLst>
          </p:cNvPr>
          <p:cNvPicPr>
            <a:picLocks noChangeAspect="1"/>
          </p:cNvPicPr>
          <p:nvPr/>
        </p:nvPicPr>
        <p:blipFill>
          <a:blip r:embed="rId2"/>
          <a:stretch>
            <a:fillRect/>
          </a:stretch>
        </p:blipFill>
        <p:spPr>
          <a:xfrm>
            <a:off x="0" y="0"/>
            <a:ext cx="9353524" cy="6858000"/>
          </a:xfrm>
          <a:prstGeom prst="rect">
            <a:avLst/>
          </a:prstGeom>
        </p:spPr>
      </p:pic>
      <p:sp>
        <p:nvSpPr>
          <p:cNvPr id="3" name="TextBox 2">
            <a:extLst>
              <a:ext uri="{FF2B5EF4-FFF2-40B4-BE49-F238E27FC236}">
                <a16:creationId xmlns:a16="http://schemas.microsoft.com/office/drawing/2014/main" id="{9C3E75FB-8F2D-4931-8066-B3148F369359}"/>
              </a:ext>
            </a:extLst>
          </p:cNvPr>
          <p:cNvSpPr txBox="1"/>
          <p:nvPr/>
        </p:nvSpPr>
        <p:spPr>
          <a:xfrm>
            <a:off x="9353524" y="2254928"/>
            <a:ext cx="2702352" cy="1477328"/>
          </a:xfrm>
          <a:prstGeom prst="rect">
            <a:avLst/>
          </a:prstGeom>
          <a:noFill/>
        </p:spPr>
        <p:txBody>
          <a:bodyPr wrap="square" rtlCol="0">
            <a:spAutoFit/>
          </a:bodyPr>
          <a:lstStyle/>
          <a:p>
            <a:r>
              <a:rPr lang="en-US" sz="1500" dirty="0"/>
              <a:t>Distribution of the applicant based on region . On this graph showing the most applicant is from region 2 with the most difficulties on region 2 </a:t>
            </a:r>
          </a:p>
        </p:txBody>
      </p:sp>
    </p:spTree>
    <p:extLst>
      <p:ext uri="{BB962C8B-B14F-4D97-AF65-F5344CB8AC3E}">
        <p14:creationId xmlns:p14="http://schemas.microsoft.com/office/powerpoint/2010/main" val="44844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CDAA94-319D-49EF-A59D-9582808D1F09}"/>
              </a:ext>
            </a:extLst>
          </p:cNvPr>
          <p:cNvPicPr>
            <a:picLocks noChangeAspect="1"/>
          </p:cNvPicPr>
          <p:nvPr/>
        </p:nvPicPr>
        <p:blipFill>
          <a:blip r:embed="rId2"/>
          <a:stretch>
            <a:fillRect/>
          </a:stretch>
        </p:blipFill>
        <p:spPr>
          <a:xfrm>
            <a:off x="0" y="0"/>
            <a:ext cx="7705004" cy="6858000"/>
          </a:xfrm>
          <a:prstGeom prst="rect">
            <a:avLst/>
          </a:prstGeom>
        </p:spPr>
      </p:pic>
      <p:sp>
        <p:nvSpPr>
          <p:cNvPr id="3" name="TextBox 2">
            <a:extLst>
              <a:ext uri="{FF2B5EF4-FFF2-40B4-BE49-F238E27FC236}">
                <a16:creationId xmlns:a16="http://schemas.microsoft.com/office/drawing/2014/main" id="{D084E4F4-00E3-4512-A3B6-861F33A3607A}"/>
              </a:ext>
            </a:extLst>
          </p:cNvPr>
          <p:cNvSpPr txBox="1"/>
          <p:nvPr/>
        </p:nvSpPr>
        <p:spPr>
          <a:xfrm>
            <a:off x="8021874" y="2272684"/>
            <a:ext cx="2702352" cy="784830"/>
          </a:xfrm>
          <a:prstGeom prst="rect">
            <a:avLst/>
          </a:prstGeom>
          <a:noFill/>
        </p:spPr>
        <p:txBody>
          <a:bodyPr wrap="square" rtlCol="0">
            <a:spAutoFit/>
          </a:bodyPr>
          <a:lstStyle/>
          <a:p>
            <a:r>
              <a:rPr lang="en-US" sz="1500" dirty="0"/>
              <a:t>The heatmap that showing high correlated feature is around AVG feature</a:t>
            </a:r>
          </a:p>
        </p:txBody>
      </p:sp>
    </p:spTree>
    <p:extLst>
      <p:ext uri="{BB962C8B-B14F-4D97-AF65-F5344CB8AC3E}">
        <p14:creationId xmlns:p14="http://schemas.microsoft.com/office/powerpoint/2010/main" val="339946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B43A55-A13A-4D41-8EF7-9E9CF29C71F7}"/>
              </a:ext>
            </a:extLst>
          </p:cNvPr>
          <p:cNvPicPr>
            <a:picLocks noChangeAspect="1"/>
          </p:cNvPicPr>
          <p:nvPr/>
        </p:nvPicPr>
        <p:blipFill>
          <a:blip r:embed="rId2"/>
          <a:stretch>
            <a:fillRect/>
          </a:stretch>
        </p:blipFill>
        <p:spPr>
          <a:xfrm>
            <a:off x="362366" y="342253"/>
            <a:ext cx="4010025" cy="2533650"/>
          </a:xfrm>
          <a:prstGeom prst="rect">
            <a:avLst/>
          </a:prstGeom>
        </p:spPr>
      </p:pic>
      <p:pic>
        <p:nvPicPr>
          <p:cNvPr id="3" name="Picture 2">
            <a:extLst>
              <a:ext uri="{FF2B5EF4-FFF2-40B4-BE49-F238E27FC236}">
                <a16:creationId xmlns:a16="http://schemas.microsoft.com/office/drawing/2014/main" id="{563C1790-DF19-403D-BC8B-811541AB7238}"/>
              </a:ext>
            </a:extLst>
          </p:cNvPr>
          <p:cNvPicPr>
            <a:picLocks noChangeAspect="1"/>
          </p:cNvPicPr>
          <p:nvPr/>
        </p:nvPicPr>
        <p:blipFill>
          <a:blip r:embed="rId3"/>
          <a:stretch>
            <a:fillRect/>
          </a:stretch>
        </p:blipFill>
        <p:spPr>
          <a:xfrm>
            <a:off x="4612365" y="92383"/>
            <a:ext cx="5648325" cy="4400550"/>
          </a:xfrm>
          <a:prstGeom prst="rect">
            <a:avLst/>
          </a:prstGeom>
        </p:spPr>
      </p:pic>
      <p:sp>
        <p:nvSpPr>
          <p:cNvPr id="4" name="TextBox 3">
            <a:extLst>
              <a:ext uri="{FF2B5EF4-FFF2-40B4-BE49-F238E27FC236}">
                <a16:creationId xmlns:a16="http://schemas.microsoft.com/office/drawing/2014/main" id="{BD968307-C50F-4C4D-AB26-389CC9B98110}"/>
              </a:ext>
            </a:extLst>
          </p:cNvPr>
          <p:cNvSpPr txBox="1"/>
          <p:nvPr/>
        </p:nvSpPr>
        <p:spPr>
          <a:xfrm>
            <a:off x="309364" y="5078028"/>
            <a:ext cx="8606002" cy="553998"/>
          </a:xfrm>
          <a:prstGeom prst="rect">
            <a:avLst/>
          </a:prstGeom>
          <a:noFill/>
        </p:spPr>
        <p:txBody>
          <a:bodyPr wrap="square" rtlCol="0">
            <a:spAutoFit/>
          </a:bodyPr>
          <a:lstStyle/>
          <a:p>
            <a:r>
              <a:rPr lang="en-US" sz="1500" dirty="0"/>
              <a:t>The distribution of applicant age . Its distributed from 30 to 60 Years old . The right graph showing that at around 30 Years of age has the most difficulties of paying back the loan</a:t>
            </a:r>
          </a:p>
        </p:txBody>
      </p:sp>
    </p:spTree>
    <p:extLst>
      <p:ext uri="{BB962C8B-B14F-4D97-AF65-F5344CB8AC3E}">
        <p14:creationId xmlns:p14="http://schemas.microsoft.com/office/powerpoint/2010/main" val="23280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595B33-FC88-4D5F-A2AA-36B604ADC01B}"/>
              </a:ext>
            </a:extLst>
          </p:cNvPr>
          <p:cNvPicPr>
            <a:picLocks noChangeAspect="1"/>
          </p:cNvPicPr>
          <p:nvPr/>
        </p:nvPicPr>
        <p:blipFill>
          <a:blip r:embed="rId2"/>
          <a:stretch>
            <a:fillRect/>
          </a:stretch>
        </p:blipFill>
        <p:spPr>
          <a:xfrm>
            <a:off x="0" y="0"/>
            <a:ext cx="5781675" cy="6848475"/>
          </a:xfrm>
          <a:prstGeom prst="rect">
            <a:avLst/>
          </a:prstGeom>
        </p:spPr>
      </p:pic>
      <p:sp>
        <p:nvSpPr>
          <p:cNvPr id="3" name="TextBox 2">
            <a:extLst>
              <a:ext uri="{FF2B5EF4-FFF2-40B4-BE49-F238E27FC236}">
                <a16:creationId xmlns:a16="http://schemas.microsoft.com/office/drawing/2014/main" id="{5D063E18-CC85-427F-B71D-1F5EF3E6B145}"/>
              </a:ext>
            </a:extLst>
          </p:cNvPr>
          <p:cNvSpPr txBox="1"/>
          <p:nvPr/>
        </p:nvSpPr>
        <p:spPr>
          <a:xfrm>
            <a:off x="6096000" y="2476870"/>
            <a:ext cx="4628226" cy="1246495"/>
          </a:xfrm>
          <a:prstGeom prst="rect">
            <a:avLst/>
          </a:prstGeom>
          <a:noFill/>
        </p:spPr>
        <p:txBody>
          <a:bodyPr wrap="square" rtlCol="0">
            <a:spAutoFit/>
          </a:bodyPr>
          <a:lstStyle/>
          <a:p>
            <a:endParaRPr lang="en-US" sz="1500" dirty="0"/>
          </a:p>
          <a:p>
            <a:r>
              <a:rPr lang="en-US" sz="1500" dirty="0"/>
              <a:t>Source distribution of applicant . Divided into 3 parts based on EXT_SOURCE .Based on this we can conclude that in range 0 to 0.4 has difficulties from paying back the loan</a:t>
            </a:r>
          </a:p>
        </p:txBody>
      </p:sp>
    </p:spTree>
    <p:extLst>
      <p:ext uri="{BB962C8B-B14F-4D97-AF65-F5344CB8AC3E}">
        <p14:creationId xmlns:p14="http://schemas.microsoft.com/office/powerpoint/2010/main" val="2967698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95E7-F2CD-4028-A05D-BA7EB05FBAE6}"/>
              </a:ext>
            </a:extLst>
          </p:cNvPr>
          <p:cNvSpPr>
            <a:spLocks noGrp="1"/>
          </p:cNvSpPr>
          <p:nvPr>
            <p:ph type="title"/>
          </p:nvPr>
        </p:nvSpPr>
        <p:spPr/>
        <p:txBody>
          <a:bodyPr/>
          <a:lstStyle/>
          <a:p>
            <a:r>
              <a:rPr lang="en-US" dirty="0"/>
              <a:t>2</a:t>
            </a:r>
            <a:r>
              <a:rPr lang="en-US" baseline="30000" dirty="0"/>
              <a:t>nd</a:t>
            </a:r>
            <a:r>
              <a:rPr lang="en-US" dirty="0"/>
              <a:t> part</a:t>
            </a:r>
            <a:br>
              <a:rPr lang="en-US" dirty="0"/>
            </a:br>
            <a:r>
              <a:rPr lang="en-US" dirty="0"/>
              <a:t>Feature Performance using LGBM</a:t>
            </a:r>
          </a:p>
        </p:txBody>
      </p:sp>
      <p:pic>
        <p:nvPicPr>
          <p:cNvPr id="4" name="Content Placeholder 3">
            <a:extLst>
              <a:ext uri="{FF2B5EF4-FFF2-40B4-BE49-F238E27FC236}">
                <a16:creationId xmlns:a16="http://schemas.microsoft.com/office/drawing/2014/main" id="{65B384D8-DFB2-41FD-A562-7D3783533A76}"/>
              </a:ext>
            </a:extLst>
          </p:cNvPr>
          <p:cNvPicPr>
            <a:picLocks noGrp="1" noChangeAspect="1"/>
          </p:cNvPicPr>
          <p:nvPr>
            <p:ph idx="1"/>
          </p:nvPr>
        </p:nvPicPr>
        <p:blipFill>
          <a:blip r:embed="rId2"/>
          <a:stretch>
            <a:fillRect/>
          </a:stretch>
        </p:blipFill>
        <p:spPr>
          <a:xfrm>
            <a:off x="5983549" y="1972816"/>
            <a:ext cx="6066155" cy="4763411"/>
          </a:xfrm>
          <a:prstGeom prst="rect">
            <a:avLst/>
          </a:prstGeom>
        </p:spPr>
      </p:pic>
      <p:sp>
        <p:nvSpPr>
          <p:cNvPr id="5" name="Rectangle 4">
            <a:extLst>
              <a:ext uri="{FF2B5EF4-FFF2-40B4-BE49-F238E27FC236}">
                <a16:creationId xmlns:a16="http://schemas.microsoft.com/office/drawing/2014/main" id="{F955EAE0-AB80-4213-8A30-AF23E6C97329}"/>
              </a:ext>
            </a:extLst>
          </p:cNvPr>
          <p:cNvSpPr/>
          <p:nvPr/>
        </p:nvSpPr>
        <p:spPr>
          <a:xfrm>
            <a:off x="-112451" y="2088110"/>
            <a:ext cx="6096000" cy="2166875"/>
          </a:xfrm>
          <a:prstGeom prst="rect">
            <a:avLst/>
          </a:prstGeom>
        </p:spPr>
        <p:txBody>
          <a:bodyPr>
            <a:spAutoFit/>
          </a:bodyPr>
          <a:lstStyle/>
          <a:p>
            <a:pPr marL="171450" marR="0" algn="just">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benefit of using ensembles of decision tree methods like gradient boosting is that they can automatically provide estimates of feature importance from a trained predictive model. importance provides a score that indicates how useful or valuable each feature was in the construction of the boosted decision trees within the model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7AFF5E2-54AE-488C-8CE5-B4BB27159ACA}"/>
              </a:ext>
            </a:extLst>
          </p:cNvPr>
          <p:cNvSpPr/>
          <p:nvPr/>
        </p:nvSpPr>
        <p:spPr>
          <a:xfrm>
            <a:off x="-112451" y="4508929"/>
            <a:ext cx="6096000" cy="784830"/>
          </a:xfrm>
          <a:prstGeom prst="rect">
            <a:avLst/>
          </a:prstGeom>
        </p:spPr>
        <p:txBody>
          <a:bodyPr>
            <a:spAutoFit/>
          </a:bodyPr>
          <a:lstStyle/>
          <a:p>
            <a:pPr marL="152400" marR="0" fontAlgn="base">
              <a:lnSpc>
                <a:spcPts val="1800"/>
              </a:lnSpc>
              <a:spcBef>
                <a:spcPts val="0"/>
              </a:spcBef>
              <a:spcAft>
                <a:spcPts val="1440"/>
              </a:spcAft>
            </a:pPr>
            <a:r>
              <a:rPr lang="en-US" dirty="0">
                <a:latin typeface="Arial" panose="020B0604020202020204" pitchFamily="34" charset="0"/>
                <a:ea typeface="Times New Roman" panose="02020603050405020304" pitchFamily="18" charset="0"/>
              </a:rPr>
              <a:t>This importance is calculated explicitly for each attribute in the dataset, allowing attributes to be ranked and compared to each other.</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1538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63E18-CC85-427F-B71D-1F5EF3E6B145}"/>
              </a:ext>
            </a:extLst>
          </p:cNvPr>
          <p:cNvSpPr txBox="1"/>
          <p:nvPr/>
        </p:nvSpPr>
        <p:spPr>
          <a:xfrm>
            <a:off x="8067770" y="1729718"/>
            <a:ext cx="3925962" cy="1708160"/>
          </a:xfrm>
          <a:prstGeom prst="rect">
            <a:avLst/>
          </a:prstGeom>
          <a:noFill/>
        </p:spPr>
        <p:txBody>
          <a:bodyPr wrap="square" rtlCol="0">
            <a:spAutoFit/>
          </a:bodyPr>
          <a:lstStyle/>
          <a:p>
            <a:r>
              <a:rPr lang="en-GB" sz="1500" dirty="0"/>
              <a:t>information gain . Which attribute in a given set is most useful for discriminating between the classes to be learned</a:t>
            </a:r>
          </a:p>
          <a:p>
            <a:endParaRPr lang="en-GB" sz="1500" dirty="0"/>
          </a:p>
          <a:p>
            <a:r>
              <a:rPr lang="en-GB" sz="1500" dirty="0"/>
              <a:t>Information gain tells us how important a given attribute of the feature vectors is.</a:t>
            </a:r>
          </a:p>
          <a:p>
            <a:endParaRPr lang="en-GB" sz="1500" dirty="0"/>
          </a:p>
        </p:txBody>
      </p:sp>
      <p:pic>
        <p:nvPicPr>
          <p:cNvPr id="4" name="Picture 3">
            <a:extLst>
              <a:ext uri="{FF2B5EF4-FFF2-40B4-BE49-F238E27FC236}">
                <a16:creationId xmlns:a16="http://schemas.microsoft.com/office/drawing/2014/main" id="{A55935FF-6196-4287-9733-28E6939C4D67}"/>
              </a:ext>
            </a:extLst>
          </p:cNvPr>
          <p:cNvPicPr>
            <a:picLocks noChangeAspect="1"/>
          </p:cNvPicPr>
          <p:nvPr/>
        </p:nvPicPr>
        <p:blipFill>
          <a:blip r:embed="rId2"/>
          <a:stretch>
            <a:fillRect/>
          </a:stretch>
        </p:blipFill>
        <p:spPr>
          <a:xfrm>
            <a:off x="0" y="266329"/>
            <a:ext cx="8067770" cy="5933336"/>
          </a:xfrm>
          <a:prstGeom prst="rect">
            <a:avLst/>
          </a:prstGeom>
        </p:spPr>
      </p:pic>
      <p:sp>
        <p:nvSpPr>
          <p:cNvPr id="5" name="Rectangle 4">
            <a:extLst>
              <a:ext uri="{FF2B5EF4-FFF2-40B4-BE49-F238E27FC236}">
                <a16:creationId xmlns:a16="http://schemas.microsoft.com/office/drawing/2014/main" id="{A7506E8A-E288-41A8-BF33-7BD4632FD234}"/>
              </a:ext>
            </a:extLst>
          </p:cNvPr>
          <p:cNvSpPr/>
          <p:nvPr/>
        </p:nvSpPr>
        <p:spPr>
          <a:xfrm>
            <a:off x="8067770" y="4943317"/>
            <a:ext cx="4160668" cy="646331"/>
          </a:xfrm>
          <a:prstGeom prst="rect">
            <a:avLst/>
          </a:prstGeom>
        </p:spPr>
        <p:txBody>
          <a:bodyPr wrap="square">
            <a:spAutoFit/>
          </a:bodyPr>
          <a:lstStyle/>
          <a:p>
            <a:r>
              <a:rPr lang="en-GB" dirty="0"/>
              <a:t>Information Gain = entropy(parent) – [average entropy(children)]</a:t>
            </a:r>
            <a:endParaRPr lang="en-US" dirty="0"/>
          </a:p>
        </p:txBody>
      </p:sp>
      <p:sp>
        <p:nvSpPr>
          <p:cNvPr id="6" name="Rectangle 5">
            <a:extLst>
              <a:ext uri="{FF2B5EF4-FFF2-40B4-BE49-F238E27FC236}">
                <a16:creationId xmlns:a16="http://schemas.microsoft.com/office/drawing/2014/main" id="{54DCA5AB-26F4-4CA1-AAE6-5CD97E06F428}"/>
              </a:ext>
            </a:extLst>
          </p:cNvPr>
          <p:cNvSpPr/>
          <p:nvPr/>
        </p:nvSpPr>
        <p:spPr>
          <a:xfrm>
            <a:off x="8067770" y="3634213"/>
            <a:ext cx="4160668" cy="584775"/>
          </a:xfrm>
          <a:prstGeom prst="rect">
            <a:avLst/>
          </a:prstGeom>
        </p:spPr>
        <p:txBody>
          <a:bodyPr wrap="square">
            <a:spAutoFit/>
          </a:bodyPr>
          <a:lstStyle/>
          <a:p>
            <a:r>
              <a:rPr lang="en-GB" sz="1600" dirty="0"/>
              <a:t>Extra source is the </a:t>
            </a:r>
            <a:r>
              <a:rPr lang="en-GB" sz="1600" dirty="0" err="1"/>
              <a:t>normilized</a:t>
            </a:r>
            <a:r>
              <a:rPr lang="en-GB" sz="1600" dirty="0"/>
              <a:t> </a:t>
            </a:r>
            <a:r>
              <a:rPr lang="en-US" sz="1600" dirty="0"/>
              <a:t>score of external data source </a:t>
            </a:r>
            <a:endParaRPr lang="en-GB" sz="1600" dirty="0"/>
          </a:p>
        </p:txBody>
      </p:sp>
    </p:spTree>
    <p:extLst>
      <p:ext uri="{BB962C8B-B14F-4D97-AF65-F5344CB8AC3E}">
        <p14:creationId xmlns:p14="http://schemas.microsoft.com/office/powerpoint/2010/main" val="247016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35616A-A981-4160-824B-F7EFC07E3635}"/>
              </a:ext>
            </a:extLst>
          </p:cNvPr>
          <p:cNvSpPr/>
          <p:nvPr/>
        </p:nvSpPr>
        <p:spPr>
          <a:xfrm>
            <a:off x="437965" y="4882719"/>
            <a:ext cx="8723789" cy="1200329"/>
          </a:xfrm>
          <a:prstGeom prst="rect">
            <a:avLst/>
          </a:prstGeom>
        </p:spPr>
        <p:txBody>
          <a:bodyPr wrap="square">
            <a:spAutoFit/>
          </a:bodyPr>
          <a:lstStyle/>
          <a:p>
            <a:r>
              <a:rPr lang="en-US" dirty="0"/>
              <a:t>A feature is “important” if shuffling its values increases the model error, because in this case the model relied on the feature for the prediction</a:t>
            </a:r>
          </a:p>
          <a:p>
            <a:endParaRPr lang="en-US" dirty="0"/>
          </a:p>
          <a:p>
            <a:r>
              <a:rPr lang="en-US" dirty="0"/>
              <a:t>A feature is “unimportant” if shuffling its values leaves the model error unchanged</a:t>
            </a:r>
          </a:p>
        </p:txBody>
      </p:sp>
      <p:pic>
        <p:nvPicPr>
          <p:cNvPr id="4" name="Picture 3">
            <a:extLst>
              <a:ext uri="{FF2B5EF4-FFF2-40B4-BE49-F238E27FC236}">
                <a16:creationId xmlns:a16="http://schemas.microsoft.com/office/drawing/2014/main" id="{A0829201-9E5D-48C2-8127-214453B23A15}"/>
              </a:ext>
            </a:extLst>
          </p:cNvPr>
          <p:cNvPicPr>
            <a:picLocks noChangeAspect="1"/>
          </p:cNvPicPr>
          <p:nvPr/>
        </p:nvPicPr>
        <p:blipFill>
          <a:blip r:embed="rId2"/>
          <a:stretch>
            <a:fillRect/>
          </a:stretch>
        </p:blipFill>
        <p:spPr>
          <a:xfrm>
            <a:off x="0" y="0"/>
            <a:ext cx="12192000" cy="4414619"/>
          </a:xfrm>
          <a:prstGeom prst="rect">
            <a:avLst/>
          </a:prstGeom>
        </p:spPr>
      </p:pic>
    </p:spTree>
    <p:extLst>
      <p:ext uri="{BB962C8B-B14F-4D97-AF65-F5344CB8AC3E}">
        <p14:creationId xmlns:p14="http://schemas.microsoft.com/office/powerpoint/2010/main" val="295804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C045-A599-4B08-8F77-241B2E6221FE}"/>
              </a:ext>
            </a:extLst>
          </p:cNvPr>
          <p:cNvSpPr>
            <a:spLocks noGrp="1"/>
          </p:cNvSpPr>
          <p:nvPr>
            <p:ph type="title"/>
          </p:nvPr>
        </p:nvSpPr>
        <p:spPr/>
        <p:txBody>
          <a:bodyPr/>
          <a:lstStyle/>
          <a:p>
            <a:r>
              <a:rPr lang="en-US" dirty="0"/>
              <a:t>Brief summary of data representation</a:t>
            </a:r>
          </a:p>
        </p:txBody>
      </p:sp>
      <p:sp>
        <p:nvSpPr>
          <p:cNvPr id="3" name="Content Placeholder 2">
            <a:extLst>
              <a:ext uri="{FF2B5EF4-FFF2-40B4-BE49-F238E27FC236}">
                <a16:creationId xmlns:a16="http://schemas.microsoft.com/office/drawing/2014/main" id="{9394770C-E601-489D-BA09-EFDEFC541AF9}"/>
              </a:ext>
            </a:extLst>
          </p:cNvPr>
          <p:cNvSpPr>
            <a:spLocks noGrp="1"/>
          </p:cNvSpPr>
          <p:nvPr>
            <p:ph idx="1"/>
          </p:nvPr>
        </p:nvSpPr>
        <p:spPr>
          <a:xfrm>
            <a:off x="363985" y="2059618"/>
            <a:ext cx="9930198" cy="4722921"/>
          </a:xfrm>
        </p:spPr>
        <p:txBody>
          <a:bodyPr>
            <a:noAutofit/>
          </a:bodyPr>
          <a:lstStyle/>
          <a:p>
            <a:r>
              <a:rPr lang="en-US" sz="1600" dirty="0" err="1"/>
              <a:t>Heres</a:t>
            </a:r>
            <a:r>
              <a:rPr lang="en-US" sz="1600" dirty="0"/>
              <a:t> a brief summary of </a:t>
            </a:r>
            <a:r>
              <a:rPr lang="en-US" sz="1600"/>
              <a:t>each datasets:</a:t>
            </a:r>
            <a:endParaRPr lang="en-US" sz="1600" dirty="0"/>
          </a:p>
          <a:p>
            <a:endParaRPr lang="en-US" sz="1600" dirty="0"/>
          </a:p>
          <a:p>
            <a:r>
              <a:rPr lang="en-US" sz="1600" dirty="0"/>
              <a:t>1.aplication: The main data that split into 2 parts, the train that has target and test that doesn’t have</a:t>
            </a:r>
          </a:p>
          <a:p>
            <a:r>
              <a:rPr lang="en-US" sz="1600" dirty="0"/>
              <a:t>2.bureau: D</a:t>
            </a:r>
            <a:r>
              <a:rPr lang="en-GB" sz="1600" dirty="0" err="1"/>
              <a:t>ata</a:t>
            </a:r>
            <a:r>
              <a:rPr lang="en-GB" sz="1600" dirty="0"/>
              <a:t> concerning client's previous credits from other financial institutions. Each previous credit has its own row in bureau, but one loan in the application data can have multiple previous credits.</a:t>
            </a:r>
            <a:endParaRPr lang="en-US" sz="1600" dirty="0"/>
          </a:p>
          <a:p>
            <a:r>
              <a:rPr lang="en-US" sz="1600" dirty="0"/>
              <a:t>3.bureau balance : Status and balance for each client monthly in bureau</a:t>
            </a:r>
          </a:p>
          <a:p>
            <a:r>
              <a:rPr lang="en-US" sz="1600" dirty="0"/>
              <a:t>4.credit_card_balance: </a:t>
            </a:r>
            <a:r>
              <a:rPr lang="en-GB" sz="1600" dirty="0"/>
              <a:t>monthly data about previous credit cards clients have had with Home Credit. Each row is one month of a credit card balance, and a single credit card can have many rows.</a:t>
            </a:r>
          </a:p>
          <a:p>
            <a:r>
              <a:rPr lang="en-US" sz="1600" dirty="0"/>
              <a:t>5.POS_CASH_balance: history from </a:t>
            </a:r>
            <a:r>
              <a:rPr lang="en-US" sz="1600" dirty="0" err="1"/>
              <a:t>pointofsales</a:t>
            </a:r>
            <a:r>
              <a:rPr lang="en-US" sz="1600" dirty="0"/>
              <a:t> in </a:t>
            </a:r>
            <a:r>
              <a:rPr lang="en-US" sz="1600" dirty="0" err="1"/>
              <a:t>homecredit</a:t>
            </a:r>
            <a:endParaRPr lang="en-US" sz="1600" dirty="0"/>
          </a:p>
          <a:p>
            <a:r>
              <a:rPr lang="en-US" sz="1600" dirty="0"/>
              <a:t>6.previous_application: history from previous application in </a:t>
            </a:r>
            <a:r>
              <a:rPr lang="en-US" sz="1600" dirty="0" err="1"/>
              <a:t>homecredit</a:t>
            </a:r>
            <a:endParaRPr lang="en-US" sz="1600" dirty="0"/>
          </a:p>
          <a:p>
            <a:r>
              <a:rPr lang="en-US" sz="1600" dirty="0"/>
              <a:t>7.installments_payments  : history previous payment in </a:t>
            </a:r>
            <a:r>
              <a:rPr lang="en-US" sz="1600" dirty="0" err="1"/>
              <a:t>homecredit</a:t>
            </a:r>
            <a:endParaRPr lang="en-US" sz="1600" dirty="0"/>
          </a:p>
        </p:txBody>
      </p:sp>
    </p:spTree>
    <p:extLst>
      <p:ext uri="{BB962C8B-B14F-4D97-AF65-F5344CB8AC3E}">
        <p14:creationId xmlns:p14="http://schemas.microsoft.com/office/powerpoint/2010/main" val="2926720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23B3-2E67-4A00-AB29-757649B23A83}"/>
              </a:ext>
            </a:extLst>
          </p:cNvPr>
          <p:cNvSpPr>
            <a:spLocks noGrp="1"/>
          </p:cNvSpPr>
          <p:nvPr>
            <p:ph type="title"/>
          </p:nvPr>
        </p:nvSpPr>
        <p:spPr/>
        <p:txBody>
          <a:bodyPr/>
          <a:lstStyle/>
          <a:p>
            <a:r>
              <a:rPr lang="en-US" dirty="0"/>
              <a:t>Model explanation</a:t>
            </a:r>
          </a:p>
        </p:txBody>
      </p:sp>
      <p:sp>
        <p:nvSpPr>
          <p:cNvPr id="5" name="Rectangle 4">
            <a:extLst>
              <a:ext uri="{FF2B5EF4-FFF2-40B4-BE49-F238E27FC236}">
                <a16:creationId xmlns:a16="http://schemas.microsoft.com/office/drawing/2014/main" id="{77048C00-3487-4C4E-A89F-5985CBB39CE0}"/>
              </a:ext>
            </a:extLst>
          </p:cNvPr>
          <p:cNvSpPr/>
          <p:nvPr/>
        </p:nvSpPr>
        <p:spPr>
          <a:xfrm>
            <a:off x="295922" y="2120882"/>
            <a:ext cx="9016754" cy="1277786"/>
          </a:xfrm>
          <a:prstGeom prst="rect">
            <a:avLst/>
          </a:prstGeom>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To explain in much more detail </a:t>
            </a:r>
            <a:r>
              <a:rPr lang="en-US" dirty="0" err="1">
                <a:latin typeface="Arial" panose="020B0604020202020204" pitchFamily="34" charset="0"/>
                <a:ea typeface="Calibri" panose="020F0502020204030204" pitchFamily="34" charset="0"/>
                <a:cs typeface="Times New Roman" panose="02020603050405020304" pitchFamily="18" charset="0"/>
              </a:rPr>
              <a:t>im</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gonna</a:t>
            </a:r>
            <a:r>
              <a:rPr lang="en-US" dirty="0">
                <a:latin typeface="Arial" panose="020B0604020202020204" pitchFamily="34" charset="0"/>
                <a:ea typeface="Calibri" panose="020F0502020204030204" pitchFamily="34" charset="0"/>
                <a:cs typeface="Times New Roman" panose="02020603050405020304" pitchFamily="18" charset="0"/>
              </a:rPr>
              <a:t> use SHAP. </a:t>
            </a:r>
            <a:r>
              <a:rPr lang="en-US" b="1" dirty="0">
                <a:latin typeface="Arial" panose="020B0604020202020204" pitchFamily="34" charset="0"/>
                <a:ea typeface="Calibri" panose="020F0502020204030204" pitchFamily="34" charset="0"/>
                <a:cs typeface="Times New Roman" panose="02020603050405020304" pitchFamily="18" charset="0"/>
              </a:rPr>
              <a:t>SHAP (</a:t>
            </a:r>
            <a:r>
              <a:rPr lang="en-US" b="1" dirty="0" err="1">
                <a:latin typeface="Arial" panose="020B0604020202020204" pitchFamily="34" charset="0"/>
                <a:ea typeface="Calibri" panose="020F0502020204030204" pitchFamily="34" charset="0"/>
                <a:cs typeface="Times New Roman" panose="02020603050405020304" pitchFamily="18" charset="0"/>
              </a:rPr>
              <a:t>SHapley</a:t>
            </a:r>
            <a:r>
              <a:rPr lang="en-US" b="1" dirty="0">
                <a:latin typeface="Arial" panose="020B0604020202020204" pitchFamily="34" charset="0"/>
                <a:ea typeface="Calibri" panose="020F0502020204030204" pitchFamily="34" charset="0"/>
                <a:cs typeface="Times New Roman" panose="02020603050405020304" pitchFamily="18" charset="0"/>
              </a:rPr>
              <a:t> Additive </a:t>
            </a:r>
            <a:r>
              <a:rPr lang="en-US" b="1" dirty="0" err="1">
                <a:latin typeface="Arial" panose="020B0604020202020204" pitchFamily="34" charset="0"/>
                <a:ea typeface="Calibri" panose="020F0502020204030204" pitchFamily="34" charset="0"/>
                <a:cs typeface="Times New Roman" panose="02020603050405020304" pitchFamily="18" charset="0"/>
              </a:rPr>
              <a:t>exPlanations</a:t>
            </a:r>
            <a:r>
              <a:rPr lang="en-US" b="1" dirty="0">
                <a:latin typeface="Arial" panose="020B0604020202020204" pitchFamily="34" charset="0"/>
                <a:ea typeface="Calibri" panose="020F0502020204030204" pitchFamily="34" charset="0"/>
                <a:cs typeface="Times New Roman" panose="02020603050405020304" pitchFamily="18" charset="0"/>
              </a:rPr>
              <a:t>)</a:t>
            </a:r>
            <a:r>
              <a:rPr lang="en-US" dirty="0">
                <a:latin typeface="Arial" panose="020B0604020202020204" pitchFamily="34" charset="0"/>
                <a:ea typeface="Calibri" panose="020F0502020204030204" pitchFamily="34" charset="0"/>
                <a:cs typeface="Times New Roman" panose="02020603050405020304" pitchFamily="18" charset="0"/>
              </a:rPr>
              <a:t> is a unified approach to explain the output of any machine learning model. SHAP connects game theory with local explanations .These graph would explain about the risk of credit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05D264B-731E-4C9A-A419-8524BF1806BA}"/>
              </a:ext>
            </a:extLst>
          </p:cNvPr>
          <p:cNvPicPr>
            <a:picLocks noChangeAspect="1"/>
          </p:cNvPicPr>
          <p:nvPr/>
        </p:nvPicPr>
        <p:blipFill>
          <a:blip r:embed="rId2"/>
          <a:stretch>
            <a:fillRect/>
          </a:stretch>
        </p:blipFill>
        <p:spPr>
          <a:xfrm>
            <a:off x="2523708" y="3837822"/>
            <a:ext cx="5457825" cy="2266950"/>
          </a:xfrm>
          <a:prstGeom prst="rect">
            <a:avLst/>
          </a:prstGeom>
        </p:spPr>
      </p:pic>
    </p:spTree>
    <p:extLst>
      <p:ext uri="{BB962C8B-B14F-4D97-AF65-F5344CB8AC3E}">
        <p14:creationId xmlns:p14="http://schemas.microsoft.com/office/powerpoint/2010/main" val="2484228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63E18-CC85-427F-B71D-1F5EF3E6B145}"/>
              </a:ext>
            </a:extLst>
          </p:cNvPr>
          <p:cNvSpPr txBox="1"/>
          <p:nvPr/>
        </p:nvSpPr>
        <p:spPr>
          <a:xfrm>
            <a:off x="566138" y="2510828"/>
            <a:ext cx="8675515" cy="1200329"/>
          </a:xfrm>
          <a:prstGeom prst="rect">
            <a:avLst/>
          </a:prstGeom>
          <a:noFill/>
        </p:spPr>
        <p:txBody>
          <a:bodyPr wrap="square" rtlCol="0">
            <a:spAutoFit/>
          </a:bodyPr>
          <a:lstStyle/>
          <a:p>
            <a:r>
              <a:rPr lang="en-GB" dirty="0"/>
              <a:t>The above explanation shows features each contributing to push the model output from the base value (the average model output over the training dataset we passed) to the model output. Features pushing the prediction higher are shown in red, those pushing the prediction lower are in blue</a:t>
            </a:r>
            <a:endParaRPr lang="en-GB" sz="1500" dirty="0"/>
          </a:p>
        </p:txBody>
      </p:sp>
      <p:pic>
        <p:nvPicPr>
          <p:cNvPr id="7" name="Content Placeholder 3">
            <a:extLst>
              <a:ext uri="{FF2B5EF4-FFF2-40B4-BE49-F238E27FC236}">
                <a16:creationId xmlns:a16="http://schemas.microsoft.com/office/drawing/2014/main" id="{268E4295-CD46-4300-9C4C-A8D5369F25A4}"/>
              </a:ext>
            </a:extLst>
          </p:cNvPr>
          <p:cNvPicPr>
            <a:picLocks noChangeAspect="1"/>
          </p:cNvPicPr>
          <p:nvPr/>
        </p:nvPicPr>
        <p:blipFill>
          <a:blip r:embed="rId2"/>
          <a:stretch>
            <a:fillRect/>
          </a:stretch>
        </p:blipFill>
        <p:spPr>
          <a:xfrm>
            <a:off x="245315" y="327358"/>
            <a:ext cx="10289280" cy="1667869"/>
          </a:xfrm>
          <a:prstGeom prst="rect">
            <a:avLst/>
          </a:prstGeom>
        </p:spPr>
      </p:pic>
      <p:sp>
        <p:nvSpPr>
          <p:cNvPr id="8" name="TextBox 7">
            <a:extLst>
              <a:ext uri="{FF2B5EF4-FFF2-40B4-BE49-F238E27FC236}">
                <a16:creationId xmlns:a16="http://schemas.microsoft.com/office/drawing/2014/main" id="{282EAD17-F654-42FA-AE82-77D500EB8535}"/>
              </a:ext>
            </a:extLst>
          </p:cNvPr>
          <p:cNvSpPr txBox="1"/>
          <p:nvPr/>
        </p:nvSpPr>
        <p:spPr>
          <a:xfrm>
            <a:off x="566137" y="4226758"/>
            <a:ext cx="8675515" cy="784830"/>
          </a:xfrm>
          <a:prstGeom prst="rect">
            <a:avLst/>
          </a:prstGeom>
          <a:noFill/>
        </p:spPr>
        <p:txBody>
          <a:bodyPr wrap="square" rtlCol="0">
            <a:spAutoFit/>
          </a:bodyPr>
          <a:lstStyle/>
          <a:p>
            <a:r>
              <a:rPr lang="en-GB" sz="1500" dirty="0"/>
              <a:t>The above example I took from customer 1 . The Red one is pushing through the blue one, means this costumer is on high risk for giving the loan since the variable like NEW_EXT_SOURCES_MEAN , EXT_SOURCE 3 etc is low . Even his DAYS_BIRTH is high </a:t>
            </a:r>
          </a:p>
        </p:txBody>
      </p:sp>
    </p:spTree>
    <p:extLst>
      <p:ext uri="{BB962C8B-B14F-4D97-AF65-F5344CB8AC3E}">
        <p14:creationId xmlns:p14="http://schemas.microsoft.com/office/powerpoint/2010/main" val="480116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63E18-CC85-427F-B71D-1F5EF3E6B145}"/>
              </a:ext>
            </a:extLst>
          </p:cNvPr>
          <p:cNvSpPr txBox="1"/>
          <p:nvPr/>
        </p:nvSpPr>
        <p:spPr>
          <a:xfrm>
            <a:off x="566138" y="2510828"/>
            <a:ext cx="8675515" cy="1200329"/>
          </a:xfrm>
          <a:prstGeom prst="rect">
            <a:avLst/>
          </a:prstGeom>
          <a:noFill/>
        </p:spPr>
        <p:txBody>
          <a:bodyPr wrap="square" rtlCol="0">
            <a:spAutoFit/>
          </a:bodyPr>
          <a:lstStyle/>
          <a:p>
            <a:r>
              <a:rPr lang="en-GB" dirty="0"/>
              <a:t>The above explanation shows features each contributing to push the model output from the base value (the average model output over the training dataset we passed) to the model output. Features pushing the prediction higher are shown in red, those pushing the prediction lower are in blue</a:t>
            </a:r>
            <a:endParaRPr lang="en-GB" sz="1500" dirty="0"/>
          </a:p>
        </p:txBody>
      </p:sp>
      <p:pic>
        <p:nvPicPr>
          <p:cNvPr id="7" name="Content Placeholder 3">
            <a:extLst>
              <a:ext uri="{FF2B5EF4-FFF2-40B4-BE49-F238E27FC236}">
                <a16:creationId xmlns:a16="http://schemas.microsoft.com/office/drawing/2014/main" id="{268E4295-CD46-4300-9C4C-A8D5369F25A4}"/>
              </a:ext>
            </a:extLst>
          </p:cNvPr>
          <p:cNvPicPr>
            <a:picLocks noChangeAspect="1"/>
          </p:cNvPicPr>
          <p:nvPr/>
        </p:nvPicPr>
        <p:blipFill>
          <a:blip r:embed="rId2"/>
          <a:stretch>
            <a:fillRect/>
          </a:stretch>
        </p:blipFill>
        <p:spPr>
          <a:xfrm>
            <a:off x="245315" y="327358"/>
            <a:ext cx="10289280" cy="1667869"/>
          </a:xfrm>
          <a:prstGeom prst="rect">
            <a:avLst/>
          </a:prstGeom>
        </p:spPr>
      </p:pic>
      <p:sp>
        <p:nvSpPr>
          <p:cNvPr id="8" name="TextBox 7">
            <a:extLst>
              <a:ext uri="{FF2B5EF4-FFF2-40B4-BE49-F238E27FC236}">
                <a16:creationId xmlns:a16="http://schemas.microsoft.com/office/drawing/2014/main" id="{282EAD17-F654-42FA-AE82-77D500EB8535}"/>
              </a:ext>
            </a:extLst>
          </p:cNvPr>
          <p:cNvSpPr txBox="1"/>
          <p:nvPr/>
        </p:nvSpPr>
        <p:spPr>
          <a:xfrm>
            <a:off x="566137" y="4226758"/>
            <a:ext cx="8675515" cy="1477328"/>
          </a:xfrm>
          <a:prstGeom prst="rect">
            <a:avLst/>
          </a:prstGeom>
          <a:noFill/>
        </p:spPr>
        <p:txBody>
          <a:bodyPr wrap="square" rtlCol="0">
            <a:spAutoFit/>
          </a:bodyPr>
          <a:lstStyle/>
          <a:p>
            <a:r>
              <a:rPr lang="en-GB" sz="1500" dirty="0"/>
              <a:t>The above example I took from customer 1 . The Red one is pushing through the blue one, means this costumer is on high risk for giving the loan since the variable like NEW_EXT_SOURCES_MEAN , EXT_SOURCE 3 etc is low . Even his DAYS_BIRTH is high </a:t>
            </a:r>
          </a:p>
          <a:p>
            <a:endParaRPr lang="en-GB" sz="1500" dirty="0"/>
          </a:p>
          <a:p>
            <a:r>
              <a:rPr lang="en-GB" sz="1500" dirty="0"/>
              <a:t>So basically, even if his age is okay, and he living in good area. </a:t>
            </a:r>
            <a:r>
              <a:rPr lang="en-GB" sz="1500"/>
              <a:t>Your NEW EXT SOURCE MEAN is too low</a:t>
            </a:r>
            <a:endParaRPr lang="en-GB" sz="1500" dirty="0"/>
          </a:p>
        </p:txBody>
      </p:sp>
    </p:spTree>
    <p:extLst>
      <p:ext uri="{BB962C8B-B14F-4D97-AF65-F5344CB8AC3E}">
        <p14:creationId xmlns:p14="http://schemas.microsoft.com/office/powerpoint/2010/main" val="520936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2EAD17-F654-42FA-AE82-77D500EB8535}"/>
              </a:ext>
            </a:extLst>
          </p:cNvPr>
          <p:cNvSpPr txBox="1"/>
          <p:nvPr/>
        </p:nvSpPr>
        <p:spPr>
          <a:xfrm>
            <a:off x="345304" y="1887594"/>
            <a:ext cx="8675515" cy="553998"/>
          </a:xfrm>
          <a:prstGeom prst="rect">
            <a:avLst/>
          </a:prstGeom>
          <a:noFill/>
        </p:spPr>
        <p:txBody>
          <a:bodyPr wrap="square" rtlCol="0">
            <a:spAutoFit/>
          </a:bodyPr>
          <a:lstStyle/>
          <a:p>
            <a:r>
              <a:rPr lang="en-GB" sz="1500" dirty="0"/>
              <a:t>We go to costumer 2 , which has NEW_CREDIT TO ANUITY RATIO ,NAME EDUCATION TYPE high and create an insight that this customer is safe enough to loan risk </a:t>
            </a:r>
          </a:p>
        </p:txBody>
      </p:sp>
      <p:pic>
        <p:nvPicPr>
          <p:cNvPr id="2" name="Picture 1">
            <a:extLst>
              <a:ext uri="{FF2B5EF4-FFF2-40B4-BE49-F238E27FC236}">
                <a16:creationId xmlns:a16="http://schemas.microsoft.com/office/drawing/2014/main" id="{2C1B1838-CE79-4244-B4BB-979167EDC2B6}"/>
              </a:ext>
            </a:extLst>
          </p:cNvPr>
          <p:cNvPicPr>
            <a:picLocks noChangeAspect="1"/>
          </p:cNvPicPr>
          <p:nvPr/>
        </p:nvPicPr>
        <p:blipFill>
          <a:blip r:embed="rId2"/>
          <a:stretch>
            <a:fillRect/>
          </a:stretch>
        </p:blipFill>
        <p:spPr>
          <a:xfrm>
            <a:off x="345304" y="351639"/>
            <a:ext cx="8039100" cy="1343025"/>
          </a:xfrm>
          <a:prstGeom prst="rect">
            <a:avLst/>
          </a:prstGeom>
        </p:spPr>
      </p:pic>
      <p:pic>
        <p:nvPicPr>
          <p:cNvPr id="4" name="Picture 3">
            <a:extLst>
              <a:ext uri="{FF2B5EF4-FFF2-40B4-BE49-F238E27FC236}">
                <a16:creationId xmlns:a16="http://schemas.microsoft.com/office/drawing/2014/main" id="{2AEA2327-E580-4FCA-8711-F46E84D9C071}"/>
              </a:ext>
            </a:extLst>
          </p:cNvPr>
          <p:cNvPicPr>
            <a:picLocks noChangeAspect="1"/>
          </p:cNvPicPr>
          <p:nvPr/>
        </p:nvPicPr>
        <p:blipFill>
          <a:blip r:embed="rId3"/>
          <a:stretch>
            <a:fillRect/>
          </a:stretch>
        </p:blipFill>
        <p:spPr>
          <a:xfrm>
            <a:off x="345304" y="2806375"/>
            <a:ext cx="8910090" cy="1451703"/>
          </a:xfrm>
          <a:prstGeom prst="rect">
            <a:avLst/>
          </a:prstGeom>
        </p:spPr>
      </p:pic>
      <p:sp>
        <p:nvSpPr>
          <p:cNvPr id="9" name="TextBox 8">
            <a:extLst>
              <a:ext uri="{FF2B5EF4-FFF2-40B4-BE49-F238E27FC236}">
                <a16:creationId xmlns:a16="http://schemas.microsoft.com/office/drawing/2014/main" id="{72AF6190-DB06-4B73-AD91-6B723DBCCFC8}"/>
              </a:ext>
            </a:extLst>
          </p:cNvPr>
          <p:cNvSpPr txBox="1"/>
          <p:nvPr/>
        </p:nvSpPr>
        <p:spPr>
          <a:xfrm>
            <a:off x="266884" y="5377998"/>
            <a:ext cx="8675515" cy="553998"/>
          </a:xfrm>
          <a:prstGeom prst="rect">
            <a:avLst/>
          </a:prstGeom>
          <a:noFill/>
        </p:spPr>
        <p:txBody>
          <a:bodyPr wrap="square" rtlCol="0">
            <a:spAutoFit/>
          </a:bodyPr>
          <a:lstStyle/>
          <a:p>
            <a:r>
              <a:rPr lang="en-GB" sz="1500" dirty="0"/>
              <a:t>Last example we go to costumer 1000 . Which has NEW_EXT_SOURCE_MEAN, DAYS ID PUBLISH score high to give an insight that this customer is safe for loan risk</a:t>
            </a:r>
          </a:p>
        </p:txBody>
      </p:sp>
    </p:spTree>
    <p:extLst>
      <p:ext uri="{BB962C8B-B14F-4D97-AF65-F5344CB8AC3E}">
        <p14:creationId xmlns:p14="http://schemas.microsoft.com/office/powerpoint/2010/main" val="2125125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CE39-01B5-4553-9766-3607E3FA0ABD}"/>
              </a:ext>
            </a:extLst>
          </p:cNvPr>
          <p:cNvSpPr>
            <a:spLocks noGrp="1"/>
          </p:cNvSpPr>
          <p:nvPr>
            <p:ph type="title"/>
          </p:nvPr>
        </p:nvSpPr>
        <p:spPr/>
        <p:txBody>
          <a:bodyPr>
            <a:normAutofit fontScale="90000"/>
          </a:bodyPr>
          <a:lstStyle/>
          <a:p>
            <a:r>
              <a:rPr lang="en-US" dirty="0"/>
              <a:t>3</a:t>
            </a:r>
            <a:r>
              <a:rPr lang="en-US" baseline="30000" dirty="0"/>
              <a:t>rd</a:t>
            </a:r>
            <a:r>
              <a:rPr lang="en-US" dirty="0"/>
              <a:t> part</a:t>
            </a:r>
            <a:br>
              <a:rPr lang="en-US" dirty="0"/>
            </a:br>
            <a:r>
              <a:rPr lang="en-US" dirty="0"/>
              <a:t>MACHINE LEARNING MODELING</a:t>
            </a:r>
            <a:br>
              <a:rPr lang="en-US" dirty="0"/>
            </a:br>
            <a:endParaRPr lang="en-US" dirty="0"/>
          </a:p>
        </p:txBody>
      </p:sp>
      <p:pic>
        <p:nvPicPr>
          <p:cNvPr id="4" name="Picture 3">
            <a:extLst>
              <a:ext uri="{FF2B5EF4-FFF2-40B4-BE49-F238E27FC236}">
                <a16:creationId xmlns:a16="http://schemas.microsoft.com/office/drawing/2014/main" id="{58040764-DA14-4EF7-B651-B74ECEAA51A1}"/>
              </a:ext>
            </a:extLst>
          </p:cNvPr>
          <p:cNvPicPr>
            <a:picLocks noChangeAspect="1"/>
          </p:cNvPicPr>
          <p:nvPr/>
        </p:nvPicPr>
        <p:blipFill>
          <a:blip r:embed="rId2"/>
          <a:stretch>
            <a:fillRect/>
          </a:stretch>
        </p:blipFill>
        <p:spPr>
          <a:xfrm>
            <a:off x="983342" y="2101577"/>
            <a:ext cx="3846111" cy="2922258"/>
          </a:xfrm>
          <a:prstGeom prst="rect">
            <a:avLst/>
          </a:prstGeom>
        </p:spPr>
      </p:pic>
      <p:pic>
        <p:nvPicPr>
          <p:cNvPr id="5" name="Picture 4">
            <a:extLst>
              <a:ext uri="{FF2B5EF4-FFF2-40B4-BE49-F238E27FC236}">
                <a16:creationId xmlns:a16="http://schemas.microsoft.com/office/drawing/2014/main" id="{6A8F4C9B-3AB4-47CB-A5FE-DE4298F40459}"/>
              </a:ext>
            </a:extLst>
          </p:cNvPr>
          <p:cNvPicPr>
            <a:picLocks noChangeAspect="1"/>
          </p:cNvPicPr>
          <p:nvPr/>
        </p:nvPicPr>
        <p:blipFill>
          <a:blip r:embed="rId3"/>
          <a:stretch>
            <a:fillRect/>
          </a:stretch>
        </p:blipFill>
        <p:spPr>
          <a:xfrm>
            <a:off x="947830" y="5194587"/>
            <a:ext cx="3846111" cy="1533525"/>
          </a:xfrm>
          <a:prstGeom prst="rect">
            <a:avLst/>
          </a:prstGeom>
        </p:spPr>
      </p:pic>
      <p:pic>
        <p:nvPicPr>
          <p:cNvPr id="6" name="Picture 5">
            <a:extLst>
              <a:ext uri="{FF2B5EF4-FFF2-40B4-BE49-F238E27FC236}">
                <a16:creationId xmlns:a16="http://schemas.microsoft.com/office/drawing/2014/main" id="{6644CD50-B797-494B-A354-E872D8ECDE64}"/>
              </a:ext>
            </a:extLst>
          </p:cNvPr>
          <p:cNvPicPr>
            <a:picLocks noChangeAspect="1"/>
          </p:cNvPicPr>
          <p:nvPr/>
        </p:nvPicPr>
        <p:blipFill>
          <a:blip r:embed="rId4"/>
          <a:stretch>
            <a:fillRect/>
          </a:stretch>
        </p:blipFill>
        <p:spPr>
          <a:xfrm>
            <a:off x="6869005" y="2054758"/>
            <a:ext cx="3846111" cy="2961640"/>
          </a:xfrm>
          <a:prstGeom prst="rect">
            <a:avLst/>
          </a:prstGeom>
        </p:spPr>
      </p:pic>
      <p:pic>
        <p:nvPicPr>
          <p:cNvPr id="8" name="Picture 7">
            <a:extLst>
              <a:ext uri="{FF2B5EF4-FFF2-40B4-BE49-F238E27FC236}">
                <a16:creationId xmlns:a16="http://schemas.microsoft.com/office/drawing/2014/main" id="{5415394E-C408-4A50-B46A-7384B7816B46}"/>
              </a:ext>
            </a:extLst>
          </p:cNvPr>
          <p:cNvPicPr>
            <a:picLocks noChangeAspect="1"/>
          </p:cNvPicPr>
          <p:nvPr/>
        </p:nvPicPr>
        <p:blipFill>
          <a:blip r:embed="rId5"/>
          <a:stretch>
            <a:fillRect/>
          </a:stretch>
        </p:blipFill>
        <p:spPr>
          <a:xfrm>
            <a:off x="6869005" y="5155193"/>
            <a:ext cx="3846111" cy="1590675"/>
          </a:xfrm>
          <a:prstGeom prst="rect">
            <a:avLst/>
          </a:prstGeom>
        </p:spPr>
      </p:pic>
      <p:sp>
        <p:nvSpPr>
          <p:cNvPr id="9" name="TextBox 8">
            <a:extLst>
              <a:ext uri="{FF2B5EF4-FFF2-40B4-BE49-F238E27FC236}">
                <a16:creationId xmlns:a16="http://schemas.microsoft.com/office/drawing/2014/main" id="{8B6B4C97-438B-4D26-9E97-4B2F960D86E5}"/>
              </a:ext>
            </a:extLst>
          </p:cNvPr>
          <p:cNvSpPr txBox="1"/>
          <p:nvPr/>
        </p:nvSpPr>
        <p:spPr>
          <a:xfrm>
            <a:off x="-71021" y="2219417"/>
            <a:ext cx="1148071" cy="553998"/>
          </a:xfrm>
          <a:prstGeom prst="rect">
            <a:avLst/>
          </a:prstGeom>
          <a:noFill/>
        </p:spPr>
        <p:txBody>
          <a:bodyPr wrap="none" rtlCol="0">
            <a:spAutoFit/>
          </a:bodyPr>
          <a:lstStyle/>
          <a:p>
            <a:r>
              <a:rPr lang="en-US" sz="1500" b="1" dirty="0"/>
              <a:t>Logistic</a:t>
            </a:r>
          </a:p>
          <a:p>
            <a:r>
              <a:rPr lang="en-US" sz="1500" b="1" dirty="0"/>
              <a:t>Regression</a:t>
            </a:r>
          </a:p>
        </p:txBody>
      </p:sp>
      <p:sp>
        <p:nvSpPr>
          <p:cNvPr id="10" name="TextBox 9">
            <a:extLst>
              <a:ext uri="{FF2B5EF4-FFF2-40B4-BE49-F238E27FC236}">
                <a16:creationId xmlns:a16="http://schemas.microsoft.com/office/drawing/2014/main" id="{FADBB6F9-7BE4-4A58-9688-490902E8CD0B}"/>
              </a:ext>
            </a:extLst>
          </p:cNvPr>
          <p:cNvSpPr txBox="1"/>
          <p:nvPr/>
        </p:nvSpPr>
        <p:spPr>
          <a:xfrm>
            <a:off x="5432393" y="2219417"/>
            <a:ext cx="1436612" cy="553998"/>
          </a:xfrm>
          <a:prstGeom prst="rect">
            <a:avLst/>
          </a:prstGeom>
          <a:noFill/>
        </p:spPr>
        <p:txBody>
          <a:bodyPr wrap="none" rtlCol="0">
            <a:spAutoFit/>
          </a:bodyPr>
          <a:lstStyle/>
          <a:p>
            <a:r>
              <a:rPr lang="en-US" sz="1500" b="1" dirty="0" err="1"/>
              <a:t>Randomforest</a:t>
            </a:r>
            <a:endParaRPr lang="en-US" sz="1500" b="1" dirty="0"/>
          </a:p>
          <a:p>
            <a:r>
              <a:rPr lang="en-US" sz="1500" b="1" dirty="0"/>
              <a:t>classifier</a:t>
            </a:r>
          </a:p>
        </p:txBody>
      </p:sp>
    </p:spTree>
    <p:extLst>
      <p:ext uri="{BB962C8B-B14F-4D97-AF65-F5344CB8AC3E}">
        <p14:creationId xmlns:p14="http://schemas.microsoft.com/office/powerpoint/2010/main" val="103808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0E4FE1-38B0-44F3-AE58-AFA5656F3EFE}"/>
              </a:ext>
            </a:extLst>
          </p:cNvPr>
          <p:cNvPicPr>
            <a:picLocks noChangeAspect="1"/>
          </p:cNvPicPr>
          <p:nvPr/>
        </p:nvPicPr>
        <p:blipFill>
          <a:blip r:embed="rId2"/>
          <a:stretch>
            <a:fillRect/>
          </a:stretch>
        </p:blipFill>
        <p:spPr>
          <a:xfrm>
            <a:off x="1012281" y="4701177"/>
            <a:ext cx="3951906" cy="1794435"/>
          </a:xfrm>
          <a:prstGeom prst="rect">
            <a:avLst/>
          </a:prstGeom>
        </p:spPr>
      </p:pic>
      <p:pic>
        <p:nvPicPr>
          <p:cNvPr id="5" name="Picture 4">
            <a:extLst>
              <a:ext uri="{FF2B5EF4-FFF2-40B4-BE49-F238E27FC236}">
                <a16:creationId xmlns:a16="http://schemas.microsoft.com/office/drawing/2014/main" id="{44AC49CF-CC64-4E69-83AA-FBC48729465F}"/>
              </a:ext>
            </a:extLst>
          </p:cNvPr>
          <p:cNvPicPr>
            <a:picLocks noChangeAspect="1"/>
          </p:cNvPicPr>
          <p:nvPr/>
        </p:nvPicPr>
        <p:blipFill>
          <a:blip r:embed="rId3"/>
          <a:stretch>
            <a:fillRect/>
          </a:stretch>
        </p:blipFill>
        <p:spPr>
          <a:xfrm>
            <a:off x="902812" y="1127464"/>
            <a:ext cx="4081194" cy="3159173"/>
          </a:xfrm>
          <a:prstGeom prst="rect">
            <a:avLst/>
          </a:prstGeom>
        </p:spPr>
      </p:pic>
      <p:sp>
        <p:nvSpPr>
          <p:cNvPr id="6" name="TextBox 5">
            <a:extLst>
              <a:ext uri="{FF2B5EF4-FFF2-40B4-BE49-F238E27FC236}">
                <a16:creationId xmlns:a16="http://schemas.microsoft.com/office/drawing/2014/main" id="{84B7CFBB-55DD-40EC-80E2-76F7B3BF607C}"/>
              </a:ext>
            </a:extLst>
          </p:cNvPr>
          <p:cNvSpPr txBox="1"/>
          <p:nvPr/>
        </p:nvSpPr>
        <p:spPr>
          <a:xfrm>
            <a:off x="2264052" y="450808"/>
            <a:ext cx="938077" cy="553998"/>
          </a:xfrm>
          <a:prstGeom prst="rect">
            <a:avLst/>
          </a:prstGeom>
          <a:noFill/>
        </p:spPr>
        <p:txBody>
          <a:bodyPr wrap="none" rtlCol="0">
            <a:spAutoFit/>
          </a:bodyPr>
          <a:lstStyle/>
          <a:p>
            <a:r>
              <a:rPr lang="en-US" sz="1500" b="1" dirty="0"/>
              <a:t>Decision</a:t>
            </a:r>
          </a:p>
          <a:p>
            <a:r>
              <a:rPr lang="en-US" sz="1500" b="1" dirty="0"/>
              <a:t>Tree</a:t>
            </a:r>
          </a:p>
        </p:txBody>
      </p:sp>
      <p:sp>
        <p:nvSpPr>
          <p:cNvPr id="7" name="TextBox 6">
            <a:extLst>
              <a:ext uri="{FF2B5EF4-FFF2-40B4-BE49-F238E27FC236}">
                <a16:creationId xmlns:a16="http://schemas.microsoft.com/office/drawing/2014/main" id="{C885CFB1-5BF4-4499-AEEA-DE22560E7FD4}"/>
              </a:ext>
            </a:extLst>
          </p:cNvPr>
          <p:cNvSpPr txBox="1"/>
          <p:nvPr/>
        </p:nvSpPr>
        <p:spPr>
          <a:xfrm>
            <a:off x="7750403" y="456809"/>
            <a:ext cx="971741" cy="323165"/>
          </a:xfrm>
          <a:prstGeom prst="rect">
            <a:avLst/>
          </a:prstGeom>
          <a:noFill/>
        </p:spPr>
        <p:txBody>
          <a:bodyPr wrap="none" rtlCol="0">
            <a:spAutoFit/>
          </a:bodyPr>
          <a:lstStyle/>
          <a:p>
            <a:r>
              <a:rPr lang="en-US" sz="1500" b="1" dirty="0"/>
              <a:t>Gaussian</a:t>
            </a:r>
          </a:p>
        </p:txBody>
      </p:sp>
      <p:pic>
        <p:nvPicPr>
          <p:cNvPr id="8" name="Picture 7">
            <a:extLst>
              <a:ext uri="{FF2B5EF4-FFF2-40B4-BE49-F238E27FC236}">
                <a16:creationId xmlns:a16="http://schemas.microsoft.com/office/drawing/2014/main" id="{7578C5DB-E819-42FD-B974-1C6CD53C7544}"/>
              </a:ext>
            </a:extLst>
          </p:cNvPr>
          <p:cNvPicPr>
            <a:picLocks noChangeAspect="1"/>
          </p:cNvPicPr>
          <p:nvPr/>
        </p:nvPicPr>
        <p:blipFill>
          <a:blip r:embed="rId4"/>
          <a:stretch>
            <a:fillRect/>
          </a:stretch>
        </p:blipFill>
        <p:spPr>
          <a:xfrm>
            <a:off x="6428269" y="1004806"/>
            <a:ext cx="4043163" cy="3159174"/>
          </a:xfrm>
          <a:prstGeom prst="rect">
            <a:avLst/>
          </a:prstGeom>
        </p:spPr>
      </p:pic>
      <p:pic>
        <p:nvPicPr>
          <p:cNvPr id="9" name="Picture 8">
            <a:extLst>
              <a:ext uri="{FF2B5EF4-FFF2-40B4-BE49-F238E27FC236}">
                <a16:creationId xmlns:a16="http://schemas.microsoft.com/office/drawing/2014/main" id="{0973BE13-6AE4-4F68-A6A2-EFC23DAC01AC}"/>
              </a:ext>
            </a:extLst>
          </p:cNvPr>
          <p:cNvPicPr>
            <a:picLocks noChangeAspect="1"/>
          </p:cNvPicPr>
          <p:nvPr/>
        </p:nvPicPr>
        <p:blipFill>
          <a:blip r:embed="rId5"/>
          <a:stretch>
            <a:fillRect/>
          </a:stretch>
        </p:blipFill>
        <p:spPr>
          <a:xfrm>
            <a:off x="6428269" y="4760876"/>
            <a:ext cx="4101258" cy="1734736"/>
          </a:xfrm>
          <a:prstGeom prst="rect">
            <a:avLst/>
          </a:prstGeom>
        </p:spPr>
      </p:pic>
    </p:spTree>
    <p:extLst>
      <p:ext uri="{BB962C8B-B14F-4D97-AF65-F5344CB8AC3E}">
        <p14:creationId xmlns:p14="http://schemas.microsoft.com/office/powerpoint/2010/main" val="2404012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50193-52B8-47E4-8C0D-196DA0DA6BC9}"/>
              </a:ext>
            </a:extLst>
          </p:cNvPr>
          <p:cNvPicPr>
            <a:picLocks noChangeAspect="1"/>
          </p:cNvPicPr>
          <p:nvPr/>
        </p:nvPicPr>
        <p:blipFill>
          <a:blip r:embed="rId2"/>
          <a:stretch>
            <a:fillRect/>
          </a:stretch>
        </p:blipFill>
        <p:spPr>
          <a:xfrm>
            <a:off x="736015" y="964105"/>
            <a:ext cx="4821481" cy="3820959"/>
          </a:xfrm>
          <a:prstGeom prst="rect">
            <a:avLst/>
          </a:prstGeom>
        </p:spPr>
      </p:pic>
      <p:pic>
        <p:nvPicPr>
          <p:cNvPr id="4" name="Picture 3">
            <a:extLst>
              <a:ext uri="{FF2B5EF4-FFF2-40B4-BE49-F238E27FC236}">
                <a16:creationId xmlns:a16="http://schemas.microsoft.com/office/drawing/2014/main" id="{3BE149E9-3673-4454-BF4B-EBE7595B9E73}"/>
              </a:ext>
            </a:extLst>
          </p:cNvPr>
          <p:cNvPicPr>
            <a:picLocks noChangeAspect="1"/>
          </p:cNvPicPr>
          <p:nvPr/>
        </p:nvPicPr>
        <p:blipFill>
          <a:blip r:embed="rId3"/>
          <a:stretch>
            <a:fillRect/>
          </a:stretch>
        </p:blipFill>
        <p:spPr>
          <a:xfrm>
            <a:off x="1242117" y="5122370"/>
            <a:ext cx="3543300" cy="1543050"/>
          </a:xfrm>
          <a:prstGeom prst="rect">
            <a:avLst/>
          </a:prstGeom>
        </p:spPr>
      </p:pic>
      <p:pic>
        <p:nvPicPr>
          <p:cNvPr id="5" name="Picture 4">
            <a:extLst>
              <a:ext uri="{FF2B5EF4-FFF2-40B4-BE49-F238E27FC236}">
                <a16:creationId xmlns:a16="http://schemas.microsoft.com/office/drawing/2014/main" id="{1CCB93F1-652A-4D6F-BF79-029B990F67CA}"/>
              </a:ext>
            </a:extLst>
          </p:cNvPr>
          <p:cNvPicPr>
            <a:picLocks noChangeAspect="1"/>
          </p:cNvPicPr>
          <p:nvPr/>
        </p:nvPicPr>
        <p:blipFill>
          <a:blip r:embed="rId4"/>
          <a:stretch>
            <a:fillRect/>
          </a:stretch>
        </p:blipFill>
        <p:spPr>
          <a:xfrm>
            <a:off x="6373797" y="940895"/>
            <a:ext cx="5082188" cy="3927959"/>
          </a:xfrm>
          <a:prstGeom prst="rect">
            <a:avLst/>
          </a:prstGeom>
        </p:spPr>
      </p:pic>
      <p:pic>
        <p:nvPicPr>
          <p:cNvPr id="6" name="Picture 5">
            <a:extLst>
              <a:ext uri="{FF2B5EF4-FFF2-40B4-BE49-F238E27FC236}">
                <a16:creationId xmlns:a16="http://schemas.microsoft.com/office/drawing/2014/main" id="{40B1370F-C0D0-4083-ABD3-5174F5B900A8}"/>
              </a:ext>
            </a:extLst>
          </p:cNvPr>
          <p:cNvPicPr>
            <a:picLocks noChangeAspect="1"/>
          </p:cNvPicPr>
          <p:nvPr/>
        </p:nvPicPr>
        <p:blipFill>
          <a:blip r:embed="rId5"/>
          <a:stretch>
            <a:fillRect/>
          </a:stretch>
        </p:blipFill>
        <p:spPr>
          <a:xfrm>
            <a:off x="7000366" y="5122370"/>
            <a:ext cx="3829050" cy="1533525"/>
          </a:xfrm>
          <a:prstGeom prst="rect">
            <a:avLst/>
          </a:prstGeom>
        </p:spPr>
      </p:pic>
      <p:sp>
        <p:nvSpPr>
          <p:cNvPr id="7" name="TextBox 6">
            <a:extLst>
              <a:ext uri="{FF2B5EF4-FFF2-40B4-BE49-F238E27FC236}">
                <a16:creationId xmlns:a16="http://schemas.microsoft.com/office/drawing/2014/main" id="{A0034A29-0C21-4D70-B97A-BC8B1831C9FD}"/>
              </a:ext>
            </a:extLst>
          </p:cNvPr>
          <p:cNvSpPr txBox="1"/>
          <p:nvPr/>
        </p:nvSpPr>
        <p:spPr>
          <a:xfrm>
            <a:off x="2139765" y="241454"/>
            <a:ext cx="1027845" cy="323165"/>
          </a:xfrm>
          <a:prstGeom prst="rect">
            <a:avLst/>
          </a:prstGeom>
          <a:noFill/>
        </p:spPr>
        <p:txBody>
          <a:bodyPr wrap="none" rtlCol="0">
            <a:spAutoFit/>
          </a:bodyPr>
          <a:lstStyle/>
          <a:p>
            <a:r>
              <a:rPr lang="en-US" sz="1500" b="1" dirty="0"/>
              <a:t>XGBOOST</a:t>
            </a:r>
          </a:p>
        </p:txBody>
      </p:sp>
      <p:sp>
        <p:nvSpPr>
          <p:cNvPr id="8" name="TextBox 7">
            <a:extLst>
              <a:ext uri="{FF2B5EF4-FFF2-40B4-BE49-F238E27FC236}">
                <a16:creationId xmlns:a16="http://schemas.microsoft.com/office/drawing/2014/main" id="{F7C0E29D-461C-44F3-AAA6-3E1254F83620}"/>
              </a:ext>
            </a:extLst>
          </p:cNvPr>
          <p:cNvSpPr txBox="1"/>
          <p:nvPr/>
        </p:nvSpPr>
        <p:spPr>
          <a:xfrm>
            <a:off x="7976814" y="210074"/>
            <a:ext cx="1781642" cy="323165"/>
          </a:xfrm>
          <a:prstGeom prst="rect">
            <a:avLst/>
          </a:prstGeom>
          <a:noFill/>
        </p:spPr>
        <p:txBody>
          <a:bodyPr wrap="none" rtlCol="0">
            <a:spAutoFit/>
          </a:bodyPr>
          <a:lstStyle/>
          <a:p>
            <a:r>
              <a:rPr lang="en-US" sz="1500" b="1" dirty="0"/>
              <a:t>Gradient Boosting</a:t>
            </a:r>
          </a:p>
        </p:txBody>
      </p:sp>
    </p:spTree>
    <p:extLst>
      <p:ext uri="{BB962C8B-B14F-4D97-AF65-F5344CB8AC3E}">
        <p14:creationId xmlns:p14="http://schemas.microsoft.com/office/powerpoint/2010/main" val="4010673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044-07E1-4739-A1A7-58C48E0487DB}"/>
              </a:ext>
            </a:extLst>
          </p:cNvPr>
          <p:cNvSpPr>
            <a:spLocks noGrp="1"/>
          </p:cNvSpPr>
          <p:nvPr>
            <p:ph type="title"/>
          </p:nvPr>
        </p:nvSpPr>
        <p:spPr/>
        <p:txBody>
          <a:bodyPr/>
          <a:lstStyle/>
          <a:p>
            <a:r>
              <a:rPr lang="en-US" dirty="0"/>
              <a:t>explanation</a:t>
            </a:r>
          </a:p>
        </p:txBody>
      </p:sp>
      <p:sp>
        <p:nvSpPr>
          <p:cNvPr id="4" name="Rectangle 3">
            <a:extLst>
              <a:ext uri="{FF2B5EF4-FFF2-40B4-BE49-F238E27FC236}">
                <a16:creationId xmlns:a16="http://schemas.microsoft.com/office/drawing/2014/main" id="{DAB85B83-438E-4C9B-9F69-80F233B8D1ED}"/>
              </a:ext>
            </a:extLst>
          </p:cNvPr>
          <p:cNvSpPr/>
          <p:nvPr/>
        </p:nvSpPr>
        <p:spPr>
          <a:xfrm>
            <a:off x="103272" y="2094537"/>
            <a:ext cx="9955128" cy="1661993"/>
          </a:xfrm>
          <a:prstGeom prst="rect">
            <a:avLst/>
          </a:prstGeom>
        </p:spPr>
        <p:txBody>
          <a:bodyPr wrap="square">
            <a:spAutoFit/>
          </a:bodyPr>
          <a:lstStyle/>
          <a:p>
            <a:endParaRPr lang="en-US" sz="1400" dirty="0"/>
          </a:p>
          <a:p>
            <a:r>
              <a:rPr lang="en-US" sz="1400" dirty="0"/>
              <a:t>so back again it depends on what we </a:t>
            </a:r>
            <a:r>
              <a:rPr lang="en-US" sz="1400" dirty="0" err="1"/>
              <a:t>wanna</a:t>
            </a:r>
            <a:r>
              <a:rPr lang="en-US" sz="1400" dirty="0"/>
              <a:t> know?</a:t>
            </a:r>
          </a:p>
          <a:p>
            <a:r>
              <a:rPr lang="en-US" sz="1400" dirty="0"/>
              <a:t>1. Accuracy will answer this question : How many costumer did we correctly label(as target 1 or 0 ) out of all costumer</a:t>
            </a:r>
          </a:p>
          <a:p>
            <a:r>
              <a:rPr lang="en-US" sz="1400" dirty="0"/>
              <a:t>In gaussian the accuracy is 89% means . That out of 10 that we correctly predict , 1 is wrong</a:t>
            </a:r>
          </a:p>
          <a:p>
            <a:r>
              <a:rPr lang="en-US" sz="1400" dirty="0"/>
              <a:t>2. Precision will answer this question : How many of those we labeled as target 1 are actually target 1</a:t>
            </a:r>
          </a:p>
          <a:p>
            <a:r>
              <a:rPr lang="en-US" sz="1400" dirty="0"/>
              <a:t>3. Recall will answer this </a:t>
            </a:r>
            <a:r>
              <a:rPr lang="en-US" sz="1300" dirty="0"/>
              <a:t>question : </a:t>
            </a:r>
            <a:r>
              <a:rPr lang="en-GB" sz="1300" dirty="0"/>
              <a:t>What proportion of actual positives was identified correctly</a:t>
            </a:r>
          </a:p>
          <a:p>
            <a:r>
              <a:rPr lang="en-US" sz="1400" dirty="0"/>
              <a:t>4. f1 score : is the harmonic mean </a:t>
            </a:r>
            <a:r>
              <a:rPr lang="en-US" sz="1400" dirty="0" err="1"/>
              <a:t>precission</a:t>
            </a:r>
            <a:r>
              <a:rPr lang="en-US" sz="1400" dirty="0"/>
              <a:t> and recall </a:t>
            </a:r>
          </a:p>
        </p:txBody>
      </p:sp>
      <p:sp>
        <p:nvSpPr>
          <p:cNvPr id="5" name="Rectangle 4">
            <a:extLst>
              <a:ext uri="{FF2B5EF4-FFF2-40B4-BE49-F238E27FC236}">
                <a16:creationId xmlns:a16="http://schemas.microsoft.com/office/drawing/2014/main" id="{11930366-2833-43DD-91A0-B241F1384C3E}"/>
              </a:ext>
            </a:extLst>
          </p:cNvPr>
          <p:cNvSpPr/>
          <p:nvPr/>
        </p:nvSpPr>
        <p:spPr>
          <a:xfrm>
            <a:off x="103272" y="4323820"/>
            <a:ext cx="10283601" cy="1292662"/>
          </a:xfrm>
          <a:prstGeom prst="rect">
            <a:avLst/>
          </a:prstGeom>
        </p:spPr>
        <p:txBody>
          <a:bodyPr wrap="square">
            <a:spAutoFit/>
          </a:bodyPr>
          <a:lstStyle/>
          <a:p>
            <a:r>
              <a:rPr lang="pt-BR" sz="1300" dirty="0"/>
              <a:t>Suggestion : </a:t>
            </a:r>
            <a:r>
              <a:rPr lang="pt-BR" sz="1300" b="1" dirty="0"/>
              <a:t>in credit we want the method to be able to predict which one will paying back the loan or not </a:t>
            </a:r>
            <a:r>
              <a:rPr lang="pt-BR" sz="1300" dirty="0"/>
              <a:t>. If we choose recall means </a:t>
            </a:r>
            <a:r>
              <a:rPr lang="en-GB" sz="1300" dirty="0"/>
              <a:t>the idea of false positives is far better than false negatives in this case we will get some false alarm of choosing it will make the target 0 become target 1 and get rejected. </a:t>
            </a:r>
            <a:endParaRPr lang="en-GB" sz="1300" b="1" dirty="0"/>
          </a:p>
          <a:p>
            <a:r>
              <a:rPr lang="en-GB" sz="1300" b="1" dirty="0"/>
              <a:t>Choose precision if you want to be more confident of your true positives. In this case gaussian has the big score</a:t>
            </a:r>
          </a:p>
          <a:p>
            <a:endParaRPr lang="en-GB" sz="1300" b="1" dirty="0"/>
          </a:p>
          <a:p>
            <a:r>
              <a:rPr lang="en-GB" sz="1300" b="1" dirty="0"/>
              <a:t>So in this case the best model to fit is gaussian method with higher accuracy and </a:t>
            </a:r>
            <a:r>
              <a:rPr lang="en-GB" sz="1300" b="1" dirty="0" err="1"/>
              <a:t>precission</a:t>
            </a:r>
            <a:endParaRPr lang="pt-BR" sz="1300" b="1" dirty="0"/>
          </a:p>
        </p:txBody>
      </p:sp>
    </p:spTree>
    <p:extLst>
      <p:ext uri="{BB962C8B-B14F-4D97-AF65-F5344CB8AC3E}">
        <p14:creationId xmlns:p14="http://schemas.microsoft.com/office/powerpoint/2010/main" val="160092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8092-9688-430E-8C12-9FA4C79F811A}"/>
              </a:ext>
            </a:extLst>
          </p:cNvPr>
          <p:cNvSpPr>
            <a:spLocks noGrp="1"/>
          </p:cNvSpPr>
          <p:nvPr>
            <p:ph type="title"/>
          </p:nvPr>
        </p:nvSpPr>
        <p:spPr/>
        <p:txBody>
          <a:bodyPr/>
          <a:lstStyle/>
          <a:p>
            <a:r>
              <a:rPr lang="en-US" dirty="0"/>
              <a:t>The analysis</a:t>
            </a:r>
          </a:p>
        </p:txBody>
      </p:sp>
      <p:sp>
        <p:nvSpPr>
          <p:cNvPr id="3" name="Content Placeholder 2">
            <a:extLst>
              <a:ext uri="{FF2B5EF4-FFF2-40B4-BE49-F238E27FC236}">
                <a16:creationId xmlns:a16="http://schemas.microsoft.com/office/drawing/2014/main" id="{3BD169B9-61E4-42EE-8DD1-683EE07916E5}"/>
              </a:ext>
            </a:extLst>
          </p:cNvPr>
          <p:cNvSpPr>
            <a:spLocks noGrp="1"/>
          </p:cNvSpPr>
          <p:nvPr>
            <p:ph idx="1"/>
          </p:nvPr>
        </p:nvSpPr>
        <p:spPr/>
        <p:txBody>
          <a:bodyPr/>
          <a:lstStyle/>
          <a:p>
            <a:r>
              <a:rPr lang="en-US" dirty="0"/>
              <a:t>Split into 3 part:</a:t>
            </a:r>
          </a:p>
          <a:p>
            <a:r>
              <a:rPr lang="en-US" dirty="0"/>
              <a:t>Part 1 : Exploratory data analysis , to know the distribution of the data, to gain information from the data</a:t>
            </a:r>
          </a:p>
          <a:p>
            <a:r>
              <a:rPr lang="en-US" dirty="0"/>
              <a:t>Part 2 : Feature importance using LGBM</a:t>
            </a:r>
          </a:p>
          <a:p>
            <a:r>
              <a:rPr lang="en-US" dirty="0"/>
              <a:t>Part 3 : Machine learning model for credit loan</a:t>
            </a:r>
          </a:p>
          <a:p>
            <a:endParaRPr lang="en-US" dirty="0"/>
          </a:p>
        </p:txBody>
      </p:sp>
    </p:spTree>
    <p:extLst>
      <p:ext uri="{BB962C8B-B14F-4D97-AF65-F5344CB8AC3E}">
        <p14:creationId xmlns:p14="http://schemas.microsoft.com/office/powerpoint/2010/main" val="336735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325F-FB4E-41D5-8CE8-3B9304236296}"/>
              </a:ext>
            </a:extLst>
          </p:cNvPr>
          <p:cNvSpPr>
            <a:spLocks noGrp="1"/>
          </p:cNvSpPr>
          <p:nvPr>
            <p:ph type="title"/>
          </p:nvPr>
        </p:nvSpPr>
        <p:spPr/>
        <p:txBody>
          <a:bodyPr/>
          <a:lstStyle/>
          <a:p>
            <a:r>
              <a:rPr lang="en-US" dirty="0"/>
              <a:t>1</a:t>
            </a:r>
            <a:r>
              <a:rPr lang="en-US" baseline="30000" dirty="0"/>
              <a:t>st</a:t>
            </a:r>
            <a:r>
              <a:rPr lang="en-US" dirty="0"/>
              <a:t> part</a:t>
            </a:r>
            <a:br>
              <a:rPr lang="en-US" dirty="0"/>
            </a:br>
            <a:r>
              <a:rPr lang="en-US" dirty="0" err="1"/>
              <a:t>Explarotory</a:t>
            </a:r>
            <a:r>
              <a:rPr lang="en-US" dirty="0"/>
              <a:t> Data Analysis(EDA)</a:t>
            </a:r>
          </a:p>
        </p:txBody>
      </p:sp>
      <p:sp>
        <p:nvSpPr>
          <p:cNvPr id="3" name="Content Placeholder 2">
            <a:extLst>
              <a:ext uri="{FF2B5EF4-FFF2-40B4-BE49-F238E27FC236}">
                <a16:creationId xmlns:a16="http://schemas.microsoft.com/office/drawing/2014/main" id="{A6C8454C-16D6-4B0F-90C4-833B43A7ED17}"/>
              </a:ext>
            </a:extLst>
          </p:cNvPr>
          <p:cNvSpPr>
            <a:spLocks noGrp="1"/>
          </p:cNvSpPr>
          <p:nvPr>
            <p:ph idx="1"/>
          </p:nvPr>
        </p:nvSpPr>
        <p:spPr>
          <a:xfrm>
            <a:off x="425349" y="2185953"/>
            <a:ext cx="10319112" cy="450715"/>
          </a:xfrm>
        </p:spPr>
        <p:txBody>
          <a:bodyPr>
            <a:normAutofit fontScale="62500" lnSpcReduction="20000"/>
          </a:bodyPr>
          <a:lstStyle/>
          <a:p>
            <a:pPr marL="0" indent="0">
              <a:buNone/>
            </a:pPr>
            <a:r>
              <a:rPr lang="en-US" dirty="0"/>
              <a:t>EDA is to explore and to explain the data in interactive way possible so we could utilize and extract the data</a:t>
            </a:r>
          </a:p>
        </p:txBody>
      </p:sp>
      <p:pic>
        <p:nvPicPr>
          <p:cNvPr id="4" name="Picture 3">
            <a:extLst>
              <a:ext uri="{FF2B5EF4-FFF2-40B4-BE49-F238E27FC236}">
                <a16:creationId xmlns:a16="http://schemas.microsoft.com/office/drawing/2014/main" id="{ABCF1332-E3E4-463E-AE06-FA5E71D7A5F3}"/>
              </a:ext>
            </a:extLst>
          </p:cNvPr>
          <p:cNvPicPr>
            <a:picLocks noChangeAspect="1"/>
          </p:cNvPicPr>
          <p:nvPr/>
        </p:nvPicPr>
        <p:blipFill>
          <a:blip r:embed="rId2"/>
          <a:stretch>
            <a:fillRect/>
          </a:stretch>
        </p:blipFill>
        <p:spPr>
          <a:xfrm>
            <a:off x="176613" y="2910282"/>
            <a:ext cx="5408292" cy="2781901"/>
          </a:xfrm>
          <a:prstGeom prst="rect">
            <a:avLst/>
          </a:prstGeom>
        </p:spPr>
      </p:pic>
      <p:sp>
        <p:nvSpPr>
          <p:cNvPr id="5" name="Content Placeholder 2">
            <a:extLst>
              <a:ext uri="{FF2B5EF4-FFF2-40B4-BE49-F238E27FC236}">
                <a16:creationId xmlns:a16="http://schemas.microsoft.com/office/drawing/2014/main" id="{C3D09F6C-5F24-47C5-A842-A1AB4DDA9835}"/>
              </a:ext>
            </a:extLst>
          </p:cNvPr>
          <p:cNvSpPr txBox="1">
            <a:spLocks/>
          </p:cNvSpPr>
          <p:nvPr/>
        </p:nvSpPr>
        <p:spPr>
          <a:xfrm>
            <a:off x="5736154" y="3091648"/>
            <a:ext cx="6168801" cy="978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1400" dirty="0"/>
              <a:t>The Graph Shown on the left is about the amount of client that is capable of paying back the loan which is around 91.1%(Target 0 ) and 8.1% of the population having a hard times or difficulties for paying back</a:t>
            </a:r>
          </a:p>
        </p:txBody>
      </p:sp>
    </p:spTree>
    <p:extLst>
      <p:ext uri="{BB962C8B-B14F-4D97-AF65-F5344CB8AC3E}">
        <p14:creationId xmlns:p14="http://schemas.microsoft.com/office/powerpoint/2010/main" val="23678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EBC7C-EE6B-4B54-801E-3F29AAFAEF50}"/>
              </a:ext>
            </a:extLst>
          </p:cNvPr>
          <p:cNvPicPr>
            <a:picLocks noChangeAspect="1"/>
          </p:cNvPicPr>
          <p:nvPr/>
        </p:nvPicPr>
        <p:blipFill>
          <a:blip r:embed="rId2"/>
          <a:stretch>
            <a:fillRect/>
          </a:stretch>
        </p:blipFill>
        <p:spPr>
          <a:xfrm>
            <a:off x="236922" y="379890"/>
            <a:ext cx="5098558" cy="2921336"/>
          </a:xfrm>
          <a:prstGeom prst="rect">
            <a:avLst/>
          </a:prstGeom>
        </p:spPr>
      </p:pic>
      <p:pic>
        <p:nvPicPr>
          <p:cNvPr id="7" name="Picture 6">
            <a:extLst>
              <a:ext uri="{FF2B5EF4-FFF2-40B4-BE49-F238E27FC236}">
                <a16:creationId xmlns:a16="http://schemas.microsoft.com/office/drawing/2014/main" id="{7494B08F-16ED-4B23-A160-492EC5C10405}"/>
              </a:ext>
            </a:extLst>
          </p:cNvPr>
          <p:cNvPicPr>
            <a:picLocks noChangeAspect="1"/>
          </p:cNvPicPr>
          <p:nvPr/>
        </p:nvPicPr>
        <p:blipFill>
          <a:blip r:embed="rId3"/>
          <a:stretch>
            <a:fillRect/>
          </a:stretch>
        </p:blipFill>
        <p:spPr>
          <a:xfrm>
            <a:off x="236923" y="4185263"/>
            <a:ext cx="5098558" cy="2428147"/>
          </a:xfrm>
          <a:prstGeom prst="rect">
            <a:avLst/>
          </a:prstGeom>
        </p:spPr>
      </p:pic>
      <p:sp>
        <p:nvSpPr>
          <p:cNvPr id="8" name="TextBox 7">
            <a:extLst>
              <a:ext uri="{FF2B5EF4-FFF2-40B4-BE49-F238E27FC236}">
                <a16:creationId xmlns:a16="http://schemas.microsoft.com/office/drawing/2014/main" id="{36C57B3A-59D3-46BF-8F42-5281137EF088}"/>
              </a:ext>
            </a:extLst>
          </p:cNvPr>
          <p:cNvSpPr txBox="1"/>
          <p:nvPr/>
        </p:nvSpPr>
        <p:spPr>
          <a:xfrm>
            <a:off x="5453619" y="4520934"/>
            <a:ext cx="5098558" cy="553998"/>
          </a:xfrm>
          <a:prstGeom prst="rect">
            <a:avLst/>
          </a:prstGeom>
          <a:noFill/>
        </p:spPr>
        <p:txBody>
          <a:bodyPr wrap="square" rtlCol="0">
            <a:spAutoFit/>
          </a:bodyPr>
          <a:lstStyle/>
          <a:p>
            <a:pPr algn="just"/>
            <a:r>
              <a:rPr lang="en-US" sz="1500" dirty="0"/>
              <a:t>The graph shown on left is the </a:t>
            </a:r>
            <a:r>
              <a:rPr lang="en-US" sz="1500" dirty="0" err="1"/>
              <a:t>metode</a:t>
            </a:r>
            <a:r>
              <a:rPr lang="en-US" sz="1500" dirty="0"/>
              <a:t> that is the most commonly used for payment loan</a:t>
            </a:r>
          </a:p>
        </p:txBody>
      </p:sp>
      <p:sp>
        <p:nvSpPr>
          <p:cNvPr id="9" name="TextBox 8">
            <a:extLst>
              <a:ext uri="{FF2B5EF4-FFF2-40B4-BE49-F238E27FC236}">
                <a16:creationId xmlns:a16="http://schemas.microsoft.com/office/drawing/2014/main" id="{770551A3-E627-4035-B63E-E05625F38684}"/>
              </a:ext>
            </a:extLst>
          </p:cNvPr>
          <p:cNvSpPr txBox="1"/>
          <p:nvPr/>
        </p:nvSpPr>
        <p:spPr>
          <a:xfrm>
            <a:off x="5335480" y="962791"/>
            <a:ext cx="5098558" cy="1015663"/>
          </a:xfrm>
          <a:prstGeom prst="rect">
            <a:avLst/>
          </a:prstGeom>
          <a:noFill/>
        </p:spPr>
        <p:txBody>
          <a:bodyPr wrap="square" rtlCol="0">
            <a:spAutoFit/>
          </a:bodyPr>
          <a:lstStyle/>
          <a:p>
            <a:pPr algn="just"/>
            <a:r>
              <a:rPr lang="en-US" sz="1500" dirty="0"/>
              <a:t>Data is from previous application dataset . It represent the most </a:t>
            </a:r>
            <a:r>
              <a:rPr lang="en-US" sz="1500" dirty="0" err="1"/>
              <a:t>commont</a:t>
            </a:r>
            <a:r>
              <a:rPr lang="en-US" sz="1500" dirty="0"/>
              <a:t> rejection and its amount .From this point we can say the most is from XAP code, HC and limit</a:t>
            </a:r>
          </a:p>
        </p:txBody>
      </p:sp>
    </p:spTree>
    <p:extLst>
      <p:ext uri="{BB962C8B-B14F-4D97-AF65-F5344CB8AC3E}">
        <p14:creationId xmlns:p14="http://schemas.microsoft.com/office/powerpoint/2010/main" val="216265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3566CF-3956-4A29-B7BD-18D6436FE3FF}"/>
              </a:ext>
            </a:extLst>
          </p:cNvPr>
          <p:cNvPicPr>
            <a:picLocks noChangeAspect="1"/>
          </p:cNvPicPr>
          <p:nvPr/>
        </p:nvPicPr>
        <p:blipFill>
          <a:blip r:embed="rId2"/>
          <a:stretch>
            <a:fillRect/>
          </a:stretch>
        </p:blipFill>
        <p:spPr>
          <a:xfrm>
            <a:off x="674703" y="186107"/>
            <a:ext cx="8534400" cy="4124325"/>
          </a:xfrm>
          <a:prstGeom prst="rect">
            <a:avLst/>
          </a:prstGeom>
        </p:spPr>
      </p:pic>
      <p:sp>
        <p:nvSpPr>
          <p:cNvPr id="3" name="TextBox 2">
            <a:extLst>
              <a:ext uri="{FF2B5EF4-FFF2-40B4-BE49-F238E27FC236}">
                <a16:creationId xmlns:a16="http://schemas.microsoft.com/office/drawing/2014/main" id="{5055841A-3343-40F4-9247-CF961B282E01}"/>
              </a:ext>
            </a:extLst>
          </p:cNvPr>
          <p:cNvSpPr txBox="1"/>
          <p:nvPr/>
        </p:nvSpPr>
        <p:spPr>
          <a:xfrm>
            <a:off x="810597" y="4911550"/>
            <a:ext cx="8466567" cy="784830"/>
          </a:xfrm>
          <a:prstGeom prst="rect">
            <a:avLst/>
          </a:prstGeom>
          <a:noFill/>
        </p:spPr>
        <p:txBody>
          <a:bodyPr wrap="square" rtlCol="0">
            <a:spAutoFit/>
          </a:bodyPr>
          <a:lstStyle/>
          <a:p>
            <a:r>
              <a:rPr lang="en-GB" sz="1500" dirty="0"/>
              <a:t>Previous applications portfolio and product types EDA</a:t>
            </a:r>
          </a:p>
          <a:p>
            <a:r>
              <a:rPr lang="en-GB" sz="1500" dirty="0"/>
              <a:t>NAME_PORTFOLIO - Was the previous application for CASH, POS, CAR, …</a:t>
            </a:r>
            <a:br>
              <a:rPr lang="en-GB" sz="1500" dirty="0"/>
            </a:br>
            <a:r>
              <a:rPr lang="en-GB" sz="1500" dirty="0"/>
              <a:t>NAME_PRODUCT_TYPE - Was the previous application x-sell o walk-in.</a:t>
            </a:r>
          </a:p>
        </p:txBody>
      </p:sp>
    </p:spTree>
    <p:extLst>
      <p:ext uri="{BB962C8B-B14F-4D97-AF65-F5344CB8AC3E}">
        <p14:creationId xmlns:p14="http://schemas.microsoft.com/office/powerpoint/2010/main" val="39665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5E9E04-273C-4EFD-B738-B0FCE37D587D}"/>
              </a:ext>
            </a:extLst>
          </p:cNvPr>
          <p:cNvPicPr>
            <a:picLocks noChangeAspect="1"/>
          </p:cNvPicPr>
          <p:nvPr/>
        </p:nvPicPr>
        <p:blipFill>
          <a:blip r:embed="rId2"/>
          <a:stretch>
            <a:fillRect/>
          </a:stretch>
        </p:blipFill>
        <p:spPr>
          <a:xfrm>
            <a:off x="130807" y="137696"/>
            <a:ext cx="7140005" cy="4545395"/>
          </a:xfrm>
          <a:prstGeom prst="rect">
            <a:avLst/>
          </a:prstGeom>
        </p:spPr>
      </p:pic>
      <p:sp>
        <p:nvSpPr>
          <p:cNvPr id="4" name="TextBox 3">
            <a:extLst>
              <a:ext uri="{FF2B5EF4-FFF2-40B4-BE49-F238E27FC236}">
                <a16:creationId xmlns:a16="http://schemas.microsoft.com/office/drawing/2014/main" id="{33306BBD-B7E3-4526-BB85-A45A77FB7938}"/>
              </a:ext>
            </a:extLst>
          </p:cNvPr>
          <p:cNvSpPr txBox="1"/>
          <p:nvPr/>
        </p:nvSpPr>
        <p:spPr>
          <a:xfrm>
            <a:off x="130807" y="5311045"/>
            <a:ext cx="8466567" cy="553998"/>
          </a:xfrm>
          <a:prstGeom prst="rect">
            <a:avLst/>
          </a:prstGeom>
          <a:noFill/>
        </p:spPr>
        <p:txBody>
          <a:bodyPr wrap="square" rtlCol="0">
            <a:spAutoFit/>
          </a:bodyPr>
          <a:lstStyle/>
          <a:p>
            <a:pPr algn="just"/>
            <a:r>
              <a:rPr lang="en-US" sz="1500" dirty="0"/>
              <a:t>The Graph above is representation of the most popular goods for loan . Top products are mobile, computer , video , furniture</a:t>
            </a:r>
          </a:p>
        </p:txBody>
      </p:sp>
    </p:spTree>
    <p:extLst>
      <p:ext uri="{BB962C8B-B14F-4D97-AF65-F5344CB8AC3E}">
        <p14:creationId xmlns:p14="http://schemas.microsoft.com/office/powerpoint/2010/main" val="94484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DA6FC6-65C6-4FE0-9B16-BFD9C9F5D915}"/>
              </a:ext>
            </a:extLst>
          </p:cNvPr>
          <p:cNvPicPr>
            <a:picLocks noChangeAspect="1"/>
          </p:cNvPicPr>
          <p:nvPr/>
        </p:nvPicPr>
        <p:blipFill>
          <a:blip r:embed="rId2"/>
          <a:stretch>
            <a:fillRect/>
          </a:stretch>
        </p:blipFill>
        <p:spPr>
          <a:xfrm>
            <a:off x="290419" y="205204"/>
            <a:ext cx="7539685" cy="4389861"/>
          </a:xfrm>
          <a:prstGeom prst="rect">
            <a:avLst/>
          </a:prstGeom>
        </p:spPr>
      </p:pic>
      <p:sp>
        <p:nvSpPr>
          <p:cNvPr id="3" name="TextBox 2">
            <a:extLst>
              <a:ext uri="{FF2B5EF4-FFF2-40B4-BE49-F238E27FC236}">
                <a16:creationId xmlns:a16="http://schemas.microsoft.com/office/drawing/2014/main" id="{0094CB2C-6AD5-4746-8E71-5E4BFADE08F8}"/>
              </a:ext>
            </a:extLst>
          </p:cNvPr>
          <p:cNvSpPr txBox="1"/>
          <p:nvPr/>
        </p:nvSpPr>
        <p:spPr>
          <a:xfrm>
            <a:off x="130807" y="5311045"/>
            <a:ext cx="8466567" cy="1477328"/>
          </a:xfrm>
          <a:prstGeom prst="rect">
            <a:avLst/>
          </a:prstGeom>
          <a:noFill/>
        </p:spPr>
        <p:txBody>
          <a:bodyPr wrap="square" rtlCol="0">
            <a:spAutoFit/>
          </a:bodyPr>
          <a:lstStyle/>
          <a:p>
            <a:pPr algn="just"/>
            <a:endParaRPr lang="en-US" sz="1500" dirty="0"/>
          </a:p>
          <a:p>
            <a:pPr algn="just"/>
            <a:r>
              <a:rPr lang="en-US" sz="1500" dirty="0"/>
              <a:t>The graph above </a:t>
            </a:r>
            <a:r>
              <a:rPr lang="en-US" sz="1500" dirty="0" err="1"/>
              <a:t>representating</a:t>
            </a:r>
            <a:r>
              <a:rPr lang="en-US" sz="1500" dirty="0"/>
              <a:t> the channel of each client from previous application and how much the approval rating(contract status) for each channel . In the data above we could see the channel from Stone and regional/local has the smallest refused rate with the highest approval </a:t>
            </a:r>
            <a:r>
              <a:rPr lang="en-US" sz="1500" dirty="0" err="1"/>
              <a:t>rate.The</a:t>
            </a:r>
            <a:r>
              <a:rPr lang="en-US" sz="1500" dirty="0"/>
              <a:t> channel of corporate sales has the worst struggle here with the most </a:t>
            </a:r>
            <a:r>
              <a:rPr lang="en-US" sz="1500" dirty="0" err="1"/>
              <a:t>refused_rate</a:t>
            </a:r>
            <a:endParaRPr lang="en-US" sz="1500" dirty="0"/>
          </a:p>
          <a:p>
            <a:pPr algn="just"/>
            <a:endParaRPr lang="en-US" sz="1500" dirty="0"/>
          </a:p>
        </p:txBody>
      </p:sp>
    </p:spTree>
    <p:extLst>
      <p:ext uri="{BB962C8B-B14F-4D97-AF65-F5344CB8AC3E}">
        <p14:creationId xmlns:p14="http://schemas.microsoft.com/office/powerpoint/2010/main" val="34101612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319</TotalTime>
  <Words>1735</Words>
  <Application>Microsoft Office PowerPoint</Application>
  <PresentationFormat>Widescreen</PresentationFormat>
  <Paragraphs>101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Symbol</vt:lpstr>
      <vt:lpstr>Times New Roman</vt:lpstr>
      <vt:lpstr>Trebuchet MS</vt:lpstr>
      <vt:lpstr>Berlin</vt:lpstr>
      <vt:lpstr>Homecredit Data analysis</vt:lpstr>
      <vt:lpstr>Background</vt:lpstr>
      <vt:lpstr>Brief summary of data representation</vt:lpstr>
      <vt:lpstr>The analysis</vt:lpstr>
      <vt:lpstr>1st part Explarotory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2nd part Feature Performance using LGBM</vt:lpstr>
      <vt:lpstr>PowerPoint Presentation</vt:lpstr>
      <vt:lpstr>PowerPoint Presentation</vt:lpstr>
      <vt:lpstr>Model explanation</vt:lpstr>
      <vt:lpstr>PowerPoint Presentation</vt:lpstr>
      <vt:lpstr>PowerPoint Presentation</vt:lpstr>
      <vt:lpstr>PowerPoint Presentation</vt:lpstr>
      <vt:lpstr>3rd part MACHINE LEARNING MODELING </vt:lpstr>
      <vt:lpstr>PowerPoint Presentation</vt:lpstr>
      <vt:lpstr>PowerPoint Presentation</vt:lpstr>
      <vt:lpstr>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Homecredit Data analysis</dc:title>
  <dc:creator>sukabliyyat@gmail.com</dc:creator>
  <cp:lastModifiedBy>sukabliyyat@gmail.com</cp:lastModifiedBy>
  <cp:revision>78</cp:revision>
  <dcterms:created xsi:type="dcterms:W3CDTF">2019-04-11T04:15:35Z</dcterms:created>
  <dcterms:modified xsi:type="dcterms:W3CDTF">2019-04-26T01:17:52Z</dcterms:modified>
</cp:coreProperties>
</file>