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1"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4/11/2019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4/11/2019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4/11/2019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4/11/2019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4/11/2019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4/11/2019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4/11/2019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7D15-05C3-4B5D-A7D0-05E07CEF8817}"/>
              </a:ext>
            </a:extLst>
          </p:cNvPr>
          <p:cNvSpPr>
            <a:spLocks noGrp="1"/>
          </p:cNvSpPr>
          <p:nvPr>
            <p:ph type="ctrTitle"/>
          </p:nvPr>
        </p:nvSpPr>
        <p:spPr/>
        <p:txBody>
          <a:bodyPr/>
          <a:lstStyle/>
          <a:p>
            <a:r>
              <a:rPr lang="en-US" dirty="0" err="1"/>
              <a:t>Homecredit</a:t>
            </a:r>
            <a:r>
              <a:rPr lang="en-US" dirty="0"/>
              <a:t> Data analysis</a:t>
            </a:r>
          </a:p>
        </p:txBody>
      </p:sp>
      <p:sp>
        <p:nvSpPr>
          <p:cNvPr id="3" name="Subtitle 2">
            <a:extLst>
              <a:ext uri="{FF2B5EF4-FFF2-40B4-BE49-F238E27FC236}">
                <a16:creationId xmlns:a16="http://schemas.microsoft.com/office/drawing/2014/main" id="{8B538814-6170-4C1C-A79A-0485E4E099F1}"/>
              </a:ext>
            </a:extLst>
          </p:cNvPr>
          <p:cNvSpPr>
            <a:spLocks noGrp="1"/>
          </p:cNvSpPr>
          <p:nvPr>
            <p:ph type="subTitle" idx="1"/>
          </p:nvPr>
        </p:nvSpPr>
        <p:spPr/>
        <p:txBody>
          <a:bodyPr/>
          <a:lstStyle/>
          <a:p>
            <a:r>
              <a:rPr lang="en-US" dirty="0"/>
              <a:t>By </a:t>
            </a:r>
            <a:r>
              <a:rPr lang="en-US" dirty="0" err="1"/>
              <a:t>Wildan</a:t>
            </a:r>
            <a:r>
              <a:rPr lang="en-US" dirty="0"/>
              <a:t> . </a:t>
            </a:r>
            <a:r>
              <a:rPr lang="en-US" dirty="0" err="1"/>
              <a:t>Datascientist</a:t>
            </a:r>
            <a:r>
              <a:rPr lang="en-US" dirty="0"/>
              <a:t> candidate</a:t>
            </a:r>
          </a:p>
        </p:txBody>
      </p:sp>
    </p:spTree>
    <p:extLst>
      <p:ext uri="{BB962C8B-B14F-4D97-AF65-F5344CB8AC3E}">
        <p14:creationId xmlns:p14="http://schemas.microsoft.com/office/powerpoint/2010/main" val="1846533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CEFA07C-9902-43E5-9CC1-3EBF52718D0C}"/>
              </a:ext>
            </a:extLst>
          </p:cNvPr>
          <p:cNvPicPr>
            <a:picLocks noChangeAspect="1"/>
          </p:cNvPicPr>
          <p:nvPr/>
        </p:nvPicPr>
        <p:blipFill>
          <a:blip r:embed="rId2"/>
          <a:stretch>
            <a:fillRect/>
          </a:stretch>
        </p:blipFill>
        <p:spPr>
          <a:xfrm>
            <a:off x="0" y="0"/>
            <a:ext cx="10572750" cy="5076825"/>
          </a:xfrm>
          <a:prstGeom prst="rect">
            <a:avLst/>
          </a:prstGeom>
        </p:spPr>
      </p:pic>
      <p:sp>
        <p:nvSpPr>
          <p:cNvPr id="3" name="TextBox 2">
            <a:extLst>
              <a:ext uri="{FF2B5EF4-FFF2-40B4-BE49-F238E27FC236}">
                <a16:creationId xmlns:a16="http://schemas.microsoft.com/office/drawing/2014/main" id="{D1C344E1-88DC-49D5-A921-0F6E56CBD16D}"/>
              </a:ext>
            </a:extLst>
          </p:cNvPr>
          <p:cNvSpPr txBox="1"/>
          <p:nvPr/>
        </p:nvSpPr>
        <p:spPr>
          <a:xfrm>
            <a:off x="130807" y="5311045"/>
            <a:ext cx="11916191" cy="553998"/>
          </a:xfrm>
          <a:prstGeom prst="rect">
            <a:avLst/>
          </a:prstGeom>
          <a:noFill/>
        </p:spPr>
        <p:txBody>
          <a:bodyPr wrap="square" rtlCol="0">
            <a:spAutoFit/>
          </a:bodyPr>
          <a:lstStyle/>
          <a:p>
            <a:pPr algn="just"/>
            <a:r>
              <a:rPr lang="en-US" sz="1500" dirty="0"/>
              <a:t>Piechart1 yang </a:t>
            </a:r>
            <a:r>
              <a:rPr lang="en-US" sz="1500" dirty="0" err="1"/>
              <a:t>merepresentasikan</a:t>
            </a:r>
            <a:r>
              <a:rPr lang="en-US" sz="1500" dirty="0"/>
              <a:t> </a:t>
            </a:r>
            <a:r>
              <a:rPr lang="en-US" sz="1500" dirty="0" err="1"/>
              <a:t>apakah</a:t>
            </a:r>
            <a:r>
              <a:rPr lang="en-US" sz="1500" dirty="0"/>
              <a:t> applicant </a:t>
            </a:r>
            <a:r>
              <a:rPr lang="en-US" sz="1500" dirty="0" err="1"/>
              <a:t>merequest</a:t>
            </a:r>
            <a:r>
              <a:rPr lang="en-US" sz="1500" dirty="0"/>
              <a:t> </a:t>
            </a:r>
            <a:r>
              <a:rPr lang="en-US" sz="1500" dirty="0" err="1"/>
              <a:t>untuk</a:t>
            </a:r>
            <a:r>
              <a:rPr lang="en-US" sz="1500" dirty="0"/>
              <a:t> </a:t>
            </a:r>
            <a:r>
              <a:rPr lang="en-US" sz="1500" dirty="0" err="1"/>
              <a:t>asuransi</a:t>
            </a:r>
            <a:r>
              <a:rPr lang="en-US" sz="1500" dirty="0"/>
              <a:t> </a:t>
            </a:r>
            <a:r>
              <a:rPr lang="en-US" sz="1500" dirty="0" err="1"/>
              <a:t>atau</a:t>
            </a:r>
            <a:r>
              <a:rPr lang="en-US" sz="1500" dirty="0"/>
              <a:t> </a:t>
            </a:r>
            <a:r>
              <a:rPr lang="en-US" sz="1500" dirty="0" err="1"/>
              <a:t>tidak</a:t>
            </a:r>
            <a:r>
              <a:rPr lang="en-US" sz="1500" dirty="0"/>
              <a:t> </a:t>
            </a:r>
            <a:r>
              <a:rPr lang="en-US" sz="1500" dirty="0" err="1"/>
              <a:t>dimana</a:t>
            </a:r>
            <a:r>
              <a:rPr lang="en-US" sz="1500" dirty="0"/>
              <a:t> </a:t>
            </a:r>
            <a:r>
              <a:rPr lang="en-US" sz="1500" dirty="0" err="1"/>
              <a:t>kebanyakan</a:t>
            </a:r>
            <a:r>
              <a:rPr lang="en-US" sz="1500" dirty="0"/>
              <a:t> </a:t>
            </a:r>
            <a:r>
              <a:rPr lang="en-US" sz="1500" dirty="0" err="1"/>
              <a:t>tidak</a:t>
            </a:r>
            <a:endParaRPr lang="en-US" sz="1500" dirty="0"/>
          </a:p>
          <a:p>
            <a:pPr algn="just"/>
            <a:r>
              <a:rPr lang="en-US" sz="1500" dirty="0"/>
              <a:t>Piechart2 yang </a:t>
            </a:r>
            <a:r>
              <a:rPr lang="en-US" sz="1500" dirty="0" err="1"/>
              <a:t>merepresentasikan</a:t>
            </a:r>
            <a:r>
              <a:rPr lang="en-US" sz="1500" dirty="0"/>
              <a:t> </a:t>
            </a:r>
            <a:r>
              <a:rPr lang="en-US" sz="1500" dirty="0" err="1"/>
              <a:t>jumlah</a:t>
            </a:r>
            <a:r>
              <a:rPr lang="en-US" sz="1500" dirty="0"/>
              <a:t> </a:t>
            </a:r>
            <a:r>
              <a:rPr lang="en-US" sz="1500" dirty="0" err="1"/>
              <a:t>bunga</a:t>
            </a:r>
            <a:r>
              <a:rPr lang="en-US" sz="1500" dirty="0"/>
              <a:t> yang </a:t>
            </a:r>
            <a:r>
              <a:rPr lang="en-US" sz="1500" dirty="0" err="1"/>
              <a:t>ditawarkan</a:t>
            </a:r>
            <a:r>
              <a:rPr lang="en-US" sz="1500" dirty="0"/>
              <a:t> </a:t>
            </a:r>
            <a:r>
              <a:rPr lang="en-US" sz="1500" dirty="0" err="1"/>
              <a:t>masuk</a:t>
            </a:r>
            <a:r>
              <a:rPr lang="en-US" sz="1500" dirty="0"/>
              <a:t> </a:t>
            </a:r>
            <a:r>
              <a:rPr lang="en-US" sz="1500" dirty="0" err="1"/>
              <a:t>ke</a:t>
            </a:r>
            <a:r>
              <a:rPr lang="en-US" sz="1500" dirty="0"/>
              <a:t> high , low </a:t>
            </a:r>
            <a:r>
              <a:rPr lang="en-US" sz="1500" dirty="0" err="1"/>
              <a:t>atau</a:t>
            </a:r>
            <a:r>
              <a:rPr lang="en-US" sz="1500" dirty="0"/>
              <a:t> medium</a:t>
            </a:r>
          </a:p>
        </p:txBody>
      </p:sp>
    </p:spTree>
    <p:extLst>
      <p:ext uri="{BB962C8B-B14F-4D97-AF65-F5344CB8AC3E}">
        <p14:creationId xmlns:p14="http://schemas.microsoft.com/office/powerpoint/2010/main" val="1317426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C6CE5A-DB1F-4562-8A06-72687651724B}"/>
              </a:ext>
            </a:extLst>
          </p:cNvPr>
          <p:cNvPicPr>
            <a:picLocks noChangeAspect="1"/>
          </p:cNvPicPr>
          <p:nvPr/>
        </p:nvPicPr>
        <p:blipFill>
          <a:blip r:embed="rId2"/>
          <a:stretch>
            <a:fillRect/>
          </a:stretch>
        </p:blipFill>
        <p:spPr>
          <a:xfrm>
            <a:off x="213065" y="17756"/>
            <a:ext cx="10165025" cy="5574642"/>
          </a:xfrm>
          <a:prstGeom prst="rect">
            <a:avLst/>
          </a:prstGeom>
        </p:spPr>
      </p:pic>
      <p:sp>
        <p:nvSpPr>
          <p:cNvPr id="4" name="TextBox 3">
            <a:extLst>
              <a:ext uri="{FF2B5EF4-FFF2-40B4-BE49-F238E27FC236}">
                <a16:creationId xmlns:a16="http://schemas.microsoft.com/office/drawing/2014/main" id="{2D55ED5F-D3FB-452F-B67B-1EB2946329CF}"/>
              </a:ext>
            </a:extLst>
          </p:cNvPr>
          <p:cNvSpPr txBox="1"/>
          <p:nvPr/>
        </p:nvSpPr>
        <p:spPr>
          <a:xfrm>
            <a:off x="-64501" y="5870339"/>
            <a:ext cx="11916191" cy="553998"/>
          </a:xfrm>
          <a:prstGeom prst="rect">
            <a:avLst/>
          </a:prstGeom>
          <a:noFill/>
        </p:spPr>
        <p:txBody>
          <a:bodyPr wrap="square" rtlCol="0">
            <a:spAutoFit/>
          </a:bodyPr>
          <a:lstStyle/>
          <a:p>
            <a:pPr algn="just"/>
            <a:r>
              <a:rPr lang="en-US" sz="1500" dirty="0"/>
              <a:t>Grouping </a:t>
            </a:r>
            <a:r>
              <a:rPr lang="en-US" sz="1500" dirty="0" err="1"/>
              <a:t>berdasarkan</a:t>
            </a:r>
            <a:r>
              <a:rPr lang="en-US" sz="1500" dirty="0"/>
              <a:t> level </a:t>
            </a:r>
            <a:r>
              <a:rPr lang="en-US" sz="1500" dirty="0" err="1"/>
              <a:t>Pendidikan.costumer</a:t>
            </a:r>
            <a:r>
              <a:rPr lang="en-US" sz="1500" dirty="0"/>
              <a:t> </a:t>
            </a:r>
            <a:r>
              <a:rPr lang="en-US" sz="1500" dirty="0" err="1"/>
              <a:t>terbanyak</a:t>
            </a:r>
            <a:r>
              <a:rPr lang="en-US" sz="1500" dirty="0"/>
              <a:t> </a:t>
            </a:r>
            <a:r>
              <a:rPr lang="en-US" sz="1500" dirty="0" err="1"/>
              <a:t>ada</a:t>
            </a:r>
            <a:r>
              <a:rPr lang="en-US" sz="1500" dirty="0"/>
              <a:t> di level secondary/special , </a:t>
            </a:r>
            <a:r>
              <a:rPr lang="en-US" sz="1500" dirty="0" err="1"/>
              <a:t>tetapi</a:t>
            </a:r>
            <a:r>
              <a:rPr lang="en-US" sz="1500" dirty="0"/>
              <a:t> </a:t>
            </a:r>
            <a:r>
              <a:rPr lang="en-US" sz="1500" dirty="0" err="1"/>
              <a:t>terdua</a:t>
            </a:r>
            <a:r>
              <a:rPr lang="en-US" sz="1500" dirty="0"/>
              <a:t> </a:t>
            </a:r>
            <a:r>
              <a:rPr lang="en-US" sz="1500" dirty="0" err="1"/>
              <a:t>kebanyak</a:t>
            </a:r>
            <a:r>
              <a:rPr lang="en-US" sz="1500" dirty="0"/>
              <a:t> </a:t>
            </a:r>
            <a:r>
              <a:rPr lang="en-US" sz="1500" dirty="0" err="1"/>
              <a:t>ada</a:t>
            </a:r>
            <a:r>
              <a:rPr lang="en-US" sz="1500" dirty="0"/>
              <a:t> di higher education . </a:t>
            </a:r>
            <a:r>
              <a:rPr lang="en-US" sz="1500" dirty="0" err="1"/>
              <a:t>banyak</a:t>
            </a:r>
            <a:r>
              <a:rPr lang="en-US" sz="1500" dirty="0"/>
              <a:t> </a:t>
            </a:r>
            <a:r>
              <a:rPr lang="en-US" sz="1500" dirty="0" err="1"/>
              <a:t>dari</a:t>
            </a:r>
            <a:r>
              <a:rPr lang="en-US" sz="1500" dirty="0"/>
              <a:t> secondary special </a:t>
            </a:r>
            <a:r>
              <a:rPr lang="en-US" sz="1500" dirty="0" err="1"/>
              <a:t>tidak</a:t>
            </a:r>
            <a:r>
              <a:rPr lang="en-US" sz="1500" dirty="0"/>
              <a:t> </a:t>
            </a:r>
            <a:r>
              <a:rPr lang="en-US" sz="1500" dirty="0" err="1"/>
              <a:t>bisa</a:t>
            </a:r>
            <a:r>
              <a:rPr lang="en-US" sz="1500" dirty="0"/>
              <a:t> </a:t>
            </a:r>
            <a:r>
              <a:rPr lang="en-US" sz="1500" dirty="0" err="1"/>
              <a:t>membayar</a:t>
            </a:r>
            <a:r>
              <a:rPr lang="en-US" sz="1500" dirty="0"/>
              <a:t> loan.</a:t>
            </a:r>
          </a:p>
        </p:txBody>
      </p:sp>
    </p:spTree>
    <p:extLst>
      <p:ext uri="{BB962C8B-B14F-4D97-AF65-F5344CB8AC3E}">
        <p14:creationId xmlns:p14="http://schemas.microsoft.com/office/powerpoint/2010/main" val="2893173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55ED5F-D3FB-452F-B67B-1EB2946329CF}"/>
              </a:ext>
            </a:extLst>
          </p:cNvPr>
          <p:cNvSpPr txBox="1"/>
          <p:nvPr/>
        </p:nvSpPr>
        <p:spPr>
          <a:xfrm>
            <a:off x="137904" y="5879217"/>
            <a:ext cx="11916191" cy="553998"/>
          </a:xfrm>
          <a:prstGeom prst="rect">
            <a:avLst/>
          </a:prstGeom>
          <a:noFill/>
        </p:spPr>
        <p:txBody>
          <a:bodyPr wrap="square" rtlCol="0">
            <a:spAutoFit/>
          </a:bodyPr>
          <a:lstStyle/>
          <a:p>
            <a:pPr algn="just"/>
            <a:r>
              <a:rPr lang="en-US" sz="1500" dirty="0"/>
              <a:t>Grouping </a:t>
            </a:r>
            <a:r>
              <a:rPr lang="en-US" sz="1500" dirty="0" err="1"/>
              <a:t>berdasarkan</a:t>
            </a:r>
            <a:r>
              <a:rPr lang="en-US" sz="1500" dirty="0"/>
              <a:t> gender.  costumer </a:t>
            </a:r>
            <a:r>
              <a:rPr lang="en-US" sz="1500" dirty="0" err="1"/>
              <a:t>terbanyak</a:t>
            </a:r>
            <a:r>
              <a:rPr lang="en-US" sz="1500" dirty="0"/>
              <a:t> </a:t>
            </a:r>
            <a:r>
              <a:rPr lang="en-US" sz="1500" dirty="0" err="1"/>
              <a:t>ada</a:t>
            </a:r>
            <a:r>
              <a:rPr lang="en-US" sz="1500" dirty="0"/>
              <a:t> di </a:t>
            </a:r>
            <a:r>
              <a:rPr lang="en-US" sz="1500" dirty="0" err="1"/>
              <a:t>perempuan</a:t>
            </a:r>
            <a:r>
              <a:rPr lang="en-US" sz="1500" dirty="0"/>
              <a:t> . </a:t>
            </a:r>
            <a:r>
              <a:rPr lang="en-US" sz="1500" dirty="0" err="1"/>
              <a:t>Tetapi</a:t>
            </a:r>
            <a:r>
              <a:rPr lang="en-US" sz="1500" dirty="0"/>
              <a:t> </a:t>
            </a:r>
            <a:r>
              <a:rPr lang="en-US" sz="1500" dirty="0" err="1"/>
              <a:t>kalau</a:t>
            </a:r>
            <a:r>
              <a:rPr lang="en-US" sz="1500" dirty="0"/>
              <a:t> </a:t>
            </a:r>
            <a:r>
              <a:rPr lang="en-US" sz="1500" dirty="0" err="1"/>
              <a:t>dibandingkan</a:t>
            </a:r>
            <a:r>
              <a:rPr lang="en-US" sz="1500" dirty="0"/>
              <a:t> </a:t>
            </a:r>
            <a:r>
              <a:rPr lang="en-US" sz="1500" dirty="0" err="1"/>
              <a:t>dengan</a:t>
            </a:r>
            <a:r>
              <a:rPr lang="en-US" sz="1500" dirty="0"/>
              <a:t> </a:t>
            </a:r>
            <a:r>
              <a:rPr lang="en-US" sz="1500" dirty="0" err="1"/>
              <a:t>rasio</a:t>
            </a:r>
            <a:r>
              <a:rPr lang="en-US" sz="1500" dirty="0"/>
              <a:t> , </a:t>
            </a:r>
            <a:r>
              <a:rPr lang="en-US" sz="1500" dirty="0" err="1"/>
              <a:t>jumlah</a:t>
            </a:r>
            <a:r>
              <a:rPr lang="en-US" sz="1500" dirty="0"/>
              <a:t> </a:t>
            </a:r>
            <a:r>
              <a:rPr lang="en-US" sz="1500" dirty="0" err="1"/>
              <a:t>pria</a:t>
            </a:r>
            <a:r>
              <a:rPr lang="en-US" sz="1500" dirty="0"/>
              <a:t> yang </a:t>
            </a:r>
            <a:r>
              <a:rPr lang="en-US" sz="1500" dirty="0" err="1"/>
              <a:t>memiliki</a:t>
            </a:r>
            <a:r>
              <a:rPr lang="en-US" sz="1500" dirty="0"/>
              <a:t> </a:t>
            </a:r>
            <a:r>
              <a:rPr lang="en-US" sz="1500" dirty="0" err="1"/>
              <a:t>dificulty</a:t>
            </a:r>
            <a:r>
              <a:rPr lang="en-US" sz="1500" dirty="0"/>
              <a:t> </a:t>
            </a:r>
            <a:r>
              <a:rPr lang="en-US" sz="1500" dirty="0" err="1"/>
              <a:t>hampir</a:t>
            </a:r>
            <a:r>
              <a:rPr lang="en-US" sz="1500" dirty="0"/>
              <a:t> </a:t>
            </a:r>
            <a:r>
              <a:rPr lang="en-US" sz="1500" dirty="0" err="1"/>
              <a:t>sama</a:t>
            </a:r>
            <a:r>
              <a:rPr lang="en-US" sz="1500" dirty="0"/>
              <a:t> </a:t>
            </a:r>
            <a:r>
              <a:rPr lang="en-US" sz="1500" dirty="0" err="1"/>
              <a:t>dengan</a:t>
            </a:r>
            <a:r>
              <a:rPr lang="en-US" sz="1500" dirty="0"/>
              <a:t> </a:t>
            </a:r>
            <a:r>
              <a:rPr lang="en-US" sz="1500" dirty="0" err="1"/>
              <a:t>rasio</a:t>
            </a:r>
            <a:r>
              <a:rPr lang="en-US" sz="1500" dirty="0"/>
              <a:t> </a:t>
            </a:r>
            <a:r>
              <a:rPr lang="en-US" sz="1500" dirty="0" err="1"/>
              <a:t>pada</a:t>
            </a:r>
            <a:r>
              <a:rPr lang="en-US" sz="1500" dirty="0"/>
              <a:t> </a:t>
            </a:r>
            <a:r>
              <a:rPr lang="en-US" sz="1500" dirty="0" err="1"/>
              <a:t>wanita</a:t>
            </a:r>
            <a:r>
              <a:rPr lang="en-US" sz="1500" dirty="0"/>
              <a:t> </a:t>
            </a:r>
            <a:r>
              <a:rPr lang="en-US" sz="1500" dirty="0" err="1"/>
              <a:t>padahal</a:t>
            </a:r>
            <a:r>
              <a:rPr lang="en-US" sz="1500" dirty="0"/>
              <a:t> </a:t>
            </a:r>
            <a:r>
              <a:rPr lang="en-US" sz="1500" dirty="0" err="1"/>
              <a:t>jumlah</a:t>
            </a:r>
            <a:r>
              <a:rPr lang="en-US" sz="1500" dirty="0"/>
              <a:t> </a:t>
            </a:r>
            <a:r>
              <a:rPr lang="en-US" sz="1500" dirty="0" err="1"/>
              <a:t>peminjam</a:t>
            </a:r>
            <a:r>
              <a:rPr lang="en-US" sz="1500" dirty="0"/>
              <a:t> </a:t>
            </a:r>
            <a:r>
              <a:rPr lang="en-US" sz="1500" dirty="0" err="1"/>
              <a:t>lebih</a:t>
            </a:r>
            <a:r>
              <a:rPr lang="en-US" sz="1500" dirty="0"/>
              <a:t> </a:t>
            </a:r>
            <a:r>
              <a:rPr lang="en-US" sz="1500" dirty="0" err="1"/>
              <a:t>banyak</a:t>
            </a:r>
            <a:r>
              <a:rPr lang="en-US" sz="1500" dirty="0"/>
              <a:t> </a:t>
            </a:r>
            <a:r>
              <a:rPr lang="en-US" sz="1500" dirty="0" err="1"/>
              <a:t>wanita</a:t>
            </a:r>
            <a:endParaRPr lang="en-US" sz="1500" dirty="0"/>
          </a:p>
        </p:txBody>
      </p:sp>
      <p:pic>
        <p:nvPicPr>
          <p:cNvPr id="2" name="Picture 1">
            <a:extLst>
              <a:ext uri="{FF2B5EF4-FFF2-40B4-BE49-F238E27FC236}">
                <a16:creationId xmlns:a16="http://schemas.microsoft.com/office/drawing/2014/main" id="{2D2BB81B-FC4D-4F48-AEFD-CDC1D1AACEF6}"/>
              </a:ext>
            </a:extLst>
          </p:cNvPr>
          <p:cNvPicPr>
            <a:picLocks noChangeAspect="1"/>
          </p:cNvPicPr>
          <p:nvPr/>
        </p:nvPicPr>
        <p:blipFill>
          <a:blip r:embed="rId2"/>
          <a:stretch>
            <a:fillRect/>
          </a:stretch>
        </p:blipFill>
        <p:spPr>
          <a:xfrm>
            <a:off x="0" y="0"/>
            <a:ext cx="10564427" cy="4710311"/>
          </a:xfrm>
          <a:prstGeom prst="rect">
            <a:avLst/>
          </a:prstGeom>
        </p:spPr>
      </p:pic>
    </p:spTree>
    <p:extLst>
      <p:ext uri="{BB962C8B-B14F-4D97-AF65-F5344CB8AC3E}">
        <p14:creationId xmlns:p14="http://schemas.microsoft.com/office/powerpoint/2010/main" val="1721670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55ED5F-D3FB-452F-B67B-1EB2946329CF}"/>
              </a:ext>
            </a:extLst>
          </p:cNvPr>
          <p:cNvSpPr txBox="1"/>
          <p:nvPr/>
        </p:nvSpPr>
        <p:spPr>
          <a:xfrm>
            <a:off x="137904" y="5879217"/>
            <a:ext cx="11916191" cy="553998"/>
          </a:xfrm>
          <a:prstGeom prst="rect">
            <a:avLst/>
          </a:prstGeom>
          <a:noFill/>
        </p:spPr>
        <p:txBody>
          <a:bodyPr wrap="square" rtlCol="0">
            <a:spAutoFit/>
          </a:bodyPr>
          <a:lstStyle/>
          <a:p>
            <a:pPr algn="just"/>
            <a:r>
              <a:rPr lang="en-US" sz="1500" dirty="0"/>
              <a:t>Grouping </a:t>
            </a:r>
            <a:r>
              <a:rPr lang="en-US" sz="1500" dirty="0" err="1"/>
              <a:t>berdasarkan</a:t>
            </a:r>
            <a:r>
              <a:rPr lang="en-US" sz="1500" dirty="0"/>
              <a:t> </a:t>
            </a:r>
            <a:r>
              <a:rPr lang="en-US" sz="1500" dirty="0" err="1"/>
              <a:t>pemasukan</a:t>
            </a:r>
            <a:r>
              <a:rPr lang="en-US" sz="1500" dirty="0"/>
              <a:t> </a:t>
            </a:r>
            <a:r>
              <a:rPr lang="en-US" sz="1500" dirty="0" err="1"/>
              <a:t>darimana</a:t>
            </a:r>
            <a:r>
              <a:rPr lang="en-US" sz="1500" dirty="0"/>
              <a:t>. </a:t>
            </a:r>
            <a:r>
              <a:rPr lang="en-US" sz="1500" dirty="0" err="1"/>
              <a:t>peminjam</a:t>
            </a:r>
            <a:r>
              <a:rPr lang="en-US" sz="1500" dirty="0"/>
              <a:t> paling </a:t>
            </a:r>
            <a:r>
              <a:rPr lang="en-US" sz="1500" dirty="0" err="1"/>
              <a:t>banyak</a:t>
            </a:r>
            <a:r>
              <a:rPr lang="en-US" sz="1500" dirty="0"/>
              <a:t> </a:t>
            </a:r>
            <a:r>
              <a:rPr lang="en-US" sz="1500" dirty="0" err="1"/>
              <a:t>dari</a:t>
            </a:r>
            <a:r>
              <a:rPr lang="en-US" sz="1500" dirty="0"/>
              <a:t> </a:t>
            </a:r>
            <a:r>
              <a:rPr lang="en-US" sz="1500" dirty="0" err="1"/>
              <a:t>kalangan</a:t>
            </a:r>
            <a:r>
              <a:rPr lang="en-US" sz="1500" dirty="0"/>
              <a:t> </a:t>
            </a:r>
            <a:r>
              <a:rPr lang="en-US" sz="1500" dirty="0" err="1"/>
              <a:t>pekerja</a:t>
            </a:r>
            <a:r>
              <a:rPr lang="en-US" sz="1500" dirty="0"/>
              <a:t> , </a:t>
            </a:r>
            <a:r>
              <a:rPr lang="en-US" sz="1500" dirty="0" err="1"/>
              <a:t>dan</a:t>
            </a:r>
            <a:r>
              <a:rPr lang="en-US" sz="1500" dirty="0"/>
              <a:t> </a:t>
            </a:r>
            <a:r>
              <a:rPr lang="en-US" sz="1500" dirty="0" err="1"/>
              <a:t>jumlah</a:t>
            </a:r>
            <a:r>
              <a:rPr lang="en-US" sz="1500" dirty="0"/>
              <a:t> paling </a:t>
            </a:r>
            <a:r>
              <a:rPr lang="en-US" sz="1500" dirty="0" err="1"/>
              <a:t>banyak</a:t>
            </a:r>
            <a:r>
              <a:rPr lang="en-US" sz="1500" dirty="0"/>
              <a:t> </a:t>
            </a:r>
            <a:r>
              <a:rPr lang="en-US" sz="1500" dirty="0" err="1"/>
              <a:t>memiliki</a:t>
            </a:r>
            <a:r>
              <a:rPr lang="en-US" sz="1500" dirty="0"/>
              <a:t> </a:t>
            </a:r>
            <a:r>
              <a:rPr lang="en-US" sz="1500" dirty="0" err="1"/>
              <a:t>dificulites</a:t>
            </a:r>
            <a:r>
              <a:rPr lang="en-US" sz="1500" dirty="0"/>
              <a:t> juga </a:t>
            </a:r>
            <a:r>
              <a:rPr lang="en-US" sz="1500" dirty="0" err="1"/>
              <a:t>ada</a:t>
            </a:r>
            <a:r>
              <a:rPr lang="en-US" sz="1500" dirty="0"/>
              <a:t> </a:t>
            </a:r>
            <a:r>
              <a:rPr lang="en-US" sz="1500" dirty="0" err="1"/>
              <a:t>dikalangan</a:t>
            </a:r>
            <a:r>
              <a:rPr lang="en-US" sz="1500" dirty="0"/>
              <a:t> </a:t>
            </a:r>
            <a:r>
              <a:rPr lang="en-US" sz="1500" dirty="0" err="1"/>
              <a:t>pekerja</a:t>
            </a:r>
            <a:r>
              <a:rPr lang="en-US" sz="1500" dirty="0"/>
              <a:t> </a:t>
            </a:r>
            <a:r>
              <a:rPr lang="en-US" sz="1500" dirty="0" err="1"/>
              <a:t>diikuti</a:t>
            </a:r>
            <a:r>
              <a:rPr lang="en-US" sz="1500" dirty="0"/>
              <a:t> </a:t>
            </a:r>
            <a:r>
              <a:rPr lang="en-US" sz="1500" dirty="0" err="1"/>
              <a:t>oleh</a:t>
            </a:r>
            <a:r>
              <a:rPr lang="en-US" sz="1500" dirty="0"/>
              <a:t> commercial </a:t>
            </a:r>
            <a:r>
              <a:rPr lang="en-US" sz="1500" dirty="0" err="1"/>
              <a:t>assosciate</a:t>
            </a:r>
            <a:r>
              <a:rPr lang="en-US" sz="1500" dirty="0"/>
              <a:t> </a:t>
            </a:r>
            <a:r>
              <a:rPr lang="en-US" sz="1500" dirty="0" err="1"/>
              <a:t>dan</a:t>
            </a:r>
            <a:r>
              <a:rPr lang="en-US" sz="1500" dirty="0"/>
              <a:t> </a:t>
            </a:r>
            <a:r>
              <a:rPr lang="en-US" sz="1500" dirty="0" err="1"/>
              <a:t>pensiunan</a:t>
            </a:r>
            <a:endParaRPr lang="en-US" sz="1500" dirty="0"/>
          </a:p>
        </p:txBody>
      </p:sp>
      <p:pic>
        <p:nvPicPr>
          <p:cNvPr id="2" name="Picture 1">
            <a:extLst>
              <a:ext uri="{FF2B5EF4-FFF2-40B4-BE49-F238E27FC236}">
                <a16:creationId xmlns:a16="http://schemas.microsoft.com/office/drawing/2014/main" id="{76B711B3-7B90-451C-8B9D-30AEC5352324}"/>
              </a:ext>
            </a:extLst>
          </p:cNvPr>
          <p:cNvPicPr>
            <a:picLocks noChangeAspect="1"/>
          </p:cNvPicPr>
          <p:nvPr/>
        </p:nvPicPr>
        <p:blipFill>
          <a:blip r:embed="rId2"/>
          <a:stretch>
            <a:fillRect/>
          </a:stretch>
        </p:blipFill>
        <p:spPr>
          <a:xfrm>
            <a:off x="0" y="15754"/>
            <a:ext cx="10553058" cy="5310848"/>
          </a:xfrm>
          <a:prstGeom prst="rect">
            <a:avLst/>
          </a:prstGeom>
        </p:spPr>
      </p:pic>
    </p:spTree>
    <p:extLst>
      <p:ext uri="{BB962C8B-B14F-4D97-AF65-F5344CB8AC3E}">
        <p14:creationId xmlns:p14="http://schemas.microsoft.com/office/powerpoint/2010/main" val="22779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55ED5F-D3FB-452F-B67B-1EB2946329CF}"/>
              </a:ext>
            </a:extLst>
          </p:cNvPr>
          <p:cNvSpPr txBox="1"/>
          <p:nvPr/>
        </p:nvSpPr>
        <p:spPr>
          <a:xfrm>
            <a:off x="137904" y="5879217"/>
            <a:ext cx="11916191" cy="553998"/>
          </a:xfrm>
          <a:prstGeom prst="rect">
            <a:avLst/>
          </a:prstGeom>
          <a:noFill/>
        </p:spPr>
        <p:txBody>
          <a:bodyPr wrap="square" rtlCol="0">
            <a:spAutoFit/>
          </a:bodyPr>
          <a:lstStyle/>
          <a:p>
            <a:pPr algn="just"/>
            <a:r>
              <a:rPr lang="en-US" sz="1500" dirty="0" err="1"/>
              <a:t>jumlah</a:t>
            </a:r>
            <a:r>
              <a:rPr lang="en-US" sz="1500" dirty="0"/>
              <a:t> </a:t>
            </a:r>
            <a:r>
              <a:rPr lang="en-US" sz="1500" dirty="0" err="1"/>
              <a:t>peminjam</a:t>
            </a:r>
            <a:r>
              <a:rPr lang="en-US" sz="1500" dirty="0"/>
              <a:t> </a:t>
            </a:r>
            <a:r>
              <a:rPr lang="en-US" sz="1500" dirty="0" err="1"/>
              <a:t>dari</a:t>
            </a:r>
            <a:r>
              <a:rPr lang="en-US" sz="1500" dirty="0"/>
              <a:t> </a:t>
            </a:r>
            <a:r>
              <a:rPr lang="en-US" sz="1500" dirty="0" err="1"/>
              <a:t>kelas</a:t>
            </a:r>
            <a:r>
              <a:rPr lang="en-US" sz="1500" dirty="0"/>
              <a:t> </a:t>
            </a:r>
            <a:r>
              <a:rPr lang="en-US" sz="1500" dirty="0" err="1"/>
              <a:t>buruh</a:t>
            </a:r>
            <a:r>
              <a:rPr lang="en-US" sz="1500" dirty="0"/>
              <a:t> paling </a:t>
            </a:r>
            <a:r>
              <a:rPr lang="en-US" sz="1500" dirty="0" err="1"/>
              <a:t>banyak</a:t>
            </a:r>
            <a:r>
              <a:rPr lang="en-US" sz="1500" dirty="0"/>
              <a:t>. </a:t>
            </a:r>
            <a:r>
              <a:rPr lang="en-US" sz="1500" dirty="0" err="1"/>
              <a:t>dan</a:t>
            </a:r>
            <a:r>
              <a:rPr lang="en-US" sz="1500" dirty="0"/>
              <a:t> </a:t>
            </a:r>
            <a:r>
              <a:rPr lang="en-US" sz="1500" dirty="0" err="1"/>
              <a:t>mereka</a:t>
            </a:r>
            <a:r>
              <a:rPr lang="en-US" sz="1500" dirty="0"/>
              <a:t> juga </a:t>
            </a:r>
            <a:r>
              <a:rPr lang="en-US" sz="1500" dirty="0" err="1"/>
              <a:t>memiliki</a:t>
            </a:r>
            <a:r>
              <a:rPr lang="en-US" sz="1500" dirty="0"/>
              <a:t> </a:t>
            </a:r>
            <a:r>
              <a:rPr lang="en-US" sz="1500" dirty="0" err="1"/>
              <a:t>kesulitan</a:t>
            </a:r>
            <a:r>
              <a:rPr lang="en-US" sz="1500" dirty="0"/>
              <a:t> </a:t>
            </a:r>
            <a:r>
              <a:rPr lang="en-US" sz="1500" dirty="0" err="1"/>
              <a:t>tertinggi</a:t>
            </a:r>
            <a:r>
              <a:rPr lang="en-US" sz="1500" dirty="0"/>
              <a:t>. </a:t>
            </a:r>
            <a:r>
              <a:rPr lang="en-US" sz="1500" dirty="0" err="1"/>
              <a:t>Sedangkan</a:t>
            </a:r>
            <a:r>
              <a:rPr lang="en-US" sz="1500" dirty="0"/>
              <a:t> </a:t>
            </a:r>
            <a:r>
              <a:rPr lang="en-US" sz="1500" dirty="0" err="1"/>
              <a:t>jumlah</a:t>
            </a:r>
            <a:r>
              <a:rPr lang="en-US" sz="1500" dirty="0"/>
              <a:t> </a:t>
            </a:r>
            <a:r>
              <a:rPr lang="en-US" sz="1500" dirty="0" err="1"/>
              <a:t>terendah</a:t>
            </a:r>
            <a:r>
              <a:rPr lang="en-US" sz="1500" dirty="0"/>
              <a:t> </a:t>
            </a:r>
            <a:r>
              <a:rPr lang="en-US" sz="1500" dirty="0" err="1"/>
              <a:t>peminjam</a:t>
            </a:r>
            <a:r>
              <a:rPr lang="en-US" sz="1500" dirty="0"/>
              <a:t> </a:t>
            </a:r>
            <a:r>
              <a:rPr lang="en-US" sz="1500" dirty="0" err="1"/>
              <a:t>ada</a:t>
            </a:r>
            <a:r>
              <a:rPr lang="en-US" sz="1500" dirty="0"/>
              <a:t> di HR staff.</a:t>
            </a:r>
          </a:p>
        </p:txBody>
      </p:sp>
      <p:pic>
        <p:nvPicPr>
          <p:cNvPr id="2" name="Picture 1">
            <a:extLst>
              <a:ext uri="{FF2B5EF4-FFF2-40B4-BE49-F238E27FC236}">
                <a16:creationId xmlns:a16="http://schemas.microsoft.com/office/drawing/2014/main" id="{AADF2DDC-04B4-4B7B-BADD-5B1D1538159A}"/>
              </a:ext>
            </a:extLst>
          </p:cNvPr>
          <p:cNvPicPr>
            <a:picLocks noChangeAspect="1"/>
          </p:cNvPicPr>
          <p:nvPr/>
        </p:nvPicPr>
        <p:blipFill>
          <a:blip r:embed="rId2"/>
          <a:stretch>
            <a:fillRect/>
          </a:stretch>
        </p:blipFill>
        <p:spPr>
          <a:xfrm>
            <a:off x="0" y="0"/>
            <a:ext cx="10564427" cy="5371140"/>
          </a:xfrm>
          <a:prstGeom prst="rect">
            <a:avLst/>
          </a:prstGeom>
        </p:spPr>
      </p:pic>
    </p:spTree>
    <p:extLst>
      <p:ext uri="{BB962C8B-B14F-4D97-AF65-F5344CB8AC3E}">
        <p14:creationId xmlns:p14="http://schemas.microsoft.com/office/powerpoint/2010/main" val="1893080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2609F0F-F784-45CF-9DF8-74134DCB9C34}"/>
              </a:ext>
            </a:extLst>
          </p:cNvPr>
          <p:cNvPicPr>
            <a:picLocks noChangeAspect="1"/>
          </p:cNvPicPr>
          <p:nvPr/>
        </p:nvPicPr>
        <p:blipFill>
          <a:blip r:embed="rId2"/>
          <a:stretch>
            <a:fillRect/>
          </a:stretch>
        </p:blipFill>
        <p:spPr>
          <a:xfrm>
            <a:off x="0" y="0"/>
            <a:ext cx="10564427" cy="5208184"/>
          </a:xfrm>
          <a:prstGeom prst="rect">
            <a:avLst/>
          </a:prstGeom>
        </p:spPr>
      </p:pic>
      <p:sp>
        <p:nvSpPr>
          <p:cNvPr id="3" name="TextBox 2">
            <a:extLst>
              <a:ext uri="{FF2B5EF4-FFF2-40B4-BE49-F238E27FC236}">
                <a16:creationId xmlns:a16="http://schemas.microsoft.com/office/drawing/2014/main" id="{57DD16EF-0053-4336-8F7B-7AF82375224F}"/>
              </a:ext>
            </a:extLst>
          </p:cNvPr>
          <p:cNvSpPr txBox="1"/>
          <p:nvPr/>
        </p:nvSpPr>
        <p:spPr>
          <a:xfrm>
            <a:off x="137904" y="5879217"/>
            <a:ext cx="11916191" cy="323165"/>
          </a:xfrm>
          <a:prstGeom prst="rect">
            <a:avLst/>
          </a:prstGeom>
          <a:noFill/>
        </p:spPr>
        <p:txBody>
          <a:bodyPr wrap="square" rtlCol="0">
            <a:spAutoFit/>
          </a:bodyPr>
          <a:lstStyle/>
          <a:p>
            <a:pPr algn="just"/>
            <a:r>
              <a:rPr lang="en-US" sz="1500" dirty="0" err="1"/>
              <a:t>Jumlah</a:t>
            </a:r>
            <a:r>
              <a:rPr lang="en-US" sz="1500" dirty="0"/>
              <a:t> </a:t>
            </a:r>
            <a:r>
              <a:rPr lang="en-US" sz="1500" dirty="0" err="1"/>
              <a:t>peminjam</a:t>
            </a:r>
            <a:r>
              <a:rPr lang="en-US" sz="1500" dirty="0"/>
              <a:t> </a:t>
            </a:r>
            <a:r>
              <a:rPr lang="en-US" sz="1500" dirty="0" err="1"/>
              <a:t>terbanyak</a:t>
            </a:r>
            <a:r>
              <a:rPr lang="en-US" sz="1500" dirty="0"/>
              <a:t> </a:t>
            </a:r>
            <a:r>
              <a:rPr lang="en-US" sz="1500" dirty="0" err="1"/>
              <a:t>dari</a:t>
            </a:r>
            <a:r>
              <a:rPr lang="en-US" sz="1500" dirty="0"/>
              <a:t> </a:t>
            </a:r>
            <a:r>
              <a:rPr lang="en-US" sz="1500" dirty="0" err="1"/>
              <a:t>kalangan</a:t>
            </a:r>
            <a:r>
              <a:rPr lang="en-US" sz="1500" dirty="0"/>
              <a:t> yang </a:t>
            </a:r>
            <a:r>
              <a:rPr lang="en-US" sz="1500" dirty="0" err="1"/>
              <a:t>sudah</a:t>
            </a:r>
            <a:r>
              <a:rPr lang="en-US" sz="1500" dirty="0"/>
              <a:t> </a:t>
            </a:r>
            <a:r>
              <a:rPr lang="en-US" sz="1500" dirty="0" err="1"/>
              <a:t>berkeluarga</a:t>
            </a:r>
            <a:r>
              <a:rPr lang="en-US" sz="1500" dirty="0"/>
              <a:t> </a:t>
            </a:r>
            <a:r>
              <a:rPr lang="en-US" sz="1500" dirty="0" err="1"/>
              <a:t>begitu</a:t>
            </a:r>
            <a:r>
              <a:rPr lang="en-US" sz="1500" dirty="0"/>
              <a:t> juga </a:t>
            </a:r>
            <a:r>
              <a:rPr lang="en-US" sz="1500" dirty="0" err="1"/>
              <a:t>jumlah</a:t>
            </a:r>
            <a:r>
              <a:rPr lang="en-US" sz="1500" dirty="0"/>
              <a:t> </a:t>
            </a:r>
            <a:r>
              <a:rPr lang="en-US" sz="1500" dirty="0" err="1"/>
              <a:t>tertinggi</a:t>
            </a:r>
            <a:r>
              <a:rPr lang="en-US" sz="1500" dirty="0"/>
              <a:t> </a:t>
            </a:r>
            <a:r>
              <a:rPr lang="en-US" sz="1500" dirty="0" err="1"/>
              <a:t>dalam</a:t>
            </a:r>
            <a:r>
              <a:rPr lang="en-US" sz="1500" dirty="0"/>
              <a:t> </a:t>
            </a:r>
            <a:r>
              <a:rPr lang="en-US" sz="1500" dirty="0" err="1"/>
              <a:t>membayar</a:t>
            </a:r>
            <a:r>
              <a:rPr lang="en-US" sz="1500" dirty="0"/>
              <a:t> </a:t>
            </a:r>
            <a:r>
              <a:rPr lang="en-US" sz="1500" dirty="0" err="1"/>
              <a:t>kembali</a:t>
            </a:r>
            <a:r>
              <a:rPr lang="en-US" sz="1500" dirty="0"/>
              <a:t> </a:t>
            </a:r>
            <a:r>
              <a:rPr lang="en-US" sz="1500" dirty="0" err="1"/>
              <a:t>pinjaman</a:t>
            </a:r>
            <a:endParaRPr lang="en-US" sz="1500" dirty="0"/>
          </a:p>
        </p:txBody>
      </p:sp>
    </p:spTree>
    <p:extLst>
      <p:ext uri="{BB962C8B-B14F-4D97-AF65-F5344CB8AC3E}">
        <p14:creationId xmlns:p14="http://schemas.microsoft.com/office/powerpoint/2010/main" val="1405035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5BEB83-115B-4331-8868-79B6199649E9}"/>
              </a:ext>
            </a:extLst>
          </p:cNvPr>
          <p:cNvSpPr txBox="1"/>
          <p:nvPr/>
        </p:nvSpPr>
        <p:spPr>
          <a:xfrm>
            <a:off x="0" y="5381111"/>
            <a:ext cx="9338967" cy="553998"/>
          </a:xfrm>
          <a:prstGeom prst="rect">
            <a:avLst/>
          </a:prstGeom>
          <a:noFill/>
        </p:spPr>
        <p:txBody>
          <a:bodyPr wrap="none" rtlCol="0">
            <a:spAutoFit/>
          </a:bodyPr>
          <a:lstStyle/>
          <a:p>
            <a:r>
              <a:rPr lang="en-US" sz="1500" dirty="0" err="1"/>
              <a:t>kebanyakan</a:t>
            </a:r>
            <a:r>
              <a:rPr lang="en-US" sz="1500" dirty="0"/>
              <a:t> </a:t>
            </a:r>
            <a:r>
              <a:rPr lang="en-US" sz="1500" dirty="0" err="1"/>
              <a:t>peminjam</a:t>
            </a:r>
            <a:r>
              <a:rPr lang="en-US" sz="1500" dirty="0"/>
              <a:t> </a:t>
            </a:r>
            <a:r>
              <a:rPr lang="en-US" sz="1500" dirty="0" err="1"/>
              <a:t>mengajukan</a:t>
            </a:r>
            <a:r>
              <a:rPr lang="en-US" sz="1500" dirty="0"/>
              <a:t> </a:t>
            </a:r>
            <a:r>
              <a:rPr lang="en-US" sz="1500" dirty="0" err="1"/>
              <a:t>pinjaman</a:t>
            </a:r>
            <a:r>
              <a:rPr lang="en-US" sz="1500" dirty="0"/>
              <a:t> </a:t>
            </a:r>
            <a:r>
              <a:rPr lang="en-US" sz="1500" dirty="0" err="1"/>
              <a:t>sendirian</a:t>
            </a:r>
            <a:r>
              <a:rPr lang="en-US" sz="1500" dirty="0"/>
              <a:t> . Yang </a:t>
            </a:r>
            <a:r>
              <a:rPr lang="en-US" sz="1500" dirty="0" err="1"/>
              <a:t>kedua</a:t>
            </a:r>
            <a:r>
              <a:rPr lang="en-US" sz="1500" dirty="0"/>
              <a:t> </a:t>
            </a:r>
            <a:r>
              <a:rPr lang="en-US" sz="1500" dirty="0" err="1"/>
              <a:t>terbanyak</a:t>
            </a:r>
            <a:r>
              <a:rPr lang="en-US" sz="1500" dirty="0"/>
              <a:t> Bersama </a:t>
            </a:r>
            <a:r>
              <a:rPr lang="en-US" sz="1500" dirty="0" err="1"/>
              <a:t>dengan</a:t>
            </a:r>
            <a:r>
              <a:rPr lang="en-US" sz="1500" dirty="0"/>
              <a:t> </a:t>
            </a:r>
            <a:r>
              <a:rPr lang="en-US" sz="1500" dirty="0" err="1"/>
              <a:t>keluarga</a:t>
            </a:r>
            <a:r>
              <a:rPr lang="en-US" sz="1500" dirty="0"/>
              <a:t>. </a:t>
            </a:r>
          </a:p>
          <a:p>
            <a:r>
              <a:rPr lang="en-US" sz="1500" dirty="0"/>
              <a:t>Yang </a:t>
            </a:r>
            <a:r>
              <a:rPr lang="en-US" sz="1500" dirty="0" err="1"/>
              <a:t>pinjam</a:t>
            </a:r>
            <a:r>
              <a:rPr lang="en-US" sz="1500" dirty="0"/>
              <a:t> </a:t>
            </a:r>
            <a:r>
              <a:rPr lang="en-US" sz="1500" dirty="0" err="1"/>
              <a:t>sendirian</a:t>
            </a:r>
            <a:r>
              <a:rPr lang="en-US" sz="1500" dirty="0"/>
              <a:t> </a:t>
            </a:r>
            <a:r>
              <a:rPr lang="en-US" sz="1500" dirty="0" err="1"/>
              <a:t>memiliki</a:t>
            </a:r>
            <a:r>
              <a:rPr lang="en-US" sz="1500" dirty="0"/>
              <a:t> </a:t>
            </a:r>
            <a:r>
              <a:rPr lang="en-US" sz="1500" dirty="0" err="1"/>
              <a:t>kesulitan</a:t>
            </a:r>
            <a:r>
              <a:rPr lang="en-US" sz="1500" dirty="0"/>
              <a:t> </a:t>
            </a:r>
            <a:r>
              <a:rPr lang="en-US" sz="1500" dirty="0" err="1"/>
              <a:t>terbanyak</a:t>
            </a:r>
            <a:r>
              <a:rPr lang="en-US" sz="1500" dirty="0"/>
              <a:t> </a:t>
            </a:r>
            <a:r>
              <a:rPr lang="en-US" sz="1500" dirty="0" err="1"/>
              <a:t>dalam</a:t>
            </a:r>
            <a:r>
              <a:rPr lang="en-US" sz="1500" dirty="0"/>
              <a:t> </a:t>
            </a:r>
            <a:r>
              <a:rPr lang="en-US" sz="1500" dirty="0" err="1"/>
              <a:t>mengembalikan</a:t>
            </a:r>
            <a:r>
              <a:rPr lang="en-US" sz="1500" dirty="0"/>
              <a:t> </a:t>
            </a:r>
            <a:r>
              <a:rPr lang="en-US" sz="1500" dirty="0" err="1"/>
              <a:t>pinjaman</a:t>
            </a:r>
            <a:endParaRPr lang="en-US" sz="1500" dirty="0"/>
          </a:p>
        </p:txBody>
      </p:sp>
      <p:pic>
        <p:nvPicPr>
          <p:cNvPr id="4" name="Picture 3">
            <a:extLst>
              <a:ext uri="{FF2B5EF4-FFF2-40B4-BE49-F238E27FC236}">
                <a16:creationId xmlns:a16="http://schemas.microsoft.com/office/drawing/2014/main" id="{BEE92EDA-53A0-45C4-A3DB-54B38CB937A8}"/>
              </a:ext>
            </a:extLst>
          </p:cNvPr>
          <p:cNvPicPr>
            <a:picLocks noChangeAspect="1"/>
          </p:cNvPicPr>
          <p:nvPr/>
        </p:nvPicPr>
        <p:blipFill>
          <a:blip r:embed="rId2"/>
          <a:stretch>
            <a:fillRect/>
          </a:stretch>
        </p:blipFill>
        <p:spPr>
          <a:xfrm>
            <a:off x="-92393" y="0"/>
            <a:ext cx="10653713" cy="5129240"/>
          </a:xfrm>
          <a:prstGeom prst="rect">
            <a:avLst/>
          </a:prstGeom>
        </p:spPr>
      </p:pic>
    </p:spTree>
    <p:extLst>
      <p:ext uri="{BB962C8B-B14F-4D97-AF65-F5344CB8AC3E}">
        <p14:creationId xmlns:p14="http://schemas.microsoft.com/office/powerpoint/2010/main" val="1129656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4CD15C-D1D4-43C6-B439-D47F004E9C15}"/>
              </a:ext>
            </a:extLst>
          </p:cNvPr>
          <p:cNvPicPr>
            <a:picLocks noChangeAspect="1"/>
          </p:cNvPicPr>
          <p:nvPr/>
        </p:nvPicPr>
        <p:blipFill>
          <a:blip r:embed="rId2"/>
          <a:stretch>
            <a:fillRect/>
          </a:stretch>
        </p:blipFill>
        <p:spPr>
          <a:xfrm>
            <a:off x="77263" y="122721"/>
            <a:ext cx="6430069" cy="2918539"/>
          </a:xfrm>
          <a:prstGeom prst="rect">
            <a:avLst/>
          </a:prstGeom>
        </p:spPr>
      </p:pic>
      <p:pic>
        <p:nvPicPr>
          <p:cNvPr id="3" name="Picture 2">
            <a:extLst>
              <a:ext uri="{FF2B5EF4-FFF2-40B4-BE49-F238E27FC236}">
                <a16:creationId xmlns:a16="http://schemas.microsoft.com/office/drawing/2014/main" id="{07E93B2C-A38E-4441-B82E-175B92727302}"/>
              </a:ext>
            </a:extLst>
          </p:cNvPr>
          <p:cNvPicPr>
            <a:picLocks noChangeAspect="1"/>
          </p:cNvPicPr>
          <p:nvPr/>
        </p:nvPicPr>
        <p:blipFill>
          <a:blip r:embed="rId3"/>
          <a:stretch>
            <a:fillRect/>
          </a:stretch>
        </p:blipFill>
        <p:spPr>
          <a:xfrm>
            <a:off x="77262" y="3179768"/>
            <a:ext cx="6430069" cy="3555511"/>
          </a:xfrm>
          <a:prstGeom prst="rect">
            <a:avLst/>
          </a:prstGeom>
        </p:spPr>
      </p:pic>
      <p:sp>
        <p:nvSpPr>
          <p:cNvPr id="4" name="TextBox 3">
            <a:extLst>
              <a:ext uri="{FF2B5EF4-FFF2-40B4-BE49-F238E27FC236}">
                <a16:creationId xmlns:a16="http://schemas.microsoft.com/office/drawing/2014/main" id="{407410FC-A803-4BD8-BB9A-0A00838C03BC}"/>
              </a:ext>
            </a:extLst>
          </p:cNvPr>
          <p:cNvSpPr txBox="1"/>
          <p:nvPr/>
        </p:nvSpPr>
        <p:spPr>
          <a:xfrm>
            <a:off x="6507331" y="2164105"/>
            <a:ext cx="5539667" cy="1246495"/>
          </a:xfrm>
          <a:prstGeom prst="rect">
            <a:avLst/>
          </a:prstGeom>
          <a:noFill/>
        </p:spPr>
        <p:txBody>
          <a:bodyPr wrap="square" rtlCol="0">
            <a:spAutoFit/>
          </a:bodyPr>
          <a:lstStyle/>
          <a:p>
            <a:r>
              <a:rPr lang="en-US" sz="1500" dirty="0"/>
              <a:t>Business </a:t>
            </a:r>
            <a:r>
              <a:rPr lang="en-US" sz="1500" dirty="0" err="1"/>
              <a:t>entitiy</a:t>
            </a:r>
            <a:r>
              <a:rPr lang="en-US" sz="1500" dirty="0"/>
              <a:t> type 3 </a:t>
            </a:r>
            <a:r>
              <a:rPr lang="en-US" sz="1500" dirty="0" err="1"/>
              <a:t>memiliki</a:t>
            </a:r>
            <a:r>
              <a:rPr lang="en-US" sz="1500" dirty="0"/>
              <a:t> grade </a:t>
            </a:r>
            <a:r>
              <a:rPr lang="en-US" sz="1500" dirty="0" err="1"/>
              <a:t>terbanyak</a:t>
            </a:r>
            <a:r>
              <a:rPr lang="en-US" sz="1500" dirty="0"/>
              <a:t> </a:t>
            </a:r>
            <a:r>
              <a:rPr lang="en-US" sz="1500" dirty="0" err="1"/>
              <a:t>sebagai</a:t>
            </a:r>
            <a:r>
              <a:rPr lang="en-US" sz="1500" dirty="0"/>
              <a:t> </a:t>
            </a:r>
            <a:r>
              <a:rPr lang="en-US" sz="1500" dirty="0" err="1"/>
              <a:t>peminjam</a:t>
            </a:r>
            <a:r>
              <a:rPr lang="en-US" sz="1500" dirty="0"/>
              <a:t> </a:t>
            </a:r>
            <a:r>
              <a:rPr lang="en-US" sz="1500" dirty="0" err="1"/>
              <a:t>dan</a:t>
            </a:r>
            <a:r>
              <a:rPr lang="en-US" sz="1500" dirty="0"/>
              <a:t> juga </a:t>
            </a:r>
            <a:r>
              <a:rPr lang="en-US" sz="1500" dirty="0" err="1"/>
              <a:t>memiliki</a:t>
            </a:r>
            <a:r>
              <a:rPr lang="en-US" sz="1500" dirty="0"/>
              <a:t> </a:t>
            </a:r>
            <a:r>
              <a:rPr lang="en-US" sz="1500" dirty="0" err="1"/>
              <a:t>kesulitan</a:t>
            </a:r>
            <a:r>
              <a:rPr lang="en-US" sz="1500" dirty="0"/>
              <a:t> </a:t>
            </a:r>
            <a:r>
              <a:rPr lang="en-US" sz="1500" dirty="0" err="1"/>
              <a:t>terbanyak</a:t>
            </a:r>
            <a:r>
              <a:rPr lang="en-US" sz="1500" dirty="0"/>
              <a:t> </a:t>
            </a:r>
            <a:r>
              <a:rPr lang="en-US" sz="1500" dirty="0" err="1"/>
              <a:t>dalam</a:t>
            </a:r>
            <a:r>
              <a:rPr lang="en-US" sz="1500" dirty="0"/>
              <a:t> </a:t>
            </a:r>
            <a:r>
              <a:rPr lang="en-US" sz="1500" dirty="0" err="1"/>
              <a:t>mengembalikan</a:t>
            </a:r>
            <a:r>
              <a:rPr lang="en-US" sz="1500" dirty="0"/>
              <a:t> </a:t>
            </a:r>
            <a:r>
              <a:rPr lang="en-US" sz="1500" dirty="0" err="1"/>
              <a:t>pinjaman</a:t>
            </a:r>
            <a:r>
              <a:rPr lang="en-US" sz="1500" dirty="0"/>
              <a:t>, </a:t>
            </a:r>
            <a:r>
              <a:rPr lang="en-US" sz="1500" dirty="0" err="1"/>
              <a:t>kedua</a:t>
            </a:r>
            <a:r>
              <a:rPr lang="en-US" sz="1500" dirty="0"/>
              <a:t> </a:t>
            </a:r>
            <a:r>
              <a:rPr lang="en-US" sz="1500" dirty="0" err="1"/>
              <a:t>terbanyak</a:t>
            </a:r>
            <a:r>
              <a:rPr lang="en-US" sz="1500" dirty="0"/>
              <a:t> </a:t>
            </a:r>
            <a:r>
              <a:rPr lang="en-US" sz="1500" dirty="0" err="1"/>
              <a:t>ada</a:t>
            </a:r>
            <a:r>
              <a:rPr lang="en-US" sz="1500" dirty="0"/>
              <a:t> di </a:t>
            </a:r>
            <a:r>
              <a:rPr lang="en-US" sz="1500" dirty="0" err="1"/>
              <a:t>wirausahawan</a:t>
            </a:r>
            <a:r>
              <a:rPr lang="en-US" sz="1500" dirty="0"/>
              <a:t> </a:t>
            </a:r>
            <a:r>
              <a:rPr lang="en-US" sz="1500" dirty="0" err="1"/>
              <a:t>meskipun</a:t>
            </a:r>
            <a:r>
              <a:rPr lang="en-US" sz="1500" dirty="0"/>
              <a:t> XNA </a:t>
            </a:r>
            <a:r>
              <a:rPr lang="en-US" sz="1500" dirty="0" err="1"/>
              <a:t>memiliki</a:t>
            </a:r>
            <a:r>
              <a:rPr lang="en-US" sz="1500" dirty="0"/>
              <a:t> </a:t>
            </a:r>
            <a:r>
              <a:rPr lang="en-US" sz="1500" dirty="0" err="1"/>
              <a:t>jumlah</a:t>
            </a:r>
            <a:r>
              <a:rPr lang="en-US" sz="1500" dirty="0"/>
              <a:t> </a:t>
            </a:r>
            <a:r>
              <a:rPr lang="en-US" sz="1500" dirty="0" err="1"/>
              <a:t>peminjam</a:t>
            </a:r>
            <a:r>
              <a:rPr lang="en-US" sz="1500" dirty="0"/>
              <a:t> </a:t>
            </a:r>
            <a:r>
              <a:rPr lang="en-US" sz="1500" dirty="0" err="1"/>
              <a:t>terbanyak</a:t>
            </a:r>
            <a:endParaRPr lang="en-US" sz="1500" dirty="0"/>
          </a:p>
        </p:txBody>
      </p:sp>
    </p:spTree>
    <p:extLst>
      <p:ext uri="{BB962C8B-B14F-4D97-AF65-F5344CB8AC3E}">
        <p14:creationId xmlns:p14="http://schemas.microsoft.com/office/powerpoint/2010/main" val="1960577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478BB69-8FD4-490E-B652-CBFFC2FE8908}"/>
              </a:ext>
            </a:extLst>
          </p:cNvPr>
          <p:cNvPicPr>
            <a:picLocks noChangeAspect="1"/>
          </p:cNvPicPr>
          <p:nvPr/>
        </p:nvPicPr>
        <p:blipFill>
          <a:blip r:embed="rId2"/>
          <a:stretch>
            <a:fillRect/>
          </a:stretch>
        </p:blipFill>
        <p:spPr>
          <a:xfrm>
            <a:off x="391172" y="98718"/>
            <a:ext cx="10164377" cy="4342807"/>
          </a:xfrm>
          <a:prstGeom prst="rect">
            <a:avLst/>
          </a:prstGeom>
        </p:spPr>
      </p:pic>
      <p:sp>
        <p:nvSpPr>
          <p:cNvPr id="4" name="TextBox 3">
            <a:extLst>
              <a:ext uri="{FF2B5EF4-FFF2-40B4-BE49-F238E27FC236}">
                <a16:creationId xmlns:a16="http://schemas.microsoft.com/office/drawing/2014/main" id="{40ED0516-597A-4D36-AA80-F68DC4CA2CA1}"/>
              </a:ext>
            </a:extLst>
          </p:cNvPr>
          <p:cNvSpPr txBox="1"/>
          <p:nvPr/>
        </p:nvSpPr>
        <p:spPr>
          <a:xfrm>
            <a:off x="391172" y="5592932"/>
            <a:ext cx="184731" cy="323165"/>
          </a:xfrm>
          <a:prstGeom prst="rect">
            <a:avLst/>
          </a:prstGeom>
          <a:noFill/>
        </p:spPr>
        <p:txBody>
          <a:bodyPr wrap="none" rtlCol="0">
            <a:spAutoFit/>
          </a:bodyPr>
          <a:lstStyle/>
          <a:p>
            <a:endParaRPr lang="en-US" sz="1500" dirty="0"/>
          </a:p>
        </p:txBody>
      </p:sp>
      <p:sp>
        <p:nvSpPr>
          <p:cNvPr id="5" name="Rectangle 4">
            <a:extLst>
              <a:ext uri="{FF2B5EF4-FFF2-40B4-BE49-F238E27FC236}">
                <a16:creationId xmlns:a16="http://schemas.microsoft.com/office/drawing/2014/main" id="{8A716CFD-D1C1-40BA-BEC9-B7EBD7AE32B8}"/>
              </a:ext>
            </a:extLst>
          </p:cNvPr>
          <p:cNvSpPr/>
          <p:nvPr/>
        </p:nvSpPr>
        <p:spPr>
          <a:xfrm>
            <a:off x="483537" y="4831184"/>
            <a:ext cx="10356098" cy="323165"/>
          </a:xfrm>
          <a:prstGeom prst="rect">
            <a:avLst/>
          </a:prstGeom>
        </p:spPr>
        <p:txBody>
          <a:bodyPr wrap="square">
            <a:spAutoFit/>
          </a:bodyPr>
          <a:lstStyle/>
          <a:p>
            <a:r>
              <a:rPr lang="en-US" sz="1500" dirty="0" err="1"/>
              <a:t>Mereka</a:t>
            </a:r>
            <a:r>
              <a:rPr lang="en-US" sz="1500" dirty="0"/>
              <a:t> yang </a:t>
            </a:r>
            <a:r>
              <a:rPr lang="en-US" sz="1500" dirty="0" err="1"/>
              <a:t>memiliki</a:t>
            </a:r>
            <a:r>
              <a:rPr lang="en-US" sz="1500" dirty="0"/>
              <a:t> </a:t>
            </a:r>
            <a:r>
              <a:rPr lang="en-US" sz="1500" dirty="0" err="1"/>
              <a:t>mobil</a:t>
            </a:r>
            <a:r>
              <a:rPr lang="en-US" sz="1500" dirty="0"/>
              <a:t> </a:t>
            </a:r>
            <a:r>
              <a:rPr lang="en-US" sz="1500" dirty="0" err="1"/>
              <a:t>meiliki</a:t>
            </a:r>
            <a:r>
              <a:rPr lang="en-US" sz="1500" dirty="0"/>
              <a:t> </a:t>
            </a:r>
            <a:r>
              <a:rPr lang="en-US" sz="1500" dirty="0" err="1"/>
              <a:t>rasio</a:t>
            </a:r>
            <a:r>
              <a:rPr lang="en-US" sz="1500" dirty="0"/>
              <a:t> </a:t>
            </a:r>
            <a:r>
              <a:rPr lang="en-US" sz="1500" dirty="0" err="1"/>
              <a:t>yg</a:t>
            </a:r>
            <a:r>
              <a:rPr lang="en-US" sz="1500" dirty="0"/>
              <a:t> </a:t>
            </a:r>
            <a:r>
              <a:rPr lang="en-US" sz="1500" dirty="0" err="1"/>
              <a:t>lebih</a:t>
            </a:r>
            <a:r>
              <a:rPr lang="en-US" sz="1500" dirty="0"/>
              <a:t> </a:t>
            </a:r>
            <a:r>
              <a:rPr lang="en-US" sz="1500" dirty="0" err="1"/>
              <a:t>kecil</a:t>
            </a:r>
            <a:r>
              <a:rPr lang="en-US" sz="1500" dirty="0"/>
              <a:t> </a:t>
            </a:r>
            <a:r>
              <a:rPr lang="en-US" sz="1500" dirty="0" err="1"/>
              <a:t>berdasarkan</a:t>
            </a:r>
            <a:r>
              <a:rPr lang="en-US" sz="1500" dirty="0"/>
              <a:t> </a:t>
            </a:r>
            <a:r>
              <a:rPr lang="en-US" sz="1500" dirty="0" err="1"/>
              <a:t>tingkat</a:t>
            </a:r>
            <a:r>
              <a:rPr lang="en-US" sz="1500" dirty="0"/>
              <a:t> </a:t>
            </a:r>
            <a:r>
              <a:rPr lang="en-US" sz="1500" dirty="0" err="1"/>
              <a:t>kesulitan</a:t>
            </a:r>
            <a:r>
              <a:rPr lang="en-US" sz="1500" dirty="0"/>
              <a:t> </a:t>
            </a:r>
            <a:r>
              <a:rPr lang="en-US" sz="1500" dirty="0" err="1"/>
              <a:t>dalam</a:t>
            </a:r>
            <a:r>
              <a:rPr lang="en-US" sz="1500" dirty="0"/>
              <a:t> </a:t>
            </a:r>
            <a:r>
              <a:rPr lang="en-US" sz="1500" dirty="0" err="1"/>
              <a:t>pengembalian</a:t>
            </a:r>
            <a:r>
              <a:rPr lang="en-US" sz="1500" dirty="0"/>
              <a:t> dana</a:t>
            </a:r>
          </a:p>
        </p:txBody>
      </p:sp>
    </p:spTree>
    <p:extLst>
      <p:ext uri="{BB962C8B-B14F-4D97-AF65-F5344CB8AC3E}">
        <p14:creationId xmlns:p14="http://schemas.microsoft.com/office/powerpoint/2010/main" val="4128177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58D7D96-D8AA-4C7E-B1DB-C79EEE6148A5}"/>
              </a:ext>
            </a:extLst>
          </p:cNvPr>
          <p:cNvPicPr>
            <a:picLocks noChangeAspect="1"/>
          </p:cNvPicPr>
          <p:nvPr/>
        </p:nvPicPr>
        <p:blipFill>
          <a:blip r:embed="rId2"/>
          <a:stretch>
            <a:fillRect/>
          </a:stretch>
        </p:blipFill>
        <p:spPr>
          <a:xfrm>
            <a:off x="173392" y="0"/>
            <a:ext cx="10373280" cy="4658759"/>
          </a:xfrm>
          <a:prstGeom prst="rect">
            <a:avLst/>
          </a:prstGeom>
        </p:spPr>
      </p:pic>
      <p:sp>
        <p:nvSpPr>
          <p:cNvPr id="3" name="TextBox 2">
            <a:extLst>
              <a:ext uri="{FF2B5EF4-FFF2-40B4-BE49-F238E27FC236}">
                <a16:creationId xmlns:a16="http://schemas.microsoft.com/office/drawing/2014/main" id="{742A2ECC-32BB-41DC-97D7-F9C3EE63FDF1}"/>
              </a:ext>
            </a:extLst>
          </p:cNvPr>
          <p:cNvSpPr txBox="1"/>
          <p:nvPr/>
        </p:nvSpPr>
        <p:spPr>
          <a:xfrm>
            <a:off x="266330" y="5397623"/>
            <a:ext cx="9738804" cy="553998"/>
          </a:xfrm>
          <a:prstGeom prst="rect">
            <a:avLst/>
          </a:prstGeom>
          <a:noFill/>
        </p:spPr>
        <p:txBody>
          <a:bodyPr wrap="square" rtlCol="0">
            <a:spAutoFit/>
          </a:bodyPr>
          <a:lstStyle/>
          <a:p>
            <a:r>
              <a:rPr lang="en-US" sz="1500" dirty="0" err="1"/>
              <a:t>peminjam</a:t>
            </a:r>
            <a:r>
              <a:rPr lang="en-US" sz="1500" dirty="0"/>
              <a:t> </a:t>
            </a:r>
            <a:r>
              <a:rPr lang="en-US" sz="1500" dirty="0" err="1"/>
              <a:t>jarang</a:t>
            </a:r>
            <a:r>
              <a:rPr lang="en-US" sz="1500" dirty="0"/>
              <a:t> di </a:t>
            </a:r>
            <a:r>
              <a:rPr lang="en-US" sz="1500" dirty="0" err="1"/>
              <a:t>hari</a:t>
            </a:r>
            <a:r>
              <a:rPr lang="en-US" sz="1500" dirty="0"/>
              <a:t> </a:t>
            </a:r>
            <a:r>
              <a:rPr lang="en-US" sz="1500" dirty="0" err="1"/>
              <a:t>minggu</a:t>
            </a:r>
            <a:r>
              <a:rPr lang="en-US" sz="1500" dirty="0"/>
              <a:t> </a:t>
            </a:r>
            <a:r>
              <a:rPr lang="en-US" sz="1500" dirty="0" err="1"/>
              <a:t>dan</a:t>
            </a:r>
            <a:r>
              <a:rPr lang="en-US" sz="1500" dirty="0"/>
              <a:t> </a:t>
            </a:r>
            <a:r>
              <a:rPr lang="en-US" sz="1500" dirty="0" err="1"/>
              <a:t>sabtu</a:t>
            </a:r>
            <a:r>
              <a:rPr lang="en-US" sz="1500" dirty="0"/>
              <a:t> . Paling </a:t>
            </a:r>
            <a:r>
              <a:rPr lang="en-US" sz="1500" dirty="0" err="1"/>
              <a:t>banyak</a:t>
            </a:r>
            <a:r>
              <a:rPr lang="en-US" sz="1500" dirty="0"/>
              <a:t> </a:t>
            </a:r>
            <a:r>
              <a:rPr lang="en-US" sz="1500" dirty="0" err="1"/>
              <a:t>meminjam</a:t>
            </a:r>
            <a:r>
              <a:rPr lang="en-US" sz="1500" dirty="0"/>
              <a:t> </a:t>
            </a:r>
            <a:r>
              <a:rPr lang="en-US" sz="1500" dirty="0" err="1"/>
              <a:t>dihari</a:t>
            </a:r>
            <a:r>
              <a:rPr lang="en-US" sz="1500" dirty="0"/>
              <a:t> </a:t>
            </a:r>
            <a:r>
              <a:rPr lang="en-US" sz="1500" dirty="0" err="1"/>
              <a:t>selasa</a:t>
            </a:r>
            <a:r>
              <a:rPr lang="en-US" sz="1500" dirty="0"/>
              <a:t> </a:t>
            </a:r>
            <a:r>
              <a:rPr lang="en-US" sz="1500" dirty="0" err="1"/>
              <a:t>dan</a:t>
            </a:r>
            <a:r>
              <a:rPr lang="en-US" sz="1500" dirty="0"/>
              <a:t> </a:t>
            </a:r>
            <a:r>
              <a:rPr lang="en-US" sz="1500" dirty="0" err="1"/>
              <a:t>mereka</a:t>
            </a:r>
            <a:r>
              <a:rPr lang="en-US" sz="1500" dirty="0"/>
              <a:t> yang </a:t>
            </a:r>
            <a:r>
              <a:rPr lang="en-US" sz="1500" dirty="0" err="1"/>
              <a:t>minjam</a:t>
            </a:r>
            <a:r>
              <a:rPr lang="en-US" sz="1500" dirty="0"/>
              <a:t> di </a:t>
            </a:r>
            <a:r>
              <a:rPr lang="en-US" sz="1500" dirty="0" err="1"/>
              <a:t>hari</a:t>
            </a:r>
            <a:r>
              <a:rPr lang="en-US" sz="1500" dirty="0"/>
              <a:t> </a:t>
            </a:r>
            <a:r>
              <a:rPr lang="en-US" sz="1500" dirty="0" err="1"/>
              <a:t>selasa</a:t>
            </a:r>
            <a:r>
              <a:rPr lang="en-US" sz="1500" dirty="0"/>
              <a:t> </a:t>
            </a:r>
            <a:r>
              <a:rPr lang="en-US" sz="1500" dirty="0" err="1"/>
              <a:t>memilki</a:t>
            </a:r>
            <a:r>
              <a:rPr lang="en-US" sz="1500" dirty="0"/>
              <a:t> </a:t>
            </a:r>
            <a:r>
              <a:rPr lang="en-US" sz="1500" dirty="0" err="1"/>
              <a:t>tingkat</a:t>
            </a:r>
            <a:r>
              <a:rPr lang="en-US" sz="1500" dirty="0"/>
              <a:t> </a:t>
            </a:r>
            <a:r>
              <a:rPr lang="en-US" sz="1500" dirty="0" err="1"/>
              <a:t>kesulitan</a:t>
            </a:r>
            <a:r>
              <a:rPr lang="en-US" sz="1500" dirty="0"/>
              <a:t> </a:t>
            </a:r>
            <a:r>
              <a:rPr lang="en-US" sz="1500" dirty="0" err="1"/>
              <a:t>dalam</a:t>
            </a:r>
            <a:r>
              <a:rPr lang="en-US" sz="1500" dirty="0"/>
              <a:t> </a:t>
            </a:r>
            <a:r>
              <a:rPr lang="en-US" sz="1500" dirty="0" err="1"/>
              <a:t>pengembalian</a:t>
            </a:r>
            <a:r>
              <a:rPr lang="en-US" sz="1500" dirty="0"/>
              <a:t> dana </a:t>
            </a:r>
            <a:r>
              <a:rPr lang="en-US" sz="1500" dirty="0" err="1"/>
              <a:t>terbanyak</a:t>
            </a:r>
            <a:endParaRPr lang="en-US" sz="1500" dirty="0"/>
          </a:p>
        </p:txBody>
      </p:sp>
    </p:spTree>
    <p:extLst>
      <p:ext uri="{BB962C8B-B14F-4D97-AF65-F5344CB8AC3E}">
        <p14:creationId xmlns:p14="http://schemas.microsoft.com/office/powerpoint/2010/main" val="3921660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8C781-0E6D-43FD-821C-14BE20E73FAB}"/>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73CBE709-730B-436C-9CC5-A89F0C2C8CBE}"/>
              </a:ext>
            </a:extLst>
          </p:cNvPr>
          <p:cNvSpPr>
            <a:spLocks noGrp="1"/>
          </p:cNvSpPr>
          <p:nvPr>
            <p:ph idx="1"/>
          </p:nvPr>
        </p:nvSpPr>
        <p:spPr>
          <a:xfrm>
            <a:off x="680321" y="2336873"/>
            <a:ext cx="9613861" cy="2457069"/>
          </a:xfrm>
        </p:spPr>
        <p:txBody>
          <a:bodyPr/>
          <a:lstStyle/>
          <a:p>
            <a:r>
              <a:rPr lang="en-US" dirty="0"/>
              <a:t>Data </a:t>
            </a:r>
            <a:r>
              <a:rPr lang="en-US" dirty="0" err="1"/>
              <a:t>disediakan</a:t>
            </a:r>
            <a:r>
              <a:rPr lang="en-US" dirty="0"/>
              <a:t> </a:t>
            </a:r>
            <a:r>
              <a:rPr lang="en-US" dirty="0" err="1"/>
              <a:t>oleh</a:t>
            </a:r>
            <a:r>
              <a:rPr lang="en-US" dirty="0"/>
              <a:t> </a:t>
            </a:r>
            <a:r>
              <a:rPr lang="en-US" dirty="0" err="1"/>
              <a:t>perusahaan</a:t>
            </a:r>
            <a:r>
              <a:rPr lang="en-US" dirty="0"/>
              <a:t> </a:t>
            </a:r>
            <a:r>
              <a:rPr lang="en-US" dirty="0" err="1"/>
              <a:t>Homecredit</a:t>
            </a:r>
            <a:r>
              <a:rPr lang="en-US" dirty="0"/>
              <a:t>. </a:t>
            </a:r>
            <a:r>
              <a:rPr lang="en-US" dirty="0" err="1"/>
              <a:t>Layanan</a:t>
            </a:r>
            <a:r>
              <a:rPr lang="en-US" dirty="0"/>
              <a:t> </a:t>
            </a:r>
            <a:r>
              <a:rPr lang="en-US" dirty="0" err="1"/>
              <a:t>pinjaman</a:t>
            </a:r>
            <a:r>
              <a:rPr lang="en-US" dirty="0"/>
              <a:t> </a:t>
            </a:r>
            <a:r>
              <a:rPr lang="en-US" dirty="0" err="1"/>
              <a:t>kepada</a:t>
            </a:r>
            <a:r>
              <a:rPr lang="en-US" dirty="0"/>
              <a:t> </a:t>
            </a:r>
            <a:r>
              <a:rPr lang="en-US" dirty="0" err="1"/>
              <a:t>populasi</a:t>
            </a:r>
            <a:r>
              <a:rPr lang="en-US" dirty="0"/>
              <a:t> </a:t>
            </a:r>
            <a:r>
              <a:rPr lang="en-US" i="1" dirty="0"/>
              <a:t>unbanked </a:t>
            </a:r>
            <a:r>
              <a:rPr lang="en-US" dirty="0"/>
              <a:t>yang </a:t>
            </a:r>
            <a:r>
              <a:rPr lang="en-US" dirty="0" err="1"/>
              <a:t>telah</a:t>
            </a:r>
            <a:r>
              <a:rPr lang="en-US" dirty="0"/>
              <a:t> </a:t>
            </a:r>
            <a:r>
              <a:rPr lang="en-US" dirty="0" err="1"/>
              <a:t>beroperasi</a:t>
            </a:r>
            <a:r>
              <a:rPr lang="en-US" dirty="0"/>
              <a:t> </a:t>
            </a:r>
            <a:r>
              <a:rPr lang="en-US" dirty="0" err="1"/>
              <a:t>lebih</a:t>
            </a:r>
            <a:r>
              <a:rPr lang="en-US" dirty="0"/>
              <a:t> </a:t>
            </a:r>
            <a:r>
              <a:rPr lang="en-US" dirty="0" err="1"/>
              <a:t>dari</a:t>
            </a:r>
            <a:r>
              <a:rPr lang="en-US" dirty="0"/>
              <a:t> 14 Negara. </a:t>
            </a:r>
            <a:r>
              <a:rPr lang="en-US" dirty="0" err="1"/>
              <a:t>Berfokus</a:t>
            </a:r>
            <a:r>
              <a:rPr lang="en-US" dirty="0"/>
              <a:t> </a:t>
            </a:r>
            <a:r>
              <a:rPr lang="en-US" dirty="0" err="1"/>
              <a:t>utamanya</a:t>
            </a:r>
            <a:r>
              <a:rPr lang="en-US" dirty="0"/>
              <a:t> , </a:t>
            </a:r>
            <a:r>
              <a:rPr lang="en-US" dirty="0" err="1"/>
              <a:t>kepada</a:t>
            </a:r>
            <a:r>
              <a:rPr lang="en-US" dirty="0"/>
              <a:t> </a:t>
            </a:r>
            <a:r>
              <a:rPr lang="en-US" dirty="0" err="1"/>
              <a:t>mereka</a:t>
            </a:r>
            <a:r>
              <a:rPr lang="en-US" dirty="0"/>
              <a:t> yang </a:t>
            </a:r>
            <a:r>
              <a:rPr lang="en-US" dirty="0" err="1"/>
              <a:t>memiliki</a:t>
            </a:r>
            <a:r>
              <a:rPr lang="en-US" dirty="0"/>
              <a:t> </a:t>
            </a:r>
            <a:r>
              <a:rPr lang="en-US" dirty="0" err="1"/>
              <a:t>sedikit</a:t>
            </a:r>
            <a:r>
              <a:rPr lang="en-US" dirty="0"/>
              <a:t> credit history </a:t>
            </a:r>
            <a:r>
              <a:rPr lang="en-US" dirty="0" err="1"/>
              <a:t>baik</a:t>
            </a:r>
            <a:r>
              <a:rPr lang="en-US" dirty="0"/>
              <a:t> </a:t>
            </a:r>
            <a:r>
              <a:rPr lang="en-US" dirty="0" err="1"/>
              <a:t>karena</a:t>
            </a:r>
            <a:r>
              <a:rPr lang="en-US" dirty="0"/>
              <a:t> </a:t>
            </a:r>
            <a:r>
              <a:rPr lang="en-US" dirty="0" err="1"/>
              <a:t>tidak</a:t>
            </a:r>
            <a:r>
              <a:rPr lang="en-US" dirty="0"/>
              <a:t> </a:t>
            </a:r>
            <a:r>
              <a:rPr lang="en-US" dirty="0" err="1"/>
              <a:t>dapat</a:t>
            </a:r>
            <a:r>
              <a:rPr lang="en-US" dirty="0"/>
              <a:t> </a:t>
            </a:r>
            <a:r>
              <a:rPr lang="en-US" dirty="0" err="1"/>
              <a:t>meminjam</a:t>
            </a:r>
            <a:r>
              <a:rPr lang="en-US" dirty="0"/>
              <a:t> </a:t>
            </a:r>
            <a:r>
              <a:rPr lang="en-US" dirty="0" err="1"/>
              <a:t>atau</a:t>
            </a:r>
            <a:r>
              <a:rPr lang="en-US" dirty="0"/>
              <a:t> victim </a:t>
            </a:r>
            <a:r>
              <a:rPr lang="en-US" dirty="0" err="1"/>
              <a:t>dari</a:t>
            </a:r>
            <a:r>
              <a:rPr lang="en-US" dirty="0"/>
              <a:t> untrustworthy company. As per 2018 </a:t>
            </a:r>
            <a:r>
              <a:rPr lang="en-US" dirty="0" err="1"/>
              <a:t>Homecredit</a:t>
            </a:r>
            <a:r>
              <a:rPr lang="en-US" dirty="0"/>
              <a:t> </a:t>
            </a:r>
            <a:r>
              <a:rPr lang="en-US" dirty="0" err="1"/>
              <a:t>memiliki</a:t>
            </a:r>
            <a:r>
              <a:rPr lang="en-US" dirty="0"/>
              <a:t> </a:t>
            </a:r>
            <a:r>
              <a:rPr lang="en-US" dirty="0" err="1"/>
              <a:t>lebih</a:t>
            </a:r>
            <a:r>
              <a:rPr lang="en-US" dirty="0"/>
              <a:t> </a:t>
            </a:r>
            <a:r>
              <a:rPr lang="en-US" dirty="0" err="1"/>
              <a:t>dari</a:t>
            </a:r>
            <a:r>
              <a:rPr lang="en-US" dirty="0"/>
              <a:t> 29jt costumer</a:t>
            </a:r>
            <a:endParaRPr lang="en-US" i="1" dirty="0"/>
          </a:p>
        </p:txBody>
      </p:sp>
      <p:sp>
        <p:nvSpPr>
          <p:cNvPr id="4" name="Content Placeholder 2">
            <a:extLst>
              <a:ext uri="{FF2B5EF4-FFF2-40B4-BE49-F238E27FC236}">
                <a16:creationId xmlns:a16="http://schemas.microsoft.com/office/drawing/2014/main" id="{FE41BF53-036B-4D1F-A30B-5A989A533043}"/>
              </a:ext>
            </a:extLst>
          </p:cNvPr>
          <p:cNvSpPr txBox="1">
            <a:spLocks/>
          </p:cNvSpPr>
          <p:nvPr/>
        </p:nvSpPr>
        <p:spPr>
          <a:xfrm>
            <a:off x="976544" y="5845020"/>
            <a:ext cx="7981025" cy="10120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i="1" u="sng" dirty="0"/>
              <a:t>Note: </a:t>
            </a:r>
            <a:r>
              <a:rPr lang="en-US" sz="1400" i="1" u="sng" dirty="0" err="1"/>
              <a:t>Presentasi</a:t>
            </a:r>
            <a:r>
              <a:rPr lang="en-US" sz="1400" i="1" u="sng" dirty="0"/>
              <a:t> </a:t>
            </a:r>
            <a:r>
              <a:rPr lang="en-US" sz="1400" i="1" u="sng" dirty="0" err="1"/>
              <a:t>hanya</a:t>
            </a:r>
            <a:r>
              <a:rPr lang="en-US" sz="1400" i="1" u="sng" dirty="0"/>
              <a:t> </a:t>
            </a:r>
            <a:r>
              <a:rPr lang="en-US" sz="1400" i="1" u="sng" dirty="0" err="1"/>
              <a:t>berupa</a:t>
            </a:r>
            <a:r>
              <a:rPr lang="en-US" sz="1400" i="1" u="sng" dirty="0"/>
              <a:t> Analisa </a:t>
            </a:r>
            <a:r>
              <a:rPr lang="en-US" sz="1400" i="1" u="sng" dirty="0" err="1"/>
              <a:t>dan</a:t>
            </a:r>
            <a:r>
              <a:rPr lang="en-US" sz="1400" i="1" u="sng" dirty="0"/>
              <a:t> </a:t>
            </a:r>
            <a:r>
              <a:rPr lang="en-US" sz="1400" i="1" u="sng" dirty="0" err="1"/>
              <a:t>hasil</a:t>
            </a:r>
            <a:r>
              <a:rPr lang="en-US" sz="1400" i="1" u="sng" dirty="0"/>
              <a:t> . </a:t>
            </a:r>
            <a:r>
              <a:rPr lang="en-US" sz="1400" i="1" u="sng" dirty="0" err="1"/>
              <a:t>Untuk</a:t>
            </a:r>
            <a:r>
              <a:rPr lang="en-US" sz="1400" i="1" u="sng" dirty="0"/>
              <a:t> python code </a:t>
            </a:r>
            <a:r>
              <a:rPr lang="en-US" sz="1400" i="1" u="sng" dirty="0" err="1"/>
              <a:t>tersedia</a:t>
            </a:r>
            <a:r>
              <a:rPr lang="en-US" sz="1400" i="1" u="sng" dirty="0"/>
              <a:t> </a:t>
            </a:r>
            <a:r>
              <a:rPr lang="en-US" sz="1400" i="1" u="sng" dirty="0" err="1"/>
              <a:t>pada</a:t>
            </a:r>
            <a:r>
              <a:rPr lang="en-US" sz="1400" i="1" u="sng" dirty="0"/>
              <a:t> </a:t>
            </a:r>
            <a:r>
              <a:rPr lang="en-US" sz="1400" i="1" u="sng" dirty="0" err="1"/>
              <a:t>bagian</a:t>
            </a:r>
            <a:r>
              <a:rPr lang="en-US" sz="1400" i="1" u="sng" dirty="0"/>
              <a:t> </a:t>
            </a:r>
            <a:r>
              <a:rPr lang="en-US" sz="1400" i="1" u="sng" dirty="0" err="1"/>
              <a:t>jupyternotebook</a:t>
            </a:r>
            <a:r>
              <a:rPr lang="en-US" sz="1400" i="1" u="sng" dirty="0"/>
              <a:t> </a:t>
            </a:r>
          </a:p>
        </p:txBody>
      </p:sp>
    </p:spTree>
    <p:extLst>
      <p:ext uri="{BB962C8B-B14F-4D97-AF65-F5344CB8AC3E}">
        <p14:creationId xmlns:p14="http://schemas.microsoft.com/office/powerpoint/2010/main" val="298444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2F03A95-85BA-4210-995A-66C0BE343BD6}"/>
              </a:ext>
            </a:extLst>
          </p:cNvPr>
          <p:cNvPicPr>
            <a:picLocks noChangeAspect="1"/>
          </p:cNvPicPr>
          <p:nvPr/>
        </p:nvPicPr>
        <p:blipFill>
          <a:blip r:embed="rId2"/>
          <a:stretch>
            <a:fillRect/>
          </a:stretch>
        </p:blipFill>
        <p:spPr>
          <a:xfrm>
            <a:off x="0" y="0"/>
            <a:ext cx="9150601" cy="6032377"/>
          </a:xfrm>
          <a:prstGeom prst="rect">
            <a:avLst/>
          </a:prstGeom>
        </p:spPr>
      </p:pic>
      <p:sp>
        <p:nvSpPr>
          <p:cNvPr id="3" name="TextBox 2">
            <a:extLst>
              <a:ext uri="{FF2B5EF4-FFF2-40B4-BE49-F238E27FC236}">
                <a16:creationId xmlns:a16="http://schemas.microsoft.com/office/drawing/2014/main" id="{D3777EFD-01E4-46D2-9834-2F3FFE7FA347}"/>
              </a:ext>
            </a:extLst>
          </p:cNvPr>
          <p:cNvSpPr txBox="1"/>
          <p:nvPr/>
        </p:nvSpPr>
        <p:spPr>
          <a:xfrm>
            <a:off x="77783" y="6121561"/>
            <a:ext cx="11614107" cy="553998"/>
          </a:xfrm>
          <a:prstGeom prst="rect">
            <a:avLst/>
          </a:prstGeom>
          <a:noFill/>
        </p:spPr>
        <p:txBody>
          <a:bodyPr wrap="square" rtlCol="0">
            <a:spAutoFit/>
          </a:bodyPr>
          <a:lstStyle/>
          <a:p>
            <a:r>
              <a:rPr lang="en-US" sz="1500" dirty="0" err="1"/>
              <a:t>dari</a:t>
            </a:r>
            <a:r>
              <a:rPr lang="en-US" sz="1500" dirty="0"/>
              <a:t> data </a:t>
            </a:r>
            <a:r>
              <a:rPr lang="en-US" sz="1500" dirty="0" err="1"/>
              <a:t>diatas</a:t>
            </a:r>
            <a:r>
              <a:rPr lang="en-US" sz="1500" dirty="0"/>
              <a:t> </a:t>
            </a:r>
            <a:r>
              <a:rPr lang="en-US" sz="1500" dirty="0" err="1"/>
              <a:t>peminjam</a:t>
            </a:r>
            <a:r>
              <a:rPr lang="en-US" sz="1500" dirty="0"/>
              <a:t> </a:t>
            </a:r>
            <a:r>
              <a:rPr lang="en-US" sz="1500" dirty="0" err="1"/>
              <a:t>terbanyak</a:t>
            </a:r>
            <a:r>
              <a:rPr lang="en-US" sz="1500" dirty="0"/>
              <a:t> </a:t>
            </a:r>
            <a:r>
              <a:rPr lang="en-US" sz="1500" dirty="0" err="1"/>
              <a:t>adalah</a:t>
            </a:r>
            <a:r>
              <a:rPr lang="en-US" sz="1500" dirty="0"/>
              <a:t> yang </a:t>
            </a:r>
            <a:r>
              <a:rPr lang="en-US" sz="1500" dirty="0" err="1"/>
              <a:t>tidak</a:t>
            </a:r>
            <a:r>
              <a:rPr lang="en-US" sz="1500" dirty="0"/>
              <a:t> </a:t>
            </a:r>
            <a:r>
              <a:rPr lang="en-US" sz="1500" dirty="0" err="1"/>
              <a:t>memiliki</a:t>
            </a:r>
            <a:r>
              <a:rPr lang="en-US" sz="1500" dirty="0"/>
              <a:t> </a:t>
            </a:r>
            <a:r>
              <a:rPr lang="en-US" sz="1500" dirty="0" err="1"/>
              <a:t>anak</a:t>
            </a:r>
            <a:r>
              <a:rPr lang="en-US" sz="1500" dirty="0"/>
              <a:t>  </a:t>
            </a:r>
            <a:r>
              <a:rPr lang="en-US" sz="1500" dirty="0" err="1"/>
              <a:t>dan</a:t>
            </a:r>
            <a:r>
              <a:rPr lang="en-US" sz="1500" dirty="0"/>
              <a:t> </a:t>
            </a:r>
            <a:r>
              <a:rPr lang="en-US" sz="1500" dirty="0" err="1"/>
              <a:t>tingkat</a:t>
            </a:r>
            <a:r>
              <a:rPr lang="en-US" sz="1500" dirty="0"/>
              <a:t> </a:t>
            </a:r>
            <a:r>
              <a:rPr lang="en-US" sz="1500" dirty="0" err="1"/>
              <a:t>kesulitan</a:t>
            </a:r>
            <a:r>
              <a:rPr lang="en-US" sz="1500" dirty="0"/>
              <a:t> </a:t>
            </a:r>
            <a:r>
              <a:rPr lang="en-US" sz="1500" dirty="0" err="1"/>
              <a:t>terbanyak</a:t>
            </a:r>
            <a:r>
              <a:rPr lang="en-US" sz="1500" dirty="0"/>
              <a:t> </a:t>
            </a:r>
            <a:r>
              <a:rPr lang="en-US" sz="1500" dirty="0" err="1"/>
              <a:t>ada</a:t>
            </a:r>
            <a:r>
              <a:rPr lang="en-US" sz="1500" dirty="0"/>
              <a:t> di data </a:t>
            </a:r>
            <a:r>
              <a:rPr lang="en-US" sz="1500" dirty="0" err="1"/>
              <a:t>dengan</a:t>
            </a:r>
            <a:r>
              <a:rPr lang="en-US" sz="1500" dirty="0"/>
              <a:t> </a:t>
            </a:r>
            <a:r>
              <a:rPr lang="en-US" sz="1500" dirty="0" err="1"/>
              <a:t>jumlah</a:t>
            </a:r>
            <a:r>
              <a:rPr lang="en-US" sz="1500" dirty="0"/>
              <a:t> </a:t>
            </a:r>
            <a:r>
              <a:rPr lang="en-US" sz="1500" dirty="0" err="1"/>
              <a:t>anak</a:t>
            </a:r>
            <a:r>
              <a:rPr lang="en-US" sz="1500" dirty="0"/>
              <a:t> 0</a:t>
            </a:r>
          </a:p>
        </p:txBody>
      </p:sp>
    </p:spTree>
    <p:extLst>
      <p:ext uri="{BB962C8B-B14F-4D97-AF65-F5344CB8AC3E}">
        <p14:creationId xmlns:p14="http://schemas.microsoft.com/office/powerpoint/2010/main" val="2968349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100645-6DD3-4847-A659-FF83DED132F8}"/>
              </a:ext>
            </a:extLst>
          </p:cNvPr>
          <p:cNvPicPr>
            <a:picLocks noChangeAspect="1"/>
          </p:cNvPicPr>
          <p:nvPr/>
        </p:nvPicPr>
        <p:blipFill>
          <a:blip r:embed="rId2"/>
          <a:stretch>
            <a:fillRect/>
          </a:stretch>
        </p:blipFill>
        <p:spPr>
          <a:xfrm>
            <a:off x="0" y="0"/>
            <a:ext cx="8389352" cy="5052931"/>
          </a:xfrm>
          <a:prstGeom prst="rect">
            <a:avLst/>
          </a:prstGeom>
        </p:spPr>
      </p:pic>
      <p:sp>
        <p:nvSpPr>
          <p:cNvPr id="4" name="TextBox 3">
            <a:extLst>
              <a:ext uri="{FF2B5EF4-FFF2-40B4-BE49-F238E27FC236}">
                <a16:creationId xmlns:a16="http://schemas.microsoft.com/office/drawing/2014/main" id="{91234CE1-7BF6-4CF6-8D80-08E017C1EBE5}"/>
              </a:ext>
            </a:extLst>
          </p:cNvPr>
          <p:cNvSpPr txBox="1"/>
          <p:nvPr/>
        </p:nvSpPr>
        <p:spPr>
          <a:xfrm>
            <a:off x="0" y="5206576"/>
            <a:ext cx="9902070" cy="1246495"/>
          </a:xfrm>
          <a:prstGeom prst="rect">
            <a:avLst/>
          </a:prstGeom>
          <a:noFill/>
        </p:spPr>
        <p:txBody>
          <a:bodyPr wrap="none" rtlCol="0">
            <a:spAutoFit/>
          </a:bodyPr>
          <a:lstStyle/>
          <a:p>
            <a:r>
              <a:rPr lang="en-US" sz="1500" dirty="0" err="1"/>
              <a:t>Grafik</a:t>
            </a:r>
            <a:r>
              <a:rPr lang="en-US" sz="1500" dirty="0"/>
              <a:t> </a:t>
            </a:r>
            <a:r>
              <a:rPr lang="en-US" sz="1500" dirty="0" err="1"/>
              <a:t>diatas</a:t>
            </a:r>
            <a:r>
              <a:rPr lang="en-US" sz="1500" dirty="0"/>
              <a:t> </a:t>
            </a:r>
            <a:r>
              <a:rPr lang="en-US" sz="1500" dirty="0" err="1"/>
              <a:t>melihat</a:t>
            </a:r>
            <a:r>
              <a:rPr lang="en-US" sz="1500" dirty="0"/>
              <a:t> </a:t>
            </a:r>
            <a:r>
              <a:rPr lang="en-US" sz="1500" dirty="0" err="1"/>
              <a:t>distribusi</a:t>
            </a:r>
            <a:r>
              <a:rPr lang="en-US" sz="1500" dirty="0"/>
              <a:t> data. </a:t>
            </a:r>
            <a:r>
              <a:rPr lang="en-US" sz="1500" dirty="0" err="1"/>
              <a:t>Grafik</a:t>
            </a:r>
            <a:r>
              <a:rPr lang="en-US" sz="1500" dirty="0"/>
              <a:t> </a:t>
            </a:r>
            <a:r>
              <a:rPr lang="en-US" sz="1500" dirty="0" err="1"/>
              <a:t>hijau</a:t>
            </a:r>
            <a:r>
              <a:rPr lang="en-US" sz="1500" dirty="0"/>
              <a:t> </a:t>
            </a:r>
            <a:r>
              <a:rPr lang="en-US" sz="1500" dirty="0" err="1"/>
              <a:t>menunjukan</a:t>
            </a:r>
            <a:r>
              <a:rPr lang="en-US" sz="1500" dirty="0"/>
              <a:t> </a:t>
            </a:r>
            <a:r>
              <a:rPr lang="en-US" sz="1500" dirty="0" err="1"/>
              <a:t>distribusi</a:t>
            </a:r>
            <a:r>
              <a:rPr lang="en-US" sz="1500" dirty="0"/>
              <a:t> </a:t>
            </a:r>
            <a:r>
              <a:rPr lang="en-US" sz="1500" dirty="0" err="1"/>
              <a:t>tunjangan</a:t>
            </a:r>
            <a:r>
              <a:rPr lang="en-US" sz="1500" dirty="0"/>
              <a:t> </a:t>
            </a:r>
            <a:r>
              <a:rPr lang="en-US" sz="1500" dirty="0" err="1"/>
              <a:t>pinjaman</a:t>
            </a:r>
            <a:r>
              <a:rPr lang="en-US" sz="1500" dirty="0"/>
              <a:t> </a:t>
            </a:r>
            <a:r>
              <a:rPr lang="en-US" sz="1500" dirty="0" err="1"/>
              <a:t>dari</a:t>
            </a:r>
            <a:r>
              <a:rPr lang="en-US" sz="1500" dirty="0"/>
              <a:t> 0 </a:t>
            </a:r>
            <a:r>
              <a:rPr lang="en-US" sz="1500" dirty="0" err="1"/>
              <a:t>hingga</a:t>
            </a:r>
            <a:r>
              <a:rPr lang="en-US" sz="1500" dirty="0"/>
              <a:t> 75rb.</a:t>
            </a:r>
          </a:p>
          <a:p>
            <a:r>
              <a:rPr lang="en-US" sz="1500" dirty="0" err="1"/>
              <a:t>Grafik</a:t>
            </a:r>
            <a:r>
              <a:rPr lang="en-US" sz="1500" dirty="0"/>
              <a:t> </a:t>
            </a:r>
            <a:r>
              <a:rPr lang="en-US" sz="1500" dirty="0" err="1"/>
              <a:t>merah</a:t>
            </a:r>
            <a:r>
              <a:rPr lang="en-US" sz="1500" dirty="0"/>
              <a:t> </a:t>
            </a:r>
            <a:r>
              <a:rPr lang="en-US" sz="1500" dirty="0" err="1"/>
              <a:t>menunjunkan</a:t>
            </a:r>
            <a:r>
              <a:rPr lang="en-US" sz="1500" dirty="0"/>
              <a:t> </a:t>
            </a:r>
            <a:r>
              <a:rPr lang="en-US" sz="1500" dirty="0" err="1"/>
              <a:t>jumlah</a:t>
            </a:r>
            <a:r>
              <a:rPr lang="en-US" sz="1500" dirty="0"/>
              <a:t> loan yang </a:t>
            </a:r>
            <a:r>
              <a:rPr lang="en-US" sz="1500" dirty="0" err="1"/>
              <a:t>diberikan</a:t>
            </a:r>
            <a:r>
              <a:rPr lang="en-US" sz="1500" dirty="0"/>
              <a:t> </a:t>
            </a:r>
            <a:r>
              <a:rPr lang="en-US" sz="1500" dirty="0" err="1"/>
              <a:t>terdistribusi</a:t>
            </a:r>
            <a:r>
              <a:rPr lang="en-US" sz="1500" dirty="0"/>
              <a:t> </a:t>
            </a:r>
            <a:r>
              <a:rPr lang="en-US" sz="1500" dirty="0" err="1"/>
              <a:t>hingga</a:t>
            </a:r>
            <a:r>
              <a:rPr lang="en-US" sz="1500" dirty="0"/>
              <a:t> 2jt </a:t>
            </a:r>
            <a:r>
              <a:rPr lang="en-US" sz="1500" dirty="0" err="1"/>
              <a:t>tertinggi</a:t>
            </a:r>
            <a:r>
              <a:rPr lang="en-US" sz="1500" dirty="0"/>
              <a:t>.</a:t>
            </a:r>
          </a:p>
          <a:p>
            <a:r>
              <a:rPr lang="en-US" sz="1500" dirty="0" err="1"/>
              <a:t>Grafik</a:t>
            </a:r>
            <a:r>
              <a:rPr lang="en-US" sz="1500" dirty="0"/>
              <a:t> </a:t>
            </a:r>
            <a:r>
              <a:rPr lang="en-US" sz="1500" dirty="0" err="1"/>
              <a:t>biru</a:t>
            </a:r>
            <a:r>
              <a:rPr lang="en-US" sz="1500" dirty="0"/>
              <a:t> </a:t>
            </a:r>
            <a:r>
              <a:rPr lang="en-US" sz="1500" dirty="0" err="1"/>
              <a:t>menunjukan</a:t>
            </a:r>
            <a:r>
              <a:rPr lang="en-US" sz="1500" dirty="0"/>
              <a:t> </a:t>
            </a:r>
            <a:r>
              <a:rPr lang="en-US" sz="1500" dirty="0" err="1"/>
              <a:t>distribusi</a:t>
            </a:r>
            <a:r>
              <a:rPr lang="en-US" sz="1500" dirty="0"/>
              <a:t> </a:t>
            </a:r>
            <a:r>
              <a:rPr lang="en-US" sz="1500" dirty="0" err="1"/>
              <a:t>jumlah</a:t>
            </a:r>
            <a:r>
              <a:rPr lang="en-US" sz="1500" dirty="0"/>
              <a:t> </a:t>
            </a:r>
            <a:r>
              <a:rPr lang="en-US" sz="1500" dirty="0" err="1"/>
              <a:t>kredit</a:t>
            </a:r>
            <a:r>
              <a:rPr lang="en-US" sz="1500" dirty="0"/>
              <a:t> </a:t>
            </a:r>
            <a:r>
              <a:rPr lang="en-US" sz="1500" dirty="0" err="1"/>
              <a:t>dari</a:t>
            </a:r>
            <a:r>
              <a:rPr lang="en-US" sz="1500" dirty="0"/>
              <a:t> </a:t>
            </a:r>
            <a:r>
              <a:rPr lang="en-US" sz="1500" dirty="0" err="1"/>
              <a:t>pinjaman</a:t>
            </a:r>
            <a:r>
              <a:rPr lang="en-US" sz="1500" dirty="0"/>
              <a:t> </a:t>
            </a:r>
            <a:r>
              <a:rPr lang="en-US" sz="1500" dirty="0" err="1"/>
              <a:t>grafik</a:t>
            </a:r>
            <a:r>
              <a:rPr lang="en-US" sz="1500" dirty="0"/>
              <a:t> </a:t>
            </a:r>
          </a:p>
          <a:p>
            <a:r>
              <a:rPr lang="en-US" sz="1500" dirty="0" err="1"/>
              <a:t>Grafik</a:t>
            </a:r>
            <a:r>
              <a:rPr lang="en-US" sz="1500" dirty="0"/>
              <a:t> </a:t>
            </a:r>
            <a:r>
              <a:rPr lang="en-US" sz="1500" dirty="0" err="1"/>
              <a:t>kuning</a:t>
            </a:r>
            <a:r>
              <a:rPr lang="en-US" sz="1500" dirty="0"/>
              <a:t> </a:t>
            </a:r>
            <a:r>
              <a:rPr lang="en-US" sz="1500" dirty="0" err="1"/>
              <a:t>menunjukan</a:t>
            </a:r>
            <a:r>
              <a:rPr lang="en-US" sz="1500" dirty="0"/>
              <a:t> total </a:t>
            </a:r>
            <a:r>
              <a:rPr lang="en-US" sz="1500" dirty="0" err="1"/>
              <a:t>pendapatan</a:t>
            </a:r>
            <a:r>
              <a:rPr lang="en-US" sz="1500" dirty="0"/>
              <a:t> </a:t>
            </a:r>
            <a:r>
              <a:rPr lang="en-US" sz="1500" dirty="0" err="1"/>
              <a:t>dari</a:t>
            </a:r>
            <a:r>
              <a:rPr lang="en-US" sz="1500" dirty="0"/>
              <a:t> client </a:t>
            </a:r>
            <a:r>
              <a:rPr lang="en-US" sz="1500" dirty="0" err="1"/>
              <a:t>ada</a:t>
            </a:r>
            <a:r>
              <a:rPr lang="en-US" sz="1500" dirty="0"/>
              <a:t> </a:t>
            </a:r>
            <a:r>
              <a:rPr lang="en-US" sz="1500" dirty="0" err="1"/>
              <a:t>dibawah</a:t>
            </a:r>
            <a:r>
              <a:rPr lang="en-US" sz="1500" dirty="0"/>
              <a:t> 1juta</a:t>
            </a:r>
          </a:p>
          <a:p>
            <a:endParaRPr lang="en-US" sz="1500" dirty="0"/>
          </a:p>
        </p:txBody>
      </p:sp>
    </p:spTree>
    <p:extLst>
      <p:ext uri="{BB962C8B-B14F-4D97-AF65-F5344CB8AC3E}">
        <p14:creationId xmlns:p14="http://schemas.microsoft.com/office/powerpoint/2010/main" val="176257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E4B1C9-3726-4DD3-AE40-15E30CF5027E}"/>
              </a:ext>
            </a:extLst>
          </p:cNvPr>
          <p:cNvPicPr>
            <a:picLocks noChangeAspect="1"/>
          </p:cNvPicPr>
          <p:nvPr/>
        </p:nvPicPr>
        <p:blipFill>
          <a:blip r:embed="rId2"/>
          <a:stretch>
            <a:fillRect/>
          </a:stretch>
        </p:blipFill>
        <p:spPr>
          <a:xfrm>
            <a:off x="0" y="0"/>
            <a:ext cx="9353524" cy="6858000"/>
          </a:xfrm>
          <a:prstGeom prst="rect">
            <a:avLst/>
          </a:prstGeom>
        </p:spPr>
      </p:pic>
      <p:sp>
        <p:nvSpPr>
          <p:cNvPr id="3" name="TextBox 2">
            <a:extLst>
              <a:ext uri="{FF2B5EF4-FFF2-40B4-BE49-F238E27FC236}">
                <a16:creationId xmlns:a16="http://schemas.microsoft.com/office/drawing/2014/main" id="{9C3E75FB-8F2D-4931-8066-B3148F369359}"/>
              </a:ext>
            </a:extLst>
          </p:cNvPr>
          <p:cNvSpPr txBox="1"/>
          <p:nvPr/>
        </p:nvSpPr>
        <p:spPr>
          <a:xfrm>
            <a:off x="9353524" y="2254928"/>
            <a:ext cx="2702352" cy="1477328"/>
          </a:xfrm>
          <a:prstGeom prst="rect">
            <a:avLst/>
          </a:prstGeom>
          <a:noFill/>
        </p:spPr>
        <p:txBody>
          <a:bodyPr wrap="square" rtlCol="0">
            <a:spAutoFit/>
          </a:bodyPr>
          <a:lstStyle/>
          <a:p>
            <a:r>
              <a:rPr lang="en-US" sz="1500" dirty="0" err="1"/>
              <a:t>Distribusi</a:t>
            </a:r>
            <a:r>
              <a:rPr lang="en-US" sz="1500" dirty="0"/>
              <a:t> data </a:t>
            </a:r>
            <a:r>
              <a:rPr lang="en-US" sz="1500" dirty="0" err="1"/>
              <a:t>peminjam</a:t>
            </a:r>
            <a:r>
              <a:rPr lang="en-US" sz="1500" dirty="0"/>
              <a:t>. </a:t>
            </a:r>
            <a:r>
              <a:rPr lang="en-US" sz="1500" dirty="0" err="1"/>
              <a:t>Terbanyak</a:t>
            </a:r>
            <a:r>
              <a:rPr lang="en-US" sz="1500" dirty="0"/>
              <a:t> di region 2 , region 2 juga </a:t>
            </a:r>
            <a:r>
              <a:rPr lang="en-US" sz="1500" dirty="0" err="1"/>
              <a:t>memiliki</a:t>
            </a:r>
            <a:r>
              <a:rPr lang="en-US" sz="1500" dirty="0"/>
              <a:t> </a:t>
            </a:r>
            <a:r>
              <a:rPr lang="en-US" sz="1500" dirty="0" err="1"/>
              <a:t>tinkat</a:t>
            </a:r>
            <a:r>
              <a:rPr lang="en-US" sz="1500" dirty="0"/>
              <a:t> </a:t>
            </a:r>
            <a:r>
              <a:rPr lang="en-US" sz="1500" dirty="0" err="1"/>
              <a:t>kesulitan</a:t>
            </a:r>
            <a:r>
              <a:rPr lang="en-US" sz="1500" dirty="0"/>
              <a:t> </a:t>
            </a:r>
            <a:r>
              <a:rPr lang="en-US" sz="1500" dirty="0" err="1"/>
              <a:t>dalam</a:t>
            </a:r>
            <a:r>
              <a:rPr lang="en-US" sz="1500" dirty="0"/>
              <a:t> </a:t>
            </a:r>
            <a:r>
              <a:rPr lang="en-US" sz="1500" dirty="0" err="1"/>
              <a:t>mengembalikan</a:t>
            </a:r>
            <a:r>
              <a:rPr lang="en-US" sz="1500" dirty="0"/>
              <a:t> </a:t>
            </a:r>
            <a:r>
              <a:rPr lang="en-US" sz="1500" dirty="0" err="1"/>
              <a:t>pinjaman</a:t>
            </a:r>
            <a:r>
              <a:rPr lang="en-US" sz="1500" dirty="0"/>
              <a:t> </a:t>
            </a:r>
            <a:r>
              <a:rPr lang="en-US" sz="1500" dirty="0" err="1"/>
              <a:t>terbanyak</a:t>
            </a:r>
            <a:endParaRPr lang="en-US" sz="1500" dirty="0"/>
          </a:p>
        </p:txBody>
      </p:sp>
    </p:spTree>
    <p:extLst>
      <p:ext uri="{BB962C8B-B14F-4D97-AF65-F5344CB8AC3E}">
        <p14:creationId xmlns:p14="http://schemas.microsoft.com/office/powerpoint/2010/main" val="448442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CDAA94-319D-49EF-A59D-9582808D1F09}"/>
              </a:ext>
            </a:extLst>
          </p:cNvPr>
          <p:cNvPicPr>
            <a:picLocks noChangeAspect="1"/>
          </p:cNvPicPr>
          <p:nvPr/>
        </p:nvPicPr>
        <p:blipFill>
          <a:blip r:embed="rId2"/>
          <a:stretch>
            <a:fillRect/>
          </a:stretch>
        </p:blipFill>
        <p:spPr>
          <a:xfrm>
            <a:off x="0" y="0"/>
            <a:ext cx="7705004" cy="6858000"/>
          </a:xfrm>
          <a:prstGeom prst="rect">
            <a:avLst/>
          </a:prstGeom>
        </p:spPr>
      </p:pic>
      <p:sp>
        <p:nvSpPr>
          <p:cNvPr id="3" name="TextBox 2">
            <a:extLst>
              <a:ext uri="{FF2B5EF4-FFF2-40B4-BE49-F238E27FC236}">
                <a16:creationId xmlns:a16="http://schemas.microsoft.com/office/drawing/2014/main" id="{D084E4F4-00E3-4512-A3B6-861F33A3607A}"/>
              </a:ext>
            </a:extLst>
          </p:cNvPr>
          <p:cNvSpPr txBox="1"/>
          <p:nvPr/>
        </p:nvSpPr>
        <p:spPr>
          <a:xfrm>
            <a:off x="8021874" y="2272684"/>
            <a:ext cx="2702352" cy="784830"/>
          </a:xfrm>
          <a:prstGeom prst="rect">
            <a:avLst/>
          </a:prstGeom>
          <a:noFill/>
        </p:spPr>
        <p:txBody>
          <a:bodyPr wrap="square" rtlCol="0">
            <a:spAutoFit/>
          </a:bodyPr>
          <a:lstStyle/>
          <a:p>
            <a:r>
              <a:rPr lang="en-US" sz="1500" dirty="0" err="1"/>
              <a:t>Fitur</a:t>
            </a:r>
            <a:r>
              <a:rPr lang="en-US" sz="1500" dirty="0"/>
              <a:t> – </a:t>
            </a:r>
            <a:r>
              <a:rPr lang="en-US" sz="1500" dirty="0" err="1"/>
              <a:t>fitur</a:t>
            </a:r>
            <a:r>
              <a:rPr lang="en-US" sz="1500" dirty="0"/>
              <a:t> yang </a:t>
            </a:r>
            <a:r>
              <a:rPr lang="en-US" sz="1500" dirty="0" err="1"/>
              <a:t>memiliki</a:t>
            </a:r>
            <a:r>
              <a:rPr lang="en-US" sz="1500" dirty="0"/>
              <a:t> </a:t>
            </a:r>
            <a:r>
              <a:rPr lang="en-US" sz="1500" dirty="0" err="1"/>
              <a:t>korelasi</a:t>
            </a:r>
            <a:r>
              <a:rPr lang="en-US" sz="1500" dirty="0"/>
              <a:t> </a:t>
            </a:r>
            <a:r>
              <a:rPr lang="en-US" sz="1500" dirty="0" err="1"/>
              <a:t>tinggi</a:t>
            </a:r>
            <a:r>
              <a:rPr lang="en-US" sz="1500" dirty="0"/>
              <a:t> </a:t>
            </a:r>
            <a:r>
              <a:rPr lang="en-US" sz="1500" dirty="0" err="1"/>
              <a:t>ada</a:t>
            </a:r>
            <a:r>
              <a:rPr lang="en-US" sz="1500" dirty="0"/>
              <a:t> </a:t>
            </a:r>
            <a:r>
              <a:rPr lang="en-US" sz="1500" dirty="0" err="1"/>
              <a:t>pada</a:t>
            </a:r>
            <a:r>
              <a:rPr lang="en-US" sz="1500" dirty="0"/>
              <a:t> </a:t>
            </a:r>
            <a:r>
              <a:rPr lang="en-US" sz="1500" dirty="0" err="1"/>
              <a:t>bagian</a:t>
            </a:r>
            <a:r>
              <a:rPr lang="en-US" sz="1500" dirty="0"/>
              <a:t> AVG</a:t>
            </a:r>
          </a:p>
        </p:txBody>
      </p:sp>
    </p:spTree>
    <p:extLst>
      <p:ext uri="{BB962C8B-B14F-4D97-AF65-F5344CB8AC3E}">
        <p14:creationId xmlns:p14="http://schemas.microsoft.com/office/powerpoint/2010/main" val="3399461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B43A55-A13A-4D41-8EF7-9E9CF29C71F7}"/>
              </a:ext>
            </a:extLst>
          </p:cNvPr>
          <p:cNvPicPr>
            <a:picLocks noChangeAspect="1"/>
          </p:cNvPicPr>
          <p:nvPr/>
        </p:nvPicPr>
        <p:blipFill>
          <a:blip r:embed="rId2"/>
          <a:stretch>
            <a:fillRect/>
          </a:stretch>
        </p:blipFill>
        <p:spPr>
          <a:xfrm>
            <a:off x="362366" y="342253"/>
            <a:ext cx="4010025" cy="2533650"/>
          </a:xfrm>
          <a:prstGeom prst="rect">
            <a:avLst/>
          </a:prstGeom>
        </p:spPr>
      </p:pic>
      <p:pic>
        <p:nvPicPr>
          <p:cNvPr id="3" name="Picture 2">
            <a:extLst>
              <a:ext uri="{FF2B5EF4-FFF2-40B4-BE49-F238E27FC236}">
                <a16:creationId xmlns:a16="http://schemas.microsoft.com/office/drawing/2014/main" id="{563C1790-DF19-403D-BC8B-811541AB7238}"/>
              </a:ext>
            </a:extLst>
          </p:cNvPr>
          <p:cNvPicPr>
            <a:picLocks noChangeAspect="1"/>
          </p:cNvPicPr>
          <p:nvPr/>
        </p:nvPicPr>
        <p:blipFill>
          <a:blip r:embed="rId3"/>
          <a:stretch>
            <a:fillRect/>
          </a:stretch>
        </p:blipFill>
        <p:spPr>
          <a:xfrm>
            <a:off x="4612365" y="92383"/>
            <a:ext cx="5648325" cy="4400550"/>
          </a:xfrm>
          <a:prstGeom prst="rect">
            <a:avLst/>
          </a:prstGeom>
        </p:spPr>
      </p:pic>
      <p:sp>
        <p:nvSpPr>
          <p:cNvPr id="4" name="TextBox 3">
            <a:extLst>
              <a:ext uri="{FF2B5EF4-FFF2-40B4-BE49-F238E27FC236}">
                <a16:creationId xmlns:a16="http://schemas.microsoft.com/office/drawing/2014/main" id="{BD968307-C50F-4C4D-AB26-389CC9B98110}"/>
              </a:ext>
            </a:extLst>
          </p:cNvPr>
          <p:cNvSpPr txBox="1"/>
          <p:nvPr/>
        </p:nvSpPr>
        <p:spPr>
          <a:xfrm>
            <a:off x="309364" y="5078028"/>
            <a:ext cx="8606002" cy="553998"/>
          </a:xfrm>
          <a:prstGeom prst="rect">
            <a:avLst/>
          </a:prstGeom>
          <a:noFill/>
        </p:spPr>
        <p:txBody>
          <a:bodyPr wrap="square" rtlCol="0">
            <a:spAutoFit/>
          </a:bodyPr>
          <a:lstStyle/>
          <a:p>
            <a:r>
              <a:rPr lang="en-US" sz="1500" dirty="0" err="1"/>
              <a:t>Distribusi</a:t>
            </a:r>
            <a:r>
              <a:rPr lang="en-US" sz="1500" dirty="0"/>
              <a:t> </a:t>
            </a:r>
            <a:r>
              <a:rPr lang="en-US" sz="1500" dirty="0" err="1"/>
              <a:t>umur</a:t>
            </a:r>
            <a:r>
              <a:rPr lang="en-US" sz="1500" dirty="0"/>
              <a:t> </a:t>
            </a:r>
            <a:r>
              <a:rPr lang="en-US" sz="1500" dirty="0" err="1"/>
              <a:t>peminjam</a:t>
            </a:r>
            <a:r>
              <a:rPr lang="en-US" sz="1500" dirty="0"/>
              <a:t> paling </a:t>
            </a:r>
            <a:r>
              <a:rPr lang="en-US" sz="1500" dirty="0" err="1"/>
              <a:t>banyak</a:t>
            </a:r>
            <a:r>
              <a:rPr lang="en-US" sz="1500" dirty="0"/>
              <a:t> di </a:t>
            </a:r>
            <a:r>
              <a:rPr lang="en-US" sz="1500" dirty="0" err="1"/>
              <a:t>umur</a:t>
            </a:r>
            <a:r>
              <a:rPr lang="en-US" sz="1500" dirty="0"/>
              <a:t> 40an . </a:t>
            </a:r>
            <a:r>
              <a:rPr lang="en-US" sz="1500" dirty="0" err="1"/>
              <a:t>Sedangkan</a:t>
            </a:r>
            <a:r>
              <a:rPr lang="en-US" sz="1500" dirty="0"/>
              <a:t> </a:t>
            </a:r>
            <a:r>
              <a:rPr lang="en-US" sz="1500" dirty="0" err="1"/>
              <a:t>untuk</a:t>
            </a:r>
            <a:r>
              <a:rPr lang="en-US" sz="1500" dirty="0"/>
              <a:t> </a:t>
            </a:r>
            <a:r>
              <a:rPr lang="en-US" sz="1500" dirty="0" err="1"/>
              <a:t>tingkat</a:t>
            </a:r>
            <a:r>
              <a:rPr lang="en-US" sz="1500" dirty="0"/>
              <a:t> </a:t>
            </a:r>
            <a:r>
              <a:rPr lang="en-US" sz="1500" dirty="0" err="1"/>
              <a:t>kesulitan</a:t>
            </a:r>
            <a:r>
              <a:rPr lang="en-US" sz="1500" dirty="0"/>
              <a:t> </a:t>
            </a:r>
            <a:r>
              <a:rPr lang="en-US" sz="1500" dirty="0" err="1"/>
              <a:t>membayar</a:t>
            </a:r>
            <a:r>
              <a:rPr lang="en-US" sz="1500" dirty="0"/>
              <a:t> paling </a:t>
            </a:r>
            <a:r>
              <a:rPr lang="en-US" sz="1500" dirty="0" err="1"/>
              <a:t>banyak</a:t>
            </a:r>
            <a:r>
              <a:rPr lang="en-US" sz="1500" dirty="0"/>
              <a:t> </a:t>
            </a:r>
            <a:r>
              <a:rPr lang="en-US" sz="1500" dirty="0" err="1"/>
              <a:t>diumur</a:t>
            </a:r>
            <a:r>
              <a:rPr lang="en-US" sz="1500" dirty="0"/>
              <a:t> 30an</a:t>
            </a:r>
          </a:p>
        </p:txBody>
      </p:sp>
    </p:spTree>
    <p:extLst>
      <p:ext uri="{BB962C8B-B14F-4D97-AF65-F5344CB8AC3E}">
        <p14:creationId xmlns:p14="http://schemas.microsoft.com/office/powerpoint/2010/main" val="232804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7595B33-FC88-4D5F-A2AA-36B604ADC01B}"/>
              </a:ext>
            </a:extLst>
          </p:cNvPr>
          <p:cNvPicPr>
            <a:picLocks noChangeAspect="1"/>
          </p:cNvPicPr>
          <p:nvPr/>
        </p:nvPicPr>
        <p:blipFill>
          <a:blip r:embed="rId2"/>
          <a:stretch>
            <a:fillRect/>
          </a:stretch>
        </p:blipFill>
        <p:spPr>
          <a:xfrm>
            <a:off x="0" y="0"/>
            <a:ext cx="5781675" cy="6848475"/>
          </a:xfrm>
          <a:prstGeom prst="rect">
            <a:avLst/>
          </a:prstGeom>
        </p:spPr>
      </p:pic>
      <p:sp>
        <p:nvSpPr>
          <p:cNvPr id="3" name="TextBox 2">
            <a:extLst>
              <a:ext uri="{FF2B5EF4-FFF2-40B4-BE49-F238E27FC236}">
                <a16:creationId xmlns:a16="http://schemas.microsoft.com/office/drawing/2014/main" id="{5D063E18-CC85-427F-B71D-1F5EF3E6B145}"/>
              </a:ext>
            </a:extLst>
          </p:cNvPr>
          <p:cNvSpPr txBox="1"/>
          <p:nvPr/>
        </p:nvSpPr>
        <p:spPr>
          <a:xfrm>
            <a:off x="6096000" y="2476870"/>
            <a:ext cx="4628226" cy="1015663"/>
          </a:xfrm>
          <a:prstGeom prst="rect">
            <a:avLst/>
          </a:prstGeom>
          <a:noFill/>
        </p:spPr>
        <p:txBody>
          <a:bodyPr wrap="square" rtlCol="0">
            <a:spAutoFit/>
          </a:bodyPr>
          <a:lstStyle/>
          <a:p>
            <a:r>
              <a:rPr lang="en-US" sz="1500" dirty="0" err="1"/>
              <a:t>Distribusi</a:t>
            </a:r>
            <a:r>
              <a:rPr lang="en-US" sz="1500" dirty="0"/>
              <a:t> source </a:t>
            </a:r>
            <a:r>
              <a:rPr lang="en-US" sz="1500" dirty="0" err="1"/>
              <a:t>peminjam</a:t>
            </a:r>
            <a:r>
              <a:rPr lang="en-US" sz="1500" dirty="0"/>
              <a:t> </a:t>
            </a:r>
            <a:r>
              <a:rPr lang="en-US" sz="1500" dirty="0" err="1"/>
              <a:t>dipisahberdasarkan</a:t>
            </a:r>
            <a:r>
              <a:rPr lang="en-US" sz="1500" dirty="0"/>
              <a:t> </a:t>
            </a:r>
            <a:r>
              <a:rPr lang="en-US" sz="1500" dirty="0" err="1"/>
              <a:t>kemampuan</a:t>
            </a:r>
            <a:r>
              <a:rPr lang="en-US" sz="1500" dirty="0"/>
              <a:t> target. </a:t>
            </a:r>
            <a:r>
              <a:rPr lang="en-US" sz="1500" dirty="0" err="1"/>
              <a:t>Berdasarkan</a:t>
            </a:r>
            <a:r>
              <a:rPr lang="en-US" sz="1500" dirty="0"/>
              <a:t> 3 plot </a:t>
            </a:r>
            <a:r>
              <a:rPr lang="en-US" sz="1500" dirty="0" err="1"/>
              <a:t>tersebut</a:t>
            </a:r>
            <a:r>
              <a:rPr lang="en-US" sz="1500" dirty="0"/>
              <a:t> </a:t>
            </a:r>
            <a:r>
              <a:rPr lang="en-US" sz="1500" dirty="0" err="1"/>
              <a:t>bisa</a:t>
            </a:r>
            <a:r>
              <a:rPr lang="en-US" sz="1500" dirty="0"/>
              <a:t> </a:t>
            </a:r>
            <a:r>
              <a:rPr lang="en-US" sz="1500" dirty="0" err="1"/>
              <a:t>disimpulkan</a:t>
            </a:r>
            <a:r>
              <a:rPr lang="en-US" sz="1500" dirty="0"/>
              <a:t> di </a:t>
            </a:r>
            <a:r>
              <a:rPr lang="en-US" sz="1500" dirty="0" err="1"/>
              <a:t>retang</a:t>
            </a:r>
            <a:r>
              <a:rPr lang="en-US" sz="1500" dirty="0"/>
              <a:t> 0-0.4 </a:t>
            </a:r>
            <a:r>
              <a:rPr lang="en-US" sz="1500" dirty="0" err="1"/>
              <a:t>memiliki</a:t>
            </a:r>
            <a:r>
              <a:rPr lang="en-US" sz="1500" dirty="0"/>
              <a:t> </a:t>
            </a:r>
            <a:r>
              <a:rPr lang="en-US" sz="1500" dirty="0" err="1"/>
              <a:t>kesulitan</a:t>
            </a:r>
            <a:r>
              <a:rPr lang="en-US" sz="1500" dirty="0"/>
              <a:t> </a:t>
            </a:r>
            <a:r>
              <a:rPr lang="en-US" sz="1500" dirty="0" err="1"/>
              <a:t>dalam</a:t>
            </a:r>
            <a:r>
              <a:rPr lang="en-US" sz="1500" dirty="0"/>
              <a:t> </a:t>
            </a:r>
            <a:r>
              <a:rPr lang="en-US" sz="1500" dirty="0" err="1"/>
              <a:t>membayar</a:t>
            </a:r>
            <a:r>
              <a:rPr lang="en-US" sz="1500" dirty="0"/>
              <a:t> paling </a:t>
            </a:r>
            <a:r>
              <a:rPr lang="en-US" sz="1500" dirty="0" err="1"/>
              <a:t>tinggi</a:t>
            </a:r>
            <a:endParaRPr lang="en-US" sz="1500" dirty="0"/>
          </a:p>
        </p:txBody>
      </p:sp>
    </p:spTree>
    <p:extLst>
      <p:ext uri="{BB962C8B-B14F-4D97-AF65-F5344CB8AC3E}">
        <p14:creationId xmlns:p14="http://schemas.microsoft.com/office/powerpoint/2010/main" val="2967698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DCE39-01B5-4553-9766-3607E3FA0ABD}"/>
              </a:ext>
            </a:extLst>
          </p:cNvPr>
          <p:cNvSpPr>
            <a:spLocks noGrp="1"/>
          </p:cNvSpPr>
          <p:nvPr>
            <p:ph type="title"/>
          </p:nvPr>
        </p:nvSpPr>
        <p:spPr/>
        <p:txBody>
          <a:bodyPr>
            <a:normAutofit fontScale="90000"/>
          </a:bodyPr>
          <a:lstStyle/>
          <a:p>
            <a:br>
              <a:rPr lang="en-US" dirty="0"/>
            </a:br>
            <a:r>
              <a:rPr lang="en-US" dirty="0"/>
              <a:t>MACHINE LEARNING MODELING</a:t>
            </a:r>
            <a:br>
              <a:rPr lang="en-US" dirty="0"/>
            </a:br>
            <a:endParaRPr lang="en-US" dirty="0"/>
          </a:p>
        </p:txBody>
      </p:sp>
      <p:pic>
        <p:nvPicPr>
          <p:cNvPr id="4" name="Picture 3">
            <a:extLst>
              <a:ext uri="{FF2B5EF4-FFF2-40B4-BE49-F238E27FC236}">
                <a16:creationId xmlns:a16="http://schemas.microsoft.com/office/drawing/2014/main" id="{58040764-DA14-4EF7-B651-B74ECEAA51A1}"/>
              </a:ext>
            </a:extLst>
          </p:cNvPr>
          <p:cNvPicPr>
            <a:picLocks noChangeAspect="1"/>
          </p:cNvPicPr>
          <p:nvPr/>
        </p:nvPicPr>
        <p:blipFill>
          <a:blip r:embed="rId2"/>
          <a:stretch>
            <a:fillRect/>
          </a:stretch>
        </p:blipFill>
        <p:spPr>
          <a:xfrm>
            <a:off x="983342" y="2101577"/>
            <a:ext cx="3846111" cy="2922258"/>
          </a:xfrm>
          <a:prstGeom prst="rect">
            <a:avLst/>
          </a:prstGeom>
        </p:spPr>
      </p:pic>
      <p:pic>
        <p:nvPicPr>
          <p:cNvPr id="5" name="Picture 4">
            <a:extLst>
              <a:ext uri="{FF2B5EF4-FFF2-40B4-BE49-F238E27FC236}">
                <a16:creationId xmlns:a16="http://schemas.microsoft.com/office/drawing/2014/main" id="{6A8F4C9B-3AB4-47CB-A5FE-DE4298F40459}"/>
              </a:ext>
            </a:extLst>
          </p:cNvPr>
          <p:cNvPicPr>
            <a:picLocks noChangeAspect="1"/>
          </p:cNvPicPr>
          <p:nvPr/>
        </p:nvPicPr>
        <p:blipFill>
          <a:blip r:embed="rId3"/>
          <a:stretch>
            <a:fillRect/>
          </a:stretch>
        </p:blipFill>
        <p:spPr>
          <a:xfrm>
            <a:off x="947830" y="5194587"/>
            <a:ext cx="3846111" cy="1533525"/>
          </a:xfrm>
          <a:prstGeom prst="rect">
            <a:avLst/>
          </a:prstGeom>
        </p:spPr>
      </p:pic>
      <p:pic>
        <p:nvPicPr>
          <p:cNvPr id="6" name="Picture 5">
            <a:extLst>
              <a:ext uri="{FF2B5EF4-FFF2-40B4-BE49-F238E27FC236}">
                <a16:creationId xmlns:a16="http://schemas.microsoft.com/office/drawing/2014/main" id="{6644CD50-B797-494B-A354-E872D8ECDE64}"/>
              </a:ext>
            </a:extLst>
          </p:cNvPr>
          <p:cNvPicPr>
            <a:picLocks noChangeAspect="1"/>
          </p:cNvPicPr>
          <p:nvPr/>
        </p:nvPicPr>
        <p:blipFill>
          <a:blip r:embed="rId4"/>
          <a:stretch>
            <a:fillRect/>
          </a:stretch>
        </p:blipFill>
        <p:spPr>
          <a:xfrm>
            <a:off x="6869005" y="2054758"/>
            <a:ext cx="3846111" cy="2961640"/>
          </a:xfrm>
          <a:prstGeom prst="rect">
            <a:avLst/>
          </a:prstGeom>
        </p:spPr>
      </p:pic>
      <p:pic>
        <p:nvPicPr>
          <p:cNvPr id="8" name="Picture 7">
            <a:extLst>
              <a:ext uri="{FF2B5EF4-FFF2-40B4-BE49-F238E27FC236}">
                <a16:creationId xmlns:a16="http://schemas.microsoft.com/office/drawing/2014/main" id="{5415394E-C408-4A50-B46A-7384B7816B46}"/>
              </a:ext>
            </a:extLst>
          </p:cNvPr>
          <p:cNvPicPr>
            <a:picLocks noChangeAspect="1"/>
          </p:cNvPicPr>
          <p:nvPr/>
        </p:nvPicPr>
        <p:blipFill>
          <a:blip r:embed="rId5"/>
          <a:stretch>
            <a:fillRect/>
          </a:stretch>
        </p:blipFill>
        <p:spPr>
          <a:xfrm>
            <a:off x="6869005" y="5155193"/>
            <a:ext cx="3846111" cy="1590675"/>
          </a:xfrm>
          <a:prstGeom prst="rect">
            <a:avLst/>
          </a:prstGeom>
        </p:spPr>
      </p:pic>
      <p:sp>
        <p:nvSpPr>
          <p:cNvPr id="9" name="TextBox 8">
            <a:extLst>
              <a:ext uri="{FF2B5EF4-FFF2-40B4-BE49-F238E27FC236}">
                <a16:creationId xmlns:a16="http://schemas.microsoft.com/office/drawing/2014/main" id="{8B6B4C97-438B-4D26-9E97-4B2F960D86E5}"/>
              </a:ext>
            </a:extLst>
          </p:cNvPr>
          <p:cNvSpPr txBox="1"/>
          <p:nvPr/>
        </p:nvSpPr>
        <p:spPr>
          <a:xfrm>
            <a:off x="-71021" y="2219417"/>
            <a:ext cx="1148071" cy="553998"/>
          </a:xfrm>
          <a:prstGeom prst="rect">
            <a:avLst/>
          </a:prstGeom>
          <a:noFill/>
        </p:spPr>
        <p:txBody>
          <a:bodyPr wrap="none" rtlCol="0">
            <a:spAutoFit/>
          </a:bodyPr>
          <a:lstStyle/>
          <a:p>
            <a:r>
              <a:rPr lang="en-US" sz="1500" b="1" dirty="0"/>
              <a:t>Logistic</a:t>
            </a:r>
          </a:p>
          <a:p>
            <a:r>
              <a:rPr lang="en-US" sz="1500" b="1" dirty="0"/>
              <a:t>Regression</a:t>
            </a:r>
          </a:p>
        </p:txBody>
      </p:sp>
      <p:sp>
        <p:nvSpPr>
          <p:cNvPr id="10" name="TextBox 9">
            <a:extLst>
              <a:ext uri="{FF2B5EF4-FFF2-40B4-BE49-F238E27FC236}">
                <a16:creationId xmlns:a16="http://schemas.microsoft.com/office/drawing/2014/main" id="{FADBB6F9-7BE4-4A58-9688-490902E8CD0B}"/>
              </a:ext>
            </a:extLst>
          </p:cNvPr>
          <p:cNvSpPr txBox="1"/>
          <p:nvPr/>
        </p:nvSpPr>
        <p:spPr>
          <a:xfrm>
            <a:off x="5432393" y="2219417"/>
            <a:ext cx="1436612" cy="553998"/>
          </a:xfrm>
          <a:prstGeom prst="rect">
            <a:avLst/>
          </a:prstGeom>
          <a:noFill/>
        </p:spPr>
        <p:txBody>
          <a:bodyPr wrap="none" rtlCol="0">
            <a:spAutoFit/>
          </a:bodyPr>
          <a:lstStyle/>
          <a:p>
            <a:r>
              <a:rPr lang="en-US" sz="1500" b="1" dirty="0" err="1"/>
              <a:t>Randomforest</a:t>
            </a:r>
            <a:endParaRPr lang="en-US" sz="1500" b="1" dirty="0"/>
          </a:p>
          <a:p>
            <a:r>
              <a:rPr lang="en-US" sz="1500" b="1" dirty="0"/>
              <a:t>classifier</a:t>
            </a:r>
          </a:p>
        </p:txBody>
      </p:sp>
    </p:spTree>
    <p:extLst>
      <p:ext uri="{BB962C8B-B14F-4D97-AF65-F5344CB8AC3E}">
        <p14:creationId xmlns:p14="http://schemas.microsoft.com/office/powerpoint/2010/main" val="103808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0E4FE1-38B0-44F3-AE58-AFA5656F3EFE}"/>
              </a:ext>
            </a:extLst>
          </p:cNvPr>
          <p:cNvPicPr>
            <a:picLocks noChangeAspect="1"/>
          </p:cNvPicPr>
          <p:nvPr/>
        </p:nvPicPr>
        <p:blipFill>
          <a:blip r:embed="rId2"/>
          <a:stretch>
            <a:fillRect/>
          </a:stretch>
        </p:blipFill>
        <p:spPr>
          <a:xfrm>
            <a:off x="1012281" y="4701177"/>
            <a:ext cx="3951906" cy="1794435"/>
          </a:xfrm>
          <a:prstGeom prst="rect">
            <a:avLst/>
          </a:prstGeom>
        </p:spPr>
      </p:pic>
      <p:pic>
        <p:nvPicPr>
          <p:cNvPr id="5" name="Picture 4">
            <a:extLst>
              <a:ext uri="{FF2B5EF4-FFF2-40B4-BE49-F238E27FC236}">
                <a16:creationId xmlns:a16="http://schemas.microsoft.com/office/drawing/2014/main" id="{44AC49CF-CC64-4E69-83AA-FBC48729465F}"/>
              </a:ext>
            </a:extLst>
          </p:cNvPr>
          <p:cNvPicPr>
            <a:picLocks noChangeAspect="1"/>
          </p:cNvPicPr>
          <p:nvPr/>
        </p:nvPicPr>
        <p:blipFill>
          <a:blip r:embed="rId3"/>
          <a:stretch>
            <a:fillRect/>
          </a:stretch>
        </p:blipFill>
        <p:spPr>
          <a:xfrm>
            <a:off x="902812" y="1127464"/>
            <a:ext cx="4081194" cy="3159173"/>
          </a:xfrm>
          <a:prstGeom prst="rect">
            <a:avLst/>
          </a:prstGeom>
        </p:spPr>
      </p:pic>
      <p:sp>
        <p:nvSpPr>
          <p:cNvPr id="6" name="TextBox 5">
            <a:extLst>
              <a:ext uri="{FF2B5EF4-FFF2-40B4-BE49-F238E27FC236}">
                <a16:creationId xmlns:a16="http://schemas.microsoft.com/office/drawing/2014/main" id="{84B7CFBB-55DD-40EC-80E2-76F7B3BF607C}"/>
              </a:ext>
            </a:extLst>
          </p:cNvPr>
          <p:cNvSpPr txBox="1"/>
          <p:nvPr/>
        </p:nvSpPr>
        <p:spPr>
          <a:xfrm>
            <a:off x="2264052" y="450808"/>
            <a:ext cx="938077" cy="553998"/>
          </a:xfrm>
          <a:prstGeom prst="rect">
            <a:avLst/>
          </a:prstGeom>
          <a:noFill/>
        </p:spPr>
        <p:txBody>
          <a:bodyPr wrap="none" rtlCol="0">
            <a:spAutoFit/>
          </a:bodyPr>
          <a:lstStyle/>
          <a:p>
            <a:r>
              <a:rPr lang="en-US" sz="1500" b="1" dirty="0"/>
              <a:t>Decision</a:t>
            </a:r>
          </a:p>
          <a:p>
            <a:r>
              <a:rPr lang="en-US" sz="1500" b="1" dirty="0"/>
              <a:t>Tree</a:t>
            </a:r>
          </a:p>
        </p:txBody>
      </p:sp>
      <p:sp>
        <p:nvSpPr>
          <p:cNvPr id="7" name="TextBox 6">
            <a:extLst>
              <a:ext uri="{FF2B5EF4-FFF2-40B4-BE49-F238E27FC236}">
                <a16:creationId xmlns:a16="http://schemas.microsoft.com/office/drawing/2014/main" id="{C885CFB1-5BF4-4499-AEEA-DE22560E7FD4}"/>
              </a:ext>
            </a:extLst>
          </p:cNvPr>
          <p:cNvSpPr txBox="1"/>
          <p:nvPr/>
        </p:nvSpPr>
        <p:spPr>
          <a:xfrm>
            <a:off x="7750403" y="456809"/>
            <a:ext cx="971741" cy="323165"/>
          </a:xfrm>
          <a:prstGeom prst="rect">
            <a:avLst/>
          </a:prstGeom>
          <a:noFill/>
        </p:spPr>
        <p:txBody>
          <a:bodyPr wrap="none" rtlCol="0">
            <a:spAutoFit/>
          </a:bodyPr>
          <a:lstStyle/>
          <a:p>
            <a:r>
              <a:rPr lang="en-US" sz="1500" b="1" dirty="0"/>
              <a:t>Gaussian</a:t>
            </a:r>
          </a:p>
        </p:txBody>
      </p:sp>
      <p:pic>
        <p:nvPicPr>
          <p:cNvPr id="8" name="Picture 7">
            <a:extLst>
              <a:ext uri="{FF2B5EF4-FFF2-40B4-BE49-F238E27FC236}">
                <a16:creationId xmlns:a16="http://schemas.microsoft.com/office/drawing/2014/main" id="{7578C5DB-E819-42FD-B974-1C6CD53C7544}"/>
              </a:ext>
            </a:extLst>
          </p:cNvPr>
          <p:cNvPicPr>
            <a:picLocks noChangeAspect="1"/>
          </p:cNvPicPr>
          <p:nvPr/>
        </p:nvPicPr>
        <p:blipFill>
          <a:blip r:embed="rId4"/>
          <a:stretch>
            <a:fillRect/>
          </a:stretch>
        </p:blipFill>
        <p:spPr>
          <a:xfrm>
            <a:off x="6428269" y="1004806"/>
            <a:ext cx="4043163" cy="3159174"/>
          </a:xfrm>
          <a:prstGeom prst="rect">
            <a:avLst/>
          </a:prstGeom>
        </p:spPr>
      </p:pic>
      <p:pic>
        <p:nvPicPr>
          <p:cNvPr id="9" name="Picture 8">
            <a:extLst>
              <a:ext uri="{FF2B5EF4-FFF2-40B4-BE49-F238E27FC236}">
                <a16:creationId xmlns:a16="http://schemas.microsoft.com/office/drawing/2014/main" id="{0973BE13-6AE4-4F68-A6A2-EFC23DAC01AC}"/>
              </a:ext>
            </a:extLst>
          </p:cNvPr>
          <p:cNvPicPr>
            <a:picLocks noChangeAspect="1"/>
          </p:cNvPicPr>
          <p:nvPr/>
        </p:nvPicPr>
        <p:blipFill>
          <a:blip r:embed="rId5"/>
          <a:stretch>
            <a:fillRect/>
          </a:stretch>
        </p:blipFill>
        <p:spPr>
          <a:xfrm>
            <a:off x="6428269" y="4760876"/>
            <a:ext cx="4101258" cy="1734736"/>
          </a:xfrm>
          <a:prstGeom prst="rect">
            <a:avLst/>
          </a:prstGeom>
        </p:spPr>
      </p:pic>
    </p:spTree>
    <p:extLst>
      <p:ext uri="{BB962C8B-B14F-4D97-AF65-F5344CB8AC3E}">
        <p14:creationId xmlns:p14="http://schemas.microsoft.com/office/powerpoint/2010/main" val="2404012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150193-52B8-47E4-8C0D-196DA0DA6BC9}"/>
              </a:ext>
            </a:extLst>
          </p:cNvPr>
          <p:cNvPicPr>
            <a:picLocks noChangeAspect="1"/>
          </p:cNvPicPr>
          <p:nvPr/>
        </p:nvPicPr>
        <p:blipFill>
          <a:blip r:embed="rId2"/>
          <a:stretch>
            <a:fillRect/>
          </a:stretch>
        </p:blipFill>
        <p:spPr>
          <a:xfrm>
            <a:off x="736015" y="964105"/>
            <a:ext cx="4821481" cy="3820959"/>
          </a:xfrm>
          <a:prstGeom prst="rect">
            <a:avLst/>
          </a:prstGeom>
        </p:spPr>
      </p:pic>
      <p:pic>
        <p:nvPicPr>
          <p:cNvPr id="4" name="Picture 3">
            <a:extLst>
              <a:ext uri="{FF2B5EF4-FFF2-40B4-BE49-F238E27FC236}">
                <a16:creationId xmlns:a16="http://schemas.microsoft.com/office/drawing/2014/main" id="{3BE149E9-3673-4454-BF4B-EBE7595B9E73}"/>
              </a:ext>
            </a:extLst>
          </p:cNvPr>
          <p:cNvPicPr>
            <a:picLocks noChangeAspect="1"/>
          </p:cNvPicPr>
          <p:nvPr/>
        </p:nvPicPr>
        <p:blipFill>
          <a:blip r:embed="rId3"/>
          <a:stretch>
            <a:fillRect/>
          </a:stretch>
        </p:blipFill>
        <p:spPr>
          <a:xfrm>
            <a:off x="1242117" y="5122370"/>
            <a:ext cx="3543300" cy="1543050"/>
          </a:xfrm>
          <a:prstGeom prst="rect">
            <a:avLst/>
          </a:prstGeom>
        </p:spPr>
      </p:pic>
      <p:pic>
        <p:nvPicPr>
          <p:cNvPr id="5" name="Picture 4">
            <a:extLst>
              <a:ext uri="{FF2B5EF4-FFF2-40B4-BE49-F238E27FC236}">
                <a16:creationId xmlns:a16="http://schemas.microsoft.com/office/drawing/2014/main" id="{1CCB93F1-652A-4D6F-BF79-029B990F67CA}"/>
              </a:ext>
            </a:extLst>
          </p:cNvPr>
          <p:cNvPicPr>
            <a:picLocks noChangeAspect="1"/>
          </p:cNvPicPr>
          <p:nvPr/>
        </p:nvPicPr>
        <p:blipFill>
          <a:blip r:embed="rId4"/>
          <a:stretch>
            <a:fillRect/>
          </a:stretch>
        </p:blipFill>
        <p:spPr>
          <a:xfrm>
            <a:off x="6373797" y="940895"/>
            <a:ext cx="5082188" cy="3927959"/>
          </a:xfrm>
          <a:prstGeom prst="rect">
            <a:avLst/>
          </a:prstGeom>
        </p:spPr>
      </p:pic>
      <p:pic>
        <p:nvPicPr>
          <p:cNvPr id="6" name="Picture 5">
            <a:extLst>
              <a:ext uri="{FF2B5EF4-FFF2-40B4-BE49-F238E27FC236}">
                <a16:creationId xmlns:a16="http://schemas.microsoft.com/office/drawing/2014/main" id="{40B1370F-C0D0-4083-ABD3-5174F5B900A8}"/>
              </a:ext>
            </a:extLst>
          </p:cNvPr>
          <p:cNvPicPr>
            <a:picLocks noChangeAspect="1"/>
          </p:cNvPicPr>
          <p:nvPr/>
        </p:nvPicPr>
        <p:blipFill>
          <a:blip r:embed="rId5"/>
          <a:stretch>
            <a:fillRect/>
          </a:stretch>
        </p:blipFill>
        <p:spPr>
          <a:xfrm>
            <a:off x="7000366" y="5122370"/>
            <a:ext cx="3829050" cy="1533525"/>
          </a:xfrm>
          <a:prstGeom prst="rect">
            <a:avLst/>
          </a:prstGeom>
        </p:spPr>
      </p:pic>
      <p:sp>
        <p:nvSpPr>
          <p:cNvPr id="7" name="TextBox 6">
            <a:extLst>
              <a:ext uri="{FF2B5EF4-FFF2-40B4-BE49-F238E27FC236}">
                <a16:creationId xmlns:a16="http://schemas.microsoft.com/office/drawing/2014/main" id="{A0034A29-0C21-4D70-B97A-BC8B1831C9FD}"/>
              </a:ext>
            </a:extLst>
          </p:cNvPr>
          <p:cNvSpPr txBox="1"/>
          <p:nvPr/>
        </p:nvSpPr>
        <p:spPr>
          <a:xfrm>
            <a:off x="2139765" y="241454"/>
            <a:ext cx="1027845" cy="323165"/>
          </a:xfrm>
          <a:prstGeom prst="rect">
            <a:avLst/>
          </a:prstGeom>
          <a:noFill/>
        </p:spPr>
        <p:txBody>
          <a:bodyPr wrap="none" rtlCol="0">
            <a:spAutoFit/>
          </a:bodyPr>
          <a:lstStyle/>
          <a:p>
            <a:r>
              <a:rPr lang="en-US" sz="1500" b="1" dirty="0"/>
              <a:t>XGBOOST</a:t>
            </a:r>
          </a:p>
        </p:txBody>
      </p:sp>
      <p:sp>
        <p:nvSpPr>
          <p:cNvPr id="8" name="TextBox 7">
            <a:extLst>
              <a:ext uri="{FF2B5EF4-FFF2-40B4-BE49-F238E27FC236}">
                <a16:creationId xmlns:a16="http://schemas.microsoft.com/office/drawing/2014/main" id="{F7C0E29D-461C-44F3-AAA6-3E1254F83620}"/>
              </a:ext>
            </a:extLst>
          </p:cNvPr>
          <p:cNvSpPr txBox="1"/>
          <p:nvPr/>
        </p:nvSpPr>
        <p:spPr>
          <a:xfrm>
            <a:off x="7976814" y="210074"/>
            <a:ext cx="1781642" cy="323165"/>
          </a:xfrm>
          <a:prstGeom prst="rect">
            <a:avLst/>
          </a:prstGeom>
          <a:noFill/>
        </p:spPr>
        <p:txBody>
          <a:bodyPr wrap="none" rtlCol="0">
            <a:spAutoFit/>
          </a:bodyPr>
          <a:lstStyle/>
          <a:p>
            <a:r>
              <a:rPr lang="en-US" sz="1500" b="1" dirty="0"/>
              <a:t>Gradient Boosting</a:t>
            </a:r>
          </a:p>
        </p:txBody>
      </p:sp>
    </p:spTree>
    <p:extLst>
      <p:ext uri="{BB962C8B-B14F-4D97-AF65-F5344CB8AC3E}">
        <p14:creationId xmlns:p14="http://schemas.microsoft.com/office/powerpoint/2010/main" val="4010673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0D044-07E1-4739-A1A7-58C48E0487DB}"/>
              </a:ext>
            </a:extLst>
          </p:cNvPr>
          <p:cNvSpPr>
            <a:spLocks noGrp="1"/>
          </p:cNvSpPr>
          <p:nvPr>
            <p:ph type="title"/>
          </p:nvPr>
        </p:nvSpPr>
        <p:spPr/>
        <p:txBody>
          <a:bodyPr/>
          <a:lstStyle/>
          <a:p>
            <a:r>
              <a:rPr lang="en-US" dirty="0" err="1"/>
              <a:t>Penjelasan</a:t>
            </a:r>
            <a:br>
              <a:rPr lang="en-US" dirty="0"/>
            </a:br>
            <a:endParaRPr lang="en-US" dirty="0"/>
          </a:p>
        </p:txBody>
      </p:sp>
      <p:sp>
        <p:nvSpPr>
          <p:cNvPr id="3" name="Content Placeholder 2">
            <a:extLst>
              <a:ext uri="{FF2B5EF4-FFF2-40B4-BE49-F238E27FC236}">
                <a16:creationId xmlns:a16="http://schemas.microsoft.com/office/drawing/2014/main" id="{99A321B5-A127-43A0-93AC-43834753349D}"/>
              </a:ext>
            </a:extLst>
          </p:cNvPr>
          <p:cNvSpPr>
            <a:spLocks noGrp="1"/>
          </p:cNvSpPr>
          <p:nvPr>
            <p:ph idx="1"/>
          </p:nvPr>
        </p:nvSpPr>
        <p:spPr>
          <a:xfrm>
            <a:off x="680321" y="2336873"/>
            <a:ext cx="9613861" cy="4241480"/>
          </a:xfrm>
        </p:spPr>
        <p:txBody>
          <a:bodyPr>
            <a:normAutofit/>
          </a:bodyPr>
          <a:lstStyle/>
          <a:p>
            <a:r>
              <a:rPr lang="en-US" sz="1800" dirty="0" err="1"/>
              <a:t>Dalam</a:t>
            </a:r>
            <a:r>
              <a:rPr lang="en-US" sz="1800" dirty="0"/>
              <a:t> </a:t>
            </a:r>
            <a:r>
              <a:rPr lang="en-US" sz="1800" dirty="0" err="1"/>
              <a:t>hal</a:t>
            </a:r>
            <a:r>
              <a:rPr lang="en-US" sz="1800" dirty="0"/>
              <a:t> </a:t>
            </a:r>
            <a:r>
              <a:rPr lang="en-US" sz="1800" dirty="0" err="1"/>
              <a:t>klasifikasi</a:t>
            </a:r>
            <a:r>
              <a:rPr lang="en-US" sz="1800" dirty="0"/>
              <a:t> </a:t>
            </a:r>
            <a:r>
              <a:rPr lang="en-US" sz="1800" dirty="0" err="1"/>
              <a:t>nilai</a:t>
            </a:r>
            <a:r>
              <a:rPr lang="en-US" sz="1800" dirty="0"/>
              <a:t> AUC </a:t>
            </a:r>
            <a:r>
              <a:rPr lang="en-US" sz="1800" dirty="0" err="1"/>
              <a:t>tertinggi</a:t>
            </a:r>
            <a:r>
              <a:rPr lang="en-US" sz="1800" dirty="0"/>
              <a:t> </a:t>
            </a:r>
            <a:r>
              <a:rPr lang="en-US" sz="1800" dirty="0" err="1"/>
              <a:t>ada</a:t>
            </a:r>
            <a:r>
              <a:rPr lang="en-US" sz="1800" dirty="0"/>
              <a:t> </a:t>
            </a:r>
            <a:r>
              <a:rPr lang="en-US" sz="1800" dirty="0" err="1"/>
              <a:t>pada</a:t>
            </a:r>
            <a:r>
              <a:rPr lang="en-US" sz="1800" dirty="0"/>
              <a:t> </a:t>
            </a:r>
            <a:r>
              <a:rPr lang="en-US" sz="1800" dirty="0" err="1"/>
              <a:t>algoritma</a:t>
            </a:r>
            <a:r>
              <a:rPr lang="en-US" sz="1800" dirty="0"/>
              <a:t> XGBOOST </a:t>
            </a:r>
            <a:r>
              <a:rPr lang="en-US" sz="1800" dirty="0" err="1"/>
              <a:t>dan</a:t>
            </a:r>
            <a:r>
              <a:rPr lang="en-US" sz="1800" dirty="0"/>
              <a:t> Gradient boosting , </a:t>
            </a:r>
            <a:r>
              <a:rPr lang="en-US" sz="1800" dirty="0" err="1"/>
              <a:t>dengan</a:t>
            </a:r>
            <a:r>
              <a:rPr lang="en-US" sz="1800" dirty="0"/>
              <a:t> </a:t>
            </a:r>
            <a:r>
              <a:rPr lang="en-US" sz="1800" dirty="0" err="1"/>
              <a:t>nilai</a:t>
            </a:r>
            <a:r>
              <a:rPr lang="en-US" sz="1800" dirty="0"/>
              <a:t> paling </a:t>
            </a:r>
            <a:r>
              <a:rPr lang="en-US" sz="1800" dirty="0" err="1"/>
              <a:t>mendekati</a:t>
            </a:r>
            <a:r>
              <a:rPr lang="en-US" sz="1800" dirty="0"/>
              <a:t> 1 (0.68 ) </a:t>
            </a:r>
            <a:r>
              <a:rPr lang="en-US" sz="1800" dirty="0" err="1"/>
              <a:t>artinya</a:t>
            </a:r>
            <a:r>
              <a:rPr lang="en-US" sz="1800" dirty="0"/>
              <a:t> </a:t>
            </a:r>
            <a:r>
              <a:rPr lang="en-US" sz="1800" dirty="0" err="1"/>
              <a:t>untuk</a:t>
            </a:r>
            <a:r>
              <a:rPr lang="en-US" sz="1800" dirty="0"/>
              <a:t> </a:t>
            </a:r>
            <a:r>
              <a:rPr lang="pt-BR" sz="1800" dirty="0"/>
              <a:t>punya kapabilitas bagus dalam seperability class dalam model ini</a:t>
            </a:r>
          </a:p>
          <a:p>
            <a:r>
              <a:rPr lang="pt-BR" sz="1800" dirty="0"/>
              <a:t>Meskipun tidak memiliki AUC tinggi pada gaussian bisa memiliki nilai akurasi tertinggi dan lebih superior dari algoritma lainnya, artinya model pada Gaussian dapat mengukur representasi data mana yang membang benar menunjukan tiap hipotesis, ROC lebih ke memberikan asumsi bagaimana si model ini memperlakukan tiap class </a:t>
            </a:r>
          </a:p>
          <a:p>
            <a:r>
              <a:rPr lang="pt-BR" sz="1800" dirty="0"/>
              <a:t>Saran : dalam hal kredit kita </a:t>
            </a:r>
            <a:r>
              <a:rPr lang="pt-BR" sz="1800"/>
              <a:t>menginginkan bahwa peminjam dapat mengembalikan (target = 0 ) , sehingga dalam hal ini Gaussian lebih direkomendasikan karena memiliki akurasi tertinggi sehingga bisa mengkasifikasikan target lebih akurat . </a:t>
            </a:r>
            <a:endParaRPr lang="pt-BR" sz="1800" dirty="0"/>
          </a:p>
          <a:p>
            <a:endParaRPr lang="pt-BR" sz="1800" dirty="0"/>
          </a:p>
          <a:p>
            <a:endParaRPr lang="en-US" sz="1800" dirty="0"/>
          </a:p>
        </p:txBody>
      </p:sp>
    </p:spTree>
    <p:extLst>
      <p:ext uri="{BB962C8B-B14F-4D97-AF65-F5344CB8AC3E}">
        <p14:creationId xmlns:p14="http://schemas.microsoft.com/office/powerpoint/2010/main" val="1600922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CC045-A599-4B08-8F77-241B2E6221FE}"/>
              </a:ext>
            </a:extLst>
          </p:cNvPr>
          <p:cNvSpPr>
            <a:spLocks noGrp="1"/>
          </p:cNvSpPr>
          <p:nvPr>
            <p:ph type="title"/>
          </p:nvPr>
        </p:nvSpPr>
        <p:spPr/>
        <p:txBody>
          <a:bodyPr/>
          <a:lstStyle/>
          <a:p>
            <a:r>
              <a:rPr lang="en-US" dirty="0"/>
              <a:t>Brief summary of data representation</a:t>
            </a:r>
          </a:p>
        </p:txBody>
      </p:sp>
      <p:sp>
        <p:nvSpPr>
          <p:cNvPr id="3" name="Content Placeholder 2">
            <a:extLst>
              <a:ext uri="{FF2B5EF4-FFF2-40B4-BE49-F238E27FC236}">
                <a16:creationId xmlns:a16="http://schemas.microsoft.com/office/drawing/2014/main" id="{9394770C-E601-489D-BA09-EFDEFC541AF9}"/>
              </a:ext>
            </a:extLst>
          </p:cNvPr>
          <p:cNvSpPr>
            <a:spLocks noGrp="1"/>
          </p:cNvSpPr>
          <p:nvPr>
            <p:ph idx="1"/>
          </p:nvPr>
        </p:nvSpPr>
        <p:spPr>
          <a:xfrm>
            <a:off x="363985" y="2059618"/>
            <a:ext cx="9930198" cy="4722921"/>
          </a:xfrm>
        </p:spPr>
        <p:txBody>
          <a:bodyPr>
            <a:noAutofit/>
          </a:bodyPr>
          <a:lstStyle/>
          <a:p>
            <a:r>
              <a:rPr lang="en-US" sz="1600" dirty="0" err="1"/>
              <a:t>Berikut</a:t>
            </a:r>
            <a:r>
              <a:rPr lang="en-US" sz="1600" dirty="0"/>
              <a:t> </a:t>
            </a:r>
            <a:r>
              <a:rPr lang="en-US" sz="1600" dirty="0" err="1"/>
              <a:t>sedikit</a:t>
            </a:r>
            <a:r>
              <a:rPr lang="en-US" sz="1600" dirty="0"/>
              <a:t> summary </a:t>
            </a:r>
            <a:r>
              <a:rPr lang="en-US" sz="1600" dirty="0" err="1"/>
              <a:t>dari</a:t>
            </a:r>
            <a:r>
              <a:rPr lang="en-US" sz="1600" dirty="0"/>
              <a:t> </a:t>
            </a:r>
            <a:r>
              <a:rPr lang="en-US" sz="1600" dirty="0" err="1"/>
              <a:t>representasi</a:t>
            </a:r>
            <a:r>
              <a:rPr lang="en-US" sz="1600" dirty="0"/>
              <a:t> </a:t>
            </a:r>
            <a:r>
              <a:rPr lang="en-US" sz="1600" dirty="0" err="1"/>
              <a:t>tiap</a:t>
            </a:r>
            <a:r>
              <a:rPr lang="en-US" sz="1600" dirty="0"/>
              <a:t> data yang </a:t>
            </a:r>
            <a:r>
              <a:rPr lang="en-US" sz="1600" dirty="0" err="1"/>
              <a:t>disajikan</a:t>
            </a:r>
            <a:r>
              <a:rPr lang="en-US" sz="1600" dirty="0"/>
              <a:t> </a:t>
            </a:r>
            <a:r>
              <a:rPr lang="en-US" sz="1600" dirty="0" err="1"/>
              <a:t>oleh</a:t>
            </a:r>
            <a:r>
              <a:rPr lang="en-US" sz="1600" dirty="0"/>
              <a:t> </a:t>
            </a:r>
            <a:r>
              <a:rPr lang="en-US" sz="1600" dirty="0" err="1"/>
              <a:t>homecredit</a:t>
            </a:r>
            <a:r>
              <a:rPr lang="en-US" sz="1600" dirty="0"/>
              <a:t>:</a:t>
            </a:r>
          </a:p>
          <a:p>
            <a:endParaRPr lang="en-US" sz="1600" dirty="0"/>
          </a:p>
          <a:p>
            <a:r>
              <a:rPr lang="en-US" sz="1600" dirty="0"/>
              <a:t>1.aplication: main data </a:t>
            </a:r>
            <a:r>
              <a:rPr lang="en-US" sz="1600" dirty="0" err="1"/>
              <a:t>yg</a:t>
            </a:r>
            <a:r>
              <a:rPr lang="en-US" sz="1600" dirty="0"/>
              <a:t> di split 2 </a:t>
            </a:r>
            <a:r>
              <a:rPr lang="en-US" sz="1600" dirty="0" err="1"/>
              <a:t>bagian</a:t>
            </a:r>
            <a:r>
              <a:rPr lang="en-US" sz="1600" dirty="0"/>
              <a:t> </a:t>
            </a:r>
            <a:r>
              <a:rPr lang="en-US" sz="1600" dirty="0" err="1"/>
              <a:t>dimana</a:t>
            </a:r>
            <a:r>
              <a:rPr lang="en-US" sz="1600" dirty="0"/>
              <a:t> train </a:t>
            </a:r>
            <a:r>
              <a:rPr lang="en-US" sz="1600" dirty="0" err="1"/>
              <a:t>ada</a:t>
            </a:r>
            <a:r>
              <a:rPr lang="en-US" sz="1600" dirty="0"/>
              <a:t> </a:t>
            </a:r>
            <a:r>
              <a:rPr lang="en-US" sz="1600" dirty="0" err="1"/>
              <a:t>targetnya</a:t>
            </a:r>
            <a:r>
              <a:rPr lang="en-US" sz="1600" dirty="0"/>
              <a:t>, </a:t>
            </a:r>
            <a:r>
              <a:rPr lang="en-US" sz="1600" dirty="0" err="1"/>
              <a:t>yg</a:t>
            </a:r>
            <a:r>
              <a:rPr lang="en-US" sz="1600" dirty="0"/>
              <a:t> test </a:t>
            </a:r>
            <a:r>
              <a:rPr lang="en-US" sz="1600" dirty="0" err="1"/>
              <a:t>tidak</a:t>
            </a:r>
            <a:r>
              <a:rPr lang="en-US" sz="1600" dirty="0"/>
              <a:t> </a:t>
            </a:r>
            <a:r>
              <a:rPr lang="en-US" sz="1600" dirty="0" err="1"/>
              <a:t>ada</a:t>
            </a:r>
            <a:r>
              <a:rPr lang="en-US" sz="1600" dirty="0"/>
              <a:t> </a:t>
            </a:r>
          </a:p>
          <a:p>
            <a:r>
              <a:rPr lang="en-US" sz="1600" dirty="0"/>
              <a:t>2.bureau: </a:t>
            </a:r>
            <a:r>
              <a:rPr lang="en-US" sz="1600" dirty="0" err="1"/>
              <a:t>kredit</a:t>
            </a:r>
            <a:r>
              <a:rPr lang="en-US" sz="1600" dirty="0"/>
              <a:t> </a:t>
            </a:r>
            <a:r>
              <a:rPr lang="en-US" sz="1600" dirty="0" err="1"/>
              <a:t>klien</a:t>
            </a:r>
            <a:r>
              <a:rPr lang="en-US" sz="1600" dirty="0"/>
              <a:t> </a:t>
            </a:r>
            <a:r>
              <a:rPr lang="en-US" sz="1600" dirty="0" err="1"/>
              <a:t>sebelumnya</a:t>
            </a:r>
            <a:r>
              <a:rPr lang="en-US" sz="1600" dirty="0"/>
              <a:t> </a:t>
            </a:r>
            <a:r>
              <a:rPr lang="en-US" sz="1600" dirty="0" err="1"/>
              <a:t>yg</a:t>
            </a:r>
            <a:r>
              <a:rPr lang="en-US" sz="1600" dirty="0"/>
              <a:t> </a:t>
            </a:r>
            <a:r>
              <a:rPr lang="en-US" sz="1600" dirty="0" err="1"/>
              <a:t>dilaporkan</a:t>
            </a:r>
            <a:r>
              <a:rPr lang="en-US" sz="1600" dirty="0"/>
              <a:t> </a:t>
            </a:r>
            <a:r>
              <a:rPr lang="en-US" sz="1600" dirty="0" err="1"/>
              <a:t>ke</a:t>
            </a:r>
            <a:r>
              <a:rPr lang="en-US" sz="1600" dirty="0"/>
              <a:t> biro </a:t>
            </a:r>
            <a:r>
              <a:rPr lang="en-US" sz="1600" dirty="0" err="1"/>
              <a:t>kredit</a:t>
            </a:r>
            <a:r>
              <a:rPr lang="en-US" sz="1600" dirty="0"/>
              <a:t> </a:t>
            </a:r>
            <a:r>
              <a:rPr lang="en-US" sz="1600" dirty="0" err="1"/>
              <a:t>berisi</a:t>
            </a:r>
            <a:r>
              <a:rPr lang="en-US" sz="1600" dirty="0"/>
              <a:t> info2 </a:t>
            </a:r>
            <a:r>
              <a:rPr lang="en-US" sz="1600" dirty="0" err="1"/>
              <a:t>seperti</a:t>
            </a:r>
            <a:r>
              <a:rPr lang="en-US" sz="1600" dirty="0"/>
              <a:t> credit active </a:t>
            </a:r>
            <a:r>
              <a:rPr lang="en-US" sz="1600" dirty="0" err="1"/>
              <a:t>dll</a:t>
            </a:r>
            <a:endParaRPr lang="en-US" sz="1600" dirty="0"/>
          </a:p>
          <a:p>
            <a:r>
              <a:rPr lang="en-US" sz="1600" dirty="0"/>
              <a:t>3.bureau balance : </a:t>
            </a:r>
            <a:r>
              <a:rPr lang="en-US" sz="1600" dirty="0" err="1"/>
              <a:t>berisi</a:t>
            </a:r>
            <a:r>
              <a:rPr lang="en-US" sz="1600" dirty="0"/>
              <a:t> status </a:t>
            </a:r>
            <a:r>
              <a:rPr lang="en-US" sz="1600" dirty="0" err="1"/>
              <a:t>dan</a:t>
            </a:r>
            <a:r>
              <a:rPr lang="en-US" sz="1600" dirty="0"/>
              <a:t> balance </a:t>
            </a:r>
            <a:r>
              <a:rPr lang="en-US" sz="1600" dirty="0" err="1"/>
              <a:t>tiap</a:t>
            </a:r>
            <a:r>
              <a:rPr lang="en-US" sz="1600" dirty="0"/>
              <a:t> </a:t>
            </a:r>
            <a:r>
              <a:rPr lang="en-US" sz="1600" dirty="0" err="1"/>
              <a:t>klient</a:t>
            </a:r>
            <a:endParaRPr lang="en-US" sz="1600" dirty="0"/>
          </a:p>
          <a:p>
            <a:r>
              <a:rPr lang="en-US" sz="1600" dirty="0"/>
              <a:t>4.credit_card_balance: history </a:t>
            </a:r>
            <a:r>
              <a:rPr lang="en-US" sz="1600" dirty="0" err="1"/>
              <a:t>dari</a:t>
            </a:r>
            <a:r>
              <a:rPr lang="en-US" sz="1600" dirty="0"/>
              <a:t> </a:t>
            </a:r>
            <a:r>
              <a:rPr lang="en-US" sz="1600" dirty="0" err="1"/>
              <a:t>tiap</a:t>
            </a:r>
            <a:r>
              <a:rPr lang="en-US" sz="1600" dirty="0"/>
              <a:t> </a:t>
            </a:r>
            <a:r>
              <a:rPr lang="en-US" sz="1600" dirty="0" err="1"/>
              <a:t>bulan</a:t>
            </a:r>
            <a:r>
              <a:rPr lang="en-US" sz="1600" dirty="0"/>
              <a:t> </a:t>
            </a:r>
            <a:r>
              <a:rPr lang="en-US" sz="1600" dirty="0" err="1"/>
              <a:t>dari</a:t>
            </a:r>
            <a:r>
              <a:rPr lang="en-US" sz="1600" dirty="0"/>
              <a:t> applicant </a:t>
            </a:r>
            <a:r>
              <a:rPr lang="en-US" sz="1600" dirty="0" err="1"/>
              <a:t>yg</a:t>
            </a:r>
            <a:r>
              <a:rPr lang="en-US" sz="1600" dirty="0"/>
              <a:t> </a:t>
            </a:r>
            <a:r>
              <a:rPr lang="en-US" sz="1600" dirty="0" err="1"/>
              <a:t>berhubungan</a:t>
            </a:r>
            <a:r>
              <a:rPr lang="en-US" sz="1600" dirty="0"/>
              <a:t> </a:t>
            </a:r>
            <a:r>
              <a:rPr lang="en-US" sz="1600" dirty="0" err="1"/>
              <a:t>dgn</a:t>
            </a:r>
            <a:r>
              <a:rPr lang="en-US" sz="1600" dirty="0"/>
              <a:t> </a:t>
            </a:r>
            <a:r>
              <a:rPr lang="en-US" sz="1600" dirty="0" err="1"/>
              <a:t>pinjaman</a:t>
            </a:r>
            <a:endParaRPr lang="en-US" sz="1600" dirty="0"/>
          </a:p>
          <a:p>
            <a:r>
              <a:rPr lang="en-US" sz="1600" dirty="0"/>
              <a:t>5.POS_CASH_balance: history </a:t>
            </a:r>
            <a:r>
              <a:rPr lang="en-US" sz="1600" dirty="0" err="1"/>
              <a:t>dari</a:t>
            </a:r>
            <a:r>
              <a:rPr lang="en-US" sz="1600" dirty="0"/>
              <a:t> Point of sales balance </a:t>
            </a:r>
            <a:r>
              <a:rPr lang="en-US" sz="1600" dirty="0" err="1"/>
              <a:t>dan</a:t>
            </a:r>
            <a:r>
              <a:rPr lang="en-US" sz="1600" dirty="0"/>
              <a:t> loans </a:t>
            </a:r>
            <a:r>
              <a:rPr lang="en-US" sz="1600" dirty="0" err="1"/>
              <a:t>ke</a:t>
            </a:r>
            <a:r>
              <a:rPr lang="en-US" sz="1600" dirty="0"/>
              <a:t> </a:t>
            </a:r>
            <a:r>
              <a:rPr lang="en-US" sz="1600" dirty="0" err="1"/>
              <a:t>homecredit</a:t>
            </a:r>
            <a:endParaRPr lang="en-US" sz="1600" dirty="0"/>
          </a:p>
          <a:p>
            <a:r>
              <a:rPr lang="en-US" sz="1600" dirty="0"/>
              <a:t>6.previous_application: history </a:t>
            </a:r>
            <a:r>
              <a:rPr lang="en-US" sz="1600" dirty="0" err="1"/>
              <a:t>dari</a:t>
            </a:r>
            <a:r>
              <a:rPr lang="en-US" sz="1600" dirty="0"/>
              <a:t> </a:t>
            </a:r>
            <a:r>
              <a:rPr lang="en-US" sz="1600" dirty="0" err="1"/>
              <a:t>applikasi</a:t>
            </a:r>
            <a:r>
              <a:rPr lang="en-US" sz="1600" dirty="0"/>
              <a:t> </a:t>
            </a:r>
            <a:r>
              <a:rPr lang="en-US" sz="1600" dirty="0" err="1"/>
              <a:t>sebelumnya</a:t>
            </a:r>
            <a:r>
              <a:rPr lang="en-US" sz="1600" dirty="0"/>
              <a:t> di </a:t>
            </a:r>
            <a:r>
              <a:rPr lang="en-US" sz="1600" dirty="0" err="1"/>
              <a:t>homecredit</a:t>
            </a:r>
            <a:endParaRPr lang="en-US" sz="1600" dirty="0"/>
          </a:p>
          <a:p>
            <a:r>
              <a:rPr lang="en-US" sz="1600" dirty="0"/>
              <a:t>7.installments_payments  : history </a:t>
            </a:r>
            <a:r>
              <a:rPr lang="en-US" sz="1600" dirty="0" err="1"/>
              <a:t>dari</a:t>
            </a:r>
            <a:r>
              <a:rPr lang="en-US" sz="1600" dirty="0"/>
              <a:t> </a:t>
            </a:r>
            <a:r>
              <a:rPr lang="en-US" sz="1600" dirty="0" err="1"/>
              <a:t>pembayaran</a:t>
            </a:r>
            <a:endParaRPr lang="en-US" sz="1600" dirty="0"/>
          </a:p>
        </p:txBody>
      </p:sp>
    </p:spTree>
    <p:extLst>
      <p:ext uri="{BB962C8B-B14F-4D97-AF65-F5344CB8AC3E}">
        <p14:creationId xmlns:p14="http://schemas.microsoft.com/office/powerpoint/2010/main" val="2926720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C325F-FB4E-41D5-8CE8-3B9304236296}"/>
              </a:ext>
            </a:extLst>
          </p:cNvPr>
          <p:cNvSpPr>
            <a:spLocks noGrp="1"/>
          </p:cNvSpPr>
          <p:nvPr>
            <p:ph type="title"/>
          </p:nvPr>
        </p:nvSpPr>
        <p:spPr/>
        <p:txBody>
          <a:bodyPr/>
          <a:lstStyle/>
          <a:p>
            <a:r>
              <a:rPr lang="en-US" dirty="0" err="1"/>
              <a:t>Explarotory</a:t>
            </a:r>
            <a:r>
              <a:rPr lang="en-US" dirty="0"/>
              <a:t> Data Analysis(EDA)</a:t>
            </a:r>
          </a:p>
        </p:txBody>
      </p:sp>
      <p:sp>
        <p:nvSpPr>
          <p:cNvPr id="3" name="Content Placeholder 2">
            <a:extLst>
              <a:ext uri="{FF2B5EF4-FFF2-40B4-BE49-F238E27FC236}">
                <a16:creationId xmlns:a16="http://schemas.microsoft.com/office/drawing/2014/main" id="{A6C8454C-16D6-4B0F-90C4-833B43A7ED17}"/>
              </a:ext>
            </a:extLst>
          </p:cNvPr>
          <p:cNvSpPr>
            <a:spLocks noGrp="1"/>
          </p:cNvSpPr>
          <p:nvPr>
            <p:ph idx="1"/>
          </p:nvPr>
        </p:nvSpPr>
        <p:spPr>
          <a:xfrm>
            <a:off x="425349" y="2185953"/>
            <a:ext cx="10319112" cy="450715"/>
          </a:xfrm>
        </p:spPr>
        <p:txBody>
          <a:bodyPr>
            <a:normAutofit fontScale="62500" lnSpcReduction="20000"/>
          </a:bodyPr>
          <a:lstStyle/>
          <a:p>
            <a:pPr marL="0" indent="0">
              <a:buNone/>
            </a:pPr>
            <a:r>
              <a:rPr lang="en-US" dirty="0" err="1"/>
              <a:t>Tujuan</a:t>
            </a:r>
            <a:r>
              <a:rPr lang="en-US" dirty="0"/>
              <a:t> EDA </a:t>
            </a:r>
            <a:r>
              <a:rPr lang="en-US" dirty="0" err="1"/>
              <a:t>adalah</a:t>
            </a:r>
            <a:r>
              <a:rPr lang="en-US" dirty="0"/>
              <a:t> </a:t>
            </a:r>
            <a:r>
              <a:rPr lang="en-US" dirty="0" err="1"/>
              <a:t>untuk</a:t>
            </a:r>
            <a:r>
              <a:rPr lang="en-US" dirty="0"/>
              <a:t> </a:t>
            </a:r>
            <a:r>
              <a:rPr lang="en-US" dirty="0" err="1"/>
              <a:t>merepresentasikan</a:t>
            </a:r>
            <a:r>
              <a:rPr lang="en-US" dirty="0"/>
              <a:t> data agar </a:t>
            </a:r>
            <a:r>
              <a:rPr lang="en-US" dirty="0" err="1"/>
              <a:t>mudah</a:t>
            </a:r>
            <a:r>
              <a:rPr lang="en-US" dirty="0"/>
              <a:t> </a:t>
            </a:r>
            <a:r>
              <a:rPr lang="en-US" dirty="0" err="1"/>
              <a:t>dibaca</a:t>
            </a:r>
            <a:r>
              <a:rPr lang="en-US" dirty="0"/>
              <a:t> </a:t>
            </a:r>
            <a:r>
              <a:rPr lang="en-US" dirty="0" err="1"/>
              <a:t>dan</a:t>
            </a:r>
            <a:r>
              <a:rPr lang="en-US" dirty="0"/>
              <a:t> di </a:t>
            </a:r>
            <a:r>
              <a:rPr lang="en-US" dirty="0" err="1"/>
              <a:t>eksplorasi</a:t>
            </a:r>
            <a:r>
              <a:rPr lang="en-US" dirty="0"/>
              <a:t> </a:t>
            </a:r>
            <a:r>
              <a:rPr lang="en-US" dirty="0" err="1"/>
              <a:t>tiap</a:t>
            </a:r>
            <a:r>
              <a:rPr lang="en-US" dirty="0"/>
              <a:t> </a:t>
            </a:r>
            <a:r>
              <a:rPr lang="en-US" dirty="0" err="1"/>
              <a:t>fitur</a:t>
            </a:r>
            <a:r>
              <a:rPr lang="en-US" dirty="0"/>
              <a:t> yang </a:t>
            </a:r>
            <a:r>
              <a:rPr lang="en-US" dirty="0" err="1"/>
              <a:t>berkaitan</a:t>
            </a:r>
            <a:r>
              <a:rPr lang="en-US" dirty="0"/>
              <a:t> </a:t>
            </a:r>
          </a:p>
        </p:txBody>
      </p:sp>
      <p:pic>
        <p:nvPicPr>
          <p:cNvPr id="4" name="Picture 3">
            <a:extLst>
              <a:ext uri="{FF2B5EF4-FFF2-40B4-BE49-F238E27FC236}">
                <a16:creationId xmlns:a16="http://schemas.microsoft.com/office/drawing/2014/main" id="{ABCF1332-E3E4-463E-AE06-FA5E71D7A5F3}"/>
              </a:ext>
            </a:extLst>
          </p:cNvPr>
          <p:cNvPicPr>
            <a:picLocks noChangeAspect="1"/>
          </p:cNvPicPr>
          <p:nvPr/>
        </p:nvPicPr>
        <p:blipFill>
          <a:blip r:embed="rId2"/>
          <a:stretch>
            <a:fillRect/>
          </a:stretch>
        </p:blipFill>
        <p:spPr>
          <a:xfrm>
            <a:off x="176613" y="2910282"/>
            <a:ext cx="5408292" cy="2781901"/>
          </a:xfrm>
          <a:prstGeom prst="rect">
            <a:avLst/>
          </a:prstGeom>
        </p:spPr>
      </p:pic>
      <p:sp>
        <p:nvSpPr>
          <p:cNvPr id="5" name="Content Placeholder 2">
            <a:extLst>
              <a:ext uri="{FF2B5EF4-FFF2-40B4-BE49-F238E27FC236}">
                <a16:creationId xmlns:a16="http://schemas.microsoft.com/office/drawing/2014/main" id="{C3D09F6C-5F24-47C5-A842-A1AB4DDA9835}"/>
              </a:ext>
            </a:extLst>
          </p:cNvPr>
          <p:cNvSpPr txBox="1">
            <a:spLocks/>
          </p:cNvSpPr>
          <p:nvPr/>
        </p:nvSpPr>
        <p:spPr>
          <a:xfrm>
            <a:off x="5736154" y="3091648"/>
            <a:ext cx="6168801" cy="9787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just">
              <a:buNone/>
            </a:pPr>
            <a:r>
              <a:rPr lang="en-US" sz="1400" dirty="0" err="1"/>
              <a:t>Grafik</a:t>
            </a:r>
            <a:r>
              <a:rPr lang="en-US" sz="1400" dirty="0"/>
              <a:t> </a:t>
            </a:r>
            <a:r>
              <a:rPr lang="en-US" sz="1400" dirty="0" err="1"/>
              <a:t>disamping</a:t>
            </a:r>
            <a:r>
              <a:rPr lang="en-US" sz="1400" dirty="0"/>
              <a:t> </a:t>
            </a:r>
            <a:r>
              <a:rPr lang="en-US" sz="1400" dirty="0" err="1"/>
              <a:t>menunjukan</a:t>
            </a:r>
            <a:r>
              <a:rPr lang="en-US" sz="1400" dirty="0"/>
              <a:t> </a:t>
            </a:r>
            <a:r>
              <a:rPr lang="en-US" sz="1400" dirty="0" err="1"/>
              <a:t>jumlah</a:t>
            </a:r>
            <a:r>
              <a:rPr lang="en-US" sz="1400" dirty="0"/>
              <a:t> client yang </a:t>
            </a:r>
            <a:r>
              <a:rPr lang="en-US" sz="1400" dirty="0" err="1"/>
              <a:t>tidak</a:t>
            </a:r>
            <a:r>
              <a:rPr lang="en-US" sz="1400" dirty="0"/>
              <a:t> </a:t>
            </a:r>
            <a:r>
              <a:rPr lang="en-US" sz="1400" dirty="0" err="1"/>
              <a:t>memiliki</a:t>
            </a:r>
            <a:r>
              <a:rPr lang="en-US" sz="1400" dirty="0"/>
              <a:t> </a:t>
            </a:r>
            <a:r>
              <a:rPr lang="en-US" sz="1400" dirty="0" err="1"/>
              <a:t>kesulitan</a:t>
            </a:r>
            <a:r>
              <a:rPr lang="en-US" sz="1400" dirty="0"/>
              <a:t> </a:t>
            </a:r>
            <a:r>
              <a:rPr lang="en-US" sz="1400" dirty="0" err="1"/>
              <a:t>dalam</a:t>
            </a:r>
            <a:r>
              <a:rPr lang="en-US" sz="1400" dirty="0"/>
              <a:t> </a:t>
            </a:r>
            <a:r>
              <a:rPr lang="en-US" sz="1400" dirty="0" err="1"/>
              <a:t>hal</a:t>
            </a:r>
            <a:r>
              <a:rPr lang="en-US" sz="1400" dirty="0"/>
              <a:t> </a:t>
            </a:r>
            <a:r>
              <a:rPr lang="en-US" sz="1400" dirty="0" err="1"/>
              <a:t>pembayaran</a:t>
            </a:r>
            <a:r>
              <a:rPr lang="en-US" sz="1400" dirty="0"/>
              <a:t> </a:t>
            </a:r>
            <a:r>
              <a:rPr lang="en-US" sz="1400" dirty="0" err="1"/>
              <a:t>sebanyak</a:t>
            </a:r>
            <a:r>
              <a:rPr lang="en-US" sz="1400" dirty="0"/>
              <a:t> 91,9% (target 0 ) </a:t>
            </a:r>
            <a:r>
              <a:rPr lang="en-US" sz="1400" dirty="0" err="1"/>
              <a:t>dan</a:t>
            </a:r>
            <a:r>
              <a:rPr lang="en-US" sz="1400" dirty="0"/>
              <a:t> 8,1% (target 1) </a:t>
            </a:r>
            <a:r>
              <a:rPr lang="en-US" sz="1400" dirty="0" err="1"/>
              <a:t>memiliki</a:t>
            </a:r>
            <a:r>
              <a:rPr lang="en-US" sz="1400" dirty="0"/>
              <a:t> </a:t>
            </a:r>
            <a:r>
              <a:rPr lang="en-US" sz="1400" dirty="0" err="1"/>
              <a:t>kesulitan</a:t>
            </a:r>
            <a:r>
              <a:rPr lang="en-US" sz="1400" dirty="0"/>
              <a:t> </a:t>
            </a:r>
            <a:r>
              <a:rPr lang="en-US" sz="1400" dirty="0" err="1"/>
              <a:t>dalam</a:t>
            </a:r>
            <a:r>
              <a:rPr lang="en-US" sz="1400" dirty="0"/>
              <a:t> </a:t>
            </a:r>
            <a:r>
              <a:rPr lang="en-US" sz="1400" dirty="0" err="1"/>
              <a:t>mengemba</a:t>
            </a:r>
            <a:endParaRPr lang="en-US" sz="1400" dirty="0"/>
          </a:p>
        </p:txBody>
      </p:sp>
    </p:spTree>
    <p:extLst>
      <p:ext uri="{BB962C8B-B14F-4D97-AF65-F5344CB8AC3E}">
        <p14:creationId xmlns:p14="http://schemas.microsoft.com/office/powerpoint/2010/main" val="2367861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DEBC7C-EE6B-4B54-801E-3F29AAFAEF50}"/>
              </a:ext>
            </a:extLst>
          </p:cNvPr>
          <p:cNvPicPr>
            <a:picLocks noChangeAspect="1"/>
          </p:cNvPicPr>
          <p:nvPr/>
        </p:nvPicPr>
        <p:blipFill>
          <a:blip r:embed="rId2"/>
          <a:stretch>
            <a:fillRect/>
          </a:stretch>
        </p:blipFill>
        <p:spPr>
          <a:xfrm>
            <a:off x="236922" y="379890"/>
            <a:ext cx="5098558" cy="2921336"/>
          </a:xfrm>
          <a:prstGeom prst="rect">
            <a:avLst/>
          </a:prstGeom>
        </p:spPr>
      </p:pic>
      <p:sp>
        <p:nvSpPr>
          <p:cNvPr id="6" name="TextBox 5">
            <a:extLst>
              <a:ext uri="{FF2B5EF4-FFF2-40B4-BE49-F238E27FC236}">
                <a16:creationId xmlns:a16="http://schemas.microsoft.com/office/drawing/2014/main" id="{4F322A85-BB53-4166-BACE-DD4C3A6F85DD}"/>
              </a:ext>
            </a:extLst>
          </p:cNvPr>
          <p:cNvSpPr txBox="1"/>
          <p:nvPr/>
        </p:nvSpPr>
        <p:spPr>
          <a:xfrm>
            <a:off x="5453619" y="1021830"/>
            <a:ext cx="5098558" cy="1015663"/>
          </a:xfrm>
          <a:prstGeom prst="rect">
            <a:avLst/>
          </a:prstGeom>
          <a:noFill/>
        </p:spPr>
        <p:txBody>
          <a:bodyPr wrap="square" rtlCol="0">
            <a:spAutoFit/>
          </a:bodyPr>
          <a:lstStyle/>
          <a:p>
            <a:pPr algn="just"/>
            <a:r>
              <a:rPr lang="en-US" sz="1500" dirty="0"/>
              <a:t>Data </a:t>
            </a:r>
            <a:r>
              <a:rPr lang="en-US" sz="1500" dirty="0" err="1"/>
              <a:t>diambil</a:t>
            </a:r>
            <a:r>
              <a:rPr lang="en-US" sz="1500" dirty="0"/>
              <a:t> </a:t>
            </a:r>
            <a:r>
              <a:rPr lang="en-US" sz="1500" dirty="0" err="1"/>
              <a:t>dari</a:t>
            </a:r>
            <a:r>
              <a:rPr lang="en-US" sz="1500" dirty="0"/>
              <a:t> </a:t>
            </a:r>
            <a:r>
              <a:rPr lang="en-US" sz="1500" dirty="0" err="1"/>
              <a:t>previous_application</a:t>
            </a:r>
            <a:r>
              <a:rPr lang="en-US" sz="1500" dirty="0"/>
              <a:t> </a:t>
            </a:r>
            <a:r>
              <a:rPr lang="en-US" sz="1500" dirty="0" err="1"/>
              <a:t>merepresentasikan</a:t>
            </a:r>
            <a:r>
              <a:rPr lang="en-US" sz="1500" dirty="0"/>
              <a:t> </a:t>
            </a:r>
            <a:r>
              <a:rPr lang="en-US" sz="1500" dirty="0" err="1"/>
              <a:t>alasan</a:t>
            </a:r>
            <a:r>
              <a:rPr lang="en-US" sz="1500" dirty="0"/>
              <a:t> </a:t>
            </a:r>
            <a:r>
              <a:rPr lang="en-US" sz="1500" dirty="0" err="1"/>
              <a:t>penolakan</a:t>
            </a:r>
            <a:r>
              <a:rPr lang="en-US" sz="1500" dirty="0"/>
              <a:t> </a:t>
            </a:r>
            <a:r>
              <a:rPr lang="en-US" sz="1500" dirty="0" err="1"/>
              <a:t>pinjaman</a:t>
            </a:r>
            <a:r>
              <a:rPr lang="en-US" sz="1500" dirty="0"/>
              <a:t> </a:t>
            </a:r>
            <a:r>
              <a:rPr lang="en-US" sz="1500" dirty="0" err="1"/>
              <a:t>sebelumnya</a:t>
            </a:r>
            <a:r>
              <a:rPr lang="en-US" sz="1500" dirty="0"/>
              <a:t>, Paling </a:t>
            </a:r>
            <a:r>
              <a:rPr lang="en-US" sz="1500" dirty="0" err="1"/>
              <a:t>banyak</a:t>
            </a:r>
            <a:r>
              <a:rPr lang="en-US" sz="1500" dirty="0"/>
              <a:t> </a:t>
            </a:r>
            <a:r>
              <a:rPr lang="en-US" sz="1500" dirty="0" err="1"/>
              <a:t>dari</a:t>
            </a:r>
            <a:r>
              <a:rPr lang="en-US" sz="1500" dirty="0"/>
              <a:t> </a:t>
            </a:r>
            <a:r>
              <a:rPr lang="en-US" sz="1500" dirty="0" err="1"/>
              <a:t>kolom</a:t>
            </a:r>
            <a:r>
              <a:rPr lang="en-US" sz="1500" dirty="0"/>
              <a:t> XAP yang paling </a:t>
            </a:r>
            <a:r>
              <a:rPr lang="en-US" sz="1500" dirty="0" err="1"/>
              <a:t>mendominasi</a:t>
            </a:r>
            <a:r>
              <a:rPr lang="en-US" sz="1500" dirty="0"/>
              <a:t> </a:t>
            </a:r>
          </a:p>
        </p:txBody>
      </p:sp>
      <p:pic>
        <p:nvPicPr>
          <p:cNvPr id="7" name="Picture 6">
            <a:extLst>
              <a:ext uri="{FF2B5EF4-FFF2-40B4-BE49-F238E27FC236}">
                <a16:creationId xmlns:a16="http://schemas.microsoft.com/office/drawing/2014/main" id="{7494B08F-16ED-4B23-A160-492EC5C10405}"/>
              </a:ext>
            </a:extLst>
          </p:cNvPr>
          <p:cNvPicPr>
            <a:picLocks noChangeAspect="1"/>
          </p:cNvPicPr>
          <p:nvPr/>
        </p:nvPicPr>
        <p:blipFill>
          <a:blip r:embed="rId3"/>
          <a:stretch>
            <a:fillRect/>
          </a:stretch>
        </p:blipFill>
        <p:spPr>
          <a:xfrm>
            <a:off x="236923" y="4185263"/>
            <a:ext cx="5098558" cy="2428147"/>
          </a:xfrm>
          <a:prstGeom prst="rect">
            <a:avLst/>
          </a:prstGeom>
        </p:spPr>
      </p:pic>
      <p:sp>
        <p:nvSpPr>
          <p:cNvPr id="8" name="TextBox 7">
            <a:extLst>
              <a:ext uri="{FF2B5EF4-FFF2-40B4-BE49-F238E27FC236}">
                <a16:creationId xmlns:a16="http://schemas.microsoft.com/office/drawing/2014/main" id="{36C57B3A-59D3-46BF-8F42-5281137EF088}"/>
              </a:ext>
            </a:extLst>
          </p:cNvPr>
          <p:cNvSpPr txBox="1"/>
          <p:nvPr/>
        </p:nvSpPr>
        <p:spPr>
          <a:xfrm>
            <a:off x="5453619" y="4520934"/>
            <a:ext cx="5098558" cy="553998"/>
          </a:xfrm>
          <a:prstGeom prst="rect">
            <a:avLst/>
          </a:prstGeom>
          <a:noFill/>
        </p:spPr>
        <p:txBody>
          <a:bodyPr wrap="square" rtlCol="0">
            <a:spAutoFit/>
          </a:bodyPr>
          <a:lstStyle/>
          <a:p>
            <a:pPr algn="just"/>
            <a:r>
              <a:rPr lang="en-US" sz="1500" dirty="0" err="1"/>
              <a:t>Metode</a:t>
            </a:r>
            <a:r>
              <a:rPr lang="en-US" sz="1500" dirty="0"/>
              <a:t> </a:t>
            </a:r>
            <a:r>
              <a:rPr lang="en-US" sz="1500" dirty="0" err="1"/>
              <a:t>pembayaran</a:t>
            </a:r>
            <a:r>
              <a:rPr lang="en-US" sz="1500" dirty="0"/>
              <a:t> yang paling </a:t>
            </a:r>
            <a:r>
              <a:rPr lang="en-US" sz="1500" dirty="0" err="1"/>
              <a:t>banyak</a:t>
            </a:r>
            <a:r>
              <a:rPr lang="en-US" sz="1500" dirty="0"/>
              <a:t> </a:t>
            </a:r>
            <a:r>
              <a:rPr lang="en-US" sz="1500" dirty="0" err="1"/>
              <a:t>digunakan</a:t>
            </a:r>
            <a:r>
              <a:rPr lang="en-US" sz="1500" dirty="0"/>
              <a:t> </a:t>
            </a:r>
            <a:r>
              <a:rPr lang="en-US" sz="1500" dirty="0" err="1"/>
              <a:t>oleh</a:t>
            </a:r>
            <a:r>
              <a:rPr lang="en-US" sz="1500" dirty="0"/>
              <a:t> </a:t>
            </a:r>
            <a:r>
              <a:rPr lang="en-US" sz="1500" dirty="0" err="1"/>
              <a:t>peminjam</a:t>
            </a:r>
            <a:r>
              <a:rPr lang="en-US" sz="1500" dirty="0"/>
              <a:t> </a:t>
            </a:r>
            <a:r>
              <a:rPr lang="en-US" sz="1500" dirty="0" err="1"/>
              <a:t>pada</a:t>
            </a:r>
            <a:r>
              <a:rPr lang="en-US" sz="1500" dirty="0"/>
              <a:t> application </a:t>
            </a:r>
            <a:r>
              <a:rPr lang="en-US" sz="1500" dirty="0" err="1"/>
              <a:t>sebelumnya</a:t>
            </a:r>
            <a:endParaRPr lang="en-US" sz="1500" dirty="0"/>
          </a:p>
        </p:txBody>
      </p:sp>
    </p:spTree>
    <p:extLst>
      <p:ext uri="{BB962C8B-B14F-4D97-AF65-F5344CB8AC3E}">
        <p14:creationId xmlns:p14="http://schemas.microsoft.com/office/powerpoint/2010/main" val="2162654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3566CF-3956-4A29-B7BD-18D6436FE3FF}"/>
              </a:ext>
            </a:extLst>
          </p:cNvPr>
          <p:cNvPicPr>
            <a:picLocks noChangeAspect="1"/>
          </p:cNvPicPr>
          <p:nvPr/>
        </p:nvPicPr>
        <p:blipFill>
          <a:blip r:embed="rId2"/>
          <a:stretch>
            <a:fillRect/>
          </a:stretch>
        </p:blipFill>
        <p:spPr>
          <a:xfrm>
            <a:off x="674703" y="186107"/>
            <a:ext cx="8534400" cy="4124325"/>
          </a:xfrm>
          <a:prstGeom prst="rect">
            <a:avLst/>
          </a:prstGeom>
        </p:spPr>
      </p:pic>
      <p:sp>
        <p:nvSpPr>
          <p:cNvPr id="3" name="TextBox 2">
            <a:extLst>
              <a:ext uri="{FF2B5EF4-FFF2-40B4-BE49-F238E27FC236}">
                <a16:creationId xmlns:a16="http://schemas.microsoft.com/office/drawing/2014/main" id="{5055841A-3343-40F4-9247-CF961B282E01}"/>
              </a:ext>
            </a:extLst>
          </p:cNvPr>
          <p:cNvSpPr txBox="1"/>
          <p:nvPr/>
        </p:nvSpPr>
        <p:spPr>
          <a:xfrm>
            <a:off x="810597" y="4911550"/>
            <a:ext cx="8466567" cy="553998"/>
          </a:xfrm>
          <a:prstGeom prst="rect">
            <a:avLst/>
          </a:prstGeom>
          <a:noFill/>
        </p:spPr>
        <p:txBody>
          <a:bodyPr wrap="square" rtlCol="0">
            <a:spAutoFit/>
          </a:bodyPr>
          <a:lstStyle/>
          <a:p>
            <a:pPr algn="just"/>
            <a:r>
              <a:rPr lang="en-US" sz="1500" dirty="0"/>
              <a:t>Data </a:t>
            </a:r>
            <a:r>
              <a:rPr lang="en-US" sz="1500" dirty="0" err="1"/>
              <a:t>menunjukan</a:t>
            </a:r>
            <a:r>
              <a:rPr lang="en-US" sz="1500" dirty="0"/>
              <a:t> </a:t>
            </a:r>
            <a:r>
              <a:rPr lang="en-US" sz="1500" dirty="0" err="1"/>
              <a:t>pinjaman</a:t>
            </a:r>
            <a:r>
              <a:rPr lang="en-US" sz="1500" dirty="0"/>
              <a:t> </a:t>
            </a:r>
            <a:r>
              <a:rPr lang="en-US" sz="1500" dirty="0" err="1"/>
              <a:t>sebelumnya</a:t>
            </a:r>
            <a:r>
              <a:rPr lang="en-US" sz="1500" dirty="0"/>
              <a:t> </a:t>
            </a:r>
            <a:r>
              <a:rPr lang="en-US" sz="1500" dirty="0" err="1"/>
              <a:t>untuk</a:t>
            </a:r>
            <a:r>
              <a:rPr lang="en-US" sz="1500" dirty="0"/>
              <a:t> </a:t>
            </a:r>
            <a:r>
              <a:rPr lang="en-US" sz="1500" dirty="0" err="1"/>
              <a:t>apa</a:t>
            </a:r>
            <a:r>
              <a:rPr lang="en-US" sz="1500" dirty="0"/>
              <a:t> . </a:t>
            </a:r>
            <a:r>
              <a:rPr lang="en-US" sz="1500" dirty="0" err="1"/>
              <a:t>Terbanyak</a:t>
            </a:r>
            <a:r>
              <a:rPr lang="en-US" sz="1500" dirty="0"/>
              <a:t> </a:t>
            </a:r>
            <a:r>
              <a:rPr lang="en-US" sz="1500" dirty="0" err="1"/>
              <a:t>untuk</a:t>
            </a:r>
            <a:r>
              <a:rPr lang="en-US" sz="1500" dirty="0"/>
              <a:t> POS </a:t>
            </a:r>
            <a:r>
              <a:rPr lang="en-US" sz="1500" dirty="0" err="1"/>
              <a:t>diikuti</a:t>
            </a:r>
            <a:r>
              <a:rPr lang="en-US" sz="1500" dirty="0"/>
              <a:t> cash </a:t>
            </a:r>
          </a:p>
          <a:p>
            <a:pPr algn="just"/>
            <a:r>
              <a:rPr lang="en-US" sz="1500" dirty="0" err="1"/>
              <a:t>Grafik</a:t>
            </a:r>
            <a:r>
              <a:rPr lang="en-US" sz="1500" dirty="0"/>
              <a:t> </a:t>
            </a:r>
            <a:r>
              <a:rPr lang="en-US" sz="1500" dirty="0" err="1"/>
              <a:t>ke</a:t>
            </a:r>
            <a:r>
              <a:rPr lang="en-US" sz="1500" dirty="0"/>
              <a:t> </a:t>
            </a:r>
            <a:r>
              <a:rPr lang="en-US" sz="1500" dirty="0" err="1"/>
              <a:t>dua</a:t>
            </a:r>
            <a:r>
              <a:rPr lang="en-US" sz="1500" dirty="0"/>
              <a:t> </a:t>
            </a:r>
            <a:r>
              <a:rPr lang="en-US" sz="1500" dirty="0" err="1"/>
              <a:t>menunjukan</a:t>
            </a:r>
            <a:r>
              <a:rPr lang="en-US" sz="1500" dirty="0"/>
              <a:t> </a:t>
            </a:r>
            <a:r>
              <a:rPr lang="en-US" sz="1500" dirty="0" err="1"/>
              <a:t>apakah</a:t>
            </a:r>
            <a:r>
              <a:rPr lang="en-US" sz="1500" dirty="0"/>
              <a:t> </a:t>
            </a:r>
            <a:r>
              <a:rPr lang="en-US" sz="1500" dirty="0" err="1"/>
              <a:t>presentasi</a:t>
            </a:r>
            <a:r>
              <a:rPr lang="en-US" sz="1500" dirty="0"/>
              <a:t> X-sell </a:t>
            </a:r>
            <a:r>
              <a:rPr lang="en-US" sz="1500" dirty="0" err="1"/>
              <a:t>atau</a:t>
            </a:r>
            <a:r>
              <a:rPr lang="en-US" sz="1500" dirty="0"/>
              <a:t> walk-in</a:t>
            </a:r>
          </a:p>
        </p:txBody>
      </p:sp>
    </p:spTree>
    <p:extLst>
      <p:ext uri="{BB962C8B-B14F-4D97-AF65-F5344CB8AC3E}">
        <p14:creationId xmlns:p14="http://schemas.microsoft.com/office/powerpoint/2010/main" val="396656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5E9E04-273C-4EFD-B738-B0FCE37D587D}"/>
              </a:ext>
            </a:extLst>
          </p:cNvPr>
          <p:cNvPicPr>
            <a:picLocks noChangeAspect="1"/>
          </p:cNvPicPr>
          <p:nvPr/>
        </p:nvPicPr>
        <p:blipFill>
          <a:blip r:embed="rId2"/>
          <a:stretch>
            <a:fillRect/>
          </a:stretch>
        </p:blipFill>
        <p:spPr>
          <a:xfrm>
            <a:off x="130807" y="137696"/>
            <a:ext cx="7140005" cy="4545395"/>
          </a:xfrm>
          <a:prstGeom prst="rect">
            <a:avLst/>
          </a:prstGeom>
        </p:spPr>
      </p:pic>
      <p:sp>
        <p:nvSpPr>
          <p:cNvPr id="4" name="TextBox 3">
            <a:extLst>
              <a:ext uri="{FF2B5EF4-FFF2-40B4-BE49-F238E27FC236}">
                <a16:creationId xmlns:a16="http://schemas.microsoft.com/office/drawing/2014/main" id="{33306BBD-B7E3-4526-BB85-A45A77FB7938}"/>
              </a:ext>
            </a:extLst>
          </p:cNvPr>
          <p:cNvSpPr txBox="1"/>
          <p:nvPr/>
        </p:nvSpPr>
        <p:spPr>
          <a:xfrm>
            <a:off x="130807" y="5311045"/>
            <a:ext cx="8466567" cy="553998"/>
          </a:xfrm>
          <a:prstGeom prst="rect">
            <a:avLst/>
          </a:prstGeom>
          <a:noFill/>
        </p:spPr>
        <p:txBody>
          <a:bodyPr wrap="square" rtlCol="0">
            <a:spAutoFit/>
          </a:bodyPr>
          <a:lstStyle/>
          <a:p>
            <a:pPr algn="just"/>
            <a:r>
              <a:rPr lang="en-US" sz="1500" dirty="0" err="1"/>
              <a:t>Representasi</a:t>
            </a:r>
            <a:r>
              <a:rPr lang="en-US" sz="1500" dirty="0"/>
              <a:t> </a:t>
            </a:r>
            <a:r>
              <a:rPr lang="en-US" sz="1500" dirty="0" err="1"/>
              <a:t>barang</a:t>
            </a:r>
            <a:r>
              <a:rPr lang="en-US" sz="1500" dirty="0"/>
              <a:t> yang paling popular </a:t>
            </a:r>
            <a:r>
              <a:rPr lang="en-US" sz="1500" dirty="0" err="1"/>
              <a:t>untuk</a:t>
            </a:r>
            <a:r>
              <a:rPr lang="en-US" sz="1500" dirty="0"/>
              <a:t> </a:t>
            </a:r>
            <a:r>
              <a:rPr lang="en-US" sz="1500" dirty="0" err="1"/>
              <a:t>mengajukan</a:t>
            </a:r>
            <a:r>
              <a:rPr lang="en-US" sz="1500" dirty="0"/>
              <a:t> loans </a:t>
            </a:r>
            <a:r>
              <a:rPr lang="en-US" sz="1500" dirty="0" err="1"/>
              <a:t>terbanyak</a:t>
            </a:r>
            <a:r>
              <a:rPr lang="en-US" sz="1500" dirty="0"/>
              <a:t> </a:t>
            </a:r>
            <a:r>
              <a:rPr lang="en-US" sz="1500" dirty="0" err="1"/>
              <a:t>ada</a:t>
            </a:r>
            <a:r>
              <a:rPr lang="en-US" sz="1500" dirty="0"/>
              <a:t> di mobile, computer, video, furniture</a:t>
            </a:r>
          </a:p>
        </p:txBody>
      </p:sp>
    </p:spTree>
    <p:extLst>
      <p:ext uri="{BB962C8B-B14F-4D97-AF65-F5344CB8AC3E}">
        <p14:creationId xmlns:p14="http://schemas.microsoft.com/office/powerpoint/2010/main" val="944848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DA6FC6-65C6-4FE0-9B16-BFD9C9F5D915}"/>
              </a:ext>
            </a:extLst>
          </p:cNvPr>
          <p:cNvPicPr>
            <a:picLocks noChangeAspect="1"/>
          </p:cNvPicPr>
          <p:nvPr/>
        </p:nvPicPr>
        <p:blipFill>
          <a:blip r:embed="rId2"/>
          <a:stretch>
            <a:fillRect/>
          </a:stretch>
        </p:blipFill>
        <p:spPr>
          <a:xfrm>
            <a:off x="290419" y="205204"/>
            <a:ext cx="7539685" cy="4389861"/>
          </a:xfrm>
          <a:prstGeom prst="rect">
            <a:avLst/>
          </a:prstGeom>
        </p:spPr>
      </p:pic>
      <p:sp>
        <p:nvSpPr>
          <p:cNvPr id="3" name="TextBox 2">
            <a:extLst>
              <a:ext uri="{FF2B5EF4-FFF2-40B4-BE49-F238E27FC236}">
                <a16:creationId xmlns:a16="http://schemas.microsoft.com/office/drawing/2014/main" id="{0094CB2C-6AD5-4746-8E71-5E4BFADE08F8}"/>
              </a:ext>
            </a:extLst>
          </p:cNvPr>
          <p:cNvSpPr txBox="1"/>
          <p:nvPr/>
        </p:nvSpPr>
        <p:spPr>
          <a:xfrm>
            <a:off x="130807" y="5311045"/>
            <a:ext cx="8466567" cy="1246495"/>
          </a:xfrm>
          <a:prstGeom prst="rect">
            <a:avLst/>
          </a:prstGeom>
          <a:noFill/>
        </p:spPr>
        <p:txBody>
          <a:bodyPr wrap="square" rtlCol="0">
            <a:spAutoFit/>
          </a:bodyPr>
          <a:lstStyle/>
          <a:p>
            <a:pPr algn="just"/>
            <a:r>
              <a:rPr lang="en-US" sz="1500" dirty="0" err="1"/>
              <a:t>Merepresentasikan</a:t>
            </a:r>
            <a:r>
              <a:rPr lang="en-US" sz="1500" dirty="0"/>
              <a:t> </a:t>
            </a:r>
            <a:r>
              <a:rPr lang="en-US" sz="1500" dirty="0" err="1"/>
              <a:t>dari</a:t>
            </a:r>
            <a:r>
              <a:rPr lang="en-US" sz="1500" dirty="0"/>
              <a:t> channel mana client </a:t>
            </a:r>
            <a:r>
              <a:rPr lang="en-US" sz="1500" dirty="0" err="1"/>
              <a:t>didapat</a:t>
            </a:r>
            <a:r>
              <a:rPr lang="en-US" sz="1500" dirty="0"/>
              <a:t> . Dan </a:t>
            </a:r>
            <a:r>
              <a:rPr lang="en-US" sz="1500" dirty="0" err="1"/>
              <a:t>berapa</a:t>
            </a:r>
            <a:r>
              <a:rPr lang="en-US" sz="1500" dirty="0"/>
              <a:t> approval rate </a:t>
            </a:r>
            <a:r>
              <a:rPr lang="en-US" sz="1500" dirty="0" err="1"/>
              <a:t>masing</a:t>
            </a:r>
            <a:r>
              <a:rPr lang="en-US" sz="1500" dirty="0"/>
              <a:t> – </a:t>
            </a:r>
            <a:r>
              <a:rPr lang="en-US" sz="1500" dirty="0" err="1"/>
              <a:t>masing</a:t>
            </a:r>
            <a:r>
              <a:rPr lang="en-US" sz="1500" dirty="0"/>
              <a:t> </a:t>
            </a:r>
            <a:r>
              <a:rPr lang="en-US" sz="1500" dirty="0" err="1"/>
              <a:t>tiap</a:t>
            </a:r>
            <a:r>
              <a:rPr lang="en-US" sz="1500" dirty="0"/>
              <a:t> channel </a:t>
            </a:r>
            <a:r>
              <a:rPr lang="en-US" sz="1500" dirty="0" err="1"/>
              <a:t>disini</a:t>
            </a:r>
            <a:r>
              <a:rPr lang="en-US" sz="1500" dirty="0"/>
              <a:t> yang </a:t>
            </a:r>
            <a:r>
              <a:rPr lang="en-US" sz="1500" dirty="0" err="1"/>
              <a:t>tertinggi</a:t>
            </a:r>
            <a:r>
              <a:rPr lang="en-US" sz="1500" dirty="0"/>
              <a:t> </a:t>
            </a:r>
            <a:r>
              <a:rPr lang="en-US" sz="1500" dirty="0" err="1"/>
              <a:t>untuk</a:t>
            </a:r>
            <a:r>
              <a:rPr lang="en-US" sz="1500" dirty="0"/>
              <a:t> approval rate </a:t>
            </a:r>
            <a:r>
              <a:rPr lang="en-US" sz="1500" dirty="0" err="1"/>
              <a:t>adalah</a:t>
            </a:r>
            <a:r>
              <a:rPr lang="en-US" sz="1500" dirty="0"/>
              <a:t> channel stone </a:t>
            </a:r>
            <a:r>
              <a:rPr lang="en-US" sz="1500" dirty="0" err="1"/>
              <a:t>dan</a:t>
            </a:r>
            <a:r>
              <a:rPr lang="en-US" sz="1500" dirty="0"/>
              <a:t> regional/local </a:t>
            </a:r>
            <a:r>
              <a:rPr lang="en-US" sz="1500" dirty="0" err="1"/>
              <a:t>dengan</a:t>
            </a:r>
            <a:r>
              <a:rPr lang="en-US" sz="1500" dirty="0"/>
              <a:t> refused rate </a:t>
            </a:r>
            <a:r>
              <a:rPr lang="en-US" sz="1500" dirty="0" err="1"/>
              <a:t>terendah</a:t>
            </a:r>
            <a:r>
              <a:rPr lang="en-US" sz="1500" dirty="0"/>
              <a:t>. Cancelled rate </a:t>
            </a:r>
            <a:r>
              <a:rPr lang="en-US" sz="1500" dirty="0" err="1"/>
              <a:t>tertinggi</a:t>
            </a:r>
            <a:r>
              <a:rPr lang="en-US" sz="1500" dirty="0"/>
              <a:t> </a:t>
            </a:r>
            <a:r>
              <a:rPr lang="en-US" sz="1500" dirty="0" err="1"/>
              <a:t>ada</a:t>
            </a:r>
            <a:r>
              <a:rPr lang="en-US" sz="1500" dirty="0"/>
              <a:t> di contact center </a:t>
            </a:r>
            <a:r>
              <a:rPr lang="en-US" sz="1500" dirty="0" err="1"/>
              <a:t>dan</a:t>
            </a:r>
            <a:r>
              <a:rPr lang="en-US" sz="1500" dirty="0"/>
              <a:t> credit and cash office</a:t>
            </a:r>
          </a:p>
          <a:p>
            <a:pPr algn="just"/>
            <a:endParaRPr lang="en-US" sz="1500" dirty="0"/>
          </a:p>
        </p:txBody>
      </p:sp>
    </p:spTree>
    <p:extLst>
      <p:ext uri="{BB962C8B-B14F-4D97-AF65-F5344CB8AC3E}">
        <p14:creationId xmlns:p14="http://schemas.microsoft.com/office/powerpoint/2010/main" val="3410161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C982874-3704-4B31-9659-4BCC85B19DDB}"/>
              </a:ext>
            </a:extLst>
          </p:cNvPr>
          <p:cNvPicPr>
            <a:picLocks noChangeAspect="1"/>
          </p:cNvPicPr>
          <p:nvPr/>
        </p:nvPicPr>
        <p:blipFill>
          <a:blip r:embed="rId2"/>
          <a:stretch>
            <a:fillRect/>
          </a:stretch>
        </p:blipFill>
        <p:spPr>
          <a:xfrm>
            <a:off x="0" y="84005"/>
            <a:ext cx="12192000" cy="5163031"/>
          </a:xfrm>
          <a:prstGeom prst="rect">
            <a:avLst/>
          </a:prstGeom>
        </p:spPr>
      </p:pic>
      <p:sp>
        <p:nvSpPr>
          <p:cNvPr id="3" name="TextBox 2">
            <a:extLst>
              <a:ext uri="{FF2B5EF4-FFF2-40B4-BE49-F238E27FC236}">
                <a16:creationId xmlns:a16="http://schemas.microsoft.com/office/drawing/2014/main" id="{9783B61D-0F3F-4FF9-A222-81C18D2FBB7F}"/>
              </a:ext>
            </a:extLst>
          </p:cNvPr>
          <p:cNvSpPr txBox="1"/>
          <p:nvPr/>
        </p:nvSpPr>
        <p:spPr>
          <a:xfrm>
            <a:off x="130807" y="5311045"/>
            <a:ext cx="11916191" cy="784830"/>
          </a:xfrm>
          <a:prstGeom prst="rect">
            <a:avLst/>
          </a:prstGeom>
          <a:noFill/>
        </p:spPr>
        <p:txBody>
          <a:bodyPr wrap="square" rtlCol="0">
            <a:spAutoFit/>
          </a:bodyPr>
          <a:lstStyle/>
          <a:p>
            <a:pPr algn="just"/>
            <a:r>
              <a:rPr lang="en-US" sz="1500" dirty="0" err="1"/>
              <a:t>Dibagi</a:t>
            </a:r>
            <a:r>
              <a:rPr lang="en-US" sz="1500" dirty="0"/>
              <a:t> </a:t>
            </a:r>
            <a:r>
              <a:rPr lang="en-US" sz="1500" dirty="0" err="1"/>
              <a:t>menjadi</a:t>
            </a:r>
            <a:r>
              <a:rPr lang="en-US" sz="1500" dirty="0"/>
              <a:t> </a:t>
            </a:r>
            <a:r>
              <a:rPr lang="en-US" sz="1500" dirty="0" err="1"/>
              <a:t>dua</a:t>
            </a:r>
            <a:r>
              <a:rPr lang="en-US" sz="1500" dirty="0"/>
              <a:t> </a:t>
            </a:r>
            <a:r>
              <a:rPr lang="en-US" sz="1500" dirty="0" err="1"/>
              <a:t>bagian</a:t>
            </a:r>
            <a:r>
              <a:rPr lang="en-US" sz="1500" dirty="0"/>
              <a:t>, yang </a:t>
            </a:r>
            <a:r>
              <a:rPr lang="en-US" sz="1500" dirty="0" err="1"/>
              <a:t>atas</a:t>
            </a:r>
            <a:r>
              <a:rPr lang="en-US" sz="1500" dirty="0"/>
              <a:t> </a:t>
            </a:r>
            <a:r>
              <a:rPr lang="en-US" sz="1500" dirty="0" err="1"/>
              <a:t>adalah</a:t>
            </a:r>
            <a:r>
              <a:rPr lang="en-US" sz="1500" dirty="0"/>
              <a:t> target = 1(</a:t>
            </a:r>
            <a:r>
              <a:rPr lang="en-US" sz="1500" dirty="0" err="1"/>
              <a:t>artinya</a:t>
            </a:r>
            <a:r>
              <a:rPr lang="en-US" sz="1500" dirty="0"/>
              <a:t> </a:t>
            </a:r>
            <a:r>
              <a:rPr lang="en-US" sz="1500" dirty="0" err="1"/>
              <a:t>memiliki</a:t>
            </a:r>
            <a:r>
              <a:rPr lang="en-US" sz="1500" dirty="0"/>
              <a:t> </a:t>
            </a:r>
            <a:r>
              <a:rPr lang="en-US" sz="1500" dirty="0" err="1"/>
              <a:t>kesulitan</a:t>
            </a:r>
            <a:r>
              <a:rPr lang="en-US" sz="1500" dirty="0"/>
              <a:t> </a:t>
            </a:r>
            <a:r>
              <a:rPr lang="en-US" sz="1500" dirty="0" err="1"/>
              <a:t>dalam</a:t>
            </a:r>
            <a:r>
              <a:rPr lang="en-US" sz="1500" dirty="0"/>
              <a:t> </a:t>
            </a:r>
            <a:r>
              <a:rPr lang="en-US" sz="1500" dirty="0" err="1"/>
              <a:t>membayar</a:t>
            </a:r>
            <a:r>
              <a:rPr lang="en-US" sz="1500" dirty="0"/>
              <a:t>) , yang </a:t>
            </a:r>
            <a:r>
              <a:rPr lang="en-US" sz="1500" dirty="0" err="1"/>
              <a:t>bagian</a:t>
            </a:r>
            <a:r>
              <a:rPr lang="en-US" sz="1500" dirty="0"/>
              <a:t> </a:t>
            </a:r>
            <a:r>
              <a:rPr lang="en-US" sz="1500" dirty="0" err="1"/>
              <a:t>bawah</a:t>
            </a:r>
            <a:r>
              <a:rPr lang="en-US" sz="1500" dirty="0"/>
              <a:t> </a:t>
            </a:r>
            <a:r>
              <a:rPr lang="en-US" sz="1500" dirty="0" err="1"/>
              <a:t>adalah</a:t>
            </a:r>
            <a:r>
              <a:rPr lang="en-US" sz="1500" dirty="0"/>
              <a:t> yang </a:t>
            </a:r>
            <a:r>
              <a:rPr lang="en-US" sz="1500" dirty="0" err="1"/>
              <a:t>tidak</a:t>
            </a:r>
            <a:r>
              <a:rPr lang="en-US" sz="1500" dirty="0"/>
              <a:t> </a:t>
            </a:r>
            <a:r>
              <a:rPr lang="en-US" sz="1500" dirty="0" err="1"/>
              <a:t>memiliki</a:t>
            </a:r>
            <a:r>
              <a:rPr lang="en-US" sz="1500" dirty="0"/>
              <a:t> </a:t>
            </a:r>
            <a:r>
              <a:rPr lang="en-US" sz="1500" dirty="0" err="1"/>
              <a:t>kesulitan</a:t>
            </a:r>
            <a:r>
              <a:rPr lang="en-US" sz="1500" dirty="0"/>
              <a:t> </a:t>
            </a:r>
            <a:r>
              <a:rPr lang="en-US" sz="1500" dirty="0" err="1"/>
              <a:t>dalam</a:t>
            </a:r>
            <a:r>
              <a:rPr lang="en-US" sz="1500" dirty="0"/>
              <a:t> </a:t>
            </a:r>
            <a:r>
              <a:rPr lang="en-US" sz="1500" dirty="0" err="1"/>
              <a:t>membayar</a:t>
            </a:r>
            <a:r>
              <a:rPr lang="en-US" sz="1500" dirty="0"/>
              <a:t> </a:t>
            </a:r>
            <a:r>
              <a:rPr lang="en-US" sz="1500" dirty="0" err="1"/>
              <a:t>didistribusikan</a:t>
            </a:r>
            <a:r>
              <a:rPr lang="en-US" sz="1500" dirty="0"/>
              <a:t> </a:t>
            </a:r>
            <a:r>
              <a:rPr lang="en-US" sz="1500" dirty="0" err="1"/>
              <a:t>berdasarkan</a:t>
            </a:r>
            <a:r>
              <a:rPr lang="en-US" sz="1500" dirty="0"/>
              <a:t> </a:t>
            </a:r>
            <a:r>
              <a:rPr lang="en-US" sz="1500" dirty="0" err="1"/>
              <a:t>tipe</a:t>
            </a:r>
            <a:r>
              <a:rPr lang="en-US" sz="1500" dirty="0"/>
              <a:t> </a:t>
            </a:r>
            <a:r>
              <a:rPr lang="en-US" sz="1500" dirty="0" err="1"/>
              <a:t>pembayaran,gender</a:t>
            </a:r>
            <a:r>
              <a:rPr lang="en-US" sz="1500" dirty="0"/>
              <a:t>, </a:t>
            </a:r>
            <a:r>
              <a:rPr lang="en-US" sz="1500" dirty="0" err="1"/>
              <a:t>kepemilikan</a:t>
            </a:r>
            <a:r>
              <a:rPr lang="en-US" sz="1500" dirty="0"/>
              <a:t> </a:t>
            </a:r>
            <a:r>
              <a:rPr lang="en-US" sz="1500" dirty="0" err="1"/>
              <a:t>kendaraan</a:t>
            </a:r>
            <a:r>
              <a:rPr lang="en-US" sz="1500" dirty="0"/>
              <a:t>, </a:t>
            </a:r>
            <a:r>
              <a:rPr lang="en-US" sz="1500" dirty="0" err="1"/>
              <a:t>dan</a:t>
            </a:r>
            <a:r>
              <a:rPr lang="en-US" sz="1500" dirty="0"/>
              <a:t> </a:t>
            </a:r>
            <a:r>
              <a:rPr lang="en-US" sz="1500" dirty="0" err="1"/>
              <a:t>kepemilikan</a:t>
            </a:r>
            <a:r>
              <a:rPr lang="en-US" sz="1500" dirty="0"/>
              <a:t> </a:t>
            </a:r>
            <a:r>
              <a:rPr lang="en-US" sz="1500" dirty="0" err="1"/>
              <a:t>rumah</a:t>
            </a:r>
            <a:endParaRPr lang="en-US" sz="1500" dirty="0"/>
          </a:p>
        </p:txBody>
      </p:sp>
    </p:spTree>
    <p:extLst>
      <p:ext uri="{BB962C8B-B14F-4D97-AF65-F5344CB8AC3E}">
        <p14:creationId xmlns:p14="http://schemas.microsoft.com/office/powerpoint/2010/main" val="83448116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119</TotalTime>
  <Words>895</Words>
  <Application>Microsoft Office PowerPoint</Application>
  <PresentationFormat>Widescreen</PresentationFormat>
  <Paragraphs>60</Paragraphs>
  <Slides>29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Trebuchet MS</vt:lpstr>
      <vt:lpstr>Berlin</vt:lpstr>
      <vt:lpstr>Homecredit Data analysis</vt:lpstr>
      <vt:lpstr>Background</vt:lpstr>
      <vt:lpstr>Brief summary of data representation</vt:lpstr>
      <vt:lpstr>Explarotory Data Analysis(EDA)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MACHINE LEARNING MODELING </vt:lpstr>
      <vt:lpstr>PowerPoint Presentation</vt:lpstr>
      <vt:lpstr>PowerPoint Presentation</vt:lpstr>
      <vt:lpstr>Penjelasan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Homecredit Data analysis</dc:title>
  <dc:creator>sukabliyyat@gmail.com</dc:creator>
  <cp:lastModifiedBy>sukabliyyat@gmail.com</cp:lastModifiedBy>
  <cp:revision>41</cp:revision>
  <dcterms:created xsi:type="dcterms:W3CDTF">2019-04-11T04:15:35Z</dcterms:created>
  <dcterms:modified xsi:type="dcterms:W3CDTF">2019-04-11T06:20:09Z</dcterms:modified>
</cp:coreProperties>
</file>