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7"/>
  </p:notesMasterIdLst>
  <p:handoutMasterIdLst>
    <p:handoutMasterId r:id="rId28"/>
  </p:handoutMasterIdLst>
  <p:sldIdLst>
    <p:sldId id="324" r:id="rId2"/>
    <p:sldId id="351" r:id="rId3"/>
    <p:sldId id="373" r:id="rId4"/>
    <p:sldId id="353" r:id="rId5"/>
    <p:sldId id="354" r:id="rId6"/>
    <p:sldId id="355" r:id="rId7"/>
    <p:sldId id="357" r:id="rId8"/>
    <p:sldId id="358" r:id="rId9"/>
    <p:sldId id="359" r:id="rId10"/>
    <p:sldId id="360" r:id="rId11"/>
    <p:sldId id="356" r:id="rId12"/>
    <p:sldId id="363" r:id="rId13"/>
    <p:sldId id="361" r:id="rId14"/>
    <p:sldId id="364" r:id="rId15"/>
    <p:sldId id="365" r:id="rId16"/>
    <p:sldId id="366" r:id="rId17"/>
    <p:sldId id="367" r:id="rId18"/>
    <p:sldId id="362" r:id="rId19"/>
    <p:sldId id="368" r:id="rId20"/>
    <p:sldId id="369" r:id="rId21"/>
    <p:sldId id="370" r:id="rId22"/>
    <p:sldId id="371" r:id="rId23"/>
    <p:sldId id="372" r:id="rId24"/>
    <p:sldId id="352" r:id="rId25"/>
    <p:sldId id="348" r:id="rId2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6905"/>
    <a:srgbClr val="692AA2"/>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7696" autoAdjust="0"/>
  </p:normalViewPr>
  <p:slideViewPr>
    <p:cSldViewPr>
      <p:cViewPr varScale="1">
        <p:scale>
          <a:sx n="57" d="100"/>
          <a:sy n="57" d="100"/>
        </p:scale>
        <p:origin x="892" y="4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22/03/2022</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22/03/2022</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https://wowitloveithaveit.com/blogs/seo-software-tutorials/best-social-media-exchange-sites-list-for-2020</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3</a:t>
            </a:fld>
            <a:endParaRPr lang="id-ID"/>
          </a:p>
        </p:txBody>
      </p:sp>
    </p:spTree>
    <p:extLst>
      <p:ext uri="{BB962C8B-B14F-4D97-AF65-F5344CB8AC3E}">
        <p14:creationId xmlns:p14="http://schemas.microsoft.com/office/powerpoint/2010/main" val="285424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https://wowitloveithaveit.com/blogs/seo-software-tutorials/best-social-media-exchange-sites-list-for-2020</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167186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https://wowitloveithaveit.com/blogs/seo-software-tutorials/best-social-media-exchange-sites-list-for-2020</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5</a:t>
            </a:fld>
            <a:endParaRPr lang="id-ID"/>
          </a:p>
        </p:txBody>
      </p:sp>
    </p:spTree>
    <p:extLst>
      <p:ext uri="{BB962C8B-B14F-4D97-AF65-F5344CB8AC3E}">
        <p14:creationId xmlns:p14="http://schemas.microsoft.com/office/powerpoint/2010/main" val="147547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smtClean="0">
                <a:solidFill>
                  <a:schemeClr val="tx1"/>
                </a:solidFill>
                <a:effectLst/>
                <a:latin typeface="+mn-lt"/>
                <a:ea typeface="+mn-ea"/>
                <a:cs typeface="+mn-cs"/>
              </a:rPr>
              <a:t> 1. Kietzmann, Jan H.; Kristopher Hermkens (2011). "Social media? Get serious! Understanding the functional building blocks of social media". Business Horizons (Submitted manuscript). 54 (3): 241–251. doi:10.1016/j.bushor.2011.01.005.</a:t>
            </a:r>
          </a:p>
          <a:p>
            <a:r>
              <a:rPr lang="en-ID" sz="1200" b="0" i="0" kern="1200" smtClean="0">
                <a:solidFill>
                  <a:schemeClr val="tx1"/>
                </a:solidFill>
                <a:effectLst/>
                <a:latin typeface="+mn-lt"/>
                <a:ea typeface="+mn-ea"/>
                <a:cs typeface="+mn-cs"/>
              </a:rPr>
              <a:t> 2. Obar, Jonathan A.; Wildman, Steve (2015). "Social media definition and the governance challenge: An introduction to the special issue". Telecommunications Policy. 39 (9): 745–e669. doi:10.2139/ssrn.2647377.</a:t>
            </a:r>
            <a:endParaRPr lang="en-ID"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1351D7-7B69-40B9-8EEA-B4FEF26EED31}" type="slidenum">
              <a:rPr lang="id-ID" smtClean="0"/>
              <a:pPr/>
              <a:t>6</a:t>
            </a:fld>
            <a:endParaRPr lang="id-ID"/>
          </a:p>
        </p:txBody>
      </p:sp>
    </p:spTree>
    <p:extLst>
      <p:ext uri="{BB962C8B-B14F-4D97-AF65-F5344CB8AC3E}">
        <p14:creationId xmlns:p14="http://schemas.microsoft.com/office/powerpoint/2010/main" val="290907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Sumber: https://digitalcommons.unl.edu/libphilprac/5591/</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22</a:t>
            </a:fld>
            <a:endParaRPr lang="id-ID"/>
          </a:p>
        </p:txBody>
      </p:sp>
    </p:spTree>
    <p:extLst>
      <p:ext uri="{BB962C8B-B14F-4D97-AF65-F5344CB8AC3E}">
        <p14:creationId xmlns:p14="http://schemas.microsoft.com/office/powerpoint/2010/main" val="6177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Sumber: https://scholar.google.com/scholar?hl=en&amp;as_sdt=0%2C5&amp;as_ylo=2018&amp;q=analisis+media+sosial+OR+twitter+OR+facebook+OR+instagram+OR+youtube+OR+machine+learning&amp;btnG=</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23</a:t>
            </a:fld>
            <a:endParaRPr lang="id-ID"/>
          </a:p>
        </p:txBody>
      </p:sp>
    </p:spTree>
    <p:extLst>
      <p:ext uri="{BB962C8B-B14F-4D97-AF65-F5344CB8AC3E}">
        <p14:creationId xmlns:p14="http://schemas.microsoft.com/office/powerpoint/2010/main" val="1893126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solidFill>
                  <a:srgbClr val="000000"/>
                </a:solidFill>
              </a:defRPr>
            </a:lvl1pPr>
            <a:lvl2pPr marL="895350" indent="-438150">
              <a:buFont typeface="Courier New" panose="02070309020205020404" pitchFamily="49" charset="0"/>
              <a:buChar char="o"/>
              <a:defRPr>
                <a:solidFill>
                  <a:srgbClr val="000000"/>
                </a:solidFill>
              </a:defRPr>
            </a:lvl2pPr>
            <a:lvl3pPr marL="1347788" indent="-433388">
              <a:buFont typeface="Wingdings" panose="05000000000000000000" pitchFamily="2" charset="2"/>
              <a:buChar char="ü"/>
              <a:defRPr>
                <a:solidFill>
                  <a:srgbClr val="000000"/>
                </a:solidFill>
              </a:defRPr>
            </a:lvl3pPr>
            <a:lvl4pPr marL="1790700" indent="-419100">
              <a:buFont typeface="Wingdings" panose="05000000000000000000" pitchFamily="2" charset="2"/>
              <a:buChar char="v"/>
              <a:defRPr>
                <a:solidFill>
                  <a:srgbClr val="000000"/>
                </a:solidFill>
              </a:defRPr>
            </a:lvl4pPr>
            <a:lvl5pPr marL="2243138" indent="-414338">
              <a:buFont typeface="Wingdings" panose="05000000000000000000" pitchFamily="2" charset="2"/>
              <a:buChar char="Ø"/>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0">
          <a:solidFill>
            <a:srgbClr val="00206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a:solidFill>
            <a:srgbClr val="00206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ü"/>
        <a:defRPr sz="2200">
          <a:solidFill>
            <a:srgbClr val="00206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
        <a:defRPr sz="2000">
          <a:solidFill>
            <a:srgbClr val="00206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a:solidFill>
            <a:srgbClr val="00206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551384" y="4149080"/>
            <a:ext cx="10945216" cy="1512168"/>
          </a:xfrm>
        </p:spPr>
        <p:txBody>
          <a:bodyPr/>
          <a:lstStyle/>
          <a:p>
            <a:r>
              <a:rPr lang="es-ES" sz="5400" b="1" smtClean="0"/>
              <a:t>ANALISIS MEDIA SOSIAL DAN DIGITAL</a:t>
            </a:r>
            <a:endParaRPr lang="id-ID" sz="4400" b="1" smtClean="0"/>
          </a:p>
          <a:p>
            <a:r>
              <a:rPr lang="id-ID" sz="3600" b="1" smtClean="0"/>
              <a:t>[</a:t>
            </a:r>
            <a:r>
              <a:rPr lang="en-ID" sz="3600" b="1" smtClean="0"/>
              <a:t>SI010</a:t>
            </a:r>
            <a:r>
              <a:rPr lang="en-ID" sz="3600" b="1"/>
              <a:t> </a:t>
            </a:r>
            <a:r>
              <a:rPr lang="en-ID" sz="3600" b="1"/>
              <a:t>–</a:t>
            </a:r>
            <a:r>
              <a:rPr lang="en-ID" sz="3600" b="1" smtClean="0"/>
              <a:t> </a:t>
            </a:r>
            <a:r>
              <a:rPr lang="en-ID" sz="3600" b="1" smtClean="0"/>
              <a:t>3</a:t>
            </a:r>
            <a:r>
              <a:rPr lang="id-ID" sz="3600" b="1" smtClean="0"/>
              <a:t> SKS </a:t>
            </a:r>
            <a:r>
              <a:rPr lang="en-ID" sz="3600" b="1" smtClean="0"/>
              <a:t>– S2 ILMU KOMPUTER</a:t>
            </a:r>
            <a:r>
              <a:rPr lang="id-ID" sz="3600" b="1" smtClean="0"/>
              <a:t>]</a:t>
            </a:r>
            <a:endParaRPr lang="id-ID" sz="3600" b="1" dirty="0"/>
          </a:p>
        </p:txBody>
      </p:sp>
    </p:spTree>
    <p:extLst>
      <p:ext uri="{BB962C8B-B14F-4D97-AF65-F5344CB8AC3E}">
        <p14:creationId xmlns:p14="http://schemas.microsoft.com/office/powerpoint/2010/main" val="51705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Core Characteristics of Social Media</a:t>
            </a:r>
          </a:p>
        </p:txBody>
      </p:sp>
      <p:sp>
        <p:nvSpPr>
          <p:cNvPr id="3" name="Content Placeholder 2"/>
          <p:cNvSpPr>
            <a:spLocks noGrp="1"/>
          </p:cNvSpPr>
          <p:nvPr>
            <p:ph idx="1"/>
          </p:nvPr>
        </p:nvSpPr>
        <p:spPr/>
        <p:txBody>
          <a:bodyPr/>
          <a:lstStyle/>
          <a:p>
            <a:r>
              <a:rPr lang="en-GB" b="1"/>
              <a:t>Social </a:t>
            </a:r>
            <a:r>
              <a:rPr lang="en-GB" b="1"/>
              <a:t>Media </a:t>
            </a:r>
            <a:r>
              <a:rPr lang="en-GB" b="1" smtClean="0"/>
              <a:t>is </a:t>
            </a:r>
            <a:r>
              <a:rPr lang="en-GB" b="1">
                <a:solidFill>
                  <a:srgbClr val="FF0000"/>
                </a:solidFill>
              </a:rPr>
              <a:t>Relationship Oriented</a:t>
            </a:r>
            <a:r>
              <a:rPr lang="en-GB"/>
              <a:t>. Most social media tools allow users to easily establish and maintain social and professional relationships and ties. Some social media tools, such as Facebook, are solely focused on personal relationships, whereas others, such as Twitter, are focused on professional </a:t>
            </a:r>
            <a:r>
              <a:rPr lang="en-GB"/>
              <a:t>relationships</a:t>
            </a:r>
            <a:r>
              <a:rPr lang="en-GB" smtClean="0"/>
              <a:t>.</a:t>
            </a:r>
          </a:p>
          <a:p>
            <a:endParaRPr lang="en-GB"/>
          </a:p>
          <a:p>
            <a:r>
              <a:rPr lang="en-GB" b="1" smtClean="0"/>
              <a:t>Social Media is </a:t>
            </a:r>
            <a:r>
              <a:rPr lang="en-GB" b="1" smtClean="0">
                <a:solidFill>
                  <a:srgbClr val="FF0000"/>
                </a:solidFill>
              </a:rPr>
              <a:t>Free and Easy To Use</a:t>
            </a:r>
            <a:r>
              <a:rPr lang="en-GB" smtClean="0"/>
              <a:t>. Being </a:t>
            </a:r>
            <a:r>
              <a:rPr lang="en-GB"/>
              <a:t>free and easy to use are two of the reasons that social </a:t>
            </a:r>
            <a:r>
              <a:rPr lang="en-GB"/>
              <a:t>media </a:t>
            </a:r>
            <a:r>
              <a:rPr lang="en-GB" smtClean="0"/>
              <a:t>has proliferated </a:t>
            </a:r>
            <a:r>
              <a:rPr lang="en-GB"/>
              <a:t>in such a space</a:t>
            </a:r>
            <a:endParaRPr lang="en-ID"/>
          </a:p>
        </p:txBody>
      </p:sp>
    </p:spTree>
    <p:extLst>
      <p:ext uri="{BB962C8B-B14F-4D97-AF65-F5344CB8AC3E}">
        <p14:creationId xmlns:p14="http://schemas.microsoft.com/office/powerpoint/2010/main" val="14655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one second…</a:t>
            </a:r>
            <a:endParaRPr lang="id-ID" dirty="0"/>
          </a:p>
        </p:txBody>
      </p:sp>
      <p:sp>
        <p:nvSpPr>
          <p:cNvPr id="3" name="Content Placeholder 2"/>
          <p:cNvSpPr>
            <a:spLocks noGrp="1"/>
          </p:cNvSpPr>
          <p:nvPr>
            <p:ph idx="1"/>
          </p:nvPr>
        </p:nvSpPr>
        <p:spPr>
          <a:xfrm>
            <a:off x="914400" y="1837472"/>
            <a:ext cx="9613861" cy="3821880"/>
          </a:xfrm>
        </p:spPr>
        <p:txBody>
          <a:bodyPr>
            <a:normAutofit lnSpcReduction="10000"/>
          </a:bodyPr>
          <a:lstStyle/>
          <a:p>
            <a:r>
              <a:rPr lang="en-ID" b="1" smtClean="0"/>
              <a:t>9.924</a:t>
            </a:r>
            <a:r>
              <a:rPr lang="en-US" smtClean="0"/>
              <a:t> </a:t>
            </a:r>
            <a:r>
              <a:rPr lang="id-ID"/>
              <a:t>Tweets sent</a:t>
            </a:r>
            <a:endParaRPr lang="en-US"/>
          </a:p>
          <a:p>
            <a:r>
              <a:rPr lang="en-ID" b="1" smtClean="0"/>
              <a:t>1.146</a:t>
            </a:r>
            <a:r>
              <a:rPr lang="en-US" smtClean="0"/>
              <a:t> </a:t>
            </a:r>
            <a:r>
              <a:rPr lang="id-ID"/>
              <a:t>Instagram photos uploaded</a:t>
            </a:r>
            <a:endParaRPr lang="en-US"/>
          </a:p>
          <a:p>
            <a:r>
              <a:rPr lang="en-ID" b="1" smtClean="0"/>
              <a:t>2.061</a:t>
            </a:r>
            <a:r>
              <a:rPr lang="en-US" smtClean="0"/>
              <a:t> </a:t>
            </a:r>
            <a:r>
              <a:rPr lang="id-ID"/>
              <a:t>Tumblr posts</a:t>
            </a:r>
            <a:endParaRPr lang="en-US"/>
          </a:p>
          <a:p>
            <a:r>
              <a:rPr lang="en-US" b="1" smtClean="0"/>
              <a:t>6.663</a:t>
            </a:r>
            <a:r>
              <a:rPr lang="en-US" smtClean="0"/>
              <a:t> </a:t>
            </a:r>
            <a:r>
              <a:rPr lang="id-ID"/>
              <a:t>Skype calls</a:t>
            </a:r>
            <a:endParaRPr lang="en-US"/>
          </a:p>
          <a:p>
            <a:r>
              <a:rPr lang="en-US" b="1" smtClean="0"/>
              <a:t>145.054</a:t>
            </a:r>
            <a:r>
              <a:rPr lang="en-US" smtClean="0"/>
              <a:t> </a:t>
            </a:r>
            <a:r>
              <a:rPr lang="id-ID"/>
              <a:t>GB of Internet traffic</a:t>
            </a:r>
            <a:endParaRPr lang="en-US"/>
          </a:p>
          <a:p>
            <a:r>
              <a:rPr lang="en-US" b="1" smtClean="0"/>
              <a:t>100.637</a:t>
            </a:r>
            <a:r>
              <a:rPr lang="en-US" b="1" smtClean="0"/>
              <a:t> </a:t>
            </a:r>
            <a:r>
              <a:rPr lang="id-ID"/>
              <a:t>Google searches</a:t>
            </a:r>
            <a:endParaRPr lang="en-US"/>
          </a:p>
          <a:p>
            <a:r>
              <a:rPr lang="en-US" b="1" smtClean="0"/>
              <a:t>94.661</a:t>
            </a:r>
            <a:r>
              <a:rPr lang="en-US" smtClean="0"/>
              <a:t> </a:t>
            </a:r>
            <a:r>
              <a:rPr lang="id-ID"/>
              <a:t>YouTube videos viewed</a:t>
            </a:r>
            <a:endParaRPr lang="en-US"/>
          </a:p>
          <a:p>
            <a:r>
              <a:rPr lang="en-US" b="1" smtClean="0"/>
              <a:t>3</a:t>
            </a:r>
            <a:r>
              <a:rPr lang="en-US" b="1" smtClean="0"/>
              <a:t>.128.071 </a:t>
            </a:r>
            <a:r>
              <a:rPr lang="id-ID"/>
              <a:t>Emails sent</a:t>
            </a:r>
            <a:r>
              <a:rPr lang="en-US"/>
              <a:t> (67% spam)</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311" y="1852539"/>
            <a:ext cx="4506297" cy="3858725"/>
          </a:xfrm>
          <a:prstGeom prst="rect">
            <a:avLst/>
          </a:prstGeom>
        </p:spPr>
      </p:pic>
      <p:sp>
        <p:nvSpPr>
          <p:cNvPr id="6" name="Rectangle 5"/>
          <p:cNvSpPr/>
          <p:nvPr/>
        </p:nvSpPr>
        <p:spPr>
          <a:xfrm>
            <a:off x="7062311" y="6212299"/>
            <a:ext cx="4770473" cy="369332"/>
          </a:xfrm>
          <a:prstGeom prst="rect">
            <a:avLst/>
          </a:prstGeom>
        </p:spPr>
        <p:txBody>
          <a:bodyPr wrap="none">
            <a:spAutoFit/>
          </a:bodyPr>
          <a:lstStyle/>
          <a:p>
            <a:r>
              <a:rPr lang="en-ID" smtClean="0"/>
              <a:t>Sumber: https</a:t>
            </a:r>
            <a:r>
              <a:rPr lang="en-ID"/>
              <a:t>://www.internetlivestats.com</a:t>
            </a:r>
          </a:p>
        </p:txBody>
      </p:sp>
    </p:spTree>
    <p:extLst>
      <p:ext uri="{BB962C8B-B14F-4D97-AF65-F5344CB8AC3E}">
        <p14:creationId xmlns:p14="http://schemas.microsoft.com/office/powerpoint/2010/main" val="259318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What is Social Media Analytics?</a:t>
            </a:r>
            <a:endParaRPr lang="en-ID"/>
          </a:p>
        </p:txBody>
      </p:sp>
      <p:sp>
        <p:nvSpPr>
          <p:cNvPr id="3" name="Content Placeholder 2"/>
          <p:cNvSpPr>
            <a:spLocks noGrp="1"/>
          </p:cNvSpPr>
          <p:nvPr>
            <p:ph idx="1"/>
          </p:nvPr>
        </p:nvSpPr>
        <p:spPr>
          <a:xfrm>
            <a:off x="767408" y="1700808"/>
            <a:ext cx="10585176" cy="4623792"/>
          </a:xfrm>
        </p:spPr>
        <p:txBody>
          <a:bodyPr/>
          <a:lstStyle/>
          <a:p>
            <a:r>
              <a:rPr lang="en-GB" b="1" smtClean="0"/>
              <a:t>Social Media Analytics </a:t>
            </a:r>
            <a:r>
              <a:rPr lang="en-GB"/>
              <a:t>is the </a:t>
            </a:r>
            <a:r>
              <a:rPr lang="en-GB">
                <a:solidFill>
                  <a:srgbClr val="FF0000"/>
                </a:solidFill>
              </a:rPr>
              <a:t>art and science</a:t>
            </a:r>
            <a:r>
              <a:rPr lang="en-GB"/>
              <a:t> of </a:t>
            </a:r>
            <a:r>
              <a:rPr lang="en-GB">
                <a:solidFill>
                  <a:srgbClr val="FF0000"/>
                </a:solidFill>
              </a:rPr>
              <a:t>extracting</a:t>
            </a:r>
            <a:r>
              <a:rPr lang="en-GB"/>
              <a:t> </a:t>
            </a:r>
            <a:r>
              <a:rPr lang="en-GB" smtClean="0">
                <a:solidFill>
                  <a:srgbClr val="FF0000"/>
                </a:solidFill>
              </a:rPr>
              <a:t>valuable hidden </a:t>
            </a:r>
            <a:r>
              <a:rPr lang="en-GB">
                <a:solidFill>
                  <a:srgbClr val="FF0000"/>
                </a:solidFill>
              </a:rPr>
              <a:t>insights</a:t>
            </a:r>
            <a:r>
              <a:rPr lang="en-GB"/>
              <a:t> from vast amounts of semistructured and </a:t>
            </a:r>
            <a:r>
              <a:rPr lang="en-GB"/>
              <a:t>unstructured </a:t>
            </a:r>
            <a:r>
              <a:rPr lang="en-GB" smtClean="0"/>
              <a:t>social media </a:t>
            </a:r>
            <a:r>
              <a:rPr lang="en-GB"/>
              <a:t>data to enable informed and </a:t>
            </a:r>
            <a:r>
              <a:rPr lang="en-GB">
                <a:solidFill>
                  <a:srgbClr val="FF0000"/>
                </a:solidFill>
              </a:rPr>
              <a:t>insightful </a:t>
            </a:r>
            <a:r>
              <a:rPr lang="en-GB">
                <a:solidFill>
                  <a:srgbClr val="FF0000"/>
                </a:solidFill>
              </a:rPr>
              <a:t>decision </a:t>
            </a:r>
            <a:r>
              <a:rPr lang="en-GB" smtClean="0">
                <a:solidFill>
                  <a:srgbClr val="FF0000"/>
                </a:solidFill>
              </a:rPr>
              <a:t>making</a:t>
            </a:r>
            <a:r>
              <a:rPr lang="en-GB" smtClean="0"/>
              <a:t>.</a:t>
            </a:r>
            <a:endParaRPr lang="en-ID"/>
          </a:p>
        </p:txBody>
      </p:sp>
    </p:spTree>
    <p:extLst>
      <p:ext uri="{BB962C8B-B14F-4D97-AF65-F5344CB8AC3E}">
        <p14:creationId xmlns:p14="http://schemas.microsoft.com/office/powerpoint/2010/main" val="1536278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Trends of Social Media Analytics</a:t>
            </a:r>
            <a:endParaRPr lang="en-ID"/>
          </a:p>
        </p:txBody>
      </p:sp>
      <p:pic>
        <p:nvPicPr>
          <p:cNvPr id="4" name="Content Placeholder 3"/>
          <p:cNvPicPr>
            <a:picLocks noGrp="1" noChangeAspect="1"/>
          </p:cNvPicPr>
          <p:nvPr>
            <p:ph idx="1"/>
          </p:nvPr>
        </p:nvPicPr>
        <p:blipFill>
          <a:blip r:embed="rId2"/>
          <a:stretch>
            <a:fillRect/>
          </a:stretch>
        </p:blipFill>
        <p:spPr>
          <a:xfrm>
            <a:off x="1123694" y="1577858"/>
            <a:ext cx="9944611" cy="4540483"/>
          </a:xfrm>
          <a:prstGeom prst="rect">
            <a:avLst/>
          </a:prstGeom>
        </p:spPr>
      </p:pic>
    </p:spTree>
    <p:extLst>
      <p:ext uri="{BB962C8B-B14F-4D97-AF65-F5344CB8AC3E}">
        <p14:creationId xmlns:p14="http://schemas.microsoft.com/office/powerpoint/2010/main" val="2922615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Purposes of </a:t>
            </a:r>
            <a:r>
              <a:rPr lang="en-ID"/>
              <a:t>Social Media Analytics</a:t>
            </a:r>
          </a:p>
        </p:txBody>
      </p:sp>
      <p:sp>
        <p:nvSpPr>
          <p:cNvPr id="3" name="Content Placeholder 2"/>
          <p:cNvSpPr>
            <a:spLocks noGrp="1"/>
          </p:cNvSpPr>
          <p:nvPr>
            <p:ph idx="1"/>
          </p:nvPr>
        </p:nvSpPr>
        <p:spPr/>
        <p:txBody>
          <a:bodyPr/>
          <a:lstStyle/>
          <a:p>
            <a:r>
              <a:rPr lang="en-GB" sz="2400"/>
              <a:t>What are customers using social media </a:t>
            </a:r>
            <a:r>
              <a:rPr lang="en-GB" sz="2400">
                <a:solidFill>
                  <a:srgbClr val="FF0000"/>
                </a:solidFill>
              </a:rPr>
              <a:t>saying about our brand</a:t>
            </a:r>
            <a:r>
              <a:rPr lang="en-GB" sz="2400"/>
              <a:t> or </a:t>
            </a:r>
            <a:r>
              <a:rPr lang="en-GB" sz="2400"/>
              <a:t>a </a:t>
            </a:r>
            <a:r>
              <a:rPr lang="en-GB" sz="2400" smtClean="0"/>
              <a:t>new product </a:t>
            </a:r>
            <a:r>
              <a:rPr lang="en-GB" sz="2400"/>
              <a:t>launch?</a:t>
            </a:r>
          </a:p>
          <a:p>
            <a:r>
              <a:rPr lang="en-GB" sz="2400"/>
              <a:t>Which content posted over social media is </a:t>
            </a:r>
            <a:r>
              <a:rPr lang="en-GB" sz="2400">
                <a:solidFill>
                  <a:srgbClr val="FF0000"/>
                </a:solidFill>
              </a:rPr>
              <a:t>resonating more </a:t>
            </a:r>
            <a:r>
              <a:rPr lang="en-GB" sz="2400"/>
              <a:t>with </a:t>
            </a:r>
            <a:r>
              <a:rPr lang="en-GB" sz="2400" smtClean="0"/>
              <a:t>my customers</a:t>
            </a:r>
            <a:r>
              <a:rPr lang="en-GB" sz="2400"/>
              <a:t>?</a:t>
            </a:r>
          </a:p>
          <a:p>
            <a:r>
              <a:rPr lang="en-GB" sz="2400"/>
              <a:t>How can I </a:t>
            </a:r>
            <a:r>
              <a:rPr lang="en-GB" sz="2400">
                <a:solidFill>
                  <a:srgbClr val="FF0000"/>
                </a:solidFill>
              </a:rPr>
              <a:t>harness social media data</a:t>
            </a:r>
            <a:r>
              <a:rPr lang="en-GB" sz="2400"/>
              <a:t> (e.g., tweets </a:t>
            </a:r>
            <a:r>
              <a:rPr lang="en-GB" sz="2400"/>
              <a:t>and </a:t>
            </a:r>
            <a:r>
              <a:rPr lang="en-GB" sz="2400" smtClean="0"/>
              <a:t>Facebook comments</a:t>
            </a:r>
            <a:r>
              <a:rPr lang="en-GB" sz="2400"/>
              <a:t>) to improve our product/services?</a:t>
            </a:r>
          </a:p>
          <a:p>
            <a:r>
              <a:rPr lang="en-GB" sz="2400"/>
              <a:t>Is the social media conversation about our company, product, </a:t>
            </a:r>
            <a:r>
              <a:rPr lang="en-GB" sz="2400"/>
              <a:t>or </a:t>
            </a:r>
            <a:r>
              <a:rPr lang="en-GB" sz="2400" smtClean="0"/>
              <a:t>service </a:t>
            </a:r>
            <a:r>
              <a:rPr lang="en-GB" sz="2400" smtClean="0">
                <a:solidFill>
                  <a:srgbClr val="FF0000"/>
                </a:solidFill>
              </a:rPr>
              <a:t>positive</a:t>
            </a:r>
            <a:r>
              <a:rPr lang="en-GB" sz="2400">
                <a:solidFill>
                  <a:srgbClr val="FF0000"/>
                </a:solidFill>
              </a:rPr>
              <a:t>, negative, or neutral</a:t>
            </a:r>
            <a:r>
              <a:rPr lang="en-GB" sz="2400"/>
              <a:t>?</a:t>
            </a:r>
          </a:p>
          <a:p>
            <a:r>
              <a:rPr lang="en-GB" sz="2400"/>
              <a:t>How can I leverage social media to </a:t>
            </a:r>
            <a:r>
              <a:rPr lang="en-GB" sz="2400">
                <a:solidFill>
                  <a:srgbClr val="FF0000"/>
                </a:solidFill>
              </a:rPr>
              <a:t>promote brand awareness</a:t>
            </a:r>
            <a:r>
              <a:rPr lang="en-GB" sz="2400"/>
              <a:t>?</a:t>
            </a:r>
          </a:p>
          <a:p>
            <a:r>
              <a:rPr lang="en-GB" sz="2400"/>
              <a:t>Who are our </a:t>
            </a:r>
            <a:r>
              <a:rPr lang="en-GB" sz="2400">
                <a:solidFill>
                  <a:srgbClr val="FF0000"/>
                </a:solidFill>
              </a:rPr>
              <a:t>influential</a:t>
            </a:r>
            <a:r>
              <a:rPr lang="en-GB" sz="2400"/>
              <a:t> social media followers, fans, and friends?</a:t>
            </a:r>
          </a:p>
          <a:p>
            <a:r>
              <a:rPr lang="en-GB" sz="2400"/>
              <a:t>Who are our </a:t>
            </a:r>
            <a:r>
              <a:rPr lang="en-GB" sz="2400">
                <a:solidFill>
                  <a:srgbClr val="FF0000"/>
                </a:solidFill>
              </a:rPr>
              <a:t>influential</a:t>
            </a:r>
            <a:r>
              <a:rPr lang="en-GB" sz="2400"/>
              <a:t> social media nodes (e.g., </a:t>
            </a:r>
            <a:r>
              <a:rPr lang="en-GB" sz="2400"/>
              <a:t>people </a:t>
            </a:r>
            <a:r>
              <a:rPr lang="en-GB" sz="2400" smtClean="0"/>
              <a:t>and organizations</a:t>
            </a:r>
            <a:r>
              <a:rPr lang="en-GB" sz="2400"/>
              <a:t>) and their position in the </a:t>
            </a:r>
            <a:r>
              <a:rPr lang="en-GB" sz="2400"/>
              <a:t>network</a:t>
            </a:r>
            <a:r>
              <a:rPr lang="en-GB" sz="2400" smtClean="0"/>
              <a:t>?</a:t>
            </a:r>
            <a:endParaRPr lang="en-GB" sz="2400"/>
          </a:p>
        </p:txBody>
      </p:sp>
    </p:spTree>
    <p:extLst>
      <p:ext uri="{BB962C8B-B14F-4D97-AF65-F5344CB8AC3E}">
        <p14:creationId xmlns:p14="http://schemas.microsoft.com/office/powerpoint/2010/main" val="2292245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Purposes of </a:t>
            </a:r>
            <a:r>
              <a:rPr lang="en-ID"/>
              <a:t>Social Media Analytics</a:t>
            </a:r>
          </a:p>
        </p:txBody>
      </p:sp>
      <p:sp>
        <p:nvSpPr>
          <p:cNvPr id="3" name="Content Placeholder 2"/>
          <p:cNvSpPr>
            <a:spLocks noGrp="1"/>
          </p:cNvSpPr>
          <p:nvPr>
            <p:ph idx="1"/>
          </p:nvPr>
        </p:nvSpPr>
        <p:spPr/>
        <p:txBody>
          <a:bodyPr/>
          <a:lstStyle/>
          <a:p>
            <a:r>
              <a:rPr lang="en-GB" smtClean="0"/>
              <a:t>Which </a:t>
            </a:r>
            <a:r>
              <a:rPr lang="en-GB"/>
              <a:t>social media platforms are </a:t>
            </a:r>
            <a:r>
              <a:rPr lang="en-GB">
                <a:solidFill>
                  <a:srgbClr val="FF0000"/>
                </a:solidFill>
              </a:rPr>
              <a:t>driving the most traffic </a:t>
            </a:r>
            <a:r>
              <a:rPr lang="en-GB"/>
              <a:t>to </a:t>
            </a:r>
            <a:r>
              <a:rPr lang="en-GB" smtClean="0"/>
              <a:t>our corporate </a:t>
            </a:r>
            <a:r>
              <a:rPr lang="en-GB"/>
              <a:t>website?</a:t>
            </a:r>
          </a:p>
          <a:p>
            <a:r>
              <a:rPr lang="en-GB"/>
              <a:t>Where is the </a:t>
            </a:r>
            <a:r>
              <a:rPr lang="en-GB">
                <a:solidFill>
                  <a:srgbClr val="FF0000"/>
                </a:solidFill>
              </a:rPr>
              <a:t>geographical location </a:t>
            </a:r>
            <a:r>
              <a:rPr lang="en-GB"/>
              <a:t>of our social media </a:t>
            </a:r>
            <a:r>
              <a:rPr lang="en-GB"/>
              <a:t>customers</a:t>
            </a:r>
            <a:r>
              <a:rPr lang="en-GB" smtClean="0"/>
              <a:t>?</a:t>
            </a:r>
          </a:p>
          <a:p>
            <a:r>
              <a:rPr lang="en-GB"/>
              <a:t>Which </a:t>
            </a:r>
            <a:r>
              <a:rPr lang="en-GB">
                <a:solidFill>
                  <a:srgbClr val="FF0000"/>
                </a:solidFill>
              </a:rPr>
              <a:t>keywords and terms </a:t>
            </a:r>
            <a:r>
              <a:rPr lang="en-GB"/>
              <a:t>are trending over social media?</a:t>
            </a:r>
          </a:p>
          <a:p>
            <a:r>
              <a:rPr lang="en-GB">
                <a:solidFill>
                  <a:srgbClr val="FF0000"/>
                </a:solidFill>
              </a:rPr>
              <a:t>How active is social media </a:t>
            </a:r>
            <a:r>
              <a:rPr lang="en-GB"/>
              <a:t>in our business and how many </a:t>
            </a:r>
            <a:r>
              <a:rPr lang="en-GB"/>
              <a:t>people </a:t>
            </a:r>
            <a:r>
              <a:rPr lang="en-GB" smtClean="0"/>
              <a:t>are connected </a:t>
            </a:r>
            <a:r>
              <a:rPr lang="en-GB"/>
              <a:t>with us?</a:t>
            </a:r>
          </a:p>
          <a:p>
            <a:r>
              <a:rPr lang="en-GB"/>
              <a:t>Which websites are </a:t>
            </a:r>
            <a:r>
              <a:rPr lang="en-GB">
                <a:solidFill>
                  <a:srgbClr val="FF0000"/>
                </a:solidFill>
              </a:rPr>
              <a:t>connected to my corporate website</a:t>
            </a:r>
            <a:r>
              <a:rPr lang="en-GB"/>
              <a:t>?</a:t>
            </a:r>
          </a:p>
          <a:p>
            <a:r>
              <a:rPr lang="en-GB"/>
              <a:t>How are </a:t>
            </a:r>
            <a:r>
              <a:rPr lang="en-GB">
                <a:solidFill>
                  <a:srgbClr val="FF0000"/>
                </a:solidFill>
              </a:rPr>
              <a:t>my competitors </a:t>
            </a:r>
            <a:r>
              <a:rPr lang="en-GB"/>
              <a:t>doing on social media?</a:t>
            </a:r>
            <a:endParaRPr lang="en-ID"/>
          </a:p>
        </p:txBody>
      </p:sp>
    </p:spTree>
    <p:extLst>
      <p:ext uri="{BB962C8B-B14F-4D97-AF65-F5344CB8AC3E}">
        <p14:creationId xmlns:p14="http://schemas.microsoft.com/office/powerpoint/2010/main" val="256152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Social </a:t>
            </a:r>
            <a:r>
              <a:rPr lang="en-GB"/>
              <a:t>M</a:t>
            </a:r>
            <a:r>
              <a:rPr lang="en-GB" smtClean="0"/>
              <a:t>edia vs Conventional Business Analytics</a:t>
            </a:r>
            <a:endParaRPr lang="en-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850656"/>
              </p:ext>
            </p:extLst>
          </p:nvPr>
        </p:nvGraphicFramePr>
        <p:xfrm>
          <a:off x="609600" y="1515968"/>
          <a:ext cx="10972800" cy="414528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2340481820"/>
                    </a:ext>
                  </a:extLst>
                </a:gridCol>
                <a:gridCol w="5486400">
                  <a:extLst>
                    <a:ext uri="{9D8B030D-6E8A-4147-A177-3AD203B41FA5}">
                      <a16:colId xmlns:a16="http://schemas.microsoft.com/office/drawing/2014/main" val="2937966329"/>
                    </a:ext>
                  </a:extLst>
                </a:gridCol>
              </a:tblGrid>
              <a:tr h="370840">
                <a:tc>
                  <a:txBody>
                    <a:bodyPr/>
                    <a:lstStyle/>
                    <a:p>
                      <a:r>
                        <a:rPr lang="en-ID" sz="3200" smtClean="0">
                          <a:latin typeface="Calibri" panose="020F0502020204030204" pitchFamily="34" charset="0"/>
                          <a:cs typeface="Calibri" panose="020F0502020204030204" pitchFamily="34" charset="0"/>
                        </a:rPr>
                        <a:t>Social Media Analytics</a:t>
                      </a:r>
                      <a:endParaRPr lang="en-ID" sz="3200">
                        <a:latin typeface="Calibri" panose="020F0502020204030204" pitchFamily="34" charset="0"/>
                        <a:cs typeface="Calibri" panose="020F0502020204030204" pitchFamily="34" charset="0"/>
                      </a:endParaRPr>
                    </a:p>
                  </a:txBody>
                  <a:tcPr/>
                </a:tc>
                <a:tc>
                  <a:txBody>
                    <a:bodyPr/>
                    <a:lstStyle/>
                    <a:p>
                      <a:r>
                        <a:rPr lang="en-ID" sz="3200" smtClean="0">
                          <a:latin typeface="Calibri" panose="020F0502020204030204" pitchFamily="34" charset="0"/>
                          <a:cs typeface="Calibri" panose="020F0502020204030204" pitchFamily="34" charset="0"/>
                        </a:rPr>
                        <a:t>Business Analytics</a:t>
                      </a:r>
                      <a:endParaRPr lang="en-ID" sz="3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88083453"/>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Semistructured and unstructured data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Structured data</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11558955"/>
                  </a:ext>
                </a:extLst>
              </a:tr>
              <a:tr h="370840">
                <a:tc>
                  <a:txBody>
                    <a:bodyPr/>
                    <a:lstStyle/>
                    <a:p>
                      <a:r>
                        <a:rPr lang="en-GB" sz="2400" b="0" i="0">
                          <a:solidFill>
                            <a:srgbClr val="000000"/>
                          </a:solidFill>
                          <a:effectLst/>
                          <a:latin typeface="Calibri" panose="020F0502020204030204" pitchFamily="34" charset="0"/>
                          <a:cs typeface="Calibri" panose="020F0502020204030204" pitchFamily="34" charset="0"/>
                        </a:rPr>
                        <a:t>Data is not analytical friendly </a:t>
                      </a:r>
                      <a:endParaRPr lang="en-GB"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Data is analytical friendly</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41640526"/>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Real-time data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Mostly historical data</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36101201"/>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Public data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Private data</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3295709"/>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Stored in third-party databases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Stored in business-owned databases</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56824939"/>
                  </a:ext>
                </a:extLst>
              </a:tr>
              <a:tr h="370840">
                <a:tc>
                  <a:txBody>
                    <a:bodyPr/>
                    <a:lstStyle/>
                    <a:p>
                      <a:r>
                        <a:rPr lang="en-GB" sz="2400" b="0" i="0">
                          <a:solidFill>
                            <a:srgbClr val="000000"/>
                          </a:solidFill>
                          <a:effectLst/>
                          <a:latin typeface="Calibri" panose="020F0502020204030204" pitchFamily="34" charset="0"/>
                          <a:cs typeface="Calibri" panose="020F0502020204030204" pitchFamily="34" charset="0"/>
                        </a:rPr>
                        <a:t>Boundary-less data (i.e</a:t>
                      </a:r>
                      <a:r>
                        <a:rPr lang="en-GB" sz="2400" b="0" i="0">
                          <a:solidFill>
                            <a:srgbClr val="000000"/>
                          </a:solidFill>
                          <a:effectLst/>
                          <a:latin typeface="Calibri" panose="020F0502020204030204" pitchFamily="34" charset="0"/>
                          <a:cs typeface="Calibri" panose="020F0502020204030204" pitchFamily="34" charset="0"/>
                        </a:rPr>
                        <a:t>., </a:t>
                      </a:r>
                      <a:r>
                        <a:rPr lang="en-GB" sz="2400" b="0" i="0" smtClean="0">
                          <a:solidFill>
                            <a:srgbClr val="000000"/>
                          </a:solidFill>
                          <a:effectLst/>
                          <a:latin typeface="Calibri" panose="020F0502020204030204" pitchFamily="34" charset="0"/>
                          <a:cs typeface="Calibri" panose="020F0502020204030204" pitchFamily="34" charset="0"/>
                        </a:rPr>
                        <a:t>Boundary</a:t>
                      </a:r>
                      <a:r>
                        <a:rPr lang="en-GB" sz="2400" b="0" i="0" baseline="0" smtClean="0">
                          <a:solidFill>
                            <a:srgbClr val="000000"/>
                          </a:solidFill>
                          <a:effectLst/>
                          <a:latin typeface="Calibri" panose="020F0502020204030204" pitchFamily="34" charset="0"/>
                          <a:cs typeface="Calibri" panose="020F0502020204030204" pitchFamily="34" charset="0"/>
                        </a:rPr>
                        <a:t> </a:t>
                      </a:r>
                      <a:r>
                        <a:rPr lang="en-GB" sz="2400" b="0" i="0" smtClean="0">
                          <a:solidFill>
                            <a:srgbClr val="000000"/>
                          </a:solidFill>
                          <a:effectLst/>
                          <a:latin typeface="Calibri" panose="020F0502020204030204" pitchFamily="34" charset="0"/>
                          <a:cs typeface="Calibri" panose="020F0502020204030204" pitchFamily="34" charset="0"/>
                        </a:rPr>
                        <a:t>within </a:t>
                      </a:r>
                      <a:r>
                        <a:rPr lang="en-GB" sz="2400" b="0" i="0">
                          <a:solidFill>
                            <a:srgbClr val="000000"/>
                          </a:solidFill>
                          <a:effectLst/>
                          <a:latin typeface="Calibri" panose="020F0502020204030204" pitchFamily="34" charset="0"/>
                          <a:cs typeface="Calibri" panose="020F0502020204030204" pitchFamily="34" charset="0"/>
                        </a:rPr>
                        <a:t>the Internet)</a:t>
                      </a:r>
                      <a:endParaRPr lang="en-GB" sz="3200">
                        <a:effectLst/>
                        <a:latin typeface="Calibri" panose="020F0502020204030204" pitchFamily="34" charset="0"/>
                        <a:cs typeface="Calibri" panose="020F0502020204030204" pitchFamily="34" charset="0"/>
                      </a:endParaRPr>
                    </a:p>
                  </a:txBody>
                  <a:tcPr anchor="ctr"/>
                </a:tc>
                <a:tc>
                  <a:txBody>
                    <a:bodyPr/>
                    <a:lstStyle/>
                    <a:p>
                      <a:r>
                        <a:rPr lang="en-GB" sz="2400" b="0" i="0">
                          <a:solidFill>
                            <a:srgbClr val="000000"/>
                          </a:solidFill>
                          <a:effectLst/>
                          <a:latin typeface="Calibri" panose="020F0502020204030204" pitchFamily="34" charset="0"/>
                          <a:cs typeface="Calibri" panose="020F0502020204030204" pitchFamily="34" charset="0"/>
                        </a:rPr>
                        <a:t>Bound within the business intranet</a:t>
                      </a:r>
                      <a:endParaRPr lang="en-GB"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1038153"/>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Data is high volume </a:t>
                      </a:r>
                      <a:endParaRPr lang="en-ID" sz="3200">
                        <a:effectLst/>
                        <a:latin typeface="Calibri" panose="020F0502020204030204" pitchFamily="34" charset="0"/>
                        <a:cs typeface="Calibri" panose="020F0502020204030204" pitchFamily="34" charset="0"/>
                      </a:endParaRPr>
                    </a:p>
                  </a:txBody>
                  <a:tcPr anchor="ctr"/>
                </a:tc>
                <a:tc>
                  <a:txBody>
                    <a:bodyPr/>
                    <a:lstStyle/>
                    <a:p>
                      <a:r>
                        <a:rPr lang="en-GB" sz="2400" b="0" i="0">
                          <a:solidFill>
                            <a:srgbClr val="000000"/>
                          </a:solidFill>
                          <a:effectLst/>
                          <a:latin typeface="Calibri" panose="020F0502020204030204" pitchFamily="34" charset="0"/>
                          <a:cs typeface="Calibri" panose="020F0502020204030204" pitchFamily="34" charset="0"/>
                        </a:rPr>
                        <a:t>Data is medium to high volume</a:t>
                      </a:r>
                      <a:endParaRPr lang="en-GB"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68966501"/>
                  </a:ext>
                </a:extLst>
              </a:tr>
            </a:tbl>
          </a:graphicData>
        </a:graphic>
      </p:graphicFrame>
    </p:spTree>
    <p:extLst>
      <p:ext uri="{BB962C8B-B14F-4D97-AF65-F5344CB8AC3E}">
        <p14:creationId xmlns:p14="http://schemas.microsoft.com/office/powerpoint/2010/main" val="685196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Social </a:t>
            </a:r>
            <a:r>
              <a:rPr lang="en-GB"/>
              <a:t>M</a:t>
            </a:r>
            <a:r>
              <a:rPr lang="en-GB" smtClean="0"/>
              <a:t>edia vs Conventional Business Analytics</a:t>
            </a:r>
            <a:endParaRPr lang="en-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972773"/>
              </p:ext>
            </p:extLst>
          </p:nvPr>
        </p:nvGraphicFramePr>
        <p:xfrm>
          <a:off x="609600" y="1613128"/>
          <a:ext cx="10972800" cy="368808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2340481820"/>
                    </a:ext>
                  </a:extLst>
                </a:gridCol>
                <a:gridCol w="5486400">
                  <a:extLst>
                    <a:ext uri="{9D8B030D-6E8A-4147-A177-3AD203B41FA5}">
                      <a16:colId xmlns:a16="http://schemas.microsoft.com/office/drawing/2014/main" val="2937966329"/>
                    </a:ext>
                  </a:extLst>
                </a:gridCol>
              </a:tblGrid>
              <a:tr h="370840">
                <a:tc>
                  <a:txBody>
                    <a:bodyPr/>
                    <a:lstStyle/>
                    <a:p>
                      <a:r>
                        <a:rPr lang="en-ID" sz="3200" smtClean="0">
                          <a:latin typeface="Calibri" panose="020F0502020204030204" pitchFamily="34" charset="0"/>
                          <a:cs typeface="Calibri" panose="020F0502020204030204" pitchFamily="34" charset="0"/>
                        </a:rPr>
                        <a:t>Social Media Analytics</a:t>
                      </a:r>
                      <a:endParaRPr lang="en-ID" sz="3200">
                        <a:latin typeface="Calibri" panose="020F0502020204030204" pitchFamily="34" charset="0"/>
                        <a:cs typeface="Calibri" panose="020F0502020204030204" pitchFamily="34" charset="0"/>
                      </a:endParaRPr>
                    </a:p>
                  </a:txBody>
                  <a:tcPr/>
                </a:tc>
                <a:tc>
                  <a:txBody>
                    <a:bodyPr/>
                    <a:lstStyle/>
                    <a:p>
                      <a:r>
                        <a:rPr lang="en-ID" sz="3200" smtClean="0">
                          <a:latin typeface="Calibri" panose="020F0502020204030204" pitchFamily="34" charset="0"/>
                          <a:cs typeface="Calibri" panose="020F0502020204030204" pitchFamily="34" charset="0"/>
                        </a:rPr>
                        <a:t>Business Analytics</a:t>
                      </a:r>
                      <a:endParaRPr lang="en-ID" sz="32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88083453"/>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Highly diverse data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Uniform data</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163095633"/>
                  </a:ext>
                </a:extLst>
              </a:tr>
              <a:tr h="370840">
                <a:tc>
                  <a:txBody>
                    <a:bodyPr/>
                    <a:lstStyle/>
                    <a:p>
                      <a:r>
                        <a:rPr lang="en-GB" sz="2400" b="0" i="0">
                          <a:solidFill>
                            <a:srgbClr val="000000"/>
                          </a:solidFill>
                          <a:effectLst/>
                          <a:latin typeface="Calibri" panose="020F0502020204030204" pitchFamily="34" charset="0"/>
                          <a:cs typeface="Calibri" panose="020F0502020204030204" pitchFamily="34" charset="0"/>
                        </a:rPr>
                        <a:t>Data is widely shared </a:t>
                      </a:r>
                      <a:r>
                        <a:rPr lang="en-GB" sz="2400" b="0" i="0">
                          <a:solidFill>
                            <a:srgbClr val="000000"/>
                          </a:solidFill>
                          <a:effectLst/>
                          <a:latin typeface="Calibri" panose="020F0502020204030204" pitchFamily="34" charset="0"/>
                          <a:cs typeface="Calibri" panose="020F0502020204030204" pitchFamily="34" charset="0"/>
                        </a:rPr>
                        <a:t>over </a:t>
                      </a:r>
                      <a:r>
                        <a:rPr lang="en-GB" sz="2400" b="0" i="0" smtClean="0">
                          <a:solidFill>
                            <a:srgbClr val="000000"/>
                          </a:solidFill>
                          <a:effectLst/>
                          <a:latin typeface="Calibri" panose="020F0502020204030204" pitchFamily="34" charset="0"/>
                          <a:cs typeface="Calibri" panose="020F0502020204030204" pitchFamily="34" charset="0"/>
                        </a:rPr>
                        <a:t>the Internet</a:t>
                      </a:r>
                      <a:endParaRPr lang="en-GB" sz="3200">
                        <a:effectLst/>
                        <a:latin typeface="Calibri" panose="020F0502020204030204" pitchFamily="34" charset="0"/>
                        <a:cs typeface="Calibri" panose="020F0502020204030204" pitchFamily="34" charset="0"/>
                      </a:endParaRPr>
                    </a:p>
                  </a:txBody>
                  <a:tcPr anchor="ctr"/>
                </a:tc>
                <a:tc>
                  <a:txBody>
                    <a:bodyPr/>
                    <a:lstStyle/>
                    <a:p>
                      <a:r>
                        <a:rPr lang="en-GB" sz="2400" b="0" i="0">
                          <a:solidFill>
                            <a:srgbClr val="000000"/>
                          </a:solidFill>
                          <a:effectLst/>
                          <a:latin typeface="Calibri" panose="020F0502020204030204" pitchFamily="34" charset="0"/>
                          <a:cs typeface="Calibri" panose="020F0502020204030204" pitchFamily="34" charset="0"/>
                        </a:rPr>
                        <a:t>Data is only shared within</a:t>
                      </a:r>
                      <a:br>
                        <a:rPr lang="en-GB" sz="2400" b="0" i="0">
                          <a:solidFill>
                            <a:srgbClr val="000000"/>
                          </a:solidFill>
                          <a:effectLst/>
                          <a:latin typeface="Calibri" panose="020F0502020204030204" pitchFamily="34" charset="0"/>
                          <a:cs typeface="Calibri" panose="020F0502020204030204" pitchFamily="34" charset="0"/>
                        </a:rPr>
                      </a:br>
                      <a:r>
                        <a:rPr lang="en-GB" sz="2400" b="0" i="0">
                          <a:solidFill>
                            <a:srgbClr val="000000"/>
                          </a:solidFill>
                          <a:effectLst/>
                          <a:latin typeface="Calibri" panose="020F0502020204030204" pitchFamily="34" charset="0"/>
                          <a:cs typeface="Calibri" panose="020F0502020204030204" pitchFamily="34" charset="0"/>
                        </a:rPr>
                        <a:t>organizations</a:t>
                      </a:r>
                      <a:endParaRPr lang="en-GB"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08633277"/>
                  </a:ext>
                </a:extLst>
              </a:tr>
              <a:tr h="370840">
                <a:tc>
                  <a:txBody>
                    <a:bodyPr/>
                    <a:lstStyle/>
                    <a:p>
                      <a:r>
                        <a:rPr lang="en-GB" sz="2400" b="0" i="0">
                          <a:solidFill>
                            <a:srgbClr val="000000"/>
                          </a:solidFill>
                          <a:effectLst/>
                          <a:latin typeface="Calibri" panose="020F0502020204030204" pitchFamily="34" charset="0"/>
                          <a:cs typeface="Calibri" panose="020F0502020204030204" pitchFamily="34" charset="0"/>
                        </a:rPr>
                        <a:t>More sharing </a:t>
                      </a:r>
                      <a:r>
                        <a:rPr lang="en-GB" sz="2400" b="0" i="0">
                          <a:solidFill>
                            <a:srgbClr val="000000"/>
                          </a:solidFill>
                          <a:effectLst/>
                          <a:latin typeface="Calibri" panose="020F0502020204030204" pitchFamily="34" charset="0"/>
                          <a:cs typeface="Calibri" panose="020F0502020204030204" pitchFamily="34" charset="0"/>
                        </a:rPr>
                        <a:t>creates </a:t>
                      </a:r>
                      <a:r>
                        <a:rPr lang="en-GB" sz="2400" b="0" i="0" smtClean="0">
                          <a:solidFill>
                            <a:srgbClr val="000000"/>
                          </a:solidFill>
                          <a:effectLst/>
                          <a:latin typeface="Calibri" panose="020F0502020204030204" pitchFamily="34" charset="0"/>
                          <a:cs typeface="Calibri" panose="020F0502020204030204" pitchFamily="34" charset="0"/>
                        </a:rPr>
                        <a:t>greater value/impact</a:t>
                      </a:r>
                      <a:endParaRPr lang="en-GB" sz="3200">
                        <a:effectLst/>
                        <a:latin typeface="Calibri" panose="020F0502020204030204" pitchFamily="34" charset="0"/>
                        <a:cs typeface="Calibri" panose="020F0502020204030204" pitchFamily="34" charset="0"/>
                      </a:endParaRPr>
                    </a:p>
                  </a:txBody>
                  <a:tcPr anchor="ctr"/>
                </a:tc>
                <a:tc>
                  <a:txBody>
                    <a:bodyPr/>
                    <a:lstStyle/>
                    <a:p>
                      <a:r>
                        <a:rPr lang="en-GB" sz="2400" b="0" i="0">
                          <a:solidFill>
                            <a:srgbClr val="000000"/>
                          </a:solidFill>
                          <a:effectLst/>
                          <a:latin typeface="Calibri" panose="020F0502020204030204" pitchFamily="34" charset="0"/>
                          <a:cs typeface="Calibri" panose="020F0502020204030204" pitchFamily="34" charset="0"/>
                        </a:rPr>
                        <a:t>Less sharing creates more value</a:t>
                      </a:r>
                      <a:endParaRPr lang="en-GB"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55255554"/>
                  </a:ext>
                </a:extLst>
              </a:tr>
              <a:tr h="370840">
                <a:tc>
                  <a:txBody>
                    <a:bodyPr/>
                    <a:lstStyle/>
                    <a:p>
                      <a:r>
                        <a:rPr lang="en-GB" sz="2400" b="0" i="0">
                          <a:solidFill>
                            <a:srgbClr val="000000"/>
                          </a:solidFill>
                          <a:effectLst/>
                          <a:latin typeface="Calibri" panose="020F0502020204030204" pitchFamily="34" charset="0"/>
                          <a:cs typeface="Calibri" panose="020F0502020204030204" pitchFamily="34" charset="0"/>
                        </a:rPr>
                        <a:t>No business control over data </a:t>
                      </a:r>
                      <a:endParaRPr lang="en-GB"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Tightly controlled by business</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06466244"/>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Socialized data </a:t>
                      </a:r>
                      <a:endParaRPr lang="en-ID" sz="3200">
                        <a:effectLst/>
                        <a:latin typeface="Calibri" panose="020F0502020204030204" pitchFamily="34" charset="0"/>
                        <a:cs typeface="Calibri" panose="020F0502020204030204" pitchFamily="34" charset="0"/>
                      </a:endParaRPr>
                    </a:p>
                  </a:txBody>
                  <a:tcPr anchor="ctr"/>
                </a:tc>
                <a:tc>
                  <a:txBody>
                    <a:bodyPr/>
                    <a:lstStyle/>
                    <a:p>
                      <a:r>
                        <a:rPr lang="en-ID" sz="2400" b="0" i="0">
                          <a:solidFill>
                            <a:srgbClr val="000000"/>
                          </a:solidFill>
                          <a:effectLst/>
                          <a:latin typeface="Calibri" panose="020F0502020204030204" pitchFamily="34" charset="0"/>
                          <a:cs typeface="Calibri" panose="020F0502020204030204" pitchFamily="34" charset="0"/>
                        </a:rPr>
                        <a:t>Bureaucratic data</a:t>
                      </a:r>
                      <a:endParaRPr lang="en-ID"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05690119"/>
                  </a:ext>
                </a:extLst>
              </a:tr>
              <a:tr h="370840">
                <a:tc>
                  <a:txBody>
                    <a:bodyPr/>
                    <a:lstStyle/>
                    <a:p>
                      <a:r>
                        <a:rPr lang="en-ID" sz="2400" b="0" i="0">
                          <a:solidFill>
                            <a:srgbClr val="000000"/>
                          </a:solidFill>
                          <a:effectLst/>
                          <a:latin typeface="Calibri" panose="020F0502020204030204" pitchFamily="34" charset="0"/>
                          <a:cs typeface="Calibri" panose="020F0502020204030204" pitchFamily="34" charset="0"/>
                        </a:rPr>
                        <a:t>Data is informal in nature </a:t>
                      </a:r>
                      <a:endParaRPr lang="en-ID" sz="3200">
                        <a:effectLst/>
                        <a:latin typeface="Calibri" panose="020F0502020204030204" pitchFamily="34" charset="0"/>
                        <a:cs typeface="Calibri" panose="020F0502020204030204" pitchFamily="34" charset="0"/>
                      </a:endParaRPr>
                    </a:p>
                  </a:txBody>
                  <a:tcPr anchor="ctr"/>
                </a:tc>
                <a:tc>
                  <a:txBody>
                    <a:bodyPr/>
                    <a:lstStyle/>
                    <a:p>
                      <a:r>
                        <a:rPr lang="en-GB" sz="2400" b="0" i="0">
                          <a:solidFill>
                            <a:srgbClr val="000000"/>
                          </a:solidFill>
                          <a:effectLst/>
                          <a:latin typeface="Calibri" panose="020F0502020204030204" pitchFamily="34" charset="0"/>
                          <a:cs typeface="Calibri" panose="020F0502020204030204" pitchFamily="34" charset="0"/>
                        </a:rPr>
                        <a:t>Data is formal in nature</a:t>
                      </a:r>
                      <a:endParaRPr lang="en-GB" sz="3200">
                        <a:effectLs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1933169"/>
                  </a:ext>
                </a:extLst>
              </a:tr>
            </a:tbl>
          </a:graphicData>
        </a:graphic>
      </p:graphicFrame>
    </p:spTree>
    <p:extLst>
      <p:ext uri="{BB962C8B-B14F-4D97-AF65-F5344CB8AC3E}">
        <p14:creationId xmlns:p14="http://schemas.microsoft.com/office/powerpoint/2010/main" val="1312078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7 Layers of Social Media Analytics</a:t>
            </a:r>
            <a:endParaRPr lang="en-ID"/>
          </a:p>
        </p:txBody>
      </p:sp>
      <p:sp>
        <p:nvSpPr>
          <p:cNvPr id="4" name="Content Placeholder 3"/>
          <p:cNvSpPr>
            <a:spLocks noGrp="1"/>
          </p:cNvSpPr>
          <p:nvPr>
            <p:ph idx="1"/>
          </p:nvPr>
        </p:nvSpPr>
        <p:spPr>
          <a:xfrm>
            <a:off x="1559496" y="2060848"/>
            <a:ext cx="10022904" cy="4263752"/>
          </a:xfrm>
        </p:spPr>
        <p:txBody>
          <a:bodyPr/>
          <a:lstStyle/>
          <a:p>
            <a:pPr marL="514350" indent="-514350">
              <a:buFont typeface="+mj-lt"/>
              <a:buAutoNum type="arabicPeriod"/>
            </a:pPr>
            <a:r>
              <a:rPr lang="en-GB" smtClean="0"/>
              <a:t>Text</a:t>
            </a:r>
            <a:endParaRPr lang="en-GB"/>
          </a:p>
          <a:p>
            <a:pPr marL="514350" indent="-514350">
              <a:buFont typeface="+mj-lt"/>
              <a:buAutoNum type="arabicPeriod"/>
            </a:pPr>
            <a:r>
              <a:rPr lang="en-GB" smtClean="0"/>
              <a:t>Networks</a:t>
            </a:r>
            <a:endParaRPr lang="en-GB"/>
          </a:p>
          <a:p>
            <a:pPr marL="514350" indent="-514350">
              <a:buFont typeface="+mj-lt"/>
              <a:buAutoNum type="arabicPeriod"/>
            </a:pPr>
            <a:r>
              <a:rPr lang="en-GB" smtClean="0"/>
              <a:t>Actions</a:t>
            </a:r>
            <a:endParaRPr lang="en-GB"/>
          </a:p>
          <a:p>
            <a:pPr marL="514350" indent="-514350">
              <a:buFont typeface="+mj-lt"/>
              <a:buAutoNum type="arabicPeriod"/>
            </a:pPr>
            <a:r>
              <a:rPr lang="en-GB" smtClean="0"/>
              <a:t>Hyperlinks</a:t>
            </a:r>
            <a:endParaRPr lang="en-GB"/>
          </a:p>
          <a:p>
            <a:pPr marL="514350" indent="-514350">
              <a:buFont typeface="+mj-lt"/>
              <a:buAutoNum type="arabicPeriod"/>
            </a:pPr>
            <a:r>
              <a:rPr lang="en-GB" smtClean="0"/>
              <a:t>Mobile</a:t>
            </a:r>
            <a:endParaRPr lang="en-GB"/>
          </a:p>
          <a:p>
            <a:pPr marL="514350" indent="-514350">
              <a:buFont typeface="+mj-lt"/>
              <a:buAutoNum type="arabicPeriod"/>
            </a:pPr>
            <a:r>
              <a:rPr lang="en-GB" smtClean="0"/>
              <a:t>Location</a:t>
            </a:r>
            <a:endParaRPr lang="en-GB"/>
          </a:p>
          <a:p>
            <a:pPr marL="514350" indent="-514350">
              <a:buFont typeface="+mj-lt"/>
              <a:buAutoNum type="arabicPeriod"/>
            </a:pPr>
            <a:r>
              <a:rPr lang="en-GB" smtClean="0"/>
              <a:t>Search </a:t>
            </a:r>
            <a:r>
              <a:rPr lang="en-GB"/>
              <a:t>engines</a:t>
            </a:r>
            <a:endParaRPr lang="en-ID"/>
          </a:p>
        </p:txBody>
      </p:sp>
      <p:pic>
        <p:nvPicPr>
          <p:cNvPr id="6" name="Picture 2" descr="Social Media Analytics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1484784"/>
            <a:ext cx="5256584" cy="507889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906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Social Media Analytics</a:t>
            </a:r>
            <a:endParaRPr lang="en-ID"/>
          </a:p>
        </p:txBody>
      </p:sp>
      <p:sp>
        <p:nvSpPr>
          <p:cNvPr id="6" name="Freeform 5"/>
          <p:cNvSpPr/>
          <p:nvPr/>
        </p:nvSpPr>
        <p:spPr>
          <a:xfrm>
            <a:off x="767408" y="1772816"/>
            <a:ext cx="3888432" cy="1220984"/>
          </a:xfrm>
          <a:custGeom>
            <a:avLst/>
            <a:gdLst>
              <a:gd name="connsiteX0" fmla="*/ 0 w 2034974"/>
              <a:gd name="connsiteY0" fmla="*/ 0 h 1220984"/>
              <a:gd name="connsiteX1" fmla="*/ 2034974 w 2034974"/>
              <a:gd name="connsiteY1" fmla="*/ 0 h 1220984"/>
              <a:gd name="connsiteX2" fmla="*/ 2034974 w 2034974"/>
              <a:gd name="connsiteY2" fmla="*/ 1220984 h 1220984"/>
              <a:gd name="connsiteX3" fmla="*/ 0 w 2034974"/>
              <a:gd name="connsiteY3" fmla="*/ 1220984 h 1220984"/>
              <a:gd name="connsiteX4" fmla="*/ 0 w 2034974"/>
              <a:gd name="connsiteY4" fmla="*/ 0 h 122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974" h="1220984">
                <a:moveTo>
                  <a:pt x="0" y="0"/>
                </a:moveTo>
                <a:lnTo>
                  <a:pt x="2034974" y="0"/>
                </a:lnTo>
                <a:lnTo>
                  <a:pt x="2034974" y="1220984"/>
                </a:lnTo>
                <a:lnTo>
                  <a:pt x="0" y="1220984"/>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D" sz="2400" b="0" kern="1200" smtClean="0"/>
              <a:t>Descriptive Analytics</a:t>
            </a:r>
            <a:endParaRPr lang="en-ID" sz="2400" kern="1200"/>
          </a:p>
        </p:txBody>
      </p:sp>
      <p:sp>
        <p:nvSpPr>
          <p:cNvPr id="7" name="Freeform 6"/>
          <p:cNvSpPr/>
          <p:nvPr/>
        </p:nvSpPr>
        <p:spPr>
          <a:xfrm>
            <a:off x="767408" y="3413322"/>
            <a:ext cx="3888432" cy="1220984"/>
          </a:xfrm>
          <a:custGeom>
            <a:avLst/>
            <a:gdLst>
              <a:gd name="connsiteX0" fmla="*/ 0 w 2034974"/>
              <a:gd name="connsiteY0" fmla="*/ 0 h 1220984"/>
              <a:gd name="connsiteX1" fmla="*/ 2034974 w 2034974"/>
              <a:gd name="connsiteY1" fmla="*/ 0 h 1220984"/>
              <a:gd name="connsiteX2" fmla="*/ 2034974 w 2034974"/>
              <a:gd name="connsiteY2" fmla="*/ 1220984 h 1220984"/>
              <a:gd name="connsiteX3" fmla="*/ 0 w 2034974"/>
              <a:gd name="connsiteY3" fmla="*/ 1220984 h 1220984"/>
              <a:gd name="connsiteX4" fmla="*/ 0 w 2034974"/>
              <a:gd name="connsiteY4" fmla="*/ 0 h 122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974" h="1220984">
                <a:moveTo>
                  <a:pt x="0" y="0"/>
                </a:moveTo>
                <a:lnTo>
                  <a:pt x="2034974" y="0"/>
                </a:lnTo>
                <a:lnTo>
                  <a:pt x="2034974" y="1220984"/>
                </a:lnTo>
                <a:lnTo>
                  <a:pt x="0" y="1220984"/>
                </a:lnTo>
                <a:lnTo>
                  <a:pt x="0" y="0"/>
                </a:lnTo>
                <a:close/>
              </a:path>
            </a:pathLst>
          </a:custGeom>
          <a:solidFill>
            <a:srgbClr val="00206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D" sz="2400" b="0" kern="1200" smtClean="0"/>
              <a:t>Predictive Analytics</a:t>
            </a:r>
            <a:endParaRPr lang="en-ID" sz="2400" kern="1200"/>
          </a:p>
        </p:txBody>
      </p:sp>
      <p:sp>
        <p:nvSpPr>
          <p:cNvPr id="8" name="Freeform 7"/>
          <p:cNvSpPr/>
          <p:nvPr/>
        </p:nvSpPr>
        <p:spPr>
          <a:xfrm>
            <a:off x="767408" y="5088336"/>
            <a:ext cx="3888432" cy="1220984"/>
          </a:xfrm>
          <a:custGeom>
            <a:avLst/>
            <a:gdLst>
              <a:gd name="connsiteX0" fmla="*/ 0 w 2034974"/>
              <a:gd name="connsiteY0" fmla="*/ 0 h 1220984"/>
              <a:gd name="connsiteX1" fmla="*/ 2034974 w 2034974"/>
              <a:gd name="connsiteY1" fmla="*/ 0 h 1220984"/>
              <a:gd name="connsiteX2" fmla="*/ 2034974 w 2034974"/>
              <a:gd name="connsiteY2" fmla="*/ 1220984 h 1220984"/>
              <a:gd name="connsiteX3" fmla="*/ 0 w 2034974"/>
              <a:gd name="connsiteY3" fmla="*/ 1220984 h 1220984"/>
              <a:gd name="connsiteX4" fmla="*/ 0 w 2034974"/>
              <a:gd name="connsiteY4" fmla="*/ 0 h 122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974" h="1220984">
                <a:moveTo>
                  <a:pt x="0" y="0"/>
                </a:moveTo>
                <a:lnTo>
                  <a:pt x="2034974" y="0"/>
                </a:lnTo>
                <a:lnTo>
                  <a:pt x="2034974" y="1220984"/>
                </a:lnTo>
                <a:lnTo>
                  <a:pt x="0" y="1220984"/>
                </a:lnTo>
                <a:lnTo>
                  <a:pt x="0" y="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ID" sz="2400" b="0" kern="1200" smtClean="0"/>
              <a:t>Prescriptive Analytics</a:t>
            </a:r>
            <a:endParaRPr lang="en-ID" sz="2400" kern="1200"/>
          </a:p>
        </p:txBody>
      </p:sp>
      <p:sp>
        <p:nvSpPr>
          <p:cNvPr id="9" name="Rectangle 8"/>
          <p:cNvSpPr/>
          <p:nvPr/>
        </p:nvSpPr>
        <p:spPr>
          <a:xfrm>
            <a:off x="4943872" y="1622208"/>
            <a:ext cx="6841728" cy="1569660"/>
          </a:xfrm>
          <a:prstGeom prst="rect">
            <a:avLst/>
          </a:prstGeom>
        </p:spPr>
        <p:txBody>
          <a:bodyPr wrap="square">
            <a:spAutoFit/>
          </a:bodyPr>
          <a:lstStyle/>
          <a:p>
            <a:r>
              <a:rPr lang="en-GB" sz="2400" b="1">
                <a:solidFill>
                  <a:srgbClr val="FF0000"/>
                </a:solidFill>
                <a:latin typeface="Calibri" panose="020F0502020204030204" pitchFamily="34" charset="0"/>
                <a:cs typeface="Calibri" panose="020F0502020204030204" pitchFamily="34" charset="0"/>
              </a:rPr>
              <a:t>Descriptive analytics </a:t>
            </a:r>
            <a:r>
              <a:rPr lang="en-GB" sz="2400">
                <a:solidFill>
                  <a:srgbClr val="000000"/>
                </a:solidFill>
                <a:latin typeface="Calibri" panose="020F0502020204030204" pitchFamily="34" charset="0"/>
                <a:cs typeface="Calibri" panose="020F0502020204030204" pitchFamily="34" charset="0"/>
              </a:rPr>
              <a:t>is mostly focused </a:t>
            </a:r>
            <a:r>
              <a:rPr lang="en-GB" sz="2400">
                <a:solidFill>
                  <a:srgbClr val="000000"/>
                </a:solidFill>
                <a:latin typeface="Calibri" panose="020F0502020204030204" pitchFamily="34" charset="0"/>
                <a:cs typeface="Calibri" panose="020F0502020204030204" pitchFamily="34" charset="0"/>
              </a:rPr>
              <a:t>on </a:t>
            </a:r>
            <a:r>
              <a:rPr lang="en-GB" sz="2400" b="1" smtClean="0">
                <a:solidFill>
                  <a:srgbClr val="000000"/>
                </a:solidFill>
                <a:latin typeface="Calibri" panose="020F0502020204030204" pitchFamily="34" charset="0"/>
                <a:cs typeface="Calibri" panose="020F0502020204030204" pitchFamily="34" charset="0"/>
              </a:rPr>
              <a:t>gathering </a:t>
            </a:r>
            <a:r>
              <a:rPr lang="en-GB" sz="2400" b="1">
                <a:solidFill>
                  <a:srgbClr val="000000"/>
                </a:solidFill>
                <a:latin typeface="Calibri" panose="020F0502020204030204" pitchFamily="34" charset="0"/>
                <a:cs typeface="Calibri" panose="020F0502020204030204" pitchFamily="34" charset="0"/>
              </a:rPr>
              <a:t>and </a:t>
            </a:r>
            <a:r>
              <a:rPr lang="en-GB" sz="2400" b="1">
                <a:solidFill>
                  <a:srgbClr val="000000"/>
                </a:solidFill>
                <a:latin typeface="Calibri" panose="020F0502020204030204" pitchFamily="34" charset="0"/>
                <a:cs typeface="Calibri" panose="020F0502020204030204" pitchFamily="34" charset="0"/>
              </a:rPr>
              <a:t>describing</a:t>
            </a:r>
            <a:r>
              <a:rPr lang="en-GB" sz="2400">
                <a:solidFill>
                  <a:srgbClr val="000000"/>
                </a:solidFill>
                <a:latin typeface="Calibri" panose="020F0502020204030204" pitchFamily="34" charset="0"/>
                <a:cs typeface="Calibri" panose="020F0502020204030204" pitchFamily="34" charset="0"/>
              </a:rPr>
              <a:t> </a:t>
            </a:r>
            <a:r>
              <a:rPr lang="en-GB" sz="2400" smtClean="0">
                <a:solidFill>
                  <a:srgbClr val="000000"/>
                </a:solidFill>
                <a:latin typeface="Calibri" panose="020F0502020204030204" pitchFamily="34" charset="0"/>
                <a:cs typeface="Calibri" panose="020F0502020204030204" pitchFamily="34" charset="0"/>
              </a:rPr>
              <a:t>social media </a:t>
            </a:r>
            <a:r>
              <a:rPr lang="en-GB" sz="2400">
                <a:solidFill>
                  <a:srgbClr val="000000"/>
                </a:solidFill>
                <a:latin typeface="Calibri" panose="020F0502020204030204" pitchFamily="34" charset="0"/>
                <a:cs typeface="Calibri" panose="020F0502020204030204" pitchFamily="34" charset="0"/>
              </a:rPr>
              <a:t>data in the form </a:t>
            </a:r>
            <a:r>
              <a:rPr lang="en-GB" sz="2400">
                <a:solidFill>
                  <a:srgbClr val="000000"/>
                </a:solidFill>
                <a:latin typeface="Calibri" panose="020F0502020204030204" pitchFamily="34" charset="0"/>
                <a:cs typeface="Calibri" panose="020F0502020204030204" pitchFamily="34" charset="0"/>
              </a:rPr>
              <a:t>of </a:t>
            </a:r>
            <a:r>
              <a:rPr lang="en-GB" sz="2400" smtClean="0">
                <a:solidFill>
                  <a:srgbClr val="000000"/>
                </a:solidFill>
                <a:latin typeface="Calibri" panose="020F0502020204030204" pitchFamily="34" charset="0"/>
                <a:cs typeface="Calibri" panose="020F0502020204030204" pitchFamily="34" charset="0"/>
              </a:rPr>
              <a:t>reports, visualizations</a:t>
            </a:r>
            <a:r>
              <a:rPr lang="en-GB" sz="2400">
                <a:solidFill>
                  <a:srgbClr val="000000"/>
                </a:solidFill>
                <a:latin typeface="Calibri" panose="020F0502020204030204" pitchFamily="34" charset="0"/>
                <a:cs typeface="Calibri" panose="020F0502020204030204" pitchFamily="34" charset="0"/>
              </a:rPr>
              <a:t>, and </a:t>
            </a:r>
            <a:r>
              <a:rPr lang="en-GB" sz="2400">
                <a:solidFill>
                  <a:srgbClr val="000000"/>
                </a:solidFill>
                <a:latin typeface="Calibri" panose="020F0502020204030204" pitchFamily="34" charset="0"/>
                <a:cs typeface="Calibri" panose="020F0502020204030204" pitchFamily="34" charset="0"/>
              </a:rPr>
              <a:t>clustering </a:t>
            </a:r>
            <a:r>
              <a:rPr lang="en-GB" sz="2400" smtClean="0">
                <a:solidFill>
                  <a:srgbClr val="000000"/>
                </a:solidFill>
                <a:latin typeface="Calibri" panose="020F0502020204030204" pitchFamily="34" charset="0"/>
                <a:cs typeface="Calibri" panose="020F0502020204030204" pitchFamily="34" charset="0"/>
              </a:rPr>
              <a:t>to understand </a:t>
            </a:r>
            <a:r>
              <a:rPr lang="en-GB" sz="2400">
                <a:solidFill>
                  <a:srgbClr val="000000"/>
                </a:solidFill>
                <a:latin typeface="Calibri" panose="020F0502020204030204" pitchFamily="34" charset="0"/>
                <a:cs typeface="Calibri" panose="020F0502020204030204" pitchFamily="34" charset="0"/>
              </a:rPr>
              <a:t>a business </a:t>
            </a:r>
            <a:r>
              <a:rPr lang="en-GB" sz="2400">
                <a:solidFill>
                  <a:srgbClr val="000000"/>
                </a:solidFill>
                <a:latin typeface="Calibri" panose="020F0502020204030204" pitchFamily="34" charset="0"/>
                <a:cs typeface="Calibri" panose="020F0502020204030204" pitchFamily="34" charset="0"/>
              </a:rPr>
              <a:t>problem</a:t>
            </a:r>
            <a:r>
              <a:rPr lang="en-GB" sz="2400">
                <a:latin typeface="Calibri" panose="020F0502020204030204" pitchFamily="34" charset="0"/>
                <a:cs typeface="Calibri" panose="020F0502020204030204" pitchFamily="34" charset="0"/>
              </a:rPr>
              <a:t> </a:t>
            </a:r>
            <a:endParaRPr lang="en-ID" sz="2400">
              <a:latin typeface="Calibri" panose="020F0502020204030204" pitchFamily="34" charset="0"/>
              <a:cs typeface="Calibri" panose="020F0502020204030204" pitchFamily="34" charset="0"/>
            </a:endParaRPr>
          </a:p>
        </p:txBody>
      </p:sp>
      <p:sp>
        <p:nvSpPr>
          <p:cNvPr id="10" name="Rectangle 9"/>
          <p:cNvSpPr/>
          <p:nvPr/>
        </p:nvSpPr>
        <p:spPr>
          <a:xfrm>
            <a:off x="4943872" y="3387291"/>
            <a:ext cx="6841728" cy="1200329"/>
          </a:xfrm>
          <a:prstGeom prst="rect">
            <a:avLst/>
          </a:prstGeom>
        </p:spPr>
        <p:txBody>
          <a:bodyPr wrap="square">
            <a:spAutoFit/>
          </a:bodyPr>
          <a:lstStyle/>
          <a:p>
            <a:r>
              <a:rPr lang="en-GB" sz="2400" b="1">
                <a:solidFill>
                  <a:srgbClr val="FF0000"/>
                </a:solidFill>
                <a:latin typeface="Calibri" panose="020F0502020204030204" pitchFamily="34" charset="0"/>
                <a:cs typeface="Calibri" panose="020F0502020204030204" pitchFamily="34" charset="0"/>
              </a:rPr>
              <a:t>Predictive analytics </a:t>
            </a:r>
            <a:r>
              <a:rPr lang="en-GB" sz="2400">
                <a:solidFill>
                  <a:srgbClr val="000000"/>
                </a:solidFill>
                <a:latin typeface="Calibri" panose="020F0502020204030204" pitchFamily="34" charset="0"/>
                <a:cs typeface="Calibri" panose="020F0502020204030204" pitchFamily="34" charset="0"/>
              </a:rPr>
              <a:t>involves </a:t>
            </a:r>
            <a:r>
              <a:rPr lang="en-GB" sz="2400" b="1">
                <a:solidFill>
                  <a:srgbClr val="000000"/>
                </a:solidFill>
                <a:latin typeface="Calibri" panose="020F0502020204030204" pitchFamily="34" charset="0"/>
                <a:cs typeface="Calibri" panose="020F0502020204030204" pitchFamily="34" charset="0"/>
              </a:rPr>
              <a:t>analyzing</a:t>
            </a:r>
            <a:r>
              <a:rPr lang="en-GB" sz="2400">
                <a:solidFill>
                  <a:srgbClr val="000000"/>
                </a:solidFill>
                <a:latin typeface="Calibri" panose="020F0502020204030204" pitchFamily="34" charset="0"/>
                <a:cs typeface="Calibri" panose="020F0502020204030204" pitchFamily="34" charset="0"/>
              </a:rPr>
              <a:t> large amounts of </a:t>
            </a:r>
            <a:r>
              <a:rPr lang="en-GB" sz="2400">
                <a:solidFill>
                  <a:srgbClr val="000000"/>
                </a:solidFill>
                <a:latin typeface="Calibri" panose="020F0502020204030204" pitchFamily="34" charset="0"/>
                <a:cs typeface="Calibri" panose="020F0502020204030204" pitchFamily="34" charset="0"/>
              </a:rPr>
              <a:t>accumulated </a:t>
            </a:r>
            <a:r>
              <a:rPr lang="en-GB" sz="2400" smtClean="0">
                <a:solidFill>
                  <a:srgbClr val="000000"/>
                </a:solidFill>
                <a:latin typeface="Calibri" panose="020F0502020204030204" pitchFamily="34" charset="0"/>
                <a:cs typeface="Calibri" panose="020F0502020204030204" pitchFamily="34" charset="0"/>
              </a:rPr>
              <a:t>social media </a:t>
            </a:r>
            <a:r>
              <a:rPr lang="en-GB" sz="2400">
                <a:solidFill>
                  <a:srgbClr val="000000"/>
                </a:solidFill>
                <a:latin typeface="Calibri" panose="020F0502020204030204" pitchFamily="34" charset="0"/>
                <a:cs typeface="Calibri" panose="020F0502020204030204" pitchFamily="34" charset="0"/>
              </a:rPr>
              <a:t>data </a:t>
            </a:r>
            <a:r>
              <a:rPr lang="en-GB" sz="2400" b="1">
                <a:solidFill>
                  <a:srgbClr val="000000"/>
                </a:solidFill>
                <a:latin typeface="Calibri" panose="020F0502020204030204" pitchFamily="34" charset="0"/>
                <a:cs typeface="Calibri" panose="020F0502020204030204" pitchFamily="34" charset="0"/>
              </a:rPr>
              <a:t>to predict a future event</a:t>
            </a:r>
            <a:r>
              <a:rPr lang="en-GB" sz="2400">
                <a:solidFill>
                  <a:srgbClr val="000000"/>
                </a:solidFill>
                <a:latin typeface="Calibri" panose="020F0502020204030204" pitchFamily="34" charset="0"/>
                <a:cs typeface="Calibri" panose="020F0502020204030204" pitchFamily="34" charset="0"/>
              </a:rPr>
              <a:t>. </a:t>
            </a:r>
            <a:endParaRPr lang="en-ID" sz="2400">
              <a:solidFill>
                <a:srgbClr val="000000"/>
              </a:solidFill>
              <a:latin typeface="Calibri" panose="020F0502020204030204" pitchFamily="34" charset="0"/>
              <a:cs typeface="Calibri" panose="020F0502020204030204" pitchFamily="34" charset="0"/>
            </a:endParaRPr>
          </a:p>
        </p:txBody>
      </p:sp>
      <p:sp>
        <p:nvSpPr>
          <p:cNvPr id="11" name="Rectangle 10"/>
          <p:cNvSpPr/>
          <p:nvPr/>
        </p:nvSpPr>
        <p:spPr>
          <a:xfrm>
            <a:off x="4941168" y="4797152"/>
            <a:ext cx="6844432" cy="1938992"/>
          </a:xfrm>
          <a:prstGeom prst="rect">
            <a:avLst/>
          </a:prstGeom>
        </p:spPr>
        <p:txBody>
          <a:bodyPr wrap="square">
            <a:spAutoFit/>
          </a:bodyPr>
          <a:lstStyle/>
          <a:p>
            <a:r>
              <a:rPr lang="en-GB" sz="2400" b="1" smtClean="0">
                <a:solidFill>
                  <a:srgbClr val="FF0000"/>
                </a:solidFill>
                <a:latin typeface="Calibri" panose="020F0502020204030204" pitchFamily="34" charset="0"/>
                <a:cs typeface="Calibri" panose="020F0502020204030204" pitchFamily="34" charset="0"/>
              </a:rPr>
              <a:t>Prescriptive analytics </a:t>
            </a:r>
            <a:r>
              <a:rPr lang="en-GB" sz="2400" smtClean="0">
                <a:solidFill>
                  <a:srgbClr val="000000"/>
                </a:solidFill>
                <a:latin typeface="Calibri" panose="020F0502020204030204" pitchFamily="34" charset="0"/>
                <a:cs typeface="Calibri" panose="020F0502020204030204" pitchFamily="34" charset="0"/>
              </a:rPr>
              <a:t>suggest </a:t>
            </a:r>
            <a:r>
              <a:rPr lang="en-GB" sz="2400">
                <a:solidFill>
                  <a:srgbClr val="000000"/>
                </a:solidFill>
                <a:latin typeface="Calibri" panose="020F0502020204030204" pitchFamily="34" charset="0"/>
                <a:cs typeface="Calibri" panose="020F0502020204030204" pitchFamily="34" charset="0"/>
              </a:rPr>
              <a:t>the </a:t>
            </a:r>
            <a:r>
              <a:rPr lang="en-GB" sz="2400" b="1">
                <a:solidFill>
                  <a:srgbClr val="000000"/>
                </a:solidFill>
                <a:latin typeface="Calibri" panose="020F0502020204030204" pitchFamily="34" charset="0"/>
                <a:cs typeface="Calibri" panose="020F0502020204030204" pitchFamily="34" charset="0"/>
              </a:rPr>
              <a:t>best action </a:t>
            </a:r>
            <a:r>
              <a:rPr lang="en-GB" sz="2400">
                <a:solidFill>
                  <a:srgbClr val="000000"/>
                </a:solidFill>
                <a:latin typeface="Calibri" panose="020F0502020204030204" pitchFamily="34" charset="0"/>
                <a:cs typeface="Calibri" panose="020F0502020204030204" pitchFamily="34" charset="0"/>
              </a:rPr>
              <a:t>to take when </a:t>
            </a:r>
            <a:r>
              <a:rPr lang="en-GB" sz="2400" b="1">
                <a:solidFill>
                  <a:srgbClr val="000000"/>
                </a:solidFill>
                <a:latin typeface="Calibri" panose="020F0502020204030204" pitchFamily="34" charset="0"/>
                <a:cs typeface="Calibri" panose="020F0502020204030204" pitchFamily="34" charset="0"/>
              </a:rPr>
              <a:t>handling </a:t>
            </a:r>
            <a:r>
              <a:rPr lang="en-GB" sz="2400" b="1">
                <a:solidFill>
                  <a:srgbClr val="000000"/>
                </a:solidFill>
                <a:latin typeface="Calibri" panose="020F0502020204030204" pitchFamily="34" charset="0"/>
                <a:cs typeface="Calibri" panose="020F0502020204030204" pitchFamily="34" charset="0"/>
              </a:rPr>
              <a:t>a </a:t>
            </a:r>
            <a:r>
              <a:rPr lang="en-GB" sz="2400" b="1">
                <a:solidFill>
                  <a:srgbClr val="000000"/>
                </a:solidFill>
                <a:latin typeface="Calibri" panose="020F0502020204030204" pitchFamily="34" charset="0"/>
                <a:cs typeface="Calibri" panose="020F0502020204030204" pitchFamily="34" charset="0"/>
              </a:rPr>
              <a:t>scenario</a:t>
            </a:r>
            <a:r>
              <a:rPr lang="en-GB" sz="2400">
                <a:solidFill>
                  <a:srgbClr val="000000"/>
                </a:solidFill>
                <a:latin typeface="Calibri" panose="020F0502020204030204" pitchFamily="34" charset="0"/>
                <a:cs typeface="Calibri" panose="020F0502020204030204" pitchFamily="34" charset="0"/>
              </a:rPr>
              <a:t>. For example, if you have groups of social media users </a:t>
            </a:r>
            <a:r>
              <a:rPr lang="en-GB" sz="2400">
                <a:solidFill>
                  <a:srgbClr val="000000"/>
                </a:solidFill>
                <a:latin typeface="Calibri" panose="020F0502020204030204" pitchFamily="34" charset="0"/>
                <a:cs typeface="Calibri" panose="020F0502020204030204" pitchFamily="34" charset="0"/>
              </a:rPr>
              <a:t>that </a:t>
            </a:r>
            <a:r>
              <a:rPr lang="en-GB" sz="2400" smtClean="0">
                <a:solidFill>
                  <a:srgbClr val="000000"/>
                </a:solidFill>
                <a:latin typeface="Calibri" panose="020F0502020204030204" pitchFamily="34" charset="0"/>
                <a:cs typeface="Calibri" panose="020F0502020204030204" pitchFamily="34" charset="0"/>
              </a:rPr>
              <a:t>display certain </a:t>
            </a:r>
            <a:r>
              <a:rPr lang="en-GB" sz="2400">
                <a:solidFill>
                  <a:srgbClr val="000000"/>
                </a:solidFill>
                <a:latin typeface="Calibri" panose="020F0502020204030204" pitchFamily="34" charset="0"/>
                <a:cs typeface="Calibri" panose="020F0502020204030204" pitchFamily="34" charset="0"/>
              </a:rPr>
              <a:t>patterns of buying behavior, how can you optimize your </a:t>
            </a:r>
            <a:r>
              <a:rPr lang="en-GB" sz="2400">
                <a:solidFill>
                  <a:srgbClr val="000000"/>
                </a:solidFill>
                <a:latin typeface="Calibri" panose="020F0502020204030204" pitchFamily="34" charset="0"/>
                <a:cs typeface="Calibri" panose="020F0502020204030204" pitchFamily="34" charset="0"/>
              </a:rPr>
              <a:t>offering </a:t>
            </a:r>
            <a:r>
              <a:rPr lang="en-GB" sz="2400" smtClean="0">
                <a:solidFill>
                  <a:srgbClr val="000000"/>
                </a:solidFill>
                <a:latin typeface="Calibri" panose="020F0502020204030204" pitchFamily="34" charset="0"/>
                <a:cs typeface="Calibri" panose="020F0502020204030204" pitchFamily="34" charset="0"/>
              </a:rPr>
              <a:t>to each </a:t>
            </a:r>
            <a:r>
              <a:rPr lang="en-GB" sz="2400">
                <a:solidFill>
                  <a:srgbClr val="000000"/>
                </a:solidFill>
                <a:latin typeface="Calibri" panose="020F0502020204030204" pitchFamily="34" charset="0"/>
                <a:cs typeface="Calibri" panose="020F0502020204030204" pitchFamily="34" charset="0"/>
              </a:rPr>
              <a:t>group?</a:t>
            </a:r>
            <a:endParaRPr lang="en-ID" sz="24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382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01</a:t>
            </a:r>
            <a:endParaRPr lang="id-ID" sz="2800" dirty="0"/>
          </a:p>
        </p:txBody>
      </p:sp>
      <p:sp>
        <p:nvSpPr>
          <p:cNvPr id="6" name="Subtitle 4"/>
          <p:cNvSpPr>
            <a:spLocks noGrp="1"/>
          </p:cNvSpPr>
          <p:nvPr>
            <p:ph type="title"/>
          </p:nvPr>
        </p:nvSpPr>
        <p:spPr/>
        <p:txBody>
          <a:bodyPr/>
          <a:lstStyle/>
          <a:p>
            <a:r>
              <a:rPr lang="en-ID" sz="4800" smtClean="0">
                <a:solidFill>
                  <a:schemeClr val="tx1"/>
                </a:solidFill>
              </a:rPr>
              <a:t>PENGANTAR MEDIA SOSIAL &amp; DIGITAL</a:t>
            </a:r>
            <a:endParaRPr lang="id-ID" sz="4800" b="1" dirty="0">
              <a:solidFill>
                <a:srgbClr val="FB6905"/>
              </a:solidFill>
              <a:latin typeface="+mj-lt"/>
            </a:endParaRPr>
          </a:p>
        </p:txBody>
      </p:sp>
    </p:spTree>
    <p:extLst>
      <p:ext uri="{BB962C8B-B14F-4D97-AF65-F5344CB8AC3E}">
        <p14:creationId xmlns:p14="http://schemas.microsoft.com/office/powerpoint/2010/main" val="129770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Social Media Analytics Life Cycle</a:t>
            </a:r>
            <a:endParaRPr lang="en-ID"/>
          </a:p>
        </p:txBody>
      </p:sp>
      <p:sp>
        <p:nvSpPr>
          <p:cNvPr id="3" name="Content Placeholder 2"/>
          <p:cNvSpPr>
            <a:spLocks noGrp="1"/>
          </p:cNvSpPr>
          <p:nvPr>
            <p:ph idx="1"/>
          </p:nvPr>
        </p:nvSpPr>
        <p:spPr>
          <a:xfrm>
            <a:off x="5519936" y="1988840"/>
            <a:ext cx="6062464" cy="4335760"/>
          </a:xfrm>
        </p:spPr>
        <p:txBody>
          <a:bodyPr/>
          <a:lstStyle/>
          <a:p>
            <a:pPr marL="514350" indent="-514350">
              <a:buFont typeface="+mj-lt"/>
              <a:buAutoNum type="arabicPeriod"/>
            </a:pPr>
            <a:r>
              <a:rPr lang="en-ID" smtClean="0"/>
              <a:t>Identification</a:t>
            </a:r>
          </a:p>
          <a:p>
            <a:pPr marL="514350" indent="-514350">
              <a:buFont typeface="+mj-lt"/>
              <a:buAutoNum type="arabicPeriod"/>
            </a:pPr>
            <a:r>
              <a:rPr lang="en-ID" smtClean="0"/>
              <a:t>Extraction</a:t>
            </a:r>
          </a:p>
          <a:p>
            <a:pPr marL="514350" indent="-514350">
              <a:buFont typeface="+mj-lt"/>
              <a:buAutoNum type="arabicPeriod"/>
            </a:pPr>
            <a:r>
              <a:rPr lang="en-ID" smtClean="0"/>
              <a:t>Cleaning</a:t>
            </a:r>
          </a:p>
          <a:p>
            <a:pPr marL="514350" indent="-514350">
              <a:buFont typeface="+mj-lt"/>
              <a:buAutoNum type="arabicPeriod"/>
            </a:pPr>
            <a:r>
              <a:rPr lang="en-ID" smtClean="0"/>
              <a:t>Analyzing</a:t>
            </a:r>
          </a:p>
          <a:p>
            <a:pPr marL="514350" indent="-514350">
              <a:buFont typeface="+mj-lt"/>
              <a:buAutoNum type="arabicPeriod"/>
            </a:pPr>
            <a:r>
              <a:rPr lang="en-ID" smtClean="0"/>
              <a:t>Vizualization</a:t>
            </a:r>
          </a:p>
          <a:p>
            <a:pPr marL="514350" indent="-514350">
              <a:buFont typeface="+mj-lt"/>
              <a:buAutoNum type="arabicPeriod"/>
            </a:pPr>
            <a:r>
              <a:rPr lang="en-ID" smtClean="0"/>
              <a:t>Intepretation</a:t>
            </a:r>
            <a:endParaRPr lang="en-ID"/>
          </a:p>
        </p:txBody>
      </p:sp>
      <p:pic>
        <p:nvPicPr>
          <p:cNvPr id="5" name="Picture 4"/>
          <p:cNvPicPr>
            <a:picLocks noChangeAspect="1"/>
          </p:cNvPicPr>
          <p:nvPr/>
        </p:nvPicPr>
        <p:blipFill>
          <a:blip r:embed="rId2"/>
          <a:stretch>
            <a:fillRect/>
          </a:stretch>
        </p:blipFill>
        <p:spPr>
          <a:xfrm>
            <a:off x="767408" y="1628800"/>
            <a:ext cx="4349974" cy="3937202"/>
          </a:xfrm>
          <a:prstGeom prst="rect">
            <a:avLst/>
          </a:prstGeom>
        </p:spPr>
      </p:pic>
    </p:spTree>
    <p:extLst>
      <p:ext uri="{BB962C8B-B14F-4D97-AF65-F5344CB8AC3E}">
        <p14:creationId xmlns:p14="http://schemas.microsoft.com/office/powerpoint/2010/main" val="752518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Challenges to Social Media Analytics</a:t>
            </a:r>
            <a:endParaRPr lang="en-ID"/>
          </a:p>
        </p:txBody>
      </p:sp>
      <p:sp>
        <p:nvSpPr>
          <p:cNvPr id="3" name="Content Placeholder 2"/>
          <p:cNvSpPr>
            <a:spLocks noGrp="1"/>
          </p:cNvSpPr>
          <p:nvPr>
            <p:ph idx="1"/>
          </p:nvPr>
        </p:nvSpPr>
        <p:spPr/>
        <p:txBody>
          <a:bodyPr/>
          <a:lstStyle/>
          <a:p>
            <a:r>
              <a:rPr lang="en-ID" b="1" smtClean="0">
                <a:solidFill>
                  <a:srgbClr val="FF0000"/>
                </a:solidFill>
              </a:rPr>
              <a:t>Volume and Velocity</a:t>
            </a:r>
          </a:p>
          <a:p>
            <a:pPr lvl="1"/>
            <a:r>
              <a:rPr lang="en-GB"/>
              <a:t>Social media data is </a:t>
            </a:r>
            <a:r>
              <a:rPr lang="en-GB" b="1"/>
              <a:t>large in size and is swiftly generated</a:t>
            </a:r>
            <a:r>
              <a:rPr lang="en-GB"/>
              <a:t>. </a:t>
            </a:r>
            <a:r>
              <a:rPr lang="en-GB"/>
              <a:t>Capturing </a:t>
            </a:r>
            <a:r>
              <a:rPr lang="en-GB" smtClean="0"/>
              <a:t>and analyzing </a:t>
            </a:r>
            <a:r>
              <a:rPr lang="en-GB"/>
              <a:t>millions of records that appear every second is a </a:t>
            </a:r>
            <a:r>
              <a:rPr lang="en-GB"/>
              <a:t>real </a:t>
            </a:r>
            <a:r>
              <a:rPr lang="en-GB" smtClean="0"/>
              <a:t>challenge.</a:t>
            </a:r>
            <a:endParaRPr lang="en-ID" smtClean="0"/>
          </a:p>
          <a:p>
            <a:r>
              <a:rPr lang="en-ID" b="1" smtClean="0">
                <a:solidFill>
                  <a:srgbClr val="FF0000"/>
                </a:solidFill>
              </a:rPr>
              <a:t>Diversity</a:t>
            </a:r>
          </a:p>
          <a:p>
            <a:pPr lvl="1"/>
            <a:r>
              <a:rPr lang="en-GB"/>
              <a:t>Social media users and the content they generate are </a:t>
            </a:r>
            <a:r>
              <a:rPr lang="en-GB" b="1"/>
              <a:t>extremely </a:t>
            </a:r>
            <a:r>
              <a:rPr lang="en-GB" b="1" smtClean="0"/>
              <a:t>diverse, multilingual</a:t>
            </a:r>
            <a:r>
              <a:rPr lang="en-GB" b="1"/>
              <a:t>, and vary across time </a:t>
            </a:r>
            <a:r>
              <a:rPr lang="en-GB" b="1"/>
              <a:t>and </a:t>
            </a:r>
            <a:r>
              <a:rPr lang="en-GB" b="1"/>
              <a:t>space</a:t>
            </a:r>
            <a:r>
              <a:rPr lang="en-GB"/>
              <a:t>. </a:t>
            </a:r>
            <a:r>
              <a:rPr lang="en-GB"/>
              <a:t>Due </a:t>
            </a:r>
            <a:r>
              <a:rPr lang="en-GB" smtClean="0"/>
              <a:t>to the </a:t>
            </a:r>
            <a:r>
              <a:rPr lang="en-GB"/>
              <a:t>noisy and diverse nature of social media data, </a:t>
            </a:r>
            <a:r>
              <a:rPr lang="en-GB"/>
              <a:t>separating </a:t>
            </a:r>
            <a:r>
              <a:rPr lang="en-GB" smtClean="0"/>
              <a:t>important content </a:t>
            </a:r>
            <a:r>
              <a:rPr lang="en-GB"/>
              <a:t>from noise is challenging and time consuming.</a:t>
            </a:r>
            <a:endParaRPr lang="en-ID" smtClean="0"/>
          </a:p>
          <a:p>
            <a:r>
              <a:rPr lang="en-ID" b="1" smtClean="0">
                <a:solidFill>
                  <a:srgbClr val="FF0000"/>
                </a:solidFill>
              </a:rPr>
              <a:t>Unstructuredness</a:t>
            </a:r>
          </a:p>
          <a:p>
            <a:pPr lvl="1"/>
            <a:r>
              <a:rPr lang="en-GB"/>
              <a:t>Unlike the data stored in the corporate databases, which are </a:t>
            </a:r>
            <a:r>
              <a:rPr lang="en-GB"/>
              <a:t>mostly </a:t>
            </a:r>
            <a:r>
              <a:rPr lang="en-GB" smtClean="0"/>
              <a:t>numbers, social </a:t>
            </a:r>
            <a:r>
              <a:rPr lang="en-GB"/>
              <a:t>media data is </a:t>
            </a:r>
            <a:r>
              <a:rPr lang="en-GB" b="1"/>
              <a:t>highly unstructured </a:t>
            </a:r>
            <a:r>
              <a:rPr lang="en-GB"/>
              <a:t>and consists of text</a:t>
            </a:r>
            <a:r>
              <a:rPr lang="en-GB"/>
              <a:t>, </a:t>
            </a:r>
            <a:r>
              <a:rPr lang="en-GB" smtClean="0"/>
              <a:t>graphics, actions</a:t>
            </a:r>
            <a:r>
              <a:rPr lang="en-GB"/>
              <a:t>, and relations</a:t>
            </a:r>
            <a:endParaRPr lang="en-ID"/>
          </a:p>
        </p:txBody>
      </p:sp>
    </p:spTree>
    <p:extLst>
      <p:ext uri="{BB962C8B-B14F-4D97-AF65-F5344CB8AC3E}">
        <p14:creationId xmlns:p14="http://schemas.microsoft.com/office/powerpoint/2010/main" val="1883001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Social Media Analytics Research Trends</a:t>
            </a:r>
            <a:endParaRPr lang="en-ID"/>
          </a:p>
        </p:txBody>
      </p:sp>
      <p:pic>
        <p:nvPicPr>
          <p:cNvPr id="4" name="Content Placeholder 3"/>
          <p:cNvPicPr>
            <a:picLocks noGrp="1" noChangeAspect="1"/>
          </p:cNvPicPr>
          <p:nvPr>
            <p:ph idx="1"/>
          </p:nvPr>
        </p:nvPicPr>
        <p:blipFill>
          <a:blip r:embed="rId3"/>
          <a:stretch>
            <a:fillRect/>
          </a:stretch>
        </p:blipFill>
        <p:spPr>
          <a:xfrm>
            <a:off x="767408" y="1628800"/>
            <a:ext cx="10513168" cy="3304461"/>
          </a:xfrm>
          <a:prstGeom prst="rect">
            <a:avLst/>
          </a:prstGeom>
        </p:spPr>
      </p:pic>
    </p:spTree>
    <p:extLst>
      <p:ext uri="{BB962C8B-B14F-4D97-AF65-F5344CB8AC3E}">
        <p14:creationId xmlns:p14="http://schemas.microsoft.com/office/powerpoint/2010/main" val="224495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Social Media Analytics Research Trends</a:t>
            </a:r>
          </a:p>
        </p:txBody>
      </p:sp>
      <p:pic>
        <p:nvPicPr>
          <p:cNvPr id="4" name="Content Placeholder 3"/>
          <p:cNvPicPr>
            <a:picLocks noGrp="1" noChangeAspect="1"/>
          </p:cNvPicPr>
          <p:nvPr>
            <p:ph idx="1"/>
          </p:nvPr>
        </p:nvPicPr>
        <p:blipFill>
          <a:blip r:embed="rId3"/>
          <a:stretch>
            <a:fillRect/>
          </a:stretch>
        </p:blipFill>
        <p:spPr>
          <a:xfrm>
            <a:off x="914400" y="1484784"/>
            <a:ext cx="5132098" cy="4953000"/>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6470377" y="1479713"/>
            <a:ext cx="5026223" cy="4990193"/>
          </a:xfrm>
          <a:prstGeom prst="rect">
            <a:avLst/>
          </a:prstGeom>
          <a:ln>
            <a:solidFill>
              <a:schemeClr val="accent1"/>
            </a:solidFill>
          </a:ln>
        </p:spPr>
      </p:pic>
    </p:spTree>
    <p:extLst>
      <p:ext uri="{BB962C8B-B14F-4D97-AF65-F5344CB8AC3E}">
        <p14:creationId xmlns:p14="http://schemas.microsoft.com/office/powerpoint/2010/main" val="2771631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smtClean="0"/>
              <a:t>References / Books</a:t>
            </a:r>
            <a:endParaRPr lang="id-ID" dirty="0"/>
          </a:p>
        </p:txBody>
      </p:sp>
      <p:pic>
        <p:nvPicPr>
          <p:cNvPr id="4098" name="Picture 2" descr="Book cover Seven Layers of Social Media Analytics: Mining Business Insights from Social Media Text, Actions, Networks, Hyperlinks, Apps, Search Engine, and Location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512" y="1916832"/>
            <a:ext cx="1861892"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0" name="Picture 4" descr="Book cover Social Media Data Mining and Analy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029" y="1916833"/>
            <a:ext cx="2175525"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2" name="Picture 6" descr="Book cover Python Social Media Analytics: Analyze and visualize data from Twitter, Youtube, GitHub, and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636" y="1916832"/>
            <a:ext cx="2210996"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4" name="Picture 8" descr="Book cover Social Media Analytics and Practical Applications: The Change to the Competition Landsca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7197" y="1916832"/>
            <a:ext cx="1684568"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610800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2204864"/>
            <a:ext cx="12192000" cy="2520280"/>
          </a:xfrm>
          <a:prstGeom prst="rect">
            <a:avLst/>
          </a:prstGeom>
          <a:solidFill>
            <a:srgbClr val="0070C0"/>
          </a:solidFill>
        </p:spPr>
        <p:txBody>
          <a:bodyPr wrap="square" rtlCol="0" anchor="ctr">
            <a:noAutofit/>
          </a:bodyPr>
          <a:lstStyle/>
          <a:p>
            <a:pPr algn="ctr"/>
            <a:r>
              <a:rPr lang="en-ID" sz="6600" b="1" smtClean="0">
                <a:solidFill>
                  <a:schemeClr val="bg1"/>
                </a:solidFill>
                <a:latin typeface="Calibri" panose="020F0502020204030204" pitchFamily="34" charset="0"/>
                <a:cs typeface="Calibri" panose="020F0502020204030204" pitchFamily="34" charset="0"/>
              </a:rPr>
              <a:t>Social Media </a:t>
            </a:r>
            <a:r>
              <a:rPr lang="en-ID" sz="6600" smtClean="0">
                <a:solidFill>
                  <a:schemeClr val="bg1"/>
                </a:solidFill>
                <a:latin typeface="Calibri" panose="020F0502020204030204" pitchFamily="34" charset="0"/>
                <a:cs typeface="Calibri" panose="020F0502020204030204" pitchFamily="34" charset="0"/>
              </a:rPr>
              <a:t>Analytics</a:t>
            </a:r>
            <a:endParaRPr lang="en-ID" sz="6000">
              <a:solidFill>
                <a:schemeClr val="bg1"/>
              </a:solidFill>
              <a:latin typeface="Calibri" panose="020F0502020204030204" pitchFamily="34" charset="0"/>
              <a:cs typeface="Calibri" panose="020F0502020204030204" pitchFamily="34" charset="0"/>
            </a:endParaRPr>
          </a:p>
        </p:txBody>
      </p:sp>
      <p:sp>
        <p:nvSpPr>
          <p:cNvPr id="2" name="TextBox 1"/>
          <p:cNvSpPr txBox="1"/>
          <p:nvPr/>
        </p:nvSpPr>
        <p:spPr>
          <a:xfrm>
            <a:off x="4155340" y="4149080"/>
            <a:ext cx="3881319" cy="400110"/>
          </a:xfrm>
          <a:prstGeom prst="rect">
            <a:avLst/>
          </a:prstGeom>
          <a:solidFill>
            <a:schemeClr val="bg1"/>
          </a:solidFill>
        </p:spPr>
        <p:txBody>
          <a:bodyPr wrap="none" rtlCol="0">
            <a:spAutoFit/>
          </a:bodyPr>
          <a:lstStyle/>
          <a:p>
            <a:r>
              <a:rPr lang="en-ID" sz="2000" b="1" smtClean="0">
                <a:solidFill>
                  <a:srgbClr val="000000"/>
                </a:solidFill>
                <a:latin typeface="Calibri" panose="020F0502020204030204" pitchFamily="34" charset="0"/>
                <a:cs typeface="Calibri" panose="020F0502020204030204" pitchFamily="34" charset="0"/>
              </a:rPr>
              <a:t>Dr. Achmad Solichin, S.Kom., M.T.I.</a:t>
            </a:r>
            <a:endParaRPr lang="en-ID" sz="2000" b="1">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5246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09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2204864"/>
            <a:ext cx="12192000" cy="2520280"/>
          </a:xfrm>
          <a:prstGeom prst="rect">
            <a:avLst/>
          </a:prstGeom>
          <a:solidFill>
            <a:schemeClr val="tx1"/>
          </a:solidFill>
        </p:spPr>
        <p:txBody>
          <a:bodyPr wrap="square" rtlCol="0" anchor="ctr">
            <a:noAutofit/>
          </a:bodyPr>
          <a:lstStyle/>
          <a:p>
            <a:pPr algn="ctr"/>
            <a:r>
              <a:rPr lang="en-ID" sz="6000" smtClean="0">
                <a:solidFill>
                  <a:schemeClr val="bg1"/>
                </a:solidFill>
                <a:latin typeface="Calibri" panose="020F0502020204030204" pitchFamily="34" charset="0"/>
                <a:cs typeface="Calibri" panose="020F0502020204030204" pitchFamily="34" charset="0"/>
              </a:rPr>
              <a:t>What is Social Media?</a:t>
            </a:r>
            <a:endParaRPr lang="en-ID" sz="60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233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2204864"/>
            <a:ext cx="12192000" cy="2520280"/>
          </a:xfrm>
          <a:prstGeom prst="rect">
            <a:avLst/>
          </a:prstGeom>
          <a:solidFill>
            <a:schemeClr val="tx1"/>
          </a:solidFill>
        </p:spPr>
        <p:txBody>
          <a:bodyPr wrap="square" rtlCol="0" anchor="ctr">
            <a:noAutofit/>
          </a:bodyPr>
          <a:lstStyle/>
          <a:p>
            <a:pPr algn="ctr"/>
            <a:r>
              <a:rPr lang="en-GB" sz="3600">
                <a:solidFill>
                  <a:schemeClr val="bg1"/>
                </a:solidFill>
                <a:latin typeface="Calibri" panose="020F0502020204030204" pitchFamily="34" charset="0"/>
                <a:cs typeface="Calibri" panose="020F0502020204030204" pitchFamily="34" charset="0"/>
              </a:rPr>
              <a:t>Social media are </a:t>
            </a:r>
            <a:r>
              <a:rPr lang="en-GB" sz="3600">
                <a:solidFill>
                  <a:srgbClr val="FFFF00"/>
                </a:solidFill>
                <a:latin typeface="Calibri" panose="020F0502020204030204" pitchFamily="34" charset="0"/>
                <a:cs typeface="Calibri" panose="020F0502020204030204" pitchFamily="34" charset="0"/>
              </a:rPr>
              <a:t>interactive</a:t>
            </a:r>
            <a:r>
              <a:rPr lang="en-GB" sz="3600">
                <a:solidFill>
                  <a:schemeClr val="bg1"/>
                </a:solidFill>
                <a:latin typeface="Calibri" panose="020F0502020204030204" pitchFamily="34" charset="0"/>
                <a:cs typeface="Calibri" panose="020F0502020204030204" pitchFamily="34" charset="0"/>
              </a:rPr>
              <a:t> technologies and </a:t>
            </a:r>
            <a:r>
              <a:rPr lang="en-GB" sz="3600">
                <a:solidFill>
                  <a:srgbClr val="FFFF00"/>
                </a:solidFill>
                <a:latin typeface="Calibri" panose="020F0502020204030204" pitchFamily="34" charset="0"/>
                <a:cs typeface="Calibri" panose="020F0502020204030204" pitchFamily="34" charset="0"/>
              </a:rPr>
              <a:t>digital</a:t>
            </a:r>
            <a:r>
              <a:rPr lang="en-GB" sz="3600">
                <a:solidFill>
                  <a:schemeClr val="bg1"/>
                </a:solidFill>
                <a:latin typeface="Calibri" panose="020F0502020204030204" pitchFamily="34" charset="0"/>
                <a:cs typeface="Calibri" panose="020F0502020204030204" pitchFamily="34" charset="0"/>
              </a:rPr>
              <a:t> channels that facilitate the </a:t>
            </a:r>
            <a:r>
              <a:rPr lang="en-GB" sz="3600">
                <a:solidFill>
                  <a:srgbClr val="FFFF00"/>
                </a:solidFill>
                <a:latin typeface="Calibri" panose="020F0502020204030204" pitchFamily="34" charset="0"/>
                <a:cs typeface="Calibri" panose="020F0502020204030204" pitchFamily="34" charset="0"/>
              </a:rPr>
              <a:t>creation</a:t>
            </a:r>
            <a:r>
              <a:rPr lang="en-GB" sz="3600">
                <a:solidFill>
                  <a:schemeClr val="bg1"/>
                </a:solidFill>
                <a:latin typeface="Calibri" panose="020F0502020204030204" pitchFamily="34" charset="0"/>
                <a:cs typeface="Calibri" panose="020F0502020204030204" pitchFamily="34" charset="0"/>
              </a:rPr>
              <a:t> and </a:t>
            </a:r>
            <a:r>
              <a:rPr lang="en-GB" sz="3600">
                <a:solidFill>
                  <a:srgbClr val="FFFF00"/>
                </a:solidFill>
                <a:latin typeface="Calibri" panose="020F0502020204030204" pitchFamily="34" charset="0"/>
                <a:cs typeface="Calibri" panose="020F0502020204030204" pitchFamily="34" charset="0"/>
              </a:rPr>
              <a:t>sharing</a:t>
            </a:r>
            <a:r>
              <a:rPr lang="en-GB" sz="3600">
                <a:solidFill>
                  <a:schemeClr val="bg1"/>
                </a:solidFill>
                <a:latin typeface="Calibri" panose="020F0502020204030204" pitchFamily="34" charset="0"/>
                <a:cs typeface="Calibri" panose="020F0502020204030204" pitchFamily="34" charset="0"/>
              </a:rPr>
              <a:t> of information, ideas, interests, and other forms of expression through </a:t>
            </a:r>
            <a:r>
              <a:rPr lang="en-GB" sz="3600">
                <a:solidFill>
                  <a:srgbClr val="FFFF00"/>
                </a:solidFill>
                <a:latin typeface="Calibri" panose="020F0502020204030204" pitchFamily="34" charset="0"/>
                <a:cs typeface="Calibri" panose="020F0502020204030204" pitchFamily="34" charset="0"/>
              </a:rPr>
              <a:t>virtual communities</a:t>
            </a:r>
            <a:r>
              <a:rPr lang="en-GB" sz="3600">
                <a:solidFill>
                  <a:schemeClr val="bg1"/>
                </a:solidFill>
                <a:latin typeface="Calibri" panose="020F0502020204030204" pitchFamily="34" charset="0"/>
                <a:cs typeface="Calibri" panose="020F0502020204030204" pitchFamily="34" charset="0"/>
              </a:rPr>
              <a:t> and networks</a:t>
            </a:r>
            <a:endParaRPr lang="en-ID" sz="36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214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Core </a:t>
            </a:r>
            <a:r>
              <a:rPr lang="en-ID" smtClean="0"/>
              <a:t>Characteristics of Social Media</a:t>
            </a:r>
            <a:endParaRPr lang="en-ID"/>
          </a:p>
        </p:txBody>
      </p:sp>
      <p:sp>
        <p:nvSpPr>
          <p:cNvPr id="3" name="Content Placeholder 2"/>
          <p:cNvSpPr>
            <a:spLocks noGrp="1"/>
          </p:cNvSpPr>
          <p:nvPr>
            <p:ph idx="1"/>
          </p:nvPr>
        </p:nvSpPr>
        <p:spPr/>
        <p:txBody>
          <a:bodyPr/>
          <a:lstStyle/>
          <a:p>
            <a:r>
              <a:rPr lang="en-GB" b="1" smtClean="0"/>
              <a:t>Social Media is </a:t>
            </a:r>
            <a:r>
              <a:rPr lang="en-GB" b="1" smtClean="0">
                <a:solidFill>
                  <a:srgbClr val="FF0000"/>
                </a:solidFill>
              </a:rPr>
              <a:t>Many-to-many</a:t>
            </a:r>
            <a:r>
              <a:rPr lang="en-GB" smtClean="0"/>
              <a:t>. Social </a:t>
            </a:r>
            <a:r>
              <a:rPr lang="en-GB"/>
              <a:t>media enables interaction among the users in </a:t>
            </a:r>
            <a:r>
              <a:rPr lang="en-GB"/>
              <a:t>a </a:t>
            </a:r>
            <a:r>
              <a:rPr lang="en-GB" smtClean="0"/>
              <a:t>many-to-many fashion</a:t>
            </a:r>
            <a:r>
              <a:rPr lang="en-GB"/>
              <a:t>. This is unlike conventional technological media such </a:t>
            </a:r>
            <a:r>
              <a:rPr lang="en-GB"/>
              <a:t>as </a:t>
            </a:r>
            <a:r>
              <a:rPr lang="en-GB" smtClean="0"/>
              <a:t>print, radio</a:t>
            </a:r>
            <a:r>
              <a:rPr lang="en-GB"/>
              <a:t>, telephone, and </a:t>
            </a:r>
            <a:r>
              <a:rPr lang="en-GB"/>
              <a:t>television</a:t>
            </a:r>
            <a:r>
              <a:rPr lang="en-GB" smtClean="0"/>
              <a:t>.</a:t>
            </a:r>
          </a:p>
          <a:p>
            <a:endParaRPr lang="en-GB"/>
          </a:p>
          <a:p>
            <a:r>
              <a:rPr lang="en-GB" b="1" smtClean="0"/>
              <a:t>Social Media is </a:t>
            </a:r>
            <a:r>
              <a:rPr lang="en-GB" b="1" smtClean="0">
                <a:solidFill>
                  <a:srgbClr val="FF0000"/>
                </a:solidFill>
              </a:rPr>
              <a:t>Participatory</a:t>
            </a:r>
            <a:r>
              <a:rPr lang="en-GB" smtClean="0"/>
              <a:t>. Unlike </a:t>
            </a:r>
            <a:r>
              <a:rPr lang="en-GB"/>
              <a:t>conventional technologies, social media </a:t>
            </a:r>
            <a:r>
              <a:rPr lang="en-GB"/>
              <a:t>encourages </a:t>
            </a:r>
            <a:r>
              <a:rPr lang="en-GB" b="1" smtClean="0"/>
              <a:t>participation and </a:t>
            </a:r>
            <a:r>
              <a:rPr lang="en-GB" b="1"/>
              <a:t>feedback from users</a:t>
            </a:r>
            <a:r>
              <a:rPr lang="en-GB"/>
              <a:t>. Social media users can participate </a:t>
            </a:r>
            <a:r>
              <a:rPr lang="en-GB"/>
              <a:t>in </a:t>
            </a:r>
            <a:r>
              <a:rPr lang="en-GB" smtClean="0"/>
              <a:t>online discourse </a:t>
            </a:r>
            <a:r>
              <a:rPr lang="en-GB"/>
              <a:t>through blogging, comments, tagging, and sharing </a:t>
            </a:r>
            <a:r>
              <a:rPr lang="en-GB"/>
              <a:t>content</a:t>
            </a:r>
            <a:r>
              <a:rPr lang="en-GB" smtClean="0"/>
              <a:t>.</a:t>
            </a:r>
          </a:p>
        </p:txBody>
      </p:sp>
    </p:spTree>
    <p:extLst>
      <p:ext uri="{BB962C8B-B14F-4D97-AF65-F5344CB8AC3E}">
        <p14:creationId xmlns:p14="http://schemas.microsoft.com/office/powerpoint/2010/main" val="22371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Core </a:t>
            </a:r>
            <a:r>
              <a:rPr lang="en-ID" smtClean="0"/>
              <a:t>Characteristics of Social Media</a:t>
            </a:r>
            <a:endParaRPr lang="en-ID"/>
          </a:p>
        </p:txBody>
      </p:sp>
      <p:sp>
        <p:nvSpPr>
          <p:cNvPr id="3" name="Content Placeholder 2"/>
          <p:cNvSpPr>
            <a:spLocks noGrp="1"/>
          </p:cNvSpPr>
          <p:nvPr>
            <p:ph idx="1"/>
          </p:nvPr>
        </p:nvSpPr>
        <p:spPr/>
        <p:txBody>
          <a:bodyPr/>
          <a:lstStyle/>
          <a:p>
            <a:r>
              <a:rPr lang="en-GB" b="1" smtClean="0"/>
              <a:t>Social Media is </a:t>
            </a:r>
            <a:r>
              <a:rPr lang="en-GB" b="1" smtClean="0">
                <a:solidFill>
                  <a:srgbClr val="FF0000"/>
                </a:solidFill>
              </a:rPr>
              <a:t>User Owned. </a:t>
            </a:r>
            <a:r>
              <a:rPr lang="en-GB" smtClean="0"/>
              <a:t>While </a:t>
            </a:r>
            <a:r>
              <a:rPr lang="en-GB"/>
              <a:t>social media platforms are provided by corporations (such </a:t>
            </a:r>
            <a:r>
              <a:rPr lang="en-GB"/>
              <a:t>as </a:t>
            </a:r>
            <a:r>
              <a:rPr lang="en-GB" smtClean="0"/>
              <a:t>Google and </a:t>
            </a:r>
            <a:r>
              <a:rPr lang="en-GB"/>
              <a:t>Facebook), the content is generated, owned, and </a:t>
            </a:r>
            <a:r>
              <a:rPr lang="en-GB" b="1"/>
              <a:t>controlled </a:t>
            </a:r>
            <a:r>
              <a:rPr lang="en-GB" b="1"/>
              <a:t>by </a:t>
            </a:r>
            <a:r>
              <a:rPr lang="en-GB" b="1" smtClean="0"/>
              <a:t>social media </a:t>
            </a:r>
            <a:r>
              <a:rPr lang="en-GB" b="1"/>
              <a:t>users</a:t>
            </a:r>
            <a:r>
              <a:rPr lang="en-GB"/>
              <a:t>. Without the user-generated contents and </a:t>
            </a:r>
            <a:r>
              <a:rPr lang="en-GB"/>
              <a:t>active </a:t>
            </a:r>
            <a:r>
              <a:rPr lang="en-GB" smtClean="0"/>
              <a:t>involvement from </a:t>
            </a:r>
            <a:r>
              <a:rPr lang="en-GB"/>
              <a:t>the users, social media would be empty, boring online </a:t>
            </a:r>
            <a:r>
              <a:rPr lang="en-GB"/>
              <a:t>spaces</a:t>
            </a:r>
            <a:r>
              <a:rPr lang="en-GB" smtClean="0"/>
              <a:t>.</a:t>
            </a:r>
          </a:p>
          <a:p>
            <a:r>
              <a:rPr lang="en-GB" b="1" smtClean="0"/>
              <a:t>Social Media is </a:t>
            </a:r>
            <a:r>
              <a:rPr lang="en-GB" b="1" smtClean="0">
                <a:solidFill>
                  <a:srgbClr val="FF0000"/>
                </a:solidFill>
              </a:rPr>
              <a:t>Conversational</a:t>
            </a:r>
            <a:r>
              <a:rPr lang="en-GB" smtClean="0"/>
              <a:t>. It </a:t>
            </a:r>
            <a:r>
              <a:rPr lang="en-GB"/>
              <a:t>is not only the ease of conversation but also </a:t>
            </a:r>
            <a:r>
              <a:rPr lang="en-GB"/>
              <a:t>the </a:t>
            </a:r>
            <a:r>
              <a:rPr lang="en-GB" smtClean="0"/>
              <a:t>many-to-many conversation </a:t>
            </a:r>
            <a:r>
              <a:rPr lang="en-GB"/>
              <a:t>abilities that make social media stand out from </a:t>
            </a:r>
            <a:r>
              <a:rPr lang="en-GB"/>
              <a:t>the </a:t>
            </a:r>
            <a:r>
              <a:rPr lang="en-GB" smtClean="0"/>
              <a:t>traditional one-to-one </a:t>
            </a:r>
            <a:r>
              <a:rPr lang="en-GB"/>
              <a:t>or one-to-many medium of interaction. </a:t>
            </a:r>
            <a:r>
              <a:rPr lang="en-GB"/>
              <a:t>The </a:t>
            </a:r>
            <a:r>
              <a:rPr lang="en-GB" smtClean="0"/>
              <a:t>many-to-many conversation </a:t>
            </a:r>
            <a:r>
              <a:rPr lang="en-GB"/>
              <a:t>characteristics of social media make it possible for </a:t>
            </a:r>
            <a:r>
              <a:rPr lang="en-GB"/>
              <a:t>the </a:t>
            </a:r>
            <a:r>
              <a:rPr lang="en-GB" smtClean="0"/>
              <a:t>masses to </a:t>
            </a:r>
            <a:r>
              <a:rPr lang="en-GB"/>
              <a:t>communication and collaborate in real time.</a:t>
            </a:r>
            <a:endParaRPr lang="en-ID"/>
          </a:p>
        </p:txBody>
      </p:sp>
    </p:spTree>
    <p:extLst>
      <p:ext uri="{BB962C8B-B14F-4D97-AF65-F5344CB8AC3E}">
        <p14:creationId xmlns:p14="http://schemas.microsoft.com/office/powerpoint/2010/main" val="27597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Core </a:t>
            </a:r>
            <a:r>
              <a:rPr lang="en-ID" smtClean="0"/>
              <a:t>Characteristics of Social Media</a:t>
            </a:r>
            <a:endParaRPr lang="en-ID"/>
          </a:p>
        </p:txBody>
      </p:sp>
      <p:sp>
        <p:nvSpPr>
          <p:cNvPr id="3" name="Content Placeholder 2"/>
          <p:cNvSpPr>
            <a:spLocks noGrp="1"/>
          </p:cNvSpPr>
          <p:nvPr>
            <p:ph idx="1"/>
          </p:nvPr>
        </p:nvSpPr>
        <p:spPr/>
        <p:txBody>
          <a:bodyPr/>
          <a:lstStyle/>
          <a:p>
            <a:r>
              <a:rPr lang="en-GB" b="1" smtClean="0"/>
              <a:t>Social Media </a:t>
            </a:r>
            <a:r>
              <a:rPr lang="en-GB" b="1" smtClean="0">
                <a:solidFill>
                  <a:srgbClr val="FF0000"/>
                </a:solidFill>
              </a:rPr>
              <a:t>Enables Openness</a:t>
            </a:r>
            <a:r>
              <a:rPr lang="en-GB" smtClean="0"/>
              <a:t>. Social </a:t>
            </a:r>
            <a:r>
              <a:rPr lang="en-GB"/>
              <a:t>media provides new opportunities to access data </a:t>
            </a:r>
            <a:r>
              <a:rPr lang="en-GB"/>
              <a:t>and </a:t>
            </a:r>
            <a:r>
              <a:rPr lang="en-GB" smtClean="0"/>
              <a:t>information through </a:t>
            </a:r>
            <a:r>
              <a:rPr lang="en-GB"/>
              <a:t>Web 2.0 </a:t>
            </a:r>
            <a:r>
              <a:rPr lang="en-GB"/>
              <a:t>channels</a:t>
            </a:r>
            <a:r>
              <a:rPr lang="en-GB" smtClean="0"/>
              <a:t>.</a:t>
            </a:r>
          </a:p>
          <a:p>
            <a:endParaRPr lang="en-GB" smtClean="0"/>
          </a:p>
          <a:p>
            <a:r>
              <a:rPr lang="en-GB" b="1" smtClean="0"/>
              <a:t>Social Media </a:t>
            </a:r>
            <a:r>
              <a:rPr lang="en-GB" b="1" smtClean="0">
                <a:solidFill>
                  <a:srgbClr val="FF0000"/>
                </a:solidFill>
              </a:rPr>
              <a:t>Enables Mass Collaboration</a:t>
            </a:r>
            <a:r>
              <a:rPr lang="en-GB" smtClean="0"/>
              <a:t>. Social </a:t>
            </a:r>
            <a:r>
              <a:rPr lang="en-GB"/>
              <a:t>media channels allow masses to collaborate in </a:t>
            </a:r>
            <a:r>
              <a:rPr lang="en-GB"/>
              <a:t>a </a:t>
            </a:r>
            <a:r>
              <a:rPr lang="en-GB" smtClean="0"/>
              <a:t>many-to-many fashion </a:t>
            </a:r>
            <a:r>
              <a:rPr lang="en-GB"/>
              <a:t>to achieve certain shared </a:t>
            </a:r>
            <a:r>
              <a:rPr lang="en-GB"/>
              <a:t>goals</a:t>
            </a:r>
            <a:r>
              <a:rPr lang="en-GB" smtClean="0"/>
              <a:t>.</a:t>
            </a:r>
          </a:p>
        </p:txBody>
      </p:sp>
    </p:spTree>
    <p:extLst>
      <p:ext uri="{BB962C8B-B14F-4D97-AF65-F5344CB8AC3E}">
        <p14:creationId xmlns:p14="http://schemas.microsoft.com/office/powerpoint/2010/main" val="313188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40768</TotalTime>
  <Words>1168</Words>
  <Application>Microsoft Office PowerPoint</Application>
  <PresentationFormat>Widescreen</PresentationFormat>
  <Paragraphs>131</Paragraphs>
  <Slides>25</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Verdana</vt:lpstr>
      <vt:lpstr>Wingdings</vt:lpstr>
      <vt:lpstr>powerpoint-template-apr7</vt:lpstr>
      <vt:lpstr>FAKULTAS TEKNOLOGI INFORMASI</vt:lpstr>
      <vt:lpstr>PENGANTAR MEDIA SOSIAL &amp; DIGITAL</vt:lpstr>
      <vt:lpstr>PowerPoint Presentation</vt:lpstr>
      <vt:lpstr>PowerPoint Presentation</vt:lpstr>
      <vt:lpstr>PowerPoint Presentation</vt:lpstr>
      <vt:lpstr>PowerPoint Presentation</vt:lpstr>
      <vt:lpstr>Core Characteristics of Social Media</vt:lpstr>
      <vt:lpstr>Core Characteristics of Social Media</vt:lpstr>
      <vt:lpstr>Core Characteristics of Social Media</vt:lpstr>
      <vt:lpstr>Core Characteristics of Social Media</vt:lpstr>
      <vt:lpstr>In one second…</vt:lpstr>
      <vt:lpstr>What is Social Media Analytics?</vt:lpstr>
      <vt:lpstr>Trends of Social Media Analytics</vt:lpstr>
      <vt:lpstr>Purposes of Social Media Analytics</vt:lpstr>
      <vt:lpstr>Purposes of Social Media Analytics</vt:lpstr>
      <vt:lpstr>Social Media vs Conventional Business Analytics</vt:lpstr>
      <vt:lpstr>Social Media vs Conventional Business Analytics</vt:lpstr>
      <vt:lpstr>7 Layers of Social Media Analytics</vt:lpstr>
      <vt:lpstr>Types of Social Media Analytics</vt:lpstr>
      <vt:lpstr>Social Media Analytics Life Cycle</vt:lpstr>
      <vt:lpstr>Challenges to Social Media Analytics</vt:lpstr>
      <vt:lpstr>Social Media Analytics Research Trends</vt:lpstr>
      <vt:lpstr>Social Media Analytics Research Trends</vt:lpstr>
      <vt:lpstr>References / Books</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861</cp:revision>
  <dcterms:created xsi:type="dcterms:W3CDTF">2011-05-21T14:11:58Z</dcterms:created>
  <dcterms:modified xsi:type="dcterms:W3CDTF">2022-03-24T02:19:31Z</dcterms:modified>
</cp:coreProperties>
</file>