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24" r:id="rId2"/>
    <p:sldId id="351" r:id="rId3"/>
    <p:sldId id="373" r:id="rId4"/>
    <p:sldId id="353" r:id="rId5"/>
    <p:sldId id="354" r:id="rId6"/>
    <p:sldId id="355" r:id="rId7"/>
    <p:sldId id="357" r:id="rId8"/>
    <p:sldId id="358" r:id="rId9"/>
    <p:sldId id="359" r:id="rId10"/>
    <p:sldId id="360" r:id="rId11"/>
    <p:sldId id="374" r:id="rId12"/>
    <p:sldId id="363" r:id="rId13"/>
    <p:sldId id="361" r:id="rId14"/>
    <p:sldId id="364" r:id="rId15"/>
    <p:sldId id="365" r:id="rId16"/>
    <p:sldId id="366" r:id="rId17"/>
    <p:sldId id="367" r:id="rId18"/>
    <p:sldId id="362" r:id="rId19"/>
    <p:sldId id="368" r:id="rId20"/>
    <p:sldId id="369" r:id="rId21"/>
    <p:sldId id="370" r:id="rId22"/>
    <p:sldId id="371" r:id="rId23"/>
    <p:sldId id="372" r:id="rId24"/>
    <p:sldId id="352" r:id="rId25"/>
    <p:sldId id="348" r:id="rId26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B6905"/>
    <a:srgbClr val="692AA2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87696" autoAdjust="0"/>
  </p:normalViewPr>
  <p:slideViewPr>
    <p:cSldViewPr>
      <p:cViewPr varScale="1">
        <p:scale>
          <a:sx n="57" d="100"/>
          <a:sy n="57" d="100"/>
        </p:scale>
        <p:origin x="260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03/10/2022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03/10/2022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mtClean="0"/>
              <a:t>https://wowitloveithaveit.com/blogs/seo-software-tutorials/best-social-media-exchange-sites-list-for-2020</a:t>
            </a:r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4243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mtClean="0"/>
              <a:t>https://wowitloveithaveit.com/blogs/seo-software-tutorials/best-social-media-exchange-sites-list-for-2020</a:t>
            </a:r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1861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mtClean="0"/>
              <a:t>https://wowitloveithaveit.com/blogs/seo-software-tutorials/best-social-media-exchange-sites-list-for-2020</a:t>
            </a:r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5470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 Kietzmann, Jan H.; Kristopher Hermkens (2011). "Social media? Get serious! Understanding the functional building blocks of social media". Business Horizons (Submitted manuscript). 54 (3): 241–251. doi:10.1016/j.bushor.2011.01.005.</a:t>
            </a:r>
          </a:p>
          <a:p>
            <a:r>
              <a:rPr lang="en-ID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2. Obar, Jonathan A.; Wildman, Steve (2015). "Social media definition and the governance challenge: An introduction to the special issue". Telecommunications Policy. 39 (9): 745–e669. doi:10.2139/ssrn.2647377.</a:t>
            </a:r>
            <a:endParaRPr lang="en-ID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9072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mtClean="0"/>
              <a:t>Sumber: https://digitalcommons.unl.edu/libphilprac/5591/</a:t>
            </a:r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7706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mtClean="0"/>
              <a:t>Sumber: https://scholar.google.com/scholar?hl=en&amp;as_sdt=0%2C5&amp;as_ylo=2018&amp;q=analisis+media+sosial+OR+twitter+OR+facebook+OR+instagram+OR+youtube+OR+machine+learning&amp;btnG=</a:t>
            </a:r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312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0" y="0"/>
            <a:ext cx="9144000" cy="31241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344" y="692696"/>
            <a:ext cx="2765805" cy="1820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2438" indent="-452438">
              <a:defRPr b="0">
                <a:solidFill>
                  <a:srgbClr val="000000"/>
                </a:solidFill>
              </a:defRPr>
            </a:lvl1pPr>
            <a:lvl2pPr marL="895350" indent="-438150">
              <a:buFont typeface="Courier New" panose="02070309020205020404" pitchFamily="49" charset="0"/>
              <a:buChar char="o"/>
              <a:defRPr>
                <a:solidFill>
                  <a:srgbClr val="000000"/>
                </a:solidFill>
              </a:defRPr>
            </a:lvl2pPr>
            <a:lvl3pPr marL="1347788" indent="-433388">
              <a:buFont typeface="Wingdings" panose="05000000000000000000" pitchFamily="2" charset="2"/>
              <a:buChar char="ü"/>
              <a:defRPr>
                <a:solidFill>
                  <a:srgbClr val="000000"/>
                </a:solidFill>
              </a:defRPr>
            </a:lvl3pPr>
            <a:lvl4pPr marL="1790700" indent="-419100">
              <a:buFont typeface="Wingdings" panose="05000000000000000000" pitchFamily="2" charset="2"/>
              <a:buChar char="v"/>
              <a:defRPr>
                <a:solidFill>
                  <a:srgbClr val="000000"/>
                </a:solidFill>
              </a:defRPr>
            </a:lvl4pPr>
            <a:lvl5pPr marL="2243138" indent="-414338">
              <a:buFont typeface="Wingdings" panose="05000000000000000000" pitchFamily="2" charset="2"/>
              <a:buChar char="Ø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476672"/>
            <a:ext cx="10814992" cy="94096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 smtClean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 smtClean="0">
              <a:solidFill>
                <a:schemeClr val="tx1"/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798" y="-33238"/>
            <a:ext cx="8443753" cy="725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0">
          <a:solidFill>
            <a:srgbClr val="00206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Courier New" panose="02070309020205020404" pitchFamily="49" charset="0"/>
        <a:buChar char="o"/>
        <a:defRPr sz="2400">
          <a:solidFill>
            <a:srgbClr val="002060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anose="05000000000000000000" pitchFamily="2" charset="2"/>
        <a:buChar char="ü"/>
        <a:defRPr sz="2200">
          <a:solidFill>
            <a:srgbClr val="002060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anose="05000000000000000000" pitchFamily="2" charset="2"/>
        <a:buChar char="§"/>
        <a:defRPr sz="2000">
          <a:solidFill>
            <a:srgbClr val="002060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20574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anose="05000000000000000000" pitchFamily="2" charset="2"/>
        <a:buChar char="Ø"/>
        <a:defRPr sz="2000">
          <a:solidFill>
            <a:srgbClr val="002060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FAKULTAS TEKNOLOGI INFORMASI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51384" y="4149080"/>
            <a:ext cx="10945216" cy="1512168"/>
          </a:xfrm>
        </p:spPr>
        <p:txBody>
          <a:bodyPr/>
          <a:lstStyle/>
          <a:p>
            <a:r>
              <a:rPr lang="es-ES" sz="5400" b="1" smtClean="0"/>
              <a:t>ANALISIS </a:t>
            </a:r>
            <a:r>
              <a:rPr lang="es-ES" sz="5400" b="1" smtClean="0"/>
              <a:t>TEKS PADA MEDIA SOSIAL</a:t>
            </a:r>
            <a:endParaRPr lang="id-ID" sz="4400" b="1" smtClean="0"/>
          </a:p>
          <a:p>
            <a:r>
              <a:rPr lang="id-ID" sz="3600" b="1" smtClean="0"/>
              <a:t>[</a:t>
            </a:r>
            <a:r>
              <a:rPr lang="en-ID" sz="3600" b="1"/>
              <a:t>KP398 </a:t>
            </a:r>
            <a:r>
              <a:rPr lang="en-ID" sz="3600" b="1"/>
              <a:t>–</a:t>
            </a:r>
            <a:r>
              <a:rPr lang="en-ID" sz="3600" b="1" smtClean="0"/>
              <a:t> </a:t>
            </a:r>
            <a:r>
              <a:rPr lang="en-ID" sz="3600" b="1" smtClean="0"/>
              <a:t>2</a:t>
            </a:r>
            <a:r>
              <a:rPr lang="id-ID" sz="3600" b="1" smtClean="0"/>
              <a:t> </a:t>
            </a:r>
            <a:r>
              <a:rPr lang="id-ID" sz="3600" b="1" smtClean="0"/>
              <a:t>SKS </a:t>
            </a:r>
            <a:r>
              <a:rPr lang="en-ID" sz="3600" b="1" smtClean="0"/>
              <a:t>– </a:t>
            </a:r>
            <a:r>
              <a:rPr lang="en-ID" sz="3600" b="1" smtClean="0"/>
              <a:t>S1 TEKNIK INFORMATIKA</a:t>
            </a:r>
            <a:r>
              <a:rPr lang="id-ID" sz="3600" b="1" smtClean="0"/>
              <a:t>]</a:t>
            </a:r>
            <a:endParaRPr lang="id-ID" sz="3600" b="1" dirty="0"/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Karakteristik Utama </a:t>
            </a:r>
            <a:r>
              <a:rPr lang="en-ID"/>
              <a:t>Media </a:t>
            </a:r>
            <a:r>
              <a:rPr lang="en-ID" smtClean="0"/>
              <a:t>Sosial (4/4)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/>
              <a:t>Social Media </a:t>
            </a:r>
            <a:r>
              <a:rPr lang="en-GB" b="1" smtClean="0"/>
              <a:t>is </a:t>
            </a:r>
            <a:r>
              <a:rPr lang="en-GB" b="1">
                <a:solidFill>
                  <a:srgbClr val="FF0000"/>
                </a:solidFill>
              </a:rPr>
              <a:t>Relationship Oriented</a:t>
            </a:r>
            <a:r>
              <a:rPr lang="en-GB"/>
              <a:t>. </a:t>
            </a:r>
            <a:r>
              <a:rPr lang="en-GB"/>
              <a:t>Sebagian </a:t>
            </a:r>
            <a:r>
              <a:rPr lang="en-GB"/>
              <a:t>besar </a:t>
            </a:r>
            <a:r>
              <a:rPr lang="en-GB" smtClean="0"/>
              <a:t>jenis </a:t>
            </a:r>
            <a:r>
              <a:rPr lang="en-GB"/>
              <a:t>media sosial memungkinkan pengguna untuk dengan mudah membangun dan memelihara hubungan dan ikatan sosial dan profesional. </a:t>
            </a:r>
            <a:r>
              <a:rPr lang="en-GB"/>
              <a:t>Beberapa </a:t>
            </a:r>
            <a:r>
              <a:rPr lang="en-GB" smtClean="0"/>
              <a:t>jenis </a:t>
            </a:r>
            <a:r>
              <a:rPr lang="en-GB"/>
              <a:t>media sosial, seperti Facebook, hanya berfokus pada hubungan pribadi, sedangkan yang lain, seperti Twitter, berfokus pada hubungan </a:t>
            </a:r>
            <a:r>
              <a:rPr lang="en-GB"/>
              <a:t>profesional</a:t>
            </a:r>
            <a:r>
              <a:rPr lang="en-GB" smtClean="0"/>
              <a:t>.</a:t>
            </a:r>
          </a:p>
          <a:p>
            <a:endParaRPr lang="en-GB"/>
          </a:p>
          <a:p>
            <a:r>
              <a:rPr lang="en-GB" b="1" smtClean="0"/>
              <a:t>Social Media is </a:t>
            </a:r>
            <a:r>
              <a:rPr lang="en-GB" b="1" smtClean="0">
                <a:solidFill>
                  <a:srgbClr val="FF0000"/>
                </a:solidFill>
              </a:rPr>
              <a:t>Free and Easy To Use</a:t>
            </a:r>
            <a:r>
              <a:rPr lang="en-GB" smtClean="0"/>
              <a:t>. </a:t>
            </a:r>
            <a:r>
              <a:rPr lang="en-GB" smtClean="0"/>
              <a:t>G</a:t>
            </a:r>
            <a:r>
              <a:rPr lang="en-GB" smtClean="0"/>
              <a:t>ratis </a:t>
            </a:r>
            <a:r>
              <a:rPr lang="en-GB"/>
              <a:t>dan mudah digunakan adalah dua alasan mengapa media sosial </a:t>
            </a:r>
            <a:r>
              <a:rPr lang="en-GB"/>
              <a:t>berkembang </a:t>
            </a:r>
            <a:r>
              <a:rPr lang="en-GB" smtClean="0"/>
              <a:t>sangat pesat </a:t>
            </a:r>
            <a:r>
              <a:rPr lang="en-GB"/>
              <a:t>di </a:t>
            </a:r>
            <a:r>
              <a:rPr lang="en-GB"/>
              <a:t>ruang </a:t>
            </a:r>
            <a:r>
              <a:rPr lang="en-GB" smtClean="0"/>
              <a:t>digital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55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Dalam satu detik…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1844824"/>
            <a:ext cx="10528247" cy="4313929"/>
          </a:xfrm>
        </p:spPr>
        <p:txBody>
          <a:bodyPr>
            <a:normAutofit/>
          </a:bodyPr>
          <a:lstStyle/>
          <a:p>
            <a:r>
              <a:rPr lang="en-ID" b="1" smtClean="0"/>
              <a:t>10.217</a:t>
            </a:r>
            <a:r>
              <a:rPr lang="en-US" smtClean="0"/>
              <a:t> </a:t>
            </a:r>
            <a:r>
              <a:rPr lang="id-ID" smtClean="0"/>
              <a:t>Tweet</a:t>
            </a:r>
            <a:r>
              <a:rPr lang="en-ID" smtClean="0"/>
              <a:t> terkirim</a:t>
            </a:r>
            <a:endParaRPr lang="en-US"/>
          </a:p>
          <a:p>
            <a:r>
              <a:rPr lang="en-ID" b="1" smtClean="0"/>
              <a:t>1.195</a:t>
            </a:r>
            <a:r>
              <a:rPr lang="en-US" smtClean="0"/>
              <a:t> Foto </a:t>
            </a:r>
            <a:r>
              <a:rPr lang="en-ID" smtClean="0"/>
              <a:t>I</a:t>
            </a:r>
            <a:r>
              <a:rPr lang="id-ID" smtClean="0"/>
              <a:t>nstagram </a:t>
            </a:r>
            <a:r>
              <a:rPr lang="en-ID" smtClean="0"/>
              <a:t>terunggah</a:t>
            </a:r>
            <a:endParaRPr lang="en-US"/>
          </a:p>
          <a:p>
            <a:r>
              <a:rPr lang="en-ID" b="1" smtClean="0"/>
              <a:t>2.</a:t>
            </a:r>
            <a:r>
              <a:rPr lang="en-ID" b="1" smtClean="0"/>
              <a:t>180</a:t>
            </a:r>
            <a:r>
              <a:rPr lang="en-US" smtClean="0"/>
              <a:t> Posting </a:t>
            </a:r>
            <a:r>
              <a:rPr lang="id-ID" smtClean="0"/>
              <a:t>Tumblr</a:t>
            </a:r>
            <a:r>
              <a:rPr lang="en-ID" smtClean="0"/>
              <a:t> terkirim</a:t>
            </a:r>
            <a:endParaRPr lang="en-US"/>
          </a:p>
          <a:p>
            <a:r>
              <a:rPr lang="en-US" b="1" smtClean="0"/>
              <a:t>7.384</a:t>
            </a:r>
            <a:r>
              <a:rPr lang="en-US" smtClean="0"/>
              <a:t> Panggilan </a:t>
            </a:r>
            <a:r>
              <a:rPr lang="id-ID" smtClean="0"/>
              <a:t>Skype</a:t>
            </a:r>
            <a:endParaRPr lang="en-US"/>
          </a:p>
          <a:p>
            <a:r>
              <a:rPr lang="en-US" b="1" smtClean="0"/>
              <a:t>165</a:t>
            </a:r>
            <a:r>
              <a:rPr lang="en-US" b="1" smtClean="0"/>
              <a:t>.118</a:t>
            </a:r>
            <a:r>
              <a:rPr lang="en-US" smtClean="0"/>
              <a:t> </a:t>
            </a:r>
            <a:r>
              <a:rPr lang="id-ID"/>
              <a:t>GB </a:t>
            </a:r>
            <a:r>
              <a:rPr lang="en-ID" smtClean="0"/>
              <a:t>lalu lintas data di </a:t>
            </a:r>
            <a:r>
              <a:rPr lang="id-ID" smtClean="0"/>
              <a:t>Internet</a:t>
            </a:r>
            <a:endParaRPr lang="en-US"/>
          </a:p>
          <a:p>
            <a:r>
              <a:rPr lang="en-US" b="1" smtClean="0"/>
              <a:t>106</a:t>
            </a:r>
            <a:r>
              <a:rPr lang="en-US" b="1" smtClean="0"/>
              <a:t>.462 </a:t>
            </a:r>
            <a:r>
              <a:rPr lang="en-US" smtClean="0"/>
              <a:t>Pencarian di </a:t>
            </a:r>
            <a:r>
              <a:rPr lang="id-ID" smtClean="0"/>
              <a:t>Google</a:t>
            </a:r>
            <a:endParaRPr lang="en-US"/>
          </a:p>
          <a:p>
            <a:r>
              <a:rPr lang="en-US" b="1" smtClean="0"/>
              <a:t>97</a:t>
            </a:r>
            <a:r>
              <a:rPr lang="en-US" b="1" smtClean="0"/>
              <a:t>.970</a:t>
            </a:r>
            <a:r>
              <a:rPr lang="en-US" smtClean="0"/>
              <a:t> Video </a:t>
            </a:r>
            <a:r>
              <a:rPr lang="id-ID" smtClean="0"/>
              <a:t>YouTube </a:t>
            </a:r>
            <a:r>
              <a:rPr lang="en-ID" smtClean="0"/>
              <a:t>dilihat</a:t>
            </a:r>
            <a:endParaRPr lang="en-US"/>
          </a:p>
          <a:p>
            <a:r>
              <a:rPr lang="en-US" b="1" smtClean="0"/>
              <a:t>3.193.745 </a:t>
            </a:r>
            <a:r>
              <a:rPr lang="id-ID" smtClean="0"/>
              <a:t>Email</a:t>
            </a:r>
            <a:r>
              <a:rPr lang="en-ID" smtClean="0"/>
              <a:t> terkirim</a:t>
            </a:r>
            <a:r>
              <a:rPr lang="en-US" smtClean="0"/>
              <a:t> (~67</a:t>
            </a:r>
            <a:r>
              <a:rPr lang="en-US"/>
              <a:t>% spam)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4072" y="1916832"/>
            <a:ext cx="4752528" cy="40695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62311" y="6212299"/>
            <a:ext cx="4267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Sumber: https</a:t>
            </a:r>
            <a:r>
              <a:rPr lang="en-ID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://www.internetlivestats.com</a:t>
            </a:r>
          </a:p>
        </p:txBody>
      </p:sp>
    </p:spTree>
    <p:extLst>
      <p:ext uri="{BB962C8B-B14F-4D97-AF65-F5344CB8AC3E}">
        <p14:creationId xmlns:p14="http://schemas.microsoft.com/office/powerpoint/2010/main" val="235965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Apa itu Analisis Media Sosial?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700808"/>
            <a:ext cx="10585176" cy="4623792"/>
          </a:xfrm>
        </p:spPr>
        <p:txBody>
          <a:bodyPr/>
          <a:lstStyle/>
          <a:p>
            <a:r>
              <a:rPr lang="en-GB" b="1"/>
              <a:t>Analisis Media Sosial</a:t>
            </a:r>
            <a:r>
              <a:rPr lang="en-GB"/>
              <a:t> adalah seni dan ilmu untuk </a:t>
            </a:r>
            <a:r>
              <a:rPr lang="en-GB"/>
              <a:t>mengekstraksi </a:t>
            </a:r>
            <a:r>
              <a:rPr lang="en-GB" smtClean="0"/>
              <a:t>pengetahuan </a:t>
            </a:r>
            <a:r>
              <a:rPr lang="en-GB"/>
              <a:t>tersembunyi yang berharga dari sejumlah besar data media </a:t>
            </a:r>
            <a:r>
              <a:rPr lang="en-GB"/>
              <a:t>sosial </a:t>
            </a:r>
            <a:r>
              <a:rPr lang="en-GB" smtClean="0"/>
              <a:t>baik semi-terstruktur maupun </a:t>
            </a:r>
            <a:r>
              <a:rPr lang="en-GB"/>
              <a:t>tidak terstruktur untuk memungkinkan pengambilan keputusan </a:t>
            </a:r>
            <a:r>
              <a:rPr lang="en-GB"/>
              <a:t>yang </a:t>
            </a:r>
            <a:r>
              <a:rPr lang="en-GB" smtClean="0"/>
              <a:t>lebih terinformasi </a:t>
            </a:r>
            <a:r>
              <a:rPr lang="en-GB"/>
              <a:t>dan berwawasan luas.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627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Tren Analisis Media Sosial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694" y="1577858"/>
            <a:ext cx="9944611" cy="454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1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Contoh Tujuan Analisis Media Sosial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/>
              <a:t>Apa yang </a:t>
            </a:r>
            <a:r>
              <a:rPr lang="en-GB" sz="2400">
                <a:solidFill>
                  <a:srgbClr val="FF0000"/>
                </a:solidFill>
              </a:rPr>
              <a:t>dikatakan pelanggan </a:t>
            </a:r>
            <a:r>
              <a:rPr lang="en-GB" sz="2400"/>
              <a:t>yang menggunakan media sosial tentang </a:t>
            </a:r>
            <a:r>
              <a:rPr lang="en-GB" sz="2400"/>
              <a:t>merek </a:t>
            </a:r>
            <a:r>
              <a:rPr lang="en-GB" sz="2400" smtClean="0"/>
              <a:t>perusahaan </a:t>
            </a:r>
            <a:r>
              <a:rPr lang="en-GB" sz="2400"/>
              <a:t>atau </a:t>
            </a:r>
            <a:r>
              <a:rPr lang="en-GB" sz="2400" smtClean="0"/>
              <a:t>produk </a:t>
            </a:r>
            <a:r>
              <a:rPr lang="en-GB" sz="2400"/>
              <a:t>baru?</a:t>
            </a:r>
          </a:p>
          <a:p>
            <a:r>
              <a:rPr lang="en-GB" sz="2400"/>
              <a:t>Konten mana yang diposting melalui media sosial yang </a:t>
            </a:r>
            <a:r>
              <a:rPr lang="en-GB" sz="2400">
                <a:solidFill>
                  <a:srgbClr val="FF0000"/>
                </a:solidFill>
              </a:rPr>
              <a:t>lebih beresonansi</a:t>
            </a:r>
            <a:r>
              <a:rPr lang="en-GB" sz="2400"/>
              <a:t> dengan pelanggan saya?</a:t>
            </a:r>
          </a:p>
          <a:p>
            <a:r>
              <a:rPr lang="en-GB" sz="2400"/>
              <a:t>Bagaimana saya dapat memanfaatkan data media sosial (misalnya, tweet dan komentar Facebook) untuk meningkatkan produk/layanan kami?</a:t>
            </a:r>
          </a:p>
          <a:p>
            <a:r>
              <a:rPr lang="en-GB" sz="2400"/>
              <a:t>Apakah percakapan media sosial tentang perusahaan, produk, atau layanan kita positif, negatif, atau netral?</a:t>
            </a:r>
          </a:p>
          <a:p>
            <a:r>
              <a:rPr lang="en-GB" sz="2400"/>
              <a:t>Bagaimana saya dapat memanfaatkan media sosial untuk mempromosikan kesadaran merek?</a:t>
            </a:r>
          </a:p>
          <a:p>
            <a:r>
              <a:rPr lang="en-GB" sz="2400"/>
              <a:t>Siapa pengikut, penggemar, dan teman media sosial kita yang berpengaruh?</a:t>
            </a:r>
          </a:p>
          <a:p>
            <a:r>
              <a:rPr lang="en-GB" sz="2400"/>
              <a:t>Siapa simpul media sosial kita yang berpengaruh (misalnya, orang dan organisasi) dan posisi mereka dalam </a:t>
            </a:r>
            <a:r>
              <a:rPr lang="en-GB" sz="2400"/>
              <a:t>jaringan</a:t>
            </a:r>
            <a:r>
              <a:rPr lang="en-GB" sz="2400" smtClean="0"/>
              <a:t>?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229224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Contoh Tujuan Analisis Media Sosial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Platform media sosial mana yang mengarahkan lalu lintas paling banyak ke situs web perusahaan kami?</a:t>
            </a:r>
          </a:p>
          <a:p>
            <a:r>
              <a:rPr lang="en-GB"/>
              <a:t>Dimana letak geografis pelanggan media sosial kita?</a:t>
            </a:r>
          </a:p>
          <a:p>
            <a:r>
              <a:rPr lang="en-GB"/>
              <a:t>Kata kunci dan istilah mana yang sedang tren di media sosial?</a:t>
            </a:r>
          </a:p>
          <a:p>
            <a:r>
              <a:rPr lang="en-GB"/>
              <a:t>Seberapa aktif media sosial dalam bisnis kita dan berapa banyak orang yang terhubung dengan kita?</a:t>
            </a:r>
          </a:p>
          <a:p>
            <a:r>
              <a:rPr lang="en-GB"/>
              <a:t>Situs web mana yang terhubung ke situs web perusahaan saya?</a:t>
            </a:r>
          </a:p>
          <a:p>
            <a:r>
              <a:rPr lang="en-GB"/>
              <a:t>Bagaimana kinerja pesaing saya di media sosial?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15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Analisis Media Sosial vs Analisis Bisnis Konvensional</a:t>
            </a:r>
            <a:endParaRPr lang="en-ID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166818"/>
              </p:ext>
            </p:extLst>
          </p:nvPr>
        </p:nvGraphicFramePr>
        <p:xfrm>
          <a:off x="609600" y="1515968"/>
          <a:ext cx="10972800" cy="4876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34048182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93796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D" sz="32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Analisis Media Sosial</a:t>
                      </a:r>
                      <a:endParaRPr lang="en-ID" sz="3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32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Analisis Bisnis</a:t>
                      </a:r>
                      <a:endParaRPr lang="en-ID" sz="3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08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400" b="0" i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semi-terstruktur dan tidak terstruktur</a:t>
                      </a:r>
                      <a:endParaRPr lang="en-ID" sz="3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2400" b="0" i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terstructur</a:t>
                      </a:r>
                      <a:endParaRPr lang="en-ID" sz="3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55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0" i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tidak dapat langsung dianalisis (not analytical-friendly)</a:t>
                      </a:r>
                      <a:endParaRPr lang="en-GB" sz="3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2400" b="0" i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dapat dianalisis secara langsung (analytical friendly)</a:t>
                      </a:r>
                      <a:endParaRPr lang="en-ID" sz="3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64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400" b="0" i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real-time</a:t>
                      </a:r>
                      <a:endParaRPr lang="en-ID" sz="3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2400" b="0" i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Sebagian besar data histori</a:t>
                      </a:r>
                      <a:endParaRPr lang="en-ID" sz="3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10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400" b="0" i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publik</a:t>
                      </a:r>
                      <a:endParaRPr lang="en-ID" sz="3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2400" b="0" i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private</a:t>
                      </a:r>
                      <a:endParaRPr lang="en-ID" sz="3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295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400" b="0" i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tersimpan di pihak ketiga (penyedia platform) </a:t>
                      </a:r>
                      <a:endParaRPr lang="en-ID" sz="3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2400" b="0" i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tersimpan</a:t>
                      </a:r>
                      <a:r>
                        <a:rPr lang="en-ID" sz="2400" b="0" i="0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di perusahaan sendiri</a:t>
                      </a:r>
                      <a:endParaRPr lang="en-ID" sz="3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4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0" i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</a:t>
                      </a:r>
                      <a:r>
                        <a:rPr lang="en-GB" sz="2400" b="0" i="0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tanpa batas (internet)</a:t>
                      </a:r>
                      <a:endParaRPr lang="en-GB" sz="3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b="0" i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Cakupan</a:t>
                      </a:r>
                      <a:r>
                        <a:rPr lang="en-GB" sz="2400" b="0" i="0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data terbatas di dalam intranet perusahaan</a:t>
                      </a:r>
                      <a:endParaRPr lang="en-GB" sz="3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03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400" b="0" i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Ukuran data yang sangat besar</a:t>
                      </a:r>
                      <a:endParaRPr lang="en-ID" sz="3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b="0" i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Ukuran data sedang hingga</a:t>
                      </a:r>
                      <a:r>
                        <a:rPr lang="en-GB" sz="2400" b="0" i="0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besar.</a:t>
                      </a:r>
                      <a:endParaRPr lang="en-GB" sz="3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8966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19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Analisis Media Sosial vs Analisis Bisnis Konvensional</a:t>
            </a:r>
            <a:endParaRPr lang="en-ID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137976"/>
              </p:ext>
            </p:extLst>
          </p:nvPr>
        </p:nvGraphicFramePr>
        <p:xfrm>
          <a:off x="609600" y="1613128"/>
          <a:ext cx="10972800" cy="441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34048182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93796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D" sz="32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Analisis Media Sosial</a:t>
                      </a:r>
                      <a:endParaRPr lang="en-ID" sz="3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32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Analisis Bisnis</a:t>
                      </a:r>
                      <a:endParaRPr lang="en-ID" sz="3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08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400" b="0" i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</a:t>
                      </a:r>
                      <a:r>
                        <a:rPr lang="en-ID" sz="2400" b="0" i="0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sangat variatif (tidak seragam)</a:t>
                      </a:r>
                      <a:endParaRPr lang="en-ID" sz="3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2400" b="0" i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seragam</a:t>
                      </a:r>
                      <a:endParaRPr lang="en-ID" sz="3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09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0" i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dapat diakses secara luas di internet.</a:t>
                      </a:r>
                      <a:endParaRPr lang="en-GB" sz="3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b="0" i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Akses data hanya di dalam perusahaan / organisasi</a:t>
                      </a:r>
                      <a:endParaRPr lang="en-GB" sz="3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8633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0" i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Semakin</a:t>
                      </a:r>
                      <a:r>
                        <a:rPr lang="en-GB" sz="2400" b="0" i="0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banyak data dibagikan, semakin baik nilai / impact nya.</a:t>
                      </a:r>
                      <a:endParaRPr lang="en-GB" sz="3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b="0" i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Semakin</a:t>
                      </a:r>
                      <a:r>
                        <a:rPr lang="en-GB" sz="2400" b="0" i="0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sedikit data dibagikan, semakin bernilai</a:t>
                      </a:r>
                      <a:endParaRPr lang="en-GB" sz="3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25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0" i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Tidak ada kendali bisnis atas data</a:t>
                      </a:r>
                      <a:endParaRPr lang="en-GB" sz="3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2400" b="0" i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Sangat dikendalikan oleh kebutuhan</a:t>
                      </a:r>
                      <a:r>
                        <a:rPr lang="en-ID" sz="2400" b="0" i="0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bisnis.</a:t>
                      </a:r>
                      <a:endParaRPr lang="en-ID" sz="3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6466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400" b="0" i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sosial (umum)</a:t>
                      </a:r>
                      <a:endParaRPr lang="en-ID" sz="3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2400" b="0" i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birokrasi</a:t>
                      </a:r>
                      <a:endParaRPr lang="en-ID" sz="3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690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</a:t>
                      </a:r>
                      <a:r>
                        <a:rPr lang="en-ID" sz="2400" b="0" i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tidak formal (resmi) </a:t>
                      </a:r>
                      <a:endParaRPr lang="en-ID" sz="3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b="0" i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formal (resmi)</a:t>
                      </a:r>
                      <a:endParaRPr lang="en-GB" sz="3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933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07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7 </a:t>
            </a:r>
            <a:r>
              <a:rPr lang="en-ID" smtClean="0"/>
              <a:t>Lapisan dari Analisis Media Sosial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59496" y="2060848"/>
            <a:ext cx="10022904" cy="426375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mtClean="0"/>
              <a:t>Text</a:t>
            </a:r>
            <a:endParaRPr lang="en-GB"/>
          </a:p>
          <a:p>
            <a:pPr marL="514350" indent="-514350">
              <a:buFont typeface="+mj-lt"/>
              <a:buAutoNum type="arabicPeriod"/>
            </a:pPr>
            <a:r>
              <a:rPr lang="en-GB" smtClean="0"/>
              <a:t>Networks</a:t>
            </a:r>
            <a:endParaRPr lang="en-GB"/>
          </a:p>
          <a:p>
            <a:pPr marL="514350" indent="-514350">
              <a:buFont typeface="+mj-lt"/>
              <a:buAutoNum type="arabicPeriod"/>
            </a:pPr>
            <a:r>
              <a:rPr lang="en-GB" smtClean="0"/>
              <a:t>Actions</a:t>
            </a:r>
            <a:endParaRPr lang="en-GB"/>
          </a:p>
          <a:p>
            <a:pPr marL="514350" indent="-514350">
              <a:buFont typeface="+mj-lt"/>
              <a:buAutoNum type="arabicPeriod"/>
            </a:pPr>
            <a:r>
              <a:rPr lang="en-GB" smtClean="0"/>
              <a:t>Hyperlinks</a:t>
            </a:r>
            <a:endParaRPr lang="en-GB"/>
          </a:p>
          <a:p>
            <a:pPr marL="514350" indent="-514350">
              <a:buFont typeface="+mj-lt"/>
              <a:buAutoNum type="arabicPeriod"/>
            </a:pPr>
            <a:r>
              <a:rPr lang="en-GB" smtClean="0"/>
              <a:t>Mobile</a:t>
            </a:r>
            <a:endParaRPr lang="en-GB"/>
          </a:p>
          <a:p>
            <a:pPr marL="514350" indent="-514350">
              <a:buFont typeface="+mj-lt"/>
              <a:buAutoNum type="arabicPeriod"/>
            </a:pPr>
            <a:r>
              <a:rPr lang="en-GB" smtClean="0"/>
              <a:t>Location</a:t>
            </a:r>
            <a:endParaRPr lang="en-GB"/>
          </a:p>
          <a:p>
            <a:pPr marL="514350" indent="-514350">
              <a:buFont typeface="+mj-lt"/>
              <a:buAutoNum type="arabicPeriod"/>
            </a:pPr>
            <a:r>
              <a:rPr lang="en-GB" smtClean="0"/>
              <a:t>Search </a:t>
            </a:r>
            <a:r>
              <a:rPr lang="en-GB"/>
              <a:t>engines</a:t>
            </a:r>
            <a:endParaRPr lang="en-ID"/>
          </a:p>
        </p:txBody>
      </p:sp>
      <p:pic>
        <p:nvPicPr>
          <p:cNvPr id="6" name="Picture 2" descr="Social Media Analytics | SpringerL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1484784"/>
            <a:ext cx="5256584" cy="5078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90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Jenis Analisis Media Sosial</a:t>
            </a:r>
            <a:endParaRPr lang="en-ID"/>
          </a:p>
        </p:txBody>
      </p:sp>
      <p:sp>
        <p:nvSpPr>
          <p:cNvPr id="6" name="Freeform 5"/>
          <p:cNvSpPr/>
          <p:nvPr/>
        </p:nvSpPr>
        <p:spPr>
          <a:xfrm>
            <a:off x="767408" y="1772816"/>
            <a:ext cx="3888432" cy="1220984"/>
          </a:xfrm>
          <a:custGeom>
            <a:avLst/>
            <a:gdLst>
              <a:gd name="connsiteX0" fmla="*/ 0 w 2034974"/>
              <a:gd name="connsiteY0" fmla="*/ 0 h 1220984"/>
              <a:gd name="connsiteX1" fmla="*/ 2034974 w 2034974"/>
              <a:gd name="connsiteY1" fmla="*/ 0 h 1220984"/>
              <a:gd name="connsiteX2" fmla="*/ 2034974 w 2034974"/>
              <a:gd name="connsiteY2" fmla="*/ 1220984 h 1220984"/>
              <a:gd name="connsiteX3" fmla="*/ 0 w 2034974"/>
              <a:gd name="connsiteY3" fmla="*/ 1220984 h 1220984"/>
              <a:gd name="connsiteX4" fmla="*/ 0 w 2034974"/>
              <a:gd name="connsiteY4" fmla="*/ 0 h 122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4974" h="1220984">
                <a:moveTo>
                  <a:pt x="0" y="0"/>
                </a:moveTo>
                <a:lnTo>
                  <a:pt x="2034974" y="0"/>
                </a:lnTo>
                <a:lnTo>
                  <a:pt x="2034974" y="1220984"/>
                </a:lnTo>
                <a:lnTo>
                  <a:pt x="0" y="12209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D" sz="2400" b="0" kern="1200" smtClean="0"/>
              <a:t>Descriptive Analytics</a:t>
            </a:r>
            <a:endParaRPr lang="en-ID" sz="2400" kern="1200"/>
          </a:p>
        </p:txBody>
      </p:sp>
      <p:sp>
        <p:nvSpPr>
          <p:cNvPr id="7" name="Freeform 6"/>
          <p:cNvSpPr/>
          <p:nvPr/>
        </p:nvSpPr>
        <p:spPr>
          <a:xfrm>
            <a:off x="767408" y="3413322"/>
            <a:ext cx="3888432" cy="1220984"/>
          </a:xfrm>
          <a:custGeom>
            <a:avLst/>
            <a:gdLst>
              <a:gd name="connsiteX0" fmla="*/ 0 w 2034974"/>
              <a:gd name="connsiteY0" fmla="*/ 0 h 1220984"/>
              <a:gd name="connsiteX1" fmla="*/ 2034974 w 2034974"/>
              <a:gd name="connsiteY1" fmla="*/ 0 h 1220984"/>
              <a:gd name="connsiteX2" fmla="*/ 2034974 w 2034974"/>
              <a:gd name="connsiteY2" fmla="*/ 1220984 h 1220984"/>
              <a:gd name="connsiteX3" fmla="*/ 0 w 2034974"/>
              <a:gd name="connsiteY3" fmla="*/ 1220984 h 1220984"/>
              <a:gd name="connsiteX4" fmla="*/ 0 w 2034974"/>
              <a:gd name="connsiteY4" fmla="*/ 0 h 122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4974" h="1220984">
                <a:moveTo>
                  <a:pt x="0" y="0"/>
                </a:moveTo>
                <a:lnTo>
                  <a:pt x="2034974" y="0"/>
                </a:lnTo>
                <a:lnTo>
                  <a:pt x="2034974" y="1220984"/>
                </a:lnTo>
                <a:lnTo>
                  <a:pt x="0" y="1220984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D" sz="2400" b="0" kern="1200" smtClean="0"/>
              <a:t>Predictive Analytics</a:t>
            </a:r>
            <a:endParaRPr lang="en-ID" sz="2400" kern="1200"/>
          </a:p>
        </p:txBody>
      </p:sp>
      <p:sp>
        <p:nvSpPr>
          <p:cNvPr id="8" name="Freeform 7"/>
          <p:cNvSpPr/>
          <p:nvPr/>
        </p:nvSpPr>
        <p:spPr>
          <a:xfrm>
            <a:off x="767408" y="5088336"/>
            <a:ext cx="3888432" cy="1220984"/>
          </a:xfrm>
          <a:custGeom>
            <a:avLst/>
            <a:gdLst>
              <a:gd name="connsiteX0" fmla="*/ 0 w 2034974"/>
              <a:gd name="connsiteY0" fmla="*/ 0 h 1220984"/>
              <a:gd name="connsiteX1" fmla="*/ 2034974 w 2034974"/>
              <a:gd name="connsiteY1" fmla="*/ 0 h 1220984"/>
              <a:gd name="connsiteX2" fmla="*/ 2034974 w 2034974"/>
              <a:gd name="connsiteY2" fmla="*/ 1220984 h 1220984"/>
              <a:gd name="connsiteX3" fmla="*/ 0 w 2034974"/>
              <a:gd name="connsiteY3" fmla="*/ 1220984 h 1220984"/>
              <a:gd name="connsiteX4" fmla="*/ 0 w 2034974"/>
              <a:gd name="connsiteY4" fmla="*/ 0 h 122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4974" h="1220984">
                <a:moveTo>
                  <a:pt x="0" y="0"/>
                </a:moveTo>
                <a:lnTo>
                  <a:pt x="2034974" y="0"/>
                </a:lnTo>
                <a:lnTo>
                  <a:pt x="2034974" y="1220984"/>
                </a:lnTo>
                <a:lnTo>
                  <a:pt x="0" y="1220984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D" sz="2400" b="0" kern="1200" smtClean="0"/>
              <a:t>Prescriptive Analytics</a:t>
            </a:r>
            <a:endParaRPr lang="en-ID" sz="2400" kern="1200"/>
          </a:p>
        </p:txBody>
      </p:sp>
      <p:sp>
        <p:nvSpPr>
          <p:cNvPr id="9" name="Rectangle 8"/>
          <p:cNvSpPr/>
          <p:nvPr/>
        </p:nvSpPr>
        <p:spPr>
          <a:xfrm>
            <a:off x="4943872" y="1622208"/>
            <a:ext cx="68417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Descriptive analytics </a:t>
            </a:r>
            <a:r>
              <a:rPr lang="en-GB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fokus untuk </a:t>
            </a:r>
            <a:r>
              <a:rPr lang="en-GB" sz="24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mendapatkan</a:t>
            </a:r>
            <a:r>
              <a:rPr lang="en-GB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GB" sz="24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mendeskripsikan</a:t>
            </a:r>
            <a:r>
              <a:rPr lang="en-GB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media sosial </a:t>
            </a:r>
            <a:r>
              <a:rPr lang="en-GB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dalam bentuk laporan, grafik, visualisasi, klasterisasi, dll untuk memahami suatu permasalahan</a:t>
            </a:r>
            <a:endParaRPr lang="en-ID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43872" y="3387291"/>
            <a:ext cx="68417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Predictive analytics </a:t>
            </a:r>
            <a:r>
              <a:rPr lang="en-GB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melakukan analisis </a:t>
            </a:r>
            <a:r>
              <a:rPr lang="en-GB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sejumlah </a:t>
            </a:r>
            <a:r>
              <a:rPr lang="en-GB" sz="24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media sosial yang </a:t>
            </a:r>
            <a:r>
              <a:rPr lang="en-GB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berasal dari berbagai sumber untuk </a:t>
            </a:r>
            <a:r>
              <a:rPr lang="en-GB" sz="24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memprediksikan</a:t>
            </a:r>
            <a:r>
              <a:rPr lang="en-GB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kejadian</a:t>
            </a:r>
            <a:r>
              <a:rPr lang="en-GB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sz="24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masa mendatang</a:t>
            </a:r>
            <a:r>
              <a:rPr lang="en-GB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D" sz="24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41168" y="5036983"/>
            <a:ext cx="6844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Prescriptive analytics </a:t>
            </a:r>
            <a:r>
              <a:rPr lang="en-GB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memberikan </a:t>
            </a:r>
            <a:r>
              <a:rPr lang="en-GB" sz="24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saran aksi / langkah </a:t>
            </a:r>
            <a:r>
              <a:rPr lang="en-GB" sz="24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terbaik</a:t>
            </a:r>
            <a:r>
              <a:rPr lang="en-GB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 </a:t>
            </a:r>
            <a:r>
              <a:rPr lang="en-GB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menghadapi suatu situasi / kondisi tertentu.</a:t>
            </a:r>
            <a:endParaRPr lang="en-ID" sz="24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82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smtClean="0"/>
              <a:t>Pertemuan </a:t>
            </a:r>
            <a:r>
              <a:rPr lang="en-ID" sz="2800" smtClean="0"/>
              <a:t>01</a:t>
            </a:r>
            <a:endParaRPr lang="id-ID" sz="2800" dirty="0"/>
          </a:p>
        </p:txBody>
      </p:sp>
      <p:sp>
        <p:nvSpPr>
          <p:cNvPr id="6" name="Sub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4800" smtClean="0">
                <a:solidFill>
                  <a:schemeClr val="tx1"/>
                </a:solidFill>
              </a:rPr>
              <a:t>PENGANTAR </a:t>
            </a:r>
            <a:r>
              <a:rPr lang="en-ID" sz="4800" smtClean="0">
                <a:solidFill>
                  <a:schemeClr val="tx1"/>
                </a:solidFill>
              </a:rPr>
              <a:t>ANALISIS MEDIA SOSIAL</a:t>
            </a:r>
            <a:endParaRPr lang="id-ID" sz="4800" b="1" dirty="0">
              <a:solidFill>
                <a:srgbClr val="FB690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770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Social Media Analytics Life Cycle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936" y="1988840"/>
            <a:ext cx="6062464" cy="43357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D" smtClean="0"/>
              <a:t>Identification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ID" smtClean="0"/>
              <a:t>Extraction</a:t>
            </a:r>
          </a:p>
          <a:p>
            <a:pPr marL="514350" indent="-514350">
              <a:buFont typeface="+mj-lt"/>
              <a:buAutoNum type="arabicPeriod"/>
            </a:pPr>
            <a:r>
              <a:rPr lang="en-ID" smtClean="0"/>
              <a:t>Cleaning</a:t>
            </a:r>
          </a:p>
          <a:p>
            <a:pPr marL="514350" indent="-514350">
              <a:buFont typeface="+mj-lt"/>
              <a:buAutoNum type="arabicPeriod"/>
            </a:pPr>
            <a:r>
              <a:rPr lang="en-ID" smtClean="0"/>
              <a:t>Analyzing</a:t>
            </a:r>
          </a:p>
          <a:p>
            <a:pPr marL="514350" indent="-514350">
              <a:buFont typeface="+mj-lt"/>
              <a:buAutoNum type="arabicPeriod"/>
            </a:pPr>
            <a:r>
              <a:rPr lang="en-ID" smtClean="0"/>
              <a:t>Vizualization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ID" smtClean="0"/>
              <a:t>Intepretation</a:t>
            </a:r>
            <a:endParaRPr lang="en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628800"/>
            <a:ext cx="4349974" cy="393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1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3 Tantangan Utama Dalam Analisis Media Sosial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smtClean="0">
                <a:solidFill>
                  <a:srgbClr val="FF0000"/>
                </a:solidFill>
              </a:rPr>
              <a:t>Volume and Velocity</a:t>
            </a:r>
          </a:p>
          <a:p>
            <a:pPr lvl="1"/>
            <a:r>
              <a:rPr lang="en-GB"/>
              <a:t>Data media sosial </a:t>
            </a:r>
            <a:r>
              <a:rPr lang="en-GB" b="1"/>
              <a:t>berukuran </a:t>
            </a:r>
            <a:r>
              <a:rPr lang="en-GB" b="1" smtClean="0"/>
              <a:t>sangat besar </a:t>
            </a:r>
            <a:r>
              <a:rPr lang="en-GB"/>
              <a:t>dan </a:t>
            </a:r>
            <a:r>
              <a:rPr lang="en-GB" b="1"/>
              <a:t>dihasilkan dengan cepat</a:t>
            </a:r>
            <a:r>
              <a:rPr lang="en-GB"/>
              <a:t>. Menangkap dan menganalisis jutaan catatan yang muncul setiap detik </a:t>
            </a:r>
            <a:r>
              <a:rPr lang="en-GB"/>
              <a:t>adalah </a:t>
            </a:r>
            <a:r>
              <a:rPr lang="en-GB" smtClean="0"/>
              <a:t>sebuah tantangan.</a:t>
            </a:r>
            <a:endParaRPr lang="en-ID" smtClean="0"/>
          </a:p>
          <a:p>
            <a:r>
              <a:rPr lang="en-ID" b="1" smtClean="0">
                <a:solidFill>
                  <a:srgbClr val="FF0000"/>
                </a:solidFill>
              </a:rPr>
              <a:t>Diversity</a:t>
            </a:r>
          </a:p>
          <a:p>
            <a:pPr lvl="1"/>
            <a:r>
              <a:rPr lang="en-GB"/>
              <a:t>Pengguna media sosial dan konten yang mereka hasilkan </a:t>
            </a:r>
            <a:r>
              <a:rPr lang="en-GB" b="1"/>
              <a:t>sangat beragam, multibahasa, dan bervariasi di seluruh ruang dan waktu</a:t>
            </a:r>
            <a:r>
              <a:rPr lang="en-GB"/>
              <a:t>. Karena sifat data media sosial </a:t>
            </a:r>
            <a:r>
              <a:rPr lang="en-GB"/>
              <a:t>yang </a:t>
            </a:r>
            <a:r>
              <a:rPr lang="en-GB" smtClean="0"/>
              <a:t>kotor </a:t>
            </a:r>
            <a:r>
              <a:rPr lang="en-GB"/>
              <a:t>dan beragam, memisahkan konten penting </a:t>
            </a:r>
            <a:r>
              <a:rPr lang="en-GB"/>
              <a:t>dari </a:t>
            </a:r>
            <a:r>
              <a:rPr lang="en-GB" smtClean="0"/>
              <a:t>data kotor </a:t>
            </a:r>
            <a:r>
              <a:rPr lang="en-GB"/>
              <a:t>merupakan hal yang menantang dan memakan waktu.</a:t>
            </a:r>
            <a:endParaRPr lang="en-ID" smtClean="0"/>
          </a:p>
          <a:p>
            <a:r>
              <a:rPr lang="en-ID" b="1" smtClean="0">
                <a:solidFill>
                  <a:srgbClr val="FF0000"/>
                </a:solidFill>
              </a:rPr>
              <a:t>Unstructuredness</a:t>
            </a:r>
          </a:p>
          <a:p>
            <a:pPr lvl="1"/>
            <a:r>
              <a:rPr lang="en-GB"/>
              <a:t>Berbeda dengan data yang disimpan dalam database perusahaan, yang sebagian besar berupa angka, data media sosial </a:t>
            </a:r>
            <a:r>
              <a:rPr lang="en-GB" b="1"/>
              <a:t>sangat tidak terstruktur </a:t>
            </a:r>
            <a:r>
              <a:rPr lang="en-GB"/>
              <a:t>dan terdiri dari teks, grafik, tindakan, dan hubungan.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300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Tren Riset Bidang Analisis Media Sosial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7408" y="1628800"/>
            <a:ext cx="10513168" cy="330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5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Tren Riset Bidang Analisis Media Sosial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400" y="1484784"/>
            <a:ext cx="5132098" cy="4953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377" y="1479713"/>
            <a:ext cx="5026223" cy="49901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7163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References / Books</a:t>
            </a:r>
            <a:endParaRPr lang="id-ID" dirty="0"/>
          </a:p>
        </p:txBody>
      </p:sp>
      <p:pic>
        <p:nvPicPr>
          <p:cNvPr id="4098" name="Picture 2" descr="Book cover Seven Layers of Social Media Analytics: Mining Business Insights from Social Media Text, Actions, Networks, Hyperlinks, Apps, Search Engine, and Location Dat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916832"/>
            <a:ext cx="1861892" cy="27212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100" name="Picture 4" descr="Book cover Social Media Data Mining and Analyt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029" y="1916833"/>
            <a:ext cx="2175525" cy="27212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102" name="Picture 6" descr="Book cover Python Social Media Analytics: Analyze and visualize data from Twitter, Youtube, GitHub, and m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636" y="1916832"/>
            <a:ext cx="2210996" cy="27212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104" name="Picture 8" descr="Book cover Social Media Analytics and Practical Applications: The Change to the Competition Landscap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197" y="1916832"/>
            <a:ext cx="1684568" cy="27212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61080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en-ID" sz="6000" smtClean="0"/>
              <a:t>TERIMA KASIH</a:t>
            </a:r>
            <a:endParaRPr lang="id-ID" sz="6000" dirty="0"/>
          </a:p>
        </p:txBody>
      </p:sp>
      <p:grpSp>
        <p:nvGrpSpPr>
          <p:cNvPr id="9" name="Group 8"/>
          <p:cNvGrpSpPr/>
          <p:nvPr/>
        </p:nvGrpSpPr>
        <p:grpSpPr>
          <a:xfrm>
            <a:off x="3719736" y="1689238"/>
            <a:ext cx="3960440" cy="3241812"/>
            <a:chOff x="3719736" y="1689238"/>
            <a:chExt cx="3960440" cy="3241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19736" y="1689238"/>
              <a:ext cx="3960440" cy="3241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03912" y="1916832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01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026" name="Picture 2" descr="Best Social Media Exchange Sites Lis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" y="-27384"/>
            <a:ext cx="12184178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20688"/>
            <a:ext cx="12192000" cy="5688632"/>
          </a:xfrm>
          <a:prstGeom prst="rect">
            <a:avLst/>
          </a:prstGeom>
          <a:solidFill>
            <a:srgbClr val="FB6905">
              <a:alpha val="94902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endParaRPr lang="en-ID" sz="60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83278" y="5703639"/>
            <a:ext cx="305878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D" sz="2400" b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Universitas Budi Luhur</a:t>
            </a:r>
            <a:endParaRPr lang="en-ID" sz="2400" b="1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336" y="764704"/>
            <a:ext cx="417582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D" sz="2400" b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Analisis Teks pada Media Sosial</a:t>
            </a:r>
            <a:endParaRPr lang="en-ID" sz="2400" b="1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9816" y="765975"/>
            <a:ext cx="293105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D" sz="2400" b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 Teknik Informatika</a:t>
            </a:r>
            <a:endParaRPr lang="en-ID" sz="2400" b="1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3181" y="3068960"/>
            <a:ext cx="1052563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1500" smtClean="0">
                <a:ln w="12700"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127000">
                    <a:schemeClr val="bg1">
                      <a:alpha val="82000"/>
                    </a:schemeClr>
                  </a:glow>
                </a:effectLst>
                <a:latin typeface="Bebas Neue Bold" panose="020B0606020202050201" pitchFamily="34" charset="0"/>
              </a:rPr>
              <a:t>ANALISIS MEDIA SOSIAL</a:t>
            </a:r>
            <a:endParaRPr lang="en-ID" sz="11500">
              <a:ln w="12700">
                <a:solidFill>
                  <a:srgbClr val="0070C0"/>
                </a:solidFill>
              </a:ln>
              <a:solidFill>
                <a:srgbClr val="0070C0"/>
              </a:solidFill>
              <a:effectLst>
                <a:glow rad="127000">
                  <a:schemeClr val="bg1">
                    <a:alpha val="82000"/>
                  </a:schemeClr>
                </a:glow>
              </a:effectLst>
              <a:latin typeface="Bebas Neue Bold" panose="020B0606020202050201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54415" y="2068031"/>
            <a:ext cx="40831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7200" b="1" smtClean="0">
                <a:solidFill>
                  <a:schemeClr val="bg1"/>
                </a:solidFill>
                <a:latin typeface="Tempus Sans ITC" panose="04020404030D07020202" pitchFamily="82" charset="0"/>
              </a:rPr>
              <a:t>Pengantar</a:t>
            </a:r>
            <a:endParaRPr lang="en-ID" sz="7200" b="1">
              <a:solidFill>
                <a:schemeClr val="bg1"/>
              </a:solidFill>
              <a:latin typeface="Tempus Sans ITC" panose="04020404030D07020202" pitchFamily="8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23792" y="5701104"/>
            <a:ext cx="461036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D" sz="2400" b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Dr. Achmad Solichin, S.Kom., M.T.I.</a:t>
            </a:r>
            <a:endParaRPr lang="en-ID" sz="2400" b="1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Pentagon 8"/>
          <p:cNvSpPr/>
          <p:nvPr/>
        </p:nvSpPr>
        <p:spPr>
          <a:xfrm rot="5400000">
            <a:off x="10168847" y="148241"/>
            <a:ext cx="1800200" cy="1448950"/>
          </a:xfrm>
          <a:prstGeom prst="homePlat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D" sz="5400" b="1" smtClean="0">
                <a:solidFill>
                  <a:srgbClr val="000000"/>
                </a:solidFill>
                <a:latin typeface="Bahnschrift SemiBold" panose="020B0502040204020203" pitchFamily="34" charset="0"/>
              </a:rPr>
              <a:t>01</a:t>
            </a:r>
            <a:endParaRPr lang="en-ID" sz="5400" b="1">
              <a:solidFill>
                <a:srgbClr val="000000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24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026" name="Picture 2" descr="Best Social Media Exchange Sites Lis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" y="-27384"/>
            <a:ext cx="12184178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50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026" name="Picture 2" descr="Best Social Media Exchange Sites Lis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" y="-27384"/>
            <a:ext cx="12184178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2204864"/>
            <a:ext cx="12192000" cy="252028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ID" sz="60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Apa itu </a:t>
            </a:r>
            <a:r>
              <a:rPr lang="en-ID" sz="6000" b="1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 Sosial</a:t>
            </a:r>
            <a:r>
              <a:rPr lang="en-ID" sz="60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ID" sz="60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23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026" name="Picture 2" descr="Best Social Media Exchange Sites Lis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" y="-27384"/>
            <a:ext cx="12184178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2204864"/>
            <a:ext cx="12192000" cy="252028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36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 sosial </a:t>
            </a:r>
            <a:r>
              <a:rPr lang="en-GB" sz="3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adalah teknologi </a:t>
            </a:r>
            <a:r>
              <a:rPr lang="en-GB" sz="36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interaktif</a:t>
            </a:r>
            <a:r>
              <a:rPr lang="en-GB" sz="3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dan saluran </a:t>
            </a:r>
            <a:r>
              <a:rPr lang="en-GB" sz="3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</a:t>
            </a:r>
            <a:r>
              <a:rPr lang="en-GB" sz="36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GB" sz="36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36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GB" sz="3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memfasilitasi </a:t>
            </a:r>
            <a:r>
              <a:rPr lang="en-GB" sz="3600" b="1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kreasi</a:t>
            </a:r>
            <a:r>
              <a:rPr lang="en-GB" sz="36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 </a:t>
            </a:r>
            <a:r>
              <a:rPr lang="en-GB" sz="36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berbagi</a:t>
            </a:r>
            <a:r>
              <a:rPr lang="en-GB" sz="3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informasi, ide</a:t>
            </a:r>
            <a:r>
              <a:rPr lang="en-GB" sz="3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36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GB" sz="36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36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minat</a:t>
            </a:r>
            <a:r>
              <a:rPr lang="en-GB" sz="3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dan bentuk ekspresi lainnya melalui </a:t>
            </a:r>
            <a:r>
              <a:rPr lang="en-GB" sz="36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komunitas dan jaringan virtual</a:t>
            </a:r>
            <a:r>
              <a:rPr lang="en-GB" sz="3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D" sz="36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14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Karakteristik Utama Media Sosial (1/4)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smtClean="0"/>
              <a:t>Social Media is </a:t>
            </a:r>
            <a:r>
              <a:rPr lang="en-GB" b="1" smtClean="0">
                <a:solidFill>
                  <a:srgbClr val="FF0000"/>
                </a:solidFill>
              </a:rPr>
              <a:t>Many-to-many</a:t>
            </a:r>
            <a:r>
              <a:rPr lang="en-GB" smtClean="0"/>
              <a:t>. Media sosial memungkinkan terjadinya interaksi antara penggunanya secara many-to-many. Setiap pengguna dapat terkoneksi ke banyak orang. Hal tersebut berbeda dengan media konvensional seperti print, radio, telepon, dan televisi.</a:t>
            </a:r>
            <a:endParaRPr lang="en-GB" smtClean="0"/>
          </a:p>
          <a:p>
            <a:endParaRPr lang="en-GB"/>
          </a:p>
          <a:p>
            <a:r>
              <a:rPr lang="en-GB" b="1" smtClean="0"/>
              <a:t>Social Media is </a:t>
            </a:r>
            <a:r>
              <a:rPr lang="en-GB" b="1" smtClean="0">
                <a:solidFill>
                  <a:srgbClr val="FF0000"/>
                </a:solidFill>
              </a:rPr>
              <a:t>Participatory</a:t>
            </a:r>
            <a:r>
              <a:rPr lang="en-GB" smtClean="0"/>
              <a:t>. Tidak seperti media konvensional, media sosial mendorong partisipasi dan umpan balik aktif dari pengguna. Pengguna media sosial dapat berpartisipasi dalam ruang daring seperti blogging</a:t>
            </a:r>
            <a:r>
              <a:rPr lang="en-GB"/>
              <a:t>, </a:t>
            </a:r>
            <a:r>
              <a:rPr lang="en-GB" smtClean="0"/>
              <a:t>komentar, </a:t>
            </a:r>
            <a:r>
              <a:rPr lang="en-GB"/>
              <a:t>tagging, </a:t>
            </a:r>
            <a:r>
              <a:rPr lang="en-GB" smtClean="0"/>
              <a:t>dan berbagi konten.</a:t>
            </a: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23711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Karakteristik Utama </a:t>
            </a:r>
            <a:r>
              <a:rPr lang="en-ID"/>
              <a:t>Media </a:t>
            </a:r>
            <a:r>
              <a:rPr lang="en-ID" smtClean="0"/>
              <a:t>Sosial (2/4)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smtClean="0"/>
              <a:t>Social Media is </a:t>
            </a:r>
            <a:r>
              <a:rPr lang="en-GB" b="1" smtClean="0">
                <a:solidFill>
                  <a:srgbClr val="FF0000"/>
                </a:solidFill>
              </a:rPr>
              <a:t>User Owned. </a:t>
            </a:r>
            <a:r>
              <a:rPr lang="en-GB" smtClean="0"/>
              <a:t>Walaupun </a:t>
            </a:r>
            <a:r>
              <a:rPr lang="en-GB"/>
              <a:t>platform media sosial disediakan oleh perusahaan (seperti Google dan Facebook</a:t>
            </a:r>
            <a:r>
              <a:rPr lang="en-GB"/>
              <a:t>), </a:t>
            </a:r>
            <a:r>
              <a:rPr lang="en-GB" smtClean="0"/>
              <a:t>konten media sosial </a:t>
            </a:r>
            <a:r>
              <a:rPr lang="en-GB" b="1"/>
              <a:t>dibuat, dimiliki, dan dikendalikan </a:t>
            </a:r>
            <a:r>
              <a:rPr lang="en-GB" b="1"/>
              <a:t>oleh </a:t>
            </a:r>
            <a:r>
              <a:rPr lang="en-GB" b="1" smtClean="0"/>
              <a:t>pengguna</a:t>
            </a:r>
            <a:r>
              <a:rPr lang="en-GB" smtClean="0"/>
              <a:t>. </a:t>
            </a:r>
            <a:r>
              <a:rPr lang="en-GB"/>
              <a:t>Tanpa konten buatan pengguna dan keterlibatan aktif dari pengguna, media sosial akan menjadi ruang online yang kosong dan </a:t>
            </a:r>
            <a:r>
              <a:rPr lang="en-GB"/>
              <a:t>membosankan</a:t>
            </a:r>
            <a:r>
              <a:rPr lang="en-GB" smtClean="0"/>
              <a:t>.</a:t>
            </a:r>
          </a:p>
          <a:p>
            <a:r>
              <a:rPr lang="en-GB" b="1" smtClean="0"/>
              <a:t>Social </a:t>
            </a:r>
            <a:r>
              <a:rPr lang="en-GB" b="1" smtClean="0"/>
              <a:t>Media is </a:t>
            </a:r>
            <a:r>
              <a:rPr lang="en-GB" b="1" smtClean="0">
                <a:solidFill>
                  <a:srgbClr val="FF0000"/>
                </a:solidFill>
              </a:rPr>
              <a:t>Conversational</a:t>
            </a:r>
            <a:r>
              <a:rPr lang="en-GB" smtClean="0"/>
              <a:t>. </a:t>
            </a:r>
            <a:r>
              <a:rPr lang="en-GB"/>
              <a:t>Bukan hanya kemudahan percakapan tetapi juga kemampuan percakapan banyak-ke-banyak yang membuat media sosial menonjol dari media interaksi tradisional satu-ke-satu atau satu-ke-banyak. Karakteristik percakapan banyak-ke-banyak dari media sosial </a:t>
            </a:r>
            <a:r>
              <a:rPr lang="en-GB"/>
              <a:t>memungkinkan </a:t>
            </a:r>
            <a:r>
              <a:rPr lang="en-GB" smtClean="0"/>
              <a:t>masyarakat </a:t>
            </a:r>
            <a:r>
              <a:rPr lang="en-GB"/>
              <a:t>untuk berkomunikasi dan berkolaborasi secara real time.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973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Karakteristik Utama </a:t>
            </a:r>
            <a:r>
              <a:rPr lang="en-ID"/>
              <a:t>Media </a:t>
            </a:r>
            <a:r>
              <a:rPr lang="en-ID" smtClean="0"/>
              <a:t>Sosial (3/4)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smtClean="0"/>
              <a:t>Social Media </a:t>
            </a:r>
            <a:r>
              <a:rPr lang="en-GB" b="1" smtClean="0">
                <a:solidFill>
                  <a:srgbClr val="FF0000"/>
                </a:solidFill>
              </a:rPr>
              <a:t>Enables Openness</a:t>
            </a:r>
            <a:r>
              <a:rPr lang="en-GB" smtClean="0"/>
              <a:t>. </a:t>
            </a:r>
            <a:r>
              <a:rPr lang="en-GB"/>
              <a:t>Media sosial memberikan peluang baru untuk mengakses data dan informasi melalui saluran Web 2.0.</a:t>
            </a:r>
            <a:endParaRPr lang="en-GB" smtClean="0"/>
          </a:p>
          <a:p>
            <a:endParaRPr lang="en-GB" smtClean="0"/>
          </a:p>
          <a:p>
            <a:r>
              <a:rPr lang="en-GB" b="1" smtClean="0"/>
              <a:t>Social Media </a:t>
            </a:r>
            <a:r>
              <a:rPr lang="en-GB" b="1" smtClean="0">
                <a:solidFill>
                  <a:srgbClr val="FF0000"/>
                </a:solidFill>
              </a:rPr>
              <a:t>Enables Mass Collaboration</a:t>
            </a:r>
            <a:r>
              <a:rPr lang="en-GB" smtClean="0"/>
              <a:t>. </a:t>
            </a:r>
            <a:r>
              <a:rPr lang="en-GB"/>
              <a:t>Saluran media sosial </a:t>
            </a:r>
            <a:r>
              <a:rPr lang="en-GB"/>
              <a:t>memungkinkan </a:t>
            </a:r>
            <a:r>
              <a:rPr lang="en-GB" smtClean="0"/>
              <a:t>masyarakat </a:t>
            </a:r>
            <a:r>
              <a:rPr lang="en-GB"/>
              <a:t>untuk berkolaborasi dengan cara banyak-ke-banyak untuk mencapai tujuan bersama tertentu.</a:t>
            </a: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13188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42500</TotalTime>
  <Words>1178</Words>
  <Application>Microsoft Office PowerPoint</Application>
  <PresentationFormat>Widescreen</PresentationFormat>
  <Paragraphs>136</Paragraphs>
  <Slides>25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Bahnschrift SemiBold</vt:lpstr>
      <vt:lpstr>Bebas Neue Bold</vt:lpstr>
      <vt:lpstr>Calibri</vt:lpstr>
      <vt:lpstr>Courier New</vt:lpstr>
      <vt:lpstr>Tempus Sans ITC</vt:lpstr>
      <vt:lpstr>Verdana</vt:lpstr>
      <vt:lpstr>Wingdings</vt:lpstr>
      <vt:lpstr>powerpoint-template-apr7</vt:lpstr>
      <vt:lpstr>FAKULTAS TEKNOLOGI INFORMASI</vt:lpstr>
      <vt:lpstr>PENGANTAR ANALISIS MEDIA SOSIAL</vt:lpstr>
      <vt:lpstr>PowerPoint Presentation</vt:lpstr>
      <vt:lpstr>PowerPoint Presentation</vt:lpstr>
      <vt:lpstr>PowerPoint Presentation</vt:lpstr>
      <vt:lpstr>PowerPoint Presentation</vt:lpstr>
      <vt:lpstr>Karakteristik Utama Media Sosial (1/4)</vt:lpstr>
      <vt:lpstr>Karakteristik Utama Media Sosial (2/4)</vt:lpstr>
      <vt:lpstr>Karakteristik Utama Media Sosial (3/4)</vt:lpstr>
      <vt:lpstr>Karakteristik Utama Media Sosial (4/4)</vt:lpstr>
      <vt:lpstr>Dalam satu detik…</vt:lpstr>
      <vt:lpstr>Apa itu Analisis Media Sosial?</vt:lpstr>
      <vt:lpstr>Tren Analisis Media Sosial</vt:lpstr>
      <vt:lpstr>Contoh Tujuan Analisis Media Sosial</vt:lpstr>
      <vt:lpstr>Contoh Tujuan Analisis Media Sosial</vt:lpstr>
      <vt:lpstr>Analisis Media Sosial vs Analisis Bisnis Konvensional</vt:lpstr>
      <vt:lpstr>Analisis Media Sosial vs Analisis Bisnis Konvensional</vt:lpstr>
      <vt:lpstr>7 Lapisan dari Analisis Media Sosial</vt:lpstr>
      <vt:lpstr>Jenis Analisis Media Sosial</vt:lpstr>
      <vt:lpstr>Social Media Analytics Life Cycle</vt:lpstr>
      <vt:lpstr>3 Tantangan Utama Dalam Analisis Media Sosial</vt:lpstr>
      <vt:lpstr>Tren Riset Bidang Analisis Media Sosial</vt:lpstr>
      <vt:lpstr>Tren Riset Bidang Analisis Media Sosial</vt:lpstr>
      <vt:lpstr>References / Books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Achmad Solichin</cp:lastModifiedBy>
  <cp:revision>890</cp:revision>
  <dcterms:created xsi:type="dcterms:W3CDTF">2011-05-21T14:11:58Z</dcterms:created>
  <dcterms:modified xsi:type="dcterms:W3CDTF">2022-10-04T04:48:03Z</dcterms:modified>
</cp:coreProperties>
</file>