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35"/>
  </p:notesMasterIdLst>
  <p:handoutMasterIdLst>
    <p:handoutMasterId r:id="rId36"/>
  </p:handoutMasterIdLst>
  <p:sldIdLst>
    <p:sldId id="418" r:id="rId2"/>
    <p:sldId id="419" r:id="rId3"/>
    <p:sldId id="420" r:id="rId4"/>
    <p:sldId id="384" r:id="rId5"/>
    <p:sldId id="393" r:id="rId6"/>
    <p:sldId id="394" r:id="rId7"/>
    <p:sldId id="395" r:id="rId8"/>
    <p:sldId id="421" r:id="rId9"/>
    <p:sldId id="396" r:id="rId10"/>
    <p:sldId id="422" r:id="rId11"/>
    <p:sldId id="397" r:id="rId12"/>
    <p:sldId id="398" r:id="rId13"/>
    <p:sldId id="399" r:id="rId14"/>
    <p:sldId id="400" r:id="rId15"/>
    <p:sldId id="401" r:id="rId16"/>
    <p:sldId id="402" r:id="rId17"/>
    <p:sldId id="403" r:id="rId18"/>
    <p:sldId id="404" r:id="rId19"/>
    <p:sldId id="405" r:id="rId20"/>
    <p:sldId id="406" r:id="rId21"/>
    <p:sldId id="407" r:id="rId22"/>
    <p:sldId id="408" r:id="rId23"/>
    <p:sldId id="409" r:id="rId24"/>
    <p:sldId id="410" r:id="rId25"/>
    <p:sldId id="411" r:id="rId26"/>
    <p:sldId id="412" r:id="rId27"/>
    <p:sldId id="413" r:id="rId28"/>
    <p:sldId id="414" r:id="rId29"/>
    <p:sldId id="415" r:id="rId30"/>
    <p:sldId id="416" r:id="rId31"/>
    <p:sldId id="417" r:id="rId32"/>
    <p:sldId id="352" r:id="rId33"/>
    <p:sldId id="348" r:id="rId34"/>
  </p:sldIdLst>
  <p:sldSz cx="12192000" cy="6858000"/>
  <p:notesSz cx="6858000" cy="9144000"/>
  <p:defaultTextStyle>
    <a:defPPr>
      <a:defRPr lang="en-A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2AA2"/>
    <a:srgbClr val="000000"/>
    <a:srgbClr val="FB6905"/>
    <a:srgbClr val="0070C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87696" autoAdjust="0"/>
  </p:normalViewPr>
  <p:slideViewPr>
    <p:cSldViewPr>
      <p:cViewPr varScale="1">
        <p:scale>
          <a:sx n="57" d="100"/>
          <a:sy n="57" d="100"/>
        </p:scale>
        <p:origin x="260" y="40"/>
      </p:cViewPr>
      <p:guideLst>
        <p:guide orient="horz" pos="2160"/>
        <p:guide pos="3840"/>
      </p:guideLst>
    </p:cSldViewPr>
  </p:slideViewPr>
  <p:notesTextViewPr>
    <p:cViewPr>
      <p:scale>
        <a:sx n="100" d="100"/>
        <a:sy n="100" d="100"/>
      </p:scale>
      <p:origin x="0" y="0"/>
    </p:cViewPr>
  </p:notesTextViewPr>
  <p:notesViewPr>
    <p:cSldViewPr>
      <p:cViewPr varScale="1">
        <p:scale>
          <a:sx n="54" d="100"/>
          <a:sy n="54" d="100"/>
        </p:scale>
        <p:origin x="2796"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E25A1F-1CDC-4074-893A-5899111F5ABD}" type="datetimeFigureOut">
              <a:rPr lang="id-ID" smtClean="0"/>
              <a:t>18/10/2022</a:t>
            </a:fld>
            <a:endParaRPr lang="id-ID"/>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1E874E-D680-4190-B4F6-A9A7BE5D0CAF}" type="slidenum">
              <a:rPr lang="id-ID" smtClean="0"/>
              <a:t>‹#›</a:t>
            </a:fld>
            <a:endParaRPr lang="id-ID"/>
          </a:p>
        </p:txBody>
      </p:sp>
    </p:spTree>
    <p:extLst>
      <p:ext uri="{BB962C8B-B14F-4D97-AF65-F5344CB8AC3E}">
        <p14:creationId xmlns:p14="http://schemas.microsoft.com/office/powerpoint/2010/main" val="716150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9DCB56-DE58-4F64-B9CF-BA8F1134BDC6}" type="datetimeFigureOut">
              <a:rPr lang="id-ID" smtClean="0"/>
              <a:pPr/>
              <a:t>18/10/2022</a:t>
            </a:fld>
            <a:endParaRPr lang="id-ID"/>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1351D7-7B69-40B9-8EEA-B4FEF26EED31}" type="slidenum">
              <a:rPr lang="id-ID" smtClean="0"/>
              <a:pPr/>
              <a:t>‹#›</a:t>
            </a:fld>
            <a:endParaRPr lang="id-ID"/>
          </a:p>
        </p:txBody>
      </p:sp>
    </p:spTree>
    <p:extLst>
      <p:ext uri="{BB962C8B-B14F-4D97-AF65-F5344CB8AC3E}">
        <p14:creationId xmlns:p14="http://schemas.microsoft.com/office/powerpoint/2010/main" val="3954264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mtClean="0"/>
              <a:t>https://wowitloveithaveit.com/blogs/seo-software-tutorials/best-social-media-exchange-sites-list-for-2020</a:t>
            </a:r>
            <a:endParaRPr lang="en-ID"/>
          </a:p>
        </p:txBody>
      </p:sp>
      <p:sp>
        <p:nvSpPr>
          <p:cNvPr id="4" name="Slide Number Placeholder 3"/>
          <p:cNvSpPr>
            <a:spLocks noGrp="1"/>
          </p:cNvSpPr>
          <p:nvPr>
            <p:ph type="sldNum" sz="quarter" idx="10"/>
          </p:nvPr>
        </p:nvSpPr>
        <p:spPr/>
        <p:txBody>
          <a:bodyPr/>
          <a:lstStyle/>
          <a:p>
            <a:fld id="{D11351D7-7B69-40B9-8EEA-B4FEF26EED31}" type="slidenum">
              <a:rPr lang="id-ID" smtClean="0"/>
              <a:pPr/>
              <a:t>3</a:t>
            </a:fld>
            <a:endParaRPr lang="id-ID"/>
          </a:p>
        </p:txBody>
      </p:sp>
    </p:spTree>
    <p:extLst>
      <p:ext uri="{BB962C8B-B14F-4D97-AF65-F5344CB8AC3E}">
        <p14:creationId xmlns:p14="http://schemas.microsoft.com/office/powerpoint/2010/main" val="21921655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FFFFFF"/>
        </a:solidFill>
        <a:effectLst/>
      </p:bgPr>
    </p:bg>
    <p:spTree>
      <p:nvGrpSpPr>
        <p:cNvPr id="1" name=""/>
        <p:cNvGrpSpPr/>
        <p:nvPr/>
      </p:nvGrpSpPr>
      <p:grpSpPr>
        <a:xfrm>
          <a:off x="0" y="0"/>
          <a:ext cx="0" cy="0"/>
          <a:chOff x="0" y="0"/>
          <a:chExt cx="0" cy="0"/>
        </a:xfrm>
      </p:grpSpPr>
      <p:sp>
        <p:nvSpPr>
          <p:cNvPr id="3138" name="Rectangle 66"/>
          <p:cNvSpPr>
            <a:spLocks noChangeArrowheads="1"/>
          </p:cNvSpPr>
          <p:nvPr/>
        </p:nvSpPr>
        <p:spPr bwMode="gray">
          <a:xfrm>
            <a:off x="3048000" y="3124200"/>
            <a:ext cx="9144000" cy="609600"/>
          </a:xfrm>
          <a:prstGeom prst="rect">
            <a:avLst/>
          </a:prstGeom>
          <a:solidFill>
            <a:schemeClr val="tx1"/>
          </a:solidFill>
          <a:ln w="9525">
            <a:noFill/>
            <a:miter lim="800000"/>
            <a:headEnd/>
            <a:tailEnd/>
          </a:ln>
          <a:effectLst/>
        </p:spPr>
        <p:txBody>
          <a:bodyPr wrap="none" anchor="ctr"/>
          <a:lstStyle/>
          <a:p>
            <a:endParaRPr lang="id-ID"/>
          </a:p>
        </p:txBody>
      </p:sp>
      <p:sp>
        <p:nvSpPr>
          <p:cNvPr id="3139" name="Rectangle 67"/>
          <p:cNvSpPr>
            <a:spLocks noChangeArrowheads="1"/>
          </p:cNvSpPr>
          <p:nvPr/>
        </p:nvSpPr>
        <p:spPr bwMode="gray">
          <a:xfrm>
            <a:off x="0" y="3124200"/>
            <a:ext cx="12192000" cy="152400"/>
          </a:xfrm>
          <a:prstGeom prst="rect">
            <a:avLst/>
          </a:prstGeom>
          <a:solidFill>
            <a:schemeClr val="tx1"/>
          </a:solidFill>
          <a:ln w="9525">
            <a:noFill/>
            <a:miter lim="800000"/>
            <a:headEnd/>
            <a:tailEnd/>
          </a:ln>
          <a:effectLst/>
        </p:spPr>
        <p:txBody>
          <a:bodyPr wrap="none" anchor="ctr"/>
          <a:lstStyle/>
          <a:p>
            <a:endParaRPr lang="id-ID"/>
          </a:p>
        </p:txBody>
      </p:sp>
      <p:sp>
        <p:nvSpPr>
          <p:cNvPr id="3074" name="Rectangle 2"/>
          <p:cNvSpPr>
            <a:spLocks noGrp="1" noChangeArrowheads="1"/>
          </p:cNvSpPr>
          <p:nvPr>
            <p:ph type="ctrTitle"/>
          </p:nvPr>
        </p:nvSpPr>
        <p:spPr>
          <a:xfrm>
            <a:off x="3251201" y="3048000"/>
            <a:ext cx="8834967" cy="762000"/>
          </a:xfrm>
        </p:spPr>
        <p:txBody>
          <a:bodyPr/>
          <a:lstStyle>
            <a:lvl1pPr>
              <a:defRPr baseline="0"/>
            </a:lvl1pPr>
          </a:lstStyle>
          <a:p>
            <a:endParaRPr lang="en-AU" dirty="0"/>
          </a:p>
        </p:txBody>
      </p:sp>
      <p:sp>
        <p:nvSpPr>
          <p:cNvPr id="3075" name="Rectangle 3"/>
          <p:cNvSpPr>
            <a:spLocks noGrp="1" noChangeArrowheads="1"/>
          </p:cNvSpPr>
          <p:nvPr>
            <p:ph type="subTitle" idx="1"/>
          </p:nvPr>
        </p:nvSpPr>
        <p:spPr>
          <a:xfrm>
            <a:off x="1117600" y="5257800"/>
            <a:ext cx="10363200" cy="533400"/>
          </a:xfrm>
        </p:spPr>
        <p:txBody>
          <a:bodyPr/>
          <a:lstStyle>
            <a:lvl1pPr marL="0" indent="0" algn="ctr">
              <a:buFont typeface="Wingdings" pitchFamily="2" charset="2"/>
              <a:buNone/>
              <a:defRPr sz="2000" b="0" baseline="0">
                <a:solidFill>
                  <a:schemeClr val="tx1"/>
                </a:solidFill>
              </a:defRPr>
            </a:lvl1pPr>
          </a:lstStyle>
          <a:p>
            <a:endParaRPr lang="en-AU" dirty="0"/>
          </a:p>
        </p:txBody>
      </p:sp>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8000" y="0"/>
            <a:ext cx="9144000" cy="3124199"/>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91344" y="692696"/>
            <a:ext cx="2765805" cy="1820903"/>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31838"/>
            <a:ext cx="2794000" cy="5592762"/>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609600" y="731838"/>
            <a:ext cx="8178800" cy="5592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731838"/>
            <a:ext cx="10871200" cy="563562"/>
          </a:xfrm>
        </p:spPr>
        <p:txBody>
          <a:bodyPr/>
          <a:lstStyle/>
          <a:p>
            <a:r>
              <a:rPr lang="en-US" smtClean="0"/>
              <a:t>Click to edit Master title style</a:t>
            </a:r>
            <a:endParaRPr lang="id-ID"/>
          </a:p>
        </p:txBody>
      </p:sp>
      <p:sp>
        <p:nvSpPr>
          <p:cNvPr id="3" name="Table Placeholder 2"/>
          <p:cNvSpPr>
            <a:spLocks noGrp="1"/>
          </p:cNvSpPr>
          <p:nvPr>
            <p:ph type="tbl" idx="1"/>
          </p:nvPr>
        </p:nvSpPr>
        <p:spPr>
          <a:xfrm>
            <a:off x="609600" y="1371600"/>
            <a:ext cx="10972800" cy="4953000"/>
          </a:xfrm>
        </p:spPr>
        <p:txBody>
          <a:bodyPr/>
          <a:lstStyle/>
          <a:p>
            <a:r>
              <a:rPr lang="en-US" smtClean="0"/>
              <a:t>Click icon to add table</a:t>
            </a:r>
            <a:endParaRPr lang="id-ID"/>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endParaRPr lang="id-ID" dirty="0"/>
          </a:p>
        </p:txBody>
      </p:sp>
      <p:sp>
        <p:nvSpPr>
          <p:cNvPr id="3" name="Content Placeholder 2"/>
          <p:cNvSpPr>
            <a:spLocks noGrp="1"/>
          </p:cNvSpPr>
          <p:nvPr>
            <p:ph idx="1"/>
          </p:nvPr>
        </p:nvSpPr>
        <p:spPr/>
        <p:txBody>
          <a:bodyPr/>
          <a:lstStyle>
            <a:lvl1pPr marL="452438" indent="-452438">
              <a:defRPr b="0">
                <a:solidFill>
                  <a:srgbClr val="000000"/>
                </a:solidFill>
              </a:defRPr>
            </a:lvl1pPr>
            <a:lvl2pPr marL="895350" indent="-438150">
              <a:buFont typeface="Courier New" panose="02070309020205020404" pitchFamily="49" charset="0"/>
              <a:buChar char="o"/>
              <a:defRPr>
                <a:solidFill>
                  <a:srgbClr val="000000"/>
                </a:solidFill>
              </a:defRPr>
            </a:lvl2pPr>
            <a:lvl3pPr marL="1347788" indent="-433388">
              <a:buFont typeface="Wingdings" panose="05000000000000000000" pitchFamily="2" charset="2"/>
              <a:buChar char="ü"/>
              <a:defRPr>
                <a:solidFill>
                  <a:srgbClr val="000000"/>
                </a:solidFill>
              </a:defRPr>
            </a:lvl3pPr>
            <a:lvl4pPr marL="1790700" indent="-419100">
              <a:buFont typeface="Wingdings" panose="05000000000000000000" pitchFamily="2" charset="2"/>
              <a:buChar char="v"/>
              <a:defRPr>
                <a:solidFill>
                  <a:srgbClr val="000000"/>
                </a:solidFill>
              </a:defRPr>
            </a:lvl4pPr>
            <a:lvl5pPr marL="2243138" indent="-414338">
              <a:buFont typeface="Wingdings" panose="05000000000000000000" pitchFamily="2" charset="2"/>
              <a:buChar char="Ø"/>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609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97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7408" y="476672"/>
            <a:ext cx="10814992" cy="940966"/>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92" name="Group 68"/>
          <p:cNvGrpSpPr>
            <a:grpSpLocks/>
          </p:cNvGrpSpPr>
          <p:nvPr/>
        </p:nvGrpSpPr>
        <p:grpSpPr bwMode="auto">
          <a:xfrm>
            <a:off x="0" y="685800"/>
            <a:ext cx="12192000" cy="609600"/>
            <a:chOff x="0" y="432"/>
            <a:chExt cx="5760" cy="384"/>
          </a:xfrm>
        </p:grpSpPr>
        <p:sp>
          <p:nvSpPr>
            <p:cNvPr id="1093" name="Rectangle 69"/>
            <p:cNvSpPr>
              <a:spLocks noChangeArrowheads="1"/>
            </p:cNvSpPr>
            <p:nvPr userDrawn="1"/>
          </p:nvSpPr>
          <p:spPr bwMode="gray">
            <a:xfrm>
              <a:off x="0" y="432"/>
              <a:ext cx="5760" cy="96"/>
            </a:xfrm>
            <a:prstGeom prst="rect">
              <a:avLst/>
            </a:prstGeom>
            <a:solidFill>
              <a:schemeClr val="tx1"/>
            </a:solidFill>
            <a:ln w="9525">
              <a:noFill/>
              <a:miter lim="800000"/>
              <a:headEnd/>
              <a:tailEnd/>
            </a:ln>
            <a:effectLst/>
          </p:spPr>
          <p:txBody>
            <a:bodyPr wrap="none" anchor="ctr"/>
            <a:lstStyle/>
            <a:p>
              <a:endParaRPr lang="id-ID"/>
            </a:p>
          </p:txBody>
        </p:sp>
        <p:sp>
          <p:nvSpPr>
            <p:cNvPr id="1094" name="Rectangle 70"/>
            <p:cNvSpPr>
              <a:spLocks noChangeArrowheads="1"/>
            </p:cNvSpPr>
            <p:nvPr userDrawn="1"/>
          </p:nvSpPr>
          <p:spPr bwMode="gray">
            <a:xfrm>
              <a:off x="362" y="432"/>
              <a:ext cx="5398" cy="384"/>
            </a:xfrm>
            <a:prstGeom prst="rect">
              <a:avLst/>
            </a:prstGeom>
            <a:solidFill>
              <a:schemeClr val="tx1"/>
            </a:solidFill>
            <a:ln w="9525">
              <a:noFill/>
              <a:miter lim="800000"/>
              <a:headEnd/>
              <a:tailEnd/>
            </a:ln>
            <a:effectLst/>
          </p:spPr>
          <p:txBody>
            <a:bodyPr wrap="none" anchor="ctr"/>
            <a:lstStyle/>
            <a:p>
              <a:endParaRPr lang="id-ID"/>
            </a:p>
          </p:txBody>
        </p:sp>
      </p:grpSp>
      <p:sp>
        <p:nvSpPr>
          <p:cNvPr id="1027" name="Rectangle 3"/>
          <p:cNvSpPr>
            <a:spLocks noGrp="1" noChangeArrowheads="1"/>
          </p:cNvSpPr>
          <p:nvPr>
            <p:ph type="body" idx="1"/>
          </p:nvPr>
        </p:nvSpPr>
        <p:spPr bwMode="auto">
          <a:xfrm>
            <a:off x="609600" y="1371600"/>
            <a:ext cx="109728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smtClean="0"/>
          </a:p>
        </p:txBody>
      </p:sp>
      <p:sp>
        <p:nvSpPr>
          <p:cNvPr id="1026" name="Rectangle 2"/>
          <p:cNvSpPr>
            <a:spLocks noGrp="1" noChangeArrowheads="1"/>
          </p:cNvSpPr>
          <p:nvPr>
            <p:ph type="title"/>
          </p:nvPr>
        </p:nvSpPr>
        <p:spPr bwMode="white">
          <a:xfrm>
            <a:off x="914400" y="731838"/>
            <a:ext cx="108712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AU" dirty="0" smtClean="0"/>
          </a:p>
        </p:txBody>
      </p:sp>
      <p:pic>
        <p:nvPicPr>
          <p:cNvPr id="14" name="Picture 13"/>
          <p:cNvPicPr>
            <a:picLocks noChangeAspect="1"/>
          </p:cNvPicPr>
          <p:nvPr userDrawn="1"/>
        </p:nvPicPr>
        <p:blipFill>
          <a:blip r:embed="rId14" cstate="email">
            <a:extLst>
              <a:ext uri="{28A0092B-C50C-407E-A947-70E740481C1C}">
                <a14:useLocalDpi xmlns:a14="http://schemas.microsoft.com/office/drawing/2010/main"/>
              </a:ext>
            </a:extLst>
          </a:blip>
          <a:stretch>
            <a:fillRect/>
          </a:stretch>
        </p:blipFill>
        <p:spPr>
          <a:xfrm>
            <a:off x="119336" y="42266"/>
            <a:ext cx="648072" cy="601267"/>
          </a:xfrm>
          <a:prstGeom prst="rect">
            <a:avLst/>
          </a:prstGeom>
        </p:spPr>
      </p:pic>
      <p:sp>
        <p:nvSpPr>
          <p:cNvPr id="15" name="Rectangle 2"/>
          <p:cNvSpPr txBox="1">
            <a:spLocks noChangeArrowheads="1"/>
          </p:cNvSpPr>
          <p:nvPr userDrawn="1"/>
        </p:nvSpPr>
        <p:spPr bwMode="white">
          <a:xfrm>
            <a:off x="9353551" y="42266"/>
            <a:ext cx="2838449"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pPr algn="ctr"/>
            <a:r>
              <a:rPr lang="id-ID" sz="1500" kern="0" dirty="0" smtClean="0">
                <a:solidFill>
                  <a:schemeClr val="tx1"/>
                </a:solidFill>
                <a:effectLst/>
              </a:rPr>
              <a:t>FAKULTAS </a:t>
            </a:r>
          </a:p>
          <a:p>
            <a:pPr algn="ctr"/>
            <a:r>
              <a:rPr lang="id-ID" sz="1500" kern="0" dirty="0" smtClean="0">
                <a:solidFill>
                  <a:schemeClr val="tx1"/>
                </a:solidFill>
                <a:effectLst/>
              </a:rPr>
              <a:t>TEKNOLOGI</a:t>
            </a:r>
            <a:r>
              <a:rPr lang="id-ID" sz="1500" kern="0" baseline="0" dirty="0" smtClean="0">
                <a:solidFill>
                  <a:schemeClr val="tx1"/>
                </a:solidFill>
                <a:effectLst/>
              </a:rPr>
              <a:t> INFORMASI</a:t>
            </a:r>
            <a:endParaRPr lang="en-AU" sz="1500" kern="0" dirty="0" smtClean="0">
              <a:solidFill>
                <a:schemeClr val="tx1"/>
              </a:solidFill>
              <a:effectLst/>
            </a:endParaRPr>
          </a:p>
        </p:txBody>
      </p:sp>
      <p:pic>
        <p:nvPicPr>
          <p:cNvPr id="2" name="Picture 1"/>
          <p:cNvPicPr>
            <a:picLocks noChangeAspect="1"/>
          </p:cNvPicPr>
          <p:nvPr userDrawn="1"/>
        </p:nvPicPr>
        <p:blipFill>
          <a:blip r:embed="rId15">
            <a:extLst>
              <a:ext uri="{28A0092B-C50C-407E-A947-70E740481C1C}">
                <a14:useLocalDpi xmlns:a14="http://schemas.microsoft.com/office/drawing/2010/main"/>
              </a:ext>
            </a:extLst>
          </a:blip>
          <a:stretch>
            <a:fillRect/>
          </a:stretch>
        </p:blipFill>
        <p:spPr>
          <a:xfrm>
            <a:off x="909798" y="-33238"/>
            <a:ext cx="8443753" cy="72593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p:txStyles>
    <p:titleStyle>
      <a:lvl1pPr algn="l" rtl="0" eaLnBrk="1" fontAlgn="base" hangingPunct="1">
        <a:spcBef>
          <a:spcPct val="0"/>
        </a:spcBef>
        <a:spcAft>
          <a:spcPct val="0"/>
        </a:spcAft>
        <a:defRPr sz="3200" b="1">
          <a:solidFill>
            <a:schemeClr val="bg1"/>
          </a:solidFill>
          <a:latin typeface="Calibri" panose="020F0502020204030204" pitchFamily="34" charset="0"/>
          <a:ea typeface="+mj-ea"/>
          <a:cs typeface="Calibri" panose="020F0502020204030204" pitchFamily="34" charset="0"/>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just" rtl="0" eaLnBrk="1" fontAlgn="base" hangingPunct="1">
        <a:spcBef>
          <a:spcPct val="20000"/>
        </a:spcBef>
        <a:spcAft>
          <a:spcPct val="0"/>
        </a:spcAft>
        <a:buClr>
          <a:srgbClr val="002060"/>
        </a:buClr>
        <a:buFont typeface="Wingdings" pitchFamily="2" charset="2"/>
        <a:buChar char="q"/>
        <a:defRPr sz="2800" b="0">
          <a:solidFill>
            <a:srgbClr val="002060"/>
          </a:solidFill>
          <a:latin typeface="Calibri" panose="020F0502020204030204" pitchFamily="34" charset="0"/>
          <a:ea typeface="+mn-ea"/>
          <a:cs typeface="Calibri" panose="020F0502020204030204" pitchFamily="34" charset="0"/>
        </a:defRPr>
      </a:lvl1pPr>
      <a:lvl2pPr marL="742950" indent="-285750" algn="just" rtl="0" eaLnBrk="1" fontAlgn="base" hangingPunct="1">
        <a:spcBef>
          <a:spcPct val="20000"/>
        </a:spcBef>
        <a:spcAft>
          <a:spcPct val="0"/>
        </a:spcAft>
        <a:buClr>
          <a:srgbClr val="002060"/>
        </a:buClr>
        <a:buFont typeface="Courier New" panose="02070309020205020404" pitchFamily="49" charset="0"/>
        <a:buChar char="o"/>
        <a:defRPr sz="2400">
          <a:solidFill>
            <a:srgbClr val="002060"/>
          </a:solidFill>
          <a:latin typeface="Calibri" panose="020F0502020204030204" pitchFamily="34" charset="0"/>
          <a:cs typeface="Calibri" panose="020F0502020204030204" pitchFamily="34" charset="0"/>
        </a:defRPr>
      </a:lvl2pPr>
      <a:lvl3pPr marL="1143000" indent="-228600" algn="just" rtl="0" eaLnBrk="1" fontAlgn="base" hangingPunct="1">
        <a:spcBef>
          <a:spcPct val="20000"/>
        </a:spcBef>
        <a:spcAft>
          <a:spcPct val="0"/>
        </a:spcAft>
        <a:buClr>
          <a:srgbClr val="002060"/>
        </a:buClr>
        <a:buFont typeface="Wingdings" panose="05000000000000000000" pitchFamily="2" charset="2"/>
        <a:buChar char="ü"/>
        <a:defRPr sz="2200">
          <a:solidFill>
            <a:srgbClr val="002060"/>
          </a:solidFill>
          <a:latin typeface="Calibri" panose="020F0502020204030204" pitchFamily="34" charset="0"/>
          <a:cs typeface="Calibri" panose="020F0502020204030204" pitchFamily="34" charset="0"/>
        </a:defRPr>
      </a:lvl3pPr>
      <a:lvl4pPr marL="1600200" indent="-228600" algn="just" rtl="0" eaLnBrk="1" fontAlgn="base" hangingPunct="1">
        <a:spcBef>
          <a:spcPct val="20000"/>
        </a:spcBef>
        <a:spcAft>
          <a:spcPct val="0"/>
        </a:spcAft>
        <a:buClr>
          <a:srgbClr val="002060"/>
        </a:buClr>
        <a:buFont typeface="Wingdings" panose="05000000000000000000" pitchFamily="2" charset="2"/>
        <a:buChar char="§"/>
        <a:defRPr sz="2000">
          <a:solidFill>
            <a:srgbClr val="002060"/>
          </a:solidFill>
          <a:latin typeface="Calibri" panose="020F0502020204030204" pitchFamily="34" charset="0"/>
          <a:cs typeface="Calibri" panose="020F0502020204030204" pitchFamily="34" charset="0"/>
        </a:defRPr>
      </a:lvl4pPr>
      <a:lvl5pPr marL="2057400" indent="-228600" algn="just" rtl="0" eaLnBrk="1" fontAlgn="base" hangingPunct="1">
        <a:spcBef>
          <a:spcPct val="20000"/>
        </a:spcBef>
        <a:spcAft>
          <a:spcPct val="0"/>
        </a:spcAft>
        <a:buClr>
          <a:srgbClr val="002060"/>
        </a:buClr>
        <a:buFont typeface="Wingdings" panose="05000000000000000000" pitchFamily="2" charset="2"/>
        <a:buChar char="Ø"/>
        <a:defRPr sz="2000">
          <a:solidFill>
            <a:srgbClr val="002060"/>
          </a:solidFill>
          <a:latin typeface="Calibri" panose="020F0502020204030204" pitchFamily="34" charset="0"/>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youtu.be/N7LgFl02wBU"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jpeg"/><Relationship Id="rId4" Type="http://schemas.openxmlformats.org/officeDocument/2006/relationships/image" Target="../media/image23.jpeg"/></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d-ID" dirty="0" smtClean="0"/>
              <a:t>FAKULTAS TEKNOLOGI INFORMASI</a:t>
            </a:r>
            <a:endParaRPr lang="id-ID" dirty="0"/>
          </a:p>
        </p:txBody>
      </p:sp>
      <p:sp>
        <p:nvSpPr>
          <p:cNvPr id="5" name="Subtitle 4"/>
          <p:cNvSpPr>
            <a:spLocks noGrp="1"/>
          </p:cNvSpPr>
          <p:nvPr>
            <p:ph type="subTitle" idx="1"/>
          </p:nvPr>
        </p:nvSpPr>
        <p:spPr>
          <a:xfrm>
            <a:off x="551384" y="4149080"/>
            <a:ext cx="10945216" cy="1512168"/>
          </a:xfrm>
        </p:spPr>
        <p:txBody>
          <a:bodyPr/>
          <a:lstStyle/>
          <a:p>
            <a:r>
              <a:rPr lang="es-ES" sz="5400" b="1" smtClean="0"/>
              <a:t>ANALISIS TEKS PADA MEDIA SOSIAL</a:t>
            </a:r>
            <a:endParaRPr lang="id-ID" sz="4400" b="1" smtClean="0"/>
          </a:p>
          <a:p>
            <a:r>
              <a:rPr lang="id-ID" sz="3600" b="1" smtClean="0"/>
              <a:t>[</a:t>
            </a:r>
            <a:r>
              <a:rPr lang="en-ID" sz="3600" b="1"/>
              <a:t>KP398 –</a:t>
            </a:r>
            <a:r>
              <a:rPr lang="en-ID" sz="3600" b="1" smtClean="0"/>
              <a:t> 2</a:t>
            </a:r>
            <a:r>
              <a:rPr lang="id-ID" sz="3600" b="1" smtClean="0"/>
              <a:t> SKS </a:t>
            </a:r>
            <a:r>
              <a:rPr lang="en-ID" sz="3600" b="1" smtClean="0"/>
              <a:t>– S1 TEKNIK INFORMATIKA</a:t>
            </a:r>
            <a:r>
              <a:rPr lang="id-ID" sz="3600" b="1" smtClean="0"/>
              <a:t>]</a:t>
            </a:r>
            <a:endParaRPr lang="id-ID" sz="3600" b="1" dirty="0"/>
          </a:p>
        </p:txBody>
      </p:sp>
    </p:spTree>
    <p:extLst>
      <p:ext uri="{BB962C8B-B14F-4D97-AF65-F5344CB8AC3E}">
        <p14:creationId xmlns:p14="http://schemas.microsoft.com/office/powerpoint/2010/main" val="41217630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Tujuan Analisis Teks pada </a:t>
            </a:r>
            <a:r>
              <a:rPr lang="en-ID"/>
              <a:t>Media </a:t>
            </a:r>
            <a:r>
              <a:rPr lang="en-ID" smtClean="0"/>
              <a:t>Sosial</a:t>
            </a:r>
            <a:r>
              <a:rPr lang="en-ID"/>
              <a:t> </a:t>
            </a:r>
            <a:r>
              <a:rPr lang="en-ID" smtClean="0"/>
              <a:t>(4/4</a:t>
            </a:r>
            <a:r>
              <a:rPr lang="en-ID"/>
              <a:t>)</a:t>
            </a:r>
            <a:endParaRPr lang="en-ID"/>
          </a:p>
        </p:txBody>
      </p:sp>
      <p:sp>
        <p:nvSpPr>
          <p:cNvPr id="3" name="Content Placeholder 2"/>
          <p:cNvSpPr>
            <a:spLocks noGrp="1"/>
          </p:cNvSpPr>
          <p:nvPr>
            <p:ph idx="1"/>
          </p:nvPr>
        </p:nvSpPr>
        <p:spPr/>
        <p:txBody>
          <a:bodyPr/>
          <a:lstStyle/>
          <a:p>
            <a:r>
              <a:rPr lang="en-GB" b="1" smtClean="0"/>
              <a:t>Concept </a:t>
            </a:r>
            <a:r>
              <a:rPr lang="en-GB" b="1" smtClean="0"/>
              <a:t>Mining</a:t>
            </a:r>
          </a:p>
          <a:p>
            <a:pPr lvl="1"/>
            <a:r>
              <a:rPr lang="en-GB" sz="2800" smtClean="0"/>
              <a:t>Concept mining </a:t>
            </a:r>
            <a:r>
              <a:rPr lang="en-GB" sz="2800"/>
              <a:t>bertujuan untuk mengekstrak ide dan konsep dari dokumen.</a:t>
            </a:r>
          </a:p>
          <a:p>
            <a:pPr lvl="1"/>
            <a:r>
              <a:rPr lang="en-GB" sz="2800"/>
              <a:t>Berguna dalam mengekstraksi ide dari sejumlah besar teks media sosial statis, seperti konten wiki, halaman web, dokumen kata, dan transkrip berita.</a:t>
            </a:r>
          </a:p>
          <a:p>
            <a:pPr lvl="1"/>
            <a:r>
              <a:rPr lang="en-GB" sz="2800" smtClean="0"/>
              <a:t>Concept mining </a:t>
            </a:r>
            <a:r>
              <a:rPr lang="en-GB" sz="2800"/>
              <a:t>dapat digunakan untuk mengklasifikasikan, mengelompokkan, dan memeringkat ide.</a:t>
            </a:r>
            <a:endParaRPr lang="en-ID" sz="2800"/>
          </a:p>
        </p:txBody>
      </p:sp>
    </p:spTree>
    <p:extLst>
      <p:ext uri="{BB962C8B-B14F-4D97-AF65-F5344CB8AC3E}">
        <p14:creationId xmlns:p14="http://schemas.microsoft.com/office/powerpoint/2010/main" val="276116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Proses Umum Analisis Teks</a:t>
            </a:r>
            <a:endParaRPr lang="en-ID"/>
          </a:p>
        </p:txBody>
      </p:sp>
      <p:sp>
        <p:nvSpPr>
          <p:cNvPr id="4" name="Rectangle 3"/>
          <p:cNvSpPr/>
          <p:nvPr/>
        </p:nvSpPr>
        <p:spPr>
          <a:xfrm>
            <a:off x="1384347" y="2636912"/>
            <a:ext cx="2551413" cy="1160769"/>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mtClean="0"/>
              <a:t>Preprocessing</a:t>
            </a:r>
            <a:endParaRPr lang="en-ID"/>
          </a:p>
        </p:txBody>
      </p:sp>
      <p:sp>
        <p:nvSpPr>
          <p:cNvPr id="6" name="Rectangle 5"/>
          <p:cNvSpPr/>
          <p:nvPr/>
        </p:nvSpPr>
        <p:spPr>
          <a:xfrm>
            <a:off x="4583832" y="2636912"/>
            <a:ext cx="2520280" cy="1160769"/>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mtClean="0"/>
              <a:t>Feature Extraction</a:t>
            </a:r>
            <a:endParaRPr lang="en-ID"/>
          </a:p>
        </p:txBody>
      </p:sp>
      <p:sp>
        <p:nvSpPr>
          <p:cNvPr id="7" name="Rectangle 6"/>
          <p:cNvSpPr/>
          <p:nvPr/>
        </p:nvSpPr>
        <p:spPr>
          <a:xfrm>
            <a:off x="7680176" y="2636911"/>
            <a:ext cx="2520280" cy="1160769"/>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mtClean="0"/>
              <a:t>Modeling</a:t>
            </a:r>
            <a:endParaRPr lang="en-ID"/>
          </a:p>
        </p:txBody>
      </p:sp>
      <p:sp>
        <p:nvSpPr>
          <p:cNvPr id="10" name="TextBox 9"/>
          <p:cNvSpPr txBox="1"/>
          <p:nvPr/>
        </p:nvSpPr>
        <p:spPr>
          <a:xfrm>
            <a:off x="119336" y="1700808"/>
            <a:ext cx="1452834" cy="461665"/>
          </a:xfrm>
          <a:prstGeom prst="rect">
            <a:avLst/>
          </a:prstGeom>
          <a:solidFill>
            <a:srgbClr val="FFFF00"/>
          </a:solidFill>
        </p:spPr>
        <p:txBody>
          <a:bodyPr wrap="none" rtlCol="0">
            <a:spAutoFit/>
          </a:bodyPr>
          <a:lstStyle/>
          <a:p>
            <a:r>
              <a:rPr lang="en-ID" sz="2400" smtClean="0">
                <a:solidFill>
                  <a:srgbClr val="000000"/>
                </a:solidFill>
                <a:latin typeface="Calibri" panose="020F0502020204030204" pitchFamily="34" charset="0"/>
                <a:cs typeface="Calibri" panose="020F0502020204030204" pitchFamily="34" charset="0"/>
              </a:rPr>
              <a:t>Input Teks</a:t>
            </a:r>
            <a:endParaRPr lang="en-ID" sz="2400">
              <a:solidFill>
                <a:srgbClr val="000000"/>
              </a:solidFill>
              <a:latin typeface="Calibri" panose="020F0502020204030204" pitchFamily="34" charset="0"/>
              <a:cs typeface="Calibri" panose="020F0502020204030204" pitchFamily="34" charset="0"/>
            </a:endParaRPr>
          </a:p>
        </p:txBody>
      </p:sp>
      <p:cxnSp>
        <p:nvCxnSpPr>
          <p:cNvPr id="11" name="Straight Arrow Connector 10"/>
          <p:cNvCxnSpPr>
            <a:stCxn id="4" idx="3"/>
            <a:endCxn id="6" idx="1"/>
          </p:cNvCxnSpPr>
          <p:nvPr/>
        </p:nvCxnSpPr>
        <p:spPr>
          <a:xfrm>
            <a:off x="3935760" y="3217297"/>
            <a:ext cx="648072"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3"/>
            <a:endCxn id="7" idx="1"/>
          </p:cNvCxnSpPr>
          <p:nvPr/>
        </p:nvCxnSpPr>
        <p:spPr>
          <a:xfrm flipV="1">
            <a:off x="7104112" y="3217296"/>
            <a:ext cx="576064" cy="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0" idx="2"/>
            <a:endCxn id="4" idx="1"/>
          </p:cNvCxnSpPr>
          <p:nvPr/>
        </p:nvCxnSpPr>
        <p:spPr>
          <a:xfrm rot="16200000" flipH="1">
            <a:off x="587638" y="2420588"/>
            <a:ext cx="1054824" cy="538594"/>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0416480" y="4077072"/>
            <a:ext cx="1544361" cy="1200329"/>
          </a:xfrm>
          <a:prstGeom prst="rect">
            <a:avLst/>
          </a:prstGeom>
          <a:solidFill>
            <a:srgbClr val="FFFF00"/>
          </a:solidFill>
        </p:spPr>
        <p:txBody>
          <a:bodyPr wrap="square" rtlCol="0">
            <a:spAutoFit/>
          </a:bodyPr>
          <a:lstStyle/>
          <a:p>
            <a:pPr marL="342900" indent="-342900">
              <a:buFont typeface="Arial" panose="020B0604020202020204" pitchFamily="34" charset="0"/>
              <a:buChar char="•"/>
            </a:pPr>
            <a:r>
              <a:rPr lang="en-ID" sz="2400" smtClean="0">
                <a:solidFill>
                  <a:srgbClr val="000000"/>
                </a:solidFill>
                <a:latin typeface="Calibri" panose="020F0502020204030204" pitchFamily="34" charset="0"/>
                <a:cs typeface="Calibri" panose="020F0502020204030204" pitchFamily="34" charset="0"/>
              </a:rPr>
              <a:t>Label</a:t>
            </a:r>
          </a:p>
          <a:p>
            <a:pPr marL="342900" indent="-342900">
              <a:buFont typeface="Arial" panose="020B0604020202020204" pitchFamily="34" charset="0"/>
              <a:buChar char="•"/>
            </a:pPr>
            <a:r>
              <a:rPr lang="en-ID" sz="2400" smtClean="0">
                <a:solidFill>
                  <a:srgbClr val="000000"/>
                </a:solidFill>
                <a:latin typeface="Calibri" panose="020F0502020204030204" pitchFamily="34" charset="0"/>
                <a:cs typeface="Calibri" panose="020F0502020204030204" pitchFamily="34" charset="0"/>
              </a:rPr>
              <a:t>Teks</a:t>
            </a:r>
          </a:p>
          <a:p>
            <a:pPr marL="342900" indent="-342900">
              <a:buFont typeface="Arial" panose="020B0604020202020204" pitchFamily="34" charset="0"/>
              <a:buChar char="•"/>
            </a:pPr>
            <a:r>
              <a:rPr lang="en-ID" sz="2400" smtClean="0">
                <a:solidFill>
                  <a:srgbClr val="000000"/>
                </a:solidFill>
                <a:latin typeface="Calibri" panose="020F0502020204030204" pitchFamily="34" charset="0"/>
                <a:cs typeface="Calibri" panose="020F0502020204030204" pitchFamily="34" charset="0"/>
              </a:rPr>
              <a:t>Klaster</a:t>
            </a:r>
            <a:endParaRPr lang="en-ID" sz="2400">
              <a:solidFill>
                <a:srgbClr val="000000"/>
              </a:solidFill>
              <a:latin typeface="Calibri" panose="020F0502020204030204" pitchFamily="34" charset="0"/>
              <a:cs typeface="Calibri" panose="020F0502020204030204" pitchFamily="34" charset="0"/>
            </a:endParaRPr>
          </a:p>
        </p:txBody>
      </p:sp>
      <p:cxnSp>
        <p:nvCxnSpPr>
          <p:cNvPr id="23" name="Elbow Connector 22"/>
          <p:cNvCxnSpPr>
            <a:stCxn id="7" idx="3"/>
            <a:endCxn id="22" idx="0"/>
          </p:cNvCxnSpPr>
          <p:nvPr/>
        </p:nvCxnSpPr>
        <p:spPr>
          <a:xfrm>
            <a:off x="10200456" y="3217296"/>
            <a:ext cx="988205" cy="859776"/>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1384347" y="4015808"/>
            <a:ext cx="2551413" cy="2554545"/>
          </a:xfrm>
          <a:prstGeom prst="rect">
            <a:avLst/>
          </a:prstGeom>
          <a:solidFill>
            <a:schemeClr val="bg1">
              <a:lumMod val="85000"/>
            </a:schemeClr>
          </a:solidFill>
          <a:ln>
            <a:noFill/>
          </a:ln>
        </p:spPr>
        <p:txBody>
          <a:bodyPr wrap="square">
            <a:spAutoFit/>
          </a:bodyPr>
          <a:lstStyle/>
          <a:p>
            <a:pPr marL="342900" indent="-342900">
              <a:buFont typeface="Arial" panose="020B0604020202020204" pitchFamily="34" charset="0"/>
              <a:buChar char="•"/>
            </a:pPr>
            <a:r>
              <a:rPr lang="en-GB" sz="2000">
                <a:solidFill>
                  <a:srgbClr val="000000"/>
                </a:solidFill>
                <a:latin typeface="Calibri" panose="020F0502020204030204" pitchFamily="34" charset="0"/>
                <a:cs typeface="Calibri" panose="020F0502020204030204" pitchFamily="34" charset="0"/>
              </a:rPr>
              <a:t>Tokenization</a:t>
            </a:r>
          </a:p>
          <a:p>
            <a:pPr marL="342900" indent="-342900">
              <a:buFont typeface="Arial" panose="020B0604020202020204" pitchFamily="34" charset="0"/>
              <a:buChar char="•"/>
            </a:pPr>
            <a:r>
              <a:rPr lang="en-GB" sz="2000">
                <a:solidFill>
                  <a:srgbClr val="000000"/>
                </a:solidFill>
                <a:latin typeface="Calibri" panose="020F0502020204030204" pitchFamily="34" charset="0"/>
                <a:cs typeface="Calibri" panose="020F0502020204030204" pitchFamily="34" charset="0"/>
              </a:rPr>
              <a:t>Sentence splitter</a:t>
            </a:r>
          </a:p>
          <a:p>
            <a:pPr marL="342900" indent="-342900">
              <a:buFont typeface="Arial" panose="020B0604020202020204" pitchFamily="34" charset="0"/>
              <a:buChar char="•"/>
            </a:pPr>
            <a:r>
              <a:rPr lang="en-GB" sz="2000">
                <a:solidFill>
                  <a:srgbClr val="000000"/>
                </a:solidFill>
                <a:latin typeface="Calibri" panose="020F0502020204030204" pitchFamily="34" charset="0"/>
                <a:cs typeface="Calibri" panose="020F0502020204030204" pitchFamily="34" charset="0"/>
              </a:rPr>
              <a:t>Stemming</a:t>
            </a:r>
          </a:p>
          <a:p>
            <a:pPr marL="342900" indent="-342900">
              <a:buFont typeface="Arial" panose="020B0604020202020204" pitchFamily="34" charset="0"/>
              <a:buChar char="•"/>
            </a:pPr>
            <a:r>
              <a:rPr lang="en-GB" sz="2000">
                <a:solidFill>
                  <a:srgbClr val="000000"/>
                </a:solidFill>
                <a:latin typeface="Calibri" panose="020F0502020204030204" pitchFamily="34" charset="0"/>
                <a:cs typeface="Calibri" panose="020F0502020204030204" pitchFamily="34" charset="0"/>
              </a:rPr>
              <a:t>Lemmatisasi</a:t>
            </a:r>
          </a:p>
          <a:p>
            <a:pPr marL="342900" indent="-342900">
              <a:buFont typeface="Arial" panose="020B0604020202020204" pitchFamily="34" charset="0"/>
              <a:buChar char="•"/>
            </a:pPr>
            <a:r>
              <a:rPr lang="en-GB" sz="2000">
                <a:solidFill>
                  <a:srgbClr val="000000"/>
                </a:solidFill>
                <a:latin typeface="Calibri" panose="020F0502020204030204" pitchFamily="34" charset="0"/>
                <a:cs typeface="Calibri" panose="020F0502020204030204" pitchFamily="34" charset="0"/>
              </a:rPr>
              <a:t>Stop word elimination</a:t>
            </a:r>
          </a:p>
          <a:p>
            <a:pPr marL="342900" indent="-342900">
              <a:buFont typeface="Arial" panose="020B0604020202020204" pitchFamily="34" charset="0"/>
              <a:buChar char="•"/>
            </a:pPr>
            <a:r>
              <a:rPr lang="en-GB" sz="2000">
                <a:solidFill>
                  <a:srgbClr val="000000"/>
                </a:solidFill>
                <a:latin typeface="Calibri" panose="020F0502020204030204" pitchFamily="34" charset="0"/>
                <a:cs typeface="Calibri" panose="020F0502020204030204" pitchFamily="34" charset="0"/>
              </a:rPr>
              <a:t>Entity Masking</a:t>
            </a:r>
          </a:p>
          <a:p>
            <a:pPr marL="342900" indent="-342900">
              <a:buFont typeface="Arial" panose="020B0604020202020204" pitchFamily="34" charset="0"/>
              <a:buChar char="•"/>
            </a:pPr>
            <a:r>
              <a:rPr lang="en-GB" sz="2000">
                <a:solidFill>
                  <a:srgbClr val="000000"/>
                </a:solidFill>
                <a:latin typeface="Calibri" panose="020F0502020204030204" pitchFamily="34" charset="0"/>
                <a:cs typeface="Calibri" panose="020F0502020204030204" pitchFamily="34" charset="0"/>
              </a:rPr>
              <a:t>Spelling correction</a:t>
            </a:r>
            <a:endParaRPr lang="en-ID" sz="2000">
              <a:solidFill>
                <a:srgbClr val="000000"/>
              </a:solidFill>
              <a:latin typeface="Calibri" panose="020F0502020204030204" pitchFamily="34" charset="0"/>
              <a:cs typeface="Calibri" panose="020F0502020204030204" pitchFamily="34" charset="0"/>
            </a:endParaRPr>
          </a:p>
        </p:txBody>
      </p:sp>
      <p:sp>
        <p:nvSpPr>
          <p:cNvPr id="27" name="Rectangle 26"/>
          <p:cNvSpPr/>
          <p:nvPr/>
        </p:nvSpPr>
        <p:spPr>
          <a:xfrm>
            <a:off x="4583832" y="4077072"/>
            <a:ext cx="2520280" cy="1631216"/>
          </a:xfrm>
          <a:prstGeom prst="rect">
            <a:avLst/>
          </a:prstGeom>
          <a:solidFill>
            <a:schemeClr val="bg1">
              <a:lumMod val="85000"/>
            </a:schemeClr>
          </a:solidFill>
          <a:ln>
            <a:noFill/>
          </a:ln>
        </p:spPr>
        <p:txBody>
          <a:bodyPr wrap="square">
            <a:spAutoFit/>
          </a:bodyPr>
          <a:lstStyle/>
          <a:p>
            <a:pPr marL="342900" indent="-342900">
              <a:buFont typeface="Arial" panose="020B0604020202020204" pitchFamily="34" charset="0"/>
              <a:buChar char="•"/>
            </a:pPr>
            <a:r>
              <a:rPr lang="en-GB" sz="2000">
                <a:solidFill>
                  <a:srgbClr val="000000"/>
                </a:solidFill>
                <a:latin typeface="Calibri" panose="020F0502020204030204" pitchFamily="34" charset="0"/>
                <a:cs typeface="Calibri" panose="020F0502020204030204" pitchFamily="34" charset="0"/>
              </a:rPr>
              <a:t>Vector Space Model</a:t>
            </a:r>
          </a:p>
          <a:p>
            <a:pPr marL="342900" indent="-342900">
              <a:buFont typeface="Arial" panose="020B0604020202020204" pitchFamily="34" charset="0"/>
              <a:buChar char="•"/>
            </a:pPr>
            <a:r>
              <a:rPr lang="en-GB" sz="2000">
                <a:solidFill>
                  <a:srgbClr val="000000"/>
                </a:solidFill>
                <a:latin typeface="Calibri" panose="020F0502020204030204" pitchFamily="34" charset="0"/>
                <a:cs typeface="Calibri" panose="020F0502020204030204" pitchFamily="34" charset="0"/>
              </a:rPr>
              <a:t>N-gram</a:t>
            </a:r>
          </a:p>
          <a:p>
            <a:pPr marL="342900" indent="-342900">
              <a:buFont typeface="Arial" panose="020B0604020202020204" pitchFamily="34" charset="0"/>
              <a:buChar char="•"/>
            </a:pPr>
            <a:r>
              <a:rPr lang="en-GB" sz="2000">
                <a:solidFill>
                  <a:srgbClr val="000000"/>
                </a:solidFill>
                <a:latin typeface="Calibri" panose="020F0502020204030204" pitchFamily="34" charset="0"/>
                <a:cs typeface="Calibri" panose="020F0502020204030204" pitchFamily="34" charset="0"/>
              </a:rPr>
              <a:t>LSI</a:t>
            </a:r>
          </a:p>
          <a:p>
            <a:pPr marL="342900" indent="-342900">
              <a:buFont typeface="Arial" panose="020B0604020202020204" pitchFamily="34" charset="0"/>
              <a:buChar char="•"/>
            </a:pPr>
            <a:r>
              <a:rPr lang="en-GB" sz="2000">
                <a:solidFill>
                  <a:srgbClr val="000000"/>
                </a:solidFill>
                <a:latin typeface="Calibri" panose="020F0502020204030204" pitchFamily="34" charset="0"/>
                <a:cs typeface="Calibri" panose="020F0502020204030204" pitchFamily="34" charset="0"/>
              </a:rPr>
              <a:t>Word Embedding</a:t>
            </a:r>
            <a:endParaRPr lang="en-ID" sz="2000">
              <a:solidFill>
                <a:srgbClr val="000000"/>
              </a:solidFill>
              <a:latin typeface="Calibri" panose="020F0502020204030204" pitchFamily="34" charset="0"/>
              <a:cs typeface="Calibri" panose="020F0502020204030204" pitchFamily="34" charset="0"/>
            </a:endParaRPr>
          </a:p>
        </p:txBody>
      </p:sp>
      <p:sp>
        <p:nvSpPr>
          <p:cNvPr id="28" name="Rectangle 27"/>
          <p:cNvSpPr/>
          <p:nvPr/>
        </p:nvSpPr>
        <p:spPr>
          <a:xfrm>
            <a:off x="7680176" y="4077072"/>
            <a:ext cx="2520280" cy="1938992"/>
          </a:xfrm>
          <a:prstGeom prst="rect">
            <a:avLst/>
          </a:prstGeom>
          <a:solidFill>
            <a:schemeClr val="bg1">
              <a:lumMod val="85000"/>
            </a:schemeClr>
          </a:solidFill>
          <a:ln>
            <a:noFill/>
          </a:ln>
        </p:spPr>
        <p:txBody>
          <a:bodyPr wrap="square">
            <a:spAutoFit/>
          </a:bodyPr>
          <a:lstStyle/>
          <a:p>
            <a:pPr marL="342900" indent="-342900">
              <a:buFont typeface="Arial" panose="020B0604020202020204" pitchFamily="34" charset="0"/>
              <a:buChar char="•"/>
            </a:pPr>
            <a:r>
              <a:rPr lang="en-GB" sz="2000">
                <a:solidFill>
                  <a:srgbClr val="000000"/>
                </a:solidFill>
                <a:latin typeface="Calibri" panose="020F0502020204030204" pitchFamily="34" charset="0"/>
                <a:cs typeface="Calibri" panose="020F0502020204030204" pitchFamily="34" charset="0"/>
              </a:rPr>
              <a:t>Text Classification</a:t>
            </a:r>
            <a:r>
              <a:rPr lang="en-GB" sz="2000" smtClean="0">
                <a:solidFill>
                  <a:srgbClr val="000000"/>
                </a:solidFill>
                <a:latin typeface="Calibri" panose="020F0502020204030204" pitchFamily="34" charset="0"/>
                <a:cs typeface="Calibri" panose="020F0502020204030204" pitchFamily="34" charset="0"/>
              </a:rPr>
              <a:t>/ Clustering</a:t>
            </a:r>
            <a:endParaRPr lang="en-GB" sz="2000">
              <a:solidFill>
                <a:srgbClr val="000000"/>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GB" sz="2000">
                <a:solidFill>
                  <a:srgbClr val="000000"/>
                </a:solidFill>
                <a:latin typeface="Calibri" panose="020F0502020204030204" pitchFamily="34" charset="0"/>
                <a:cs typeface="Calibri" panose="020F0502020204030204" pitchFamily="34" charset="0"/>
              </a:rPr>
              <a:t>Text Similarity</a:t>
            </a:r>
          </a:p>
          <a:p>
            <a:pPr marL="342900" indent="-342900">
              <a:buFont typeface="Arial" panose="020B0604020202020204" pitchFamily="34" charset="0"/>
              <a:buChar char="•"/>
            </a:pPr>
            <a:r>
              <a:rPr lang="en-GB" sz="2000">
                <a:solidFill>
                  <a:srgbClr val="000000"/>
                </a:solidFill>
                <a:latin typeface="Calibri" panose="020F0502020204030204" pitchFamily="34" charset="0"/>
                <a:cs typeface="Calibri" panose="020F0502020204030204" pitchFamily="34" charset="0"/>
              </a:rPr>
              <a:t>Sequential Labeling</a:t>
            </a:r>
          </a:p>
          <a:p>
            <a:pPr marL="342900" indent="-342900">
              <a:buFont typeface="Arial" panose="020B0604020202020204" pitchFamily="34" charset="0"/>
              <a:buChar char="•"/>
            </a:pPr>
            <a:r>
              <a:rPr lang="en-GB" sz="2000">
                <a:solidFill>
                  <a:srgbClr val="000000"/>
                </a:solidFill>
                <a:latin typeface="Calibri" panose="020F0502020204030204" pitchFamily="34" charset="0"/>
                <a:cs typeface="Calibri" panose="020F0502020204030204" pitchFamily="34" charset="0"/>
              </a:rPr>
              <a:t>Seq2seq</a:t>
            </a:r>
            <a:endParaRPr lang="en-ID" sz="2000">
              <a:solidFill>
                <a:srgbClr val="000000"/>
              </a:solidFill>
              <a:latin typeface="Calibri" panose="020F0502020204030204" pitchFamily="34" charset="0"/>
              <a:cs typeface="Calibri" panose="020F0502020204030204" pitchFamily="34" charset="0"/>
            </a:endParaRPr>
          </a:p>
        </p:txBody>
      </p:sp>
      <p:sp>
        <p:nvSpPr>
          <p:cNvPr id="41" name="TextBox 40"/>
          <p:cNvSpPr txBox="1"/>
          <p:nvPr/>
        </p:nvSpPr>
        <p:spPr>
          <a:xfrm rot="16200000">
            <a:off x="3585884" y="2187954"/>
            <a:ext cx="1344535" cy="461665"/>
          </a:xfrm>
          <a:prstGeom prst="rect">
            <a:avLst/>
          </a:prstGeom>
          <a:noFill/>
        </p:spPr>
        <p:txBody>
          <a:bodyPr wrap="none" rtlCol="0">
            <a:spAutoFit/>
          </a:bodyPr>
          <a:lstStyle/>
          <a:p>
            <a:r>
              <a:rPr lang="en-ID" sz="2400" smtClean="0">
                <a:solidFill>
                  <a:srgbClr val="000000"/>
                </a:solidFill>
                <a:latin typeface="Calibri" panose="020F0502020204030204" pitchFamily="34" charset="0"/>
                <a:cs typeface="Calibri" panose="020F0502020204030204" pitchFamily="34" charset="0"/>
              </a:rPr>
              <a:t>Token list</a:t>
            </a:r>
            <a:endParaRPr lang="en-ID" sz="2400">
              <a:solidFill>
                <a:srgbClr val="000000"/>
              </a:solidFill>
              <a:latin typeface="Calibri" panose="020F0502020204030204" pitchFamily="34" charset="0"/>
              <a:cs typeface="Calibri" panose="020F0502020204030204" pitchFamily="34" charset="0"/>
            </a:endParaRPr>
          </a:p>
        </p:txBody>
      </p:sp>
      <p:sp>
        <p:nvSpPr>
          <p:cNvPr id="42" name="TextBox 41"/>
          <p:cNvSpPr txBox="1"/>
          <p:nvPr/>
        </p:nvSpPr>
        <p:spPr>
          <a:xfrm rot="16200000">
            <a:off x="6766533" y="2187953"/>
            <a:ext cx="1261692" cy="461665"/>
          </a:xfrm>
          <a:prstGeom prst="rect">
            <a:avLst/>
          </a:prstGeom>
          <a:noFill/>
        </p:spPr>
        <p:txBody>
          <a:bodyPr wrap="none" rtlCol="0">
            <a:spAutoFit/>
          </a:bodyPr>
          <a:lstStyle/>
          <a:p>
            <a:r>
              <a:rPr lang="en-ID" sz="2400" smtClean="0">
                <a:solidFill>
                  <a:srgbClr val="000000"/>
                </a:solidFill>
                <a:latin typeface="Calibri" panose="020F0502020204030204" pitchFamily="34" charset="0"/>
                <a:cs typeface="Calibri" panose="020F0502020204030204" pitchFamily="34" charset="0"/>
              </a:rPr>
              <a:t>Features</a:t>
            </a:r>
            <a:endParaRPr lang="en-ID" sz="240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858697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Sumber Data dalam Text Mining</a:t>
            </a:r>
            <a:endParaRPr lang="en-ID"/>
          </a:p>
        </p:txBody>
      </p:sp>
      <p:sp>
        <p:nvSpPr>
          <p:cNvPr id="3" name="Content Placeholder 2"/>
          <p:cNvSpPr>
            <a:spLocks noGrp="1"/>
          </p:cNvSpPr>
          <p:nvPr>
            <p:ph idx="1"/>
          </p:nvPr>
        </p:nvSpPr>
        <p:spPr/>
        <p:txBody>
          <a:bodyPr/>
          <a:lstStyle/>
          <a:p>
            <a:r>
              <a:rPr lang="en-ID" smtClean="0"/>
              <a:t>File / dokumen: Doc, PDF, TXT, PPT, dll</a:t>
            </a:r>
          </a:p>
          <a:p>
            <a:pPr lvl="1"/>
            <a:r>
              <a:rPr lang="en-ID" smtClean="0"/>
              <a:t>Diperlukan konversi agar dapat dibaca sebagai teks</a:t>
            </a:r>
          </a:p>
          <a:p>
            <a:r>
              <a:rPr lang="en-ID" smtClean="0"/>
              <a:t>Sosial media: Twitter, Facebook, Whatsapp, Forum Diskusi, dll</a:t>
            </a:r>
          </a:p>
          <a:p>
            <a:pPr lvl="1"/>
            <a:r>
              <a:rPr lang="en-ID" smtClean="0"/>
              <a:t>Diperlukan proses crawling data. Perhatikan limit / batasannya</a:t>
            </a:r>
          </a:p>
          <a:p>
            <a:pPr lvl="1"/>
            <a:r>
              <a:rPr lang="en-ID"/>
              <a:t>Crawling data twitter dengan Rapidminer: </a:t>
            </a:r>
            <a:r>
              <a:rPr lang="en-ID">
                <a:hlinkClick r:id="rId2"/>
              </a:rPr>
              <a:t>https://</a:t>
            </a:r>
            <a:r>
              <a:rPr lang="en-ID" smtClean="0">
                <a:hlinkClick r:id="rId2"/>
              </a:rPr>
              <a:t>youtu.be/N7LgFl02wBU</a:t>
            </a:r>
            <a:r>
              <a:rPr lang="en-ID" smtClean="0"/>
              <a:t> </a:t>
            </a:r>
          </a:p>
          <a:p>
            <a:r>
              <a:rPr lang="en-ID" smtClean="0"/>
              <a:t>Halaman situs (website) </a:t>
            </a:r>
          </a:p>
          <a:p>
            <a:pPr lvl="1"/>
            <a:r>
              <a:rPr lang="en-ID" smtClean="0"/>
              <a:t>Diperlukan proses web scrapping</a:t>
            </a:r>
          </a:p>
          <a:p>
            <a:r>
              <a:rPr lang="en-ID" smtClean="0"/>
              <a:t>Email</a:t>
            </a:r>
          </a:p>
          <a:p>
            <a:pPr lvl="1"/>
            <a:r>
              <a:rPr lang="en-ID" smtClean="0"/>
              <a:t>Diperoleh secara manual atau via API.</a:t>
            </a:r>
          </a:p>
          <a:p>
            <a:r>
              <a:rPr lang="en-ID" smtClean="0"/>
              <a:t>DBMS</a:t>
            </a:r>
          </a:p>
          <a:p>
            <a:pPr lvl="1"/>
            <a:r>
              <a:rPr lang="en-ID" smtClean="0"/>
              <a:t>Teks yang tersimpan di database</a:t>
            </a:r>
            <a:endParaRPr lang="en-ID"/>
          </a:p>
        </p:txBody>
      </p:sp>
      <p:sp>
        <p:nvSpPr>
          <p:cNvPr id="4" name="TextBox 3"/>
          <p:cNvSpPr txBox="1"/>
          <p:nvPr/>
        </p:nvSpPr>
        <p:spPr>
          <a:xfrm>
            <a:off x="7248128" y="4653136"/>
            <a:ext cx="4334273" cy="1815882"/>
          </a:xfrm>
          <a:prstGeom prst="rect">
            <a:avLst/>
          </a:prstGeom>
          <a:solidFill>
            <a:srgbClr val="FFFF00"/>
          </a:solidFill>
        </p:spPr>
        <p:txBody>
          <a:bodyPr wrap="square" rtlCol="0">
            <a:spAutoFit/>
          </a:bodyPr>
          <a:lstStyle/>
          <a:p>
            <a:r>
              <a:rPr lang="en-ID" sz="2800" smtClean="0">
                <a:solidFill>
                  <a:srgbClr val="FF0000"/>
                </a:solidFill>
                <a:latin typeface="Calibri" panose="020F0502020204030204" pitchFamily="34" charset="0"/>
                <a:cs typeface="Calibri" panose="020F0502020204030204" pitchFamily="34" charset="0"/>
              </a:rPr>
              <a:t>Sumber data dalam </a:t>
            </a:r>
            <a:r>
              <a:rPr lang="en-ID" sz="2800" b="1" smtClean="0">
                <a:solidFill>
                  <a:srgbClr val="FF0000"/>
                </a:solidFill>
                <a:latin typeface="Calibri" panose="020F0502020204030204" pitchFamily="34" charset="0"/>
                <a:cs typeface="Calibri" panose="020F0502020204030204" pitchFamily="34" charset="0"/>
              </a:rPr>
              <a:t>text mining</a:t>
            </a:r>
            <a:r>
              <a:rPr lang="en-ID" sz="2800" smtClean="0">
                <a:solidFill>
                  <a:srgbClr val="FF0000"/>
                </a:solidFill>
                <a:latin typeface="Calibri" panose="020F0502020204030204" pitchFamily="34" charset="0"/>
                <a:cs typeface="Calibri" panose="020F0502020204030204" pitchFamily="34" charset="0"/>
              </a:rPr>
              <a:t> adalah data teks yang </a:t>
            </a:r>
            <a:r>
              <a:rPr lang="en-ID" sz="2800" b="1" smtClean="0">
                <a:solidFill>
                  <a:srgbClr val="FF0000"/>
                </a:solidFill>
                <a:latin typeface="Calibri" panose="020F0502020204030204" pitchFamily="34" charset="0"/>
                <a:cs typeface="Calibri" panose="020F0502020204030204" pitchFamily="34" charset="0"/>
              </a:rPr>
              <a:t>tidak terstruktur</a:t>
            </a:r>
            <a:r>
              <a:rPr lang="en-ID" sz="2800" smtClean="0">
                <a:solidFill>
                  <a:srgbClr val="FF0000"/>
                </a:solidFill>
                <a:latin typeface="Calibri" panose="020F0502020204030204" pitchFamily="34" charset="0"/>
                <a:cs typeface="Calibri" panose="020F0502020204030204" pitchFamily="34" charset="0"/>
              </a:rPr>
              <a:t>. Jika terstruktur = data mining</a:t>
            </a:r>
            <a:endParaRPr lang="en-ID" sz="280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608131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Preprocessing: </a:t>
            </a:r>
            <a:r>
              <a:rPr lang="en-ID" smtClean="0">
                <a:solidFill>
                  <a:srgbClr val="FFFF00"/>
                </a:solidFill>
              </a:rPr>
              <a:t>Tokenization</a:t>
            </a:r>
            <a:r>
              <a:rPr lang="en-ID" smtClean="0"/>
              <a:t> (tokenisasi)</a:t>
            </a:r>
            <a:endParaRPr lang="en-ID"/>
          </a:p>
        </p:txBody>
      </p:sp>
      <p:sp>
        <p:nvSpPr>
          <p:cNvPr id="3" name="Content Placeholder 2"/>
          <p:cNvSpPr>
            <a:spLocks noGrp="1"/>
          </p:cNvSpPr>
          <p:nvPr>
            <p:ph idx="1"/>
          </p:nvPr>
        </p:nvSpPr>
        <p:spPr>
          <a:xfrm>
            <a:off x="609600" y="1371600"/>
            <a:ext cx="5918448" cy="4953000"/>
          </a:xfrm>
        </p:spPr>
        <p:txBody>
          <a:bodyPr/>
          <a:lstStyle/>
          <a:p>
            <a:r>
              <a:rPr lang="en-ID" smtClean="0"/>
              <a:t>Proses memecah teks (kalimat / string) menjadi token (kata)</a:t>
            </a:r>
          </a:p>
          <a:p>
            <a:r>
              <a:rPr lang="en-ID" smtClean="0"/>
              <a:t>Pada sebagian besar Bahasa (Inggris, Indonesia, latin, dll), kata dipisahkan berdasarkan </a:t>
            </a:r>
            <a:r>
              <a:rPr lang="en-ID" b="1" smtClean="0"/>
              <a:t>spasi</a:t>
            </a:r>
            <a:r>
              <a:rPr lang="en-ID" smtClean="0"/>
              <a:t>. Namun, beberapa Bahasa seperti Mandarin dan Jepang, kata tidak dipisahkan berdasarkan spasi.</a:t>
            </a:r>
          </a:p>
          <a:p>
            <a:r>
              <a:rPr lang="en-ID" smtClean="0"/>
              <a:t>Contoh: “Saya suka makan nasi goreng” </a:t>
            </a:r>
            <a:r>
              <a:rPr lang="en-ID" smtClean="0">
                <a:sym typeface="Wingdings" panose="05000000000000000000" pitchFamily="2" charset="2"/>
              </a:rPr>
              <a:t> {“Saya”, “suka”, “makan”, “nasi”, “goreng”}</a:t>
            </a:r>
          </a:p>
          <a:p>
            <a:endParaRPr lang="en-ID"/>
          </a:p>
        </p:txBody>
      </p:sp>
      <p:pic>
        <p:nvPicPr>
          <p:cNvPr id="3076" name="Picture 4" descr="Tokenization"/>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672064" y="1628800"/>
            <a:ext cx="5318524" cy="324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1037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ntence Breaki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240016" y="1556792"/>
            <a:ext cx="5725356" cy="345700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ID" smtClean="0"/>
              <a:t>Preprocessing: </a:t>
            </a:r>
            <a:r>
              <a:rPr lang="en-ID" smtClean="0">
                <a:solidFill>
                  <a:srgbClr val="FFFF00"/>
                </a:solidFill>
              </a:rPr>
              <a:t>Sentence Splitter </a:t>
            </a:r>
            <a:r>
              <a:rPr lang="en-ID" smtClean="0"/>
              <a:t>/ Sentence Breaker</a:t>
            </a:r>
            <a:endParaRPr lang="en-ID"/>
          </a:p>
        </p:txBody>
      </p:sp>
      <p:sp>
        <p:nvSpPr>
          <p:cNvPr id="3" name="Content Placeholder 2"/>
          <p:cNvSpPr>
            <a:spLocks noGrp="1"/>
          </p:cNvSpPr>
          <p:nvPr>
            <p:ph idx="1"/>
          </p:nvPr>
        </p:nvSpPr>
        <p:spPr>
          <a:xfrm>
            <a:off x="609600" y="1371600"/>
            <a:ext cx="5918448" cy="4953000"/>
          </a:xfrm>
        </p:spPr>
        <p:txBody>
          <a:bodyPr/>
          <a:lstStyle/>
          <a:p>
            <a:r>
              <a:rPr lang="en-ID" smtClean="0">
                <a:sym typeface="Wingdings" panose="05000000000000000000" pitchFamily="2" charset="2"/>
              </a:rPr>
              <a:t>Proses memecah teks menjadi kalimat.</a:t>
            </a:r>
          </a:p>
          <a:p>
            <a:r>
              <a:rPr lang="en-ID" smtClean="0">
                <a:sym typeface="Wingdings" panose="05000000000000000000" pitchFamily="2" charset="2"/>
              </a:rPr>
              <a:t>Kalimat tidak selalu dipisahkan dengan titik:</a:t>
            </a:r>
          </a:p>
          <a:p>
            <a:pPr lvl="1"/>
            <a:r>
              <a:rPr lang="en-ID" smtClean="0">
                <a:sym typeface="Wingdings" panose="05000000000000000000" pitchFamily="2" charset="2"/>
              </a:rPr>
              <a:t>“Apakah Anda mengenal Budi? Betul, saya mengenal beliau.”  2 kalimat</a:t>
            </a:r>
          </a:p>
          <a:p>
            <a:pPr lvl="1"/>
            <a:r>
              <a:rPr lang="en-ID" smtClean="0">
                <a:sym typeface="Wingdings" panose="05000000000000000000" pitchFamily="2" charset="2"/>
              </a:rPr>
              <a:t>“Prof. Habibie merupakan ilmuwan dari Indonesia.”  hanya 1 kalimat, titik setelah kata “Prof” bukanlah pemisah kalimat.</a:t>
            </a:r>
          </a:p>
          <a:p>
            <a:r>
              <a:rPr lang="en-ID" smtClean="0">
                <a:sym typeface="Wingdings" panose="05000000000000000000" pitchFamily="2" charset="2"/>
              </a:rPr>
              <a:t>Metode: algoritma/rule based, machine learning</a:t>
            </a:r>
          </a:p>
          <a:p>
            <a:endParaRPr lang="en-ID"/>
          </a:p>
        </p:txBody>
      </p:sp>
    </p:spTree>
    <p:extLst>
      <p:ext uri="{BB962C8B-B14F-4D97-AF65-F5344CB8AC3E}">
        <p14:creationId xmlns:p14="http://schemas.microsoft.com/office/powerpoint/2010/main" val="4112117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Preprocessing: </a:t>
            </a:r>
            <a:r>
              <a:rPr lang="en-ID" smtClean="0">
                <a:solidFill>
                  <a:srgbClr val="FFFF00"/>
                </a:solidFill>
              </a:rPr>
              <a:t>Stemming</a:t>
            </a:r>
            <a:endParaRPr lang="en-ID">
              <a:solidFill>
                <a:srgbClr val="FFFF00"/>
              </a:solidFill>
            </a:endParaRPr>
          </a:p>
        </p:txBody>
      </p:sp>
      <p:sp>
        <p:nvSpPr>
          <p:cNvPr id="3" name="Content Placeholder 2"/>
          <p:cNvSpPr>
            <a:spLocks noGrp="1"/>
          </p:cNvSpPr>
          <p:nvPr>
            <p:ph idx="1"/>
          </p:nvPr>
        </p:nvSpPr>
        <p:spPr/>
        <p:txBody>
          <a:bodyPr/>
          <a:lstStyle/>
          <a:p>
            <a:r>
              <a:rPr lang="en-GB" smtClean="0"/>
              <a:t>Stemming adalah proses mendapatkan kata dasar secara morfologis</a:t>
            </a:r>
          </a:p>
          <a:p>
            <a:r>
              <a:rPr lang="en-GB" smtClean="0"/>
              <a:t>Contoh: </a:t>
            </a:r>
          </a:p>
          <a:p>
            <a:pPr lvl="1"/>
            <a:r>
              <a:rPr lang="en-GB" smtClean="0"/>
              <a:t>“memahami” </a:t>
            </a:r>
            <a:r>
              <a:rPr lang="en-GB" smtClean="0">
                <a:sym typeface="Wingdings" panose="05000000000000000000" pitchFamily="2" charset="2"/>
              </a:rPr>
              <a:t> “paham”</a:t>
            </a:r>
          </a:p>
          <a:p>
            <a:pPr lvl="1"/>
            <a:r>
              <a:rPr lang="en-GB" smtClean="0">
                <a:sym typeface="Wingdings" panose="05000000000000000000" pitchFamily="2" charset="2"/>
              </a:rPr>
              <a:t>“pelajaran”  “ajar”</a:t>
            </a:r>
          </a:p>
          <a:p>
            <a:pPr lvl="1"/>
            <a:r>
              <a:rPr lang="en-GB" smtClean="0">
                <a:sym typeface="Wingdings" panose="05000000000000000000" pitchFamily="2" charset="2"/>
              </a:rPr>
              <a:t>“persaudaraan”  “saudara”</a:t>
            </a:r>
            <a:endParaRPr lang="en-GB" smtClean="0"/>
          </a:p>
          <a:p>
            <a:r>
              <a:rPr lang="en-GB" smtClean="0"/>
              <a:t>Teknik / algoritma stemmer:</a:t>
            </a:r>
          </a:p>
          <a:p>
            <a:pPr lvl="1"/>
            <a:r>
              <a:rPr lang="en-GB" smtClean="0"/>
              <a:t>Porter Stemmer (Inggris) (Martin Porter, 1980)</a:t>
            </a:r>
          </a:p>
          <a:p>
            <a:pPr lvl="1"/>
            <a:r>
              <a:rPr lang="en-GB" smtClean="0"/>
              <a:t>Snowball Stemmer / Porter2 Stemmer (Inggris) (Martin Porter)</a:t>
            </a:r>
          </a:p>
          <a:p>
            <a:pPr lvl="1"/>
            <a:r>
              <a:rPr lang="en-GB" smtClean="0"/>
              <a:t>Porter Stemmer (Indonesia) (Fadillah Z Tala, 2003)</a:t>
            </a:r>
          </a:p>
          <a:p>
            <a:pPr lvl="1"/>
            <a:r>
              <a:rPr lang="en-GB"/>
              <a:t>Nazief &amp; </a:t>
            </a:r>
            <a:r>
              <a:rPr lang="en-GB" smtClean="0"/>
              <a:t>Adriani Stemmer </a:t>
            </a:r>
            <a:r>
              <a:rPr lang="en-GB"/>
              <a:t>(Indonesia) (Nazief &amp; Adriani, </a:t>
            </a:r>
            <a:r>
              <a:rPr lang="en-GB" smtClean="0"/>
              <a:t>1996)</a:t>
            </a:r>
          </a:p>
          <a:p>
            <a:pPr lvl="1"/>
            <a:r>
              <a:rPr lang="en-ID"/>
              <a:t>Arifin </a:t>
            </a:r>
            <a:r>
              <a:rPr lang="en-ID" smtClean="0"/>
              <a:t>&amp; Setiono Stemmer (Indonesia) (2002)</a:t>
            </a:r>
            <a:endParaRPr lang="en-ID"/>
          </a:p>
        </p:txBody>
      </p:sp>
    </p:spTree>
    <p:extLst>
      <p:ext uri="{BB962C8B-B14F-4D97-AF65-F5344CB8AC3E}">
        <p14:creationId xmlns:p14="http://schemas.microsoft.com/office/powerpoint/2010/main" val="11118238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Preprocessing: </a:t>
            </a:r>
            <a:r>
              <a:rPr lang="en-ID" smtClean="0">
                <a:solidFill>
                  <a:srgbClr val="FFFF00"/>
                </a:solidFill>
              </a:rPr>
              <a:t>Lemmatisation</a:t>
            </a:r>
            <a:endParaRPr lang="en-ID">
              <a:solidFill>
                <a:srgbClr val="FFFF00"/>
              </a:solidFill>
            </a:endParaRPr>
          </a:p>
        </p:txBody>
      </p:sp>
      <p:sp>
        <p:nvSpPr>
          <p:cNvPr id="3" name="Content Placeholder 2"/>
          <p:cNvSpPr>
            <a:spLocks noGrp="1"/>
          </p:cNvSpPr>
          <p:nvPr>
            <p:ph idx="1"/>
          </p:nvPr>
        </p:nvSpPr>
        <p:spPr/>
        <p:txBody>
          <a:bodyPr/>
          <a:lstStyle/>
          <a:p>
            <a:r>
              <a:rPr lang="en-GB" smtClean="0"/>
              <a:t>Lemmatisation merupakan proses mendapatkan kata dasar berdasarkan konteks dan kamus.</a:t>
            </a:r>
          </a:p>
          <a:p>
            <a:r>
              <a:rPr lang="en-GB" smtClean="0"/>
              <a:t>Contoh: </a:t>
            </a:r>
          </a:p>
          <a:p>
            <a:pPr lvl="1"/>
            <a:r>
              <a:rPr lang="en-GB" smtClean="0"/>
              <a:t>“was” </a:t>
            </a:r>
            <a:r>
              <a:rPr lang="en-GB" smtClean="0">
                <a:sym typeface="Wingdings" panose="05000000000000000000" pitchFamily="2" charset="2"/>
              </a:rPr>
              <a:t> “be”</a:t>
            </a:r>
          </a:p>
          <a:p>
            <a:pPr lvl="1"/>
            <a:r>
              <a:rPr lang="en-GB" smtClean="0">
                <a:sym typeface="Wingdings" panose="05000000000000000000" pitchFamily="2" charset="2"/>
              </a:rPr>
              <a:t>“mice”  “mouse”</a:t>
            </a:r>
          </a:p>
          <a:p>
            <a:pPr lvl="1"/>
            <a:r>
              <a:rPr lang="en-GB" smtClean="0">
                <a:sym typeface="Wingdings" panose="05000000000000000000" pitchFamily="2" charset="2"/>
              </a:rPr>
              <a:t>“ran” (lari)  “run”</a:t>
            </a:r>
          </a:p>
          <a:p>
            <a:r>
              <a:rPr lang="en-GB" smtClean="0">
                <a:sym typeface="Wingdings" panose="05000000000000000000" pitchFamily="2" charset="2"/>
              </a:rPr>
              <a:t>Metode / algoritma:</a:t>
            </a:r>
          </a:p>
          <a:p>
            <a:pPr lvl="1"/>
            <a:r>
              <a:rPr lang="en-GB" smtClean="0">
                <a:sym typeface="Wingdings" panose="05000000000000000000" pitchFamily="2" charset="2"/>
              </a:rPr>
              <a:t>WordNet Lemmatizer</a:t>
            </a:r>
            <a:endParaRPr lang="en-GB" smtClean="0"/>
          </a:p>
          <a:p>
            <a:endParaRPr lang="en-ID"/>
          </a:p>
        </p:txBody>
      </p:sp>
    </p:spTree>
    <p:extLst>
      <p:ext uri="{BB962C8B-B14F-4D97-AF65-F5344CB8AC3E}">
        <p14:creationId xmlns:p14="http://schemas.microsoft.com/office/powerpoint/2010/main" val="32595781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Preprocessing: </a:t>
            </a:r>
            <a:r>
              <a:rPr lang="en-ID" smtClean="0">
                <a:solidFill>
                  <a:srgbClr val="FFFF00"/>
                </a:solidFill>
              </a:rPr>
              <a:t>Stemming vs Lemmatisation</a:t>
            </a:r>
            <a:endParaRPr lang="en-ID">
              <a:solidFill>
                <a:srgbClr val="FFFF00"/>
              </a:solidFill>
            </a:endParaRPr>
          </a:p>
        </p:txBody>
      </p:sp>
      <p:sp>
        <p:nvSpPr>
          <p:cNvPr id="3" name="Content Placeholder 2"/>
          <p:cNvSpPr>
            <a:spLocks noGrp="1"/>
          </p:cNvSpPr>
          <p:nvPr>
            <p:ph idx="1"/>
          </p:nvPr>
        </p:nvSpPr>
        <p:spPr/>
        <p:txBody>
          <a:bodyPr/>
          <a:lstStyle/>
          <a:p>
            <a:r>
              <a:rPr lang="en-ID" sz="2400" b="1"/>
              <a:t>Stemming</a:t>
            </a:r>
            <a:r>
              <a:rPr lang="en-ID" sz="2400"/>
              <a:t> menggunakan aturan yang telah ditentukan sebelumnya untuk mengubah kata menjadi batang sedangkan </a:t>
            </a:r>
            <a:r>
              <a:rPr lang="en-ID" sz="2400" b="1"/>
              <a:t>lemmatisasi</a:t>
            </a:r>
            <a:r>
              <a:rPr lang="en-ID" sz="2400"/>
              <a:t> menggunakan konteks dan pustaka leksikal untuk mendapatkan </a:t>
            </a:r>
            <a:r>
              <a:rPr lang="en-ID" sz="2400" smtClean="0"/>
              <a:t>lemma. </a:t>
            </a:r>
          </a:p>
          <a:p>
            <a:r>
              <a:rPr lang="en-ID" sz="2400" b="1" smtClean="0"/>
              <a:t>Stem</a:t>
            </a:r>
            <a:r>
              <a:rPr lang="en-ID" sz="2400" smtClean="0"/>
              <a:t> </a:t>
            </a:r>
            <a:r>
              <a:rPr lang="en-ID" sz="2400"/>
              <a:t>tidak selalu harus menjadi kata yang valid sedangkan </a:t>
            </a:r>
            <a:r>
              <a:rPr lang="en-ID" sz="2400" b="1"/>
              <a:t>lemma</a:t>
            </a:r>
            <a:r>
              <a:rPr lang="en-ID" sz="2400"/>
              <a:t> akan selalu menjadi kata yang valid karena lemma adalah bentuk kamus dari sebuah kata.</a:t>
            </a:r>
          </a:p>
        </p:txBody>
      </p:sp>
      <p:pic>
        <p:nvPicPr>
          <p:cNvPr id="5122" name="Picture 2" descr="https://ichi.pro/assets/images/max/724/1*l4h1zEdVseYSaP2PoVjwKQ.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351584" y="3693243"/>
            <a:ext cx="5781675" cy="27051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83432" y="4653136"/>
            <a:ext cx="1245406" cy="523220"/>
          </a:xfrm>
          <a:prstGeom prst="rect">
            <a:avLst/>
          </a:prstGeom>
          <a:noFill/>
        </p:spPr>
        <p:txBody>
          <a:bodyPr wrap="none" rtlCol="0">
            <a:spAutoFit/>
          </a:bodyPr>
          <a:lstStyle/>
          <a:p>
            <a:r>
              <a:rPr lang="en-ID" sz="2800" smtClean="0">
                <a:solidFill>
                  <a:srgbClr val="000000"/>
                </a:solidFill>
                <a:latin typeface="Calibri" panose="020F0502020204030204" pitchFamily="34" charset="0"/>
                <a:cs typeface="Calibri" panose="020F0502020204030204" pitchFamily="34" charset="0"/>
              </a:rPr>
              <a:t>Contoh</a:t>
            </a:r>
            <a:endParaRPr lang="en-ID" sz="280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32416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Preprocessing: </a:t>
            </a:r>
            <a:r>
              <a:rPr lang="en-ID" smtClean="0">
                <a:solidFill>
                  <a:srgbClr val="FFFF00"/>
                </a:solidFill>
              </a:rPr>
              <a:t>Stop </a:t>
            </a:r>
            <a:r>
              <a:rPr lang="en-ID">
                <a:solidFill>
                  <a:srgbClr val="FFFF00"/>
                </a:solidFill>
              </a:rPr>
              <a:t>word elimination</a:t>
            </a:r>
          </a:p>
        </p:txBody>
      </p:sp>
      <p:sp>
        <p:nvSpPr>
          <p:cNvPr id="3" name="Content Placeholder 2"/>
          <p:cNvSpPr>
            <a:spLocks noGrp="1"/>
          </p:cNvSpPr>
          <p:nvPr>
            <p:ph idx="1"/>
          </p:nvPr>
        </p:nvSpPr>
        <p:spPr/>
        <p:txBody>
          <a:bodyPr/>
          <a:lstStyle/>
          <a:p>
            <a:r>
              <a:rPr lang="en-ID" smtClean="0"/>
              <a:t>Stop word merupakan daftar kata yang dihilangkan karena dianggap tidak penting dan tidak perlu diproses</a:t>
            </a:r>
          </a:p>
          <a:p>
            <a:r>
              <a:rPr lang="en-ID" smtClean="0"/>
              <a:t>Contoh:</a:t>
            </a:r>
          </a:p>
          <a:p>
            <a:pPr lvl="1"/>
            <a:r>
              <a:rPr lang="en-ID" smtClean="0"/>
              <a:t>Inggris: </a:t>
            </a:r>
            <a:r>
              <a:rPr lang="en-GB"/>
              <a:t>“the”, “a”, “an”, “so”, “what</a:t>
            </a:r>
            <a:r>
              <a:rPr lang="en-GB" smtClean="0"/>
              <a:t>”, dll</a:t>
            </a:r>
          </a:p>
          <a:p>
            <a:pPr lvl="1"/>
            <a:r>
              <a:rPr lang="en-GB" smtClean="0"/>
              <a:t>Indonesia: “di”, “ke”, “dari”, “maka”, “ini”, dll</a:t>
            </a:r>
          </a:p>
          <a:p>
            <a:r>
              <a:rPr lang="en-GB" smtClean="0"/>
              <a:t>Contoh dalam kalimat:</a:t>
            </a:r>
          </a:p>
          <a:p>
            <a:pPr lvl="1"/>
            <a:r>
              <a:rPr lang="en-GB" smtClean="0"/>
              <a:t>Teks asli: “Kecerdasan buatan banyak diterapkan di masyarakat”</a:t>
            </a:r>
          </a:p>
          <a:p>
            <a:pPr lvl="1"/>
            <a:r>
              <a:rPr lang="en-GB" smtClean="0"/>
              <a:t>Teks setelah stop word removal: “Kecerdasan buatan diterapkan masyarakat”</a:t>
            </a:r>
          </a:p>
          <a:p>
            <a:r>
              <a:rPr lang="en-GB" smtClean="0"/>
              <a:t>Daftar stop word:</a:t>
            </a:r>
          </a:p>
          <a:p>
            <a:pPr lvl="1"/>
            <a:r>
              <a:rPr lang="en-GB"/>
              <a:t>Inggris: SKLearn, Gensim, spaCy, Natural Language Toolkit (NLTK</a:t>
            </a:r>
            <a:r>
              <a:rPr lang="en-GB" smtClean="0"/>
              <a:t>), dll</a:t>
            </a:r>
          </a:p>
          <a:p>
            <a:pPr lvl="1"/>
            <a:r>
              <a:rPr lang="en-GB"/>
              <a:t>Indonesia: </a:t>
            </a:r>
            <a:r>
              <a:rPr lang="en-GB" sz="2000"/>
              <a:t>http://hikaruyuuki.lecture.ub.ac.id/kamus-kata-dasar-dan-stopword-list-bahasa-indonesia</a:t>
            </a:r>
            <a:r>
              <a:rPr lang="en-GB" sz="2000" smtClean="0"/>
              <a:t>/ </a:t>
            </a:r>
            <a:endParaRPr lang="en-ID"/>
          </a:p>
        </p:txBody>
      </p:sp>
    </p:spTree>
    <p:extLst>
      <p:ext uri="{BB962C8B-B14F-4D97-AF65-F5344CB8AC3E}">
        <p14:creationId xmlns:p14="http://schemas.microsoft.com/office/powerpoint/2010/main" val="19297665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Preprocessing Lainnya</a:t>
            </a:r>
            <a:endParaRPr lang="en-ID"/>
          </a:p>
        </p:txBody>
      </p:sp>
      <p:sp>
        <p:nvSpPr>
          <p:cNvPr id="3" name="Content Placeholder 2"/>
          <p:cNvSpPr>
            <a:spLocks noGrp="1"/>
          </p:cNvSpPr>
          <p:nvPr>
            <p:ph idx="1"/>
          </p:nvPr>
        </p:nvSpPr>
        <p:spPr/>
        <p:txBody>
          <a:bodyPr/>
          <a:lstStyle/>
          <a:p>
            <a:r>
              <a:rPr lang="en-GB" smtClean="0">
                <a:solidFill>
                  <a:srgbClr val="FF0000"/>
                </a:solidFill>
              </a:rPr>
              <a:t>Lowercase / case folding</a:t>
            </a:r>
            <a:r>
              <a:rPr lang="en-GB" smtClean="0"/>
              <a:t>: mengubah teks menjadi huruf kecil semua atau huruf kapital semua</a:t>
            </a:r>
            <a:endParaRPr lang="en-GB"/>
          </a:p>
          <a:p>
            <a:r>
              <a:rPr lang="en-GB" smtClean="0">
                <a:solidFill>
                  <a:srgbClr val="FF0000"/>
                </a:solidFill>
              </a:rPr>
              <a:t>Slang word correction (spelling correction)</a:t>
            </a:r>
            <a:r>
              <a:rPr lang="en-GB" smtClean="0"/>
              <a:t>: mengubah kata-kata yang tidak baku atau salah ketik menjadi kata baku. Contoh: “jakrta” </a:t>
            </a:r>
            <a:r>
              <a:rPr lang="en-GB" smtClean="0">
                <a:sym typeface="Wingdings" panose="05000000000000000000" pitchFamily="2" charset="2"/>
              </a:rPr>
              <a:t> “jakarta”</a:t>
            </a:r>
          </a:p>
          <a:p>
            <a:r>
              <a:rPr lang="en-GB">
                <a:solidFill>
                  <a:srgbClr val="FF0000"/>
                </a:solidFill>
              </a:rPr>
              <a:t>POS </a:t>
            </a:r>
            <a:r>
              <a:rPr lang="en-GB" smtClean="0">
                <a:solidFill>
                  <a:srgbClr val="FF0000"/>
                </a:solidFill>
              </a:rPr>
              <a:t>Tagging</a:t>
            </a:r>
            <a:r>
              <a:rPr lang="en-GB" smtClean="0"/>
              <a:t>: proses kategorisasi </a:t>
            </a:r>
            <a:r>
              <a:rPr lang="en-GB"/>
              <a:t>kelas kata, seperti kata benda, kata kerja, kata sifat, dll. </a:t>
            </a:r>
            <a:r>
              <a:rPr lang="en-GB" smtClean="0"/>
              <a:t>Contoh: “Dia naik mobil” </a:t>
            </a:r>
            <a:r>
              <a:rPr lang="en-GB" smtClean="0">
                <a:sym typeface="Wingdings" panose="05000000000000000000" pitchFamily="2" charset="2"/>
              </a:rPr>
              <a:t> “Dia” = S, “naik” = P, “mobil” = O</a:t>
            </a:r>
            <a:endParaRPr lang="en-GB"/>
          </a:p>
          <a:p>
            <a:r>
              <a:rPr lang="en-GB" smtClean="0">
                <a:solidFill>
                  <a:srgbClr val="FF0000"/>
                </a:solidFill>
              </a:rPr>
              <a:t>Name Entity Recognition (NER)</a:t>
            </a:r>
            <a:r>
              <a:rPr lang="en-GB" smtClean="0"/>
              <a:t>: mengidentifikasi nama dari suatu entitas, seperti orang, tempat, organisasi, lokasi, jumlah, persentasi, dll</a:t>
            </a:r>
          </a:p>
        </p:txBody>
      </p:sp>
    </p:spTree>
    <p:extLst>
      <p:ext uri="{BB962C8B-B14F-4D97-AF65-F5344CB8AC3E}">
        <p14:creationId xmlns:p14="http://schemas.microsoft.com/office/powerpoint/2010/main" val="5592911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id-ID" sz="2800" smtClean="0"/>
              <a:t>Pertemuan </a:t>
            </a:r>
            <a:r>
              <a:rPr lang="en-ID" sz="2800" smtClean="0"/>
              <a:t>03</a:t>
            </a:r>
            <a:endParaRPr lang="id-ID" sz="2800" dirty="0"/>
          </a:p>
        </p:txBody>
      </p:sp>
      <p:sp>
        <p:nvSpPr>
          <p:cNvPr id="6" name="Subtitle 4"/>
          <p:cNvSpPr>
            <a:spLocks noGrp="1"/>
          </p:cNvSpPr>
          <p:nvPr>
            <p:ph type="title"/>
          </p:nvPr>
        </p:nvSpPr>
        <p:spPr/>
        <p:txBody>
          <a:bodyPr/>
          <a:lstStyle/>
          <a:p>
            <a:r>
              <a:rPr lang="en-ID" sz="4800" smtClean="0">
                <a:solidFill>
                  <a:schemeClr val="tx1"/>
                </a:solidFill>
              </a:rPr>
              <a:t>ANALISIS DATA TEKS MEDIA </a:t>
            </a:r>
            <a:r>
              <a:rPr lang="en-ID" sz="4800" smtClean="0">
                <a:solidFill>
                  <a:schemeClr val="tx1"/>
                </a:solidFill>
              </a:rPr>
              <a:t>SOSIAL</a:t>
            </a:r>
            <a:endParaRPr lang="id-ID" sz="4800" b="1" dirty="0">
              <a:solidFill>
                <a:srgbClr val="FB6905"/>
              </a:solidFill>
              <a:latin typeface="+mj-lt"/>
            </a:endParaRPr>
          </a:p>
        </p:txBody>
      </p:sp>
    </p:spTree>
    <p:extLst>
      <p:ext uri="{BB962C8B-B14F-4D97-AF65-F5344CB8AC3E}">
        <p14:creationId xmlns:p14="http://schemas.microsoft.com/office/powerpoint/2010/main" val="11620127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Feature Extraction</a:t>
            </a:r>
            <a:endParaRPr lang="en-ID"/>
          </a:p>
        </p:txBody>
      </p:sp>
      <p:sp>
        <p:nvSpPr>
          <p:cNvPr id="3" name="Content Placeholder 2"/>
          <p:cNvSpPr>
            <a:spLocks noGrp="1"/>
          </p:cNvSpPr>
          <p:nvPr>
            <p:ph idx="1"/>
          </p:nvPr>
        </p:nvSpPr>
        <p:spPr/>
        <p:txBody>
          <a:bodyPr/>
          <a:lstStyle/>
          <a:p>
            <a:r>
              <a:rPr lang="en-ID" smtClean="0"/>
              <a:t>Proses mengubah token (kata) menjadi angka </a:t>
            </a:r>
            <a:r>
              <a:rPr lang="en-ID" smtClean="0">
                <a:sym typeface="Wingdings" panose="05000000000000000000" pitchFamily="2" charset="2"/>
              </a:rPr>
              <a:t> disebut </a:t>
            </a:r>
            <a:r>
              <a:rPr lang="en-ID" smtClean="0">
                <a:solidFill>
                  <a:srgbClr val="FF0000"/>
                </a:solidFill>
                <a:sym typeface="Wingdings" panose="05000000000000000000" pitchFamily="2" charset="2"/>
              </a:rPr>
              <a:t>vectorization</a:t>
            </a:r>
          </a:p>
          <a:p>
            <a:r>
              <a:rPr lang="en-ID" smtClean="0">
                <a:sym typeface="Wingdings" panose="05000000000000000000" pitchFamily="2" charset="2"/>
              </a:rPr>
              <a:t>Contoh: unigram token untuk deteksi spam</a:t>
            </a:r>
          </a:p>
          <a:p>
            <a:pPr lvl="1"/>
            <a:r>
              <a:rPr lang="en-ID" smtClean="0">
                <a:sym typeface="Wingdings" panose="05000000000000000000" pitchFamily="2" charset="2"/>
              </a:rPr>
              <a:t>Teks #1: “Produk ini telah digunakan oleh banyak perusahaan di Indonesia”</a:t>
            </a:r>
          </a:p>
          <a:p>
            <a:pPr lvl="1"/>
            <a:r>
              <a:rPr lang="en-ID" smtClean="0">
                <a:sym typeface="Wingdings" panose="05000000000000000000" pitchFamily="2" charset="2"/>
              </a:rPr>
              <a:t>Teks #2: “Ayo beli produk ini!”</a:t>
            </a:r>
          </a:p>
          <a:p>
            <a:pPr lvl="1"/>
            <a:r>
              <a:rPr lang="en-ID" smtClean="0">
                <a:sym typeface="Wingdings" panose="05000000000000000000" pitchFamily="2" charset="2"/>
              </a:rPr>
              <a:t>Token #1: produk, guna, usaha, indonesia</a:t>
            </a:r>
          </a:p>
          <a:p>
            <a:pPr lvl="1"/>
            <a:r>
              <a:rPr lang="en-ID" smtClean="0">
                <a:sym typeface="Wingdings" panose="05000000000000000000" pitchFamily="2" charset="2"/>
              </a:rPr>
              <a:t>Token #2: beli, produk</a:t>
            </a:r>
          </a:p>
          <a:p>
            <a:pPr marL="0" indent="0">
              <a:buNone/>
            </a:pPr>
            <a:endParaRPr lang="en-ID"/>
          </a:p>
        </p:txBody>
      </p:sp>
      <p:graphicFrame>
        <p:nvGraphicFramePr>
          <p:cNvPr id="4" name="Table 3"/>
          <p:cNvGraphicFramePr>
            <a:graphicFrameLocks noGrp="1"/>
          </p:cNvGraphicFramePr>
          <p:nvPr>
            <p:extLst/>
          </p:nvPr>
        </p:nvGraphicFramePr>
        <p:xfrm>
          <a:off x="1631504" y="4249896"/>
          <a:ext cx="9721080" cy="1483360"/>
        </p:xfrm>
        <a:graphic>
          <a:graphicData uri="http://schemas.openxmlformats.org/drawingml/2006/table">
            <a:tbl>
              <a:tblPr firstRow="1" bandRow="1">
                <a:tableStyleId>{5C22544A-7EE6-4342-B048-85BDC9FD1C3A}</a:tableStyleId>
              </a:tblPr>
              <a:tblGrid>
                <a:gridCol w="1215135">
                  <a:extLst>
                    <a:ext uri="{9D8B030D-6E8A-4147-A177-3AD203B41FA5}">
                      <a16:colId xmlns:a16="http://schemas.microsoft.com/office/drawing/2014/main" val="1074696181"/>
                    </a:ext>
                  </a:extLst>
                </a:gridCol>
                <a:gridCol w="1215135">
                  <a:extLst>
                    <a:ext uri="{9D8B030D-6E8A-4147-A177-3AD203B41FA5}">
                      <a16:colId xmlns:a16="http://schemas.microsoft.com/office/drawing/2014/main" val="963450643"/>
                    </a:ext>
                  </a:extLst>
                </a:gridCol>
                <a:gridCol w="1215135">
                  <a:extLst>
                    <a:ext uri="{9D8B030D-6E8A-4147-A177-3AD203B41FA5}">
                      <a16:colId xmlns:a16="http://schemas.microsoft.com/office/drawing/2014/main" val="1272508327"/>
                    </a:ext>
                  </a:extLst>
                </a:gridCol>
                <a:gridCol w="973832">
                  <a:extLst>
                    <a:ext uri="{9D8B030D-6E8A-4147-A177-3AD203B41FA5}">
                      <a16:colId xmlns:a16="http://schemas.microsoft.com/office/drawing/2014/main" val="281330592"/>
                    </a:ext>
                  </a:extLst>
                </a:gridCol>
                <a:gridCol w="1456438">
                  <a:extLst>
                    <a:ext uri="{9D8B030D-6E8A-4147-A177-3AD203B41FA5}">
                      <a16:colId xmlns:a16="http://schemas.microsoft.com/office/drawing/2014/main" val="2015217682"/>
                    </a:ext>
                  </a:extLst>
                </a:gridCol>
                <a:gridCol w="1215135">
                  <a:extLst>
                    <a:ext uri="{9D8B030D-6E8A-4147-A177-3AD203B41FA5}">
                      <a16:colId xmlns:a16="http://schemas.microsoft.com/office/drawing/2014/main" val="2682869931"/>
                    </a:ext>
                  </a:extLst>
                </a:gridCol>
                <a:gridCol w="918102">
                  <a:extLst>
                    <a:ext uri="{9D8B030D-6E8A-4147-A177-3AD203B41FA5}">
                      <a16:colId xmlns:a16="http://schemas.microsoft.com/office/drawing/2014/main" val="768382214"/>
                    </a:ext>
                  </a:extLst>
                </a:gridCol>
                <a:gridCol w="1512168">
                  <a:extLst>
                    <a:ext uri="{9D8B030D-6E8A-4147-A177-3AD203B41FA5}">
                      <a16:colId xmlns:a16="http://schemas.microsoft.com/office/drawing/2014/main" val="184762717"/>
                    </a:ext>
                  </a:extLst>
                </a:gridCol>
              </a:tblGrid>
              <a:tr h="370840">
                <a:tc>
                  <a:txBody>
                    <a:bodyPr/>
                    <a:lstStyle/>
                    <a:p>
                      <a:pPr algn="ctr"/>
                      <a:endParaRPr lang="en-ID"/>
                    </a:p>
                  </a:txBody>
                  <a:tcPr/>
                </a:tc>
                <a:tc>
                  <a:txBody>
                    <a:bodyPr/>
                    <a:lstStyle/>
                    <a:p>
                      <a:pPr algn="ctr"/>
                      <a:r>
                        <a:rPr lang="en-ID" smtClean="0"/>
                        <a:t>produk</a:t>
                      </a:r>
                      <a:endParaRPr lang="en-ID"/>
                    </a:p>
                  </a:txBody>
                  <a:tcPr/>
                </a:tc>
                <a:tc>
                  <a:txBody>
                    <a:bodyPr/>
                    <a:lstStyle/>
                    <a:p>
                      <a:pPr algn="ctr"/>
                      <a:r>
                        <a:rPr lang="en-ID" smtClean="0"/>
                        <a:t>guna</a:t>
                      </a:r>
                      <a:endParaRPr lang="en-ID"/>
                    </a:p>
                  </a:txBody>
                  <a:tcPr/>
                </a:tc>
                <a:tc>
                  <a:txBody>
                    <a:bodyPr/>
                    <a:lstStyle/>
                    <a:p>
                      <a:pPr algn="ctr"/>
                      <a:r>
                        <a:rPr lang="en-ID" smtClean="0"/>
                        <a:t>usaha</a:t>
                      </a:r>
                      <a:endParaRPr lang="en-ID"/>
                    </a:p>
                  </a:txBody>
                  <a:tcPr/>
                </a:tc>
                <a:tc>
                  <a:txBody>
                    <a:bodyPr/>
                    <a:lstStyle/>
                    <a:p>
                      <a:pPr algn="ctr"/>
                      <a:r>
                        <a:rPr lang="en-ID" smtClean="0"/>
                        <a:t>indonesia</a:t>
                      </a:r>
                      <a:endParaRPr lang="en-ID"/>
                    </a:p>
                  </a:txBody>
                  <a:tcPr/>
                </a:tc>
                <a:tc>
                  <a:txBody>
                    <a:bodyPr/>
                    <a:lstStyle/>
                    <a:p>
                      <a:pPr algn="ctr"/>
                      <a:r>
                        <a:rPr lang="en-ID" smtClean="0"/>
                        <a:t>beli</a:t>
                      </a:r>
                      <a:endParaRPr lang="en-ID"/>
                    </a:p>
                  </a:txBody>
                  <a:tcPr/>
                </a:tc>
                <a:tc>
                  <a:txBody>
                    <a:bodyPr/>
                    <a:lstStyle/>
                    <a:p>
                      <a:pPr algn="ctr"/>
                      <a:r>
                        <a:rPr lang="en-ID" smtClean="0"/>
                        <a:t>….</a:t>
                      </a:r>
                      <a:endParaRPr lang="en-ID"/>
                    </a:p>
                  </a:txBody>
                  <a:tcPr/>
                </a:tc>
                <a:tc>
                  <a:txBody>
                    <a:bodyPr/>
                    <a:lstStyle/>
                    <a:p>
                      <a:pPr algn="ctr"/>
                      <a:r>
                        <a:rPr lang="en-ID" smtClean="0"/>
                        <a:t>Class</a:t>
                      </a:r>
                      <a:endParaRPr lang="en-ID"/>
                    </a:p>
                  </a:txBody>
                  <a:tcPr>
                    <a:solidFill>
                      <a:schemeClr val="accent2"/>
                    </a:solidFill>
                  </a:tcPr>
                </a:tc>
                <a:extLst>
                  <a:ext uri="{0D108BD9-81ED-4DB2-BD59-A6C34878D82A}">
                    <a16:rowId xmlns:a16="http://schemas.microsoft.com/office/drawing/2014/main" val="3068030597"/>
                  </a:ext>
                </a:extLst>
              </a:tr>
              <a:tr h="370840">
                <a:tc>
                  <a:txBody>
                    <a:bodyPr/>
                    <a:lstStyle/>
                    <a:p>
                      <a:pPr algn="ctr"/>
                      <a:r>
                        <a:rPr lang="en-ID" smtClean="0">
                          <a:solidFill>
                            <a:srgbClr val="000000"/>
                          </a:solidFill>
                        </a:rPr>
                        <a:t>#1</a:t>
                      </a:r>
                      <a:endParaRPr lang="en-ID">
                        <a:solidFill>
                          <a:srgbClr val="000000"/>
                        </a:solidFill>
                      </a:endParaRPr>
                    </a:p>
                  </a:txBody>
                  <a:tcPr/>
                </a:tc>
                <a:tc>
                  <a:txBody>
                    <a:bodyPr/>
                    <a:lstStyle/>
                    <a:p>
                      <a:pPr algn="ctr"/>
                      <a:r>
                        <a:rPr lang="en-ID" smtClean="0">
                          <a:solidFill>
                            <a:srgbClr val="000000"/>
                          </a:solidFill>
                        </a:rPr>
                        <a:t>1</a:t>
                      </a:r>
                      <a:endParaRPr lang="en-ID">
                        <a:solidFill>
                          <a:srgbClr val="000000"/>
                        </a:solidFill>
                      </a:endParaRPr>
                    </a:p>
                  </a:txBody>
                  <a:tcPr/>
                </a:tc>
                <a:tc>
                  <a:txBody>
                    <a:bodyPr/>
                    <a:lstStyle/>
                    <a:p>
                      <a:pPr algn="ctr"/>
                      <a:r>
                        <a:rPr lang="en-ID" smtClean="0">
                          <a:solidFill>
                            <a:srgbClr val="000000"/>
                          </a:solidFill>
                        </a:rPr>
                        <a:t>1</a:t>
                      </a:r>
                      <a:endParaRPr lang="en-ID">
                        <a:solidFill>
                          <a:srgbClr val="000000"/>
                        </a:solidFill>
                      </a:endParaRPr>
                    </a:p>
                  </a:txBody>
                  <a:tcPr/>
                </a:tc>
                <a:tc>
                  <a:txBody>
                    <a:bodyPr/>
                    <a:lstStyle/>
                    <a:p>
                      <a:pPr algn="ctr"/>
                      <a:r>
                        <a:rPr lang="en-ID" smtClean="0">
                          <a:solidFill>
                            <a:srgbClr val="000000"/>
                          </a:solidFill>
                        </a:rPr>
                        <a:t>1</a:t>
                      </a:r>
                      <a:endParaRPr lang="en-ID">
                        <a:solidFill>
                          <a:srgbClr val="000000"/>
                        </a:solidFill>
                      </a:endParaRPr>
                    </a:p>
                  </a:txBody>
                  <a:tcPr/>
                </a:tc>
                <a:tc>
                  <a:txBody>
                    <a:bodyPr/>
                    <a:lstStyle/>
                    <a:p>
                      <a:pPr algn="ctr"/>
                      <a:r>
                        <a:rPr lang="en-ID" smtClean="0">
                          <a:solidFill>
                            <a:srgbClr val="000000"/>
                          </a:solidFill>
                        </a:rPr>
                        <a:t>1</a:t>
                      </a:r>
                      <a:endParaRPr lang="en-ID">
                        <a:solidFill>
                          <a:srgbClr val="000000"/>
                        </a:solidFill>
                      </a:endParaRPr>
                    </a:p>
                  </a:txBody>
                  <a:tcPr/>
                </a:tc>
                <a:tc>
                  <a:txBody>
                    <a:bodyPr/>
                    <a:lstStyle/>
                    <a:p>
                      <a:pPr algn="ctr"/>
                      <a:r>
                        <a:rPr lang="en-ID" smtClean="0">
                          <a:solidFill>
                            <a:srgbClr val="000000"/>
                          </a:solidFill>
                        </a:rPr>
                        <a:t>0</a:t>
                      </a:r>
                      <a:endParaRPr lang="en-ID">
                        <a:solidFill>
                          <a:srgbClr val="000000"/>
                        </a:solidFill>
                      </a:endParaRPr>
                    </a:p>
                  </a:txBody>
                  <a:tcPr/>
                </a:tc>
                <a:tc>
                  <a:txBody>
                    <a:bodyPr/>
                    <a:lstStyle/>
                    <a:p>
                      <a:pPr algn="ctr"/>
                      <a:endParaRPr lang="en-ID">
                        <a:solidFill>
                          <a:srgbClr val="000000"/>
                        </a:solidFill>
                      </a:endParaRPr>
                    </a:p>
                  </a:txBody>
                  <a:tcPr/>
                </a:tc>
                <a:tc>
                  <a:txBody>
                    <a:bodyPr/>
                    <a:lstStyle/>
                    <a:p>
                      <a:pPr algn="ctr"/>
                      <a:r>
                        <a:rPr lang="en-ID" smtClean="0">
                          <a:solidFill>
                            <a:srgbClr val="000000"/>
                          </a:solidFill>
                        </a:rPr>
                        <a:t>NOT SPAM</a:t>
                      </a:r>
                      <a:endParaRPr lang="en-ID">
                        <a:solidFill>
                          <a:srgbClr val="000000"/>
                        </a:solidFill>
                      </a:endParaRPr>
                    </a:p>
                  </a:txBody>
                  <a:tcPr>
                    <a:solidFill>
                      <a:schemeClr val="accent2"/>
                    </a:solidFill>
                  </a:tcPr>
                </a:tc>
                <a:extLst>
                  <a:ext uri="{0D108BD9-81ED-4DB2-BD59-A6C34878D82A}">
                    <a16:rowId xmlns:a16="http://schemas.microsoft.com/office/drawing/2014/main" val="4052011884"/>
                  </a:ext>
                </a:extLst>
              </a:tr>
              <a:tr h="370840">
                <a:tc>
                  <a:txBody>
                    <a:bodyPr/>
                    <a:lstStyle/>
                    <a:p>
                      <a:pPr algn="ctr"/>
                      <a:r>
                        <a:rPr lang="en-ID" smtClean="0">
                          <a:solidFill>
                            <a:srgbClr val="000000"/>
                          </a:solidFill>
                        </a:rPr>
                        <a:t>#2</a:t>
                      </a:r>
                      <a:endParaRPr lang="en-ID">
                        <a:solidFill>
                          <a:srgbClr val="000000"/>
                        </a:solidFill>
                      </a:endParaRPr>
                    </a:p>
                  </a:txBody>
                  <a:tcPr/>
                </a:tc>
                <a:tc>
                  <a:txBody>
                    <a:bodyPr/>
                    <a:lstStyle/>
                    <a:p>
                      <a:pPr algn="ctr"/>
                      <a:r>
                        <a:rPr lang="en-ID" smtClean="0">
                          <a:solidFill>
                            <a:srgbClr val="000000"/>
                          </a:solidFill>
                        </a:rPr>
                        <a:t>1</a:t>
                      </a:r>
                      <a:endParaRPr lang="en-ID">
                        <a:solidFill>
                          <a:srgbClr val="000000"/>
                        </a:solidFill>
                      </a:endParaRPr>
                    </a:p>
                  </a:txBody>
                  <a:tcPr/>
                </a:tc>
                <a:tc>
                  <a:txBody>
                    <a:bodyPr/>
                    <a:lstStyle/>
                    <a:p>
                      <a:pPr algn="ctr"/>
                      <a:r>
                        <a:rPr lang="en-ID" smtClean="0">
                          <a:solidFill>
                            <a:srgbClr val="000000"/>
                          </a:solidFill>
                        </a:rPr>
                        <a:t>0</a:t>
                      </a:r>
                      <a:endParaRPr lang="en-ID">
                        <a:solidFill>
                          <a:srgbClr val="000000"/>
                        </a:solidFill>
                      </a:endParaRPr>
                    </a:p>
                  </a:txBody>
                  <a:tcPr/>
                </a:tc>
                <a:tc>
                  <a:txBody>
                    <a:bodyPr/>
                    <a:lstStyle/>
                    <a:p>
                      <a:pPr algn="ctr"/>
                      <a:r>
                        <a:rPr lang="en-ID" smtClean="0">
                          <a:solidFill>
                            <a:srgbClr val="000000"/>
                          </a:solidFill>
                        </a:rPr>
                        <a:t>0</a:t>
                      </a:r>
                      <a:endParaRPr lang="en-ID">
                        <a:solidFill>
                          <a:srgbClr val="000000"/>
                        </a:solidFill>
                      </a:endParaRPr>
                    </a:p>
                  </a:txBody>
                  <a:tcPr/>
                </a:tc>
                <a:tc>
                  <a:txBody>
                    <a:bodyPr/>
                    <a:lstStyle/>
                    <a:p>
                      <a:pPr algn="ctr"/>
                      <a:r>
                        <a:rPr lang="en-ID" smtClean="0">
                          <a:solidFill>
                            <a:srgbClr val="000000"/>
                          </a:solidFill>
                        </a:rPr>
                        <a:t>0</a:t>
                      </a:r>
                      <a:endParaRPr lang="en-ID">
                        <a:solidFill>
                          <a:srgbClr val="000000"/>
                        </a:solidFill>
                      </a:endParaRPr>
                    </a:p>
                  </a:txBody>
                  <a:tcPr/>
                </a:tc>
                <a:tc>
                  <a:txBody>
                    <a:bodyPr/>
                    <a:lstStyle/>
                    <a:p>
                      <a:pPr algn="ctr"/>
                      <a:r>
                        <a:rPr lang="en-ID" smtClean="0">
                          <a:solidFill>
                            <a:srgbClr val="000000"/>
                          </a:solidFill>
                        </a:rPr>
                        <a:t>1</a:t>
                      </a:r>
                      <a:endParaRPr lang="en-ID">
                        <a:solidFill>
                          <a:srgbClr val="000000"/>
                        </a:solidFill>
                      </a:endParaRPr>
                    </a:p>
                  </a:txBody>
                  <a:tcPr/>
                </a:tc>
                <a:tc>
                  <a:txBody>
                    <a:bodyPr/>
                    <a:lstStyle/>
                    <a:p>
                      <a:pPr algn="ctr"/>
                      <a:endParaRPr lang="en-ID">
                        <a:solidFill>
                          <a:srgbClr val="000000"/>
                        </a:solidFill>
                      </a:endParaRPr>
                    </a:p>
                  </a:txBody>
                  <a:tcPr/>
                </a:tc>
                <a:tc>
                  <a:txBody>
                    <a:bodyPr/>
                    <a:lstStyle/>
                    <a:p>
                      <a:pPr algn="ctr"/>
                      <a:r>
                        <a:rPr lang="en-ID" smtClean="0">
                          <a:solidFill>
                            <a:srgbClr val="000000"/>
                          </a:solidFill>
                        </a:rPr>
                        <a:t>SPAM</a:t>
                      </a:r>
                      <a:endParaRPr lang="en-ID">
                        <a:solidFill>
                          <a:srgbClr val="000000"/>
                        </a:solidFill>
                      </a:endParaRPr>
                    </a:p>
                  </a:txBody>
                  <a:tcPr>
                    <a:solidFill>
                      <a:schemeClr val="accent2"/>
                    </a:solidFill>
                  </a:tcPr>
                </a:tc>
                <a:extLst>
                  <a:ext uri="{0D108BD9-81ED-4DB2-BD59-A6C34878D82A}">
                    <a16:rowId xmlns:a16="http://schemas.microsoft.com/office/drawing/2014/main" val="1774165203"/>
                  </a:ext>
                </a:extLst>
              </a:tr>
              <a:tr h="370840">
                <a:tc>
                  <a:txBody>
                    <a:bodyPr/>
                    <a:lstStyle/>
                    <a:p>
                      <a:pPr algn="ctr"/>
                      <a:endParaRPr lang="en-ID">
                        <a:solidFill>
                          <a:srgbClr val="000000"/>
                        </a:solidFill>
                      </a:endParaRPr>
                    </a:p>
                  </a:txBody>
                  <a:tcPr/>
                </a:tc>
                <a:tc>
                  <a:txBody>
                    <a:bodyPr/>
                    <a:lstStyle/>
                    <a:p>
                      <a:pPr algn="ctr"/>
                      <a:endParaRPr lang="en-ID">
                        <a:solidFill>
                          <a:srgbClr val="000000"/>
                        </a:solidFill>
                      </a:endParaRPr>
                    </a:p>
                  </a:txBody>
                  <a:tcPr/>
                </a:tc>
                <a:tc>
                  <a:txBody>
                    <a:bodyPr/>
                    <a:lstStyle/>
                    <a:p>
                      <a:pPr algn="ctr"/>
                      <a:endParaRPr lang="en-ID">
                        <a:solidFill>
                          <a:srgbClr val="000000"/>
                        </a:solidFill>
                      </a:endParaRPr>
                    </a:p>
                  </a:txBody>
                  <a:tcPr/>
                </a:tc>
                <a:tc>
                  <a:txBody>
                    <a:bodyPr/>
                    <a:lstStyle/>
                    <a:p>
                      <a:pPr algn="ctr"/>
                      <a:endParaRPr lang="en-ID">
                        <a:solidFill>
                          <a:srgbClr val="000000"/>
                        </a:solidFill>
                      </a:endParaRPr>
                    </a:p>
                  </a:txBody>
                  <a:tcPr/>
                </a:tc>
                <a:tc>
                  <a:txBody>
                    <a:bodyPr/>
                    <a:lstStyle/>
                    <a:p>
                      <a:pPr algn="ctr"/>
                      <a:endParaRPr lang="en-ID">
                        <a:solidFill>
                          <a:srgbClr val="000000"/>
                        </a:solidFill>
                      </a:endParaRPr>
                    </a:p>
                  </a:txBody>
                  <a:tcPr/>
                </a:tc>
                <a:tc>
                  <a:txBody>
                    <a:bodyPr/>
                    <a:lstStyle/>
                    <a:p>
                      <a:pPr algn="ctr"/>
                      <a:endParaRPr lang="en-ID">
                        <a:solidFill>
                          <a:srgbClr val="000000"/>
                        </a:solidFill>
                      </a:endParaRPr>
                    </a:p>
                  </a:txBody>
                  <a:tcPr/>
                </a:tc>
                <a:tc>
                  <a:txBody>
                    <a:bodyPr/>
                    <a:lstStyle/>
                    <a:p>
                      <a:pPr algn="ctr"/>
                      <a:endParaRPr lang="en-ID">
                        <a:solidFill>
                          <a:srgbClr val="000000"/>
                        </a:solidFill>
                      </a:endParaRPr>
                    </a:p>
                  </a:txBody>
                  <a:tcPr/>
                </a:tc>
                <a:tc>
                  <a:txBody>
                    <a:bodyPr/>
                    <a:lstStyle/>
                    <a:p>
                      <a:pPr algn="ctr"/>
                      <a:endParaRPr lang="en-ID">
                        <a:solidFill>
                          <a:srgbClr val="000000"/>
                        </a:solidFill>
                      </a:endParaRPr>
                    </a:p>
                  </a:txBody>
                  <a:tcPr>
                    <a:solidFill>
                      <a:schemeClr val="accent2"/>
                    </a:solidFill>
                  </a:tcPr>
                </a:tc>
                <a:extLst>
                  <a:ext uri="{0D108BD9-81ED-4DB2-BD59-A6C34878D82A}">
                    <a16:rowId xmlns:a16="http://schemas.microsoft.com/office/drawing/2014/main" val="3442748955"/>
                  </a:ext>
                </a:extLst>
              </a:tr>
            </a:tbl>
          </a:graphicData>
        </a:graphic>
      </p:graphicFrame>
      <p:sp>
        <p:nvSpPr>
          <p:cNvPr id="5" name="Right Brace 4"/>
          <p:cNvSpPr/>
          <p:nvPr/>
        </p:nvSpPr>
        <p:spPr>
          <a:xfrm flipH="1">
            <a:off x="1127448" y="4581128"/>
            <a:ext cx="346248" cy="1246493"/>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a:p>
        </p:txBody>
      </p:sp>
      <p:sp>
        <p:nvSpPr>
          <p:cNvPr id="6" name="TextBox 5"/>
          <p:cNvSpPr txBox="1"/>
          <p:nvPr/>
        </p:nvSpPr>
        <p:spPr>
          <a:xfrm>
            <a:off x="184448" y="4850431"/>
            <a:ext cx="864096" cy="707886"/>
          </a:xfrm>
          <a:prstGeom prst="rect">
            <a:avLst/>
          </a:prstGeom>
          <a:solidFill>
            <a:srgbClr val="FFFF00"/>
          </a:solidFill>
        </p:spPr>
        <p:txBody>
          <a:bodyPr wrap="square" rtlCol="0">
            <a:spAutoFit/>
          </a:bodyPr>
          <a:lstStyle/>
          <a:p>
            <a:r>
              <a:rPr lang="en-ID" sz="2000" smtClean="0">
                <a:solidFill>
                  <a:srgbClr val="000000"/>
                </a:solidFill>
                <a:latin typeface="Calibri" panose="020F0502020204030204" pitchFamily="34" charset="0"/>
                <a:cs typeface="Calibri" panose="020F0502020204030204" pitchFamily="34" charset="0"/>
              </a:rPr>
              <a:t>Bag of words</a:t>
            </a:r>
            <a:endParaRPr lang="en-ID" sz="200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88736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Modeling</a:t>
            </a:r>
            <a:endParaRPr lang="en-ID"/>
          </a:p>
        </p:txBody>
      </p:sp>
      <p:sp>
        <p:nvSpPr>
          <p:cNvPr id="3" name="Content Placeholder 2"/>
          <p:cNvSpPr>
            <a:spLocks noGrp="1"/>
          </p:cNvSpPr>
          <p:nvPr>
            <p:ph idx="1"/>
          </p:nvPr>
        </p:nvSpPr>
        <p:spPr/>
        <p:txBody>
          <a:bodyPr/>
          <a:lstStyle/>
          <a:p>
            <a:r>
              <a:rPr lang="en-GB"/>
              <a:t>Text </a:t>
            </a:r>
            <a:r>
              <a:rPr lang="en-GB" smtClean="0"/>
              <a:t>Classification</a:t>
            </a:r>
          </a:p>
          <a:p>
            <a:pPr lvl="1"/>
            <a:r>
              <a:rPr lang="en-GB" smtClean="0"/>
              <a:t>Naïve Bayes, K-NN, ANN, Deep Learning, …</a:t>
            </a:r>
            <a:endParaRPr lang="en-GB"/>
          </a:p>
          <a:p>
            <a:r>
              <a:rPr lang="en-GB" smtClean="0"/>
              <a:t>Text Clustering</a:t>
            </a:r>
          </a:p>
          <a:p>
            <a:pPr lvl="1"/>
            <a:r>
              <a:rPr lang="en-GB" smtClean="0"/>
              <a:t>K-Means, K-Medoids, DBSCAN, …</a:t>
            </a:r>
            <a:endParaRPr lang="en-GB"/>
          </a:p>
          <a:p>
            <a:r>
              <a:rPr lang="en-GB"/>
              <a:t>Text </a:t>
            </a:r>
            <a:r>
              <a:rPr lang="en-GB" smtClean="0"/>
              <a:t>Similarity</a:t>
            </a:r>
          </a:p>
          <a:p>
            <a:pPr lvl="1"/>
            <a:r>
              <a:rPr lang="en-GB" smtClean="0"/>
              <a:t>Cossine Similarity, Jaccard Similarity, …</a:t>
            </a:r>
            <a:endParaRPr lang="en-GB"/>
          </a:p>
          <a:p>
            <a:r>
              <a:rPr lang="en-GB"/>
              <a:t>Sequential Labeling</a:t>
            </a:r>
          </a:p>
          <a:p>
            <a:r>
              <a:rPr lang="en-GB"/>
              <a:t>Seq2seq</a:t>
            </a:r>
          </a:p>
          <a:p>
            <a:endParaRPr lang="en-ID"/>
          </a:p>
        </p:txBody>
      </p:sp>
    </p:spTree>
    <p:extLst>
      <p:ext uri="{BB962C8B-B14F-4D97-AF65-F5344CB8AC3E}">
        <p14:creationId xmlns:p14="http://schemas.microsoft.com/office/powerpoint/2010/main" val="12858717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D" smtClean="0">
                <a:solidFill>
                  <a:srgbClr val="0070C0"/>
                </a:solidFill>
              </a:rPr>
              <a:t>Contoh Studi Kasus</a:t>
            </a:r>
            <a:endParaRPr lang="en-ID">
              <a:solidFill>
                <a:srgbClr val="0070C0"/>
              </a:solidFill>
            </a:endParaRPr>
          </a:p>
        </p:txBody>
      </p:sp>
      <p:sp>
        <p:nvSpPr>
          <p:cNvPr id="5" name="Text Placeholder 4"/>
          <p:cNvSpPr>
            <a:spLocks noGrp="1"/>
          </p:cNvSpPr>
          <p:nvPr>
            <p:ph type="body" idx="1"/>
          </p:nvPr>
        </p:nvSpPr>
        <p:spPr/>
        <p:txBody>
          <a:bodyPr/>
          <a:lstStyle/>
          <a:p>
            <a:endParaRPr lang="en-ID"/>
          </a:p>
        </p:txBody>
      </p:sp>
    </p:spTree>
    <p:extLst>
      <p:ext uri="{BB962C8B-B14F-4D97-AF65-F5344CB8AC3E}">
        <p14:creationId xmlns:p14="http://schemas.microsoft.com/office/powerpoint/2010/main" val="28424188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Sentiment Analysis</a:t>
            </a:r>
            <a:endParaRPr lang="en-ID"/>
          </a:p>
        </p:txBody>
      </p:sp>
      <p:pic>
        <p:nvPicPr>
          <p:cNvPr id="4" name="Content Placeholder 3"/>
          <p:cNvPicPr>
            <a:picLocks noGrp="1" noChangeAspect="1"/>
          </p:cNvPicPr>
          <p:nvPr>
            <p:ph idx="1"/>
          </p:nvPr>
        </p:nvPicPr>
        <p:blipFill>
          <a:blip r:embed="rId2"/>
          <a:stretch>
            <a:fillRect/>
          </a:stretch>
        </p:blipFill>
        <p:spPr>
          <a:xfrm>
            <a:off x="1487488" y="1628800"/>
            <a:ext cx="9217024" cy="4810785"/>
          </a:xfrm>
          <a:prstGeom prst="rect">
            <a:avLst/>
          </a:prstGeom>
        </p:spPr>
      </p:pic>
    </p:spTree>
    <p:extLst>
      <p:ext uri="{BB962C8B-B14F-4D97-AF65-F5344CB8AC3E}">
        <p14:creationId xmlns:p14="http://schemas.microsoft.com/office/powerpoint/2010/main" val="5512780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Sentiment Analysis</a:t>
            </a:r>
          </a:p>
        </p:txBody>
      </p:sp>
      <p:sp>
        <p:nvSpPr>
          <p:cNvPr id="3" name="Content Placeholder 2"/>
          <p:cNvSpPr>
            <a:spLocks noGrp="1"/>
          </p:cNvSpPr>
          <p:nvPr>
            <p:ph idx="1"/>
          </p:nvPr>
        </p:nvSpPr>
        <p:spPr>
          <a:xfrm>
            <a:off x="609600" y="1988840"/>
            <a:ext cx="10972800" cy="4752528"/>
          </a:xfrm>
          <a:ln>
            <a:solidFill>
              <a:srgbClr val="FB6905"/>
            </a:solidFill>
          </a:ln>
        </p:spPr>
        <p:txBody>
          <a:bodyPr/>
          <a:lstStyle/>
          <a:p>
            <a:pPr marL="0" indent="0">
              <a:buNone/>
            </a:pPr>
            <a:r>
              <a:rPr lang="en-ID" sz="2000"/>
              <a:t>Dinas Kependudukan dan Pencatatan Sipil (Disdukcapil) memiliki tugas utama dalam memberikan layanan kependudukan dan pencatatan sipil bagi masyarakat. Saat ini, di kalangan masyarakat masih sering memiliki stigma kurang baik terhadap proses pengurusan dokumen kependudukan yang terkesan lama, rumit dan sering terjadi pungutan liar oleh pihak-pihak tertentu. Pada penelitian ini dilakukan analisis sentimen masyarakat terhadap layanan Disdukcapil pada media sosial Twitter. Analisis sentimen diperoleh menggunakan pendekatan machine learning disertai dengan ekstraksi fitur menggunakan TF-IDF dan algoritma Naïve Bayes. Dataset yang digunakan pada penelitian ini diperoleh dari media sosial Twitter berupa kicauan (tweet) berbahasa Indonesia. Dataset diperoleh menggunakan kata kunci ‘dukcapil’, ‘kependudukan’, ‘disdukcapil’, ‘ngurus ktp’, ‘pembuatan ktp’, ‘pengalaman ktp’, ‘pelayanan disdukcapil’, ‘ngurus kk’, ‘pelayanan ktp’, ‘ktp rusak’, ‘dokumen kependudukan’, ‘ngurus disdukcapil’, ‘bikin kartu keluarga’, ‘pelayanan dukcapil’, ‘bikin akta lahir’, ‘buat akta lahir’, dan ‘disdukcapil ramah’. Hasil analisis berdasarkan 647 tweet menunjukan bahwa sentimen positif sebesar 70,20% dan sentimen negatif sebanyak 29,80%, dengan nilai akurasi 65,39% presisi 97,65%, recall 66,87%, dan f1-score sebesar 39,69%. Hasil penelitian ini bermanfaat bagi Disdukcapil untuk meningkatkan kualitas layanannya sehingga sentimen masyarakat semakin baik</a:t>
            </a:r>
          </a:p>
        </p:txBody>
      </p:sp>
      <p:sp>
        <p:nvSpPr>
          <p:cNvPr id="4" name="TextBox 3"/>
          <p:cNvSpPr txBox="1"/>
          <p:nvPr/>
        </p:nvSpPr>
        <p:spPr>
          <a:xfrm>
            <a:off x="609600" y="1521846"/>
            <a:ext cx="1163652" cy="461665"/>
          </a:xfrm>
          <a:prstGeom prst="rect">
            <a:avLst/>
          </a:prstGeom>
          <a:noFill/>
        </p:spPr>
        <p:txBody>
          <a:bodyPr wrap="none" rtlCol="0">
            <a:spAutoFit/>
          </a:bodyPr>
          <a:lstStyle/>
          <a:p>
            <a:r>
              <a:rPr lang="en-ID" sz="2400" b="1" smtClean="0">
                <a:solidFill>
                  <a:srgbClr val="000000"/>
                </a:solidFill>
                <a:latin typeface="Calibri" panose="020F0502020204030204" pitchFamily="34" charset="0"/>
                <a:cs typeface="Calibri" panose="020F0502020204030204" pitchFamily="34" charset="0"/>
              </a:rPr>
              <a:t>Abstrak</a:t>
            </a:r>
            <a:endParaRPr lang="en-ID" sz="2400" b="1">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78911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Tahapan Penelitian</a:t>
            </a:r>
            <a:endParaRPr lang="en-ID"/>
          </a:p>
        </p:txBody>
      </p:sp>
      <p:pic>
        <p:nvPicPr>
          <p:cNvPr id="4" name="Content Placeholder 3"/>
          <p:cNvPicPr>
            <a:picLocks noGrp="1"/>
          </p:cNvPicPr>
          <p:nvPr>
            <p:ph idx="1"/>
          </p:nvPr>
        </p:nvPicPr>
        <p:blipFill>
          <a:blip r:embed="rId2" cstate="email">
            <a:extLst>
              <a:ext uri="{28A0092B-C50C-407E-A947-70E740481C1C}">
                <a14:useLocalDpi xmlns:a14="http://schemas.microsoft.com/office/drawing/2010/main"/>
              </a:ext>
            </a:extLst>
          </a:blip>
          <a:srcRect/>
          <a:stretch>
            <a:fillRect/>
          </a:stretch>
        </p:blipFill>
        <p:spPr bwMode="auto">
          <a:xfrm>
            <a:off x="898477" y="1556792"/>
            <a:ext cx="5040560" cy="5124921"/>
          </a:xfrm>
          <a:prstGeom prst="rect">
            <a:avLst/>
          </a:prstGeom>
          <a:noFill/>
          <a:ln>
            <a:noFill/>
          </a:ln>
        </p:spPr>
      </p:pic>
      <p:sp>
        <p:nvSpPr>
          <p:cNvPr id="5" name="TextBox 4"/>
          <p:cNvSpPr txBox="1"/>
          <p:nvPr/>
        </p:nvSpPr>
        <p:spPr>
          <a:xfrm>
            <a:off x="6456040" y="1872483"/>
            <a:ext cx="3433376" cy="2246769"/>
          </a:xfrm>
          <a:prstGeom prst="rect">
            <a:avLst/>
          </a:prstGeom>
          <a:noFill/>
        </p:spPr>
        <p:txBody>
          <a:bodyPr wrap="none" rtlCol="0">
            <a:spAutoFit/>
          </a:bodyPr>
          <a:lstStyle/>
          <a:p>
            <a:pPr marL="342900" indent="-342900">
              <a:buFont typeface="+mj-lt"/>
              <a:buAutoNum type="arabicPeriod"/>
            </a:pPr>
            <a:r>
              <a:rPr lang="en-ID" sz="2800" smtClean="0">
                <a:solidFill>
                  <a:srgbClr val="000000"/>
                </a:solidFill>
                <a:latin typeface="Calibri" panose="020F0502020204030204" pitchFamily="34" charset="0"/>
                <a:cs typeface="Calibri" panose="020F0502020204030204" pitchFamily="34" charset="0"/>
              </a:rPr>
              <a:t>Pengumpulan Data</a:t>
            </a:r>
          </a:p>
          <a:p>
            <a:pPr marL="342900" indent="-342900">
              <a:buFont typeface="+mj-lt"/>
              <a:buAutoNum type="arabicPeriod"/>
            </a:pPr>
            <a:r>
              <a:rPr lang="en-ID" sz="2800" smtClean="0">
                <a:solidFill>
                  <a:srgbClr val="000000"/>
                </a:solidFill>
                <a:latin typeface="Calibri" panose="020F0502020204030204" pitchFamily="34" charset="0"/>
                <a:cs typeface="Calibri" panose="020F0502020204030204" pitchFamily="34" charset="0"/>
              </a:rPr>
              <a:t>Data Pre-processing</a:t>
            </a:r>
          </a:p>
          <a:p>
            <a:pPr marL="342900" indent="-342900">
              <a:buFont typeface="+mj-lt"/>
              <a:buAutoNum type="arabicPeriod"/>
            </a:pPr>
            <a:r>
              <a:rPr lang="en-ID" sz="2800" smtClean="0">
                <a:solidFill>
                  <a:srgbClr val="000000"/>
                </a:solidFill>
                <a:latin typeface="Calibri" panose="020F0502020204030204" pitchFamily="34" charset="0"/>
                <a:cs typeface="Calibri" panose="020F0502020204030204" pitchFamily="34" charset="0"/>
              </a:rPr>
              <a:t>Labelling</a:t>
            </a:r>
          </a:p>
          <a:p>
            <a:pPr marL="342900" indent="-342900">
              <a:buFont typeface="+mj-lt"/>
              <a:buAutoNum type="arabicPeriod"/>
            </a:pPr>
            <a:r>
              <a:rPr lang="en-ID" sz="2800" smtClean="0">
                <a:solidFill>
                  <a:srgbClr val="000000"/>
                </a:solidFill>
                <a:latin typeface="Calibri" panose="020F0502020204030204" pitchFamily="34" charset="0"/>
                <a:cs typeface="Calibri" panose="020F0502020204030204" pitchFamily="34" charset="0"/>
              </a:rPr>
              <a:t>Modeling</a:t>
            </a:r>
          </a:p>
          <a:p>
            <a:pPr marL="342900" indent="-342900">
              <a:buFont typeface="+mj-lt"/>
              <a:buAutoNum type="arabicPeriod"/>
            </a:pPr>
            <a:r>
              <a:rPr lang="en-ID" sz="2800" smtClean="0">
                <a:solidFill>
                  <a:srgbClr val="000000"/>
                </a:solidFill>
                <a:latin typeface="Calibri" panose="020F0502020204030204" pitchFamily="34" charset="0"/>
                <a:cs typeface="Calibri" panose="020F0502020204030204" pitchFamily="34" charset="0"/>
              </a:rPr>
              <a:t>Evaluasi</a:t>
            </a:r>
            <a:endParaRPr lang="en-ID" sz="280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917939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Tahapan Penelitian</a:t>
            </a:r>
          </a:p>
        </p:txBody>
      </p:sp>
      <p:pic>
        <p:nvPicPr>
          <p:cNvPr id="4" name="Content Placeholder 3"/>
          <p:cNvPicPr>
            <a:picLocks noGrp="1"/>
          </p:cNvPicPr>
          <p:nvPr>
            <p:ph idx="1"/>
          </p:nvPr>
        </p:nvPicPr>
        <p:blipFill>
          <a:blip r:embed="rId2"/>
          <a:stretch>
            <a:fillRect/>
          </a:stretch>
        </p:blipFill>
        <p:spPr>
          <a:xfrm>
            <a:off x="1343472" y="1628800"/>
            <a:ext cx="9001000" cy="4820801"/>
          </a:xfrm>
          <a:prstGeom prst="rect">
            <a:avLst/>
          </a:prstGeom>
        </p:spPr>
      </p:pic>
    </p:spTree>
    <p:extLst>
      <p:ext uri="{BB962C8B-B14F-4D97-AF65-F5344CB8AC3E}">
        <p14:creationId xmlns:p14="http://schemas.microsoft.com/office/powerpoint/2010/main" val="31139560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Preprocessing</a:t>
            </a:r>
            <a:endParaRPr lang="en-ID"/>
          </a:p>
        </p:txBody>
      </p:sp>
      <p:pic>
        <p:nvPicPr>
          <p:cNvPr id="4" name="Content Placeholder 3"/>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389960" y="1628800"/>
            <a:ext cx="11395640" cy="3528392"/>
          </a:xfrm>
          <a:prstGeom prst="rect">
            <a:avLst/>
          </a:prstGeom>
        </p:spPr>
      </p:pic>
    </p:spTree>
    <p:extLst>
      <p:ext uri="{BB962C8B-B14F-4D97-AF65-F5344CB8AC3E}">
        <p14:creationId xmlns:p14="http://schemas.microsoft.com/office/powerpoint/2010/main" val="8146393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Prototipe Sistem</a:t>
            </a:r>
            <a:endParaRPr lang="en-ID"/>
          </a:p>
        </p:txBody>
      </p:sp>
      <p:pic>
        <p:nvPicPr>
          <p:cNvPr id="4" name="Content Placeholder 3"/>
          <p:cNvPicPr>
            <a:picLocks noGrp="1"/>
          </p:cNvPicPr>
          <p:nvPr>
            <p:ph idx="1"/>
          </p:nvPr>
        </p:nvPicPr>
        <p:blipFill>
          <a:blip r:embed="rId2"/>
          <a:stretch>
            <a:fillRect/>
          </a:stretch>
        </p:blipFill>
        <p:spPr>
          <a:xfrm>
            <a:off x="2389560" y="1484784"/>
            <a:ext cx="7920880" cy="4994447"/>
          </a:xfrm>
          <a:prstGeom prst="rect">
            <a:avLst/>
          </a:prstGeom>
        </p:spPr>
      </p:pic>
    </p:spTree>
    <p:extLst>
      <p:ext uri="{BB962C8B-B14F-4D97-AF65-F5344CB8AC3E}">
        <p14:creationId xmlns:p14="http://schemas.microsoft.com/office/powerpoint/2010/main" val="9025165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Prototipe Sistem</a:t>
            </a:r>
            <a:endParaRPr lang="en-ID"/>
          </a:p>
        </p:txBody>
      </p:sp>
      <p:pic>
        <p:nvPicPr>
          <p:cNvPr id="5" name="Content Placeholder 4"/>
          <p:cNvPicPr>
            <a:picLocks noGrp="1"/>
          </p:cNvPicPr>
          <p:nvPr>
            <p:ph idx="1"/>
          </p:nvPr>
        </p:nvPicPr>
        <p:blipFill>
          <a:blip r:embed="rId2" cstate="email">
            <a:extLst>
              <a:ext uri="{28A0092B-C50C-407E-A947-70E740481C1C}">
                <a14:useLocalDpi xmlns:a14="http://schemas.microsoft.com/office/drawing/2010/main"/>
              </a:ext>
            </a:extLst>
          </a:blip>
          <a:stretch>
            <a:fillRect/>
          </a:stretch>
        </p:blipFill>
        <p:spPr>
          <a:xfrm>
            <a:off x="767408" y="1484784"/>
            <a:ext cx="6120680" cy="3044334"/>
          </a:xfrm>
          <a:prstGeom prst="rect">
            <a:avLst/>
          </a:prstGeom>
        </p:spPr>
      </p:pic>
      <p:pic>
        <p:nvPicPr>
          <p:cNvPr id="6" name="Picture 5"/>
          <p:cNvPicPr/>
          <p:nvPr/>
        </p:nvPicPr>
        <p:blipFill>
          <a:blip r:embed="rId3" cstate="email">
            <a:extLst>
              <a:ext uri="{28A0092B-C50C-407E-A947-70E740481C1C}">
                <a14:useLocalDpi xmlns:a14="http://schemas.microsoft.com/office/drawing/2010/main"/>
              </a:ext>
            </a:extLst>
          </a:blip>
          <a:stretch>
            <a:fillRect/>
          </a:stretch>
        </p:blipFill>
        <p:spPr>
          <a:xfrm>
            <a:off x="4662863" y="3356992"/>
            <a:ext cx="7095625" cy="3024336"/>
          </a:xfrm>
          <a:prstGeom prst="rect">
            <a:avLst/>
          </a:prstGeom>
        </p:spPr>
      </p:pic>
    </p:spTree>
    <p:extLst>
      <p:ext uri="{BB962C8B-B14F-4D97-AF65-F5344CB8AC3E}">
        <p14:creationId xmlns:p14="http://schemas.microsoft.com/office/powerpoint/2010/main" val="4769644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D"/>
          </a:p>
        </p:txBody>
      </p:sp>
      <p:pic>
        <p:nvPicPr>
          <p:cNvPr id="1026" name="Picture 2" descr="Best Social Media Exchange Sites List"/>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822" y="-27384"/>
            <a:ext cx="12184178" cy="688538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620688"/>
            <a:ext cx="12192000" cy="5688632"/>
          </a:xfrm>
          <a:prstGeom prst="rect">
            <a:avLst/>
          </a:prstGeom>
          <a:solidFill>
            <a:srgbClr val="FB6905">
              <a:alpha val="94902"/>
            </a:srgbClr>
          </a:solidFill>
        </p:spPr>
        <p:txBody>
          <a:bodyPr wrap="square" rtlCol="0" anchor="ctr">
            <a:noAutofit/>
          </a:bodyPr>
          <a:lstStyle/>
          <a:p>
            <a:pPr algn="ctr"/>
            <a:endParaRPr lang="en-ID" sz="6000">
              <a:solidFill>
                <a:schemeClr val="bg1"/>
              </a:solidFill>
              <a:latin typeface="Calibri" panose="020F0502020204030204" pitchFamily="34" charset="0"/>
              <a:cs typeface="Calibri" panose="020F0502020204030204" pitchFamily="34" charset="0"/>
            </a:endParaRPr>
          </a:p>
        </p:txBody>
      </p:sp>
      <p:sp>
        <p:nvSpPr>
          <p:cNvPr id="2" name="TextBox 1"/>
          <p:cNvSpPr txBox="1"/>
          <p:nvPr/>
        </p:nvSpPr>
        <p:spPr>
          <a:xfrm>
            <a:off x="8983278" y="5703639"/>
            <a:ext cx="3058786" cy="461665"/>
          </a:xfrm>
          <a:prstGeom prst="rect">
            <a:avLst/>
          </a:prstGeom>
          <a:solidFill>
            <a:schemeClr val="bg1"/>
          </a:solidFill>
        </p:spPr>
        <p:txBody>
          <a:bodyPr wrap="none" rtlCol="0">
            <a:spAutoFit/>
          </a:bodyPr>
          <a:lstStyle/>
          <a:p>
            <a:r>
              <a:rPr lang="en-ID" sz="2400" b="1" smtClean="0">
                <a:solidFill>
                  <a:srgbClr val="000000"/>
                </a:solidFill>
                <a:latin typeface="Calibri" panose="020F0502020204030204" pitchFamily="34" charset="0"/>
                <a:cs typeface="Calibri" panose="020F0502020204030204" pitchFamily="34" charset="0"/>
              </a:rPr>
              <a:t>Universitas Budi Luhur</a:t>
            </a:r>
            <a:endParaRPr lang="en-ID" sz="2400" b="1">
              <a:solidFill>
                <a:srgbClr val="000000"/>
              </a:solidFill>
              <a:latin typeface="Calibri" panose="020F0502020204030204" pitchFamily="34" charset="0"/>
              <a:cs typeface="Calibri" panose="020F0502020204030204" pitchFamily="34" charset="0"/>
            </a:endParaRPr>
          </a:p>
        </p:txBody>
      </p:sp>
      <p:sp>
        <p:nvSpPr>
          <p:cNvPr id="6" name="TextBox 5"/>
          <p:cNvSpPr txBox="1"/>
          <p:nvPr/>
        </p:nvSpPr>
        <p:spPr>
          <a:xfrm>
            <a:off x="119336" y="764704"/>
            <a:ext cx="4175823" cy="461665"/>
          </a:xfrm>
          <a:prstGeom prst="rect">
            <a:avLst/>
          </a:prstGeom>
          <a:solidFill>
            <a:schemeClr val="bg1"/>
          </a:solidFill>
        </p:spPr>
        <p:txBody>
          <a:bodyPr wrap="none" rtlCol="0">
            <a:spAutoFit/>
          </a:bodyPr>
          <a:lstStyle/>
          <a:p>
            <a:r>
              <a:rPr lang="en-ID" sz="2400" b="1" smtClean="0">
                <a:solidFill>
                  <a:srgbClr val="000000"/>
                </a:solidFill>
                <a:latin typeface="Calibri" panose="020F0502020204030204" pitchFamily="34" charset="0"/>
                <a:cs typeface="Calibri" panose="020F0502020204030204" pitchFamily="34" charset="0"/>
              </a:rPr>
              <a:t>Analisis Teks pada Media Sosial</a:t>
            </a:r>
            <a:endParaRPr lang="en-ID" sz="2400" b="1">
              <a:solidFill>
                <a:srgbClr val="000000"/>
              </a:solidFill>
              <a:latin typeface="Calibri" panose="020F0502020204030204" pitchFamily="34" charset="0"/>
              <a:cs typeface="Calibri" panose="020F0502020204030204" pitchFamily="34" charset="0"/>
            </a:endParaRPr>
          </a:p>
        </p:txBody>
      </p:sp>
      <p:sp>
        <p:nvSpPr>
          <p:cNvPr id="7" name="TextBox 6"/>
          <p:cNvSpPr txBox="1"/>
          <p:nvPr/>
        </p:nvSpPr>
        <p:spPr>
          <a:xfrm>
            <a:off x="4439816" y="765975"/>
            <a:ext cx="2931059" cy="461665"/>
          </a:xfrm>
          <a:prstGeom prst="rect">
            <a:avLst/>
          </a:prstGeom>
          <a:solidFill>
            <a:schemeClr val="bg1"/>
          </a:solidFill>
        </p:spPr>
        <p:txBody>
          <a:bodyPr wrap="none" rtlCol="0">
            <a:spAutoFit/>
          </a:bodyPr>
          <a:lstStyle/>
          <a:p>
            <a:r>
              <a:rPr lang="en-ID" sz="2400" b="1" smtClean="0">
                <a:solidFill>
                  <a:srgbClr val="000000"/>
                </a:solidFill>
                <a:latin typeface="Calibri" panose="020F0502020204030204" pitchFamily="34" charset="0"/>
                <a:cs typeface="Calibri" panose="020F0502020204030204" pitchFamily="34" charset="0"/>
              </a:rPr>
              <a:t>S1 Teknik Informatika</a:t>
            </a:r>
            <a:endParaRPr lang="en-ID" sz="2400" b="1">
              <a:solidFill>
                <a:srgbClr val="000000"/>
              </a:solidFill>
              <a:latin typeface="Calibri" panose="020F0502020204030204" pitchFamily="34" charset="0"/>
              <a:cs typeface="Calibri" panose="020F0502020204030204" pitchFamily="34" charset="0"/>
            </a:endParaRPr>
          </a:p>
        </p:txBody>
      </p:sp>
      <p:sp>
        <p:nvSpPr>
          <p:cNvPr id="3" name="TextBox 2"/>
          <p:cNvSpPr txBox="1"/>
          <p:nvPr/>
        </p:nvSpPr>
        <p:spPr>
          <a:xfrm>
            <a:off x="1658633" y="3068960"/>
            <a:ext cx="8874738" cy="1862048"/>
          </a:xfrm>
          <a:prstGeom prst="rect">
            <a:avLst/>
          </a:prstGeom>
          <a:noFill/>
        </p:spPr>
        <p:txBody>
          <a:bodyPr wrap="none" rtlCol="0">
            <a:spAutoFit/>
          </a:bodyPr>
          <a:lstStyle/>
          <a:p>
            <a:pPr algn="ctr"/>
            <a:r>
              <a:rPr lang="en-ID" sz="11500" smtClean="0">
                <a:ln w="12700">
                  <a:solidFill>
                    <a:srgbClr val="0070C0"/>
                  </a:solidFill>
                </a:ln>
                <a:solidFill>
                  <a:srgbClr val="0070C0"/>
                </a:solidFill>
                <a:effectLst>
                  <a:glow rad="127000">
                    <a:schemeClr val="bg1">
                      <a:alpha val="82000"/>
                    </a:schemeClr>
                  </a:glow>
                </a:effectLst>
                <a:latin typeface="Bebas Neue Bold" panose="020B0606020202050201" pitchFamily="34" charset="0"/>
              </a:rPr>
              <a:t>PADA MEDIA </a:t>
            </a:r>
            <a:r>
              <a:rPr lang="en-ID" sz="11500" smtClean="0">
                <a:ln w="12700">
                  <a:solidFill>
                    <a:srgbClr val="0070C0"/>
                  </a:solidFill>
                </a:ln>
                <a:solidFill>
                  <a:srgbClr val="0070C0"/>
                </a:solidFill>
                <a:effectLst>
                  <a:glow rad="127000">
                    <a:schemeClr val="bg1">
                      <a:alpha val="82000"/>
                    </a:schemeClr>
                  </a:glow>
                </a:effectLst>
                <a:latin typeface="Bebas Neue Bold" panose="020B0606020202050201" pitchFamily="34" charset="0"/>
              </a:rPr>
              <a:t>SOSIAL</a:t>
            </a:r>
            <a:endParaRPr lang="en-ID" sz="11500">
              <a:ln w="12700">
                <a:solidFill>
                  <a:srgbClr val="0070C0"/>
                </a:solidFill>
              </a:ln>
              <a:solidFill>
                <a:srgbClr val="0070C0"/>
              </a:solidFill>
              <a:effectLst>
                <a:glow rad="127000">
                  <a:schemeClr val="bg1">
                    <a:alpha val="82000"/>
                  </a:schemeClr>
                </a:glow>
              </a:effectLst>
              <a:latin typeface="Bebas Neue Bold" panose="020B0606020202050201" pitchFamily="34" charset="0"/>
            </a:endParaRPr>
          </a:p>
        </p:txBody>
      </p:sp>
      <p:sp>
        <p:nvSpPr>
          <p:cNvPr id="8" name="TextBox 7"/>
          <p:cNvSpPr txBox="1"/>
          <p:nvPr/>
        </p:nvSpPr>
        <p:spPr>
          <a:xfrm>
            <a:off x="1631505" y="2068031"/>
            <a:ext cx="8712968" cy="1200329"/>
          </a:xfrm>
          <a:prstGeom prst="rect">
            <a:avLst/>
          </a:prstGeom>
          <a:noFill/>
        </p:spPr>
        <p:txBody>
          <a:bodyPr wrap="square" rtlCol="0">
            <a:spAutoFit/>
          </a:bodyPr>
          <a:lstStyle/>
          <a:p>
            <a:pPr algn="ctr"/>
            <a:r>
              <a:rPr lang="en-ID" sz="7200" b="1" smtClean="0">
                <a:solidFill>
                  <a:schemeClr val="bg1"/>
                </a:solidFill>
                <a:latin typeface="Tempus Sans ITC" panose="04020404030D07020202" pitchFamily="82" charset="0"/>
              </a:rPr>
              <a:t>Analisis Data Teks</a:t>
            </a:r>
            <a:endParaRPr lang="en-ID" sz="7200" b="1">
              <a:solidFill>
                <a:schemeClr val="bg1"/>
              </a:solidFill>
              <a:latin typeface="Tempus Sans ITC" panose="04020404030D07020202" pitchFamily="82" charset="0"/>
            </a:endParaRPr>
          </a:p>
        </p:txBody>
      </p:sp>
      <p:sp>
        <p:nvSpPr>
          <p:cNvPr id="10" name="TextBox 9"/>
          <p:cNvSpPr txBox="1"/>
          <p:nvPr/>
        </p:nvSpPr>
        <p:spPr>
          <a:xfrm>
            <a:off x="4223792" y="5701104"/>
            <a:ext cx="4610365" cy="461665"/>
          </a:xfrm>
          <a:prstGeom prst="rect">
            <a:avLst/>
          </a:prstGeom>
          <a:solidFill>
            <a:schemeClr val="bg1"/>
          </a:solidFill>
        </p:spPr>
        <p:txBody>
          <a:bodyPr wrap="none" rtlCol="0">
            <a:spAutoFit/>
          </a:bodyPr>
          <a:lstStyle/>
          <a:p>
            <a:r>
              <a:rPr lang="en-ID" sz="2400" b="1" smtClean="0">
                <a:solidFill>
                  <a:srgbClr val="000000"/>
                </a:solidFill>
                <a:latin typeface="Calibri" panose="020F0502020204030204" pitchFamily="34" charset="0"/>
                <a:cs typeface="Calibri" panose="020F0502020204030204" pitchFamily="34" charset="0"/>
              </a:rPr>
              <a:t>Dr. Achmad Solichin, S.Kom., M.T.I.</a:t>
            </a:r>
            <a:endParaRPr lang="en-ID" sz="2400" b="1">
              <a:solidFill>
                <a:srgbClr val="000000"/>
              </a:solidFill>
              <a:latin typeface="Calibri" panose="020F0502020204030204" pitchFamily="34" charset="0"/>
              <a:cs typeface="Calibri" panose="020F0502020204030204" pitchFamily="34" charset="0"/>
            </a:endParaRPr>
          </a:p>
        </p:txBody>
      </p:sp>
      <p:sp>
        <p:nvSpPr>
          <p:cNvPr id="9" name="Pentagon 8"/>
          <p:cNvSpPr/>
          <p:nvPr/>
        </p:nvSpPr>
        <p:spPr>
          <a:xfrm rot="5400000">
            <a:off x="10168847" y="148241"/>
            <a:ext cx="1800200" cy="1448950"/>
          </a:xfrm>
          <a:prstGeom prst="homePlate">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D" sz="5400" b="1" smtClean="0">
                <a:solidFill>
                  <a:srgbClr val="000000"/>
                </a:solidFill>
                <a:latin typeface="Bahnschrift SemiBold" panose="020B0502040204020203" pitchFamily="34" charset="0"/>
              </a:rPr>
              <a:t>03</a:t>
            </a:r>
            <a:endParaRPr lang="en-ID" sz="5400" b="1">
              <a:solidFill>
                <a:srgbClr val="000000"/>
              </a:solidFill>
              <a:latin typeface="Bahnschrift SemiBold" panose="020B0502040204020203" pitchFamily="34" charset="0"/>
            </a:endParaRPr>
          </a:p>
        </p:txBody>
      </p:sp>
    </p:spTree>
    <p:extLst>
      <p:ext uri="{BB962C8B-B14F-4D97-AF65-F5344CB8AC3E}">
        <p14:creationId xmlns:p14="http://schemas.microsoft.com/office/powerpoint/2010/main" val="316634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Pengujian</a:t>
            </a:r>
            <a:endParaRPr lang="en-ID"/>
          </a:p>
        </p:txBody>
      </p:sp>
      <p:pic>
        <p:nvPicPr>
          <p:cNvPr id="4" name="Content Placeholder 3"/>
          <p:cNvPicPr>
            <a:picLocks noGrp="1"/>
          </p:cNvPicPr>
          <p:nvPr>
            <p:ph idx="1"/>
          </p:nvPr>
        </p:nvPicPr>
        <p:blipFill>
          <a:blip r:embed="rId2" cstate="email">
            <a:extLst>
              <a:ext uri="{28A0092B-C50C-407E-A947-70E740481C1C}">
                <a14:useLocalDpi xmlns:a14="http://schemas.microsoft.com/office/drawing/2010/main"/>
              </a:ext>
            </a:extLst>
          </a:blip>
          <a:stretch>
            <a:fillRect/>
          </a:stretch>
        </p:blipFill>
        <p:spPr>
          <a:xfrm>
            <a:off x="879727" y="1799022"/>
            <a:ext cx="4536504" cy="3923462"/>
          </a:xfrm>
          <a:prstGeom prst="rect">
            <a:avLst/>
          </a:prstGeom>
        </p:spPr>
      </p:pic>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63952" y="1799022"/>
            <a:ext cx="6047856" cy="2278050"/>
          </a:xfrm>
          <a:prstGeom prst="rect">
            <a:avLst/>
          </a:prstGeom>
        </p:spPr>
      </p:pic>
    </p:spTree>
    <p:extLst>
      <p:ext uri="{BB962C8B-B14F-4D97-AF65-F5344CB8AC3E}">
        <p14:creationId xmlns:p14="http://schemas.microsoft.com/office/powerpoint/2010/main" val="7456534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Hasil Analisis Sentimen</a:t>
            </a:r>
            <a:endParaRPr lang="en-ID"/>
          </a:p>
        </p:txBody>
      </p:sp>
      <p:pic>
        <p:nvPicPr>
          <p:cNvPr id="4" name="Content Placeholder 3"/>
          <p:cNvPicPr>
            <a:picLocks noGrp="1"/>
          </p:cNvPicPr>
          <p:nvPr>
            <p:ph idx="1"/>
          </p:nvPr>
        </p:nvPicPr>
        <p:blipFill>
          <a:blip r:embed="rId2"/>
          <a:stretch>
            <a:fillRect/>
          </a:stretch>
        </p:blipFill>
        <p:spPr>
          <a:xfrm>
            <a:off x="914400" y="1628800"/>
            <a:ext cx="5399379" cy="4608512"/>
          </a:xfrm>
          <a:prstGeom prst="rect">
            <a:avLst/>
          </a:prstGeom>
        </p:spPr>
      </p:pic>
      <p:sp>
        <p:nvSpPr>
          <p:cNvPr id="5" name="Rectangle 4"/>
          <p:cNvSpPr/>
          <p:nvPr/>
        </p:nvSpPr>
        <p:spPr>
          <a:xfrm>
            <a:off x="5735960" y="1727121"/>
            <a:ext cx="5832648" cy="4524315"/>
          </a:xfrm>
          <a:prstGeom prst="rect">
            <a:avLst/>
          </a:prstGeom>
        </p:spPr>
        <p:txBody>
          <a:bodyPr wrap="square">
            <a:spAutoFit/>
          </a:bodyPr>
          <a:lstStyle/>
          <a:p>
            <a:pPr algn="just"/>
            <a:r>
              <a:rPr lang="en-ID" sz="2400">
                <a:solidFill>
                  <a:srgbClr val="000000"/>
                </a:solidFill>
                <a:latin typeface="Calibri" panose="020F0502020204030204" pitchFamily="34" charset="0"/>
                <a:cs typeface="Calibri" panose="020F0502020204030204" pitchFamily="34" charset="0"/>
              </a:rPr>
              <a:t>Berdasarkan hasil analisis terhadap data kicauan (tweet) dari masyarakat di tahun 2021, ternyata 70,2% masyarakat memiliki sentimen POSITIF terhadap layanan Disdukcapil, sementara sisanya sebesar 20,8% masyarakat memiliki sentimen NEGATIF. Dari hasil penilaian tersebut, tentunya dapat menjadi masukan bagi pimpinan dan pihak Disdukcapil untuk senantiasa meningkatkan kualitas layanan kependudukan dan catatan sipil bagi masyarakat.</a:t>
            </a:r>
          </a:p>
        </p:txBody>
      </p:sp>
    </p:spTree>
    <p:extLst>
      <p:ext uri="{BB962C8B-B14F-4D97-AF65-F5344CB8AC3E}">
        <p14:creationId xmlns:p14="http://schemas.microsoft.com/office/powerpoint/2010/main" val="3974920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D" smtClean="0"/>
              <a:t>References / Books</a:t>
            </a:r>
            <a:endParaRPr lang="id-ID" dirty="0"/>
          </a:p>
        </p:txBody>
      </p:sp>
      <p:pic>
        <p:nvPicPr>
          <p:cNvPr id="4098" name="Picture 2" descr="Book cover Seven Layers of Social Media Analytics: Mining Business Insights from Social Media Text, Actions, Networks, Hyperlinks, Apps, Search Engine, and Location Data"/>
          <p:cNvPicPr>
            <a:picLocks noGrp="1" noChangeAspect="1" noChangeArrowheads="1"/>
          </p:cNvPicPr>
          <p:nvPr>
            <p:ph idx="1"/>
          </p:nvPr>
        </p:nvPicPr>
        <p:blipFill>
          <a:blip r:embed="rId2" cstate="email">
            <a:extLst>
              <a:ext uri="{28A0092B-C50C-407E-A947-70E740481C1C}">
                <a14:useLocalDpi xmlns:a14="http://schemas.microsoft.com/office/drawing/2010/main"/>
              </a:ext>
            </a:extLst>
          </a:blip>
          <a:srcRect/>
          <a:stretch>
            <a:fillRect/>
          </a:stretch>
        </p:blipFill>
        <p:spPr bwMode="auto">
          <a:xfrm>
            <a:off x="880924" y="1844824"/>
            <a:ext cx="1861892" cy="27212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4100" name="Picture 4" descr="Book cover Social Media Data Mining and Analytics"/>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054441" y="1844825"/>
            <a:ext cx="2175525" cy="27212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4102" name="Picture 6" descr="Book cover Python Social Media Analytics: Analyze and visualize data from Twitter, Youtube, GitHub, and more"/>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497048" y="1844824"/>
            <a:ext cx="2210996" cy="27212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4104" name="Picture 8" descr="Book cover Social Media Analytics and Practical Applications: The Change to the Competition Landscape"/>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994609" y="1844824"/>
            <a:ext cx="1684568" cy="27212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2" name="Picture 1"/>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809916" y="1848793"/>
            <a:ext cx="2060623" cy="27172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108006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Kesimpulan</a:t>
            </a:r>
            <a:endParaRPr lang="id-ID" dirty="0"/>
          </a:p>
        </p:txBody>
      </p:sp>
      <p:sp>
        <p:nvSpPr>
          <p:cNvPr id="4" name="Text Placeholder 3"/>
          <p:cNvSpPr>
            <a:spLocks noGrp="1"/>
          </p:cNvSpPr>
          <p:nvPr>
            <p:ph type="body" idx="1"/>
          </p:nvPr>
        </p:nvSpPr>
        <p:spPr>
          <a:xfrm>
            <a:off x="551384" y="5046857"/>
            <a:ext cx="10363200" cy="953650"/>
          </a:xfrm>
        </p:spPr>
        <p:txBody>
          <a:bodyPr/>
          <a:lstStyle/>
          <a:p>
            <a:pPr algn="ctr"/>
            <a:r>
              <a:rPr lang="en-ID" sz="6000" smtClean="0"/>
              <a:t>TERIMA KASIH</a:t>
            </a:r>
            <a:endParaRPr lang="id-ID" sz="6000" dirty="0"/>
          </a:p>
        </p:txBody>
      </p:sp>
      <p:grpSp>
        <p:nvGrpSpPr>
          <p:cNvPr id="9" name="Group 8"/>
          <p:cNvGrpSpPr/>
          <p:nvPr/>
        </p:nvGrpSpPr>
        <p:grpSpPr>
          <a:xfrm>
            <a:off x="3719736" y="1689238"/>
            <a:ext cx="3960440" cy="3241812"/>
            <a:chOff x="3719736" y="1689238"/>
            <a:chExt cx="3960440" cy="3241812"/>
          </a:xfrm>
        </p:grpSpPr>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719736" y="1689238"/>
              <a:ext cx="3960440" cy="3241812"/>
            </a:xfrm>
            <a:prstGeom prst="rect">
              <a:avLst/>
            </a:prstGeom>
          </p:spPr>
        </p:pic>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303912" y="1916832"/>
              <a:ext cx="720080" cy="720080"/>
            </a:xfrm>
            <a:prstGeom prst="rect">
              <a:avLst/>
            </a:prstGeom>
          </p:spPr>
        </p:pic>
      </p:grpSp>
    </p:spTree>
    <p:extLst>
      <p:ext uri="{BB962C8B-B14F-4D97-AF65-F5344CB8AC3E}">
        <p14:creationId xmlns:p14="http://schemas.microsoft.com/office/powerpoint/2010/main" val="5980177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Analisis Teks pada Media Sosial</a:t>
            </a:r>
            <a:endParaRPr lang="en-ID"/>
          </a:p>
        </p:txBody>
      </p:sp>
      <p:sp>
        <p:nvSpPr>
          <p:cNvPr id="3" name="Content Placeholder 2"/>
          <p:cNvSpPr>
            <a:spLocks noGrp="1"/>
          </p:cNvSpPr>
          <p:nvPr>
            <p:ph idx="1"/>
          </p:nvPr>
        </p:nvSpPr>
        <p:spPr/>
        <p:txBody>
          <a:bodyPr/>
          <a:lstStyle/>
          <a:p>
            <a:r>
              <a:rPr lang="en-GB" b="1" smtClean="0">
                <a:solidFill>
                  <a:srgbClr val="FF0000"/>
                </a:solidFill>
              </a:rPr>
              <a:t>Teks</a:t>
            </a:r>
            <a:r>
              <a:rPr lang="en-GB" smtClean="0"/>
              <a:t> adalah salah satu elemen utama dari seluruh platform media sosial.</a:t>
            </a:r>
            <a:endParaRPr lang="en-GB"/>
          </a:p>
          <a:p>
            <a:r>
              <a:rPr lang="en-GB" smtClean="0"/>
              <a:t>Elemen teks pada media sosial dapat meliputi </a:t>
            </a:r>
            <a:r>
              <a:rPr lang="en-GB" smtClean="0">
                <a:solidFill>
                  <a:srgbClr val="FF0000"/>
                </a:solidFill>
              </a:rPr>
              <a:t>komentar</a:t>
            </a:r>
            <a:r>
              <a:rPr lang="en-GB" smtClean="0"/>
              <a:t>, </a:t>
            </a:r>
            <a:r>
              <a:rPr lang="en-GB" smtClean="0">
                <a:solidFill>
                  <a:schemeClr val="tx1"/>
                </a:solidFill>
              </a:rPr>
              <a:t>tweet</a:t>
            </a:r>
            <a:r>
              <a:rPr lang="en-GB" smtClean="0"/>
              <a:t>, </a:t>
            </a:r>
            <a:r>
              <a:rPr lang="en-GB">
                <a:solidFill>
                  <a:srgbClr val="7030A0"/>
                </a:solidFill>
              </a:rPr>
              <a:t>blog </a:t>
            </a:r>
            <a:r>
              <a:rPr lang="en-GB" smtClean="0">
                <a:solidFill>
                  <a:srgbClr val="7030A0"/>
                </a:solidFill>
              </a:rPr>
              <a:t>postingan</a:t>
            </a:r>
            <a:r>
              <a:rPr lang="en-GB" smtClean="0"/>
              <a:t>, </a:t>
            </a:r>
            <a:r>
              <a:rPr lang="en-GB" smtClean="0">
                <a:solidFill>
                  <a:srgbClr val="C00000"/>
                </a:solidFill>
              </a:rPr>
              <a:t>ulasan produk</a:t>
            </a:r>
            <a:r>
              <a:rPr lang="en-GB" smtClean="0"/>
              <a:t>, </a:t>
            </a:r>
            <a:r>
              <a:rPr lang="en-GB" smtClean="0">
                <a:solidFill>
                  <a:srgbClr val="00B050"/>
                </a:solidFill>
              </a:rPr>
              <a:t>update status</a:t>
            </a:r>
            <a:r>
              <a:rPr lang="en-GB" smtClean="0"/>
              <a:t>, dll.</a:t>
            </a:r>
            <a:endParaRPr lang="en-GB" smtClean="0"/>
          </a:p>
          <a:p>
            <a:r>
              <a:rPr lang="en-GB" b="1" smtClean="0">
                <a:solidFill>
                  <a:srgbClr val="FF0000"/>
                </a:solidFill>
              </a:rPr>
              <a:t>Analisis teks media sosial</a:t>
            </a:r>
            <a:r>
              <a:rPr lang="en-GB" smtClean="0"/>
              <a:t> (atau </a:t>
            </a:r>
            <a:r>
              <a:rPr lang="en-GB" i="1" smtClean="0"/>
              <a:t>text mining</a:t>
            </a:r>
            <a:r>
              <a:rPr lang="en-GB" smtClean="0"/>
              <a:t>), </a:t>
            </a:r>
            <a:r>
              <a:rPr lang="en-GB" smtClean="0"/>
              <a:t>merupakan sebuah teknik untuk mengekstrak, menganalisis, dan menginterpretasikan pengetahuan bisnis yang tersembunyi pada berbagai </a:t>
            </a:r>
            <a:r>
              <a:rPr lang="en-GB" b="1" smtClean="0"/>
              <a:t>elemen teks</a:t>
            </a:r>
            <a:r>
              <a:rPr lang="en-GB" smtClean="0"/>
              <a:t> dari konten media sosial.</a:t>
            </a:r>
            <a:endParaRPr lang="en-GB" smtClean="0"/>
          </a:p>
          <a:p>
            <a:r>
              <a:rPr lang="en-GB" smtClean="0"/>
              <a:t>Bidang yang berkaitan:</a:t>
            </a:r>
            <a:r>
              <a:rPr lang="en-ID" smtClean="0"/>
              <a:t> </a:t>
            </a:r>
            <a:r>
              <a:rPr lang="en-GB"/>
              <a:t>data </a:t>
            </a:r>
            <a:r>
              <a:rPr lang="en-GB" smtClean="0"/>
              <a:t>mining, machine </a:t>
            </a:r>
            <a:r>
              <a:rPr lang="en-GB"/>
              <a:t>learning, natural language processing, knowledge management, </a:t>
            </a:r>
            <a:r>
              <a:rPr lang="en-GB" smtClean="0"/>
              <a:t>dan </a:t>
            </a:r>
            <a:r>
              <a:rPr lang="en-GB" smtClean="0"/>
              <a:t>information </a:t>
            </a:r>
            <a:r>
              <a:rPr lang="en-GB"/>
              <a:t>retrieval</a:t>
            </a:r>
            <a:endParaRPr lang="en-GB" smtClean="0"/>
          </a:p>
        </p:txBody>
      </p:sp>
    </p:spTree>
    <p:extLst>
      <p:ext uri="{BB962C8B-B14F-4D97-AF65-F5344CB8AC3E}">
        <p14:creationId xmlns:p14="http://schemas.microsoft.com/office/powerpoint/2010/main" val="23943650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Jenis Teks pada Media Sosial</a:t>
            </a:r>
            <a:endParaRPr lang="en-ID"/>
          </a:p>
        </p:txBody>
      </p:sp>
      <p:sp>
        <p:nvSpPr>
          <p:cNvPr id="6" name="Freeform 5"/>
          <p:cNvSpPr/>
          <p:nvPr/>
        </p:nvSpPr>
        <p:spPr>
          <a:xfrm>
            <a:off x="4367808" y="1706014"/>
            <a:ext cx="7022592" cy="1932830"/>
          </a:xfrm>
          <a:custGeom>
            <a:avLst/>
            <a:gdLst>
              <a:gd name="connsiteX0" fmla="*/ 322145 w 1932830"/>
              <a:gd name="connsiteY0" fmla="*/ 0 h 7022592"/>
              <a:gd name="connsiteX1" fmla="*/ 1610685 w 1932830"/>
              <a:gd name="connsiteY1" fmla="*/ 0 h 7022592"/>
              <a:gd name="connsiteX2" fmla="*/ 1932830 w 1932830"/>
              <a:gd name="connsiteY2" fmla="*/ 322145 h 7022592"/>
              <a:gd name="connsiteX3" fmla="*/ 1932830 w 1932830"/>
              <a:gd name="connsiteY3" fmla="*/ 7022592 h 7022592"/>
              <a:gd name="connsiteX4" fmla="*/ 1932830 w 1932830"/>
              <a:gd name="connsiteY4" fmla="*/ 7022592 h 7022592"/>
              <a:gd name="connsiteX5" fmla="*/ 0 w 1932830"/>
              <a:gd name="connsiteY5" fmla="*/ 7022592 h 7022592"/>
              <a:gd name="connsiteX6" fmla="*/ 0 w 1932830"/>
              <a:gd name="connsiteY6" fmla="*/ 7022592 h 7022592"/>
              <a:gd name="connsiteX7" fmla="*/ 0 w 1932830"/>
              <a:gd name="connsiteY7" fmla="*/ 322145 h 7022592"/>
              <a:gd name="connsiteX8" fmla="*/ 322145 w 1932830"/>
              <a:gd name="connsiteY8" fmla="*/ 0 h 7022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2830" h="7022592">
                <a:moveTo>
                  <a:pt x="1932830" y="1170456"/>
                </a:moveTo>
                <a:lnTo>
                  <a:pt x="1932830" y="5852136"/>
                </a:lnTo>
                <a:cubicBezTo>
                  <a:pt x="1932830" y="6498562"/>
                  <a:pt x="1893134" y="7022592"/>
                  <a:pt x="1844166" y="7022592"/>
                </a:cubicBezTo>
                <a:lnTo>
                  <a:pt x="0" y="7022592"/>
                </a:lnTo>
                <a:lnTo>
                  <a:pt x="0" y="7022592"/>
                </a:lnTo>
                <a:lnTo>
                  <a:pt x="0" y="0"/>
                </a:lnTo>
                <a:lnTo>
                  <a:pt x="0" y="0"/>
                </a:lnTo>
                <a:lnTo>
                  <a:pt x="1844166" y="0"/>
                </a:lnTo>
                <a:cubicBezTo>
                  <a:pt x="1893134" y="0"/>
                  <a:pt x="1932830" y="524030"/>
                  <a:pt x="1932830" y="1170456"/>
                </a:cubicBezTo>
                <a:close/>
              </a:path>
            </a:pathLst>
          </a:custGeom>
        </p:spPr>
        <p:style>
          <a:lnRef idx="2">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201931" tIns="195317" rIns="296282" bIns="195319" numCol="1" spcCol="1270" anchor="ctr" anchorCtr="0">
            <a:noAutofit/>
          </a:bodyPr>
          <a:lstStyle/>
          <a:p>
            <a:pPr marL="228600" lvl="1" indent="-228600" algn="l" defTabSz="1066800" rtl="0">
              <a:lnSpc>
                <a:spcPct val="90000"/>
              </a:lnSpc>
              <a:spcBef>
                <a:spcPct val="0"/>
              </a:spcBef>
              <a:spcAft>
                <a:spcPct val="15000"/>
              </a:spcAft>
              <a:buChar char="••"/>
            </a:pPr>
            <a:r>
              <a:rPr lang="en-ID" sz="2400" kern="1200" smtClean="0">
                <a:latin typeface="Calibri" panose="020F0502020204030204" pitchFamily="34" charset="0"/>
                <a:cs typeface="Calibri" panose="020F0502020204030204" pitchFamily="34" charset="0"/>
              </a:rPr>
              <a:t>Tweet</a:t>
            </a:r>
            <a:endParaRPr lang="en-ID" sz="2400" kern="1200">
              <a:latin typeface="Calibri" panose="020F0502020204030204" pitchFamily="34" charset="0"/>
              <a:cs typeface="Calibri" panose="020F0502020204030204" pitchFamily="34" charset="0"/>
            </a:endParaRPr>
          </a:p>
          <a:p>
            <a:pPr marL="228600" lvl="1" indent="-228600" algn="l" defTabSz="1066800" rtl="0">
              <a:lnSpc>
                <a:spcPct val="90000"/>
              </a:lnSpc>
              <a:spcBef>
                <a:spcPct val="0"/>
              </a:spcBef>
              <a:spcAft>
                <a:spcPct val="15000"/>
              </a:spcAft>
              <a:buChar char="••"/>
            </a:pPr>
            <a:r>
              <a:rPr lang="en-ID" sz="2400" kern="1200" smtClean="0">
                <a:latin typeface="Calibri" panose="020F0502020204030204" pitchFamily="34" charset="0"/>
                <a:cs typeface="Calibri" panose="020F0502020204030204" pitchFamily="34" charset="0"/>
              </a:rPr>
              <a:t>Komentar</a:t>
            </a:r>
            <a:endParaRPr lang="en-ID" sz="2400" kern="1200">
              <a:latin typeface="Calibri" panose="020F0502020204030204" pitchFamily="34" charset="0"/>
              <a:cs typeface="Calibri" panose="020F0502020204030204" pitchFamily="34" charset="0"/>
            </a:endParaRPr>
          </a:p>
          <a:p>
            <a:pPr marL="228600" lvl="1" indent="-228600" algn="l" defTabSz="1066800" rtl="0">
              <a:lnSpc>
                <a:spcPct val="90000"/>
              </a:lnSpc>
              <a:spcBef>
                <a:spcPct val="0"/>
              </a:spcBef>
              <a:spcAft>
                <a:spcPct val="15000"/>
              </a:spcAft>
              <a:buChar char="••"/>
            </a:pPr>
            <a:r>
              <a:rPr lang="en-ID" sz="2400" kern="1200" smtClean="0">
                <a:latin typeface="Calibri" panose="020F0502020204030204" pitchFamily="34" charset="0"/>
                <a:cs typeface="Calibri" panose="020F0502020204030204" pitchFamily="34" charset="0"/>
              </a:rPr>
              <a:t>Diskusi</a:t>
            </a:r>
            <a:endParaRPr lang="en-ID" sz="2400" kern="1200">
              <a:latin typeface="Calibri" panose="020F0502020204030204" pitchFamily="34" charset="0"/>
              <a:cs typeface="Calibri" panose="020F0502020204030204" pitchFamily="34" charset="0"/>
            </a:endParaRPr>
          </a:p>
          <a:p>
            <a:pPr marL="228600" lvl="1" indent="-228600" algn="l" defTabSz="1066800" rtl="0">
              <a:lnSpc>
                <a:spcPct val="90000"/>
              </a:lnSpc>
              <a:spcBef>
                <a:spcPct val="0"/>
              </a:spcBef>
              <a:spcAft>
                <a:spcPct val="15000"/>
              </a:spcAft>
              <a:buChar char="••"/>
            </a:pPr>
            <a:r>
              <a:rPr lang="en-ID" sz="2400" smtClean="0">
                <a:latin typeface="Calibri" panose="020F0502020204030204" pitchFamily="34" charset="0"/>
                <a:cs typeface="Calibri" panose="020F0502020204030204" pitchFamily="34" charset="0"/>
              </a:rPr>
              <a:t>Pembicaraan</a:t>
            </a:r>
            <a:endParaRPr lang="en-ID" sz="2400" kern="1200">
              <a:latin typeface="Calibri" panose="020F0502020204030204" pitchFamily="34" charset="0"/>
              <a:cs typeface="Calibri" panose="020F0502020204030204" pitchFamily="34" charset="0"/>
            </a:endParaRPr>
          </a:p>
          <a:p>
            <a:pPr marL="228600" lvl="1" indent="-228600" algn="l" defTabSz="1066800" rtl="0">
              <a:lnSpc>
                <a:spcPct val="90000"/>
              </a:lnSpc>
              <a:spcBef>
                <a:spcPct val="0"/>
              </a:spcBef>
              <a:spcAft>
                <a:spcPct val="15000"/>
              </a:spcAft>
              <a:buChar char="••"/>
            </a:pPr>
            <a:r>
              <a:rPr lang="en-ID" sz="2400" kern="1200" smtClean="0">
                <a:latin typeface="Calibri" panose="020F0502020204030204" pitchFamily="34" charset="0"/>
                <a:cs typeface="Calibri" panose="020F0502020204030204" pitchFamily="34" charset="0"/>
              </a:rPr>
              <a:t>Ulasan (Review)</a:t>
            </a:r>
            <a:endParaRPr lang="en-ID" sz="2400" kern="1200">
              <a:latin typeface="Calibri" panose="020F0502020204030204" pitchFamily="34" charset="0"/>
              <a:cs typeface="Calibri" panose="020F0502020204030204" pitchFamily="34" charset="0"/>
            </a:endParaRPr>
          </a:p>
        </p:txBody>
      </p:sp>
      <p:sp>
        <p:nvSpPr>
          <p:cNvPr id="7" name="Freeform 6"/>
          <p:cNvSpPr/>
          <p:nvPr/>
        </p:nvSpPr>
        <p:spPr>
          <a:xfrm>
            <a:off x="899427" y="1613265"/>
            <a:ext cx="3326160" cy="2034356"/>
          </a:xfrm>
          <a:custGeom>
            <a:avLst/>
            <a:gdLst>
              <a:gd name="connsiteX0" fmla="*/ 0 w 3950208"/>
              <a:gd name="connsiteY0" fmla="*/ 402681 h 2416038"/>
              <a:gd name="connsiteX1" fmla="*/ 402681 w 3950208"/>
              <a:gd name="connsiteY1" fmla="*/ 0 h 2416038"/>
              <a:gd name="connsiteX2" fmla="*/ 3547527 w 3950208"/>
              <a:gd name="connsiteY2" fmla="*/ 0 h 2416038"/>
              <a:gd name="connsiteX3" fmla="*/ 3950208 w 3950208"/>
              <a:gd name="connsiteY3" fmla="*/ 402681 h 2416038"/>
              <a:gd name="connsiteX4" fmla="*/ 3950208 w 3950208"/>
              <a:gd name="connsiteY4" fmla="*/ 2013357 h 2416038"/>
              <a:gd name="connsiteX5" fmla="*/ 3547527 w 3950208"/>
              <a:gd name="connsiteY5" fmla="*/ 2416038 h 2416038"/>
              <a:gd name="connsiteX6" fmla="*/ 402681 w 3950208"/>
              <a:gd name="connsiteY6" fmla="*/ 2416038 h 2416038"/>
              <a:gd name="connsiteX7" fmla="*/ 0 w 3950208"/>
              <a:gd name="connsiteY7" fmla="*/ 2013357 h 2416038"/>
              <a:gd name="connsiteX8" fmla="*/ 0 w 3950208"/>
              <a:gd name="connsiteY8" fmla="*/ 402681 h 241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0208" h="2416038">
                <a:moveTo>
                  <a:pt x="0" y="402681"/>
                </a:moveTo>
                <a:cubicBezTo>
                  <a:pt x="0" y="180286"/>
                  <a:pt x="180286" y="0"/>
                  <a:pt x="402681" y="0"/>
                </a:cubicBezTo>
                <a:lnTo>
                  <a:pt x="3547527" y="0"/>
                </a:lnTo>
                <a:cubicBezTo>
                  <a:pt x="3769922" y="0"/>
                  <a:pt x="3950208" y="180286"/>
                  <a:pt x="3950208" y="402681"/>
                </a:cubicBezTo>
                <a:lnTo>
                  <a:pt x="3950208" y="2013357"/>
                </a:lnTo>
                <a:cubicBezTo>
                  <a:pt x="3950208" y="2235752"/>
                  <a:pt x="3769922" y="2416038"/>
                  <a:pt x="3547527" y="2416038"/>
                </a:cubicBezTo>
                <a:lnTo>
                  <a:pt x="402681" y="2416038"/>
                </a:lnTo>
                <a:cubicBezTo>
                  <a:pt x="180286" y="2416038"/>
                  <a:pt x="0" y="2235752"/>
                  <a:pt x="0" y="2013357"/>
                </a:cubicBezTo>
                <a:lnTo>
                  <a:pt x="0" y="402681"/>
                </a:lnTo>
                <a:close/>
              </a:path>
            </a:pathLst>
          </a:custGeom>
          <a:solidFill>
            <a:srgbClr val="0070C0"/>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txBody>
          <a:bodyPr spcFirstLastPara="0" vert="horz" wrap="square" lIns="365591" tIns="241766" rIns="365591" bIns="241766" numCol="1" spcCol="1270" anchor="ctr" anchorCtr="0">
            <a:noAutofit/>
          </a:bodyPr>
          <a:lstStyle/>
          <a:p>
            <a:pPr lvl="0" algn="ctr" defTabSz="2889250" rtl="0">
              <a:lnSpc>
                <a:spcPct val="90000"/>
              </a:lnSpc>
              <a:spcBef>
                <a:spcPct val="0"/>
              </a:spcBef>
              <a:spcAft>
                <a:spcPct val="35000"/>
              </a:spcAft>
            </a:pPr>
            <a:r>
              <a:rPr lang="en-ID" sz="5400" b="0" kern="1200" smtClean="0">
                <a:latin typeface="Calibri" panose="020F0502020204030204" pitchFamily="34" charset="0"/>
                <a:cs typeface="Calibri" panose="020F0502020204030204" pitchFamily="34" charset="0"/>
              </a:rPr>
              <a:t>Teks Dinamis</a:t>
            </a:r>
            <a:endParaRPr lang="en-ID" sz="5400" kern="1200">
              <a:latin typeface="Calibri" panose="020F0502020204030204" pitchFamily="34" charset="0"/>
              <a:cs typeface="Calibri" panose="020F0502020204030204" pitchFamily="34" charset="0"/>
            </a:endParaRPr>
          </a:p>
        </p:txBody>
      </p:sp>
      <p:sp>
        <p:nvSpPr>
          <p:cNvPr id="8" name="Freeform 7"/>
          <p:cNvSpPr/>
          <p:nvPr/>
        </p:nvSpPr>
        <p:spPr>
          <a:xfrm>
            <a:off x="4367808" y="4178598"/>
            <a:ext cx="7022592" cy="1932830"/>
          </a:xfrm>
          <a:custGeom>
            <a:avLst/>
            <a:gdLst>
              <a:gd name="connsiteX0" fmla="*/ 322145 w 1932830"/>
              <a:gd name="connsiteY0" fmla="*/ 0 h 7022592"/>
              <a:gd name="connsiteX1" fmla="*/ 1610685 w 1932830"/>
              <a:gd name="connsiteY1" fmla="*/ 0 h 7022592"/>
              <a:gd name="connsiteX2" fmla="*/ 1932830 w 1932830"/>
              <a:gd name="connsiteY2" fmla="*/ 322145 h 7022592"/>
              <a:gd name="connsiteX3" fmla="*/ 1932830 w 1932830"/>
              <a:gd name="connsiteY3" fmla="*/ 7022592 h 7022592"/>
              <a:gd name="connsiteX4" fmla="*/ 1932830 w 1932830"/>
              <a:gd name="connsiteY4" fmla="*/ 7022592 h 7022592"/>
              <a:gd name="connsiteX5" fmla="*/ 0 w 1932830"/>
              <a:gd name="connsiteY5" fmla="*/ 7022592 h 7022592"/>
              <a:gd name="connsiteX6" fmla="*/ 0 w 1932830"/>
              <a:gd name="connsiteY6" fmla="*/ 7022592 h 7022592"/>
              <a:gd name="connsiteX7" fmla="*/ 0 w 1932830"/>
              <a:gd name="connsiteY7" fmla="*/ 322145 h 7022592"/>
              <a:gd name="connsiteX8" fmla="*/ 322145 w 1932830"/>
              <a:gd name="connsiteY8" fmla="*/ 0 h 7022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2830" h="7022592">
                <a:moveTo>
                  <a:pt x="1932830" y="1170456"/>
                </a:moveTo>
                <a:lnTo>
                  <a:pt x="1932830" y="5852136"/>
                </a:lnTo>
                <a:cubicBezTo>
                  <a:pt x="1932830" y="6498562"/>
                  <a:pt x="1893134" y="7022592"/>
                  <a:pt x="1844166" y="7022592"/>
                </a:cubicBezTo>
                <a:lnTo>
                  <a:pt x="0" y="7022592"/>
                </a:lnTo>
                <a:lnTo>
                  <a:pt x="0" y="7022592"/>
                </a:lnTo>
                <a:lnTo>
                  <a:pt x="0" y="0"/>
                </a:lnTo>
                <a:lnTo>
                  <a:pt x="0" y="0"/>
                </a:lnTo>
                <a:lnTo>
                  <a:pt x="1844166" y="0"/>
                </a:lnTo>
                <a:cubicBezTo>
                  <a:pt x="1893134" y="0"/>
                  <a:pt x="1932830" y="524030"/>
                  <a:pt x="1932830" y="1170456"/>
                </a:cubicBezTo>
                <a:close/>
              </a:path>
            </a:pathLst>
          </a:custGeom>
        </p:spPr>
        <p:style>
          <a:lnRef idx="2">
            <a:schemeClr val="accent5">
              <a:tint val="40000"/>
              <a:alpha val="90000"/>
              <a:hueOff val="-11383187"/>
              <a:satOff val="7526"/>
              <a:lumOff val="-6255"/>
              <a:alphaOff val="0"/>
            </a:schemeClr>
          </a:lnRef>
          <a:fillRef idx="1">
            <a:schemeClr val="accent5">
              <a:tint val="40000"/>
              <a:alpha val="90000"/>
              <a:hueOff val="-11383187"/>
              <a:satOff val="7526"/>
              <a:lumOff val="-6255"/>
              <a:alphaOff val="0"/>
            </a:schemeClr>
          </a:fillRef>
          <a:effectRef idx="0">
            <a:schemeClr val="accent5">
              <a:tint val="40000"/>
              <a:alpha val="90000"/>
              <a:hueOff val="-11383187"/>
              <a:satOff val="7526"/>
              <a:lumOff val="-6255"/>
              <a:alphaOff val="0"/>
            </a:schemeClr>
          </a:effectRef>
          <a:fontRef idx="minor">
            <a:schemeClr val="dk1">
              <a:hueOff val="0"/>
              <a:satOff val="0"/>
              <a:lumOff val="0"/>
              <a:alphaOff val="0"/>
            </a:schemeClr>
          </a:fontRef>
        </p:style>
        <p:txBody>
          <a:bodyPr spcFirstLastPara="0" vert="horz" wrap="square" lIns="99061" tIns="143883" rIns="193412" bIns="143883" numCol="1" spcCol="1270" anchor="ctr" anchorCtr="0">
            <a:noAutofit/>
          </a:bodyPr>
          <a:lstStyle/>
          <a:p>
            <a:pPr marL="228600" lvl="1" indent="-228600" algn="l" defTabSz="1155700" rtl="0">
              <a:lnSpc>
                <a:spcPct val="90000"/>
              </a:lnSpc>
              <a:spcBef>
                <a:spcPct val="0"/>
              </a:spcBef>
              <a:spcAft>
                <a:spcPct val="15000"/>
              </a:spcAft>
              <a:buChar char="••"/>
            </a:pPr>
            <a:r>
              <a:rPr lang="en-ID" sz="2400" kern="1200" smtClean="0">
                <a:latin typeface="Calibri" panose="020F0502020204030204" pitchFamily="34" charset="0"/>
                <a:cs typeface="Calibri" panose="020F0502020204030204" pitchFamily="34" charset="0"/>
              </a:rPr>
              <a:t>Wiki</a:t>
            </a:r>
            <a:endParaRPr lang="en-ID" sz="2400" kern="1200">
              <a:latin typeface="Calibri" panose="020F0502020204030204" pitchFamily="34" charset="0"/>
              <a:cs typeface="Calibri" panose="020F0502020204030204" pitchFamily="34" charset="0"/>
            </a:endParaRPr>
          </a:p>
          <a:p>
            <a:pPr marL="228600" lvl="1" indent="-228600" algn="l" defTabSz="1155700" rtl="0">
              <a:lnSpc>
                <a:spcPct val="90000"/>
              </a:lnSpc>
              <a:spcBef>
                <a:spcPct val="0"/>
              </a:spcBef>
              <a:spcAft>
                <a:spcPct val="15000"/>
              </a:spcAft>
              <a:buChar char="••"/>
            </a:pPr>
            <a:r>
              <a:rPr lang="en-ID" sz="2400" kern="1200" smtClean="0">
                <a:latin typeface="Calibri" panose="020F0502020204030204" pitchFamily="34" charset="0"/>
                <a:cs typeface="Calibri" panose="020F0502020204030204" pitchFamily="34" charset="0"/>
              </a:rPr>
              <a:t>Blog</a:t>
            </a:r>
            <a:endParaRPr lang="en-ID" sz="2400" kern="1200">
              <a:latin typeface="Calibri" panose="020F0502020204030204" pitchFamily="34" charset="0"/>
              <a:cs typeface="Calibri" panose="020F0502020204030204" pitchFamily="34" charset="0"/>
            </a:endParaRPr>
          </a:p>
          <a:p>
            <a:pPr marL="228600" lvl="1" indent="-228600" algn="l" defTabSz="1155700" rtl="0">
              <a:lnSpc>
                <a:spcPct val="90000"/>
              </a:lnSpc>
              <a:spcBef>
                <a:spcPct val="0"/>
              </a:spcBef>
              <a:spcAft>
                <a:spcPct val="15000"/>
              </a:spcAft>
              <a:buChar char="••"/>
            </a:pPr>
            <a:r>
              <a:rPr lang="en-ID" sz="2400" kern="1200" smtClean="0">
                <a:latin typeface="Calibri" panose="020F0502020204030204" pitchFamily="34" charset="0"/>
                <a:cs typeface="Calibri" panose="020F0502020204030204" pitchFamily="34" charset="0"/>
              </a:rPr>
              <a:t>Email</a:t>
            </a:r>
            <a:endParaRPr lang="en-ID" sz="2400" kern="1200">
              <a:latin typeface="Calibri" panose="020F0502020204030204" pitchFamily="34" charset="0"/>
              <a:cs typeface="Calibri" panose="020F0502020204030204" pitchFamily="34" charset="0"/>
            </a:endParaRPr>
          </a:p>
          <a:p>
            <a:pPr marL="228600" lvl="1" indent="-228600" algn="l" defTabSz="1155700" rtl="0">
              <a:lnSpc>
                <a:spcPct val="90000"/>
              </a:lnSpc>
              <a:spcBef>
                <a:spcPct val="0"/>
              </a:spcBef>
              <a:spcAft>
                <a:spcPct val="15000"/>
              </a:spcAft>
              <a:buChar char="••"/>
            </a:pPr>
            <a:r>
              <a:rPr lang="en-ID" sz="2400" kern="1200" smtClean="0">
                <a:latin typeface="Calibri" panose="020F0502020204030204" pitchFamily="34" charset="0"/>
                <a:cs typeface="Calibri" panose="020F0502020204030204" pitchFamily="34" charset="0"/>
              </a:rPr>
              <a:t>Berita</a:t>
            </a:r>
          </a:p>
          <a:p>
            <a:pPr marL="228600" lvl="1" indent="-228600" algn="l" defTabSz="1155700" rtl="0">
              <a:lnSpc>
                <a:spcPct val="90000"/>
              </a:lnSpc>
              <a:spcBef>
                <a:spcPct val="0"/>
              </a:spcBef>
              <a:spcAft>
                <a:spcPct val="15000"/>
              </a:spcAft>
              <a:buChar char="••"/>
            </a:pPr>
            <a:r>
              <a:rPr lang="en-ID" sz="2400" smtClean="0">
                <a:latin typeface="Calibri" panose="020F0502020204030204" pitchFamily="34" charset="0"/>
                <a:cs typeface="Calibri" panose="020F0502020204030204" pitchFamily="34" charset="0"/>
              </a:rPr>
              <a:t>Artikel</a:t>
            </a:r>
            <a:endParaRPr lang="en-ID" sz="2400" kern="1200">
              <a:latin typeface="Calibri" panose="020F0502020204030204" pitchFamily="34" charset="0"/>
              <a:cs typeface="Calibri" panose="020F0502020204030204" pitchFamily="34" charset="0"/>
            </a:endParaRPr>
          </a:p>
        </p:txBody>
      </p:sp>
      <p:sp>
        <p:nvSpPr>
          <p:cNvPr id="9" name="Freeform 8"/>
          <p:cNvSpPr/>
          <p:nvPr/>
        </p:nvSpPr>
        <p:spPr>
          <a:xfrm>
            <a:off x="899427" y="4077072"/>
            <a:ext cx="3326160" cy="2034356"/>
          </a:xfrm>
          <a:custGeom>
            <a:avLst/>
            <a:gdLst>
              <a:gd name="connsiteX0" fmla="*/ 0 w 3950208"/>
              <a:gd name="connsiteY0" fmla="*/ 402681 h 2416038"/>
              <a:gd name="connsiteX1" fmla="*/ 402681 w 3950208"/>
              <a:gd name="connsiteY1" fmla="*/ 0 h 2416038"/>
              <a:gd name="connsiteX2" fmla="*/ 3547527 w 3950208"/>
              <a:gd name="connsiteY2" fmla="*/ 0 h 2416038"/>
              <a:gd name="connsiteX3" fmla="*/ 3950208 w 3950208"/>
              <a:gd name="connsiteY3" fmla="*/ 402681 h 2416038"/>
              <a:gd name="connsiteX4" fmla="*/ 3950208 w 3950208"/>
              <a:gd name="connsiteY4" fmla="*/ 2013357 h 2416038"/>
              <a:gd name="connsiteX5" fmla="*/ 3547527 w 3950208"/>
              <a:gd name="connsiteY5" fmla="*/ 2416038 h 2416038"/>
              <a:gd name="connsiteX6" fmla="*/ 402681 w 3950208"/>
              <a:gd name="connsiteY6" fmla="*/ 2416038 h 2416038"/>
              <a:gd name="connsiteX7" fmla="*/ 0 w 3950208"/>
              <a:gd name="connsiteY7" fmla="*/ 2013357 h 2416038"/>
              <a:gd name="connsiteX8" fmla="*/ 0 w 3950208"/>
              <a:gd name="connsiteY8" fmla="*/ 402681 h 241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0208" h="2416038">
                <a:moveTo>
                  <a:pt x="0" y="402681"/>
                </a:moveTo>
                <a:cubicBezTo>
                  <a:pt x="0" y="180286"/>
                  <a:pt x="180286" y="0"/>
                  <a:pt x="402681" y="0"/>
                </a:cubicBezTo>
                <a:lnTo>
                  <a:pt x="3547527" y="0"/>
                </a:lnTo>
                <a:cubicBezTo>
                  <a:pt x="3769922" y="0"/>
                  <a:pt x="3950208" y="180286"/>
                  <a:pt x="3950208" y="402681"/>
                </a:cubicBezTo>
                <a:lnTo>
                  <a:pt x="3950208" y="2013357"/>
                </a:lnTo>
                <a:cubicBezTo>
                  <a:pt x="3950208" y="2235752"/>
                  <a:pt x="3769922" y="2416038"/>
                  <a:pt x="3547527" y="2416038"/>
                </a:cubicBezTo>
                <a:lnTo>
                  <a:pt x="402681" y="2416038"/>
                </a:lnTo>
                <a:cubicBezTo>
                  <a:pt x="180286" y="2416038"/>
                  <a:pt x="0" y="2235752"/>
                  <a:pt x="0" y="2013357"/>
                </a:cubicBezTo>
                <a:lnTo>
                  <a:pt x="0" y="402681"/>
                </a:lnTo>
                <a:close/>
              </a:path>
            </a:pathLst>
          </a:custGeom>
        </p:spPr>
        <p:style>
          <a:lnRef idx="2">
            <a:schemeClr val="lt1">
              <a:hueOff val="0"/>
              <a:satOff val="0"/>
              <a:lumOff val="0"/>
              <a:alphaOff val="0"/>
            </a:schemeClr>
          </a:lnRef>
          <a:fillRef idx="1">
            <a:schemeClr val="accent5">
              <a:hueOff val="-10380063"/>
              <a:satOff val="35000"/>
              <a:lumOff val="-39020"/>
              <a:alphaOff val="0"/>
            </a:schemeClr>
          </a:fillRef>
          <a:effectRef idx="0">
            <a:schemeClr val="accent5">
              <a:hueOff val="-10380063"/>
              <a:satOff val="35000"/>
              <a:lumOff val="-39020"/>
              <a:alphaOff val="0"/>
            </a:schemeClr>
          </a:effectRef>
          <a:fontRef idx="minor">
            <a:schemeClr val="lt1"/>
          </a:fontRef>
        </p:style>
        <p:txBody>
          <a:bodyPr spcFirstLastPara="0" vert="horz" wrap="square" lIns="365591" tIns="241766" rIns="365591" bIns="241766" numCol="1" spcCol="1270" anchor="ctr" anchorCtr="0">
            <a:noAutofit/>
          </a:bodyPr>
          <a:lstStyle/>
          <a:p>
            <a:pPr lvl="0" algn="ctr" defTabSz="2889250" rtl="0">
              <a:lnSpc>
                <a:spcPct val="90000"/>
              </a:lnSpc>
              <a:spcBef>
                <a:spcPct val="0"/>
              </a:spcBef>
              <a:spcAft>
                <a:spcPct val="35000"/>
              </a:spcAft>
            </a:pPr>
            <a:r>
              <a:rPr lang="en-ID" sz="5400" b="0" kern="1200" smtClean="0">
                <a:latin typeface="Calibri" panose="020F0502020204030204" pitchFamily="34" charset="0"/>
                <a:cs typeface="Calibri" panose="020F0502020204030204" pitchFamily="34" charset="0"/>
              </a:rPr>
              <a:t>Teks Statis</a:t>
            </a:r>
            <a:endParaRPr lang="en-ID" sz="5400" kern="12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1768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Tujuan Analisis Teks pada Media Sosial</a:t>
            </a:r>
            <a:endParaRPr lang="en-ID"/>
          </a:p>
        </p:txBody>
      </p:sp>
      <p:grpSp>
        <p:nvGrpSpPr>
          <p:cNvPr id="3" name="Group 2"/>
          <p:cNvGrpSpPr/>
          <p:nvPr/>
        </p:nvGrpSpPr>
        <p:grpSpPr>
          <a:xfrm>
            <a:off x="1417771" y="1916831"/>
            <a:ext cx="9498637" cy="4289648"/>
            <a:chOff x="1417771" y="1916831"/>
            <a:chExt cx="9498637" cy="4289648"/>
          </a:xfrm>
        </p:grpSpPr>
        <p:sp>
          <p:nvSpPr>
            <p:cNvPr id="5" name="Freeform 4"/>
            <p:cNvSpPr/>
            <p:nvPr/>
          </p:nvSpPr>
          <p:spPr>
            <a:xfrm rot="21600000">
              <a:off x="1417771" y="1916831"/>
              <a:ext cx="2248199" cy="428964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C00000">
                <a:alpha val="90000"/>
              </a:srgbClr>
            </a:solidFill>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txBody>
            <a:bodyPr spcFirstLastPara="0" vert="horz" wrap="square" lIns="177801" tIns="857930" rIns="180578" bIns="857930" numCol="1" spcCol="1270" anchor="ctr" anchorCtr="0">
              <a:noAutofit/>
            </a:bodyPr>
            <a:lstStyle/>
            <a:p>
              <a:pPr lvl="0" algn="ctr" defTabSz="1244600" rtl="0">
                <a:lnSpc>
                  <a:spcPct val="90000"/>
                </a:lnSpc>
                <a:spcBef>
                  <a:spcPct val="0"/>
                </a:spcBef>
                <a:spcAft>
                  <a:spcPct val="35000"/>
                </a:spcAft>
              </a:pPr>
              <a:r>
                <a:rPr lang="en-ID" sz="2800" b="0" kern="1200" smtClean="0"/>
                <a:t>Sentiment Analysis</a:t>
              </a:r>
              <a:endParaRPr lang="en-ID" sz="2800" kern="1200"/>
            </a:p>
          </p:txBody>
        </p:sp>
        <p:sp>
          <p:nvSpPr>
            <p:cNvPr id="6" name="Freeform 5"/>
            <p:cNvSpPr/>
            <p:nvPr/>
          </p:nvSpPr>
          <p:spPr>
            <a:xfrm rot="21600000">
              <a:off x="3834584" y="1916831"/>
              <a:ext cx="2248198" cy="428964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0070C0"/>
            </a:solidFill>
          </p:spPr>
          <p:style>
            <a:lnRef idx="2">
              <a:schemeClr val="lt1">
                <a:hueOff val="0"/>
                <a:satOff val="0"/>
                <a:lumOff val="0"/>
                <a:alphaOff val="0"/>
              </a:schemeClr>
            </a:lnRef>
            <a:fillRef idx="1">
              <a:schemeClr val="accent2">
                <a:alpha val="90000"/>
                <a:hueOff val="0"/>
                <a:satOff val="0"/>
                <a:lumOff val="0"/>
                <a:alphaOff val="-13333"/>
              </a:schemeClr>
            </a:fillRef>
            <a:effectRef idx="0">
              <a:schemeClr val="accent2">
                <a:alpha val="90000"/>
                <a:hueOff val="0"/>
                <a:satOff val="0"/>
                <a:lumOff val="0"/>
                <a:alphaOff val="-13333"/>
              </a:schemeClr>
            </a:effectRef>
            <a:fontRef idx="minor">
              <a:schemeClr val="lt1"/>
            </a:fontRef>
          </p:style>
          <p:txBody>
            <a:bodyPr spcFirstLastPara="0" vert="horz" wrap="square" lIns="177800" tIns="857930" rIns="180578" bIns="857930" numCol="1" spcCol="1270" anchor="ctr" anchorCtr="0">
              <a:noAutofit/>
            </a:bodyPr>
            <a:lstStyle/>
            <a:p>
              <a:pPr lvl="0" algn="ctr" defTabSz="1244600" rtl="0">
                <a:lnSpc>
                  <a:spcPct val="90000"/>
                </a:lnSpc>
                <a:spcBef>
                  <a:spcPct val="0"/>
                </a:spcBef>
                <a:spcAft>
                  <a:spcPct val="35000"/>
                </a:spcAft>
              </a:pPr>
              <a:r>
                <a:rPr lang="en-ID" sz="2800" b="0" kern="1200" smtClean="0"/>
                <a:t>Intention Mining</a:t>
              </a:r>
              <a:endParaRPr lang="en-ID" sz="2800" kern="1200"/>
            </a:p>
          </p:txBody>
        </p:sp>
        <p:sp>
          <p:nvSpPr>
            <p:cNvPr id="7" name="Freeform 6"/>
            <p:cNvSpPr/>
            <p:nvPr/>
          </p:nvSpPr>
          <p:spPr>
            <a:xfrm rot="21600000">
              <a:off x="6251397" y="1916831"/>
              <a:ext cx="2248198" cy="428964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rgbClr val="692AA2"/>
            </a:solidFill>
          </p:spPr>
          <p:style>
            <a:lnRef idx="2">
              <a:schemeClr val="lt1">
                <a:hueOff val="0"/>
                <a:satOff val="0"/>
                <a:lumOff val="0"/>
                <a:alphaOff val="0"/>
              </a:schemeClr>
            </a:lnRef>
            <a:fillRef idx="1">
              <a:schemeClr val="accent2">
                <a:alpha val="90000"/>
                <a:hueOff val="0"/>
                <a:satOff val="0"/>
                <a:lumOff val="0"/>
                <a:alphaOff val="-26667"/>
              </a:schemeClr>
            </a:fillRef>
            <a:effectRef idx="0">
              <a:schemeClr val="accent2">
                <a:alpha val="90000"/>
                <a:hueOff val="0"/>
                <a:satOff val="0"/>
                <a:lumOff val="0"/>
                <a:alphaOff val="-26667"/>
              </a:schemeClr>
            </a:effectRef>
            <a:fontRef idx="minor">
              <a:schemeClr val="lt1"/>
            </a:fontRef>
          </p:style>
          <p:txBody>
            <a:bodyPr spcFirstLastPara="0" vert="horz" wrap="square" lIns="177800" tIns="857930" rIns="180578" bIns="857930" numCol="1" spcCol="1270" anchor="ctr" anchorCtr="0">
              <a:noAutofit/>
            </a:bodyPr>
            <a:lstStyle/>
            <a:p>
              <a:pPr lvl="0" algn="ctr" defTabSz="1244600" rtl="0">
                <a:lnSpc>
                  <a:spcPct val="90000"/>
                </a:lnSpc>
                <a:spcBef>
                  <a:spcPct val="0"/>
                </a:spcBef>
                <a:spcAft>
                  <a:spcPct val="35000"/>
                </a:spcAft>
              </a:pPr>
              <a:r>
                <a:rPr lang="en-ID" sz="2800" b="0" kern="1200" smtClean="0"/>
                <a:t>Trends Mining</a:t>
              </a:r>
              <a:endParaRPr lang="en-ID" sz="2800" kern="1200"/>
            </a:p>
          </p:txBody>
        </p:sp>
        <p:sp>
          <p:nvSpPr>
            <p:cNvPr id="8" name="Freeform 7"/>
            <p:cNvSpPr/>
            <p:nvPr/>
          </p:nvSpPr>
          <p:spPr>
            <a:xfrm rot="21600000">
              <a:off x="8668210" y="1916831"/>
              <a:ext cx="2248198" cy="428964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2">
                <a:hueOff val="0"/>
                <a:satOff val="0"/>
                <a:lumOff val="0"/>
              </a:schemeClr>
            </a:solidFill>
          </p:spPr>
          <p:style>
            <a:lnRef idx="2">
              <a:schemeClr val="lt1">
                <a:hueOff val="0"/>
                <a:satOff val="0"/>
                <a:lumOff val="0"/>
                <a:alphaOff val="0"/>
              </a:schemeClr>
            </a:lnRef>
            <a:fillRef idx="1">
              <a:schemeClr val="accent2">
                <a:alpha val="90000"/>
                <a:hueOff val="0"/>
                <a:satOff val="0"/>
                <a:lumOff val="0"/>
                <a:alphaOff val="-40000"/>
              </a:schemeClr>
            </a:fillRef>
            <a:effectRef idx="0">
              <a:schemeClr val="accent2">
                <a:alpha val="90000"/>
                <a:hueOff val="0"/>
                <a:satOff val="0"/>
                <a:lumOff val="0"/>
                <a:alphaOff val="-40000"/>
              </a:schemeClr>
            </a:effectRef>
            <a:fontRef idx="minor">
              <a:schemeClr val="lt1"/>
            </a:fontRef>
          </p:style>
          <p:txBody>
            <a:bodyPr spcFirstLastPara="0" vert="horz" wrap="square" lIns="177800" tIns="857930" rIns="180578" bIns="857930" numCol="1" spcCol="1270" anchor="ctr" anchorCtr="0">
              <a:noAutofit/>
            </a:bodyPr>
            <a:lstStyle/>
            <a:p>
              <a:pPr lvl="0" algn="ctr" defTabSz="1244600" rtl="0">
                <a:lnSpc>
                  <a:spcPct val="90000"/>
                </a:lnSpc>
                <a:spcBef>
                  <a:spcPct val="0"/>
                </a:spcBef>
                <a:spcAft>
                  <a:spcPct val="35000"/>
                </a:spcAft>
              </a:pPr>
              <a:r>
                <a:rPr lang="en-ID" sz="2800" b="0" kern="1200" smtClean="0"/>
                <a:t>Concept Mining</a:t>
              </a:r>
              <a:endParaRPr lang="en-ID" sz="2800" kern="1200"/>
            </a:p>
          </p:txBody>
        </p:sp>
      </p:grpSp>
    </p:spTree>
    <p:extLst>
      <p:ext uri="{BB962C8B-B14F-4D97-AF65-F5344CB8AC3E}">
        <p14:creationId xmlns:p14="http://schemas.microsoft.com/office/powerpoint/2010/main" val="9506118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Tujuan Analisis Teks pada </a:t>
            </a:r>
            <a:r>
              <a:rPr lang="en-ID"/>
              <a:t>Media </a:t>
            </a:r>
            <a:r>
              <a:rPr lang="en-ID" smtClean="0"/>
              <a:t>Sosial (1/4)</a:t>
            </a:r>
            <a:endParaRPr lang="en-ID"/>
          </a:p>
        </p:txBody>
      </p:sp>
      <p:sp>
        <p:nvSpPr>
          <p:cNvPr id="3" name="Content Placeholder 2"/>
          <p:cNvSpPr>
            <a:spLocks noGrp="1"/>
          </p:cNvSpPr>
          <p:nvPr>
            <p:ph idx="1"/>
          </p:nvPr>
        </p:nvSpPr>
        <p:spPr/>
        <p:txBody>
          <a:bodyPr/>
          <a:lstStyle/>
          <a:p>
            <a:r>
              <a:rPr lang="en-GB" b="1"/>
              <a:t>Sentiment </a:t>
            </a:r>
            <a:r>
              <a:rPr lang="en-GB" b="1" smtClean="0"/>
              <a:t>Analysis (Analisis Sentimen)</a:t>
            </a:r>
            <a:endParaRPr lang="en-GB" b="1"/>
          </a:p>
          <a:p>
            <a:pPr lvl="1"/>
            <a:r>
              <a:rPr lang="en-GB" sz="2800" smtClean="0"/>
              <a:t>Analisis sentimen melakukan analisis dan pengelompokan teks media sosial kedalam sentimen yang </a:t>
            </a:r>
            <a:r>
              <a:rPr lang="en-GB" sz="2800" b="1" smtClean="0">
                <a:solidFill>
                  <a:srgbClr val="00B050"/>
                </a:solidFill>
              </a:rPr>
              <a:t>positive</a:t>
            </a:r>
            <a:r>
              <a:rPr lang="en-GB" sz="2800"/>
              <a:t>, </a:t>
            </a:r>
            <a:r>
              <a:rPr lang="en-GB" sz="2800" b="1">
                <a:solidFill>
                  <a:srgbClr val="FF0000"/>
                </a:solidFill>
              </a:rPr>
              <a:t>negative</a:t>
            </a:r>
            <a:r>
              <a:rPr lang="en-GB" sz="2800"/>
              <a:t>, </a:t>
            </a:r>
            <a:r>
              <a:rPr lang="en-GB" sz="2800" smtClean="0"/>
              <a:t>atau </a:t>
            </a:r>
            <a:r>
              <a:rPr lang="en-GB" sz="2800" b="1">
                <a:solidFill>
                  <a:srgbClr val="0070C0"/>
                </a:solidFill>
              </a:rPr>
              <a:t>neutral</a:t>
            </a:r>
            <a:r>
              <a:rPr lang="en-GB" sz="2800"/>
              <a:t>. </a:t>
            </a:r>
            <a:endParaRPr lang="en-GB" sz="2800" smtClean="0"/>
          </a:p>
          <a:p>
            <a:pPr lvl="1"/>
            <a:r>
              <a:rPr lang="en-GB" sz="2800" smtClean="0"/>
              <a:t>Analisis sentimen sebagian besar berfokus pada </a:t>
            </a:r>
            <a:r>
              <a:rPr lang="en-GB" sz="2800" b="1" smtClean="0"/>
              <a:t>teks dinamis</a:t>
            </a:r>
            <a:r>
              <a:rPr lang="en-GB" sz="2800" smtClean="0"/>
              <a:t>, seperti tweet, komentar, dll </a:t>
            </a:r>
            <a:endParaRPr lang="en-GB" sz="2800" smtClean="0"/>
          </a:p>
          <a:p>
            <a:pPr lvl="1"/>
            <a:r>
              <a:rPr lang="en-GB" sz="2800" smtClean="0"/>
              <a:t>Tujuan utama dari analisis sentimen adalah mengetahui perasaan / persepsi pelanggan terhadap suatu produk, layanan, peristiwa atau permasalahan.</a:t>
            </a:r>
            <a:endParaRPr lang="en-GB" sz="2800" smtClean="0"/>
          </a:p>
        </p:txBody>
      </p:sp>
      <p:pic>
        <p:nvPicPr>
          <p:cNvPr id="1030" name="Picture 6" descr="https://encrypted-tbn0.gstatic.com/images?q=tbn:ANd9GcQD1YXPdnFkuUZVxz9KDhOczzUK3awYEBYOWteugmfpA0o0wIkkFo-wttiWnupu4uv33eg&amp;usqp=CA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2187" y="5157192"/>
            <a:ext cx="3095625"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539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www.marketing91.com/wp-content/uploads/2018/05/Purchase-intention-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4152" y="1988840"/>
            <a:ext cx="4625479" cy="264423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ID"/>
              <a:t>Tujuan Analisis Teks pada </a:t>
            </a:r>
            <a:r>
              <a:rPr lang="en-ID"/>
              <a:t>Media </a:t>
            </a:r>
            <a:r>
              <a:rPr lang="en-ID" smtClean="0"/>
              <a:t>Sosial </a:t>
            </a:r>
            <a:r>
              <a:rPr lang="en-ID"/>
              <a:t> </a:t>
            </a:r>
            <a:r>
              <a:rPr lang="en-ID" smtClean="0"/>
              <a:t>(2/4</a:t>
            </a:r>
            <a:r>
              <a:rPr lang="en-ID"/>
              <a:t>)</a:t>
            </a:r>
            <a:endParaRPr lang="en-ID"/>
          </a:p>
        </p:txBody>
      </p:sp>
      <p:sp>
        <p:nvSpPr>
          <p:cNvPr id="3" name="Content Placeholder 2"/>
          <p:cNvSpPr>
            <a:spLocks noGrp="1"/>
          </p:cNvSpPr>
          <p:nvPr>
            <p:ph idx="1"/>
          </p:nvPr>
        </p:nvSpPr>
        <p:spPr>
          <a:xfrm>
            <a:off x="609600" y="1371600"/>
            <a:ext cx="7214592" cy="4953000"/>
          </a:xfrm>
        </p:spPr>
        <p:txBody>
          <a:bodyPr/>
          <a:lstStyle/>
          <a:p>
            <a:r>
              <a:rPr lang="en-GB" b="1" smtClean="0"/>
              <a:t>Intention </a:t>
            </a:r>
            <a:r>
              <a:rPr lang="en-GB" b="1" smtClean="0"/>
              <a:t>Mining</a:t>
            </a:r>
          </a:p>
          <a:p>
            <a:pPr lvl="1"/>
            <a:r>
              <a:rPr lang="en-GB" sz="2800"/>
              <a:t>Intention </a:t>
            </a:r>
            <a:r>
              <a:rPr lang="en-GB" sz="2800" smtClean="0"/>
              <a:t>mining </a:t>
            </a:r>
            <a:r>
              <a:rPr lang="en-GB" sz="2800"/>
              <a:t>(Chen, Lin et al. 2002) bertujuan untuk menemukan </a:t>
            </a:r>
            <a:r>
              <a:rPr lang="en-GB" sz="2800" b="1"/>
              <a:t>niat</a:t>
            </a:r>
            <a:r>
              <a:rPr lang="en-GB" sz="2800"/>
              <a:t> </a:t>
            </a:r>
            <a:r>
              <a:rPr lang="en-GB" sz="2800" smtClean="0"/>
              <a:t>pelanggan </a:t>
            </a:r>
            <a:r>
              <a:rPr lang="en-GB" sz="2800"/>
              <a:t>(seperti membeli, menjual, merekomendasikan, berhenti, menginginkan, atau berharap) dari teks media </a:t>
            </a:r>
            <a:r>
              <a:rPr lang="en-GB" sz="2800"/>
              <a:t>sosial </a:t>
            </a:r>
            <a:r>
              <a:rPr lang="en-GB" sz="2800" smtClean="0"/>
              <a:t>seperti </a:t>
            </a:r>
            <a:r>
              <a:rPr lang="en-GB" sz="2800"/>
              <a:t>komentar pengguna, ulasan produk</a:t>
            </a:r>
            <a:r>
              <a:rPr lang="en-GB" sz="2800"/>
              <a:t>, </a:t>
            </a:r>
            <a:r>
              <a:rPr lang="en-GB" sz="2800" smtClean="0"/>
              <a:t>tweet, </a:t>
            </a:r>
            <a:r>
              <a:rPr lang="en-GB" sz="2800"/>
              <a:t>dan posting </a:t>
            </a:r>
            <a:r>
              <a:rPr lang="en-GB" sz="2800"/>
              <a:t>blog</a:t>
            </a:r>
            <a:r>
              <a:rPr lang="en-GB" sz="2800" smtClean="0"/>
              <a:t>. </a:t>
            </a:r>
          </a:p>
          <a:p>
            <a:pPr lvl="1"/>
            <a:r>
              <a:rPr lang="en-GB" sz="2800" smtClean="0"/>
              <a:t>Contoh: menemukan calon pelanggan baru yang berniat membeli produk/layanan.</a:t>
            </a:r>
            <a:endParaRPr lang="en-GB" sz="2800"/>
          </a:p>
          <a:p>
            <a:endParaRPr lang="en-ID"/>
          </a:p>
        </p:txBody>
      </p:sp>
    </p:spTree>
    <p:extLst>
      <p:ext uri="{BB962C8B-B14F-4D97-AF65-F5344CB8AC3E}">
        <p14:creationId xmlns:p14="http://schemas.microsoft.com/office/powerpoint/2010/main" val="2019736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Tujuan Analisis Teks pada </a:t>
            </a:r>
            <a:r>
              <a:rPr lang="en-ID"/>
              <a:t>Media </a:t>
            </a:r>
            <a:r>
              <a:rPr lang="en-ID" smtClean="0"/>
              <a:t>Sosial</a:t>
            </a:r>
            <a:r>
              <a:rPr lang="en-ID"/>
              <a:t> </a:t>
            </a:r>
            <a:r>
              <a:rPr lang="en-ID" smtClean="0"/>
              <a:t>(3/4</a:t>
            </a:r>
            <a:r>
              <a:rPr lang="en-ID"/>
              <a:t>)</a:t>
            </a:r>
            <a:endParaRPr lang="en-ID"/>
          </a:p>
        </p:txBody>
      </p:sp>
      <p:sp>
        <p:nvSpPr>
          <p:cNvPr id="3" name="Content Placeholder 2"/>
          <p:cNvSpPr>
            <a:spLocks noGrp="1"/>
          </p:cNvSpPr>
          <p:nvPr>
            <p:ph idx="1"/>
          </p:nvPr>
        </p:nvSpPr>
        <p:spPr/>
        <p:txBody>
          <a:bodyPr/>
          <a:lstStyle/>
          <a:p>
            <a:r>
              <a:rPr lang="en-GB" b="1" smtClean="0"/>
              <a:t>Trends Mining</a:t>
            </a:r>
            <a:endParaRPr lang="en-GB" b="1"/>
          </a:p>
          <a:p>
            <a:pPr lvl="1"/>
            <a:r>
              <a:rPr lang="en-GB" sz="2800"/>
              <a:t>Trends </a:t>
            </a:r>
            <a:r>
              <a:rPr lang="en-GB" sz="2800" smtClean="0"/>
              <a:t>mining </a:t>
            </a:r>
            <a:r>
              <a:rPr lang="en-GB" sz="2800" smtClean="0"/>
              <a:t>(atau </a:t>
            </a:r>
            <a:r>
              <a:rPr lang="en-GB" sz="2800">
                <a:solidFill>
                  <a:srgbClr val="FF0000"/>
                </a:solidFill>
              </a:rPr>
              <a:t>predictive </a:t>
            </a:r>
            <a:r>
              <a:rPr lang="en-GB" sz="2800" smtClean="0">
                <a:solidFill>
                  <a:srgbClr val="FF0000"/>
                </a:solidFill>
              </a:rPr>
              <a:t>analytics</a:t>
            </a:r>
            <a:r>
              <a:rPr lang="en-GB" sz="2800" smtClean="0"/>
              <a:t>), </a:t>
            </a:r>
            <a:r>
              <a:rPr lang="en-GB" sz="2800" smtClean="0"/>
              <a:t>menggunakan sejumlah data media sosial baik data lampau maupun real-time untuk </a:t>
            </a:r>
            <a:r>
              <a:rPr lang="en-GB" sz="2800" b="1" smtClean="0"/>
              <a:t>memprediksi kejadian di masa mendatang</a:t>
            </a:r>
            <a:r>
              <a:rPr lang="en-GB" sz="2800" smtClean="0"/>
              <a:t>.</a:t>
            </a:r>
            <a:endParaRPr lang="en-GB" sz="2800"/>
          </a:p>
          <a:p>
            <a:pPr lvl="1"/>
            <a:r>
              <a:rPr lang="en-GB" sz="2800"/>
              <a:t>Contoh: sejumlah besar data media sosial (misalnya, komentar dan tweet) dapat ditambang untuk mengidentifikasi pola dan tren untuk pengembangan produk atau layanan baru atau untuk meningkatkan kepuasan pelanggan dengan mengantisipasi kebutuhan </a:t>
            </a:r>
            <a:r>
              <a:rPr lang="en-GB" sz="2800"/>
              <a:t>mereka</a:t>
            </a:r>
            <a:r>
              <a:rPr lang="en-GB" sz="2800" smtClean="0"/>
              <a:t>.</a:t>
            </a:r>
            <a:endParaRPr lang="en-GB"/>
          </a:p>
        </p:txBody>
      </p:sp>
    </p:spTree>
    <p:extLst>
      <p:ext uri="{BB962C8B-B14F-4D97-AF65-F5344CB8AC3E}">
        <p14:creationId xmlns:p14="http://schemas.microsoft.com/office/powerpoint/2010/main" val="2031194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powerpoint-template-apr7">
  <a:themeElements>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fontScheme name="Office The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Office Theme 2">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Office Theme 3">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powerpoint-template-apr7</Template>
  <TotalTime>44964</TotalTime>
  <Words>1611</Words>
  <Application>Microsoft Office PowerPoint</Application>
  <PresentationFormat>Widescreen</PresentationFormat>
  <Paragraphs>202</Paragraphs>
  <Slides>33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Bahnschrift SemiBold</vt:lpstr>
      <vt:lpstr>Bebas Neue Bold</vt:lpstr>
      <vt:lpstr>Calibri</vt:lpstr>
      <vt:lpstr>Courier New</vt:lpstr>
      <vt:lpstr>Tempus Sans ITC</vt:lpstr>
      <vt:lpstr>Verdana</vt:lpstr>
      <vt:lpstr>Wingdings</vt:lpstr>
      <vt:lpstr>powerpoint-template-apr7</vt:lpstr>
      <vt:lpstr>FAKULTAS TEKNOLOGI INFORMASI</vt:lpstr>
      <vt:lpstr>ANALISIS DATA TEKS MEDIA SOSIAL</vt:lpstr>
      <vt:lpstr>PowerPoint Presentation</vt:lpstr>
      <vt:lpstr>Analisis Teks pada Media Sosial</vt:lpstr>
      <vt:lpstr>Jenis Teks pada Media Sosial</vt:lpstr>
      <vt:lpstr>Tujuan Analisis Teks pada Media Sosial</vt:lpstr>
      <vt:lpstr>Tujuan Analisis Teks pada Media Sosial (1/4)</vt:lpstr>
      <vt:lpstr>Tujuan Analisis Teks pada Media Sosial  (2/4)</vt:lpstr>
      <vt:lpstr>Tujuan Analisis Teks pada Media Sosial (3/4)</vt:lpstr>
      <vt:lpstr>Tujuan Analisis Teks pada Media Sosial (4/4)</vt:lpstr>
      <vt:lpstr>Proses Umum Analisis Teks</vt:lpstr>
      <vt:lpstr>Sumber Data dalam Text Mining</vt:lpstr>
      <vt:lpstr>Preprocessing: Tokenization (tokenisasi)</vt:lpstr>
      <vt:lpstr>Preprocessing: Sentence Splitter / Sentence Breaker</vt:lpstr>
      <vt:lpstr>Preprocessing: Stemming</vt:lpstr>
      <vt:lpstr>Preprocessing: Lemmatisation</vt:lpstr>
      <vt:lpstr>Preprocessing: Stemming vs Lemmatisation</vt:lpstr>
      <vt:lpstr>Preprocessing: Stop word elimination</vt:lpstr>
      <vt:lpstr>Preprocessing Lainnya</vt:lpstr>
      <vt:lpstr>Feature Extraction</vt:lpstr>
      <vt:lpstr>Modeling</vt:lpstr>
      <vt:lpstr>Contoh Studi Kasus</vt:lpstr>
      <vt:lpstr>Sentiment Analysis</vt:lpstr>
      <vt:lpstr>Sentiment Analysis</vt:lpstr>
      <vt:lpstr>Tahapan Penelitian</vt:lpstr>
      <vt:lpstr>Tahapan Penelitian</vt:lpstr>
      <vt:lpstr>Preprocessing</vt:lpstr>
      <vt:lpstr>Prototipe Sistem</vt:lpstr>
      <vt:lpstr>Prototipe Sistem</vt:lpstr>
      <vt:lpstr>Pengujian</vt:lpstr>
      <vt:lpstr>Hasil Analisis Sentimen</vt:lpstr>
      <vt:lpstr>References / Books</vt:lpstr>
      <vt:lpstr>Kesimpulan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user</dc:creator>
  <cp:lastModifiedBy>Achmad Solichin</cp:lastModifiedBy>
  <cp:revision>989</cp:revision>
  <dcterms:created xsi:type="dcterms:W3CDTF">2011-05-21T14:11:58Z</dcterms:created>
  <dcterms:modified xsi:type="dcterms:W3CDTF">2022-10-18T14:16:18Z</dcterms:modified>
</cp:coreProperties>
</file>