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6"/>
  </p:notesMasterIdLst>
  <p:handoutMasterIdLst>
    <p:handoutMasterId r:id="rId47"/>
  </p:handoutMasterIdLst>
  <p:sldIdLst>
    <p:sldId id="418" r:id="rId2"/>
    <p:sldId id="419" r:id="rId3"/>
    <p:sldId id="420" r:id="rId4"/>
    <p:sldId id="423" r:id="rId5"/>
    <p:sldId id="424" r:id="rId6"/>
    <p:sldId id="425" r:id="rId7"/>
    <p:sldId id="430" r:id="rId8"/>
    <p:sldId id="429" r:id="rId9"/>
    <p:sldId id="431" r:id="rId10"/>
    <p:sldId id="432" r:id="rId11"/>
    <p:sldId id="433" r:id="rId12"/>
    <p:sldId id="434" r:id="rId13"/>
    <p:sldId id="437" r:id="rId14"/>
    <p:sldId id="435" r:id="rId15"/>
    <p:sldId id="436"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1" r:id="rId30"/>
    <p:sldId id="452" r:id="rId31"/>
    <p:sldId id="454" r:id="rId32"/>
    <p:sldId id="455" r:id="rId33"/>
    <p:sldId id="456" r:id="rId34"/>
    <p:sldId id="458" r:id="rId35"/>
    <p:sldId id="462" r:id="rId36"/>
    <p:sldId id="459" r:id="rId37"/>
    <p:sldId id="460" r:id="rId38"/>
    <p:sldId id="463" r:id="rId39"/>
    <p:sldId id="461" r:id="rId40"/>
    <p:sldId id="464" r:id="rId41"/>
    <p:sldId id="465" r:id="rId42"/>
    <p:sldId id="466" r:id="rId43"/>
    <p:sldId id="427" r:id="rId44"/>
    <p:sldId id="348" r:id="rId45"/>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B6905"/>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7696" autoAdjust="0"/>
  </p:normalViewPr>
  <p:slideViewPr>
    <p:cSldViewPr>
      <p:cViewPr varScale="1">
        <p:scale>
          <a:sx n="56" d="100"/>
          <a:sy n="56" d="100"/>
        </p:scale>
        <p:origin x="944" y="48"/>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08/12/2022</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08/12/2022</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3</a:t>
            </a:fld>
            <a:endParaRPr lang="id-ID"/>
          </a:p>
        </p:txBody>
      </p:sp>
    </p:spTree>
    <p:extLst>
      <p:ext uri="{BB962C8B-B14F-4D97-AF65-F5344CB8AC3E}">
        <p14:creationId xmlns:p14="http://schemas.microsoft.com/office/powerpoint/2010/main" val="2192165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91344" y="692696"/>
            <a:ext cx="2765805" cy="182090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solidFill>
                  <a:srgbClr val="000000"/>
                </a:solidFill>
              </a:defRPr>
            </a:lvl1pPr>
            <a:lvl2pPr marL="895350" indent="-438150">
              <a:buFont typeface="Courier New" panose="02070309020205020404" pitchFamily="49" charset="0"/>
              <a:buChar char="o"/>
              <a:defRPr>
                <a:solidFill>
                  <a:srgbClr val="000000"/>
                </a:solidFill>
              </a:defRPr>
            </a:lvl2pPr>
            <a:lvl3pPr marL="1347788" indent="-433388">
              <a:buFont typeface="Wingdings" panose="05000000000000000000" pitchFamily="2" charset="2"/>
              <a:buChar char="ü"/>
              <a:defRPr>
                <a:solidFill>
                  <a:srgbClr val="000000"/>
                </a:solidFill>
              </a:defRPr>
            </a:lvl3pPr>
            <a:lvl4pPr marL="1790700" indent="-419100">
              <a:buFont typeface="Wingdings" panose="05000000000000000000" pitchFamily="2" charset="2"/>
              <a:buChar char="v"/>
              <a:defRPr>
                <a:solidFill>
                  <a:srgbClr val="000000"/>
                </a:solidFill>
              </a:defRPr>
            </a:lvl4pPr>
            <a:lvl5pPr marL="2243138" indent="-414338">
              <a:buFont typeface="Wingdings" panose="05000000000000000000" pitchFamily="2" charset="2"/>
              <a:buChar char="Ø"/>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AU" dirty="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a:solidFill>
                  <a:schemeClr val="tx1"/>
                </a:solidFill>
                <a:effectLst/>
              </a:rPr>
              <a:t>FAKULTAS </a:t>
            </a:r>
          </a:p>
          <a:p>
            <a:pPr algn="ctr"/>
            <a:r>
              <a:rPr lang="id-ID" sz="1500" kern="0" dirty="0">
                <a:solidFill>
                  <a:schemeClr val="tx1"/>
                </a:solidFill>
                <a:effectLst/>
              </a:rPr>
              <a:t>TEKNOLOGI</a:t>
            </a:r>
            <a:r>
              <a:rPr lang="id-ID" sz="1500" kern="0" baseline="0" dirty="0">
                <a:solidFill>
                  <a:schemeClr val="tx1"/>
                </a:solidFill>
                <a:effectLst/>
              </a:rPr>
              <a:t> INFORMASI</a:t>
            </a:r>
            <a:endParaRPr lang="en-AU" sz="1500" kern="0" dirty="0">
              <a:solidFill>
                <a:schemeClr val="tx1"/>
              </a:solidFill>
              <a:effectLst/>
            </a:endParaRPr>
          </a:p>
        </p:txBody>
      </p:sp>
      <p:pic>
        <p:nvPicPr>
          <p:cNvPr id="2" name="Picture 1"/>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0">
          <a:solidFill>
            <a:srgbClr val="00206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Courier New" panose="02070309020205020404" pitchFamily="49" charset="0"/>
        <a:buChar char="o"/>
        <a:defRPr sz="2400">
          <a:solidFill>
            <a:srgbClr val="00206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anose="05000000000000000000" pitchFamily="2" charset="2"/>
        <a:buChar char="ü"/>
        <a:defRPr sz="2200">
          <a:solidFill>
            <a:srgbClr val="00206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anose="05000000000000000000" pitchFamily="2" charset="2"/>
        <a:buChar char="§"/>
        <a:defRPr sz="2000">
          <a:solidFill>
            <a:srgbClr val="00206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anose="05000000000000000000" pitchFamily="2" charset="2"/>
        <a:buChar char="Ø"/>
        <a:defRPr sz="2000">
          <a:solidFill>
            <a:srgbClr val="00206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medium.com/@cmukesh8688/tf-idf-vectorizer-scikit-learn-dbc0244a911a" TargetMode="External"/><Relationship Id="rId2" Type="http://schemas.openxmlformats.org/officeDocument/2006/relationships/hyperlink" Target="https://www.analyticsvidhya.com/blog/2022/05/a-complete-guide-on-feature-extraction-techniques/" TargetMode="External"/><Relationship Id="rId1" Type="http://schemas.openxmlformats.org/officeDocument/2006/relationships/slideLayout" Target="../slideLayouts/slideLayout2.xml"/><Relationship Id="rId4" Type="http://schemas.openxmlformats.org/officeDocument/2006/relationships/hyperlink" Target="https://www.geeksforgeeks.org/python-word-embedding-using-word2vec/"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a:t>FAKULTAS TEKNOLOGI INFORMASI</a:t>
            </a:r>
          </a:p>
        </p:txBody>
      </p:sp>
      <p:sp>
        <p:nvSpPr>
          <p:cNvPr id="5" name="Subtitle 4"/>
          <p:cNvSpPr>
            <a:spLocks noGrp="1"/>
          </p:cNvSpPr>
          <p:nvPr>
            <p:ph type="subTitle" idx="1"/>
          </p:nvPr>
        </p:nvSpPr>
        <p:spPr>
          <a:xfrm>
            <a:off x="551384" y="4149080"/>
            <a:ext cx="10945216" cy="1512168"/>
          </a:xfrm>
        </p:spPr>
        <p:txBody>
          <a:bodyPr/>
          <a:lstStyle/>
          <a:p>
            <a:r>
              <a:rPr lang="es-ES" sz="5400" b="1"/>
              <a:t>ANALISIS TEKS PADA MEDIA SOSIAL</a:t>
            </a:r>
            <a:endParaRPr lang="id-ID" sz="4400" b="1"/>
          </a:p>
          <a:p>
            <a:r>
              <a:rPr lang="id-ID" sz="3600" b="1"/>
              <a:t>[</a:t>
            </a:r>
            <a:r>
              <a:rPr lang="en-ID" sz="3600" b="1"/>
              <a:t>KP398 – 2</a:t>
            </a:r>
            <a:r>
              <a:rPr lang="id-ID" sz="3600" b="1"/>
              <a:t> SKS </a:t>
            </a:r>
            <a:r>
              <a:rPr lang="en-ID" sz="3600" b="1"/>
              <a:t>– S1 TEKNIK INFORMATIKA</a:t>
            </a:r>
            <a:r>
              <a:rPr lang="id-ID" sz="3600" b="1"/>
              <a:t>]</a:t>
            </a:r>
            <a:endParaRPr lang="id-ID" sz="3600" b="1" dirty="0"/>
          </a:p>
        </p:txBody>
      </p:sp>
    </p:spTree>
    <p:extLst>
      <p:ext uri="{BB962C8B-B14F-4D97-AF65-F5344CB8AC3E}">
        <p14:creationId xmlns:p14="http://schemas.microsoft.com/office/powerpoint/2010/main" val="4121763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 </a:t>
            </a:r>
            <a:r>
              <a:rPr lang="en-ID">
                <a:solidFill>
                  <a:srgbClr val="FFFF00"/>
                </a:solidFill>
              </a:rPr>
              <a:t>Paragraph</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1556792"/>
            <a:ext cx="10294168" cy="830997"/>
          </a:xfrm>
          <a:prstGeom prst="rect">
            <a:avLst/>
          </a:prstGeom>
          <a:solidFill>
            <a:schemeClr val="bg1">
              <a:lumMod val="85000"/>
            </a:schemeClr>
          </a:solidFill>
        </p:spPr>
        <p:txBody>
          <a:bodyPr wrap="square">
            <a:spAutoFit/>
          </a:bodyPr>
          <a:lstStyle/>
          <a:p>
            <a:pPr algn="just"/>
            <a:r>
              <a:rPr lang="en-GB" sz="2400" b="1">
                <a:solidFill>
                  <a:srgbClr val="FF0000"/>
                </a:solidFill>
                <a:latin typeface="Calibri" panose="020F0502020204030204" pitchFamily="34" charset="0"/>
                <a:cs typeface="Calibri" panose="020F0502020204030204" pitchFamily="34" charset="0"/>
              </a:rPr>
              <a:t>Paragraph</a:t>
            </a:r>
            <a:r>
              <a:rPr lang="en-GB" sz="2400">
                <a:solidFill>
                  <a:srgbClr val="222222"/>
                </a:solidFill>
                <a:latin typeface="Calibri" panose="020F0502020204030204" pitchFamily="34" charset="0"/>
                <a:cs typeface="Calibri" panose="020F0502020204030204" pitchFamily="34" charset="0"/>
              </a:rPr>
              <a:t> (paragraf) merupakan sekumpulan kalimat (sentence) atau frasa. Dengan kata lain, kalimat merupakan token dari sebuah paragraf.</a:t>
            </a:r>
            <a:endParaRPr lang="en-ID"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04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 </a:t>
            </a:r>
            <a:r>
              <a:rPr lang="en-ID">
                <a:solidFill>
                  <a:srgbClr val="FFFF00"/>
                </a:solidFill>
              </a:rPr>
              <a:t>Document</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1556792"/>
            <a:ext cx="10294168" cy="1200329"/>
          </a:xfrm>
          <a:prstGeom prst="rect">
            <a:avLst/>
          </a:prstGeom>
          <a:solidFill>
            <a:schemeClr val="bg1">
              <a:lumMod val="85000"/>
            </a:schemeClr>
          </a:solidFill>
        </p:spPr>
        <p:txBody>
          <a:bodyPr wrap="square">
            <a:spAutoFit/>
          </a:bodyPr>
          <a:lstStyle/>
          <a:p>
            <a:pPr algn="just"/>
            <a:r>
              <a:rPr lang="en-GB" sz="2400" b="1">
                <a:solidFill>
                  <a:srgbClr val="FF0000"/>
                </a:solidFill>
                <a:latin typeface="Calibri" panose="020F0502020204030204" pitchFamily="34" charset="0"/>
                <a:cs typeface="Calibri" panose="020F0502020204030204" pitchFamily="34" charset="0"/>
              </a:rPr>
              <a:t>Document</a:t>
            </a:r>
            <a:r>
              <a:rPr lang="en-GB" sz="2400">
                <a:solidFill>
                  <a:srgbClr val="222222"/>
                </a:solidFill>
                <a:latin typeface="Calibri" panose="020F0502020204030204" pitchFamily="34" charset="0"/>
                <a:cs typeface="Calibri" panose="020F0502020204030204" pitchFamily="34" charset="0"/>
              </a:rPr>
              <a:t> (dokumen) dapat terdiri dari sebuah kalimat, paragraf atau kumpulan dari paragraf. Sebuah pesan email atau status di Facebook merupakan contoh sebuah dokumen.</a:t>
            </a:r>
            <a:endParaRPr lang="en-ID"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59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 </a:t>
            </a:r>
            <a:r>
              <a:rPr lang="en-ID">
                <a:solidFill>
                  <a:srgbClr val="FFFF00"/>
                </a:solidFill>
              </a:rPr>
              <a:t>Corpus</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1556792"/>
            <a:ext cx="10294168" cy="1200329"/>
          </a:xfrm>
          <a:prstGeom prst="rect">
            <a:avLst/>
          </a:prstGeom>
          <a:solidFill>
            <a:schemeClr val="bg1">
              <a:lumMod val="85000"/>
            </a:schemeClr>
          </a:solidFill>
        </p:spPr>
        <p:txBody>
          <a:bodyPr wrap="square">
            <a:spAutoFit/>
          </a:bodyPr>
          <a:lstStyle/>
          <a:p>
            <a:pPr algn="just"/>
            <a:r>
              <a:rPr lang="en-GB" sz="2400" b="1">
                <a:solidFill>
                  <a:srgbClr val="FF0000"/>
                </a:solidFill>
                <a:latin typeface="Calibri" panose="020F0502020204030204" pitchFamily="34" charset="0"/>
                <a:cs typeface="Calibri" panose="020F0502020204030204" pitchFamily="34" charset="0"/>
              </a:rPr>
              <a:t>Corpus</a:t>
            </a:r>
            <a:r>
              <a:rPr lang="en-GB" sz="2400">
                <a:solidFill>
                  <a:srgbClr val="222222"/>
                </a:solidFill>
                <a:latin typeface="Calibri" panose="020F0502020204030204" pitchFamily="34" charset="0"/>
                <a:cs typeface="Calibri" panose="020F0502020204030204" pitchFamily="34" charset="0"/>
              </a:rPr>
              <a:t> (korpus) merupakan koleksi kata atau teks dari seluruh dokumen yang ada di sebuah dataset. Corpus terkadang disebut sebagai </a:t>
            </a:r>
            <a:r>
              <a:rPr lang="en-GB" sz="2400" b="1">
                <a:solidFill>
                  <a:srgbClr val="222222"/>
                </a:solidFill>
                <a:latin typeface="Calibri" panose="020F0502020204030204" pitchFamily="34" charset="0"/>
                <a:cs typeface="Calibri" panose="020F0502020204030204" pitchFamily="34" charset="0"/>
              </a:rPr>
              <a:t>bag-of-words</a:t>
            </a:r>
            <a:r>
              <a:rPr lang="en-GB" sz="2400">
                <a:solidFill>
                  <a:srgbClr val="222222"/>
                </a:solidFill>
                <a:latin typeface="Calibri" panose="020F0502020204030204" pitchFamily="34" charset="0"/>
                <a:cs typeface="Calibri" panose="020F0502020204030204" pitchFamily="34" charset="0"/>
              </a:rPr>
              <a:t>. Contoh corpus: kumpulan pesan email yang terkirim ke seseorang.</a:t>
            </a:r>
            <a:endParaRPr lang="en-ID"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515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 </a:t>
            </a:r>
            <a:r>
              <a:rPr lang="en-ID">
                <a:solidFill>
                  <a:srgbClr val="FFFF00"/>
                </a:solidFill>
              </a:rPr>
              <a:t>Vocabulary</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1556792"/>
            <a:ext cx="10294168" cy="830997"/>
          </a:xfrm>
          <a:prstGeom prst="rect">
            <a:avLst/>
          </a:prstGeom>
          <a:solidFill>
            <a:schemeClr val="bg1">
              <a:lumMod val="85000"/>
            </a:schemeClr>
          </a:solidFill>
        </p:spPr>
        <p:txBody>
          <a:bodyPr wrap="square">
            <a:spAutoFit/>
          </a:bodyPr>
          <a:lstStyle/>
          <a:p>
            <a:pPr algn="just"/>
            <a:r>
              <a:rPr lang="en-GB" sz="2400" b="1">
                <a:solidFill>
                  <a:srgbClr val="FF0000"/>
                </a:solidFill>
                <a:latin typeface="Calibri" panose="020F0502020204030204" pitchFamily="34" charset="0"/>
                <a:cs typeface="Calibri" panose="020F0502020204030204" pitchFamily="34" charset="0"/>
              </a:rPr>
              <a:t>Vocabulary</a:t>
            </a:r>
            <a:r>
              <a:rPr lang="en-GB" sz="2400">
                <a:solidFill>
                  <a:srgbClr val="222222"/>
                </a:solidFill>
                <a:latin typeface="Calibri" panose="020F0502020204030204" pitchFamily="34" charset="0"/>
                <a:cs typeface="Calibri" panose="020F0502020204030204" pitchFamily="34" charset="0"/>
              </a:rPr>
              <a:t> merupakan kumpulan kata unik dari sebuah corpus. Kata dalam vocabulary tidak ada yang berulang.</a:t>
            </a:r>
            <a:endParaRPr lang="en-ID"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557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Metode Ekstraksi Fitur Data Teks</a:t>
            </a:r>
          </a:p>
        </p:txBody>
      </p:sp>
      <p:sp>
        <p:nvSpPr>
          <p:cNvPr id="6" name="Freeform 5"/>
          <p:cNvSpPr/>
          <p:nvPr/>
        </p:nvSpPr>
        <p:spPr>
          <a:xfrm>
            <a:off x="609600" y="1619249"/>
            <a:ext cx="3428999" cy="2057400"/>
          </a:xfrm>
          <a:custGeom>
            <a:avLst/>
            <a:gdLst>
              <a:gd name="connsiteX0" fmla="*/ 0 w 3428999"/>
              <a:gd name="connsiteY0" fmla="*/ 0 h 2057400"/>
              <a:gd name="connsiteX1" fmla="*/ 3428999 w 3428999"/>
              <a:gd name="connsiteY1" fmla="*/ 0 h 2057400"/>
              <a:gd name="connsiteX2" fmla="*/ 3428999 w 3428999"/>
              <a:gd name="connsiteY2" fmla="*/ 2057400 h 2057400"/>
              <a:gd name="connsiteX3" fmla="*/ 0 w 3428999"/>
              <a:gd name="connsiteY3" fmla="*/ 2057400 h 2057400"/>
              <a:gd name="connsiteX4" fmla="*/ 0 w 3428999"/>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2057400">
                <a:moveTo>
                  <a:pt x="0" y="0"/>
                </a:moveTo>
                <a:lnTo>
                  <a:pt x="3428999" y="0"/>
                </a:lnTo>
                <a:lnTo>
                  <a:pt x="3428999" y="2057400"/>
                </a:lnTo>
                <a:lnTo>
                  <a:pt x="0" y="2057400"/>
                </a:lnTo>
                <a:lnTo>
                  <a:pt x="0" y="0"/>
                </a:lnTo>
                <a:close/>
              </a:path>
            </a:pathLst>
          </a:custGeom>
          <a:solidFill>
            <a:srgbClr val="C0000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b="0" kern="1200"/>
              <a:t>One Hot Encoding</a:t>
            </a:r>
            <a:endParaRPr lang="en-ID" sz="4000" kern="1200"/>
          </a:p>
        </p:txBody>
      </p:sp>
      <p:sp>
        <p:nvSpPr>
          <p:cNvPr id="7" name="Freeform 6"/>
          <p:cNvSpPr/>
          <p:nvPr/>
        </p:nvSpPr>
        <p:spPr>
          <a:xfrm>
            <a:off x="4381500" y="1619249"/>
            <a:ext cx="3428999" cy="2057400"/>
          </a:xfrm>
          <a:custGeom>
            <a:avLst/>
            <a:gdLst>
              <a:gd name="connsiteX0" fmla="*/ 0 w 3428999"/>
              <a:gd name="connsiteY0" fmla="*/ 0 h 2057400"/>
              <a:gd name="connsiteX1" fmla="*/ 3428999 w 3428999"/>
              <a:gd name="connsiteY1" fmla="*/ 0 h 2057400"/>
              <a:gd name="connsiteX2" fmla="*/ 3428999 w 3428999"/>
              <a:gd name="connsiteY2" fmla="*/ 2057400 h 2057400"/>
              <a:gd name="connsiteX3" fmla="*/ 0 w 3428999"/>
              <a:gd name="connsiteY3" fmla="*/ 2057400 h 2057400"/>
              <a:gd name="connsiteX4" fmla="*/ 0 w 3428999"/>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2057400">
                <a:moveTo>
                  <a:pt x="0" y="0"/>
                </a:moveTo>
                <a:lnTo>
                  <a:pt x="3428999" y="0"/>
                </a:lnTo>
                <a:lnTo>
                  <a:pt x="3428999" y="2057400"/>
                </a:lnTo>
                <a:lnTo>
                  <a:pt x="0" y="2057400"/>
                </a:lnTo>
                <a:lnTo>
                  <a:pt x="0" y="0"/>
                </a:lnTo>
                <a:close/>
              </a:path>
            </a:pathLst>
          </a:custGeom>
          <a:solidFill>
            <a:srgbClr val="0070C0"/>
          </a:solidFill>
        </p:spPr>
        <p:style>
          <a:lnRef idx="2">
            <a:schemeClr val="lt1">
              <a:hueOff val="0"/>
              <a:satOff val="0"/>
              <a:lumOff val="0"/>
              <a:alphaOff val="0"/>
            </a:schemeClr>
          </a:lnRef>
          <a:fillRef idx="1">
            <a:schemeClr val="accent5">
              <a:hueOff val="-2076013"/>
              <a:satOff val="7000"/>
              <a:lumOff val="-7804"/>
              <a:alphaOff val="0"/>
            </a:schemeClr>
          </a:fillRef>
          <a:effectRef idx="0">
            <a:schemeClr val="accent5">
              <a:hueOff val="-2076013"/>
              <a:satOff val="7000"/>
              <a:lumOff val="-7804"/>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b="0" kern="1200"/>
              <a:t>Bag of Word (BOW)</a:t>
            </a:r>
            <a:endParaRPr lang="en-ID" sz="4000" kern="1200"/>
          </a:p>
        </p:txBody>
      </p:sp>
      <p:sp>
        <p:nvSpPr>
          <p:cNvPr id="8" name="Freeform 7"/>
          <p:cNvSpPr/>
          <p:nvPr/>
        </p:nvSpPr>
        <p:spPr>
          <a:xfrm>
            <a:off x="8153400" y="1619249"/>
            <a:ext cx="3428999" cy="2057400"/>
          </a:xfrm>
          <a:custGeom>
            <a:avLst/>
            <a:gdLst>
              <a:gd name="connsiteX0" fmla="*/ 0 w 3428999"/>
              <a:gd name="connsiteY0" fmla="*/ 0 h 2057400"/>
              <a:gd name="connsiteX1" fmla="*/ 3428999 w 3428999"/>
              <a:gd name="connsiteY1" fmla="*/ 0 h 2057400"/>
              <a:gd name="connsiteX2" fmla="*/ 3428999 w 3428999"/>
              <a:gd name="connsiteY2" fmla="*/ 2057400 h 2057400"/>
              <a:gd name="connsiteX3" fmla="*/ 0 w 3428999"/>
              <a:gd name="connsiteY3" fmla="*/ 2057400 h 2057400"/>
              <a:gd name="connsiteX4" fmla="*/ 0 w 3428999"/>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2057400">
                <a:moveTo>
                  <a:pt x="0" y="0"/>
                </a:moveTo>
                <a:lnTo>
                  <a:pt x="3428999" y="0"/>
                </a:lnTo>
                <a:lnTo>
                  <a:pt x="3428999" y="2057400"/>
                </a:lnTo>
                <a:lnTo>
                  <a:pt x="0" y="2057400"/>
                </a:lnTo>
                <a:lnTo>
                  <a:pt x="0" y="0"/>
                </a:lnTo>
                <a:close/>
              </a:path>
            </a:pathLst>
          </a:custGeom>
          <a:solidFill>
            <a:srgbClr val="7030A0"/>
          </a:solidFill>
        </p:spPr>
        <p:style>
          <a:lnRef idx="2">
            <a:schemeClr val="lt1">
              <a:hueOff val="0"/>
              <a:satOff val="0"/>
              <a:lumOff val="0"/>
              <a:alphaOff val="0"/>
            </a:schemeClr>
          </a:lnRef>
          <a:fillRef idx="1">
            <a:schemeClr val="accent5">
              <a:hueOff val="-4152025"/>
              <a:satOff val="14000"/>
              <a:lumOff val="-15608"/>
              <a:alphaOff val="0"/>
            </a:schemeClr>
          </a:fillRef>
          <a:effectRef idx="0">
            <a:schemeClr val="accent5">
              <a:hueOff val="-4152025"/>
              <a:satOff val="14000"/>
              <a:lumOff val="-1560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b="0" kern="1200"/>
              <a:t>N-grams</a:t>
            </a:r>
            <a:endParaRPr lang="en-ID" sz="4000" kern="1200"/>
          </a:p>
        </p:txBody>
      </p:sp>
      <p:sp>
        <p:nvSpPr>
          <p:cNvPr id="9" name="Freeform 8"/>
          <p:cNvSpPr/>
          <p:nvPr/>
        </p:nvSpPr>
        <p:spPr>
          <a:xfrm>
            <a:off x="609600" y="4019550"/>
            <a:ext cx="3428999" cy="2057400"/>
          </a:xfrm>
          <a:custGeom>
            <a:avLst/>
            <a:gdLst>
              <a:gd name="connsiteX0" fmla="*/ 0 w 3428999"/>
              <a:gd name="connsiteY0" fmla="*/ 0 h 2057400"/>
              <a:gd name="connsiteX1" fmla="*/ 3428999 w 3428999"/>
              <a:gd name="connsiteY1" fmla="*/ 0 h 2057400"/>
              <a:gd name="connsiteX2" fmla="*/ 3428999 w 3428999"/>
              <a:gd name="connsiteY2" fmla="*/ 2057400 h 2057400"/>
              <a:gd name="connsiteX3" fmla="*/ 0 w 3428999"/>
              <a:gd name="connsiteY3" fmla="*/ 2057400 h 2057400"/>
              <a:gd name="connsiteX4" fmla="*/ 0 w 3428999"/>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2057400">
                <a:moveTo>
                  <a:pt x="0" y="0"/>
                </a:moveTo>
                <a:lnTo>
                  <a:pt x="3428999" y="0"/>
                </a:lnTo>
                <a:lnTo>
                  <a:pt x="3428999" y="2057400"/>
                </a:lnTo>
                <a:lnTo>
                  <a:pt x="0" y="2057400"/>
                </a:lnTo>
                <a:lnTo>
                  <a:pt x="0" y="0"/>
                </a:lnTo>
                <a:close/>
              </a:path>
            </a:pathLst>
          </a:custGeom>
        </p:spPr>
        <p:style>
          <a:lnRef idx="2">
            <a:schemeClr val="lt1">
              <a:hueOff val="0"/>
              <a:satOff val="0"/>
              <a:lumOff val="0"/>
              <a:alphaOff val="0"/>
            </a:schemeClr>
          </a:lnRef>
          <a:fillRef idx="1">
            <a:schemeClr val="accent5">
              <a:hueOff val="-6228038"/>
              <a:satOff val="21000"/>
              <a:lumOff val="-23412"/>
              <a:alphaOff val="0"/>
            </a:schemeClr>
          </a:fillRef>
          <a:effectRef idx="0">
            <a:schemeClr val="accent5">
              <a:hueOff val="-6228038"/>
              <a:satOff val="21000"/>
              <a:lumOff val="-23412"/>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b="0" kern="1200"/>
              <a:t>TF-IDF</a:t>
            </a:r>
            <a:endParaRPr lang="en-ID" sz="4000" kern="1200"/>
          </a:p>
        </p:txBody>
      </p:sp>
      <p:sp>
        <p:nvSpPr>
          <p:cNvPr id="10" name="Freeform 9"/>
          <p:cNvSpPr/>
          <p:nvPr/>
        </p:nvSpPr>
        <p:spPr>
          <a:xfrm>
            <a:off x="4381500" y="4019550"/>
            <a:ext cx="3428999" cy="2057400"/>
          </a:xfrm>
          <a:custGeom>
            <a:avLst/>
            <a:gdLst>
              <a:gd name="connsiteX0" fmla="*/ 0 w 3428999"/>
              <a:gd name="connsiteY0" fmla="*/ 0 h 2057400"/>
              <a:gd name="connsiteX1" fmla="*/ 3428999 w 3428999"/>
              <a:gd name="connsiteY1" fmla="*/ 0 h 2057400"/>
              <a:gd name="connsiteX2" fmla="*/ 3428999 w 3428999"/>
              <a:gd name="connsiteY2" fmla="*/ 2057400 h 2057400"/>
              <a:gd name="connsiteX3" fmla="*/ 0 w 3428999"/>
              <a:gd name="connsiteY3" fmla="*/ 2057400 h 2057400"/>
              <a:gd name="connsiteX4" fmla="*/ 0 w 3428999"/>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2057400">
                <a:moveTo>
                  <a:pt x="0" y="0"/>
                </a:moveTo>
                <a:lnTo>
                  <a:pt x="3428999" y="0"/>
                </a:lnTo>
                <a:lnTo>
                  <a:pt x="3428999" y="2057400"/>
                </a:lnTo>
                <a:lnTo>
                  <a:pt x="0" y="2057400"/>
                </a:lnTo>
                <a:lnTo>
                  <a:pt x="0" y="0"/>
                </a:lnTo>
                <a:close/>
              </a:path>
            </a:pathLst>
          </a:custGeom>
        </p:spPr>
        <p:style>
          <a:lnRef idx="2">
            <a:schemeClr val="lt1">
              <a:hueOff val="0"/>
              <a:satOff val="0"/>
              <a:lumOff val="0"/>
              <a:alphaOff val="0"/>
            </a:schemeClr>
          </a:lnRef>
          <a:fillRef idx="1">
            <a:schemeClr val="accent5">
              <a:hueOff val="-8304051"/>
              <a:satOff val="28000"/>
              <a:lumOff val="-31216"/>
              <a:alphaOff val="0"/>
            </a:schemeClr>
          </a:fillRef>
          <a:effectRef idx="0">
            <a:schemeClr val="accent5">
              <a:hueOff val="-8304051"/>
              <a:satOff val="28000"/>
              <a:lumOff val="-31216"/>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b="0" kern="1200"/>
              <a:t>Custom features</a:t>
            </a:r>
            <a:endParaRPr lang="en-ID" sz="4000" kern="1200"/>
          </a:p>
        </p:txBody>
      </p:sp>
      <p:sp>
        <p:nvSpPr>
          <p:cNvPr id="11" name="Freeform 10"/>
          <p:cNvSpPr/>
          <p:nvPr/>
        </p:nvSpPr>
        <p:spPr>
          <a:xfrm>
            <a:off x="8153400" y="4019550"/>
            <a:ext cx="3428999" cy="2057400"/>
          </a:xfrm>
          <a:custGeom>
            <a:avLst/>
            <a:gdLst>
              <a:gd name="connsiteX0" fmla="*/ 0 w 3428999"/>
              <a:gd name="connsiteY0" fmla="*/ 0 h 2057400"/>
              <a:gd name="connsiteX1" fmla="*/ 3428999 w 3428999"/>
              <a:gd name="connsiteY1" fmla="*/ 0 h 2057400"/>
              <a:gd name="connsiteX2" fmla="*/ 3428999 w 3428999"/>
              <a:gd name="connsiteY2" fmla="*/ 2057400 h 2057400"/>
              <a:gd name="connsiteX3" fmla="*/ 0 w 3428999"/>
              <a:gd name="connsiteY3" fmla="*/ 2057400 h 2057400"/>
              <a:gd name="connsiteX4" fmla="*/ 0 w 3428999"/>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2057400">
                <a:moveTo>
                  <a:pt x="0" y="0"/>
                </a:moveTo>
                <a:lnTo>
                  <a:pt x="3428999" y="0"/>
                </a:lnTo>
                <a:lnTo>
                  <a:pt x="3428999" y="2057400"/>
                </a:lnTo>
                <a:lnTo>
                  <a:pt x="0" y="2057400"/>
                </a:lnTo>
                <a:lnTo>
                  <a:pt x="0" y="0"/>
                </a:lnTo>
                <a:close/>
              </a:path>
            </a:pathLst>
          </a:custGeom>
        </p:spPr>
        <p:style>
          <a:lnRef idx="2">
            <a:schemeClr val="lt1">
              <a:hueOff val="0"/>
              <a:satOff val="0"/>
              <a:lumOff val="0"/>
              <a:alphaOff val="0"/>
            </a:schemeClr>
          </a:lnRef>
          <a:fillRef idx="1">
            <a:schemeClr val="accent5">
              <a:hueOff val="-10380063"/>
              <a:satOff val="35000"/>
              <a:lumOff val="-39020"/>
              <a:alphaOff val="0"/>
            </a:schemeClr>
          </a:fillRef>
          <a:effectRef idx="0">
            <a:schemeClr val="accent5">
              <a:hueOff val="-10380063"/>
              <a:satOff val="35000"/>
              <a:lumOff val="-3902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GB" sz="4000" b="0" kern="1200"/>
              <a:t>Word2Vec (Word Embedding)</a:t>
            </a:r>
            <a:endParaRPr lang="en-ID" sz="4000" kern="1200"/>
          </a:p>
        </p:txBody>
      </p:sp>
    </p:spTree>
    <p:extLst>
      <p:ext uri="{BB962C8B-B14F-4D97-AF65-F5344CB8AC3E}">
        <p14:creationId xmlns:p14="http://schemas.microsoft.com/office/powerpoint/2010/main" val="20500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One Hot Encoding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9849322"/>
              </p:ext>
            </p:extLst>
          </p:nvPr>
        </p:nvGraphicFramePr>
        <p:xfrm>
          <a:off x="695400" y="2022458"/>
          <a:ext cx="6566520" cy="1371600"/>
        </p:xfrm>
        <a:graphic>
          <a:graphicData uri="http://schemas.openxmlformats.org/drawingml/2006/table">
            <a:tbl>
              <a:tblPr firstCol="1" bandRow="1">
                <a:tableStyleId>{21E4AEA4-8DFA-4A89-87EB-49C32662AFE0}</a:tableStyleId>
              </a:tblPr>
              <a:tblGrid>
                <a:gridCol w="1669976">
                  <a:extLst>
                    <a:ext uri="{9D8B030D-6E8A-4147-A177-3AD203B41FA5}">
                      <a16:colId xmlns:a16="http://schemas.microsoft.com/office/drawing/2014/main" val="360563478"/>
                    </a:ext>
                  </a:extLst>
                </a:gridCol>
                <a:gridCol w="4896544">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FF000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grpSp>
        <p:nvGrpSpPr>
          <p:cNvPr id="12" name="Group 11"/>
          <p:cNvGrpSpPr/>
          <p:nvPr/>
        </p:nvGrpSpPr>
        <p:grpSpPr>
          <a:xfrm>
            <a:off x="695400" y="3859505"/>
            <a:ext cx="8208912" cy="830998"/>
            <a:chOff x="695400" y="3859505"/>
            <a:chExt cx="8208912" cy="830998"/>
          </a:xfrm>
        </p:grpSpPr>
        <p:sp>
          <p:nvSpPr>
            <p:cNvPr id="6" name="TextBox 5"/>
            <p:cNvSpPr txBox="1"/>
            <p:nvPr/>
          </p:nvSpPr>
          <p:spPr>
            <a:xfrm>
              <a:off x="695400" y="3859505"/>
              <a:ext cx="1223412" cy="830997"/>
            </a:xfrm>
            <a:prstGeom prst="rect">
              <a:avLst/>
            </a:prstGeom>
            <a:solidFill>
              <a:srgbClr val="FF0000"/>
            </a:solidFill>
          </p:spPr>
          <p:txBody>
            <a:bodyPr wrap="none" rtlCol="0" anchor="ctr">
              <a:noAutofit/>
            </a:bodyPr>
            <a:lstStyle/>
            <a:p>
              <a:r>
                <a:rPr lang="en-ID" sz="2800" b="1">
                  <a:solidFill>
                    <a:schemeClr val="bg1"/>
                  </a:solidFill>
                  <a:latin typeface="Calibri" panose="020F0502020204030204" pitchFamily="34" charset="0"/>
                  <a:cs typeface="Calibri" panose="020F0502020204030204" pitchFamily="34" charset="0"/>
                </a:rPr>
                <a:t>Corpus</a:t>
              </a:r>
            </a:p>
          </p:txBody>
        </p:sp>
        <p:sp>
          <p:nvSpPr>
            <p:cNvPr id="7" name="TextBox 6"/>
            <p:cNvSpPr txBox="1"/>
            <p:nvPr/>
          </p:nvSpPr>
          <p:spPr>
            <a:xfrm>
              <a:off x="1919536" y="3859506"/>
              <a:ext cx="6984776" cy="830997"/>
            </a:xfrm>
            <a:prstGeom prst="rect">
              <a:avLst/>
            </a:prstGeom>
            <a:solidFill>
              <a:schemeClr val="accent2">
                <a:lumMod val="20000"/>
                <a:lumOff val="80000"/>
              </a:schemeClr>
            </a:solidFill>
          </p:spPr>
          <p:txBody>
            <a:bodyPr wrap="square" rtlCol="0">
              <a:spAutoFit/>
            </a:bodyPr>
            <a:lstStyle/>
            <a:p>
              <a:pPr algn="just"/>
              <a:r>
                <a:rPr lang="en-ID" sz="2400">
                  <a:solidFill>
                    <a:srgbClr val="000000"/>
                  </a:solidFill>
                  <a:latin typeface="Calibri" panose="020F0502020204030204" pitchFamily="34" charset="0"/>
                  <a:cs typeface="Calibri" panose="020F0502020204030204" pitchFamily="34" charset="0"/>
                </a:rPr>
                <a:t>saya suka makan nasi goreng mie goreng suka dijual malam hari hari ini saya makan roti</a:t>
              </a:r>
            </a:p>
          </p:txBody>
        </p:sp>
      </p:grpSp>
      <p:grpSp>
        <p:nvGrpSpPr>
          <p:cNvPr id="13" name="Group 12"/>
          <p:cNvGrpSpPr/>
          <p:nvPr/>
        </p:nvGrpSpPr>
        <p:grpSpPr>
          <a:xfrm>
            <a:off x="694676" y="4869159"/>
            <a:ext cx="8209636" cy="830998"/>
            <a:chOff x="694676" y="4869159"/>
            <a:chExt cx="8209636" cy="830998"/>
          </a:xfrm>
        </p:grpSpPr>
        <p:sp>
          <p:nvSpPr>
            <p:cNvPr id="8" name="TextBox 7"/>
            <p:cNvSpPr txBox="1"/>
            <p:nvPr/>
          </p:nvSpPr>
          <p:spPr>
            <a:xfrm>
              <a:off x="694676" y="4869159"/>
              <a:ext cx="1872932" cy="830997"/>
            </a:xfrm>
            <a:prstGeom prst="rect">
              <a:avLst/>
            </a:prstGeom>
            <a:solidFill>
              <a:srgbClr val="FF0000"/>
            </a:solidFill>
          </p:spPr>
          <p:txBody>
            <a:bodyPr wrap="none" rtlCol="0" anchor="ctr">
              <a:noAutofit/>
            </a:bodyPr>
            <a:lstStyle/>
            <a:p>
              <a:r>
                <a:rPr lang="en-ID" sz="2800" b="1">
                  <a:solidFill>
                    <a:schemeClr val="bg1"/>
                  </a:solidFill>
                  <a:latin typeface="Calibri" panose="020F0502020204030204" pitchFamily="34" charset="0"/>
                  <a:cs typeface="Calibri" panose="020F0502020204030204" pitchFamily="34" charset="0"/>
                </a:rPr>
                <a:t>Vocabulary</a:t>
              </a:r>
            </a:p>
          </p:txBody>
        </p:sp>
        <p:sp>
          <p:nvSpPr>
            <p:cNvPr id="9" name="TextBox 8"/>
            <p:cNvSpPr txBox="1"/>
            <p:nvPr/>
          </p:nvSpPr>
          <p:spPr>
            <a:xfrm>
              <a:off x="2567608" y="4869160"/>
              <a:ext cx="6336704" cy="830997"/>
            </a:xfrm>
            <a:prstGeom prst="rect">
              <a:avLst/>
            </a:prstGeom>
            <a:solidFill>
              <a:schemeClr val="accent2">
                <a:lumMod val="20000"/>
                <a:lumOff val="80000"/>
              </a:schemeClr>
            </a:solidFill>
          </p:spPr>
          <p:txBody>
            <a:bodyPr wrap="square" rtlCol="0">
              <a:spAutoFit/>
            </a:bodyPr>
            <a:lstStyle/>
            <a:p>
              <a:pPr algn="just"/>
              <a:r>
                <a:rPr lang="en-ID" sz="2400">
                  <a:solidFill>
                    <a:srgbClr val="000000"/>
                  </a:solidFill>
                  <a:latin typeface="Calibri" panose="020F0502020204030204" pitchFamily="34" charset="0"/>
                  <a:cs typeface="Calibri" panose="020F0502020204030204" pitchFamily="34" charset="0"/>
                </a:rPr>
                <a:t>saya suka makan nasi goreng mie dijual malam hari ini roti</a:t>
              </a:r>
            </a:p>
          </p:txBody>
        </p:sp>
      </p:grpSp>
      <p:sp>
        <p:nvSpPr>
          <p:cNvPr id="10" name="TextBox 9"/>
          <p:cNvSpPr txBox="1"/>
          <p:nvPr/>
        </p:nvSpPr>
        <p:spPr>
          <a:xfrm>
            <a:off x="9192344" y="4992269"/>
            <a:ext cx="1327608" cy="584775"/>
          </a:xfrm>
          <a:prstGeom prst="rect">
            <a:avLst/>
          </a:prstGeom>
          <a:noFill/>
        </p:spPr>
        <p:txBody>
          <a:bodyPr wrap="none" rtlCol="0">
            <a:spAutoFit/>
          </a:bodyPr>
          <a:lstStyle/>
          <a:p>
            <a:r>
              <a:rPr lang="en-ID" sz="3200" b="1">
                <a:solidFill>
                  <a:srgbClr val="000000"/>
                </a:solidFill>
                <a:latin typeface="Calibri" panose="020F0502020204030204" pitchFamily="34" charset="0"/>
                <a:cs typeface="Calibri" panose="020F0502020204030204" pitchFamily="34" charset="0"/>
              </a:rPr>
              <a:t>V = 11 </a:t>
            </a:r>
          </a:p>
        </p:txBody>
      </p:sp>
      <p:sp>
        <p:nvSpPr>
          <p:cNvPr id="11" name="Oval 10"/>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1</a:t>
            </a:r>
            <a:endParaRPr lang="en-ID"/>
          </a:p>
        </p:txBody>
      </p:sp>
    </p:spTree>
    <p:extLst>
      <p:ext uri="{BB962C8B-B14F-4D97-AF65-F5344CB8AC3E}">
        <p14:creationId xmlns:p14="http://schemas.microsoft.com/office/powerpoint/2010/main" val="77847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One Hot Encoding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1366054"/>
              </p:ext>
            </p:extLst>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FF000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graphicFrame>
        <p:nvGraphicFramePr>
          <p:cNvPr id="3" name="Table 2"/>
          <p:cNvGraphicFramePr>
            <a:graphicFrameLocks noGrp="1"/>
          </p:cNvGraphicFramePr>
          <p:nvPr>
            <p:extLst>
              <p:ext uri="{D42A27DB-BD31-4B8C-83A1-F6EECF244321}">
                <p14:modId xmlns:p14="http://schemas.microsoft.com/office/powerpoint/2010/main" val="2361186264"/>
              </p:ext>
            </p:extLst>
          </p:nvPr>
        </p:nvGraphicFramePr>
        <p:xfrm>
          <a:off x="737017" y="4221088"/>
          <a:ext cx="9649068" cy="2225040"/>
        </p:xfrm>
        <a:graphic>
          <a:graphicData uri="http://schemas.openxmlformats.org/drawingml/2006/table">
            <a:tbl>
              <a:tblPr firstRow="1" bandRow="1">
                <a:tableStyleId>{E8B1032C-EA38-4F05-BA0D-38AFFFC7BED3}</a:tableStyleId>
              </a:tblPr>
              <a:tblGrid>
                <a:gridCol w="936104">
                  <a:extLst>
                    <a:ext uri="{9D8B030D-6E8A-4147-A177-3AD203B41FA5}">
                      <a16:colId xmlns:a16="http://schemas.microsoft.com/office/drawing/2014/main" val="4066264406"/>
                    </a:ext>
                  </a:extLst>
                </a:gridCol>
                <a:gridCol w="672074">
                  <a:extLst>
                    <a:ext uri="{9D8B030D-6E8A-4147-A177-3AD203B41FA5}">
                      <a16:colId xmlns:a16="http://schemas.microsoft.com/office/drawing/2014/main" val="1337223850"/>
                    </a:ext>
                  </a:extLst>
                </a:gridCol>
                <a:gridCol w="804089">
                  <a:extLst>
                    <a:ext uri="{9D8B030D-6E8A-4147-A177-3AD203B41FA5}">
                      <a16:colId xmlns:a16="http://schemas.microsoft.com/office/drawing/2014/main" val="1129758459"/>
                    </a:ext>
                  </a:extLst>
                </a:gridCol>
                <a:gridCol w="804089">
                  <a:extLst>
                    <a:ext uri="{9D8B030D-6E8A-4147-A177-3AD203B41FA5}">
                      <a16:colId xmlns:a16="http://schemas.microsoft.com/office/drawing/2014/main" val="2295986213"/>
                    </a:ext>
                  </a:extLst>
                </a:gridCol>
                <a:gridCol w="804089">
                  <a:extLst>
                    <a:ext uri="{9D8B030D-6E8A-4147-A177-3AD203B41FA5}">
                      <a16:colId xmlns:a16="http://schemas.microsoft.com/office/drawing/2014/main" val="4136678372"/>
                    </a:ext>
                  </a:extLst>
                </a:gridCol>
                <a:gridCol w="804089">
                  <a:extLst>
                    <a:ext uri="{9D8B030D-6E8A-4147-A177-3AD203B41FA5}">
                      <a16:colId xmlns:a16="http://schemas.microsoft.com/office/drawing/2014/main" val="1973510110"/>
                    </a:ext>
                  </a:extLst>
                </a:gridCol>
                <a:gridCol w="804089">
                  <a:extLst>
                    <a:ext uri="{9D8B030D-6E8A-4147-A177-3AD203B41FA5}">
                      <a16:colId xmlns:a16="http://schemas.microsoft.com/office/drawing/2014/main" val="1525895248"/>
                    </a:ext>
                  </a:extLst>
                </a:gridCol>
                <a:gridCol w="804089">
                  <a:extLst>
                    <a:ext uri="{9D8B030D-6E8A-4147-A177-3AD203B41FA5}">
                      <a16:colId xmlns:a16="http://schemas.microsoft.com/office/drawing/2014/main" val="4012073866"/>
                    </a:ext>
                  </a:extLst>
                </a:gridCol>
                <a:gridCol w="804089">
                  <a:extLst>
                    <a:ext uri="{9D8B030D-6E8A-4147-A177-3AD203B41FA5}">
                      <a16:colId xmlns:a16="http://schemas.microsoft.com/office/drawing/2014/main" val="1093907021"/>
                    </a:ext>
                  </a:extLst>
                </a:gridCol>
                <a:gridCol w="804089">
                  <a:extLst>
                    <a:ext uri="{9D8B030D-6E8A-4147-A177-3AD203B41FA5}">
                      <a16:colId xmlns:a16="http://schemas.microsoft.com/office/drawing/2014/main" val="3288275156"/>
                    </a:ext>
                  </a:extLst>
                </a:gridCol>
                <a:gridCol w="804089">
                  <a:extLst>
                    <a:ext uri="{9D8B030D-6E8A-4147-A177-3AD203B41FA5}">
                      <a16:colId xmlns:a16="http://schemas.microsoft.com/office/drawing/2014/main" val="3116274355"/>
                    </a:ext>
                  </a:extLst>
                </a:gridCol>
                <a:gridCol w="804089">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0</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1</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2</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3</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4</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5</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6</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7</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8</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9</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10</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saya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suka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makan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r h="370840">
                <a:tc>
                  <a:txBody>
                    <a:bodyPr/>
                    <a:lstStyle/>
                    <a:p>
                      <a:r>
                        <a:rPr lang="en-ID">
                          <a:solidFill>
                            <a:srgbClr val="000000"/>
                          </a:solidFill>
                          <a:latin typeface="Calibri" panose="020F0502020204030204" pitchFamily="34" charset="0"/>
                          <a:cs typeface="Calibri" panose="020F0502020204030204" pitchFamily="34" charset="0"/>
                        </a:rPr>
                        <a:t>nasi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457969577"/>
                  </a:ext>
                </a:extLst>
              </a:tr>
              <a:tr h="370840">
                <a:tc>
                  <a:txBody>
                    <a:bodyPr/>
                    <a:lstStyle/>
                    <a:p>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558449227"/>
                  </a:ext>
                </a:extLst>
              </a:tr>
            </a:tbl>
          </a:graphicData>
        </a:graphic>
      </p:graphicFrame>
      <p:sp>
        <p:nvSpPr>
          <p:cNvPr id="11" name="Rectangle 10"/>
          <p:cNvSpPr/>
          <p:nvPr/>
        </p:nvSpPr>
        <p:spPr>
          <a:xfrm>
            <a:off x="7176120" y="2022458"/>
            <a:ext cx="4248472" cy="830997"/>
          </a:xfrm>
          <a:prstGeom prst="rect">
            <a:avLst/>
          </a:prstGeom>
          <a:solidFill>
            <a:schemeClr val="accent2">
              <a:lumMod val="20000"/>
              <a:lumOff val="80000"/>
            </a:schemeClr>
          </a:solidFill>
        </p:spPr>
        <p:txBody>
          <a:bodyPr wrap="square" rtlCol="0">
            <a:spAutoFit/>
          </a:bodyPr>
          <a:lstStyle/>
          <a:p>
            <a:pPr algn="just"/>
            <a:r>
              <a:rPr lang="en-ID" sz="2400">
                <a:solidFill>
                  <a:srgbClr val="000000"/>
                </a:solidFill>
                <a:latin typeface="Calibri" panose="020F0502020204030204" pitchFamily="34" charset="0"/>
                <a:cs typeface="Calibri" panose="020F0502020204030204" pitchFamily="34" charset="0"/>
              </a:rPr>
              <a:t>saya suka makan nasi goreng mie dijual malam hari ini roti</a:t>
            </a:r>
          </a:p>
        </p:txBody>
      </p:sp>
      <p:sp>
        <p:nvSpPr>
          <p:cNvPr id="12" name="TextBox 11"/>
          <p:cNvSpPr txBox="1"/>
          <p:nvPr/>
        </p:nvSpPr>
        <p:spPr>
          <a:xfrm>
            <a:off x="7176120" y="1397319"/>
            <a:ext cx="1849032" cy="523220"/>
          </a:xfrm>
          <a:prstGeom prst="rect">
            <a:avLst/>
          </a:prstGeom>
          <a:solidFill>
            <a:srgbClr val="FF000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Vocabulary</a:t>
            </a:r>
          </a:p>
        </p:txBody>
      </p:sp>
      <p:sp>
        <p:nvSpPr>
          <p:cNvPr id="13" name="TextBox 12"/>
          <p:cNvSpPr txBox="1"/>
          <p:nvPr/>
        </p:nvSpPr>
        <p:spPr>
          <a:xfrm>
            <a:off x="623392" y="3659451"/>
            <a:ext cx="4605300" cy="461665"/>
          </a:xfrm>
          <a:prstGeom prst="rect">
            <a:avLst/>
          </a:prstGeom>
          <a:no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One Hot Encoding dari </a:t>
            </a:r>
            <a:r>
              <a:rPr lang="en-ID" sz="2400" b="1">
                <a:solidFill>
                  <a:srgbClr val="FF0000"/>
                </a:solidFill>
                <a:latin typeface="Calibri" panose="020F0502020204030204" pitchFamily="34" charset="0"/>
                <a:cs typeface="Calibri" panose="020F0502020204030204" pitchFamily="34" charset="0"/>
              </a:rPr>
              <a:t>Dokumen-1</a:t>
            </a:r>
          </a:p>
        </p:txBody>
      </p:sp>
      <p:sp>
        <p:nvSpPr>
          <p:cNvPr id="14" name="Oval 1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1</a:t>
            </a:r>
            <a:endParaRPr lang="en-ID"/>
          </a:p>
        </p:txBody>
      </p:sp>
    </p:spTree>
    <p:extLst>
      <p:ext uri="{BB962C8B-B14F-4D97-AF65-F5344CB8AC3E}">
        <p14:creationId xmlns:p14="http://schemas.microsoft.com/office/powerpoint/2010/main" val="124511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One Hot Encoding</a:t>
            </a:r>
          </a:p>
        </p:txBody>
      </p:sp>
      <p:graphicFrame>
        <p:nvGraphicFramePr>
          <p:cNvPr id="4" name="Content Placeholder 3"/>
          <p:cNvGraphicFramePr>
            <a:graphicFrameLocks noGrp="1"/>
          </p:cNvGraphicFramePr>
          <p:nvPr>
            <p:ph idx="1"/>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FF000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graphicFrame>
        <p:nvGraphicFramePr>
          <p:cNvPr id="3" name="Table 2"/>
          <p:cNvGraphicFramePr>
            <a:graphicFrameLocks noGrp="1"/>
          </p:cNvGraphicFramePr>
          <p:nvPr>
            <p:extLst>
              <p:ext uri="{D42A27DB-BD31-4B8C-83A1-F6EECF244321}">
                <p14:modId xmlns:p14="http://schemas.microsoft.com/office/powerpoint/2010/main" val="3953233361"/>
              </p:ext>
            </p:extLst>
          </p:nvPr>
        </p:nvGraphicFramePr>
        <p:xfrm>
          <a:off x="737017" y="4221088"/>
          <a:ext cx="9649068" cy="2225040"/>
        </p:xfrm>
        <a:graphic>
          <a:graphicData uri="http://schemas.openxmlformats.org/drawingml/2006/table">
            <a:tbl>
              <a:tblPr firstRow="1" bandRow="1">
                <a:tableStyleId>{E8B1032C-EA38-4F05-BA0D-38AFFFC7BED3}</a:tableStyleId>
              </a:tblPr>
              <a:tblGrid>
                <a:gridCol w="936104">
                  <a:extLst>
                    <a:ext uri="{9D8B030D-6E8A-4147-A177-3AD203B41FA5}">
                      <a16:colId xmlns:a16="http://schemas.microsoft.com/office/drawing/2014/main" val="4066264406"/>
                    </a:ext>
                  </a:extLst>
                </a:gridCol>
                <a:gridCol w="672074">
                  <a:extLst>
                    <a:ext uri="{9D8B030D-6E8A-4147-A177-3AD203B41FA5}">
                      <a16:colId xmlns:a16="http://schemas.microsoft.com/office/drawing/2014/main" val="1337223850"/>
                    </a:ext>
                  </a:extLst>
                </a:gridCol>
                <a:gridCol w="804089">
                  <a:extLst>
                    <a:ext uri="{9D8B030D-6E8A-4147-A177-3AD203B41FA5}">
                      <a16:colId xmlns:a16="http://schemas.microsoft.com/office/drawing/2014/main" val="1129758459"/>
                    </a:ext>
                  </a:extLst>
                </a:gridCol>
                <a:gridCol w="804089">
                  <a:extLst>
                    <a:ext uri="{9D8B030D-6E8A-4147-A177-3AD203B41FA5}">
                      <a16:colId xmlns:a16="http://schemas.microsoft.com/office/drawing/2014/main" val="2295986213"/>
                    </a:ext>
                  </a:extLst>
                </a:gridCol>
                <a:gridCol w="804089">
                  <a:extLst>
                    <a:ext uri="{9D8B030D-6E8A-4147-A177-3AD203B41FA5}">
                      <a16:colId xmlns:a16="http://schemas.microsoft.com/office/drawing/2014/main" val="4136678372"/>
                    </a:ext>
                  </a:extLst>
                </a:gridCol>
                <a:gridCol w="804089">
                  <a:extLst>
                    <a:ext uri="{9D8B030D-6E8A-4147-A177-3AD203B41FA5}">
                      <a16:colId xmlns:a16="http://schemas.microsoft.com/office/drawing/2014/main" val="1973510110"/>
                    </a:ext>
                  </a:extLst>
                </a:gridCol>
                <a:gridCol w="804089">
                  <a:extLst>
                    <a:ext uri="{9D8B030D-6E8A-4147-A177-3AD203B41FA5}">
                      <a16:colId xmlns:a16="http://schemas.microsoft.com/office/drawing/2014/main" val="1525895248"/>
                    </a:ext>
                  </a:extLst>
                </a:gridCol>
                <a:gridCol w="804089">
                  <a:extLst>
                    <a:ext uri="{9D8B030D-6E8A-4147-A177-3AD203B41FA5}">
                      <a16:colId xmlns:a16="http://schemas.microsoft.com/office/drawing/2014/main" val="4012073866"/>
                    </a:ext>
                  </a:extLst>
                </a:gridCol>
                <a:gridCol w="804089">
                  <a:extLst>
                    <a:ext uri="{9D8B030D-6E8A-4147-A177-3AD203B41FA5}">
                      <a16:colId xmlns:a16="http://schemas.microsoft.com/office/drawing/2014/main" val="1093907021"/>
                    </a:ext>
                  </a:extLst>
                </a:gridCol>
                <a:gridCol w="804089">
                  <a:extLst>
                    <a:ext uri="{9D8B030D-6E8A-4147-A177-3AD203B41FA5}">
                      <a16:colId xmlns:a16="http://schemas.microsoft.com/office/drawing/2014/main" val="3288275156"/>
                    </a:ext>
                  </a:extLst>
                </a:gridCol>
                <a:gridCol w="804089">
                  <a:extLst>
                    <a:ext uri="{9D8B030D-6E8A-4147-A177-3AD203B41FA5}">
                      <a16:colId xmlns:a16="http://schemas.microsoft.com/office/drawing/2014/main" val="3116274355"/>
                    </a:ext>
                  </a:extLst>
                </a:gridCol>
                <a:gridCol w="804089">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0</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1</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2</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3</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4</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5</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6</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7</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8</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9</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10</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hari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ini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saya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r h="370840">
                <a:tc>
                  <a:txBody>
                    <a:bodyPr/>
                    <a:lstStyle/>
                    <a:p>
                      <a:r>
                        <a:rPr lang="en-ID">
                          <a:solidFill>
                            <a:srgbClr val="000000"/>
                          </a:solidFill>
                          <a:latin typeface="Calibri" panose="020F0502020204030204" pitchFamily="34" charset="0"/>
                          <a:cs typeface="Calibri" panose="020F0502020204030204" pitchFamily="34" charset="0"/>
                        </a:rPr>
                        <a:t>makan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457969577"/>
                  </a:ext>
                </a:extLst>
              </a:tr>
              <a:tr h="370840">
                <a:tc>
                  <a:txBody>
                    <a:bodyPr/>
                    <a:lstStyle/>
                    <a:p>
                      <a:r>
                        <a:rPr lang="en-ID">
                          <a:solidFill>
                            <a:srgbClr val="000000"/>
                          </a:solidFill>
                          <a:latin typeface="Calibri" panose="020F0502020204030204" pitchFamily="34" charset="0"/>
                          <a:cs typeface="Calibri" panose="020F0502020204030204" pitchFamily="34" charset="0"/>
                        </a:rPr>
                        <a:t>roti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3558449227"/>
                  </a:ext>
                </a:extLst>
              </a:tr>
            </a:tbl>
          </a:graphicData>
        </a:graphic>
      </p:graphicFrame>
      <p:sp>
        <p:nvSpPr>
          <p:cNvPr id="11" name="Rectangle 10"/>
          <p:cNvSpPr/>
          <p:nvPr/>
        </p:nvSpPr>
        <p:spPr>
          <a:xfrm>
            <a:off x="7176120" y="2022458"/>
            <a:ext cx="4248472" cy="830997"/>
          </a:xfrm>
          <a:prstGeom prst="rect">
            <a:avLst/>
          </a:prstGeom>
          <a:solidFill>
            <a:schemeClr val="accent2">
              <a:lumMod val="20000"/>
              <a:lumOff val="80000"/>
            </a:schemeClr>
          </a:solidFill>
        </p:spPr>
        <p:txBody>
          <a:bodyPr wrap="square" rtlCol="0">
            <a:spAutoFit/>
          </a:bodyPr>
          <a:lstStyle/>
          <a:p>
            <a:pPr algn="just"/>
            <a:r>
              <a:rPr lang="en-ID" sz="2400">
                <a:solidFill>
                  <a:srgbClr val="000000"/>
                </a:solidFill>
                <a:latin typeface="Calibri" panose="020F0502020204030204" pitchFamily="34" charset="0"/>
                <a:cs typeface="Calibri" panose="020F0502020204030204" pitchFamily="34" charset="0"/>
              </a:rPr>
              <a:t>saya suka makan nasi goreng mie dijual malam hari ini roti</a:t>
            </a:r>
          </a:p>
        </p:txBody>
      </p:sp>
      <p:sp>
        <p:nvSpPr>
          <p:cNvPr id="12" name="TextBox 11"/>
          <p:cNvSpPr txBox="1"/>
          <p:nvPr/>
        </p:nvSpPr>
        <p:spPr>
          <a:xfrm>
            <a:off x="7176120" y="1397319"/>
            <a:ext cx="1849032" cy="523220"/>
          </a:xfrm>
          <a:prstGeom prst="rect">
            <a:avLst/>
          </a:prstGeom>
          <a:solidFill>
            <a:srgbClr val="FF000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Vocabulary</a:t>
            </a:r>
          </a:p>
        </p:txBody>
      </p:sp>
      <p:sp>
        <p:nvSpPr>
          <p:cNvPr id="13" name="TextBox 12"/>
          <p:cNvSpPr txBox="1"/>
          <p:nvPr/>
        </p:nvSpPr>
        <p:spPr>
          <a:xfrm>
            <a:off x="623392" y="3659451"/>
            <a:ext cx="4605300" cy="461665"/>
          </a:xfrm>
          <a:prstGeom prst="rect">
            <a:avLst/>
          </a:prstGeom>
          <a:no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One Hot Encoding dari </a:t>
            </a:r>
            <a:r>
              <a:rPr lang="en-ID" sz="2400" b="1">
                <a:solidFill>
                  <a:srgbClr val="FF0000"/>
                </a:solidFill>
                <a:latin typeface="Calibri" panose="020F0502020204030204" pitchFamily="34" charset="0"/>
                <a:cs typeface="Calibri" panose="020F0502020204030204" pitchFamily="34" charset="0"/>
              </a:rPr>
              <a:t>Dokumen-3</a:t>
            </a:r>
          </a:p>
        </p:txBody>
      </p:sp>
      <p:sp>
        <p:nvSpPr>
          <p:cNvPr id="9" name="Oval 8"/>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1</a:t>
            </a:r>
            <a:endParaRPr lang="en-ID"/>
          </a:p>
        </p:txBody>
      </p:sp>
    </p:spTree>
    <p:extLst>
      <p:ext uri="{BB962C8B-B14F-4D97-AF65-F5344CB8AC3E}">
        <p14:creationId xmlns:p14="http://schemas.microsoft.com/office/powerpoint/2010/main" val="341963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One Hot Encoding: </a:t>
            </a:r>
            <a:r>
              <a:rPr lang="en-ID">
                <a:solidFill>
                  <a:srgbClr val="FFFF00"/>
                </a:solidFill>
              </a:rPr>
              <a:t>Kelebihan dan Kekurangan</a:t>
            </a:r>
          </a:p>
        </p:txBody>
      </p:sp>
      <p:sp>
        <p:nvSpPr>
          <p:cNvPr id="3" name="Content Placeholder 2"/>
          <p:cNvSpPr>
            <a:spLocks noGrp="1"/>
          </p:cNvSpPr>
          <p:nvPr>
            <p:ph idx="1"/>
          </p:nvPr>
        </p:nvSpPr>
        <p:spPr/>
        <p:txBody>
          <a:bodyPr/>
          <a:lstStyle/>
          <a:p>
            <a:r>
              <a:rPr lang="en-GB" b="1"/>
              <a:t>Kelebihan</a:t>
            </a:r>
          </a:p>
          <a:p>
            <a:pPr lvl="1"/>
            <a:r>
              <a:rPr lang="en-GB"/>
              <a:t>Sederhana</a:t>
            </a:r>
          </a:p>
          <a:p>
            <a:pPr lvl="1"/>
            <a:r>
              <a:rPr lang="en-GB"/>
              <a:t>Mudah diterapkan</a:t>
            </a:r>
          </a:p>
          <a:p>
            <a:r>
              <a:rPr lang="en-GB" b="1"/>
              <a:t>Kekurangan</a:t>
            </a:r>
          </a:p>
          <a:p>
            <a:pPr lvl="1"/>
            <a:r>
              <a:rPr lang="en-GB"/>
              <a:t>Menyebabkan persebaran data (sparsity)</a:t>
            </a:r>
          </a:p>
          <a:p>
            <a:pPr lvl="1"/>
            <a:r>
              <a:rPr lang="en-GB"/>
              <a:t>Ukuran dari setiap dokumen setelah one-hot encoding menjadi berbeda, beberapa metode machine learning tidak dapat diterapkan.</a:t>
            </a:r>
          </a:p>
          <a:p>
            <a:pPr lvl="1"/>
            <a:r>
              <a:rPr lang="en-GB"/>
              <a:t>Permasalahan Out of Vocabulary (OOV). Pada saat prediksi, kata yang baru bisa jadi belum tersedia di vocabulary.</a:t>
            </a:r>
          </a:p>
          <a:p>
            <a:pPr lvl="1"/>
            <a:r>
              <a:rPr lang="en-GB"/>
              <a:t>Tidak dapat menangkap makna semantik dari data.</a:t>
            </a:r>
            <a:endParaRPr lang="en-ID"/>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1</a:t>
            </a:r>
            <a:endParaRPr lang="en-ID"/>
          </a:p>
        </p:txBody>
      </p:sp>
    </p:spTree>
    <p:extLst>
      <p:ext uri="{BB962C8B-B14F-4D97-AF65-F5344CB8AC3E}">
        <p14:creationId xmlns:p14="http://schemas.microsoft.com/office/powerpoint/2010/main" val="16816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n Optimum Approach Towards the Bag of Words with Code Illustration in  Python | Analytics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048" y="2351640"/>
            <a:ext cx="5447928" cy="40677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D"/>
              <a:t>Bag of Words (BoW)</a:t>
            </a:r>
          </a:p>
        </p:txBody>
      </p:sp>
      <p:sp>
        <p:nvSpPr>
          <p:cNvPr id="3" name="Content Placeholder 2"/>
          <p:cNvSpPr>
            <a:spLocks noGrp="1"/>
          </p:cNvSpPr>
          <p:nvPr>
            <p:ph idx="1"/>
          </p:nvPr>
        </p:nvSpPr>
        <p:spPr>
          <a:xfrm>
            <a:off x="609600" y="1371600"/>
            <a:ext cx="6278488" cy="4953000"/>
          </a:xfrm>
        </p:spPr>
        <p:txBody>
          <a:bodyPr/>
          <a:lstStyle/>
          <a:p>
            <a:r>
              <a:rPr lang="en-ID"/>
              <a:t>Salah satu metode ektraksi fitur yang paling banyak digunakan, terutama dalam text mining.</a:t>
            </a:r>
          </a:p>
          <a:p>
            <a:r>
              <a:rPr lang="en-ID" b="1"/>
              <a:t>Bag-of-Words</a:t>
            </a:r>
            <a:r>
              <a:rPr lang="en-ID"/>
              <a:t> menggambarkan </a:t>
            </a:r>
            <a:r>
              <a:rPr lang="en-ID" b="1"/>
              <a:t>jumlah kemunculan</a:t>
            </a:r>
            <a:r>
              <a:rPr lang="en-ID"/>
              <a:t> suatu kata di dalam dokumen.</a:t>
            </a:r>
          </a:p>
          <a:p>
            <a:endParaRPr lang="en-ID"/>
          </a:p>
        </p:txBody>
      </p:sp>
      <p:sp>
        <p:nvSpPr>
          <p:cNvPr id="5" name="Oval 4"/>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2</a:t>
            </a:r>
            <a:endParaRPr lang="en-ID"/>
          </a:p>
        </p:txBody>
      </p:sp>
    </p:spTree>
    <p:extLst>
      <p:ext uri="{BB962C8B-B14F-4D97-AF65-F5344CB8AC3E}">
        <p14:creationId xmlns:p14="http://schemas.microsoft.com/office/powerpoint/2010/main" val="181863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a:t>Pertemuan </a:t>
            </a:r>
            <a:r>
              <a:rPr lang="en-ID" sz="2800"/>
              <a:t>06</a:t>
            </a:r>
            <a:endParaRPr lang="id-ID" sz="2800" dirty="0"/>
          </a:p>
        </p:txBody>
      </p:sp>
      <p:sp>
        <p:nvSpPr>
          <p:cNvPr id="6" name="Subtitle 4"/>
          <p:cNvSpPr>
            <a:spLocks noGrp="1"/>
          </p:cNvSpPr>
          <p:nvPr>
            <p:ph type="title"/>
          </p:nvPr>
        </p:nvSpPr>
        <p:spPr/>
        <p:txBody>
          <a:bodyPr/>
          <a:lstStyle/>
          <a:p>
            <a:r>
              <a:rPr lang="en-ID" sz="4800">
                <a:solidFill>
                  <a:schemeClr val="tx1"/>
                </a:solidFill>
              </a:rPr>
              <a:t>EKSTRAKSI FITUR PADA TEKS</a:t>
            </a:r>
            <a:endParaRPr lang="id-ID" sz="4800" b="1" dirty="0">
              <a:solidFill>
                <a:srgbClr val="FB6905"/>
              </a:solidFill>
              <a:latin typeface="+mj-lt"/>
            </a:endParaRPr>
          </a:p>
        </p:txBody>
      </p:sp>
    </p:spTree>
    <p:extLst>
      <p:ext uri="{BB962C8B-B14F-4D97-AF65-F5344CB8AC3E}">
        <p14:creationId xmlns:p14="http://schemas.microsoft.com/office/powerpoint/2010/main" val="116201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Bag of Words (BoW)</a:t>
            </a:r>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70C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43744" y="3717032"/>
            <a:ext cx="10608840" cy="1938992"/>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 (unsorted)</a:t>
            </a:r>
            <a:r>
              <a:rPr lang="en-ID" sz="2400">
                <a:solidFill>
                  <a:srgbClr val="212121"/>
                </a:solidFill>
                <a:latin typeface="Calibri" panose="020F0502020204030204" pitchFamily="34" charset="0"/>
                <a:cs typeface="Calibri" panose="020F0502020204030204" pitchFamily="34" charset="0"/>
              </a:rPr>
              <a:t>: {'saya': 9, 'suka': 10, 'makan': 4, 'nasi': 7, 'goreng': 1, 'mie': 6, 'dijual': 0, 'malam': 5, 'hari': 2, 'ini': 3, 'roti': 8} </a:t>
            </a:r>
          </a:p>
          <a:p>
            <a:endParaRPr lang="en-ID" sz="2400">
              <a:solidFill>
                <a:srgbClr val="212121"/>
              </a:solidFill>
              <a:latin typeface="Calibri" panose="020F0502020204030204" pitchFamily="34" charset="0"/>
              <a:cs typeface="Calibri" panose="020F0502020204030204" pitchFamily="34" charset="0"/>
            </a:endParaRPr>
          </a:p>
          <a:p>
            <a:r>
              <a:rPr lang="en-ID" sz="2400" b="1">
                <a:solidFill>
                  <a:srgbClr val="212121"/>
                </a:solidFill>
                <a:latin typeface="Calibri" panose="020F0502020204030204" pitchFamily="34" charset="0"/>
                <a:cs typeface="Calibri" panose="020F0502020204030204" pitchFamily="34" charset="0"/>
              </a:rPr>
              <a:t>Vocabulary (sorted)</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a:t>
            </a:r>
            <a:endParaRPr lang="en-ID" sz="2400">
              <a:latin typeface="Calibri" panose="020F0502020204030204" pitchFamily="34" charset="0"/>
              <a:cs typeface="Calibri" panose="020F0502020204030204" pitchFamily="34" charset="0"/>
            </a:endParaRPr>
          </a:p>
        </p:txBody>
      </p:sp>
      <p:sp>
        <p:nvSpPr>
          <p:cNvPr id="7" name="Oval 6"/>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2</a:t>
            </a:r>
            <a:endParaRPr lang="en-ID"/>
          </a:p>
        </p:txBody>
      </p:sp>
    </p:spTree>
    <p:extLst>
      <p:ext uri="{BB962C8B-B14F-4D97-AF65-F5344CB8AC3E}">
        <p14:creationId xmlns:p14="http://schemas.microsoft.com/office/powerpoint/2010/main" val="13824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Bag of Words (BoW)</a:t>
            </a:r>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70C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028365" y="1920539"/>
            <a:ext cx="4828275" cy="1569660"/>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 (sorted)</a:t>
            </a:r>
            <a:r>
              <a:rPr lang="en-ID" sz="2400">
                <a:solidFill>
                  <a:srgbClr val="212121"/>
                </a:solidFill>
                <a:latin typeface="Calibri" panose="020F0502020204030204" pitchFamily="34" charset="0"/>
                <a:cs typeface="Calibri" panose="020F0502020204030204" pitchFamily="34" charset="0"/>
              </a:rPr>
              <a:t>: </a:t>
            </a:r>
          </a:p>
          <a:p>
            <a:r>
              <a:rPr lang="en-ID" sz="2400">
                <a:solidFill>
                  <a:srgbClr val="212121"/>
                </a:solidFill>
                <a:latin typeface="Calibri" panose="020F0502020204030204" pitchFamily="34" charset="0"/>
                <a:cs typeface="Calibri" panose="020F0502020204030204" pitchFamily="34" charset="0"/>
              </a:rPr>
              <a:t>['dijual', 'goreng', 'hari', 'ini', 'makan', 'malam', 'mie', 'nasi', 'roti', 'saya', 'suka']</a:t>
            </a:r>
            <a:endParaRPr lang="en-ID" sz="240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57786585"/>
              </p:ext>
            </p:extLst>
          </p:nvPr>
        </p:nvGraphicFramePr>
        <p:xfrm>
          <a:off x="737015" y="4221088"/>
          <a:ext cx="10543560" cy="1483360"/>
        </p:xfrm>
        <a:graphic>
          <a:graphicData uri="http://schemas.openxmlformats.org/drawingml/2006/table">
            <a:tbl>
              <a:tblPr firstRow="1" bandRow="1">
                <a:tableStyleId>{E8B1032C-EA38-4F05-BA0D-38AFFFC7BED3}</a:tableStyleId>
              </a:tblPr>
              <a:tblGrid>
                <a:gridCol w="1326537">
                  <a:extLst>
                    <a:ext uri="{9D8B030D-6E8A-4147-A177-3AD203B41FA5}">
                      <a16:colId xmlns:a16="http://schemas.microsoft.com/office/drawing/2014/main" val="4066264406"/>
                    </a:ext>
                  </a:extLst>
                </a:gridCol>
                <a:gridCol w="648072">
                  <a:extLst>
                    <a:ext uri="{9D8B030D-6E8A-4147-A177-3AD203B41FA5}">
                      <a16:colId xmlns:a16="http://schemas.microsoft.com/office/drawing/2014/main" val="1337223850"/>
                    </a:ext>
                  </a:extLst>
                </a:gridCol>
                <a:gridCol w="792088">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0</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1</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2</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3</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4</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5</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6</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7</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8</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9</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10</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Dokumen-1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Dokumen-2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Dokumen-3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bl>
          </a:graphicData>
        </a:graphic>
      </p:graphicFrame>
      <p:sp>
        <p:nvSpPr>
          <p:cNvPr id="8" name="TextBox 7"/>
          <p:cNvSpPr txBox="1"/>
          <p:nvPr/>
        </p:nvSpPr>
        <p:spPr>
          <a:xfrm>
            <a:off x="623392" y="3659451"/>
            <a:ext cx="2800382" cy="461665"/>
          </a:xfrm>
          <a:prstGeom prst="rect">
            <a:avLst/>
          </a:prstGeom>
          <a:no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Bag of Words (BoW)</a:t>
            </a:r>
            <a:endParaRPr lang="en-ID" sz="2400" b="1">
              <a:solidFill>
                <a:srgbClr val="FF0000"/>
              </a:solidFill>
              <a:latin typeface="Calibri" panose="020F0502020204030204" pitchFamily="34" charset="0"/>
              <a:cs typeface="Calibri" panose="020F0502020204030204" pitchFamily="34" charset="0"/>
            </a:endParaRPr>
          </a:p>
        </p:txBody>
      </p:sp>
      <p:sp>
        <p:nvSpPr>
          <p:cNvPr id="9" name="Oval 8"/>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2</a:t>
            </a:r>
            <a:endParaRPr lang="en-ID"/>
          </a:p>
        </p:txBody>
      </p:sp>
    </p:spTree>
    <p:extLst>
      <p:ext uri="{BB962C8B-B14F-4D97-AF65-F5344CB8AC3E}">
        <p14:creationId xmlns:p14="http://schemas.microsoft.com/office/powerpoint/2010/main" val="355553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a:t>
            </a:r>
            <a:r>
              <a:rPr lang="en-US">
                <a:solidFill>
                  <a:srgbClr val="FFFF00"/>
                </a:solidFill>
              </a:rPr>
              <a:t>Kelebihan dan Kekurangan</a:t>
            </a:r>
            <a:endParaRPr lang="en-ID">
              <a:solidFill>
                <a:srgbClr val="FFFF00"/>
              </a:solidFill>
            </a:endParaRPr>
          </a:p>
        </p:txBody>
      </p:sp>
      <p:sp>
        <p:nvSpPr>
          <p:cNvPr id="3" name="Content Placeholder 2"/>
          <p:cNvSpPr>
            <a:spLocks noGrp="1"/>
          </p:cNvSpPr>
          <p:nvPr>
            <p:ph idx="1"/>
          </p:nvPr>
        </p:nvSpPr>
        <p:spPr/>
        <p:txBody>
          <a:bodyPr/>
          <a:lstStyle/>
          <a:p>
            <a:r>
              <a:rPr lang="en-GB" b="1"/>
              <a:t>Kelebihan</a:t>
            </a:r>
          </a:p>
          <a:p>
            <a:pPr lvl="1"/>
            <a:r>
              <a:rPr lang="en-GB"/>
              <a:t>Sederhana dan intuitif (mudah dipahami)</a:t>
            </a:r>
          </a:p>
          <a:p>
            <a:pPr lvl="1"/>
            <a:r>
              <a:rPr lang="en-GB"/>
              <a:t>Ukuran dari masing-masing dokumen setelah BoW adalah sama.</a:t>
            </a:r>
          </a:p>
          <a:p>
            <a:pPr lvl="1"/>
            <a:r>
              <a:rPr lang="en-GB"/>
              <a:t>Tidak terjadi permasalahan Out of Vocabulary (OOV), sehingga metode machine learning dapat diterapkan dengan baik.</a:t>
            </a:r>
          </a:p>
          <a:p>
            <a:r>
              <a:rPr lang="en-GB" b="1"/>
              <a:t>Kekurangan</a:t>
            </a:r>
          </a:p>
          <a:p>
            <a:pPr lvl="1"/>
            <a:r>
              <a:rPr lang="en-GB"/>
              <a:t>BoW masih menimbulkan persebaran data (sparsity).</a:t>
            </a:r>
          </a:p>
          <a:p>
            <a:pPr lvl="1"/>
            <a:r>
              <a:rPr lang="en-GB"/>
              <a:t>Kata yang baru bisa jadi belum tersedia di vocabulary.</a:t>
            </a:r>
          </a:p>
          <a:p>
            <a:pPr lvl="1"/>
            <a:r>
              <a:rPr lang="en-GB"/>
              <a:t>Urutan kata / kalimat menjadi berubah (bermasalah)</a:t>
            </a:r>
            <a:endParaRPr lang="en-ID"/>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2</a:t>
            </a:r>
            <a:endParaRPr lang="en-ID"/>
          </a:p>
        </p:txBody>
      </p:sp>
    </p:spTree>
    <p:extLst>
      <p:ext uri="{BB962C8B-B14F-4D97-AF65-F5344CB8AC3E}">
        <p14:creationId xmlns:p14="http://schemas.microsoft.com/office/powerpoint/2010/main" val="13708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N-grams</a:t>
            </a:r>
            <a:endParaRPr lang="en-ID"/>
          </a:p>
        </p:txBody>
      </p:sp>
      <p:sp>
        <p:nvSpPr>
          <p:cNvPr id="3" name="Content Placeholder 2"/>
          <p:cNvSpPr>
            <a:spLocks noGrp="1"/>
          </p:cNvSpPr>
          <p:nvPr>
            <p:ph idx="1"/>
          </p:nvPr>
        </p:nvSpPr>
        <p:spPr/>
        <p:txBody>
          <a:bodyPr/>
          <a:lstStyle/>
          <a:p>
            <a:r>
              <a:rPr lang="en-US"/>
              <a:t>Representasi teks dalam bentuk koleksi tidak terurut dari n-grams</a:t>
            </a:r>
          </a:p>
          <a:p>
            <a:r>
              <a:rPr lang="en-US"/>
              <a:t>N-grams:</a:t>
            </a:r>
          </a:p>
          <a:p>
            <a:pPr lvl="1"/>
            <a:r>
              <a:rPr lang="en-US" b="1"/>
              <a:t>Uni-gram</a:t>
            </a:r>
            <a:r>
              <a:rPr lang="en-US"/>
              <a:t> </a:t>
            </a:r>
            <a:r>
              <a:rPr lang="en-US">
                <a:sym typeface="Wingdings" panose="05000000000000000000" pitchFamily="2" charset="2"/>
              </a:rPr>
              <a:t> menggunakan 1 kata  bag of words</a:t>
            </a:r>
            <a:endParaRPr lang="en-US"/>
          </a:p>
          <a:p>
            <a:pPr lvl="1"/>
            <a:r>
              <a:rPr lang="en-US" b="1"/>
              <a:t>Bi-grams</a:t>
            </a:r>
            <a:r>
              <a:rPr lang="en-US"/>
              <a:t> </a:t>
            </a:r>
            <a:r>
              <a:rPr lang="en-US">
                <a:sym typeface="Wingdings" panose="05000000000000000000" pitchFamily="2" charset="2"/>
              </a:rPr>
              <a:t>  menggunakan 2 kata</a:t>
            </a:r>
          </a:p>
          <a:p>
            <a:pPr lvl="1"/>
            <a:r>
              <a:rPr lang="en-US" b="1">
                <a:sym typeface="Wingdings" panose="05000000000000000000" pitchFamily="2" charset="2"/>
              </a:rPr>
              <a:t>Tri-grams</a:t>
            </a:r>
            <a:r>
              <a:rPr lang="en-US">
                <a:sym typeface="Wingdings" panose="05000000000000000000" pitchFamily="2" charset="2"/>
              </a:rPr>
              <a:t>  menggunakan 3 kata</a:t>
            </a:r>
          </a:p>
          <a:p>
            <a:pPr lvl="1"/>
            <a:r>
              <a:rPr lang="en-US" b="1">
                <a:sym typeface="Wingdings" panose="05000000000000000000" pitchFamily="2" charset="2"/>
              </a:rPr>
              <a:t>N-grams</a:t>
            </a:r>
            <a:r>
              <a:rPr lang="en-US">
                <a:sym typeface="Wingdings" panose="05000000000000000000" pitchFamily="2" charset="2"/>
              </a:rPr>
              <a:t>  menggunakan n kata</a:t>
            </a:r>
            <a:endParaRPr lang="en-ID"/>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3</a:t>
            </a:r>
            <a:endParaRPr lang="en-ID"/>
          </a:p>
        </p:txBody>
      </p:sp>
    </p:spTree>
    <p:extLst>
      <p:ext uri="{BB962C8B-B14F-4D97-AF65-F5344CB8AC3E}">
        <p14:creationId xmlns:p14="http://schemas.microsoft.com/office/powerpoint/2010/main" val="2614046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N-grams</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7030A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92088" y="3519001"/>
            <a:ext cx="10416480" cy="2554545"/>
          </a:xfrm>
          <a:prstGeom prst="rect">
            <a:avLst/>
          </a:prstGeom>
        </p:spPr>
        <p:txBody>
          <a:bodyPr wrap="square">
            <a:spAutoFit/>
          </a:bodyPr>
          <a:lstStyle/>
          <a:p>
            <a:r>
              <a:rPr lang="en-ID" sz="2000" b="1">
                <a:solidFill>
                  <a:srgbClr val="212121"/>
                </a:solidFill>
                <a:latin typeface="Calibri" panose="020F0502020204030204" pitchFamily="34" charset="0"/>
                <a:cs typeface="Calibri" panose="020F0502020204030204" pitchFamily="34" charset="0"/>
              </a:rPr>
              <a:t>Vocabulary (sorted):</a:t>
            </a:r>
            <a:r>
              <a:rPr lang="en-ID" sz="2000">
                <a:solidFill>
                  <a:srgbClr val="212121"/>
                </a:solidFill>
                <a:latin typeface="Calibri" panose="020F0502020204030204" pitchFamily="34" charset="0"/>
                <a:cs typeface="Calibri" panose="020F0502020204030204" pitchFamily="34" charset="0"/>
              </a:rPr>
              <a:t> ['dijual', 'dijual malam', 'goreng', 'goreng suka', 'hari', 'hari ini', 'ini', 'ini saya', 'makan', 'makan nasi', 'makan roti', 'malam', 'malam hari', 'mie', 'mie goreng', 'nasi', 'nasi goreng', 'roti', 'saya', 'saya makan', 'saya suka', 'suka', 'suka dijual', 'suka makan'] </a:t>
            </a:r>
          </a:p>
          <a:p>
            <a:endParaRPr lang="en-US" sz="2000">
              <a:solidFill>
                <a:srgbClr val="212121"/>
              </a:solidFill>
              <a:latin typeface="Calibri" panose="020F0502020204030204" pitchFamily="34" charset="0"/>
              <a:cs typeface="Calibri" panose="020F0502020204030204" pitchFamily="34" charset="0"/>
            </a:endParaRPr>
          </a:p>
          <a:p>
            <a:r>
              <a:rPr lang="en-US" sz="2000" b="1">
                <a:solidFill>
                  <a:srgbClr val="212121"/>
                </a:solidFill>
                <a:latin typeface="Calibri" panose="020F0502020204030204" pitchFamily="34" charset="0"/>
                <a:cs typeface="Calibri" panose="020F0502020204030204" pitchFamily="34" charset="0"/>
              </a:rPr>
              <a:t>Bag of N-grams:</a:t>
            </a:r>
            <a:endParaRPr lang="en-ID" sz="2000" b="1">
              <a:solidFill>
                <a:srgbClr val="212121"/>
              </a:solidFill>
              <a:latin typeface="Calibri" panose="020F0502020204030204" pitchFamily="34" charset="0"/>
              <a:cs typeface="Calibri" panose="020F0502020204030204" pitchFamily="34" charset="0"/>
            </a:endParaRPr>
          </a:p>
          <a:p>
            <a:r>
              <a:rPr lang="en-ID" sz="2000">
                <a:solidFill>
                  <a:srgbClr val="212121"/>
                </a:solidFill>
                <a:latin typeface="Courier New" panose="02070309020205020404" pitchFamily="49" charset="0"/>
                <a:cs typeface="Courier New" panose="02070309020205020404" pitchFamily="49" charset="0"/>
              </a:rPr>
              <a:t>[0 0 1 0 0 0 0 0 1 1 0 0 0 0 0 1 1 0 1 0 1 1 0 1] </a:t>
            </a:r>
          </a:p>
          <a:p>
            <a:r>
              <a:rPr lang="en-ID" sz="2000">
                <a:solidFill>
                  <a:srgbClr val="212121"/>
                </a:solidFill>
                <a:latin typeface="Courier New" panose="02070309020205020404" pitchFamily="49" charset="0"/>
                <a:cs typeface="Courier New" panose="02070309020205020404" pitchFamily="49" charset="0"/>
              </a:rPr>
              <a:t>[1 1 1 1 1 0 0 0 0 0 0 1 1 1 1 0 0 0 0 0 0 1 1 0] </a:t>
            </a:r>
          </a:p>
          <a:p>
            <a:r>
              <a:rPr lang="en-ID" sz="2000">
                <a:solidFill>
                  <a:srgbClr val="212121"/>
                </a:solidFill>
                <a:latin typeface="Courier New" panose="02070309020205020404" pitchFamily="49" charset="0"/>
                <a:cs typeface="Courier New" panose="02070309020205020404" pitchFamily="49" charset="0"/>
              </a:rPr>
              <a:t>[0 0 0 0 1 1 1 1 1 0 1 0 0 0 0 0 0 1 1 1 0 0 0 0]</a:t>
            </a:r>
            <a:endParaRPr lang="en-ID" sz="2000">
              <a:latin typeface="Courier New" panose="02070309020205020404" pitchFamily="49" charset="0"/>
              <a:cs typeface="Courier New" panose="02070309020205020404" pitchFamily="49" charset="0"/>
            </a:endParaRPr>
          </a:p>
        </p:txBody>
      </p:sp>
      <p:sp>
        <p:nvSpPr>
          <p:cNvPr id="7" name="Oval 6"/>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3</a:t>
            </a:r>
            <a:endParaRPr lang="en-ID"/>
          </a:p>
        </p:txBody>
      </p:sp>
      <p:sp>
        <p:nvSpPr>
          <p:cNvPr id="3" name="TextBox 2">
            <a:extLst>
              <a:ext uri="{FF2B5EF4-FFF2-40B4-BE49-F238E27FC236}">
                <a16:creationId xmlns:a16="http://schemas.microsoft.com/office/drawing/2014/main" id="{7B8FBA69-2299-4366-9E43-EAFD9921F152}"/>
              </a:ext>
            </a:extLst>
          </p:cNvPr>
          <p:cNvSpPr txBox="1"/>
          <p:nvPr/>
        </p:nvSpPr>
        <p:spPr>
          <a:xfrm>
            <a:off x="7320136" y="2922109"/>
            <a:ext cx="830677" cy="461665"/>
          </a:xfrm>
          <a:prstGeom prst="rect">
            <a:avLst/>
          </a:prstGeom>
          <a:solidFill>
            <a:srgbClr val="FFFF00"/>
          </a:solidFill>
        </p:spPr>
        <p:txBody>
          <a:bodyPr wrap="none" rtlCol="0">
            <a:spAutoFit/>
          </a:bodyPr>
          <a:lstStyle/>
          <a:p>
            <a:r>
              <a:rPr lang="en-ID" sz="2400">
                <a:solidFill>
                  <a:srgbClr val="FF0000"/>
                </a:solidFill>
                <a:latin typeface="Calibri" panose="020F0502020204030204" pitchFamily="34" charset="0"/>
                <a:cs typeface="Calibri" panose="020F0502020204030204" pitchFamily="34" charset="0"/>
              </a:rPr>
              <a:t>N = 2</a:t>
            </a:r>
          </a:p>
        </p:txBody>
      </p:sp>
    </p:spTree>
    <p:extLst>
      <p:ext uri="{BB962C8B-B14F-4D97-AF65-F5344CB8AC3E}">
        <p14:creationId xmlns:p14="http://schemas.microsoft.com/office/powerpoint/2010/main" val="129307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N-grams: </a:t>
            </a:r>
            <a:r>
              <a:rPr lang="en-US">
                <a:solidFill>
                  <a:srgbClr val="FFFF00"/>
                </a:solidFill>
              </a:rPr>
              <a:t>Kelebihan dan Kekurangan</a:t>
            </a:r>
            <a:endParaRPr lang="en-ID">
              <a:solidFill>
                <a:srgbClr val="FFFF00"/>
              </a:solidFill>
            </a:endParaRPr>
          </a:p>
        </p:txBody>
      </p:sp>
      <p:sp>
        <p:nvSpPr>
          <p:cNvPr id="3" name="Content Placeholder 2"/>
          <p:cNvSpPr>
            <a:spLocks noGrp="1"/>
          </p:cNvSpPr>
          <p:nvPr>
            <p:ph idx="1"/>
          </p:nvPr>
        </p:nvSpPr>
        <p:spPr/>
        <p:txBody>
          <a:bodyPr/>
          <a:lstStyle/>
          <a:p>
            <a:r>
              <a:rPr lang="en-GB" b="1"/>
              <a:t>Kelebihan</a:t>
            </a:r>
          </a:p>
          <a:p>
            <a:pPr lvl="1"/>
            <a:r>
              <a:rPr lang="en-GB"/>
              <a:t>Sederhana dan mudah diterapkan</a:t>
            </a:r>
          </a:p>
          <a:p>
            <a:pPr lvl="1"/>
            <a:r>
              <a:rPr lang="en-GB"/>
              <a:t>Dapat merepresentasikan makna secara semantik.</a:t>
            </a:r>
          </a:p>
          <a:p>
            <a:pPr lvl="1"/>
            <a:endParaRPr lang="en-GB"/>
          </a:p>
          <a:p>
            <a:r>
              <a:rPr lang="en-GB" b="1"/>
              <a:t>Kekurangan</a:t>
            </a:r>
          </a:p>
          <a:p>
            <a:pPr lvl="1"/>
            <a:r>
              <a:rPr lang="en-GB"/>
              <a:t>Lambat, semakin besar nilai N maka semakin banyak variasi kata.</a:t>
            </a:r>
          </a:p>
          <a:p>
            <a:pPr lvl="1"/>
            <a:r>
              <a:rPr lang="en-GB"/>
              <a:t>Kata yang baru bisa jadi belum tersedia di vocabulary.</a:t>
            </a:r>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3</a:t>
            </a:r>
            <a:endParaRPr lang="en-ID"/>
          </a:p>
        </p:txBody>
      </p:sp>
    </p:spTree>
    <p:extLst>
      <p:ext uri="{BB962C8B-B14F-4D97-AF65-F5344CB8AC3E}">
        <p14:creationId xmlns:p14="http://schemas.microsoft.com/office/powerpoint/2010/main" val="62155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a:t>
            </a:r>
            <a:endParaRPr lang="en-ID"/>
          </a:p>
        </p:txBody>
      </p:sp>
      <p:sp>
        <p:nvSpPr>
          <p:cNvPr id="3" name="Content Placeholder 2"/>
          <p:cNvSpPr>
            <a:spLocks noGrp="1"/>
          </p:cNvSpPr>
          <p:nvPr>
            <p:ph idx="1"/>
          </p:nvPr>
        </p:nvSpPr>
        <p:spPr/>
        <p:txBody>
          <a:bodyPr/>
          <a:lstStyle/>
          <a:p>
            <a:r>
              <a:rPr lang="en-GB" b="1"/>
              <a:t>TF-IDF</a:t>
            </a:r>
            <a:r>
              <a:rPr lang="en-GB"/>
              <a:t> (</a:t>
            </a:r>
            <a:r>
              <a:rPr lang="en-GB">
                <a:solidFill>
                  <a:srgbClr val="FF0000"/>
                </a:solidFill>
              </a:rPr>
              <a:t>term frequency-inverse document frequency</a:t>
            </a:r>
            <a:r>
              <a:rPr lang="en-GB"/>
              <a:t>) merupakan ukuran statistik yang digunakan untuk menilai relevansi dari kata terhadap dokumen di dalam dataset.</a:t>
            </a:r>
          </a:p>
          <a:p>
            <a:r>
              <a:rPr lang="en-GB" b="1"/>
              <a:t>TF = term frequency </a:t>
            </a:r>
            <a:r>
              <a:rPr lang="en-GB"/>
              <a:t>= seberapa banyak suatu kata (w</a:t>
            </a:r>
            <a:r>
              <a:rPr lang="en-GB" baseline="-25000"/>
              <a:t>i</a:t>
            </a:r>
            <a:r>
              <a:rPr lang="en-GB"/>
              <a:t>) muncul dibandingkan dengan jumlah kata di dalam dokumen (d</a:t>
            </a:r>
            <a:r>
              <a:rPr lang="en-GB" baseline="-25000"/>
              <a:t>j</a:t>
            </a:r>
            <a:r>
              <a:rPr lang="en-GB"/>
              <a:t>)</a:t>
            </a:r>
            <a:endParaRPr lang="en-ID"/>
          </a:p>
        </p:txBody>
      </p:sp>
      <mc:AlternateContent xmlns:mc="http://schemas.openxmlformats.org/markup-compatibility/2006" xmlns:a14="http://schemas.microsoft.com/office/drawing/2010/main">
        <mc:Choice Requires="a14">
          <p:sp>
            <p:nvSpPr>
              <p:cNvPr id="4" name="TextBox 3"/>
              <p:cNvSpPr txBox="1"/>
              <p:nvPr/>
            </p:nvSpPr>
            <p:spPr>
              <a:xfrm>
                <a:off x="1186515" y="4221088"/>
                <a:ext cx="9818970" cy="1088055"/>
              </a:xfrm>
              <a:prstGeom prst="rect">
                <a:avLst/>
              </a:prstGeom>
              <a:solidFill>
                <a:schemeClr val="bg1">
                  <a:lumMod val="95000"/>
                </a:schemeClr>
              </a:solidFill>
              <a:ln>
                <a:solidFill>
                  <a:srgbClr val="00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0000"/>
                          </a:solidFill>
                          <a:latin typeface="Cambria Math" panose="02040503050406030204" pitchFamily="18" charset="0"/>
                        </a:rPr>
                        <m:t>𝑡𝑓</m:t>
                      </m:r>
                      <m:r>
                        <a:rPr lang="en-US" sz="3200" b="0" i="1" smtClean="0">
                          <a:solidFill>
                            <a:srgbClr val="000000"/>
                          </a:solidFill>
                          <a:latin typeface="Cambria Math" panose="02040503050406030204" pitchFamily="18" charset="0"/>
                        </a:rPr>
                        <m:t>(</m:t>
                      </m:r>
                      <m:sSub>
                        <m:sSubPr>
                          <m:ctrlPr>
                            <a:rPr lang="en-US" sz="3200" b="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𝑤</m:t>
                          </m:r>
                        </m:e>
                        <m:sub>
                          <m:r>
                            <a:rPr lang="en-US" sz="3200" b="0" i="1" smtClean="0">
                              <a:solidFill>
                                <a:srgbClr val="000000"/>
                              </a:solidFill>
                              <a:latin typeface="Cambria Math" panose="02040503050406030204" pitchFamily="18" charset="0"/>
                            </a:rPr>
                            <m:t>𝑖</m:t>
                          </m:r>
                        </m:sub>
                      </m:sSub>
                      <m:r>
                        <a:rPr lang="en-US" sz="3200" b="0" i="1" smtClean="0">
                          <a:solidFill>
                            <a:srgbClr val="000000"/>
                          </a:solidFill>
                          <a:latin typeface="Cambria Math" panose="02040503050406030204" pitchFamily="18" charset="0"/>
                        </a:rPr>
                        <m:t>,</m:t>
                      </m:r>
                      <m:sSub>
                        <m:sSubPr>
                          <m:ctrlPr>
                            <a:rPr lang="en-US" sz="3200" b="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𝑑</m:t>
                          </m:r>
                        </m:e>
                        <m:sub>
                          <m:r>
                            <a:rPr lang="en-US" sz="3200" b="0" i="1" smtClean="0">
                              <a:solidFill>
                                <a:srgbClr val="000000"/>
                              </a:solidFill>
                              <a:latin typeface="Cambria Math" panose="02040503050406030204" pitchFamily="18" charset="0"/>
                            </a:rPr>
                            <m:t>𝑗</m:t>
                          </m:r>
                        </m:sub>
                      </m:sSub>
                      <m:r>
                        <a:rPr lang="en-US" sz="3200" b="0" i="1" smtClean="0">
                          <a:solidFill>
                            <a:srgbClr val="000000"/>
                          </a:solidFill>
                          <a:latin typeface="Cambria Math" panose="02040503050406030204" pitchFamily="18" charset="0"/>
                        </a:rPr>
                        <m:t>)</m:t>
                      </m:r>
                      <m:r>
                        <a:rPr lang="en-ID" sz="3200" i="1" smtClean="0">
                          <a:solidFill>
                            <a:srgbClr val="000000"/>
                          </a:solidFill>
                          <a:latin typeface="Cambria Math" panose="02040503050406030204" pitchFamily="18" charset="0"/>
                        </a:rPr>
                        <m:t>=</m:t>
                      </m:r>
                      <m:f>
                        <m:fPr>
                          <m:ctrlPr>
                            <a:rPr lang="en-ID" sz="3200" i="1" smtClean="0">
                              <a:solidFill>
                                <a:srgbClr val="000000"/>
                              </a:solidFill>
                              <a:latin typeface="Cambria Math" panose="02040503050406030204" pitchFamily="18" charset="0"/>
                            </a:rPr>
                          </m:ctrlPr>
                        </m:fPr>
                        <m:num>
                          <m:r>
                            <a:rPr lang="en-US" sz="3200" b="0" i="1" smtClean="0">
                              <a:solidFill>
                                <a:srgbClr val="000000"/>
                              </a:solidFill>
                              <a:latin typeface="Cambria Math" panose="02040503050406030204" pitchFamily="18" charset="0"/>
                            </a:rPr>
                            <m:t>𝐽𝑢𝑚𝑙𝑎h</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𝑘𝑒𝑚𝑢𝑛𝑐𝑢𝑙𝑎𝑛</m:t>
                          </m:r>
                          <m:r>
                            <a:rPr lang="en-US" sz="3200" b="0" i="1" smtClean="0">
                              <a:solidFill>
                                <a:srgbClr val="000000"/>
                              </a:solidFill>
                              <a:latin typeface="Cambria Math" panose="02040503050406030204" pitchFamily="18" charset="0"/>
                            </a:rPr>
                            <m:t> </m:t>
                          </m:r>
                          <m:sSub>
                            <m:sSubPr>
                              <m:ctrlPr>
                                <a:rPr lang="en-US" sz="3200" b="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𝑤</m:t>
                              </m:r>
                            </m:e>
                            <m:sub>
                              <m:r>
                                <a:rPr lang="en-US" sz="3200" b="0" i="1" smtClean="0">
                                  <a:solidFill>
                                    <a:srgbClr val="000000"/>
                                  </a:solidFill>
                                  <a:latin typeface="Cambria Math" panose="02040503050406030204" pitchFamily="18" charset="0"/>
                                </a:rPr>
                                <m:t>𝑖</m:t>
                              </m:r>
                            </m:sub>
                          </m:sSub>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𝑝𝑎𝑑𝑎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𝑑𝑜𝑘𝑢𝑚𝑒𝑛</m:t>
                          </m:r>
                          <m:r>
                            <a:rPr lang="en-US" sz="3200" b="0" i="1" smtClean="0">
                              <a:solidFill>
                                <a:srgbClr val="000000"/>
                              </a:solidFill>
                              <a:latin typeface="Cambria Math" panose="02040503050406030204" pitchFamily="18" charset="0"/>
                            </a:rPr>
                            <m:t> </m:t>
                          </m:r>
                          <m:sSub>
                            <m:sSubPr>
                              <m:ctrlPr>
                                <a:rPr lang="en-US" sz="3200" b="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𝑑</m:t>
                              </m:r>
                            </m:e>
                            <m:sub>
                              <m:r>
                                <a:rPr lang="en-US" sz="3200" b="0" i="1" smtClean="0">
                                  <a:solidFill>
                                    <a:srgbClr val="000000"/>
                                  </a:solidFill>
                                  <a:latin typeface="Cambria Math" panose="02040503050406030204" pitchFamily="18" charset="0"/>
                                </a:rPr>
                                <m:t>𝑗</m:t>
                              </m:r>
                            </m:sub>
                          </m:sSub>
                        </m:num>
                        <m:den>
                          <m:r>
                            <a:rPr lang="en-US" sz="3200" b="0" i="1" smtClean="0">
                              <a:solidFill>
                                <a:srgbClr val="000000"/>
                              </a:solidFill>
                              <a:latin typeface="Cambria Math" panose="02040503050406030204" pitchFamily="18" charset="0"/>
                            </a:rPr>
                            <m:t>𝐽𝑢𝑚𝑙𝑎h</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𝑘𝑎𝑡𝑎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𝑝𝑎𝑑𝑎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𝑑𝑜𝑘𝑢𝑚𝑒𝑛</m:t>
                          </m:r>
                          <m:r>
                            <a:rPr lang="en-US" sz="3200" b="0" i="1" smtClean="0">
                              <a:solidFill>
                                <a:srgbClr val="000000"/>
                              </a:solidFill>
                              <a:latin typeface="Cambria Math" panose="02040503050406030204" pitchFamily="18" charset="0"/>
                            </a:rPr>
                            <m:t> </m:t>
                          </m:r>
                          <m:sSub>
                            <m:sSubPr>
                              <m:ctrlPr>
                                <a:rPr lang="en-US" sz="3200" b="0" i="1" smtClean="0">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𝑑</m:t>
                              </m:r>
                            </m:e>
                            <m:sub>
                              <m:r>
                                <a:rPr lang="en-US" sz="3200" b="0" i="1" smtClean="0">
                                  <a:solidFill>
                                    <a:srgbClr val="000000"/>
                                  </a:solidFill>
                                  <a:latin typeface="Cambria Math" panose="02040503050406030204" pitchFamily="18" charset="0"/>
                                </a:rPr>
                                <m:t>𝑗</m:t>
                              </m:r>
                            </m:sub>
                          </m:sSub>
                        </m:den>
                      </m:f>
                    </m:oMath>
                  </m:oMathPara>
                </a14:m>
                <a:endParaRPr lang="en-ID" sz="320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86515" y="4221088"/>
                <a:ext cx="9818970" cy="1088055"/>
              </a:xfrm>
              <a:prstGeom prst="rect">
                <a:avLst/>
              </a:prstGeom>
              <a:blipFill>
                <a:blip r:embed="rId2"/>
                <a:stretch>
                  <a:fillRect/>
                </a:stretch>
              </a:blipFill>
              <a:ln>
                <a:solidFill>
                  <a:srgbClr val="000000"/>
                </a:solidFill>
              </a:ln>
            </p:spPr>
            <p:txBody>
              <a:bodyPr/>
              <a:lstStyle/>
              <a:p>
                <a:r>
                  <a:rPr lang="en-ID">
                    <a:noFill/>
                  </a:rPr>
                  <a:t> </a:t>
                </a:r>
              </a:p>
            </p:txBody>
          </p:sp>
        </mc:Fallback>
      </mc:AlternateContent>
      <p:sp>
        <p:nvSpPr>
          <p:cNvPr id="5" name="Oval 4"/>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1418487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a:t>
            </a:r>
            <a:endParaRPr lang="en-ID"/>
          </a:p>
        </p:txBody>
      </p:sp>
      <p:sp>
        <p:nvSpPr>
          <p:cNvPr id="3" name="Content Placeholder 2"/>
          <p:cNvSpPr>
            <a:spLocks noGrp="1"/>
          </p:cNvSpPr>
          <p:nvPr>
            <p:ph idx="1"/>
          </p:nvPr>
        </p:nvSpPr>
        <p:spPr>
          <a:xfrm>
            <a:off x="609600" y="1371600"/>
            <a:ext cx="10238928" cy="4953000"/>
          </a:xfrm>
        </p:spPr>
        <p:txBody>
          <a:bodyPr/>
          <a:lstStyle/>
          <a:p>
            <a:r>
              <a:rPr lang="en-GB" b="1">
                <a:solidFill>
                  <a:srgbClr val="FF0000"/>
                </a:solidFill>
              </a:rPr>
              <a:t>IDF</a:t>
            </a:r>
            <a:r>
              <a:rPr lang="en-GB"/>
              <a:t> = nilai log dari jumlah dokumen pada corpus dibagi dengan dokumen yang mengandung kata i</a:t>
            </a:r>
          </a:p>
          <a:p>
            <a:endParaRPr lang="en-ID"/>
          </a:p>
        </p:txBody>
      </p:sp>
      <mc:AlternateContent xmlns:mc="http://schemas.openxmlformats.org/markup-compatibility/2006" xmlns:a14="http://schemas.microsoft.com/office/drawing/2010/main">
        <mc:Choice Requires="a14">
          <p:sp>
            <p:nvSpPr>
              <p:cNvPr id="4" name="TextBox 3"/>
              <p:cNvSpPr txBox="1"/>
              <p:nvPr/>
            </p:nvSpPr>
            <p:spPr>
              <a:xfrm>
                <a:off x="1186515" y="3068960"/>
                <a:ext cx="9027856" cy="1106521"/>
              </a:xfrm>
              <a:prstGeom prst="rect">
                <a:avLst/>
              </a:prstGeom>
              <a:solidFill>
                <a:schemeClr val="bg1">
                  <a:lumMod val="95000"/>
                </a:schemeClr>
              </a:solidFill>
              <a:ln>
                <a:solidFill>
                  <a:srgbClr val="00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0000"/>
                          </a:solidFill>
                          <a:latin typeface="Cambria Math" panose="02040503050406030204" pitchFamily="18" charset="0"/>
                        </a:rPr>
                        <m:t>𝑖𝑑𝑓</m:t>
                      </m:r>
                      <m:d>
                        <m:dPr>
                          <m:ctrlPr>
                            <a:rPr lang="en-US" sz="3200" b="0" i="1" smtClean="0">
                              <a:solidFill>
                                <a:srgbClr val="000000"/>
                              </a:solidFill>
                              <a:latin typeface="Cambria Math" panose="02040503050406030204" pitchFamily="18" charset="0"/>
                            </a:rPr>
                          </m:ctrlPr>
                        </m:dPr>
                        <m:e>
                          <m:r>
                            <a:rPr lang="en-US" sz="3200" b="0" i="1" smtClean="0">
                              <a:solidFill>
                                <a:srgbClr val="000000"/>
                              </a:solidFill>
                              <a:latin typeface="Cambria Math" panose="02040503050406030204" pitchFamily="18" charset="0"/>
                            </a:rPr>
                            <m:t>𝑖</m:t>
                          </m:r>
                        </m:e>
                      </m:d>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𝑙𝑜𝑔</m:t>
                      </m:r>
                      <m:d>
                        <m:dPr>
                          <m:ctrlPr>
                            <a:rPr lang="en-US" sz="3200" b="0" i="1" smtClean="0">
                              <a:solidFill>
                                <a:srgbClr val="000000"/>
                              </a:solidFill>
                              <a:latin typeface="Cambria Math" panose="02040503050406030204" pitchFamily="18" charset="0"/>
                            </a:rPr>
                          </m:ctrlPr>
                        </m:dPr>
                        <m:e>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𝐽𝑢𝑚𝑙𝑎h</m:t>
                              </m:r>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𝑑𝑜𝑘𝑢𝑚𝑒𝑛</m:t>
                              </m:r>
                            </m:num>
                            <m:den>
                              <m:r>
                                <a:rPr lang="en-US" sz="3200" i="1">
                                  <a:solidFill>
                                    <a:srgbClr val="000000"/>
                                  </a:solidFill>
                                  <a:latin typeface="Cambria Math" panose="02040503050406030204" pitchFamily="18" charset="0"/>
                                </a:rPr>
                                <m:t>𝐽𝑢𝑚𝑙𝑎h</m:t>
                              </m:r>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𝑑𝑜𝑘𝑢𝑚𝑒𝑛</m:t>
                              </m:r>
                              <m:r>
                                <a:rPr lang="en-US" sz="3200" i="1">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𝑦𝑎𝑛𝑔</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𝑎𝑑𝑎</m:t>
                              </m:r>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𝑘𝑎𝑡𝑎</m:t>
                              </m:r>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𝑖</m:t>
                              </m:r>
                            </m:den>
                          </m:f>
                        </m:e>
                      </m:d>
                    </m:oMath>
                  </m:oMathPara>
                </a14:m>
                <a:endParaRPr lang="en-ID" sz="320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86515" y="3068960"/>
                <a:ext cx="9027856" cy="1106521"/>
              </a:xfrm>
              <a:prstGeom prst="rect">
                <a:avLst/>
              </a:prstGeom>
              <a:blipFill>
                <a:blip r:embed="rId2"/>
                <a:stretch>
                  <a:fillRect/>
                </a:stretch>
              </a:blipFill>
              <a:ln>
                <a:solidFill>
                  <a:srgbClr val="000000"/>
                </a:solidFill>
              </a:ln>
            </p:spPr>
            <p:txBody>
              <a:bodyPr/>
              <a:lstStyle/>
              <a:p>
                <a:r>
                  <a:rPr lang="en-ID">
                    <a:noFill/>
                  </a:rPr>
                  <a:t> </a:t>
                </a:r>
              </a:p>
            </p:txBody>
          </p:sp>
        </mc:Fallback>
      </mc:AlternateContent>
      <p:sp>
        <p:nvSpPr>
          <p:cNvPr id="5" name="Oval 4"/>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161806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pSp>
        <p:nvGrpSpPr>
          <p:cNvPr id="3" name="Group 2">
            <a:extLst>
              <a:ext uri="{FF2B5EF4-FFF2-40B4-BE49-F238E27FC236}">
                <a16:creationId xmlns:a16="http://schemas.microsoft.com/office/drawing/2014/main" id="{3C5EA5F2-2265-4DC6-BAFD-B4A701ADEA99}"/>
              </a:ext>
            </a:extLst>
          </p:cNvPr>
          <p:cNvGrpSpPr/>
          <p:nvPr/>
        </p:nvGrpSpPr>
        <p:grpSpPr>
          <a:xfrm>
            <a:off x="725839" y="3691480"/>
            <a:ext cx="9505259" cy="2573796"/>
            <a:chOff x="725839" y="3691480"/>
            <a:chExt cx="9505259" cy="2573796"/>
          </a:xfrm>
        </p:grpSpPr>
        <p:pic>
          <p:nvPicPr>
            <p:cNvPr id="7" name="Picture 6"/>
            <p:cNvPicPr>
              <a:picLocks noChangeAspect="1"/>
            </p:cNvPicPr>
            <p:nvPr/>
          </p:nvPicPr>
          <p:blipFill>
            <a:blip r:embed="rId2"/>
            <a:stretch>
              <a:fillRect/>
            </a:stretch>
          </p:blipFill>
          <p:spPr>
            <a:xfrm>
              <a:off x="725839" y="4293096"/>
              <a:ext cx="9505259" cy="1972180"/>
            </a:xfrm>
            <a:prstGeom prst="rect">
              <a:avLst/>
            </a:prstGeom>
          </p:spPr>
        </p:pic>
        <p:sp>
          <p:nvSpPr>
            <p:cNvPr id="8" name="TextBox 7"/>
            <p:cNvSpPr txBox="1"/>
            <p:nvPr/>
          </p:nvSpPr>
          <p:spPr>
            <a:xfrm>
              <a:off x="758568" y="3691480"/>
              <a:ext cx="989373" cy="461665"/>
            </a:xfrm>
            <a:prstGeom prst="rect">
              <a:avLst/>
            </a:prstGeom>
            <a:no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TF-IDF</a:t>
              </a:r>
              <a:endParaRPr lang="en-ID" sz="2400" b="1">
                <a:solidFill>
                  <a:srgbClr val="FF0000"/>
                </a:solidFill>
                <a:latin typeface="Calibri" panose="020F0502020204030204" pitchFamily="34" charset="0"/>
                <a:cs typeface="Calibri" panose="020F0502020204030204" pitchFamily="34" charset="0"/>
              </a:endParaRPr>
            </a:p>
          </p:txBody>
        </p:sp>
      </p:grpSp>
      <p:sp>
        <p:nvSpPr>
          <p:cNvPr id="9" name="Oval 8"/>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32029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a:t>
            </a:r>
            <a:r>
              <a:rPr lang="en-US">
                <a:solidFill>
                  <a:srgbClr val="FFFF00"/>
                </a:solidFill>
              </a:rPr>
              <a:t>1. Hitung Bag of Words</a:t>
            </a:r>
            <a:endParaRPr lang="en-ID">
              <a:solidFill>
                <a:srgbClr val="FFFF00"/>
              </a:solidFill>
            </a:endParaRPr>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aphicFrame>
        <p:nvGraphicFramePr>
          <p:cNvPr id="11" name="Table 10"/>
          <p:cNvGraphicFramePr>
            <a:graphicFrameLocks noGrp="1"/>
          </p:cNvGraphicFramePr>
          <p:nvPr>
            <p:extLst>
              <p:ext uri="{D42A27DB-BD31-4B8C-83A1-F6EECF244321}">
                <p14:modId xmlns:p14="http://schemas.microsoft.com/office/powerpoint/2010/main" val="1524850656"/>
              </p:ext>
            </p:extLst>
          </p:nvPr>
        </p:nvGraphicFramePr>
        <p:xfrm>
          <a:off x="737015" y="4221088"/>
          <a:ext cx="10543560" cy="1483360"/>
        </p:xfrm>
        <a:graphic>
          <a:graphicData uri="http://schemas.openxmlformats.org/drawingml/2006/table">
            <a:tbl>
              <a:tblPr firstRow="1" bandRow="1">
                <a:tableStyleId>{E8B1032C-EA38-4F05-BA0D-38AFFFC7BED3}</a:tableStyleId>
              </a:tblPr>
              <a:tblGrid>
                <a:gridCol w="822481">
                  <a:extLst>
                    <a:ext uri="{9D8B030D-6E8A-4147-A177-3AD203B41FA5}">
                      <a16:colId xmlns:a16="http://schemas.microsoft.com/office/drawing/2014/main" val="4066264406"/>
                    </a:ext>
                  </a:extLst>
                </a:gridCol>
                <a:gridCol w="936104">
                  <a:extLst>
                    <a:ext uri="{9D8B030D-6E8A-4147-A177-3AD203B41FA5}">
                      <a16:colId xmlns:a16="http://schemas.microsoft.com/office/drawing/2014/main" val="1337223850"/>
                    </a:ext>
                  </a:extLst>
                </a:gridCol>
                <a:gridCol w="1008112">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US">
                          <a:solidFill>
                            <a:srgbClr val="000000"/>
                          </a:solidFill>
                          <a:latin typeface="Calibri" panose="020F0502020204030204" pitchFamily="34" charset="0"/>
                          <a:cs typeface="Calibri" panose="020F0502020204030204" pitchFamily="34" charset="0"/>
                        </a:rPr>
                        <a:t>dijual</a:t>
                      </a:r>
                      <a:endParaRPr lang="en-ID">
                        <a:solidFill>
                          <a:srgbClr val="000000"/>
                        </a:solidFill>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hari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ini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makan</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malam</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mie</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nasi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roti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saya</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suka</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bl>
          </a:graphicData>
        </a:graphic>
      </p:graphicFrame>
      <p:sp>
        <p:nvSpPr>
          <p:cNvPr id="12" name="TextBox 11"/>
          <p:cNvSpPr txBox="1"/>
          <p:nvPr/>
        </p:nvSpPr>
        <p:spPr>
          <a:xfrm>
            <a:off x="623392" y="3659451"/>
            <a:ext cx="5532477" cy="461665"/>
          </a:xfrm>
          <a:prstGeom prst="rect">
            <a:avLst/>
          </a:prstGeom>
          <a:noFill/>
        </p:spPr>
        <p:txBody>
          <a:bodyPr wrap="none" rtlCol="0">
            <a:spAutoFit/>
          </a:bodyPr>
          <a:lstStyle/>
          <a:p>
            <a:r>
              <a:rPr lang="en-US" sz="2400" b="1">
                <a:solidFill>
                  <a:srgbClr val="000000"/>
                </a:solidFill>
                <a:latin typeface="Calibri" panose="020F0502020204030204" pitchFamily="34" charset="0"/>
                <a:cs typeface="Calibri" panose="020F0502020204030204" pitchFamily="34" charset="0"/>
              </a:rPr>
              <a:t>Frekuensi kata di dokumen (bag of words)</a:t>
            </a:r>
            <a:endParaRPr lang="en-ID" sz="2400" b="1">
              <a:solidFill>
                <a:srgbClr val="FF0000"/>
              </a:solidFill>
              <a:latin typeface="Calibri" panose="020F0502020204030204" pitchFamily="34" charset="0"/>
              <a:cs typeface="Calibri" panose="020F0502020204030204" pitchFamily="34" charset="0"/>
            </a:endParaRPr>
          </a:p>
        </p:txBody>
      </p:sp>
      <p:sp>
        <p:nvSpPr>
          <p:cNvPr id="13" name="Oval 12"/>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111046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D"/>
          </a:p>
        </p:txBody>
      </p:sp>
      <p:pic>
        <p:nvPicPr>
          <p:cNvPr id="1026" name="Picture 2" descr="Best Social Media Exchange Sites Lis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22" y="-27384"/>
            <a:ext cx="12184178" cy="6885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20688"/>
            <a:ext cx="12192000" cy="5688632"/>
          </a:xfrm>
          <a:prstGeom prst="rect">
            <a:avLst/>
          </a:prstGeom>
          <a:solidFill>
            <a:srgbClr val="FB6905">
              <a:alpha val="94902"/>
            </a:srgbClr>
          </a:solidFill>
        </p:spPr>
        <p:txBody>
          <a:bodyPr wrap="square" rtlCol="0" anchor="ctr">
            <a:noAutofit/>
          </a:bodyPr>
          <a:lstStyle/>
          <a:p>
            <a:pPr algn="ctr"/>
            <a:endParaRPr lang="en-ID" sz="6000">
              <a:solidFill>
                <a:schemeClr val="bg1"/>
              </a:solidFill>
              <a:latin typeface="Calibri" panose="020F0502020204030204" pitchFamily="34" charset="0"/>
              <a:cs typeface="Calibri" panose="020F0502020204030204" pitchFamily="34" charset="0"/>
            </a:endParaRPr>
          </a:p>
        </p:txBody>
      </p:sp>
      <p:sp>
        <p:nvSpPr>
          <p:cNvPr id="2" name="TextBox 1"/>
          <p:cNvSpPr txBox="1"/>
          <p:nvPr/>
        </p:nvSpPr>
        <p:spPr>
          <a:xfrm>
            <a:off x="8983278" y="5703639"/>
            <a:ext cx="3058786" cy="461665"/>
          </a:xfrm>
          <a:prstGeom prst="rect">
            <a:avLst/>
          </a:prstGeom>
          <a:solidFill>
            <a:schemeClr val="bg1"/>
          </a:solid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Universitas Budi Luhur</a:t>
            </a:r>
          </a:p>
        </p:txBody>
      </p:sp>
      <p:sp>
        <p:nvSpPr>
          <p:cNvPr id="6" name="TextBox 5"/>
          <p:cNvSpPr txBox="1"/>
          <p:nvPr/>
        </p:nvSpPr>
        <p:spPr>
          <a:xfrm>
            <a:off x="119336" y="764704"/>
            <a:ext cx="4175823" cy="461665"/>
          </a:xfrm>
          <a:prstGeom prst="rect">
            <a:avLst/>
          </a:prstGeom>
          <a:solidFill>
            <a:schemeClr val="bg1"/>
          </a:solid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Analisis Teks pada Media Sosial</a:t>
            </a:r>
          </a:p>
        </p:txBody>
      </p:sp>
      <p:sp>
        <p:nvSpPr>
          <p:cNvPr id="7" name="TextBox 6"/>
          <p:cNvSpPr txBox="1"/>
          <p:nvPr/>
        </p:nvSpPr>
        <p:spPr>
          <a:xfrm>
            <a:off x="4439816" y="765975"/>
            <a:ext cx="2931059" cy="461665"/>
          </a:xfrm>
          <a:prstGeom prst="rect">
            <a:avLst/>
          </a:prstGeom>
          <a:solidFill>
            <a:schemeClr val="bg1"/>
          </a:solid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S1 Teknik Informatika</a:t>
            </a:r>
          </a:p>
        </p:txBody>
      </p:sp>
      <p:sp>
        <p:nvSpPr>
          <p:cNvPr id="3" name="TextBox 2"/>
          <p:cNvSpPr txBox="1"/>
          <p:nvPr/>
        </p:nvSpPr>
        <p:spPr>
          <a:xfrm>
            <a:off x="990123" y="3068960"/>
            <a:ext cx="10211771" cy="1862048"/>
          </a:xfrm>
          <a:prstGeom prst="rect">
            <a:avLst/>
          </a:prstGeom>
          <a:noFill/>
        </p:spPr>
        <p:txBody>
          <a:bodyPr wrap="none" rtlCol="0">
            <a:spAutoFit/>
          </a:bodyPr>
          <a:lstStyle/>
          <a:p>
            <a:pPr algn="ctr"/>
            <a:r>
              <a:rPr lang="en-ID" sz="11500">
                <a:ln w="12700">
                  <a:solidFill>
                    <a:srgbClr val="0070C0"/>
                  </a:solidFill>
                </a:ln>
                <a:solidFill>
                  <a:srgbClr val="0070C0"/>
                </a:solidFill>
                <a:effectLst>
                  <a:glow rad="127000">
                    <a:schemeClr val="bg1">
                      <a:alpha val="82000"/>
                    </a:schemeClr>
                  </a:glow>
                </a:effectLst>
                <a:latin typeface="Bebas Neue Bold" panose="020B0606020202050201" pitchFamily="34" charset="0"/>
              </a:rPr>
              <a:t>EKSTRAKSI FITUR TEKS</a:t>
            </a:r>
          </a:p>
        </p:txBody>
      </p:sp>
      <p:sp>
        <p:nvSpPr>
          <p:cNvPr id="8" name="TextBox 7"/>
          <p:cNvSpPr txBox="1"/>
          <p:nvPr/>
        </p:nvSpPr>
        <p:spPr>
          <a:xfrm>
            <a:off x="1631505" y="2068031"/>
            <a:ext cx="8712968" cy="1200329"/>
          </a:xfrm>
          <a:prstGeom prst="rect">
            <a:avLst/>
          </a:prstGeom>
          <a:noFill/>
        </p:spPr>
        <p:txBody>
          <a:bodyPr wrap="square" rtlCol="0">
            <a:spAutoFit/>
          </a:bodyPr>
          <a:lstStyle/>
          <a:p>
            <a:pPr algn="ctr"/>
            <a:r>
              <a:rPr lang="en-ID" sz="7200" b="1">
                <a:solidFill>
                  <a:schemeClr val="bg1"/>
                </a:solidFill>
                <a:latin typeface="Tempus Sans ITC" panose="04020404030D07020202" pitchFamily="82" charset="0"/>
              </a:rPr>
              <a:t>Metode</a:t>
            </a:r>
          </a:p>
        </p:txBody>
      </p:sp>
      <p:sp>
        <p:nvSpPr>
          <p:cNvPr id="10" name="TextBox 9"/>
          <p:cNvSpPr txBox="1"/>
          <p:nvPr/>
        </p:nvSpPr>
        <p:spPr>
          <a:xfrm>
            <a:off x="4223792" y="5701104"/>
            <a:ext cx="4610365" cy="461665"/>
          </a:xfrm>
          <a:prstGeom prst="rect">
            <a:avLst/>
          </a:prstGeom>
          <a:solidFill>
            <a:schemeClr val="bg1"/>
          </a:solidFill>
        </p:spPr>
        <p:txBody>
          <a:bodyPr wrap="none" rtlCol="0">
            <a:spAutoFit/>
          </a:bodyPr>
          <a:lstStyle/>
          <a:p>
            <a:r>
              <a:rPr lang="en-ID" sz="2400" b="1">
                <a:solidFill>
                  <a:srgbClr val="000000"/>
                </a:solidFill>
                <a:latin typeface="Calibri" panose="020F0502020204030204" pitchFamily="34" charset="0"/>
                <a:cs typeface="Calibri" panose="020F0502020204030204" pitchFamily="34" charset="0"/>
              </a:rPr>
              <a:t>Dr. Achmad Solichin, S.Kom., M.T.I.</a:t>
            </a:r>
          </a:p>
        </p:txBody>
      </p:sp>
      <p:sp>
        <p:nvSpPr>
          <p:cNvPr id="9" name="Pentagon 8"/>
          <p:cNvSpPr/>
          <p:nvPr/>
        </p:nvSpPr>
        <p:spPr>
          <a:xfrm rot="5400000">
            <a:off x="10168847" y="148241"/>
            <a:ext cx="1800200" cy="1448950"/>
          </a:xfrm>
          <a:prstGeom prst="homePlat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D" sz="5400" b="1">
                <a:solidFill>
                  <a:srgbClr val="000000"/>
                </a:solidFill>
                <a:latin typeface="Bahnschrift SemiBold" panose="020B0502040204020203" pitchFamily="34" charset="0"/>
              </a:rPr>
              <a:t>07</a:t>
            </a:r>
          </a:p>
        </p:txBody>
      </p:sp>
    </p:spTree>
    <p:extLst>
      <p:ext uri="{BB962C8B-B14F-4D97-AF65-F5344CB8AC3E}">
        <p14:creationId xmlns:p14="http://schemas.microsoft.com/office/powerpoint/2010/main" val="316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a:t>
            </a:r>
            <a:r>
              <a:rPr lang="en-US">
                <a:solidFill>
                  <a:srgbClr val="FFFF00"/>
                </a:solidFill>
              </a:rPr>
              <a:t>2. Hitung Term Frequency (TF)</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aphicFrame>
        <p:nvGraphicFramePr>
          <p:cNvPr id="11" name="Table 10"/>
          <p:cNvGraphicFramePr>
            <a:graphicFrameLocks noGrp="1"/>
          </p:cNvGraphicFramePr>
          <p:nvPr>
            <p:extLst>
              <p:ext uri="{D42A27DB-BD31-4B8C-83A1-F6EECF244321}">
                <p14:modId xmlns:p14="http://schemas.microsoft.com/office/powerpoint/2010/main" val="4267419767"/>
              </p:ext>
            </p:extLst>
          </p:nvPr>
        </p:nvGraphicFramePr>
        <p:xfrm>
          <a:off x="737015" y="4221088"/>
          <a:ext cx="10543560" cy="1483360"/>
        </p:xfrm>
        <a:graphic>
          <a:graphicData uri="http://schemas.openxmlformats.org/drawingml/2006/table">
            <a:tbl>
              <a:tblPr firstRow="1" bandRow="1">
                <a:tableStyleId>{E8B1032C-EA38-4F05-BA0D-38AFFFC7BED3}</a:tableStyleId>
              </a:tblPr>
              <a:tblGrid>
                <a:gridCol w="822481">
                  <a:extLst>
                    <a:ext uri="{9D8B030D-6E8A-4147-A177-3AD203B41FA5}">
                      <a16:colId xmlns:a16="http://schemas.microsoft.com/office/drawing/2014/main" val="4066264406"/>
                    </a:ext>
                  </a:extLst>
                </a:gridCol>
                <a:gridCol w="936104">
                  <a:extLst>
                    <a:ext uri="{9D8B030D-6E8A-4147-A177-3AD203B41FA5}">
                      <a16:colId xmlns:a16="http://schemas.microsoft.com/office/drawing/2014/main" val="1337223850"/>
                    </a:ext>
                  </a:extLst>
                </a:gridCol>
                <a:gridCol w="1008112">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US">
                          <a:solidFill>
                            <a:srgbClr val="000000"/>
                          </a:solidFill>
                          <a:latin typeface="Calibri" panose="020F0502020204030204" pitchFamily="34" charset="0"/>
                          <a:cs typeface="Calibri" panose="020F0502020204030204" pitchFamily="34" charset="0"/>
                        </a:rPr>
                        <a:t>dijual</a:t>
                      </a:r>
                      <a:endParaRPr lang="en-ID">
                        <a:solidFill>
                          <a:srgbClr val="000000"/>
                        </a:solidFill>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hari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ini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makan</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malam</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mie</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nasi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roti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saya</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suka</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bl>
          </a:graphicData>
        </a:graphic>
      </p:graphicFrame>
      <p:sp>
        <p:nvSpPr>
          <p:cNvPr id="12" name="TextBox 11"/>
          <p:cNvSpPr txBox="1"/>
          <p:nvPr/>
        </p:nvSpPr>
        <p:spPr>
          <a:xfrm>
            <a:off x="623392" y="3659451"/>
            <a:ext cx="2775503" cy="461665"/>
          </a:xfrm>
          <a:prstGeom prst="rect">
            <a:avLst/>
          </a:prstGeom>
          <a:noFill/>
        </p:spPr>
        <p:txBody>
          <a:bodyPr wrap="none" rtlCol="0">
            <a:spAutoFit/>
          </a:bodyPr>
          <a:lstStyle/>
          <a:p>
            <a:r>
              <a:rPr lang="en-US" sz="2400" b="1">
                <a:solidFill>
                  <a:srgbClr val="000000"/>
                </a:solidFill>
                <a:latin typeface="Calibri" panose="020F0502020204030204" pitchFamily="34" charset="0"/>
                <a:cs typeface="Calibri" panose="020F0502020204030204" pitchFamily="34" charset="0"/>
              </a:rPr>
              <a:t>Term Frequency (TF)</a:t>
            </a:r>
            <a:endParaRPr lang="en-ID" sz="2400" b="1">
              <a:solidFill>
                <a:srgbClr val="FF0000"/>
              </a:solidFill>
              <a:latin typeface="Calibri" panose="020F0502020204030204" pitchFamily="34" charset="0"/>
              <a:cs typeface="Calibri" panose="020F0502020204030204" pitchFamily="34" charset="0"/>
            </a:endParaRPr>
          </a:p>
        </p:txBody>
      </p:sp>
      <p:sp>
        <p:nvSpPr>
          <p:cNvPr id="8" name="Oval 7"/>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217731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a:t>
            </a:r>
            <a:r>
              <a:rPr lang="en-US">
                <a:solidFill>
                  <a:srgbClr val="FFFF00"/>
                </a:solidFill>
              </a:rPr>
              <a:t>3. Hitung frekuensi kata untuk seluruh dokumen</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aphicFrame>
        <p:nvGraphicFramePr>
          <p:cNvPr id="11" name="Table 10"/>
          <p:cNvGraphicFramePr>
            <a:graphicFrameLocks noGrp="1"/>
          </p:cNvGraphicFramePr>
          <p:nvPr>
            <p:extLst>
              <p:ext uri="{D42A27DB-BD31-4B8C-83A1-F6EECF244321}">
                <p14:modId xmlns:p14="http://schemas.microsoft.com/office/powerpoint/2010/main" val="2451865713"/>
              </p:ext>
            </p:extLst>
          </p:nvPr>
        </p:nvGraphicFramePr>
        <p:xfrm>
          <a:off x="737015" y="4221088"/>
          <a:ext cx="10543560" cy="1854200"/>
        </p:xfrm>
        <a:graphic>
          <a:graphicData uri="http://schemas.openxmlformats.org/drawingml/2006/table">
            <a:tbl>
              <a:tblPr firstRow="1" bandRow="1">
                <a:tableStyleId>{E8B1032C-EA38-4F05-BA0D-38AFFFC7BED3}</a:tableStyleId>
              </a:tblPr>
              <a:tblGrid>
                <a:gridCol w="822481">
                  <a:extLst>
                    <a:ext uri="{9D8B030D-6E8A-4147-A177-3AD203B41FA5}">
                      <a16:colId xmlns:a16="http://schemas.microsoft.com/office/drawing/2014/main" val="4066264406"/>
                    </a:ext>
                  </a:extLst>
                </a:gridCol>
                <a:gridCol w="936104">
                  <a:extLst>
                    <a:ext uri="{9D8B030D-6E8A-4147-A177-3AD203B41FA5}">
                      <a16:colId xmlns:a16="http://schemas.microsoft.com/office/drawing/2014/main" val="1337223850"/>
                    </a:ext>
                  </a:extLst>
                </a:gridCol>
                <a:gridCol w="1008112">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US">
                          <a:solidFill>
                            <a:srgbClr val="000000"/>
                          </a:solidFill>
                          <a:latin typeface="Calibri" panose="020F0502020204030204" pitchFamily="34" charset="0"/>
                          <a:cs typeface="Calibri" panose="020F0502020204030204" pitchFamily="34" charset="0"/>
                        </a:rPr>
                        <a:t>dijual</a:t>
                      </a:r>
                      <a:endParaRPr lang="en-ID">
                        <a:solidFill>
                          <a:srgbClr val="000000"/>
                        </a:solidFill>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hari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ini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makan</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malam</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mie</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nasi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roti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saya</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suka</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r h="370840">
                <a:tc>
                  <a:txBody>
                    <a:bodyPr/>
                    <a:lstStyle/>
                    <a:p>
                      <a:pPr algn="r"/>
                      <a:r>
                        <a:rPr lang="en-US" b="1">
                          <a:solidFill>
                            <a:srgbClr val="000000"/>
                          </a:solidFill>
                          <a:latin typeface="Calibri" panose="020F0502020204030204" pitchFamily="34" charset="0"/>
                          <a:cs typeface="Calibri" panose="020F0502020204030204" pitchFamily="34" charset="0"/>
                        </a:rPr>
                        <a:t>n_t</a:t>
                      </a:r>
                      <a:endParaRPr lang="en-ID" b="1">
                        <a:solidFill>
                          <a:srgbClr val="000000"/>
                        </a:solidFill>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14368235"/>
                  </a:ext>
                </a:extLst>
              </a:tr>
            </a:tbl>
          </a:graphicData>
        </a:graphic>
      </p:graphicFrame>
      <p:sp>
        <p:nvSpPr>
          <p:cNvPr id="12" name="TextBox 11"/>
          <p:cNvSpPr txBox="1"/>
          <p:nvPr/>
        </p:nvSpPr>
        <p:spPr>
          <a:xfrm>
            <a:off x="623392" y="3659451"/>
            <a:ext cx="601447" cy="461665"/>
          </a:xfrm>
          <a:prstGeom prst="rect">
            <a:avLst/>
          </a:prstGeom>
          <a:noFill/>
        </p:spPr>
        <p:txBody>
          <a:bodyPr wrap="none" rtlCol="0">
            <a:spAutoFit/>
          </a:bodyPr>
          <a:lstStyle/>
          <a:p>
            <a:r>
              <a:rPr lang="en-US" sz="2400" b="1">
                <a:solidFill>
                  <a:srgbClr val="000000"/>
                </a:solidFill>
                <a:latin typeface="Calibri" panose="020F0502020204030204" pitchFamily="34" charset="0"/>
                <a:cs typeface="Calibri" panose="020F0502020204030204" pitchFamily="34" charset="0"/>
              </a:rPr>
              <a:t>IDF</a:t>
            </a:r>
            <a:endParaRPr lang="en-ID" sz="2400" b="1">
              <a:solidFill>
                <a:srgbClr val="FF0000"/>
              </a:solidFill>
              <a:latin typeface="Calibri" panose="020F0502020204030204" pitchFamily="34" charset="0"/>
              <a:cs typeface="Calibri" panose="020F0502020204030204" pitchFamily="34" charset="0"/>
            </a:endParaRPr>
          </a:p>
        </p:txBody>
      </p:sp>
      <p:sp>
        <p:nvSpPr>
          <p:cNvPr id="8" name="Oval 7"/>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198817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a:t>
            </a:r>
            <a:r>
              <a:rPr lang="en-US">
                <a:solidFill>
                  <a:srgbClr val="FFFF00"/>
                </a:solidFill>
              </a:rPr>
              <a:t>4. Hitung IDF (log)</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aphicFrame>
        <p:nvGraphicFramePr>
          <p:cNvPr id="11" name="Table 10"/>
          <p:cNvGraphicFramePr>
            <a:graphicFrameLocks noGrp="1"/>
          </p:cNvGraphicFramePr>
          <p:nvPr>
            <p:extLst>
              <p:ext uri="{D42A27DB-BD31-4B8C-83A1-F6EECF244321}">
                <p14:modId xmlns:p14="http://schemas.microsoft.com/office/powerpoint/2010/main" val="3301549866"/>
              </p:ext>
            </p:extLst>
          </p:nvPr>
        </p:nvGraphicFramePr>
        <p:xfrm>
          <a:off x="737015" y="4221088"/>
          <a:ext cx="10543560" cy="2433320"/>
        </p:xfrm>
        <a:graphic>
          <a:graphicData uri="http://schemas.openxmlformats.org/drawingml/2006/table">
            <a:tbl>
              <a:tblPr firstRow="1" bandRow="1">
                <a:tableStyleId>{E8B1032C-EA38-4F05-BA0D-38AFFFC7BED3}</a:tableStyleId>
              </a:tblPr>
              <a:tblGrid>
                <a:gridCol w="822481">
                  <a:extLst>
                    <a:ext uri="{9D8B030D-6E8A-4147-A177-3AD203B41FA5}">
                      <a16:colId xmlns:a16="http://schemas.microsoft.com/office/drawing/2014/main" val="4066264406"/>
                    </a:ext>
                  </a:extLst>
                </a:gridCol>
                <a:gridCol w="936104">
                  <a:extLst>
                    <a:ext uri="{9D8B030D-6E8A-4147-A177-3AD203B41FA5}">
                      <a16:colId xmlns:a16="http://schemas.microsoft.com/office/drawing/2014/main" val="1337223850"/>
                    </a:ext>
                  </a:extLst>
                </a:gridCol>
                <a:gridCol w="1008112">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US">
                          <a:solidFill>
                            <a:srgbClr val="000000"/>
                          </a:solidFill>
                          <a:latin typeface="Calibri" panose="020F0502020204030204" pitchFamily="34" charset="0"/>
                          <a:cs typeface="Calibri" panose="020F0502020204030204" pitchFamily="34" charset="0"/>
                        </a:rPr>
                        <a:t>dijual</a:t>
                      </a:r>
                      <a:endParaRPr lang="en-ID">
                        <a:solidFill>
                          <a:srgbClr val="000000"/>
                        </a:solidFill>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hari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ini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makan</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malam</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mie</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nasi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roti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saya</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suka</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r h="370840">
                <a:tc>
                  <a:txBody>
                    <a:bodyPr/>
                    <a:lstStyle/>
                    <a:p>
                      <a:pPr algn="r"/>
                      <a:r>
                        <a:rPr lang="en-US" b="1">
                          <a:solidFill>
                            <a:srgbClr val="000000"/>
                          </a:solidFill>
                          <a:latin typeface="Calibri" panose="020F0502020204030204" pitchFamily="34" charset="0"/>
                          <a:cs typeface="Calibri" panose="020F0502020204030204" pitchFamily="34" charset="0"/>
                        </a:rPr>
                        <a:t>n_t</a:t>
                      </a:r>
                      <a:endParaRPr lang="en-ID" b="1">
                        <a:solidFill>
                          <a:srgbClr val="000000"/>
                        </a:solidFill>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2</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14368235"/>
                  </a:ext>
                </a:extLst>
              </a:tr>
              <a:tr h="370840">
                <a:tc>
                  <a:txBody>
                    <a:bodyPr/>
                    <a:lstStyle/>
                    <a:p>
                      <a:pPr algn="ctr"/>
                      <a:r>
                        <a:rPr lang="en-US" sz="1600" b="1">
                          <a:solidFill>
                            <a:srgbClr val="000000"/>
                          </a:solidFill>
                          <a:latin typeface="Calibri" panose="020F0502020204030204" pitchFamily="34" charset="0"/>
                          <a:cs typeface="Calibri" panose="020F0502020204030204" pitchFamily="34" charset="0"/>
                        </a:rPr>
                        <a:t>log</a:t>
                      </a:r>
                      <a:r>
                        <a:rPr lang="en-US" sz="1600" b="1" baseline="0">
                          <a:solidFill>
                            <a:srgbClr val="000000"/>
                          </a:solidFill>
                          <a:latin typeface="Calibri" panose="020F0502020204030204" pitchFamily="34" charset="0"/>
                          <a:cs typeface="Calibri" panose="020F0502020204030204" pitchFamily="34" charset="0"/>
                        </a:rPr>
                        <a:t> (N/n_t)</a:t>
                      </a:r>
                      <a:endParaRPr lang="en-ID" sz="1600" b="1">
                        <a:solidFill>
                          <a:srgbClr val="000000"/>
                        </a:solidFill>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extLst>
                  <a:ext uri="{0D108BD9-81ED-4DB2-BD59-A6C34878D82A}">
                    <a16:rowId xmlns:a16="http://schemas.microsoft.com/office/drawing/2014/main" val="22137327"/>
                  </a:ext>
                </a:extLst>
              </a:tr>
            </a:tbl>
          </a:graphicData>
        </a:graphic>
      </p:graphicFrame>
      <p:sp>
        <p:nvSpPr>
          <p:cNvPr id="12" name="TextBox 11"/>
          <p:cNvSpPr txBox="1"/>
          <p:nvPr/>
        </p:nvSpPr>
        <p:spPr>
          <a:xfrm>
            <a:off x="623392" y="3659451"/>
            <a:ext cx="601447" cy="461665"/>
          </a:xfrm>
          <a:prstGeom prst="rect">
            <a:avLst/>
          </a:prstGeom>
          <a:noFill/>
        </p:spPr>
        <p:txBody>
          <a:bodyPr wrap="none" rtlCol="0">
            <a:spAutoFit/>
          </a:bodyPr>
          <a:lstStyle/>
          <a:p>
            <a:r>
              <a:rPr lang="en-US" sz="2400" b="1">
                <a:solidFill>
                  <a:srgbClr val="000000"/>
                </a:solidFill>
                <a:latin typeface="Calibri" panose="020F0502020204030204" pitchFamily="34" charset="0"/>
                <a:cs typeface="Calibri" panose="020F0502020204030204" pitchFamily="34" charset="0"/>
              </a:rPr>
              <a:t>IDF</a:t>
            </a:r>
            <a:endParaRPr lang="en-ID" sz="2400" b="1">
              <a:solidFill>
                <a:srgbClr val="FF0000"/>
              </a:solidFill>
              <a:latin typeface="Calibri" panose="020F0502020204030204" pitchFamily="34" charset="0"/>
              <a:cs typeface="Calibri" panose="020F0502020204030204" pitchFamily="34" charset="0"/>
            </a:endParaRPr>
          </a:p>
        </p:txBody>
      </p:sp>
      <p:sp>
        <p:nvSpPr>
          <p:cNvPr id="8" name="Oval 7"/>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3922465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a:t>
            </a:r>
            <a:r>
              <a:rPr lang="en-US">
                <a:solidFill>
                  <a:srgbClr val="FFFF00"/>
                </a:solidFill>
              </a:rPr>
              <a:t>5. Kalikan nilai TF dengan IDF</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aphicFrame>
        <p:nvGraphicFramePr>
          <p:cNvPr id="11" name="Table 10"/>
          <p:cNvGraphicFramePr>
            <a:graphicFrameLocks noGrp="1"/>
          </p:cNvGraphicFramePr>
          <p:nvPr>
            <p:extLst>
              <p:ext uri="{D42A27DB-BD31-4B8C-83A1-F6EECF244321}">
                <p14:modId xmlns:p14="http://schemas.microsoft.com/office/powerpoint/2010/main" val="4116308864"/>
              </p:ext>
            </p:extLst>
          </p:nvPr>
        </p:nvGraphicFramePr>
        <p:xfrm>
          <a:off x="737015" y="4221088"/>
          <a:ext cx="10543560" cy="2433320"/>
        </p:xfrm>
        <a:graphic>
          <a:graphicData uri="http://schemas.openxmlformats.org/drawingml/2006/table">
            <a:tbl>
              <a:tblPr firstRow="1" bandRow="1">
                <a:tableStyleId>{E8B1032C-EA38-4F05-BA0D-38AFFFC7BED3}</a:tableStyleId>
              </a:tblPr>
              <a:tblGrid>
                <a:gridCol w="822481">
                  <a:extLst>
                    <a:ext uri="{9D8B030D-6E8A-4147-A177-3AD203B41FA5}">
                      <a16:colId xmlns:a16="http://schemas.microsoft.com/office/drawing/2014/main" val="4066264406"/>
                    </a:ext>
                  </a:extLst>
                </a:gridCol>
                <a:gridCol w="936104">
                  <a:extLst>
                    <a:ext uri="{9D8B030D-6E8A-4147-A177-3AD203B41FA5}">
                      <a16:colId xmlns:a16="http://schemas.microsoft.com/office/drawing/2014/main" val="1337223850"/>
                    </a:ext>
                  </a:extLst>
                </a:gridCol>
                <a:gridCol w="1008112">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US">
                          <a:solidFill>
                            <a:srgbClr val="000000"/>
                          </a:solidFill>
                          <a:latin typeface="Calibri" panose="020F0502020204030204" pitchFamily="34" charset="0"/>
                          <a:cs typeface="Calibri" panose="020F0502020204030204" pitchFamily="34" charset="0"/>
                        </a:rPr>
                        <a:t>dijual</a:t>
                      </a:r>
                      <a:endParaRPr lang="en-ID">
                        <a:solidFill>
                          <a:srgbClr val="000000"/>
                        </a:solidFill>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hari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ini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makan</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malam</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mie</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nasi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roti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saya</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suka</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1/6</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r h="370840">
                <a:tc>
                  <a:txBody>
                    <a:bodyPr/>
                    <a:lstStyle/>
                    <a:p>
                      <a:pPr algn="ctr"/>
                      <a:endParaRPr lang="en-ID" sz="1600" b="1">
                        <a:solidFill>
                          <a:srgbClr val="000000"/>
                        </a:solidFill>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x</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2731564411"/>
                  </a:ext>
                </a:extLst>
              </a:tr>
              <a:tr h="370840">
                <a:tc>
                  <a:txBody>
                    <a:bodyPr/>
                    <a:lstStyle/>
                    <a:p>
                      <a:pPr algn="ctr"/>
                      <a:r>
                        <a:rPr lang="en-US" sz="1600" b="1">
                          <a:solidFill>
                            <a:srgbClr val="000000"/>
                          </a:solidFill>
                          <a:latin typeface="Calibri" panose="020F0502020204030204" pitchFamily="34" charset="0"/>
                          <a:cs typeface="Calibri" panose="020F0502020204030204" pitchFamily="34" charset="0"/>
                        </a:rPr>
                        <a:t>log</a:t>
                      </a:r>
                      <a:r>
                        <a:rPr lang="en-US" sz="1600" b="1" baseline="0">
                          <a:solidFill>
                            <a:srgbClr val="000000"/>
                          </a:solidFill>
                          <a:latin typeface="Calibri" panose="020F0502020204030204" pitchFamily="34" charset="0"/>
                          <a:cs typeface="Calibri" panose="020F0502020204030204" pitchFamily="34" charset="0"/>
                        </a:rPr>
                        <a:t> (N/n_t)</a:t>
                      </a:r>
                      <a:endParaRPr lang="en-ID" sz="1600" b="1">
                        <a:solidFill>
                          <a:srgbClr val="000000"/>
                        </a:solidFill>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0,17</a:t>
                      </a:r>
                      <a:endPar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0,48</a:t>
                      </a:r>
                    </a:p>
                  </a:txBody>
                  <a:tcPr anchor="ctr"/>
                </a:tc>
                <a:extLst>
                  <a:ext uri="{0D108BD9-81ED-4DB2-BD59-A6C34878D82A}">
                    <a16:rowId xmlns:a16="http://schemas.microsoft.com/office/drawing/2014/main" val="22137327"/>
                  </a:ext>
                </a:extLst>
              </a:tr>
            </a:tbl>
          </a:graphicData>
        </a:graphic>
      </p:graphicFrame>
      <p:sp>
        <p:nvSpPr>
          <p:cNvPr id="12" name="TextBox 11"/>
          <p:cNvSpPr txBox="1"/>
          <p:nvPr/>
        </p:nvSpPr>
        <p:spPr>
          <a:xfrm>
            <a:off x="623392" y="3659451"/>
            <a:ext cx="601447" cy="461665"/>
          </a:xfrm>
          <a:prstGeom prst="rect">
            <a:avLst/>
          </a:prstGeom>
          <a:noFill/>
        </p:spPr>
        <p:txBody>
          <a:bodyPr wrap="none" rtlCol="0">
            <a:spAutoFit/>
          </a:bodyPr>
          <a:lstStyle/>
          <a:p>
            <a:r>
              <a:rPr lang="en-US" sz="2400" b="1">
                <a:solidFill>
                  <a:srgbClr val="000000"/>
                </a:solidFill>
                <a:latin typeface="Calibri" panose="020F0502020204030204" pitchFamily="34" charset="0"/>
                <a:cs typeface="Calibri" panose="020F0502020204030204" pitchFamily="34" charset="0"/>
              </a:rPr>
              <a:t>IDF</a:t>
            </a:r>
            <a:endParaRPr lang="en-ID" sz="2400" b="1">
              <a:solidFill>
                <a:srgbClr val="FF0000"/>
              </a:solidFill>
              <a:latin typeface="Calibri" panose="020F0502020204030204" pitchFamily="34" charset="0"/>
              <a:cs typeface="Calibri" panose="020F0502020204030204" pitchFamily="34" charset="0"/>
            </a:endParaRPr>
          </a:p>
        </p:txBody>
      </p:sp>
      <p:sp>
        <p:nvSpPr>
          <p:cNvPr id="8" name="Oval 7"/>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10315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 </a:t>
            </a:r>
            <a:r>
              <a:rPr lang="en-US">
                <a:solidFill>
                  <a:srgbClr val="FFFF00"/>
                </a:solidFill>
              </a:rPr>
              <a:t>6. Hasil TF-IDF</a:t>
            </a:r>
            <a:endParaRPr lang="en-ID"/>
          </a:p>
        </p:txBody>
      </p:sp>
      <p:graphicFrame>
        <p:nvGraphicFramePr>
          <p:cNvPr id="4" name="Content Placeholder 3"/>
          <p:cNvGraphicFramePr>
            <a:graphicFrameLocks/>
          </p:cNvGraphicFramePr>
          <p:nvPr/>
        </p:nvGraphicFramePr>
        <p:xfrm>
          <a:off x="695400" y="2022458"/>
          <a:ext cx="6192688" cy="1371600"/>
        </p:xfrm>
        <a:graphic>
          <a:graphicData uri="http://schemas.openxmlformats.org/drawingml/2006/table">
            <a:tbl>
              <a:tblPr firstCol="1" bandRow="1">
                <a:tableStyleId>{21E4AEA4-8DFA-4A89-87EB-49C32662AFE0}</a:tableStyleId>
              </a:tblPr>
              <a:tblGrid>
                <a:gridCol w="1728192">
                  <a:extLst>
                    <a:ext uri="{9D8B030D-6E8A-4147-A177-3AD203B41FA5}">
                      <a16:colId xmlns:a16="http://schemas.microsoft.com/office/drawing/2014/main" val="360563478"/>
                    </a:ext>
                  </a:extLst>
                </a:gridCol>
                <a:gridCol w="4464496">
                  <a:extLst>
                    <a:ext uri="{9D8B030D-6E8A-4147-A177-3AD203B41FA5}">
                      <a16:colId xmlns:a16="http://schemas.microsoft.com/office/drawing/2014/main" val="3550627710"/>
                    </a:ext>
                  </a:extLst>
                </a:gridCol>
              </a:tblGrid>
              <a:tr h="370840">
                <a:tc>
                  <a:txBody>
                    <a:bodyPr/>
                    <a:lstStyle/>
                    <a:p>
                      <a:r>
                        <a:rPr lang="en-ID" sz="2400">
                          <a:latin typeface="Calibri" panose="020F0502020204030204" pitchFamily="34" charset="0"/>
                          <a:cs typeface="Calibri" panose="020F0502020204030204" pitchFamily="34" charset="0"/>
                        </a:rPr>
                        <a:t>Dokumen-1</a:t>
                      </a:r>
                    </a:p>
                  </a:txBody>
                  <a:tcPr/>
                </a:tc>
                <a:tc>
                  <a:txBody>
                    <a:bodyPr/>
                    <a:lstStyle/>
                    <a:p>
                      <a:r>
                        <a:rPr lang="en-ID" sz="2400">
                          <a:solidFill>
                            <a:srgbClr val="000000"/>
                          </a:solidFill>
                          <a:latin typeface="Calibri" panose="020F0502020204030204" pitchFamily="34" charset="0"/>
                          <a:cs typeface="Calibri" panose="020F0502020204030204" pitchFamily="34" charset="0"/>
                        </a:rPr>
                        <a:t>saya suka makan nasi goreng</a:t>
                      </a:r>
                    </a:p>
                  </a:txBody>
                  <a:tcPr/>
                </a:tc>
                <a:extLst>
                  <a:ext uri="{0D108BD9-81ED-4DB2-BD59-A6C34878D82A}">
                    <a16:rowId xmlns:a16="http://schemas.microsoft.com/office/drawing/2014/main" val="3195136712"/>
                  </a:ext>
                </a:extLst>
              </a:tr>
              <a:tr h="370840">
                <a:tc>
                  <a:txBody>
                    <a:bodyPr/>
                    <a:lstStyle/>
                    <a:p>
                      <a:r>
                        <a:rPr lang="en-ID" sz="2400">
                          <a:latin typeface="Calibri" panose="020F0502020204030204" pitchFamily="34" charset="0"/>
                          <a:cs typeface="Calibri" panose="020F0502020204030204" pitchFamily="34" charset="0"/>
                        </a:rPr>
                        <a:t>Dokumen-2</a:t>
                      </a:r>
                    </a:p>
                  </a:txBody>
                  <a:tcPr/>
                </a:tc>
                <a:tc>
                  <a:txBody>
                    <a:bodyPr/>
                    <a:lstStyle/>
                    <a:p>
                      <a:r>
                        <a:rPr lang="en-ID" sz="2400">
                          <a:solidFill>
                            <a:srgbClr val="000000"/>
                          </a:solidFill>
                          <a:latin typeface="Calibri" panose="020F0502020204030204" pitchFamily="34" charset="0"/>
                          <a:cs typeface="Calibri" panose="020F0502020204030204" pitchFamily="34" charset="0"/>
                        </a:rPr>
                        <a:t>mie goreng</a:t>
                      </a:r>
                      <a:r>
                        <a:rPr lang="en-ID" sz="2400" baseline="0">
                          <a:solidFill>
                            <a:srgbClr val="000000"/>
                          </a:solidFill>
                          <a:latin typeface="Calibri" panose="020F0502020204030204" pitchFamily="34" charset="0"/>
                          <a:cs typeface="Calibri" panose="020F0502020204030204" pitchFamily="34" charset="0"/>
                        </a:rPr>
                        <a:t> suka dijual malam hari</a:t>
                      </a:r>
                      <a:endParaRPr lang="en-ID" sz="240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9992364"/>
                  </a:ext>
                </a:extLst>
              </a:tr>
              <a:tr h="370840">
                <a:tc>
                  <a:txBody>
                    <a:bodyPr/>
                    <a:lstStyle/>
                    <a:p>
                      <a:r>
                        <a:rPr lang="en-ID" sz="2400">
                          <a:latin typeface="Calibri" panose="020F0502020204030204" pitchFamily="34" charset="0"/>
                          <a:cs typeface="Calibri" panose="020F0502020204030204" pitchFamily="34" charset="0"/>
                        </a:rPr>
                        <a:t>Dokumen-3</a:t>
                      </a:r>
                    </a:p>
                  </a:txBody>
                  <a:tcPr/>
                </a:tc>
                <a:tc>
                  <a:txBody>
                    <a:bodyPr/>
                    <a:lstStyle/>
                    <a:p>
                      <a:r>
                        <a:rPr lang="en-ID" sz="2400">
                          <a:solidFill>
                            <a:srgbClr val="000000"/>
                          </a:solidFill>
                          <a:latin typeface="Calibri" panose="020F0502020204030204" pitchFamily="34" charset="0"/>
                          <a:cs typeface="Calibri" panose="020F0502020204030204" pitchFamily="34" charset="0"/>
                        </a:rPr>
                        <a:t>hari ini saya makan roti</a:t>
                      </a:r>
                    </a:p>
                  </a:txBody>
                  <a:tcPr/>
                </a:tc>
                <a:extLst>
                  <a:ext uri="{0D108BD9-81ED-4DB2-BD59-A6C34878D82A}">
                    <a16:rowId xmlns:a16="http://schemas.microsoft.com/office/drawing/2014/main" val="540070500"/>
                  </a:ext>
                </a:extLst>
              </a:tr>
            </a:tbl>
          </a:graphicData>
        </a:graphic>
      </p:graphicFrame>
      <p:sp>
        <p:nvSpPr>
          <p:cNvPr id="5" name="TextBox 4"/>
          <p:cNvSpPr txBox="1"/>
          <p:nvPr/>
        </p:nvSpPr>
        <p:spPr>
          <a:xfrm>
            <a:off x="695400" y="1397319"/>
            <a:ext cx="1331134" cy="523220"/>
          </a:xfrm>
          <a:prstGeom prst="rect">
            <a:avLst/>
          </a:prstGeom>
          <a:solidFill>
            <a:srgbClr val="00B050"/>
          </a:solidFill>
        </p:spPr>
        <p:txBody>
          <a:bodyPr wrap="none" rtlCol="0">
            <a:spAutoFit/>
          </a:bodyPr>
          <a:lstStyle/>
          <a:p>
            <a:r>
              <a:rPr lang="en-ID" sz="2800" b="1">
                <a:solidFill>
                  <a:schemeClr val="bg1"/>
                </a:solidFill>
                <a:latin typeface="Calibri" panose="020F0502020204030204" pitchFamily="34" charset="0"/>
                <a:cs typeface="Calibri" panose="020F0502020204030204" pitchFamily="34" charset="0"/>
              </a:rPr>
              <a:t>Dataset</a:t>
            </a:r>
          </a:p>
        </p:txBody>
      </p:sp>
      <p:sp>
        <p:nvSpPr>
          <p:cNvPr id="6" name="Rectangle 5"/>
          <p:cNvSpPr/>
          <p:nvPr/>
        </p:nvSpPr>
        <p:spPr>
          <a:xfrm>
            <a:off x="7176120" y="2022458"/>
            <a:ext cx="4176464" cy="1200329"/>
          </a:xfrm>
          <a:prstGeom prst="rect">
            <a:avLst/>
          </a:prstGeom>
        </p:spPr>
        <p:txBody>
          <a:bodyPr wrap="square">
            <a:spAutoFit/>
          </a:bodyPr>
          <a:lstStyle/>
          <a:p>
            <a:r>
              <a:rPr lang="en-ID" sz="2400" b="1">
                <a:solidFill>
                  <a:srgbClr val="212121"/>
                </a:solidFill>
                <a:latin typeface="Calibri" panose="020F0502020204030204" pitchFamily="34" charset="0"/>
                <a:cs typeface="Calibri" panose="020F0502020204030204" pitchFamily="34" charset="0"/>
              </a:rPr>
              <a:t>Vocabulary:</a:t>
            </a:r>
            <a:r>
              <a:rPr lang="en-ID" sz="2400">
                <a:solidFill>
                  <a:srgbClr val="212121"/>
                </a:solidFill>
                <a:latin typeface="Calibri" panose="020F0502020204030204" pitchFamily="34" charset="0"/>
                <a:cs typeface="Calibri" panose="020F0502020204030204" pitchFamily="34" charset="0"/>
              </a:rPr>
              <a:t> ['dijual', 'goreng', 'hari', 'ini', 'makan', 'malam', 'mie', 'nasi', 'roti', 'saya', 'suka'] </a:t>
            </a:r>
          </a:p>
        </p:txBody>
      </p:sp>
      <p:graphicFrame>
        <p:nvGraphicFramePr>
          <p:cNvPr id="11" name="Table 10"/>
          <p:cNvGraphicFramePr>
            <a:graphicFrameLocks noGrp="1"/>
          </p:cNvGraphicFramePr>
          <p:nvPr>
            <p:extLst>
              <p:ext uri="{D42A27DB-BD31-4B8C-83A1-F6EECF244321}">
                <p14:modId xmlns:p14="http://schemas.microsoft.com/office/powerpoint/2010/main" val="1341347462"/>
              </p:ext>
            </p:extLst>
          </p:nvPr>
        </p:nvGraphicFramePr>
        <p:xfrm>
          <a:off x="737015" y="4221088"/>
          <a:ext cx="10543560" cy="1483360"/>
        </p:xfrm>
        <a:graphic>
          <a:graphicData uri="http://schemas.openxmlformats.org/drawingml/2006/table">
            <a:tbl>
              <a:tblPr firstRow="1" bandRow="1">
                <a:tableStyleId>{E8B1032C-EA38-4F05-BA0D-38AFFFC7BED3}</a:tableStyleId>
              </a:tblPr>
              <a:tblGrid>
                <a:gridCol w="822481">
                  <a:extLst>
                    <a:ext uri="{9D8B030D-6E8A-4147-A177-3AD203B41FA5}">
                      <a16:colId xmlns:a16="http://schemas.microsoft.com/office/drawing/2014/main" val="4066264406"/>
                    </a:ext>
                  </a:extLst>
                </a:gridCol>
                <a:gridCol w="936104">
                  <a:extLst>
                    <a:ext uri="{9D8B030D-6E8A-4147-A177-3AD203B41FA5}">
                      <a16:colId xmlns:a16="http://schemas.microsoft.com/office/drawing/2014/main" val="1337223850"/>
                    </a:ext>
                  </a:extLst>
                </a:gridCol>
                <a:gridCol w="1008112">
                  <a:extLst>
                    <a:ext uri="{9D8B030D-6E8A-4147-A177-3AD203B41FA5}">
                      <a16:colId xmlns:a16="http://schemas.microsoft.com/office/drawing/2014/main" val="1129758459"/>
                    </a:ext>
                  </a:extLst>
                </a:gridCol>
                <a:gridCol w="747823">
                  <a:extLst>
                    <a:ext uri="{9D8B030D-6E8A-4147-A177-3AD203B41FA5}">
                      <a16:colId xmlns:a16="http://schemas.microsoft.com/office/drawing/2014/main" val="2295986213"/>
                    </a:ext>
                  </a:extLst>
                </a:gridCol>
                <a:gridCol w="878630">
                  <a:extLst>
                    <a:ext uri="{9D8B030D-6E8A-4147-A177-3AD203B41FA5}">
                      <a16:colId xmlns:a16="http://schemas.microsoft.com/office/drawing/2014/main" val="4136678372"/>
                    </a:ext>
                  </a:extLst>
                </a:gridCol>
                <a:gridCol w="878630">
                  <a:extLst>
                    <a:ext uri="{9D8B030D-6E8A-4147-A177-3AD203B41FA5}">
                      <a16:colId xmlns:a16="http://schemas.microsoft.com/office/drawing/2014/main" val="1973510110"/>
                    </a:ext>
                  </a:extLst>
                </a:gridCol>
                <a:gridCol w="878630">
                  <a:extLst>
                    <a:ext uri="{9D8B030D-6E8A-4147-A177-3AD203B41FA5}">
                      <a16:colId xmlns:a16="http://schemas.microsoft.com/office/drawing/2014/main" val="1525895248"/>
                    </a:ext>
                  </a:extLst>
                </a:gridCol>
                <a:gridCol w="878630">
                  <a:extLst>
                    <a:ext uri="{9D8B030D-6E8A-4147-A177-3AD203B41FA5}">
                      <a16:colId xmlns:a16="http://schemas.microsoft.com/office/drawing/2014/main" val="4012073866"/>
                    </a:ext>
                  </a:extLst>
                </a:gridCol>
                <a:gridCol w="878630">
                  <a:extLst>
                    <a:ext uri="{9D8B030D-6E8A-4147-A177-3AD203B41FA5}">
                      <a16:colId xmlns:a16="http://schemas.microsoft.com/office/drawing/2014/main" val="1093907021"/>
                    </a:ext>
                  </a:extLst>
                </a:gridCol>
                <a:gridCol w="878630">
                  <a:extLst>
                    <a:ext uri="{9D8B030D-6E8A-4147-A177-3AD203B41FA5}">
                      <a16:colId xmlns:a16="http://schemas.microsoft.com/office/drawing/2014/main" val="3288275156"/>
                    </a:ext>
                  </a:extLst>
                </a:gridCol>
                <a:gridCol w="878630">
                  <a:extLst>
                    <a:ext uri="{9D8B030D-6E8A-4147-A177-3AD203B41FA5}">
                      <a16:colId xmlns:a16="http://schemas.microsoft.com/office/drawing/2014/main" val="3116274355"/>
                    </a:ext>
                  </a:extLst>
                </a:gridCol>
                <a:gridCol w="878630">
                  <a:extLst>
                    <a:ext uri="{9D8B030D-6E8A-4147-A177-3AD203B41FA5}">
                      <a16:colId xmlns:a16="http://schemas.microsoft.com/office/drawing/2014/main" val="2252126005"/>
                    </a:ext>
                  </a:extLst>
                </a:gridCol>
              </a:tblGrid>
              <a:tr h="370840">
                <a:tc>
                  <a:txBody>
                    <a:bodyPr/>
                    <a:lstStyle/>
                    <a:p>
                      <a:endParaRPr lang="en-ID">
                        <a:latin typeface="Calibri" panose="020F0502020204030204" pitchFamily="34" charset="0"/>
                        <a:cs typeface="Calibri" panose="020F0502020204030204" pitchFamily="34" charset="0"/>
                      </a:endParaRPr>
                    </a:p>
                  </a:txBody>
                  <a:tcPr/>
                </a:tc>
                <a:tc>
                  <a:txBody>
                    <a:bodyPr/>
                    <a:lstStyle/>
                    <a:p>
                      <a:pPr algn="ctr"/>
                      <a:r>
                        <a:rPr lang="en-US">
                          <a:solidFill>
                            <a:srgbClr val="000000"/>
                          </a:solidFill>
                          <a:latin typeface="Calibri" panose="020F0502020204030204" pitchFamily="34" charset="0"/>
                          <a:cs typeface="Calibri" panose="020F0502020204030204" pitchFamily="34" charset="0"/>
                        </a:rPr>
                        <a:t>dijual</a:t>
                      </a:r>
                      <a:endParaRPr lang="en-ID">
                        <a:solidFill>
                          <a:srgbClr val="000000"/>
                        </a:solidFill>
                        <a:latin typeface="Calibri" panose="020F0502020204030204" pitchFamily="34" charset="0"/>
                        <a:cs typeface="Calibri" panose="020F0502020204030204" pitchFamily="34" charset="0"/>
                      </a:endParaRPr>
                    </a:p>
                  </a:txBody>
                  <a:tcPr/>
                </a:tc>
                <a:tc>
                  <a:txBody>
                    <a:bodyPr/>
                    <a:lstStyle/>
                    <a:p>
                      <a:pPr algn="ctr"/>
                      <a:r>
                        <a:rPr lang="en-ID">
                          <a:solidFill>
                            <a:srgbClr val="000000"/>
                          </a:solidFill>
                          <a:latin typeface="Calibri" panose="020F0502020204030204" pitchFamily="34" charset="0"/>
                          <a:cs typeface="Calibri" panose="020F0502020204030204" pitchFamily="34" charset="0"/>
                        </a:rPr>
                        <a:t>goreng</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hari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ini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makan</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malam</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mie</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nasi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roti</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saya</a:t>
                      </a:r>
                    </a:p>
                  </a:txBody>
                  <a:tcPr/>
                </a:tc>
                <a:tc>
                  <a:txBody>
                    <a:bodyPr/>
                    <a:lstStyle/>
                    <a:p>
                      <a:pPr algn="ctr"/>
                      <a:r>
                        <a:rPr lang="en-ID">
                          <a:solidFill>
                            <a:srgbClr val="000000"/>
                          </a:solidFill>
                          <a:latin typeface="Calibri" panose="020F0502020204030204" pitchFamily="34" charset="0"/>
                          <a:cs typeface="Calibri" panose="020F0502020204030204" pitchFamily="34" charset="0"/>
                        </a:rPr>
                        <a:t>suka</a:t>
                      </a:r>
                    </a:p>
                  </a:txBody>
                  <a:tcPr/>
                </a:tc>
                <a:extLst>
                  <a:ext uri="{0D108BD9-81ED-4DB2-BD59-A6C34878D82A}">
                    <a16:rowId xmlns:a16="http://schemas.microsoft.com/office/drawing/2014/main" val="3256247095"/>
                  </a:ext>
                </a:extLst>
              </a:tr>
              <a:tr h="370840">
                <a:tc>
                  <a:txBody>
                    <a:bodyPr/>
                    <a:lstStyle/>
                    <a:p>
                      <a:r>
                        <a:rPr lang="en-ID">
                          <a:solidFill>
                            <a:srgbClr val="000000"/>
                          </a:solidFill>
                          <a:latin typeface="Calibri" panose="020F0502020204030204" pitchFamily="34" charset="0"/>
                          <a:cs typeface="Calibri" panose="020F0502020204030204" pitchFamily="34" charset="0"/>
                        </a:rPr>
                        <a:t>D-1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0,096</a:t>
                      </a:r>
                    </a:p>
                  </a:txBody>
                  <a:tcPr/>
                </a:tc>
                <a:extLst>
                  <a:ext uri="{0D108BD9-81ED-4DB2-BD59-A6C34878D82A}">
                    <a16:rowId xmlns:a16="http://schemas.microsoft.com/office/drawing/2014/main" val="1799051673"/>
                  </a:ext>
                </a:extLst>
              </a:tr>
              <a:tr h="370840">
                <a:tc>
                  <a:txBody>
                    <a:bodyPr/>
                    <a:lstStyle/>
                    <a:p>
                      <a:r>
                        <a:rPr lang="en-ID">
                          <a:solidFill>
                            <a:srgbClr val="000000"/>
                          </a:solidFill>
                          <a:latin typeface="Calibri" panose="020F0502020204030204" pitchFamily="34" charset="0"/>
                          <a:cs typeface="Calibri" panose="020F0502020204030204" pitchFamily="34" charset="0"/>
                        </a:rPr>
                        <a:t>D-2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0,08</a:t>
                      </a:r>
                    </a:p>
                  </a:txBody>
                  <a:tcPr/>
                </a:tc>
                <a:extLst>
                  <a:ext uri="{0D108BD9-81ED-4DB2-BD59-A6C34878D82A}">
                    <a16:rowId xmlns:a16="http://schemas.microsoft.com/office/drawing/2014/main" val="985142111"/>
                  </a:ext>
                </a:extLst>
              </a:tr>
              <a:tr h="370840">
                <a:tc>
                  <a:txBody>
                    <a:bodyPr/>
                    <a:lstStyle/>
                    <a:p>
                      <a:r>
                        <a:rPr lang="en-ID">
                          <a:solidFill>
                            <a:srgbClr val="000000"/>
                          </a:solidFill>
                          <a:latin typeface="Calibri" panose="020F0502020204030204" pitchFamily="34" charset="0"/>
                          <a:cs typeface="Calibri" panose="020F0502020204030204" pitchFamily="34" charset="0"/>
                        </a:rPr>
                        <a:t>D-3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0,096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0,034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0" i="0" u="none" strike="noStrike" kern="1200" cap="none" spc="0" normalizeH="0" baseline="0" noProof="0">
                          <a:ln>
                            <a:noFill/>
                          </a:ln>
                          <a:solidFill>
                            <a:srgbClr val="17347D"/>
                          </a:solidFill>
                          <a:effectLst/>
                          <a:uLnTx/>
                          <a:uFillTx/>
                          <a:latin typeface="Calibri" panose="020F0502020204030204" pitchFamily="34" charset="0"/>
                          <a:ea typeface="+mn-ea"/>
                          <a:cs typeface="Calibri" panose="020F0502020204030204" pitchFamily="34" charset="0"/>
                        </a:rPr>
                        <a:t>0</a:t>
                      </a:r>
                    </a:p>
                  </a:txBody>
                  <a:tcPr/>
                </a:tc>
                <a:extLst>
                  <a:ext uri="{0D108BD9-81ED-4DB2-BD59-A6C34878D82A}">
                    <a16:rowId xmlns:a16="http://schemas.microsoft.com/office/drawing/2014/main" val="3889802057"/>
                  </a:ext>
                </a:extLst>
              </a:tr>
            </a:tbl>
          </a:graphicData>
        </a:graphic>
      </p:graphicFrame>
      <p:sp>
        <p:nvSpPr>
          <p:cNvPr id="12" name="TextBox 11"/>
          <p:cNvSpPr txBox="1"/>
          <p:nvPr/>
        </p:nvSpPr>
        <p:spPr>
          <a:xfrm>
            <a:off x="623392" y="3659451"/>
            <a:ext cx="989373" cy="461665"/>
          </a:xfrm>
          <a:prstGeom prst="rect">
            <a:avLst/>
          </a:prstGeom>
          <a:noFill/>
        </p:spPr>
        <p:txBody>
          <a:bodyPr wrap="none" rtlCol="0">
            <a:spAutoFit/>
          </a:bodyPr>
          <a:lstStyle/>
          <a:p>
            <a:r>
              <a:rPr lang="en-US" sz="2400" b="1">
                <a:solidFill>
                  <a:srgbClr val="000000"/>
                </a:solidFill>
                <a:latin typeface="Calibri" panose="020F0502020204030204" pitchFamily="34" charset="0"/>
                <a:cs typeface="Calibri" panose="020F0502020204030204" pitchFamily="34" charset="0"/>
              </a:rPr>
              <a:t>TF-IDF</a:t>
            </a:r>
            <a:endParaRPr lang="en-ID" sz="2400" b="1">
              <a:solidFill>
                <a:srgbClr val="FF0000"/>
              </a:solidFill>
              <a:latin typeface="Calibri" panose="020F0502020204030204" pitchFamily="34" charset="0"/>
              <a:cs typeface="Calibri" panose="020F0502020204030204" pitchFamily="34" charset="0"/>
            </a:endParaRPr>
          </a:p>
        </p:txBody>
      </p:sp>
      <p:sp>
        <p:nvSpPr>
          <p:cNvPr id="8" name="Oval 7"/>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2536888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TF-IDF</a:t>
            </a:r>
          </a:p>
        </p:txBody>
      </p:sp>
      <p:pic>
        <p:nvPicPr>
          <p:cNvPr id="3074" name="Picture 2" descr="https://miro.medium.com/max/1050/1*qQgnyPLDIkUmeZKN2_ZWb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536" y="1412776"/>
            <a:ext cx="7920880" cy="528058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75383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TF-IDF: </a:t>
            </a:r>
            <a:r>
              <a:rPr lang="en-US">
                <a:solidFill>
                  <a:srgbClr val="FFFF00"/>
                </a:solidFill>
              </a:rPr>
              <a:t>Kelebihan dan Kekurangan</a:t>
            </a:r>
            <a:endParaRPr lang="en-ID">
              <a:solidFill>
                <a:srgbClr val="FFFF00"/>
              </a:solidFill>
            </a:endParaRPr>
          </a:p>
        </p:txBody>
      </p:sp>
      <p:sp>
        <p:nvSpPr>
          <p:cNvPr id="3" name="Content Placeholder 2"/>
          <p:cNvSpPr>
            <a:spLocks noGrp="1"/>
          </p:cNvSpPr>
          <p:nvPr>
            <p:ph idx="1"/>
          </p:nvPr>
        </p:nvSpPr>
        <p:spPr/>
        <p:txBody>
          <a:bodyPr/>
          <a:lstStyle/>
          <a:p>
            <a:r>
              <a:rPr lang="en-US" b="1"/>
              <a:t>Kelebihan</a:t>
            </a:r>
          </a:p>
          <a:p>
            <a:pPr lvl="1"/>
            <a:r>
              <a:rPr lang="en-US"/>
              <a:t>Digunakan dalam pencarian dan information retrieval</a:t>
            </a:r>
          </a:p>
          <a:p>
            <a:endParaRPr lang="en-GB"/>
          </a:p>
          <a:p>
            <a:r>
              <a:rPr lang="en-GB" b="1"/>
              <a:t>Kekurangan</a:t>
            </a:r>
          </a:p>
          <a:p>
            <a:pPr lvl="1"/>
            <a:r>
              <a:rPr lang="en-GB"/>
              <a:t>Relatif lambat untuk data yang besar.</a:t>
            </a:r>
          </a:p>
          <a:p>
            <a:pPr lvl="1"/>
            <a:r>
              <a:rPr lang="en-GB"/>
              <a:t>Kata yang baru bisa jadi belum tersedia di vocabulary.</a:t>
            </a:r>
          </a:p>
          <a:p>
            <a:pPr lvl="1"/>
            <a:r>
              <a:rPr lang="en-ID"/>
              <a:t>Tidak merepresentasikan informasi semantik</a:t>
            </a:r>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4</a:t>
            </a:r>
            <a:endParaRPr lang="en-ID"/>
          </a:p>
        </p:txBody>
      </p:sp>
    </p:spTree>
    <p:extLst>
      <p:ext uri="{BB962C8B-B14F-4D97-AF65-F5344CB8AC3E}">
        <p14:creationId xmlns:p14="http://schemas.microsoft.com/office/powerpoint/2010/main" val="2792118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Word Embedding</a:t>
            </a:r>
          </a:p>
        </p:txBody>
      </p:sp>
      <p:sp>
        <p:nvSpPr>
          <p:cNvPr id="3" name="Content Placeholder 2"/>
          <p:cNvSpPr>
            <a:spLocks noGrp="1"/>
          </p:cNvSpPr>
          <p:nvPr>
            <p:ph idx="1"/>
          </p:nvPr>
        </p:nvSpPr>
        <p:spPr>
          <a:xfrm>
            <a:off x="609600" y="1371600"/>
            <a:ext cx="10454952" cy="4953000"/>
          </a:xfrm>
        </p:spPr>
        <p:txBody>
          <a:bodyPr/>
          <a:lstStyle/>
          <a:p>
            <a:r>
              <a:rPr lang="en-ID"/>
              <a:t>Wikipedia: “</a:t>
            </a:r>
            <a:r>
              <a:rPr lang="en-GB"/>
              <a:t>In natural language processing, </a:t>
            </a:r>
            <a:r>
              <a:rPr lang="en-GB">
                <a:solidFill>
                  <a:srgbClr val="FF0000"/>
                </a:solidFill>
              </a:rPr>
              <a:t>word embedding </a:t>
            </a:r>
            <a:r>
              <a:rPr lang="en-GB"/>
              <a:t>is a term used for the </a:t>
            </a:r>
            <a:r>
              <a:rPr lang="en-GB">
                <a:solidFill>
                  <a:srgbClr val="FF0000"/>
                </a:solidFill>
              </a:rPr>
              <a:t>representation of words </a:t>
            </a:r>
            <a:r>
              <a:rPr lang="en-GB"/>
              <a:t>for text analysis, typically in the form of a </a:t>
            </a:r>
            <a:r>
              <a:rPr lang="en-GB">
                <a:solidFill>
                  <a:srgbClr val="FF0000"/>
                </a:solidFill>
              </a:rPr>
              <a:t>real-valued vector </a:t>
            </a:r>
            <a:r>
              <a:rPr lang="en-GB"/>
              <a:t>that encodes the meaning of the word such that the words that are </a:t>
            </a:r>
            <a:r>
              <a:rPr lang="en-GB">
                <a:solidFill>
                  <a:srgbClr val="FF0000"/>
                </a:solidFill>
              </a:rPr>
              <a:t>closer in the vector space </a:t>
            </a:r>
            <a:r>
              <a:rPr lang="en-GB"/>
              <a:t>are expected to be similar in meaning”</a:t>
            </a:r>
          </a:p>
          <a:p>
            <a:r>
              <a:rPr lang="en-GB"/>
              <a:t>Jenis word embedding:</a:t>
            </a:r>
          </a:p>
          <a:p>
            <a:pPr lvl="1"/>
            <a:r>
              <a:rPr lang="en-GB"/>
              <a:t>Berbasis frekuensi: BoW, TF-IDF, Glove</a:t>
            </a:r>
          </a:p>
          <a:p>
            <a:pPr lvl="1"/>
            <a:r>
              <a:rPr lang="en-GB"/>
              <a:t>Berbasis prediksi: </a:t>
            </a:r>
            <a:r>
              <a:rPr lang="en-GB" b="1">
                <a:solidFill>
                  <a:srgbClr val="FF0000"/>
                </a:solidFill>
              </a:rPr>
              <a:t>Word2Vec</a:t>
            </a:r>
            <a:endParaRPr lang="en-ID" b="1">
              <a:solidFill>
                <a:srgbClr val="FF0000"/>
              </a:solidFill>
            </a:endParaRPr>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5</a:t>
            </a:r>
            <a:endParaRPr lang="en-ID"/>
          </a:p>
        </p:txBody>
      </p:sp>
    </p:spTree>
    <p:extLst>
      <p:ext uri="{BB962C8B-B14F-4D97-AF65-F5344CB8AC3E}">
        <p14:creationId xmlns:p14="http://schemas.microsoft.com/office/powerpoint/2010/main" val="312999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Word Embedding: </a:t>
            </a:r>
            <a:r>
              <a:rPr lang="en-ID">
                <a:solidFill>
                  <a:srgbClr val="FFFF00"/>
                </a:solidFill>
              </a:rPr>
              <a:t>Ilustrasi</a:t>
            </a:r>
          </a:p>
        </p:txBody>
      </p:sp>
      <p:pic>
        <p:nvPicPr>
          <p:cNvPr id="10242" name="Picture 2" descr="word Embedding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9532" y="1371600"/>
            <a:ext cx="6632935"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5</a:t>
            </a:r>
            <a:endParaRPr lang="en-ID"/>
          </a:p>
        </p:txBody>
      </p:sp>
    </p:spTree>
    <p:extLst>
      <p:ext uri="{BB962C8B-B14F-4D97-AF65-F5344CB8AC3E}">
        <p14:creationId xmlns:p14="http://schemas.microsoft.com/office/powerpoint/2010/main" val="2150362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Word2Vec</a:t>
            </a:r>
          </a:p>
        </p:txBody>
      </p:sp>
      <p:sp>
        <p:nvSpPr>
          <p:cNvPr id="3" name="Content Placeholder 2"/>
          <p:cNvSpPr>
            <a:spLocks noGrp="1"/>
          </p:cNvSpPr>
          <p:nvPr>
            <p:ph idx="1"/>
          </p:nvPr>
        </p:nvSpPr>
        <p:spPr/>
        <p:txBody>
          <a:bodyPr/>
          <a:lstStyle/>
          <a:p>
            <a:r>
              <a:rPr lang="en-ID"/>
              <a:t>Mengapa </a:t>
            </a:r>
            <a:r>
              <a:rPr lang="en-ID" b="1"/>
              <a:t>Word2Vec</a:t>
            </a:r>
            <a:r>
              <a:rPr lang="en-ID"/>
              <a:t>?</a:t>
            </a:r>
          </a:p>
          <a:p>
            <a:pPr lvl="1"/>
            <a:r>
              <a:rPr lang="en-GB"/>
              <a:t>Word2Vec dapat menangkap makna semantic, contoh kata “senang” dan “bahagia” memiliki makna yang sama.</a:t>
            </a:r>
          </a:p>
          <a:p>
            <a:pPr lvl="1"/>
            <a:r>
              <a:rPr lang="en-GB"/>
              <a:t>Word2Vec dapat menghasilkan fitur dengan dimensi vector yang relative rendah (sekitar 200-300)</a:t>
            </a:r>
          </a:p>
          <a:p>
            <a:pPr lvl="1"/>
            <a:r>
              <a:rPr lang="en-GB"/>
              <a:t>Word2Vec menghasilkan sebuah vector Dense (non-zero)</a:t>
            </a:r>
          </a:p>
          <a:p>
            <a:pPr lvl="1"/>
            <a:r>
              <a:rPr lang="en-GB"/>
              <a:t>Word2Vec berbasis pembelajaran Deep Learning (pre-trained atau self-trained model)</a:t>
            </a:r>
            <a:endParaRPr lang="en-ID"/>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5</a:t>
            </a:r>
            <a:endParaRPr lang="en-ID"/>
          </a:p>
        </p:txBody>
      </p:sp>
    </p:spTree>
    <p:extLst>
      <p:ext uri="{BB962C8B-B14F-4D97-AF65-F5344CB8AC3E}">
        <p14:creationId xmlns:p14="http://schemas.microsoft.com/office/powerpoint/2010/main" val="135268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solidFill>
                  <a:srgbClr val="FFFF00"/>
                </a:solidFill>
              </a:rPr>
              <a:t>Ingat:</a:t>
            </a:r>
            <a:r>
              <a:rPr lang="en-ID"/>
              <a:t> Proses Umum Analisis Teks</a:t>
            </a:r>
          </a:p>
        </p:txBody>
      </p:sp>
      <p:sp>
        <p:nvSpPr>
          <p:cNvPr id="4" name="Rectangle 3"/>
          <p:cNvSpPr/>
          <p:nvPr/>
        </p:nvSpPr>
        <p:spPr>
          <a:xfrm>
            <a:off x="1384347" y="2636912"/>
            <a:ext cx="2551413" cy="116076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Preprocessing</a:t>
            </a:r>
          </a:p>
        </p:txBody>
      </p:sp>
      <p:sp>
        <p:nvSpPr>
          <p:cNvPr id="6" name="Rectangle 5"/>
          <p:cNvSpPr/>
          <p:nvPr/>
        </p:nvSpPr>
        <p:spPr>
          <a:xfrm>
            <a:off x="4583832" y="2636912"/>
            <a:ext cx="2520280" cy="116076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Feature Extraction</a:t>
            </a:r>
          </a:p>
        </p:txBody>
      </p:sp>
      <p:sp>
        <p:nvSpPr>
          <p:cNvPr id="7" name="Rectangle 6"/>
          <p:cNvSpPr/>
          <p:nvPr/>
        </p:nvSpPr>
        <p:spPr>
          <a:xfrm>
            <a:off x="7680176" y="2636911"/>
            <a:ext cx="2520280" cy="116076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t>Modeling</a:t>
            </a:r>
          </a:p>
        </p:txBody>
      </p:sp>
      <p:sp>
        <p:nvSpPr>
          <p:cNvPr id="10" name="TextBox 9"/>
          <p:cNvSpPr txBox="1"/>
          <p:nvPr/>
        </p:nvSpPr>
        <p:spPr>
          <a:xfrm>
            <a:off x="119336" y="1700808"/>
            <a:ext cx="1452834" cy="461665"/>
          </a:xfrm>
          <a:prstGeom prst="rect">
            <a:avLst/>
          </a:prstGeom>
          <a:solidFill>
            <a:srgbClr val="FFFF00"/>
          </a:solidFill>
        </p:spPr>
        <p:txBody>
          <a:bodyPr wrap="none" rtlCol="0">
            <a:spAutoFit/>
          </a:bodyPr>
          <a:lstStyle/>
          <a:p>
            <a:r>
              <a:rPr lang="en-ID" sz="2400">
                <a:solidFill>
                  <a:srgbClr val="000000"/>
                </a:solidFill>
                <a:latin typeface="Calibri" panose="020F0502020204030204" pitchFamily="34" charset="0"/>
                <a:cs typeface="Calibri" panose="020F0502020204030204" pitchFamily="34" charset="0"/>
              </a:rPr>
              <a:t>Input Teks</a:t>
            </a:r>
          </a:p>
        </p:txBody>
      </p:sp>
      <p:cxnSp>
        <p:nvCxnSpPr>
          <p:cNvPr id="11" name="Straight Arrow Connector 10"/>
          <p:cNvCxnSpPr>
            <a:stCxn id="4" idx="3"/>
            <a:endCxn id="6" idx="1"/>
          </p:cNvCxnSpPr>
          <p:nvPr/>
        </p:nvCxnSpPr>
        <p:spPr>
          <a:xfrm>
            <a:off x="3935760" y="3217297"/>
            <a:ext cx="6480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flipV="1">
            <a:off x="7104112" y="3217296"/>
            <a:ext cx="576064"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4" idx="1"/>
          </p:cNvCxnSpPr>
          <p:nvPr/>
        </p:nvCxnSpPr>
        <p:spPr>
          <a:xfrm rot="16200000" flipH="1">
            <a:off x="587638" y="2420588"/>
            <a:ext cx="1054824" cy="53859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416480" y="4077072"/>
            <a:ext cx="1544361" cy="1200329"/>
          </a:xfrm>
          <a:prstGeom prst="rect">
            <a:avLst/>
          </a:prstGeom>
          <a:solidFill>
            <a:srgbClr val="FFFF00"/>
          </a:solidFill>
        </p:spPr>
        <p:txBody>
          <a:bodyPr wrap="square" rtlCol="0">
            <a:spAutoFit/>
          </a:bodyPr>
          <a:lstStyle/>
          <a:p>
            <a:pPr marL="342900" indent="-342900">
              <a:buFont typeface="Arial" panose="020B0604020202020204" pitchFamily="34" charset="0"/>
              <a:buChar char="•"/>
            </a:pPr>
            <a:r>
              <a:rPr lang="en-ID" sz="2400">
                <a:solidFill>
                  <a:srgbClr val="000000"/>
                </a:solidFill>
                <a:latin typeface="Calibri" panose="020F0502020204030204" pitchFamily="34" charset="0"/>
                <a:cs typeface="Calibri" panose="020F0502020204030204" pitchFamily="34" charset="0"/>
              </a:rPr>
              <a:t>Label</a:t>
            </a:r>
          </a:p>
          <a:p>
            <a:pPr marL="342900" indent="-342900">
              <a:buFont typeface="Arial" panose="020B0604020202020204" pitchFamily="34" charset="0"/>
              <a:buChar char="•"/>
            </a:pPr>
            <a:r>
              <a:rPr lang="en-ID" sz="2400">
                <a:solidFill>
                  <a:srgbClr val="000000"/>
                </a:solidFill>
                <a:latin typeface="Calibri" panose="020F0502020204030204" pitchFamily="34" charset="0"/>
                <a:cs typeface="Calibri" panose="020F0502020204030204" pitchFamily="34" charset="0"/>
              </a:rPr>
              <a:t>Teks</a:t>
            </a:r>
          </a:p>
          <a:p>
            <a:pPr marL="342900" indent="-342900">
              <a:buFont typeface="Arial" panose="020B0604020202020204" pitchFamily="34" charset="0"/>
              <a:buChar char="•"/>
            </a:pPr>
            <a:r>
              <a:rPr lang="en-ID" sz="2400">
                <a:solidFill>
                  <a:srgbClr val="000000"/>
                </a:solidFill>
                <a:latin typeface="Calibri" panose="020F0502020204030204" pitchFamily="34" charset="0"/>
                <a:cs typeface="Calibri" panose="020F0502020204030204" pitchFamily="34" charset="0"/>
              </a:rPr>
              <a:t>Klaster</a:t>
            </a:r>
          </a:p>
        </p:txBody>
      </p:sp>
      <p:cxnSp>
        <p:nvCxnSpPr>
          <p:cNvPr id="23" name="Elbow Connector 22"/>
          <p:cNvCxnSpPr>
            <a:stCxn id="7" idx="3"/>
            <a:endCxn id="22" idx="0"/>
          </p:cNvCxnSpPr>
          <p:nvPr/>
        </p:nvCxnSpPr>
        <p:spPr>
          <a:xfrm>
            <a:off x="10200456" y="3217296"/>
            <a:ext cx="988205" cy="85977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384347" y="4015808"/>
            <a:ext cx="2551413" cy="2554545"/>
          </a:xfrm>
          <a:prstGeom prst="rect">
            <a:avLst/>
          </a:prstGeom>
          <a:solidFill>
            <a:schemeClr val="bg1">
              <a:lumMod val="85000"/>
            </a:schemeClr>
          </a:solidFill>
          <a:ln>
            <a:noFill/>
          </a:ln>
        </p:spPr>
        <p:txBody>
          <a:bodyPr wrap="square">
            <a:spAutoFit/>
          </a:bodyPr>
          <a:lstStyle/>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Tokenization</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Sentence splitter</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Stemming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Lemmatisasi</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Stop word elimination</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Entity Masking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Spelling correction</a:t>
            </a:r>
            <a:endParaRPr lang="en-ID" sz="2000">
              <a:solidFill>
                <a:srgbClr val="000000"/>
              </a:solidFill>
              <a:latin typeface="Calibri" panose="020F0502020204030204" pitchFamily="34" charset="0"/>
              <a:cs typeface="Calibri" panose="020F0502020204030204" pitchFamily="34" charset="0"/>
            </a:endParaRPr>
          </a:p>
        </p:txBody>
      </p:sp>
      <p:sp>
        <p:nvSpPr>
          <p:cNvPr id="27" name="Rectangle 26"/>
          <p:cNvSpPr/>
          <p:nvPr/>
        </p:nvSpPr>
        <p:spPr>
          <a:xfrm>
            <a:off x="4583832" y="4077072"/>
            <a:ext cx="2520280" cy="1631216"/>
          </a:xfrm>
          <a:prstGeom prst="rect">
            <a:avLst/>
          </a:prstGeom>
          <a:solidFill>
            <a:schemeClr val="bg1">
              <a:lumMod val="85000"/>
            </a:schemeClr>
          </a:solidFill>
          <a:ln>
            <a:noFill/>
          </a:ln>
        </p:spPr>
        <p:txBody>
          <a:bodyPr wrap="square">
            <a:spAutoFit/>
          </a:bodyPr>
          <a:lstStyle/>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Vector Space Model</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N-gram</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LSI</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Word Embedding</a:t>
            </a:r>
            <a:endParaRPr lang="en-ID" sz="2000">
              <a:solidFill>
                <a:srgbClr val="000000"/>
              </a:solidFill>
              <a:latin typeface="Calibri" panose="020F0502020204030204" pitchFamily="34" charset="0"/>
              <a:cs typeface="Calibri" panose="020F0502020204030204" pitchFamily="34" charset="0"/>
            </a:endParaRPr>
          </a:p>
        </p:txBody>
      </p:sp>
      <p:sp>
        <p:nvSpPr>
          <p:cNvPr id="28" name="Rectangle 27"/>
          <p:cNvSpPr/>
          <p:nvPr/>
        </p:nvSpPr>
        <p:spPr>
          <a:xfrm>
            <a:off x="7680176" y="4077072"/>
            <a:ext cx="2520280" cy="1938992"/>
          </a:xfrm>
          <a:prstGeom prst="rect">
            <a:avLst/>
          </a:prstGeom>
          <a:solidFill>
            <a:schemeClr val="bg1">
              <a:lumMod val="85000"/>
            </a:schemeClr>
          </a:solidFill>
          <a:ln>
            <a:noFill/>
          </a:ln>
        </p:spPr>
        <p:txBody>
          <a:bodyPr wrap="square">
            <a:spAutoFit/>
          </a:bodyPr>
          <a:lstStyle/>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Text Classification/ Clustering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Text Similarity</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Sequential Labeling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Seq2seq</a:t>
            </a:r>
            <a:endParaRPr lang="en-ID" sz="2000">
              <a:solidFill>
                <a:srgbClr val="000000"/>
              </a:solidFill>
              <a:latin typeface="Calibri" panose="020F0502020204030204" pitchFamily="34" charset="0"/>
              <a:cs typeface="Calibri" panose="020F0502020204030204" pitchFamily="34" charset="0"/>
            </a:endParaRPr>
          </a:p>
        </p:txBody>
      </p:sp>
      <p:sp>
        <p:nvSpPr>
          <p:cNvPr id="41" name="TextBox 40"/>
          <p:cNvSpPr txBox="1"/>
          <p:nvPr/>
        </p:nvSpPr>
        <p:spPr>
          <a:xfrm rot="16200000">
            <a:off x="3585884" y="2187954"/>
            <a:ext cx="1344535" cy="461665"/>
          </a:xfrm>
          <a:prstGeom prst="rect">
            <a:avLst/>
          </a:prstGeom>
          <a:noFill/>
        </p:spPr>
        <p:txBody>
          <a:bodyPr wrap="none" rtlCol="0">
            <a:spAutoFit/>
          </a:bodyPr>
          <a:lstStyle/>
          <a:p>
            <a:r>
              <a:rPr lang="en-ID" sz="2400">
                <a:solidFill>
                  <a:srgbClr val="000000"/>
                </a:solidFill>
                <a:latin typeface="Calibri" panose="020F0502020204030204" pitchFamily="34" charset="0"/>
                <a:cs typeface="Calibri" panose="020F0502020204030204" pitchFamily="34" charset="0"/>
              </a:rPr>
              <a:t>Token list</a:t>
            </a:r>
          </a:p>
        </p:txBody>
      </p:sp>
      <p:sp>
        <p:nvSpPr>
          <p:cNvPr id="42" name="TextBox 41"/>
          <p:cNvSpPr txBox="1"/>
          <p:nvPr/>
        </p:nvSpPr>
        <p:spPr>
          <a:xfrm rot="16200000">
            <a:off x="6766533" y="2187953"/>
            <a:ext cx="1261692" cy="461665"/>
          </a:xfrm>
          <a:prstGeom prst="rect">
            <a:avLst/>
          </a:prstGeom>
          <a:noFill/>
        </p:spPr>
        <p:txBody>
          <a:bodyPr wrap="none" rtlCol="0">
            <a:spAutoFit/>
          </a:bodyPr>
          <a:lstStyle/>
          <a:p>
            <a:r>
              <a:rPr lang="en-ID" sz="2400">
                <a:solidFill>
                  <a:srgbClr val="000000"/>
                </a:solidFill>
                <a:latin typeface="Calibri" panose="020F0502020204030204" pitchFamily="34" charset="0"/>
                <a:cs typeface="Calibri" panose="020F0502020204030204" pitchFamily="34" charset="0"/>
              </a:rPr>
              <a:t>Features</a:t>
            </a:r>
          </a:p>
        </p:txBody>
      </p:sp>
      <p:sp>
        <p:nvSpPr>
          <p:cNvPr id="3" name="Rectangle 2">
            <a:extLst>
              <a:ext uri="{FF2B5EF4-FFF2-40B4-BE49-F238E27FC236}">
                <a16:creationId xmlns:a16="http://schemas.microsoft.com/office/drawing/2014/main" id="{E84B0E53-C6D1-450E-A537-4C475B7F8FFE}"/>
              </a:ext>
            </a:extLst>
          </p:cNvPr>
          <p:cNvSpPr/>
          <p:nvPr/>
        </p:nvSpPr>
        <p:spPr>
          <a:xfrm>
            <a:off x="4367808" y="1484784"/>
            <a:ext cx="3240362" cy="48244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42011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Arsitektur Word2Vec</a:t>
            </a:r>
          </a:p>
        </p:txBody>
      </p:sp>
      <p:sp>
        <p:nvSpPr>
          <p:cNvPr id="3" name="Content Placeholder 2"/>
          <p:cNvSpPr>
            <a:spLocks noGrp="1"/>
          </p:cNvSpPr>
          <p:nvPr>
            <p:ph idx="1"/>
          </p:nvPr>
        </p:nvSpPr>
        <p:spPr>
          <a:xfrm>
            <a:off x="609600" y="1371600"/>
            <a:ext cx="5702424" cy="4953000"/>
          </a:xfrm>
        </p:spPr>
        <p:txBody>
          <a:bodyPr/>
          <a:lstStyle/>
          <a:p>
            <a:pPr marL="0" indent="0">
              <a:buNone/>
            </a:pPr>
            <a:r>
              <a:rPr lang="en-GB" b="1"/>
              <a:t>CBOW</a:t>
            </a:r>
            <a:r>
              <a:rPr lang="en-GB"/>
              <a:t> (</a:t>
            </a:r>
            <a:r>
              <a:rPr lang="en-GB">
                <a:solidFill>
                  <a:srgbClr val="FF0000"/>
                </a:solidFill>
              </a:rPr>
              <a:t>Continuous Bag of Words</a:t>
            </a:r>
            <a:r>
              <a:rPr lang="en-GB"/>
              <a:t>)</a:t>
            </a:r>
          </a:p>
          <a:p>
            <a:r>
              <a:rPr lang="en-GB"/>
              <a:t>CBOW model </a:t>
            </a:r>
            <a:r>
              <a:rPr lang="en-GB" b="1"/>
              <a:t>predicts</a:t>
            </a:r>
            <a:r>
              <a:rPr lang="en-GB"/>
              <a:t> the current word given context words within a specific window. </a:t>
            </a:r>
          </a:p>
          <a:p>
            <a:r>
              <a:rPr lang="en-GB"/>
              <a:t>The </a:t>
            </a:r>
            <a:r>
              <a:rPr lang="en-GB" b="1"/>
              <a:t>input layer </a:t>
            </a:r>
            <a:r>
              <a:rPr lang="en-GB"/>
              <a:t>contains the context words and the output layer contains the current word. </a:t>
            </a:r>
          </a:p>
          <a:p>
            <a:r>
              <a:rPr lang="en-GB"/>
              <a:t>The </a:t>
            </a:r>
            <a:r>
              <a:rPr lang="en-GB" b="1"/>
              <a:t>hidden layer </a:t>
            </a:r>
            <a:r>
              <a:rPr lang="en-GB"/>
              <a:t>contains the number of dimensions in which we want to represent the current word present at the output layer.</a:t>
            </a:r>
          </a:p>
        </p:txBody>
      </p:sp>
      <p:pic>
        <p:nvPicPr>
          <p:cNvPr id="11268" name="Picture 4" descr="https://media.geeksforgeeks.org/wp-content/uploads/cbo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381" y="1844824"/>
            <a:ext cx="5201456" cy="3963472"/>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5</a:t>
            </a:r>
            <a:endParaRPr lang="en-ID"/>
          </a:p>
        </p:txBody>
      </p:sp>
    </p:spTree>
    <p:extLst>
      <p:ext uri="{BB962C8B-B14F-4D97-AF65-F5344CB8AC3E}">
        <p14:creationId xmlns:p14="http://schemas.microsoft.com/office/powerpoint/2010/main" val="3834834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Arsitektur Word2Vec</a:t>
            </a:r>
          </a:p>
        </p:txBody>
      </p:sp>
      <p:sp>
        <p:nvSpPr>
          <p:cNvPr id="3" name="Content Placeholder 2"/>
          <p:cNvSpPr>
            <a:spLocks noGrp="1"/>
          </p:cNvSpPr>
          <p:nvPr>
            <p:ph idx="1"/>
          </p:nvPr>
        </p:nvSpPr>
        <p:spPr>
          <a:xfrm>
            <a:off x="609600" y="1371600"/>
            <a:ext cx="6062464" cy="4953000"/>
          </a:xfrm>
        </p:spPr>
        <p:txBody>
          <a:bodyPr/>
          <a:lstStyle/>
          <a:p>
            <a:pPr marL="0" indent="0">
              <a:buNone/>
            </a:pPr>
            <a:r>
              <a:rPr lang="en-ID" b="1"/>
              <a:t>Skip Gram</a:t>
            </a:r>
          </a:p>
          <a:p>
            <a:r>
              <a:rPr lang="en-GB"/>
              <a:t>Skip gram </a:t>
            </a:r>
            <a:r>
              <a:rPr lang="en-GB" b="1"/>
              <a:t>predicts</a:t>
            </a:r>
            <a:r>
              <a:rPr lang="en-GB"/>
              <a:t> the surrounding context words within specific window given current word. </a:t>
            </a:r>
          </a:p>
          <a:p>
            <a:r>
              <a:rPr lang="en-GB"/>
              <a:t>The </a:t>
            </a:r>
            <a:r>
              <a:rPr lang="en-GB" b="1"/>
              <a:t>input layer </a:t>
            </a:r>
            <a:r>
              <a:rPr lang="en-GB"/>
              <a:t>contains the current word and the output layer contains the context words. </a:t>
            </a:r>
          </a:p>
          <a:p>
            <a:r>
              <a:rPr lang="en-GB"/>
              <a:t>The </a:t>
            </a:r>
            <a:r>
              <a:rPr lang="en-GB" b="1"/>
              <a:t>hidden layer </a:t>
            </a:r>
            <a:r>
              <a:rPr lang="en-GB"/>
              <a:t>contains the number of dimensions in which we want to represent current word present at the input layer.</a:t>
            </a:r>
          </a:p>
          <a:p>
            <a:endParaRPr lang="en-ID"/>
          </a:p>
        </p:txBody>
      </p:sp>
      <p:pic>
        <p:nvPicPr>
          <p:cNvPr id="12290" name="Picture 2" descr="https://media.geeksforgeeks.org/wp-content/uploads/skip_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988840"/>
            <a:ext cx="5116339" cy="349896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5</a:t>
            </a:r>
            <a:endParaRPr lang="en-ID"/>
          </a:p>
        </p:txBody>
      </p:sp>
    </p:spTree>
    <p:extLst>
      <p:ext uri="{BB962C8B-B14F-4D97-AF65-F5344CB8AC3E}">
        <p14:creationId xmlns:p14="http://schemas.microsoft.com/office/powerpoint/2010/main" val="1449973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Custom Features</a:t>
            </a:r>
          </a:p>
        </p:txBody>
      </p:sp>
      <p:sp>
        <p:nvSpPr>
          <p:cNvPr id="3" name="Content Placeholder 2"/>
          <p:cNvSpPr>
            <a:spLocks noGrp="1"/>
          </p:cNvSpPr>
          <p:nvPr>
            <p:ph idx="1"/>
          </p:nvPr>
        </p:nvSpPr>
        <p:spPr/>
        <p:txBody>
          <a:bodyPr/>
          <a:lstStyle/>
          <a:p>
            <a:r>
              <a:rPr lang="en-GB"/>
              <a:t>Custom Features: mendefinisikan fitur sendiri sesuai kebutuhan</a:t>
            </a:r>
          </a:p>
          <a:p>
            <a:r>
              <a:rPr lang="en-GB"/>
              <a:t>Contoh:</a:t>
            </a:r>
          </a:p>
          <a:p>
            <a:pPr lvl="1"/>
            <a:r>
              <a:rPr lang="en-GB"/>
              <a:t>Jumlah kata di dokumen</a:t>
            </a:r>
          </a:p>
          <a:p>
            <a:pPr lvl="1"/>
            <a:r>
              <a:rPr lang="en-GB"/>
              <a:t>Jumlah kata negatif di dokumen</a:t>
            </a:r>
          </a:p>
          <a:p>
            <a:pPr lvl="1"/>
            <a:r>
              <a:rPr lang="en-GB"/>
              <a:t>Rasio dari kata positif dan negative</a:t>
            </a:r>
          </a:p>
          <a:p>
            <a:pPr lvl="1"/>
            <a:r>
              <a:rPr lang="en-GB"/>
              <a:t>Frekuensi kata</a:t>
            </a:r>
          </a:p>
          <a:p>
            <a:pPr lvl="1"/>
            <a:r>
              <a:rPr lang="en-GB"/>
              <a:t>Jumlah kalimat</a:t>
            </a:r>
          </a:p>
          <a:p>
            <a:pPr lvl="1"/>
            <a:r>
              <a:rPr lang="en-GB"/>
              <a:t>Jumlah karakter</a:t>
            </a:r>
          </a:p>
          <a:p>
            <a:pPr lvl="1"/>
            <a:r>
              <a:rPr lang="en-GB"/>
              <a:t>dll</a:t>
            </a:r>
          </a:p>
        </p:txBody>
      </p:sp>
      <p:sp>
        <p:nvSpPr>
          <p:cNvPr id="4" name="Oval 3"/>
          <p:cNvSpPr/>
          <p:nvPr/>
        </p:nvSpPr>
        <p:spPr>
          <a:xfrm>
            <a:off x="11064552" y="827348"/>
            <a:ext cx="936104" cy="93610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ID" sz="4000"/>
              <a:t>6</a:t>
            </a:r>
            <a:endParaRPr lang="en-ID"/>
          </a:p>
        </p:txBody>
      </p:sp>
    </p:spTree>
    <p:extLst>
      <p:ext uri="{BB962C8B-B14F-4D97-AF65-F5344CB8AC3E}">
        <p14:creationId xmlns:p14="http://schemas.microsoft.com/office/powerpoint/2010/main" val="2122871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Referensi</a:t>
            </a:r>
          </a:p>
        </p:txBody>
      </p:sp>
      <p:sp>
        <p:nvSpPr>
          <p:cNvPr id="3" name="Content Placeholder 2"/>
          <p:cNvSpPr>
            <a:spLocks noGrp="1"/>
          </p:cNvSpPr>
          <p:nvPr>
            <p:ph idx="1"/>
          </p:nvPr>
        </p:nvSpPr>
        <p:spPr/>
        <p:txBody>
          <a:bodyPr/>
          <a:lstStyle/>
          <a:p>
            <a:r>
              <a:rPr lang="en-ID">
                <a:hlinkClick r:id="rId2"/>
              </a:rPr>
              <a:t>https://www.analyticsvidhya.com/blog/2022/05/a-complete-guide-on-feature-extraction-techniques/</a:t>
            </a:r>
            <a:endParaRPr lang="en-ID"/>
          </a:p>
          <a:p>
            <a:r>
              <a:rPr lang="en-ID">
                <a:hlinkClick r:id="rId3"/>
              </a:rPr>
              <a:t>https://medium.com/@cmukesh8688/tf-idf-vectorizer-scikit-learn-dbc0244a911a</a:t>
            </a:r>
            <a:r>
              <a:rPr lang="en-ID"/>
              <a:t> </a:t>
            </a:r>
          </a:p>
          <a:p>
            <a:r>
              <a:rPr lang="en-ID">
                <a:hlinkClick r:id="rId4"/>
              </a:rPr>
              <a:t>https://www.geeksforgeeks.org/python-word-embedding-using-word2vec/</a:t>
            </a:r>
            <a:r>
              <a:rPr lang="en-ID"/>
              <a:t> </a:t>
            </a:r>
          </a:p>
        </p:txBody>
      </p:sp>
    </p:spTree>
    <p:extLst>
      <p:ext uri="{BB962C8B-B14F-4D97-AF65-F5344CB8AC3E}">
        <p14:creationId xmlns:p14="http://schemas.microsoft.com/office/powerpoint/2010/main" val="3583350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4" name="Text Placeholder 3"/>
          <p:cNvSpPr>
            <a:spLocks noGrp="1"/>
          </p:cNvSpPr>
          <p:nvPr>
            <p:ph type="body" idx="1"/>
          </p:nvPr>
        </p:nvSpPr>
        <p:spPr>
          <a:xfrm>
            <a:off x="551384" y="5046857"/>
            <a:ext cx="10363200" cy="953650"/>
          </a:xfrm>
        </p:spPr>
        <p:txBody>
          <a:bodyPr/>
          <a:lstStyle/>
          <a:p>
            <a:pPr algn="ctr"/>
            <a:r>
              <a:rPr lang="en-ID" sz="6000"/>
              <a:t>TERIMA KASIH</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Apa itu </a:t>
            </a:r>
            <a:r>
              <a:rPr lang="en-ID">
                <a:solidFill>
                  <a:srgbClr val="FFFF00"/>
                </a:solidFill>
              </a:rPr>
              <a:t>Fitur</a:t>
            </a:r>
            <a:r>
              <a:rPr lang="en-ID"/>
              <a:t>?</a:t>
            </a:r>
          </a:p>
        </p:txBody>
      </p:sp>
      <p:sp>
        <p:nvSpPr>
          <p:cNvPr id="3" name="Content Placeholder 2"/>
          <p:cNvSpPr>
            <a:spLocks noGrp="1"/>
          </p:cNvSpPr>
          <p:nvPr>
            <p:ph idx="1"/>
          </p:nvPr>
        </p:nvSpPr>
        <p:spPr/>
        <p:txBody>
          <a:bodyPr/>
          <a:lstStyle/>
          <a:p>
            <a:r>
              <a:rPr lang="en-ID" b="1"/>
              <a:t>Fitur</a:t>
            </a:r>
            <a:r>
              <a:rPr lang="en-ID"/>
              <a:t> atau ciri (</a:t>
            </a:r>
            <a:r>
              <a:rPr lang="en-ID" i="1"/>
              <a:t>feature</a:t>
            </a:r>
            <a:r>
              <a:rPr lang="en-ID"/>
              <a:t>) merupakan sesuatu yang dapat membedakan suatu objek dengan objek yang lain.</a:t>
            </a:r>
          </a:p>
          <a:p>
            <a:r>
              <a:rPr lang="en-ID"/>
              <a:t>Kriteria </a:t>
            </a:r>
            <a:r>
              <a:rPr lang="en-ID" b="1"/>
              <a:t>fitur yang baik</a:t>
            </a:r>
            <a:r>
              <a:rPr lang="en-ID"/>
              <a:t>:</a:t>
            </a:r>
          </a:p>
          <a:p>
            <a:pPr lvl="1"/>
            <a:r>
              <a:rPr lang="en-ID"/>
              <a:t>Dapat dijadikan identitas, jika terdapat dua buah ciri diperbandingkan maka akan terlihat dengan jelas perbedaan antara keduanya,</a:t>
            </a:r>
          </a:p>
          <a:p>
            <a:pPr lvl="1"/>
            <a:r>
              <a:rPr lang="en-ID"/>
              <a:t>Tidak dipengaruhi oleh proses perubahan objek,</a:t>
            </a:r>
          </a:p>
          <a:p>
            <a:pPr lvl="1"/>
            <a:r>
              <a:rPr lang="en-ID"/>
              <a:t>Tahan terhadap derau (noise), dan</a:t>
            </a:r>
          </a:p>
          <a:p>
            <a:pPr lvl="1"/>
            <a:r>
              <a:rPr lang="en-ID"/>
              <a:t>Mudah diekstraksi</a:t>
            </a:r>
          </a:p>
        </p:txBody>
      </p:sp>
    </p:spTree>
    <p:extLst>
      <p:ext uri="{BB962C8B-B14F-4D97-AF65-F5344CB8AC3E}">
        <p14:creationId xmlns:p14="http://schemas.microsoft.com/office/powerpoint/2010/main" val="109640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solidFill>
                  <a:srgbClr val="FFFF00"/>
                </a:solidFill>
              </a:rPr>
              <a:t>Ekstraksi Fitur </a:t>
            </a:r>
            <a:r>
              <a:rPr lang="en-ID"/>
              <a:t>Data Teks</a:t>
            </a:r>
          </a:p>
        </p:txBody>
      </p:sp>
      <p:sp>
        <p:nvSpPr>
          <p:cNvPr id="3" name="Content Placeholder 2"/>
          <p:cNvSpPr>
            <a:spLocks noGrp="1"/>
          </p:cNvSpPr>
          <p:nvPr>
            <p:ph idx="1"/>
          </p:nvPr>
        </p:nvSpPr>
        <p:spPr/>
        <p:txBody>
          <a:bodyPr/>
          <a:lstStyle/>
          <a:p>
            <a:r>
              <a:rPr lang="en-ID"/>
              <a:t>Merupakan tahapan yang </a:t>
            </a:r>
            <a:r>
              <a:rPr lang="en-ID" b="1"/>
              <a:t>sangat penting</a:t>
            </a:r>
            <a:r>
              <a:rPr lang="en-ID"/>
              <a:t>, dilakukan setelah teks dibersihkan melalui tahapan pre-processing.</a:t>
            </a:r>
          </a:p>
          <a:p>
            <a:r>
              <a:rPr lang="en-ID"/>
              <a:t>Dalam konteks </a:t>
            </a:r>
            <a:r>
              <a:rPr lang="en-ID" b="1"/>
              <a:t>data teks</a:t>
            </a:r>
            <a:r>
              <a:rPr lang="en-ID"/>
              <a:t>, ekstraksi fitur sering disebut juga: </a:t>
            </a:r>
          </a:p>
          <a:p>
            <a:pPr lvl="1"/>
            <a:r>
              <a:rPr lang="en-GB"/>
              <a:t>Feature Extraction,</a:t>
            </a:r>
          </a:p>
          <a:p>
            <a:pPr lvl="1"/>
            <a:r>
              <a:rPr lang="en-GB"/>
              <a:t>Text Representation, </a:t>
            </a:r>
          </a:p>
          <a:p>
            <a:pPr lvl="1"/>
            <a:r>
              <a:rPr lang="en-GB"/>
              <a:t>Text Extraction, atau </a:t>
            </a:r>
          </a:p>
          <a:p>
            <a:pPr lvl="1"/>
            <a:r>
              <a:rPr lang="en-GB"/>
              <a:t>Text Vectorization.</a:t>
            </a:r>
          </a:p>
          <a:p>
            <a:r>
              <a:rPr lang="en-GB"/>
              <a:t>Ekstraksi fitur pada teks merupakan </a:t>
            </a:r>
            <a:r>
              <a:rPr lang="en-GB" b="1"/>
              <a:t>proses mengubah teks ke dalam nilai-nilai numerik</a:t>
            </a:r>
            <a:r>
              <a:rPr lang="en-GB"/>
              <a:t>. Mengapa? Karena komputer lebih mudah memahami data dalam bentuk numerik.</a:t>
            </a:r>
            <a:endParaRPr lang="en-ID"/>
          </a:p>
        </p:txBody>
      </p:sp>
    </p:spTree>
    <p:extLst>
      <p:ext uri="{BB962C8B-B14F-4D97-AF65-F5344CB8AC3E}">
        <p14:creationId xmlns:p14="http://schemas.microsoft.com/office/powerpoint/2010/main" val="292552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5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 </a:t>
            </a:r>
            <a:r>
              <a:rPr lang="en-ID">
                <a:solidFill>
                  <a:srgbClr val="FFFF00"/>
                </a:solidFill>
              </a:rPr>
              <a:t>Token</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1556792"/>
            <a:ext cx="10294168" cy="1200329"/>
          </a:xfrm>
          <a:prstGeom prst="rect">
            <a:avLst/>
          </a:prstGeom>
          <a:solidFill>
            <a:schemeClr val="bg1">
              <a:lumMod val="85000"/>
            </a:schemeClr>
          </a:solidFill>
        </p:spPr>
        <p:txBody>
          <a:bodyPr wrap="square">
            <a:spAutoFit/>
          </a:bodyPr>
          <a:lstStyle/>
          <a:p>
            <a:pPr algn="just"/>
            <a:r>
              <a:rPr lang="en-GB" sz="2400" b="1">
                <a:solidFill>
                  <a:srgbClr val="FF0000"/>
                </a:solidFill>
                <a:latin typeface="Calibri" panose="020F0502020204030204" pitchFamily="34" charset="0"/>
                <a:cs typeface="Calibri" panose="020F0502020204030204" pitchFamily="34" charset="0"/>
              </a:rPr>
              <a:t>Token</a:t>
            </a:r>
            <a:r>
              <a:rPr lang="en-GB" sz="2400">
                <a:solidFill>
                  <a:srgbClr val="222222"/>
                </a:solidFill>
                <a:latin typeface="Calibri" panose="020F0502020204030204" pitchFamily="34" charset="0"/>
                <a:cs typeface="Calibri" panose="020F0502020204030204" pitchFamily="34" charset="0"/>
              </a:rPr>
              <a:t> merupakan sebuah </a:t>
            </a:r>
            <a:r>
              <a:rPr lang="en-GB" sz="2400" b="1">
                <a:solidFill>
                  <a:srgbClr val="222222"/>
                </a:solidFill>
                <a:latin typeface="Calibri" panose="020F0502020204030204" pitchFamily="34" charset="0"/>
                <a:cs typeface="Calibri" panose="020F0502020204030204" pitchFamily="34" charset="0"/>
              </a:rPr>
              <a:t>string</a:t>
            </a:r>
            <a:r>
              <a:rPr lang="en-GB" sz="2400">
                <a:solidFill>
                  <a:srgbClr val="222222"/>
                </a:solidFill>
                <a:latin typeface="Calibri" panose="020F0502020204030204" pitchFamily="34" charset="0"/>
                <a:cs typeface="Calibri" panose="020F0502020204030204" pitchFamily="34" charset="0"/>
              </a:rPr>
              <a:t> yang mengandung </a:t>
            </a:r>
            <a:r>
              <a:rPr lang="en-GB" sz="2400" b="1">
                <a:solidFill>
                  <a:srgbClr val="222222"/>
                </a:solidFill>
                <a:latin typeface="Calibri" panose="020F0502020204030204" pitchFamily="34" charset="0"/>
                <a:cs typeface="Calibri" panose="020F0502020204030204" pitchFamily="34" charset="0"/>
              </a:rPr>
              <a:t>makna</a:t>
            </a:r>
            <a:r>
              <a:rPr lang="en-GB" sz="2400">
                <a:solidFill>
                  <a:srgbClr val="222222"/>
                </a:solidFill>
                <a:latin typeface="Calibri" panose="020F0502020204030204" pitchFamily="34" charset="0"/>
                <a:cs typeface="Calibri" panose="020F0502020204030204" pitchFamily="34" charset="0"/>
              </a:rPr>
              <a:t> tertentu. Token dapat berupa kata, angka, atau sebuah karakter / simbol. Contoh token: “buku”, “021”, “#”, dll</a:t>
            </a:r>
            <a:endParaRPr lang="en-ID"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22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Text Terminology: </a:t>
            </a:r>
            <a:r>
              <a:rPr lang="en-ID">
                <a:solidFill>
                  <a:srgbClr val="FFFF00"/>
                </a:solidFill>
              </a:rPr>
              <a:t>Sentence</a:t>
            </a:r>
          </a:p>
        </p:txBody>
      </p:sp>
      <p:pic>
        <p:nvPicPr>
          <p:cNvPr id="2050" name="Picture 2" descr="Natural Language Process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2322350"/>
            <a:ext cx="9963150" cy="452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14400" y="1556792"/>
            <a:ext cx="10294168" cy="1200329"/>
          </a:xfrm>
          <a:prstGeom prst="rect">
            <a:avLst/>
          </a:prstGeom>
          <a:solidFill>
            <a:schemeClr val="bg1">
              <a:lumMod val="85000"/>
            </a:schemeClr>
          </a:solidFill>
        </p:spPr>
        <p:txBody>
          <a:bodyPr wrap="square">
            <a:spAutoFit/>
          </a:bodyPr>
          <a:lstStyle/>
          <a:p>
            <a:pPr algn="just"/>
            <a:r>
              <a:rPr lang="en-GB" sz="2400" b="1">
                <a:solidFill>
                  <a:srgbClr val="FF0000"/>
                </a:solidFill>
                <a:latin typeface="Calibri" panose="020F0502020204030204" pitchFamily="34" charset="0"/>
                <a:cs typeface="Calibri" panose="020F0502020204030204" pitchFamily="34" charset="0"/>
              </a:rPr>
              <a:t>Sentence</a:t>
            </a:r>
            <a:r>
              <a:rPr lang="en-GB" sz="2400">
                <a:solidFill>
                  <a:srgbClr val="222222"/>
                </a:solidFill>
                <a:latin typeface="Calibri" panose="020F0502020204030204" pitchFamily="34" charset="0"/>
                <a:cs typeface="Calibri" panose="020F0502020204030204" pitchFamily="34" charset="0"/>
              </a:rPr>
              <a:t> (kalimat) merupakan sekumpulan token yang memiliki makna yang utuh. Contoh kalimat: “Saya suka baca buku”, dan tokennya adalah [“Saya”, “suka”, “baca”, “buku”].</a:t>
            </a:r>
            <a:endParaRPr lang="en-ID"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4972452"/>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48380</TotalTime>
  <Words>2569</Words>
  <Application>Microsoft Office PowerPoint</Application>
  <PresentationFormat>Widescreen</PresentationFormat>
  <Paragraphs>863</Paragraphs>
  <Slides>44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Bahnschrift SemiBold</vt:lpstr>
      <vt:lpstr>Bebas Neue Bold</vt:lpstr>
      <vt:lpstr>Calibri</vt:lpstr>
      <vt:lpstr>Cambria Math</vt:lpstr>
      <vt:lpstr>Courier New</vt:lpstr>
      <vt:lpstr>Tempus Sans ITC</vt:lpstr>
      <vt:lpstr>Verdana</vt:lpstr>
      <vt:lpstr>Wingdings</vt:lpstr>
      <vt:lpstr>powerpoint-template-apr7</vt:lpstr>
      <vt:lpstr>FAKULTAS TEKNOLOGI INFORMASI</vt:lpstr>
      <vt:lpstr>EKSTRAKSI FITUR PADA TEKS</vt:lpstr>
      <vt:lpstr>PowerPoint Presentation</vt:lpstr>
      <vt:lpstr>Ingat: Proses Umum Analisis Teks</vt:lpstr>
      <vt:lpstr>Apa itu Fitur?</vt:lpstr>
      <vt:lpstr>Ekstraksi Fitur Data Teks</vt:lpstr>
      <vt:lpstr>Text Terminology</vt:lpstr>
      <vt:lpstr>Text Terminology: Token</vt:lpstr>
      <vt:lpstr>Text Terminology: Sentence</vt:lpstr>
      <vt:lpstr>Text Terminology: Paragraph</vt:lpstr>
      <vt:lpstr>Text Terminology: Document</vt:lpstr>
      <vt:lpstr>Text Terminology: Corpus</vt:lpstr>
      <vt:lpstr>Text Terminology: Vocabulary</vt:lpstr>
      <vt:lpstr>Metode Ekstraksi Fitur Data Teks</vt:lpstr>
      <vt:lpstr>One Hot Encoding</vt:lpstr>
      <vt:lpstr>One Hot Encoding</vt:lpstr>
      <vt:lpstr>One Hot Encoding</vt:lpstr>
      <vt:lpstr>One Hot Encoding: Kelebihan dan Kekurangan</vt:lpstr>
      <vt:lpstr>Bag of Words (BoW)</vt:lpstr>
      <vt:lpstr>Bag of Words (BoW)</vt:lpstr>
      <vt:lpstr>Bag of Words (BoW)</vt:lpstr>
      <vt:lpstr>Bag of Words: Kelebihan dan Kekurangan</vt:lpstr>
      <vt:lpstr>Bag of N-grams</vt:lpstr>
      <vt:lpstr>Bag of N-grams</vt:lpstr>
      <vt:lpstr>Bag of N-grams: Kelebihan dan Kekurangan</vt:lpstr>
      <vt:lpstr>TF-IDF</vt:lpstr>
      <vt:lpstr>TF-IDF</vt:lpstr>
      <vt:lpstr>TF-IDF</vt:lpstr>
      <vt:lpstr>TF-IDF: 1. Hitung Bag of Words</vt:lpstr>
      <vt:lpstr>TF-IDF: 2. Hitung Term Frequency (TF)</vt:lpstr>
      <vt:lpstr>TF-IDF: 3. Hitung frekuensi kata untuk seluruh dokumen</vt:lpstr>
      <vt:lpstr>TF-IDF: 4. Hitung IDF (log)</vt:lpstr>
      <vt:lpstr>TF-IDF: 5. Kalikan nilai TF dengan IDF</vt:lpstr>
      <vt:lpstr>TF-IDF : 6. Hasil TF-IDF</vt:lpstr>
      <vt:lpstr>TF-IDF</vt:lpstr>
      <vt:lpstr>TF-IDF: Kelebihan dan Kekurangan</vt:lpstr>
      <vt:lpstr>Word Embedding</vt:lpstr>
      <vt:lpstr>Word Embedding: Ilustrasi</vt:lpstr>
      <vt:lpstr>Word2Vec</vt:lpstr>
      <vt:lpstr>Arsitektur Word2Vec</vt:lpstr>
      <vt:lpstr>Arsitektur Word2Vec</vt:lpstr>
      <vt:lpstr>Custom Features</vt:lpstr>
      <vt:lpstr>Referensi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1055</cp:revision>
  <dcterms:created xsi:type="dcterms:W3CDTF">2011-05-21T14:11:58Z</dcterms:created>
  <dcterms:modified xsi:type="dcterms:W3CDTF">2022-12-08T15:52:43Z</dcterms:modified>
</cp:coreProperties>
</file>