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324" r:id="rId3"/>
    <p:sldId id="351" r:id="rId4"/>
    <p:sldId id="479" r:id="rId5"/>
    <p:sldId id="445" r:id="rId6"/>
    <p:sldId id="384" r:id="rId7"/>
    <p:sldId id="448" r:id="rId8"/>
    <p:sldId id="449" r:id="rId9"/>
    <p:sldId id="450" r:id="rId10"/>
    <p:sldId id="451" r:id="rId11"/>
    <p:sldId id="452" r:id="rId12"/>
    <p:sldId id="435" r:id="rId13"/>
    <p:sldId id="453" r:id="rId14"/>
    <p:sldId id="466" r:id="rId15"/>
    <p:sldId id="455" r:id="rId16"/>
    <p:sldId id="454" r:id="rId17"/>
    <p:sldId id="467" r:id="rId18"/>
    <p:sldId id="468" r:id="rId19"/>
    <p:sldId id="456" r:id="rId20"/>
    <p:sldId id="457" r:id="rId21"/>
    <p:sldId id="469" r:id="rId22"/>
    <p:sldId id="470" r:id="rId23"/>
    <p:sldId id="458" r:id="rId24"/>
    <p:sldId id="472" r:id="rId25"/>
    <p:sldId id="473" r:id="rId26"/>
    <p:sldId id="475" r:id="rId27"/>
    <p:sldId id="476" r:id="rId28"/>
    <p:sldId id="477" r:id="rId29"/>
    <p:sldId id="474" r:id="rId30"/>
    <p:sldId id="478" r:id="rId31"/>
    <p:sldId id="438" r:id="rId32"/>
    <p:sldId id="352" r:id="rId33"/>
    <p:sldId id="446" r:id="rId34"/>
    <p:sldId id="348" r:id="rId35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6905"/>
    <a:srgbClr val="692AA2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7696" autoAdjust="0"/>
  </p:normalViewPr>
  <p:slideViewPr>
    <p:cSldViewPr>
      <p:cViewPr varScale="1">
        <p:scale>
          <a:sx n="56" d="100"/>
          <a:sy n="56" d="100"/>
        </p:scale>
        <p:origin x="94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03/01/2023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03/01/2023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351D7-7B69-40B9-8EEA-B4FEF26EED31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76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>
                <a:solidFill>
                  <a:srgbClr val="000000"/>
                </a:solidFill>
              </a:defRPr>
            </a:lvl1pPr>
            <a:lvl2pPr marL="895350" indent="-43815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2pPr>
            <a:lvl3pPr marL="1347788" indent="-433388"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3pPr>
            <a:lvl4pPr marL="1790700" indent="-419100">
              <a:buFont typeface="Wingdings" panose="05000000000000000000" pitchFamily="2" charset="2"/>
              <a:buChar char="v"/>
              <a:defRPr>
                <a:solidFill>
                  <a:srgbClr val="000000"/>
                </a:solidFill>
              </a:defRPr>
            </a:lvl4pPr>
            <a:lvl5pPr marL="2243138" indent="-414338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651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63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833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8567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937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8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>
                <a:solidFill>
                  <a:srgbClr val="000000"/>
                </a:solidFill>
              </a:defRPr>
            </a:lvl1pPr>
            <a:lvl2pPr marL="895350" indent="-43815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2pPr>
            <a:lvl3pPr marL="1347788" indent="-433388"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3pPr>
            <a:lvl4pPr marL="1790700" indent="-419100">
              <a:buFont typeface="Wingdings" panose="05000000000000000000" pitchFamily="2" charset="2"/>
              <a:buChar char="v"/>
              <a:defRPr>
                <a:solidFill>
                  <a:srgbClr val="000000"/>
                </a:solidFill>
              </a:defRPr>
            </a:lvl4pPr>
            <a:lvl5pPr marL="2243138" indent="-414338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626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008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9126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800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5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r-KK8Ks5v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achmad.solichin@budiluhur.ac.i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10945216" cy="1512168"/>
          </a:xfrm>
        </p:spPr>
        <p:txBody>
          <a:bodyPr/>
          <a:lstStyle/>
          <a:p>
            <a:r>
              <a:rPr lang="es-ES" sz="5400" b="1"/>
              <a:t>ANALISIS TEKS PADA MEDIA SOSIAL</a:t>
            </a:r>
            <a:endParaRPr lang="id-ID" sz="4400" b="1"/>
          </a:p>
          <a:p>
            <a:r>
              <a:rPr lang="id-ID" sz="3600" b="1"/>
              <a:t>[</a:t>
            </a:r>
            <a:r>
              <a:rPr lang="en-ID" sz="3600" b="1"/>
              <a:t>KP398 – 2</a:t>
            </a:r>
            <a:r>
              <a:rPr lang="id-ID" sz="3600" b="1"/>
              <a:t> SKS </a:t>
            </a:r>
            <a:r>
              <a:rPr lang="en-ID" sz="3600" b="1"/>
              <a:t>– S1 TEKNIK INFORMATIKA</a:t>
            </a:r>
            <a:r>
              <a:rPr lang="id-ID" sz="3600" b="1"/>
              <a:t>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865650" y="828676"/>
            <a:ext cx="2031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b="1" i="1"/>
              <a:t>Connectivity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Measuring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670976" cy="4953000"/>
          </a:xfrm>
        </p:spPr>
        <p:txBody>
          <a:bodyPr/>
          <a:lstStyle/>
          <a:p>
            <a:r>
              <a:rPr lang="en-US" altLang="en-US"/>
              <a:t>Basic elements:</a:t>
            </a:r>
          </a:p>
          <a:p>
            <a:pPr lvl="1"/>
            <a:r>
              <a:rPr lang="en-US" altLang="en-US"/>
              <a:t>A </a:t>
            </a:r>
            <a:r>
              <a:rPr lang="en-US" altLang="en-US" b="1" i="1">
                <a:solidFill>
                  <a:srgbClr val="FF0000"/>
                </a:solidFill>
              </a:rPr>
              <a:t>path</a:t>
            </a:r>
            <a:r>
              <a:rPr lang="en-US" altLang="en-US" i="1"/>
              <a:t> </a:t>
            </a:r>
            <a:r>
              <a:rPr lang="en-US" altLang="en-US"/>
              <a:t>is a sequence of nodes and edges starting with one node and ending with another, tracing the indirect connection between the two.  On a path, you never go backwards or revisit the same node twice.</a:t>
            </a:r>
          </a:p>
          <a:p>
            <a:pPr marL="457200" lvl="1" indent="0">
              <a:buNone/>
            </a:pPr>
            <a:r>
              <a:rPr lang="en-US" altLang="en-US"/>
              <a:t>	Example: a </a:t>
            </a:r>
            <a:r>
              <a:rPr lang="en-US" altLang="en-US">
                <a:sym typeface="Wingdings" panose="05000000000000000000" pitchFamily="2" charset="2"/>
              </a:rPr>
              <a:t> b  cd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 </a:t>
            </a:r>
            <a:r>
              <a:rPr lang="en-US" altLang="en-US" b="1" i="1">
                <a:solidFill>
                  <a:srgbClr val="FF0000"/>
                </a:solidFill>
              </a:rPr>
              <a:t>walk</a:t>
            </a:r>
            <a:r>
              <a:rPr lang="en-US" altLang="en-US" i="1"/>
              <a:t> </a:t>
            </a:r>
            <a:r>
              <a:rPr lang="en-US" altLang="en-US"/>
              <a:t>is any sequence of nodes and edges, and may go backwards.  Example: a </a:t>
            </a:r>
            <a:r>
              <a:rPr lang="en-US" altLang="en-US">
                <a:sym typeface="Wingdings" panose="05000000000000000000" pitchFamily="2" charset="2"/>
              </a:rPr>
              <a:t> b  c  b c d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 </a:t>
            </a:r>
            <a:r>
              <a:rPr lang="en-US" altLang="en-US" b="1" i="1">
                <a:solidFill>
                  <a:srgbClr val="FF0000"/>
                </a:solidFill>
              </a:rPr>
              <a:t>cycle</a:t>
            </a:r>
            <a:r>
              <a:rPr lang="en-US" altLang="en-US"/>
              <a:t> is a path that starts and ends with the same node. </a:t>
            </a:r>
          </a:p>
          <a:p>
            <a:pPr marL="457200" lvl="1" indent="0">
              <a:buNone/>
            </a:pPr>
            <a:r>
              <a:rPr lang="en-US" altLang="en-US"/>
              <a:t>	Example: a </a:t>
            </a:r>
            <a:r>
              <a:rPr lang="en-US" altLang="en-US">
                <a:sym typeface="Wingdings" panose="05000000000000000000" pitchFamily="2" charset="2"/>
              </a:rPr>
              <a:t> b  c  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7522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Common Network Properties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9653" y="1526000"/>
            <a:ext cx="5127426" cy="4644199"/>
            <a:chOff x="609653" y="1526000"/>
            <a:chExt cx="5127426" cy="4644199"/>
          </a:xfrm>
        </p:grpSpPr>
        <p:sp>
          <p:nvSpPr>
            <p:cNvPr id="6" name="Freeform 5"/>
            <p:cNvSpPr/>
            <p:nvPr/>
          </p:nvSpPr>
          <p:spPr>
            <a:xfrm>
              <a:off x="609653" y="1526000"/>
              <a:ext cx="5127426" cy="1094400"/>
            </a:xfrm>
            <a:custGeom>
              <a:avLst/>
              <a:gdLst>
                <a:gd name="connsiteX0" fmla="*/ 0 w 5127426"/>
                <a:gd name="connsiteY0" fmla="*/ 0 h 1094400"/>
                <a:gd name="connsiteX1" fmla="*/ 5127426 w 5127426"/>
                <a:gd name="connsiteY1" fmla="*/ 0 h 1094400"/>
                <a:gd name="connsiteX2" fmla="*/ 5127426 w 5127426"/>
                <a:gd name="connsiteY2" fmla="*/ 1094400 h 1094400"/>
                <a:gd name="connsiteX3" fmla="*/ 0 w 5127426"/>
                <a:gd name="connsiteY3" fmla="*/ 1094400 h 1094400"/>
                <a:gd name="connsiteX4" fmla="*/ 0 w 5127426"/>
                <a:gd name="connsiteY4" fmla="*/ 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1094400">
                  <a:moveTo>
                    <a:pt x="0" y="0"/>
                  </a:moveTo>
                  <a:lnTo>
                    <a:pt x="5127426" y="0"/>
                  </a:lnTo>
                  <a:lnTo>
                    <a:pt x="5127426" y="1094400"/>
                  </a:lnTo>
                  <a:lnTo>
                    <a:pt x="0" y="109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256" tIns="154432" rIns="270256" bIns="154432" numCol="1" spcCol="1270" anchor="ctr" anchorCtr="0">
              <a:noAutofit/>
            </a:bodyPr>
            <a:lstStyle/>
            <a:p>
              <a:pPr lvl="0" algn="ctr" defTabSz="1689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800" b="0" kern="1200"/>
                <a:t>Node Level</a:t>
              </a:r>
              <a:endParaRPr lang="en-ID" sz="38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09653" y="2620400"/>
              <a:ext cx="5127426" cy="3549799"/>
            </a:xfrm>
            <a:custGeom>
              <a:avLst/>
              <a:gdLst>
                <a:gd name="connsiteX0" fmla="*/ 0 w 5127426"/>
                <a:gd name="connsiteY0" fmla="*/ 0 h 3549799"/>
                <a:gd name="connsiteX1" fmla="*/ 5127426 w 5127426"/>
                <a:gd name="connsiteY1" fmla="*/ 0 h 3549799"/>
                <a:gd name="connsiteX2" fmla="*/ 5127426 w 5127426"/>
                <a:gd name="connsiteY2" fmla="*/ 3549799 h 3549799"/>
                <a:gd name="connsiteX3" fmla="*/ 0 w 5127426"/>
                <a:gd name="connsiteY3" fmla="*/ 3549799 h 3549799"/>
                <a:gd name="connsiteX4" fmla="*/ 0 w 5127426"/>
                <a:gd name="connsiteY4" fmla="*/ 0 h 354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3549799">
                  <a:moveTo>
                    <a:pt x="0" y="0"/>
                  </a:moveTo>
                  <a:lnTo>
                    <a:pt x="5127426" y="0"/>
                  </a:lnTo>
                  <a:lnTo>
                    <a:pt x="5127426" y="3549799"/>
                  </a:lnTo>
                  <a:lnTo>
                    <a:pt x="0" y="35497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692" tIns="202692" rIns="270256" bIns="304038" numCol="1" spcCol="1270" anchor="t" anchorCtr="0">
              <a:noAutofit/>
            </a:bodyPr>
            <a:lstStyle/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Degree centrality 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Betweenness centrality 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Eigenvector centrality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Structural holes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54919" y="1526000"/>
            <a:ext cx="5127426" cy="4644199"/>
            <a:chOff x="6454919" y="1526000"/>
            <a:chExt cx="5127426" cy="4644199"/>
          </a:xfrm>
        </p:grpSpPr>
        <p:sp>
          <p:nvSpPr>
            <p:cNvPr id="8" name="Freeform 7"/>
            <p:cNvSpPr/>
            <p:nvPr/>
          </p:nvSpPr>
          <p:spPr>
            <a:xfrm>
              <a:off x="6454919" y="1526000"/>
              <a:ext cx="5127426" cy="1094400"/>
            </a:xfrm>
            <a:custGeom>
              <a:avLst/>
              <a:gdLst>
                <a:gd name="connsiteX0" fmla="*/ 0 w 5127426"/>
                <a:gd name="connsiteY0" fmla="*/ 0 h 1094400"/>
                <a:gd name="connsiteX1" fmla="*/ 5127426 w 5127426"/>
                <a:gd name="connsiteY1" fmla="*/ 0 h 1094400"/>
                <a:gd name="connsiteX2" fmla="*/ 5127426 w 5127426"/>
                <a:gd name="connsiteY2" fmla="*/ 1094400 h 1094400"/>
                <a:gd name="connsiteX3" fmla="*/ 0 w 5127426"/>
                <a:gd name="connsiteY3" fmla="*/ 1094400 h 1094400"/>
                <a:gd name="connsiteX4" fmla="*/ 0 w 5127426"/>
                <a:gd name="connsiteY4" fmla="*/ 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1094400">
                  <a:moveTo>
                    <a:pt x="0" y="0"/>
                  </a:moveTo>
                  <a:lnTo>
                    <a:pt x="5127426" y="0"/>
                  </a:lnTo>
                  <a:lnTo>
                    <a:pt x="5127426" y="1094400"/>
                  </a:lnTo>
                  <a:lnTo>
                    <a:pt x="0" y="109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1">
              <a:schemeClr val="accent5">
                <a:hueOff val="-10380063"/>
                <a:satOff val="35000"/>
                <a:lumOff val="-3902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380063"/>
                <a:satOff val="35000"/>
                <a:lumOff val="-3902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256" tIns="154432" rIns="270256" bIns="154432" numCol="1" spcCol="1270" anchor="ctr" anchorCtr="0">
              <a:noAutofit/>
            </a:bodyPr>
            <a:lstStyle/>
            <a:p>
              <a:pPr lvl="0" algn="ctr" defTabSz="1689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800" b="0" kern="1200"/>
                <a:t>Network level</a:t>
              </a:r>
              <a:endParaRPr lang="en-ID" sz="38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454919" y="2620400"/>
              <a:ext cx="5127426" cy="3549799"/>
            </a:xfrm>
            <a:custGeom>
              <a:avLst/>
              <a:gdLst>
                <a:gd name="connsiteX0" fmla="*/ 0 w 5127426"/>
                <a:gd name="connsiteY0" fmla="*/ 0 h 3549799"/>
                <a:gd name="connsiteX1" fmla="*/ 5127426 w 5127426"/>
                <a:gd name="connsiteY1" fmla="*/ 0 h 3549799"/>
                <a:gd name="connsiteX2" fmla="*/ 5127426 w 5127426"/>
                <a:gd name="connsiteY2" fmla="*/ 3549799 h 3549799"/>
                <a:gd name="connsiteX3" fmla="*/ 0 w 5127426"/>
                <a:gd name="connsiteY3" fmla="*/ 3549799 h 3549799"/>
                <a:gd name="connsiteX4" fmla="*/ 0 w 5127426"/>
                <a:gd name="connsiteY4" fmla="*/ 0 h 354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3549799">
                  <a:moveTo>
                    <a:pt x="0" y="0"/>
                  </a:moveTo>
                  <a:lnTo>
                    <a:pt x="5127426" y="0"/>
                  </a:lnTo>
                  <a:lnTo>
                    <a:pt x="5127426" y="3549799"/>
                  </a:lnTo>
                  <a:lnTo>
                    <a:pt x="0" y="35497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lnRef>
            <a:fillRef idx="1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692" tIns="202692" rIns="270256" bIns="304038" numCol="1" spcCol="1270" anchor="t" anchorCtr="0">
              <a:noAutofit/>
            </a:bodyPr>
            <a:lstStyle/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Clustering coefficient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Density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Diameter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Average degree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Components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99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009776" y="828676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i="1"/>
              <a:t>Centrality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670976" cy="4953000"/>
          </a:xfrm>
        </p:spPr>
        <p:txBody>
          <a:bodyPr/>
          <a:lstStyle/>
          <a:p>
            <a:r>
              <a:rPr lang="en-US" altLang="en-US" b="1" i="1">
                <a:solidFill>
                  <a:srgbClr val="FF0000"/>
                </a:solidFill>
              </a:rPr>
              <a:t>Centrality</a:t>
            </a:r>
            <a:r>
              <a:rPr lang="en-US" altLang="en-US"/>
              <a:t> refers to (one dimension of) </a:t>
            </a:r>
            <a:r>
              <a:rPr lang="en-US" altLang="en-US" i="1"/>
              <a:t>location, </a:t>
            </a:r>
            <a:r>
              <a:rPr lang="en-US" altLang="en-US"/>
              <a:t>identifying where an actor resides in a network. </a:t>
            </a:r>
          </a:p>
          <a:p>
            <a:r>
              <a:rPr lang="en-US" altLang="en-US"/>
              <a:t>Centrality is fairly straight forward: we want to identify </a:t>
            </a:r>
            <a:r>
              <a:rPr lang="en-US" altLang="en-US" b="1"/>
              <a:t>which nodes are in the ‘center’ of the network</a:t>
            </a:r>
            <a:r>
              <a:rPr lang="en-US" altLang="en-US"/>
              <a:t>. In the sense that they have many and important connections.</a:t>
            </a:r>
          </a:p>
          <a:p>
            <a:r>
              <a:rPr lang="en-US" altLang="en-US"/>
              <a:t>Three standard centrality measures capture a wide range of “</a:t>
            </a:r>
            <a:r>
              <a:rPr lang="en-US" altLang="en-US" b="1"/>
              <a:t>importance</a:t>
            </a:r>
            <a:r>
              <a:rPr lang="en-US" altLang="en-US"/>
              <a:t>” in a network:</a:t>
            </a:r>
          </a:p>
          <a:p>
            <a:pPr lvl="1"/>
            <a:r>
              <a:rPr lang="en-US" altLang="en-US"/>
              <a:t>Degree</a:t>
            </a:r>
          </a:p>
          <a:p>
            <a:pPr lvl="1"/>
            <a:r>
              <a:rPr lang="en-US" altLang="en-US"/>
              <a:t>Closeness</a:t>
            </a:r>
          </a:p>
          <a:p>
            <a:pPr lvl="1"/>
            <a:r>
              <a:rPr lang="en-US" altLang="en-US"/>
              <a:t>Betweenness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836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Degree Centrality</a:t>
            </a:r>
            <a:endParaRPr lang="en-ID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>
                <a:solidFill>
                  <a:srgbClr val="FF0000"/>
                </a:solidFill>
              </a:rPr>
              <a:t>Degree centrality </a:t>
            </a:r>
            <a:r>
              <a:rPr lang="en-GB"/>
              <a:t>of a node in a network measures the number of links a node has to other nodes (Hanneman and Riddle 2005). </a:t>
            </a:r>
          </a:p>
          <a:p>
            <a:r>
              <a:rPr lang="en-GB"/>
              <a:t>Example:</a:t>
            </a:r>
          </a:p>
          <a:p>
            <a:pPr lvl="1"/>
            <a:r>
              <a:rPr lang="en-GB" b="1"/>
              <a:t>Facebook</a:t>
            </a:r>
            <a:r>
              <a:rPr lang="en-GB"/>
              <a:t>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the number friendship ties a user has. </a:t>
            </a:r>
          </a:p>
          <a:p>
            <a:pPr lvl="1"/>
            <a:r>
              <a:rPr lang="en-GB" b="1"/>
              <a:t>Twitter</a:t>
            </a:r>
            <a:r>
              <a:rPr lang="en-GB"/>
              <a:t>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the number of followers a user has. </a:t>
            </a:r>
          </a:p>
          <a:p>
            <a:r>
              <a:rPr lang="en-GB"/>
              <a:t>In a </a:t>
            </a:r>
            <a:r>
              <a:rPr lang="en-GB" b="1"/>
              <a:t>directed network</a:t>
            </a:r>
            <a:r>
              <a:rPr lang="en-GB"/>
              <a:t>, degree can be either in-degree or out-degree. Indegree is the number of incoming links a node in a network receives. </a:t>
            </a:r>
          </a:p>
          <a:p>
            <a:r>
              <a:rPr lang="en-GB"/>
              <a:t>For example, in a </a:t>
            </a:r>
            <a:r>
              <a:rPr lang="en-GB" b="1"/>
              <a:t>Twitter network</a:t>
            </a:r>
            <a:r>
              <a:rPr lang="en-GB"/>
              <a:t>, in-degree represents the number of followers a person has. Out-degree represents that number of out links a node sends. In a Twitter network, for example, the number of people a person follows represents out-degree of a person (node).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056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1860550" y="4349650"/>
            <a:ext cx="82804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measure of Degree Centrality: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4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24744"/>
              </p:ext>
            </p:extLst>
          </p:nvPr>
        </p:nvGraphicFramePr>
        <p:xfrm>
          <a:off x="4162426" y="4832251"/>
          <a:ext cx="3696873" cy="144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22400" imgH="558800" progId="Equation.3">
                  <p:embed/>
                </p:oleObj>
              </mc:Choice>
              <mc:Fallback>
                <p:oleObj name="Ecuación" r:id="rId2" imgW="1422400" imgH="558800" progId="Equation.3">
                  <p:embed/>
                  <p:pic>
                    <p:nvPicPr>
                      <p:cNvPr id="414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6" y="4832251"/>
                        <a:ext cx="3696873" cy="1445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1860551" y="2108100"/>
            <a:ext cx="82804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 Centrality: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4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48688"/>
              </p:ext>
            </p:extLst>
          </p:nvPr>
        </p:nvGraphicFramePr>
        <p:xfrm>
          <a:off x="4479925" y="2622450"/>
          <a:ext cx="3940112" cy="109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358310" imgH="380835" progId="Equation.3">
                  <p:embed/>
                </p:oleObj>
              </mc:Choice>
              <mc:Fallback>
                <p:oleObj name="Ecuación" r:id="rId4" imgW="1358310" imgH="380835" progId="Equation.3">
                  <p:embed/>
                  <p:pic>
                    <p:nvPicPr>
                      <p:cNvPr id="414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622450"/>
                        <a:ext cx="3940112" cy="1094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Degree Centrality</a:t>
            </a:r>
          </a:p>
        </p:txBody>
      </p:sp>
    </p:spTree>
    <p:extLst>
      <p:ext uri="{BB962C8B-B14F-4D97-AF65-F5344CB8AC3E}">
        <p14:creationId xmlns:p14="http://schemas.microsoft.com/office/powerpoint/2010/main" val="22553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t="22603" r="49089" b="32146"/>
          <a:stretch>
            <a:fillRect/>
          </a:stretch>
        </p:blipFill>
        <p:spPr bwMode="auto">
          <a:xfrm>
            <a:off x="584718" y="1573788"/>
            <a:ext cx="3315818" cy="336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4" t="19330" r="15221" b="14212"/>
          <a:stretch>
            <a:fillRect/>
          </a:stretch>
        </p:blipFill>
        <p:spPr bwMode="auto">
          <a:xfrm>
            <a:off x="3900536" y="1916832"/>
            <a:ext cx="5147792" cy="459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Degree Centrality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0" t="26143" r="21663" b="13374"/>
          <a:stretch>
            <a:fillRect/>
          </a:stretch>
        </p:blipFill>
        <p:spPr bwMode="auto">
          <a:xfrm>
            <a:off x="8328248" y="1712349"/>
            <a:ext cx="3322246" cy="322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85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Degree Centrality: </a:t>
            </a:r>
            <a:r>
              <a:rPr lang="en-ID">
                <a:solidFill>
                  <a:srgbClr val="FFFF00"/>
                </a:solidFill>
              </a:rPr>
              <a:t>Let's practice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924332" y="2420888"/>
            <a:ext cx="5121483" cy="2376264"/>
            <a:chOff x="2184662" y="2057400"/>
            <a:chExt cx="4136011" cy="1919111"/>
          </a:xfrm>
        </p:grpSpPr>
        <p:sp>
          <p:nvSpPr>
            <p:cNvPr id="7" name="Oval 30"/>
            <p:cNvSpPr>
              <a:spLocks noChangeArrowheads="1"/>
            </p:cNvSpPr>
            <p:nvPr/>
          </p:nvSpPr>
          <p:spPr bwMode="auto">
            <a:xfrm>
              <a:off x="4839878" y="3242733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" name="Oval 31"/>
            <p:cNvSpPr>
              <a:spLocks noChangeArrowheads="1"/>
            </p:cNvSpPr>
            <p:nvPr/>
          </p:nvSpPr>
          <p:spPr bwMode="auto">
            <a:xfrm>
              <a:off x="2899528" y="2057400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Oval 32"/>
            <p:cNvSpPr>
              <a:spLocks noChangeArrowheads="1"/>
            </p:cNvSpPr>
            <p:nvPr/>
          </p:nvSpPr>
          <p:spPr bwMode="auto">
            <a:xfrm>
              <a:off x="2184662" y="3412067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5810054" y="2339622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4125012" y="2452511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3614394" y="3186289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15" name="AutoShape 12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2620815" y="2934641"/>
              <a:ext cx="1578662" cy="5597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2" idx="2"/>
              <a:endCxn id="8" idx="6"/>
            </p:cNvCxnSpPr>
            <p:nvPr/>
          </p:nvCxnSpPr>
          <p:spPr bwMode="auto">
            <a:xfrm flipH="1" flipV="1">
              <a:off x="3410146" y="2339622"/>
              <a:ext cx="714866" cy="395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11" idx="3"/>
              <a:endCxn id="12" idx="6"/>
            </p:cNvCxnSpPr>
            <p:nvPr/>
          </p:nvCxnSpPr>
          <p:spPr bwMode="auto">
            <a:xfrm flipH="1" flipV="1">
              <a:off x="4635631" y="2734733"/>
              <a:ext cx="1248888" cy="870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7" idx="2"/>
              <a:endCxn id="13" idx="6"/>
            </p:cNvCxnSpPr>
            <p:nvPr/>
          </p:nvCxnSpPr>
          <p:spPr bwMode="auto">
            <a:xfrm rot="10800000">
              <a:off x="4125014" y="3468512"/>
              <a:ext cx="714865" cy="564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2" idx="5"/>
              <a:endCxn id="7" idx="1"/>
            </p:cNvCxnSpPr>
            <p:nvPr/>
          </p:nvCxnSpPr>
          <p:spPr bwMode="auto">
            <a:xfrm>
              <a:off x="4561166" y="2934641"/>
              <a:ext cx="353178" cy="3904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924332" y="1784631"/>
            <a:ext cx="3645189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InDirected Network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Degree Centrality: </a:t>
            </a:r>
            <a:r>
              <a:rPr lang="en-ID">
                <a:solidFill>
                  <a:srgbClr val="FFFF00"/>
                </a:solidFill>
              </a:rPr>
              <a:t>Let's practice</a:t>
            </a: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914400" y="2564904"/>
            <a:ext cx="4135438" cy="2878138"/>
            <a:chOff x="2184662" y="2057400"/>
            <a:chExt cx="4136011" cy="2878666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4839878" y="3242733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899528" y="2057400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2184662" y="3412067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5810054" y="3976511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5810054" y="2339622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125012" y="2452511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3614394" y="3186289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4176074" y="4371622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cxnSp>
          <p:nvCxnSpPr>
            <p:cNvPr id="30" name="AutoShape 12"/>
            <p:cNvCxnSpPr>
              <a:cxnSpLocks noChangeShapeType="1"/>
              <a:stCxn id="24" idx="7"/>
              <a:endCxn id="27" idx="3"/>
            </p:cNvCxnSpPr>
            <p:nvPr/>
          </p:nvCxnSpPr>
          <p:spPr bwMode="auto">
            <a:xfrm flipV="1">
              <a:off x="2620815" y="2934641"/>
              <a:ext cx="1578662" cy="5597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3"/>
            <p:cNvCxnSpPr>
              <a:cxnSpLocks noChangeShapeType="1"/>
              <a:stCxn id="27" idx="2"/>
              <a:endCxn id="23" idx="6"/>
            </p:cNvCxnSpPr>
            <p:nvPr/>
          </p:nvCxnSpPr>
          <p:spPr bwMode="auto">
            <a:xfrm flipH="1" flipV="1">
              <a:off x="3410146" y="2339622"/>
              <a:ext cx="714866" cy="395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5"/>
            <p:cNvCxnSpPr>
              <a:cxnSpLocks noChangeShapeType="1"/>
              <a:stCxn id="28" idx="6"/>
              <a:endCxn id="22" idx="2"/>
            </p:cNvCxnSpPr>
            <p:nvPr/>
          </p:nvCxnSpPr>
          <p:spPr bwMode="auto">
            <a:xfrm>
              <a:off x="4125012" y="3468511"/>
              <a:ext cx="714866" cy="564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6"/>
            <p:cNvCxnSpPr>
              <a:cxnSpLocks noChangeShapeType="1"/>
              <a:stCxn id="26" idx="3"/>
              <a:endCxn id="27" idx="6"/>
            </p:cNvCxnSpPr>
            <p:nvPr/>
          </p:nvCxnSpPr>
          <p:spPr bwMode="auto">
            <a:xfrm flipH="1" flipV="1">
              <a:off x="4635631" y="2734733"/>
              <a:ext cx="1248888" cy="870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7"/>
            <p:cNvCxnSpPr>
              <a:cxnSpLocks noChangeShapeType="1"/>
              <a:stCxn id="22" idx="5"/>
              <a:endCxn id="25" idx="2"/>
            </p:cNvCxnSpPr>
            <p:nvPr/>
          </p:nvCxnSpPr>
          <p:spPr bwMode="auto">
            <a:xfrm>
              <a:off x="5276032" y="3724863"/>
              <a:ext cx="534022" cy="5338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8"/>
            <p:cNvCxnSpPr>
              <a:cxnSpLocks noChangeShapeType="1"/>
              <a:stCxn id="22" idx="3"/>
              <a:endCxn id="29" idx="0"/>
            </p:cNvCxnSpPr>
            <p:nvPr/>
          </p:nvCxnSpPr>
          <p:spPr bwMode="auto">
            <a:xfrm flipH="1">
              <a:off x="4431384" y="3724863"/>
              <a:ext cx="482960" cy="64675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9"/>
            <p:cNvCxnSpPr>
              <a:cxnSpLocks noChangeShapeType="1"/>
              <a:stCxn id="27" idx="5"/>
              <a:endCxn id="22" idx="1"/>
            </p:cNvCxnSpPr>
            <p:nvPr/>
          </p:nvCxnSpPr>
          <p:spPr bwMode="auto">
            <a:xfrm>
              <a:off x="4561166" y="2934641"/>
              <a:ext cx="353178" cy="3904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1"/>
            <p:cNvCxnSpPr>
              <a:cxnSpLocks noChangeShapeType="1"/>
              <a:stCxn id="25" idx="3"/>
              <a:endCxn id="29" idx="6"/>
            </p:cNvCxnSpPr>
            <p:nvPr/>
          </p:nvCxnSpPr>
          <p:spPr bwMode="auto">
            <a:xfrm flipH="1">
              <a:off x="4686693" y="4458641"/>
              <a:ext cx="1197826" cy="1952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2"/>
            <p:cNvCxnSpPr>
              <a:cxnSpLocks noChangeShapeType="1"/>
              <a:stCxn id="24" idx="7"/>
              <a:endCxn id="23" idx="3"/>
            </p:cNvCxnSpPr>
            <p:nvPr/>
          </p:nvCxnSpPr>
          <p:spPr bwMode="auto">
            <a:xfrm flipV="1">
              <a:off x="2620815" y="2539530"/>
              <a:ext cx="353178" cy="9548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2"/>
            <p:cNvCxnSpPr>
              <a:cxnSpLocks noChangeShapeType="1"/>
              <a:stCxn id="28" idx="5"/>
              <a:endCxn id="25" idx="3"/>
            </p:cNvCxnSpPr>
            <p:nvPr/>
          </p:nvCxnSpPr>
          <p:spPr bwMode="auto">
            <a:xfrm>
              <a:off x="4050547" y="3668419"/>
              <a:ext cx="1833972" cy="790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924332" y="1784631"/>
            <a:ext cx="3645189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Directed Network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914400" y="1573486"/>
            <a:ext cx="101501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second measure is </a:t>
            </a:r>
            <a:r>
              <a:rPr lang="en-US" altLang="en-US" sz="2400" b="1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closeness</a:t>
            </a: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centrality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An actor is considered important if he/she is relatively close to all other actors.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914400" y="2548211"/>
            <a:ext cx="101501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Closeness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based on the inverse of the </a:t>
            </a:r>
            <a:r>
              <a:rPr lang="en-US" altLang="en-US" sz="2400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each actor to every other actor in the network.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018589" y="3587724"/>
            <a:ext cx="2772362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Closeness Centrality: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000415" y="5086275"/>
            <a:ext cx="3753335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Closeness Centrality</a:t>
            </a: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467951"/>
              </p:ext>
            </p:extLst>
          </p:nvPr>
        </p:nvGraphicFramePr>
        <p:xfrm>
          <a:off x="4223792" y="3512509"/>
          <a:ext cx="5332656" cy="13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98320" imgH="380880" progId="Equation.3">
                  <p:embed/>
                </p:oleObj>
              </mc:Choice>
              <mc:Fallback>
                <p:oleObj name="Ecuación" r:id="rId2" imgW="1498320" imgH="380880" progId="Equation.3">
                  <p:embed/>
                  <p:pic>
                    <p:nvPicPr>
                      <p:cNvPr id="1198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3512509"/>
                        <a:ext cx="5332656" cy="1341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85178"/>
              </p:ext>
            </p:extLst>
          </p:nvPr>
        </p:nvGraphicFramePr>
        <p:xfrm>
          <a:off x="4765685" y="5097642"/>
          <a:ext cx="5197635" cy="157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590800" imgH="787400" progId="Equation.3">
                  <p:embed/>
                </p:oleObj>
              </mc:Choice>
              <mc:Fallback>
                <p:oleObj name="Ecuación" r:id="rId4" imgW="2590800" imgH="787400" progId="Equation.3">
                  <p:embed/>
                  <p:pic>
                    <p:nvPicPr>
                      <p:cNvPr id="1198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85" y="5097642"/>
                        <a:ext cx="5197635" cy="1571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Closeness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73684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1" t="25403" r="20598" b="13565"/>
          <a:stretch>
            <a:fillRect/>
          </a:stretch>
        </p:blipFill>
        <p:spPr bwMode="auto">
          <a:xfrm>
            <a:off x="8400256" y="1628800"/>
            <a:ext cx="3248743" cy="31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42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22351" r="14978" b="16154"/>
          <a:stretch>
            <a:fillRect/>
          </a:stretch>
        </p:blipFill>
        <p:spPr bwMode="auto">
          <a:xfrm>
            <a:off x="3143672" y="1844824"/>
            <a:ext cx="4923704" cy="439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5" name="Picture 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3" t="22456" r="47214" b="33633"/>
          <a:stretch>
            <a:fillRect/>
          </a:stretch>
        </p:blipFill>
        <p:spPr bwMode="auto">
          <a:xfrm>
            <a:off x="623392" y="1628800"/>
            <a:ext cx="3190998" cy="29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Closeness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197835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/>
              <a:t>Pertemuan </a:t>
            </a:r>
            <a:r>
              <a:rPr lang="en-ID" sz="2800"/>
              <a:t>14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>
                <a:solidFill>
                  <a:schemeClr val="tx1"/>
                </a:solidFill>
              </a:rPr>
              <a:t>SOCIAL MEDIA Network Analytics: </a:t>
            </a:r>
            <a:r>
              <a:rPr lang="en-ID" sz="4800">
                <a:solidFill>
                  <a:srgbClr val="FF0000"/>
                </a:solidFill>
              </a:rPr>
              <a:t>CENTRALITY</a:t>
            </a:r>
            <a:endParaRPr lang="id-ID" sz="4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Closeness Centrality: </a:t>
            </a:r>
            <a:r>
              <a:rPr lang="en-ID">
                <a:solidFill>
                  <a:srgbClr val="FFFF00"/>
                </a:solidFill>
              </a:rPr>
              <a:t>Let’s Practice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924332" y="2420888"/>
            <a:ext cx="5121483" cy="2376264"/>
            <a:chOff x="2184662" y="2057400"/>
            <a:chExt cx="4136011" cy="1919111"/>
          </a:xfrm>
        </p:grpSpPr>
        <p:sp>
          <p:nvSpPr>
            <p:cNvPr id="7" name="Oval 30"/>
            <p:cNvSpPr>
              <a:spLocks noChangeArrowheads="1"/>
            </p:cNvSpPr>
            <p:nvPr/>
          </p:nvSpPr>
          <p:spPr bwMode="auto">
            <a:xfrm>
              <a:off x="4839878" y="3242733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" name="Oval 31"/>
            <p:cNvSpPr>
              <a:spLocks noChangeArrowheads="1"/>
            </p:cNvSpPr>
            <p:nvPr/>
          </p:nvSpPr>
          <p:spPr bwMode="auto">
            <a:xfrm>
              <a:off x="2899528" y="2057400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Oval 32"/>
            <p:cNvSpPr>
              <a:spLocks noChangeArrowheads="1"/>
            </p:cNvSpPr>
            <p:nvPr/>
          </p:nvSpPr>
          <p:spPr bwMode="auto">
            <a:xfrm>
              <a:off x="2184662" y="3412067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5810054" y="2339622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4125012" y="2452511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3614394" y="3186289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15" name="AutoShape 12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2620815" y="2934641"/>
              <a:ext cx="1578662" cy="5597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2" idx="2"/>
              <a:endCxn id="8" idx="6"/>
            </p:cNvCxnSpPr>
            <p:nvPr/>
          </p:nvCxnSpPr>
          <p:spPr bwMode="auto">
            <a:xfrm flipH="1" flipV="1">
              <a:off x="3410146" y="2339622"/>
              <a:ext cx="714866" cy="395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11" idx="3"/>
              <a:endCxn id="12" idx="6"/>
            </p:cNvCxnSpPr>
            <p:nvPr/>
          </p:nvCxnSpPr>
          <p:spPr bwMode="auto">
            <a:xfrm flipH="1" flipV="1">
              <a:off x="4635631" y="2734733"/>
              <a:ext cx="1248888" cy="870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7" idx="2"/>
              <a:endCxn id="13" idx="6"/>
            </p:cNvCxnSpPr>
            <p:nvPr/>
          </p:nvCxnSpPr>
          <p:spPr bwMode="auto">
            <a:xfrm rot="10800000">
              <a:off x="4125014" y="3468512"/>
              <a:ext cx="714865" cy="564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2" idx="5"/>
              <a:endCxn id="7" idx="1"/>
            </p:cNvCxnSpPr>
            <p:nvPr/>
          </p:nvCxnSpPr>
          <p:spPr bwMode="auto">
            <a:xfrm>
              <a:off x="4561166" y="2934641"/>
              <a:ext cx="353178" cy="3904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924332" y="1784631"/>
            <a:ext cx="3645189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InDirected Network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1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Closeness Centrality: </a:t>
            </a:r>
            <a:r>
              <a:rPr lang="en-ID">
                <a:solidFill>
                  <a:srgbClr val="FFFF00"/>
                </a:solidFill>
              </a:rPr>
              <a:t>Let’s Practice</a:t>
            </a: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914400" y="2564904"/>
            <a:ext cx="4135438" cy="2878138"/>
            <a:chOff x="2184662" y="2057400"/>
            <a:chExt cx="4136011" cy="2878666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4839878" y="3242733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899528" y="2057400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2184662" y="3412067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5810054" y="3976511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5810054" y="2339622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125012" y="2452511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3614394" y="3186289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4176074" y="4371622"/>
              <a:ext cx="510619" cy="564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cxnSp>
          <p:nvCxnSpPr>
            <p:cNvPr id="30" name="AutoShape 12"/>
            <p:cNvCxnSpPr>
              <a:cxnSpLocks noChangeShapeType="1"/>
              <a:stCxn id="24" idx="7"/>
              <a:endCxn id="27" idx="3"/>
            </p:cNvCxnSpPr>
            <p:nvPr/>
          </p:nvCxnSpPr>
          <p:spPr bwMode="auto">
            <a:xfrm flipV="1">
              <a:off x="2620815" y="2934641"/>
              <a:ext cx="1578662" cy="5597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3"/>
            <p:cNvCxnSpPr>
              <a:cxnSpLocks noChangeShapeType="1"/>
              <a:stCxn id="27" idx="2"/>
              <a:endCxn id="23" idx="6"/>
            </p:cNvCxnSpPr>
            <p:nvPr/>
          </p:nvCxnSpPr>
          <p:spPr bwMode="auto">
            <a:xfrm flipH="1" flipV="1">
              <a:off x="3410146" y="2339622"/>
              <a:ext cx="714866" cy="395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5"/>
            <p:cNvCxnSpPr>
              <a:cxnSpLocks noChangeShapeType="1"/>
              <a:stCxn id="28" idx="6"/>
              <a:endCxn id="22" idx="2"/>
            </p:cNvCxnSpPr>
            <p:nvPr/>
          </p:nvCxnSpPr>
          <p:spPr bwMode="auto">
            <a:xfrm>
              <a:off x="4125012" y="3468511"/>
              <a:ext cx="714866" cy="564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6"/>
            <p:cNvCxnSpPr>
              <a:cxnSpLocks noChangeShapeType="1"/>
              <a:stCxn id="26" idx="3"/>
              <a:endCxn id="27" idx="6"/>
            </p:cNvCxnSpPr>
            <p:nvPr/>
          </p:nvCxnSpPr>
          <p:spPr bwMode="auto">
            <a:xfrm flipH="1" flipV="1">
              <a:off x="4635631" y="2734733"/>
              <a:ext cx="1248888" cy="870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7"/>
            <p:cNvCxnSpPr>
              <a:cxnSpLocks noChangeShapeType="1"/>
              <a:stCxn id="22" idx="5"/>
              <a:endCxn id="25" idx="2"/>
            </p:cNvCxnSpPr>
            <p:nvPr/>
          </p:nvCxnSpPr>
          <p:spPr bwMode="auto">
            <a:xfrm>
              <a:off x="5276032" y="3724863"/>
              <a:ext cx="534022" cy="5338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8"/>
            <p:cNvCxnSpPr>
              <a:cxnSpLocks noChangeShapeType="1"/>
              <a:stCxn id="22" idx="3"/>
              <a:endCxn id="29" idx="0"/>
            </p:cNvCxnSpPr>
            <p:nvPr/>
          </p:nvCxnSpPr>
          <p:spPr bwMode="auto">
            <a:xfrm flipH="1">
              <a:off x="4431384" y="3724863"/>
              <a:ext cx="482960" cy="64675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9"/>
            <p:cNvCxnSpPr>
              <a:cxnSpLocks noChangeShapeType="1"/>
              <a:stCxn id="27" idx="5"/>
              <a:endCxn id="22" idx="1"/>
            </p:cNvCxnSpPr>
            <p:nvPr/>
          </p:nvCxnSpPr>
          <p:spPr bwMode="auto">
            <a:xfrm>
              <a:off x="4561166" y="2934641"/>
              <a:ext cx="353178" cy="3904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1"/>
            <p:cNvCxnSpPr>
              <a:cxnSpLocks noChangeShapeType="1"/>
              <a:stCxn id="25" idx="3"/>
              <a:endCxn id="29" idx="6"/>
            </p:cNvCxnSpPr>
            <p:nvPr/>
          </p:nvCxnSpPr>
          <p:spPr bwMode="auto">
            <a:xfrm flipH="1">
              <a:off x="4686693" y="4458641"/>
              <a:ext cx="1197826" cy="1952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2"/>
            <p:cNvCxnSpPr>
              <a:cxnSpLocks noChangeShapeType="1"/>
              <a:stCxn id="24" idx="7"/>
              <a:endCxn id="23" idx="3"/>
            </p:cNvCxnSpPr>
            <p:nvPr/>
          </p:nvCxnSpPr>
          <p:spPr bwMode="auto">
            <a:xfrm flipV="1">
              <a:off x="2620815" y="2539530"/>
              <a:ext cx="353178" cy="9548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2"/>
            <p:cNvCxnSpPr>
              <a:cxnSpLocks noChangeShapeType="1"/>
              <a:stCxn id="28" idx="5"/>
              <a:endCxn id="25" idx="3"/>
            </p:cNvCxnSpPr>
            <p:nvPr/>
          </p:nvCxnSpPr>
          <p:spPr bwMode="auto">
            <a:xfrm>
              <a:off x="4050547" y="3668419"/>
              <a:ext cx="1833972" cy="790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924332" y="1784631"/>
            <a:ext cx="3645189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Directed Network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Betweenness Centrality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793704"/>
          </a:xfrm>
        </p:spPr>
        <p:txBody>
          <a:bodyPr/>
          <a:lstStyle/>
          <a:p>
            <a:r>
              <a:rPr lang="en-GB" b="1"/>
              <a:t>Definition:</a:t>
            </a:r>
            <a:r>
              <a:rPr lang="en-GB"/>
              <a:t> Betweenness centrality measures the number of times a node lies on the shortest path between other nodes.</a:t>
            </a:r>
          </a:p>
          <a:p>
            <a:r>
              <a:rPr lang="en-GB" b="1"/>
              <a:t>What it tells us:</a:t>
            </a:r>
            <a:r>
              <a:rPr lang="en-GB"/>
              <a:t> This measure shows which nodes are ‘bridges’ between nodes in a network. It does this by identifying all the shortest paths and then counting how many times each node falls on one.</a:t>
            </a:r>
          </a:p>
          <a:p>
            <a:r>
              <a:rPr lang="en-GB" b="1"/>
              <a:t>When to use it:</a:t>
            </a:r>
            <a:r>
              <a:rPr lang="en-GB"/>
              <a:t> For finding the individuals who influence the flow around a system.</a:t>
            </a:r>
          </a:p>
          <a:p>
            <a:r>
              <a:rPr lang="en-GB" b="1"/>
              <a:t>A bit more detail:</a:t>
            </a:r>
            <a:r>
              <a:rPr lang="en-GB"/>
              <a:t> Betweenness is useful for analyzing communication dynamics, but should be used with care. A high betweenness count could indicate someone holds authority over disparate clusters in a network, or just that they are on the periphery of both clusters.</a:t>
            </a:r>
          </a:p>
        </p:txBody>
      </p:sp>
    </p:spTree>
    <p:extLst>
      <p:ext uri="{BB962C8B-B14F-4D97-AF65-F5344CB8AC3E}">
        <p14:creationId xmlns:p14="http://schemas.microsoft.com/office/powerpoint/2010/main" val="386664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Betweenness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It measures </a:t>
            </a:r>
            <a:r>
              <a:rPr lang="en-GB" b="1"/>
              <a:t>the percentage of shortest paths where our studied node lies in them</a:t>
            </a:r>
            <a:r>
              <a:rPr lang="en-GB"/>
              <a:t>. </a:t>
            </a:r>
          </a:p>
          <a:p>
            <a:r>
              <a:rPr lang="en-GB"/>
              <a:t>Thus a node with high betweenness centrality may have considerable </a:t>
            </a:r>
            <a:r>
              <a:rPr lang="en-GB" b="1"/>
              <a:t>influence over the information passing </a:t>
            </a:r>
            <a:r>
              <a:rPr lang="en-GB"/>
              <a:t>between other nodes. and so they represent a critical part of your network since removing them will disrupt links between vertices (nodes ) in your graph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98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Betweenness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356992"/>
                <a:ext cx="10972800" cy="29676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𝑢𝑤</m:t>
                        </m:r>
                      </m:sub>
                    </m:sSub>
                  </m:oMath>
                </a14:m>
                <a:r>
                  <a:rPr lang="en-ID"/>
                  <a:t> 	= total number of shortest paths between node u and 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𝑢𝑤</m:t>
                        </m:r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D"/>
                  <a:t> 	= total number of shortest paths between node u and w that pass through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356992"/>
                <a:ext cx="10972800" cy="2967608"/>
              </a:xfrm>
              <a:blipFill>
                <a:blip r:embed="rId2"/>
                <a:stretch>
                  <a:fillRect t="-2053" r="-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1544" y="1556792"/>
                <a:ext cx="5369354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ID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D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D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D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D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D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ID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D" sz="3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3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D" sz="3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3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D" sz="3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𝑢𝑤</m:t>
                                      </m:r>
                                      <m:r>
                                        <a:rPr lang="en-ID" sz="3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sz="3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ID" sz="3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D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D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D" sz="3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56792"/>
                <a:ext cx="5369354" cy="124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90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Betweenness Centrality: </a:t>
            </a:r>
            <a:r>
              <a:rPr lang="en-ID">
                <a:solidFill>
                  <a:srgbClr val="FFFF00"/>
                </a:solidFill>
              </a:rPr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8" y="2420888"/>
            <a:ext cx="7056785" cy="3857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828" y="1844824"/>
            <a:ext cx="625626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the betweenness centrality for node C!</a:t>
            </a:r>
          </a:p>
        </p:txBody>
      </p:sp>
      <p:sp>
        <p:nvSpPr>
          <p:cNvPr id="6" name="Rectangle 5"/>
          <p:cNvSpPr/>
          <p:nvPr/>
        </p:nvSpPr>
        <p:spPr>
          <a:xfrm>
            <a:off x="7968208" y="6392597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/>
              <a:t>Source: https://youtu.be/ptqt2zr9ZRE</a:t>
            </a:r>
          </a:p>
        </p:txBody>
      </p:sp>
    </p:spTree>
    <p:extLst>
      <p:ext uri="{BB962C8B-B14F-4D97-AF65-F5344CB8AC3E}">
        <p14:creationId xmlns:p14="http://schemas.microsoft.com/office/powerpoint/2010/main" val="633877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Betweenness Centrality: </a:t>
            </a:r>
            <a:r>
              <a:rPr lang="en-ID">
                <a:solidFill>
                  <a:srgbClr val="FFFF00"/>
                </a:solidFill>
              </a:rPr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76" y="1628800"/>
            <a:ext cx="3425125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3639" y="1484784"/>
            <a:ext cx="625626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the betweenness centrality for node C!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753657"/>
                  </p:ext>
                </p:extLst>
              </p:nvPr>
            </p:nvGraphicFramePr>
            <p:xfrm>
              <a:off x="3933639" y="2235368"/>
              <a:ext cx="6410832" cy="432625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02708">
                      <a:extLst>
                        <a:ext uri="{9D8B030D-6E8A-4147-A177-3AD203B41FA5}">
                          <a16:colId xmlns:a16="http://schemas.microsoft.com/office/drawing/2014/main" val="325737234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337392043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179934947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6330823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8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D" sz="2800">
                                        <a:latin typeface="Cambria Math" panose="02040503050406030204" pitchFamily="18" charset="0"/>
                                      </a:rPr>
                                      <m:t>𝑢𝑤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D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𝑢𝑤</m:t>
                                    </m:r>
                                    <m: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D" sz="1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𝑢𝑤</m:t>
                                        </m:r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D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ID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𝑢𝑤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591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39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371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400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2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196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10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9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46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12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(E,F)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3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753657"/>
                  </p:ext>
                </p:extLst>
              </p:nvPr>
            </p:nvGraphicFramePr>
            <p:xfrm>
              <a:off x="3933639" y="2235368"/>
              <a:ext cx="6410832" cy="432625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02708">
                      <a:extLst>
                        <a:ext uri="{9D8B030D-6E8A-4147-A177-3AD203B41FA5}">
                          <a16:colId xmlns:a16="http://schemas.microsoft.com/office/drawing/2014/main" val="325737234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337392043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179934947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633082370"/>
                        </a:ext>
                      </a:extLst>
                    </a:gridCol>
                  </a:tblGrid>
                  <a:tr h="617855">
                    <a:tc>
                      <a:txBody>
                        <a:bodyPr/>
                        <a:lstStyle/>
                        <a:p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80" t="-980" r="-201901" b="-6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80" t="-980" r="-101901" b="-6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80" t="-980" r="-1901" b="-6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6591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(A,B)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39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(A,D)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371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(A,E)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400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(A,F)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2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(B,D</a:t>
                          </a:r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196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(B,E</a:t>
                          </a:r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10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(B,F</a:t>
                          </a:r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9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(D,E)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46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(D,F)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12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(E,F)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32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576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Betweenness Centrality: </a:t>
            </a:r>
            <a:r>
              <a:rPr lang="en-ID">
                <a:solidFill>
                  <a:srgbClr val="FFFF00"/>
                </a:solidFill>
              </a:rPr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76" y="1628800"/>
            <a:ext cx="3425125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3639" y="1484784"/>
            <a:ext cx="625626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the betweenness centrality for node C!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933639" y="2235368"/>
              <a:ext cx="6410832" cy="432625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02708">
                      <a:extLst>
                        <a:ext uri="{9D8B030D-6E8A-4147-A177-3AD203B41FA5}">
                          <a16:colId xmlns:a16="http://schemas.microsoft.com/office/drawing/2014/main" val="325737234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337392043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179934947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6330823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8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D" sz="2800">
                                        <a:latin typeface="Cambria Math" panose="02040503050406030204" pitchFamily="18" charset="0"/>
                                      </a:rPr>
                                      <m:t>𝑢𝑤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D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𝑢𝑤</m:t>
                                    </m:r>
                                    <m: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ID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D" sz="1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𝑢𝑤</m:t>
                                        </m:r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ID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D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ID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𝑢𝑤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591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39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371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400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2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196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10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9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46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12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(E,F)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3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933639" y="2235368"/>
              <a:ext cx="6410832" cy="432625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02708">
                      <a:extLst>
                        <a:ext uri="{9D8B030D-6E8A-4147-A177-3AD203B41FA5}">
                          <a16:colId xmlns:a16="http://schemas.microsoft.com/office/drawing/2014/main" val="325737234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337392043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179934947"/>
                        </a:ext>
                      </a:extLst>
                    </a:gridCol>
                    <a:gridCol w="1602708">
                      <a:extLst>
                        <a:ext uri="{9D8B030D-6E8A-4147-A177-3AD203B41FA5}">
                          <a16:colId xmlns:a16="http://schemas.microsoft.com/office/drawing/2014/main" val="2633082370"/>
                        </a:ext>
                      </a:extLst>
                    </a:gridCol>
                  </a:tblGrid>
                  <a:tr h="617855">
                    <a:tc>
                      <a:txBody>
                        <a:bodyPr/>
                        <a:lstStyle/>
                        <a:p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80" t="-980" r="-201901" b="-6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80" t="-980" r="-101901" b="-6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80" t="-980" r="-1901" b="-6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6591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(A,B)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39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(A,D)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371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(A,E)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400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(A,F)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2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(B,D</a:t>
                          </a:r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196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(B,E</a:t>
                          </a:r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10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(B,F</a:t>
                          </a:r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9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(D,E)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46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(D,F)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12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(E,F)</a:t>
                          </a:r>
                          <a:endParaRPr lang="en-ID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D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  <a:endParaRPr kumimoji="0" lang="en-ID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3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e 5"/>
          <p:cNvSpPr/>
          <p:nvPr/>
        </p:nvSpPr>
        <p:spPr>
          <a:xfrm flipH="1">
            <a:off x="10401589" y="2852935"/>
            <a:ext cx="576064" cy="370868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11034771" y="4353335"/>
            <a:ext cx="58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376" y="4363018"/>
            <a:ext cx="3096344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3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betweenness centrality for node C is </a:t>
            </a:r>
            <a:r>
              <a:rPr lang="en-ID" sz="32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40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Betweenness Centrality: </a:t>
            </a:r>
            <a:r>
              <a:rPr lang="en-ID">
                <a:solidFill>
                  <a:srgbClr val="FFFF00"/>
                </a:solidFill>
              </a:rPr>
              <a:t>Practice!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0" y="1484784"/>
            <a:ext cx="546974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22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Centrality: </a:t>
            </a:r>
            <a:r>
              <a:rPr lang="en-ID">
                <a:solidFill>
                  <a:srgbClr val="FFFF00"/>
                </a:solidFill>
              </a:rPr>
              <a:t>What it’s mean?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36100"/>
              </p:ext>
            </p:extLst>
          </p:nvPr>
        </p:nvGraphicFramePr>
        <p:xfrm>
          <a:off x="609600" y="1371600"/>
          <a:ext cx="10972800" cy="52120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939821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61059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186680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659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 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 Betweennes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r>
                        <a:rPr lang="en-ID" sz="2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Degree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1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Embedded in cluster that is far from the rest of the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1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Ego's connections are redundant - communication bypasses him/her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6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r>
                        <a:rPr lang="en-ID" sz="2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1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player tied to important / active alters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1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Probably multiple paths in the network, ego is near many people, but so are many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64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Betweennes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1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Ego's few ties are crucial for network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1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rare cell.  Would mean that ego monopolizes the ties from a small number of people to many others.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86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5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Best Social Media Exchange Sites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" y="-27384"/>
            <a:ext cx="1218417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0688"/>
            <a:ext cx="12192000" cy="5688632"/>
          </a:xfrm>
          <a:prstGeom prst="rect">
            <a:avLst/>
          </a:prstGeom>
          <a:solidFill>
            <a:srgbClr val="FB6905">
              <a:alpha val="94902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D" sz="6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278" y="5703639"/>
            <a:ext cx="30587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Universitas Budi Luhur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336" y="764704"/>
            <a:ext cx="41758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Analisis Teks pada Media Sosial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9816" y="765975"/>
            <a:ext cx="29310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S1 Teknik Informatika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831" y="3068960"/>
            <a:ext cx="100703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1500" b="0" i="0" u="none" strike="noStrike" kern="1200" cap="none" spc="0" normalizeH="0" baseline="0" noProof="0">
                <a:ln w="1270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127000">
                    <a:srgbClr val="FFFFFF">
                      <a:alpha val="82000"/>
                    </a:srgbClr>
                  </a:glow>
                </a:effectLst>
                <a:uLnTx/>
                <a:uFillTx/>
                <a:latin typeface="Bebas Neue Bold" panose="020B0606020202050201" pitchFamily="34" charset="0"/>
                <a:ea typeface="+mn-ea"/>
                <a:cs typeface="+mn-cs"/>
              </a:rPr>
              <a:t>NETWORK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1505" y="2068031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+mn-cs"/>
              </a:rPr>
              <a:t>Social Media Network Analytics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3792" y="5701104"/>
            <a:ext cx="46103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Dr. Achmad Solichin, S.Kom., M.T.I.</a:t>
            </a:r>
          </a:p>
        </p:txBody>
      </p:sp>
      <p:sp>
        <p:nvSpPr>
          <p:cNvPr id="9" name="Pentagon 8"/>
          <p:cNvSpPr/>
          <p:nvPr/>
        </p:nvSpPr>
        <p:spPr>
          <a:xfrm rot="5400000">
            <a:off x="10168847" y="148241"/>
            <a:ext cx="1800200" cy="1448950"/>
          </a:xfrm>
          <a:prstGeom prst="homePlat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6634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Node-Level Properties: </a:t>
            </a:r>
            <a:r>
              <a:rPr lang="en-ID">
                <a:solidFill>
                  <a:srgbClr val="FFFF00"/>
                </a:solidFill>
              </a:rPr>
              <a:t>Eigenvector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Eigenvector centrality measures the importance of a node based on its connections with other important nodes in a network. </a:t>
            </a:r>
          </a:p>
          <a:p>
            <a:r>
              <a:rPr lang="en-GB"/>
              <a:t>It can provide an understanding of a node’s networking ability relative to that of others (Marsden, 2008).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Eigenvector Centrality Calculation: </a:t>
            </a:r>
            <a:r>
              <a:rPr lang="en-GB">
                <a:hlinkClick r:id="rId2"/>
              </a:rPr>
              <a:t>https://youtu.be/Fr-KK8Ks5vg</a:t>
            </a:r>
            <a:r>
              <a:rPr lang="en-GB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62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References / Books</a:t>
            </a:r>
            <a:endParaRPr lang="id-ID" dirty="0"/>
          </a:p>
        </p:txBody>
      </p:sp>
      <p:pic>
        <p:nvPicPr>
          <p:cNvPr id="4098" name="Picture 2" descr="Book cover Seven Layers of Social Media Analytics: Mining Business Insights from Social Media Text, Actions, Networks, Hyperlinks, Apps, Search Engine, and Location Dat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2" y="1876073"/>
            <a:ext cx="1861892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2" name="Picture 6" descr="Book cover Python Social Media Analytics: Analyze and visualize data from Twitter, Youtube, GitHub, and mor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36" y="1876073"/>
            <a:ext cx="2210996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04" y="1800863"/>
            <a:ext cx="2060623" cy="271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2" y="1700808"/>
            <a:ext cx="1986499" cy="2917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Network Graph Analysis and Visualization with Gephi by Ken Cherven - Ebook  | Scrib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46" y="1792653"/>
            <a:ext cx="1905384" cy="2531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Kontributor Materi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Dr. Achmad Solichin, S.Kom., M.T.I (Universitas Budi Luhur, </a:t>
            </a:r>
            <a:r>
              <a:rPr lang="en-ID">
                <a:hlinkClick r:id="rId2"/>
              </a:rPr>
              <a:t>achmad.solichin@budiluhur.ac.id</a:t>
            </a:r>
            <a:r>
              <a:rPr lang="en-ID"/>
              <a:t>) – pembuat awal.</a:t>
            </a:r>
          </a:p>
          <a:p>
            <a:r>
              <a:rPr lang="en-ID" i="1"/>
              <a:t>(silahkan tambahkan nama Anda jika mengubah bahan kuliah ini)</a:t>
            </a:r>
          </a:p>
        </p:txBody>
      </p:sp>
    </p:spTree>
    <p:extLst>
      <p:ext uri="{BB962C8B-B14F-4D97-AF65-F5344CB8AC3E}">
        <p14:creationId xmlns:p14="http://schemas.microsoft.com/office/powerpoint/2010/main" val="384897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Mahasiswa dapat memahami dan menjelaskan secara konseptual dan praktis mengenai pengukuran centrality dalam konteks social media network analysis.</a:t>
            </a:r>
          </a:p>
        </p:txBody>
      </p:sp>
    </p:spTree>
    <p:extLst>
      <p:ext uri="{BB962C8B-B14F-4D97-AF65-F5344CB8AC3E}">
        <p14:creationId xmlns:p14="http://schemas.microsoft.com/office/powerpoint/2010/main" val="31093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solidFill>
                  <a:srgbClr val="FFFF00"/>
                </a:solidFill>
              </a:rPr>
              <a:t>Remember:</a:t>
            </a:r>
            <a:r>
              <a:rPr lang="en-ID"/>
              <a:t> Social Media Network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>
                <a:solidFill>
                  <a:srgbClr val="FF0000"/>
                </a:solidFill>
              </a:rPr>
              <a:t>Social network analysis (SNA)</a:t>
            </a:r>
            <a:r>
              <a:rPr lang="en-GB"/>
              <a:t> is the process of investigating social structures through the use of networks and graph theory (Otte &amp; Rousseau, 2002). It characterizes networked structures in terms of nodes (individual actors, people, or things within the network) and the ties, edges, or links (relationships or interactions) that connect them.</a:t>
            </a:r>
          </a:p>
          <a:p>
            <a:r>
              <a:rPr lang="en-GB" b="1">
                <a:solidFill>
                  <a:srgbClr val="FF0000"/>
                </a:solidFill>
              </a:rPr>
              <a:t>Social network analysis </a:t>
            </a:r>
            <a:r>
              <a:rPr lang="en-GB"/>
              <a:t>is the science of studying and understanding social networks (Hanneman and Riddle 2005) and social networking. </a:t>
            </a:r>
          </a:p>
          <a:p>
            <a:r>
              <a:rPr lang="en-GB" b="1">
                <a:solidFill>
                  <a:srgbClr val="FF0000"/>
                </a:solidFill>
              </a:rPr>
              <a:t>Social media network analytics </a:t>
            </a:r>
            <a:r>
              <a:rPr lang="en-GB"/>
              <a:t>deals with constructing, analyzing, and understanding social media </a:t>
            </a:r>
            <a:r>
              <a:rPr lang="en-GB" b="1"/>
              <a:t>networks</a:t>
            </a:r>
            <a:r>
              <a:rPr lang="en-GB"/>
              <a:t> (Gohar F. Khan, 2015)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438401" y="1551042"/>
            <a:ext cx="40879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In general, a relation can be:</a:t>
            </a:r>
          </a:p>
          <a:p>
            <a:r>
              <a:rPr lang="en-US" altLang="en-US" sz="2400">
                <a:solidFill>
                  <a:srgbClr val="000000"/>
                </a:solidFill>
              </a:rPr>
              <a:t>	Undirected / Directed</a:t>
            </a:r>
          </a:p>
          <a:p>
            <a:r>
              <a:rPr lang="en-US" altLang="en-US" sz="2400">
                <a:solidFill>
                  <a:srgbClr val="000000"/>
                </a:solidFill>
              </a:rPr>
              <a:t>	Binary / Valued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	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971675" y="3090917"/>
            <a:ext cx="3721100" cy="863600"/>
            <a:chOff x="272" y="2380"/>
            <a:chExt cx="2528" cy="544"/>
          </a:xfrm>
        </p:grpSpPr>
        <p:sp>
          <p:nvSpPr>
            <p:cNvPr id="57348" name="Freeform 4"/>
            <p:cNvSpPr>
              <a:spLocks/>
            </p:cNvSpPr>
            <p:nvPr/>
          </p:nvSpPr>
          <p:spPr bwMode="auto">
            <a:xfrm>
              <a:off x="368" y="2464"/>
              <a:ext cx="2344" cy="400"/>
            </a:xfrm>
            <a:custGeom>
              <a:avLst/>
              <a:gdLst>
                <a:gd name="T0" fmla="*/ 0 w 2344"/>
                <a:gd name="T1" fmla="*/ 384 h 400"/>
                <a:gd name="T2" fmla="*/ 608 w 2344"/>
                <a:gd name="T3" fmla="*/ 0 h 400"/>
                <a:gd name="T4" fmla="*/ 1048 w 2344"/>
                <a:gd name="T5" fmla="*/ 392 h 400"/>
                <a:gd name="T6" fmla="*/ 1760 w 2344"/>
                <a:gd name="T7" fmla="*/ 0 h 400"/>
                <a:gd name="T8" fmla="*/ 2344 w 2344"/>
                <a:gd name="T9" fmla="*/ 392 h 400"/>
                <a:gd name="T10" fmla="*/ 1064 w 2344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4" h="400">
                  <a:moveTo>
                    <a:pt x="0" y="384"/>
                  </a:moveTo>
                  <a:lnTo>
                    <a:pt x="608" y="0"/>
                  </a:lnTo>
                  <a:lnTo>
                    <a:pt x="1048" y="392"/>
                  </a:lnTo>
                  <a:lnTo>
                    <a:pt x="1760" y="0"/>
                  </a:lnTo>
                  <a:lnTo>
                    <a:pt x="2344" y="392"/>
                  </a:lnTo>
                  <a:lnTo>
                    <a:pt x="1064" y="4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49" name="Oval 5"/>
            <p:cNvSpPr>
              <a:spLocks noChangeArrowheads="1"/>
            </p:cNvSpPr>
            <p:nvPr/>
          </p:nvSpPr>
          <p:spPr bwMode="auto">
            <a:xfrm>
              <a:off x="272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7350" name="Oval 6"/>
            <p:cNvSpPr>
              <a:spLocks noChangeArrowheads="1"/>
            </p:cNvSpPr>
            <p:nvPr/>
          </p:nvSpPr>
          <p:spPr bwMode="auto">
            <a:xfrm>
              <a:off x="880" y="2380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1328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2624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2040" y="2380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857501" y="4086280"/>
            <a:ext cx="18485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Undirected, binary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086601" y="3997380"/>
            <a:ext cx="17363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  Directed, binary</a:t>
            </a:r>
          </a:p>
        </p:txBody>
      </p:sp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6200775" y="3002017"/>
            <a:ext cx="3721100" cy="1009650"/>
            <a:chOff x="2976" y="2220"/>
            <a:chExt cx="2344" cy="636"/>
          </a:xfrm>
        </p:grpSpPr>
        <p:sp>
          <p:nvSpPr>
            <p:cNvPr id="57357" name="Oval 13"/>
            <p:cNvSpPr>
              <a:spLocks noChangeArrowheads="1"/>
            </p:cNvSpPr>
            <p:nvPr/>
          </p:nvSpPr>
          <p:spPr bwMode="auto">
            <a:xfrm>
              <a:off x="2976" y="2604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7358" name="Oval 14"/>
            <p:cNvSpPr>
              <a:spLocks noChangeArrowheads="1"/>
            </p:cNvSpPr>
            <p:nvPr/>
          </p:nvSpPr>
          <p:spPr bwMode="auto">
            <a:xfrm>
              <a:off x="3540" y="2220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7359" name="Oval 15"/>
            <p:cNvSpPr>
              <a:spLocks noChangeArrowheads="1"/>
            </p:cNvSpPr>
            <p:nvPr/>
          </p:nvSpPr>
          <p:spPr bwMode="auto">
            <a:xfrm>
              <a:off x="3955" y="2604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360" name="Oval 16"/>
            <p:cNvSpPr>
              <a:spLocks noChangeArrowheads="1"/>
            </p:cNvSpPr>
            <p:nvPr/>
          </p:nvSpPr>
          <p:spPr bwMode="auto">
            <a:xfrm>
              <a:off x="5157" y="2604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7361" name="Oval 17"/>
            <p:cNvSpPr>
              <a:spLocks noChangeArrowheads="1"/>
            </p:cNvSpPr>
            <p:nvPr/>
          </p:nvSpPr>
          <p:spPr bwMode="auto">
            <a:xfrm>
              <a:off x="4615" y="2220"/>
              <a:ext cx="164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7362" name="Freeform 18"/>
            <p:cNvSpPr>
              <a:spLocks/>
            </p:cNvSpPr>
            <p:nvPr/>
          </p:nvSpPr>
          <p:spPr bwMode="auto">
            <a:xfrm>
              <a:off x="3128" y="2320"/>
              <a:ext cx="384" cy="320"/>
            </a:xfrm>
            <a:custGeom>
              <a:avLst/>
              <a:gdLst>
                <a:gd name="T0" fmla="*/ 0 w 384"/>
                <a:gd name="T1" fmla="*/ 320 h 320"/>
                <a:gd name="T2" fmla="*/ 112 w 384"/>
                <a:gd name="T3" fmla="*/ 128 h 320"/>
                <a:gd name="T4" fmla="*/ 384 w 384"/>
                <a:gd name="T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20">
                  <a:moveTo>
                    <a:pt x="0" y="320"/>
                  </a:moveTo>
                  <a:cubicBezTo>
                    <a:pt x="19" y="288"/>
                    <a:pt x="48" y="181"/>
                    <a:pt x="112" y="128"/>
                  </a:cubicBezTo>
                  <a:cubicBezTo>
                    <a:pt x="176" y="75"/>
                    <a:pt x="327" y="27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63" name="Freeform 19"/>
            <p:cNvSpPr>
              <a:spLocks/>
            </p:cNvSpPr>
            <p:nvPr/>
          </p:nvSpPr>
          <p:spPr bwMode="auto">
            <a:xfrm flipH="1" flipV="1">
              <a:off x="3144" y="2408"/>
              <a:ext cx="384" cy="320"/>
            </a:xfrm>
            <a:custGeom>
              <a:avLst/>
              <a:gdLst>
                <a:gd name="T0" fmla="*/ 0 w 384"/>
                <a:gd name="T1" fmla="*/ 320 h 320"/>
                <a:gd name="T2" fmla="*/ 112 w 384"/>
                <a:gd name="T3" fmla="*/ 128 h 320"/>
                <a:gd name="T4" fmla="*/ 384 w 384"/>
                <a:gd name="T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20">
                  <a:moveTo>
                    <a:pt x="0" y="320"/>
                  </a:moveTo>
                  <a:cubicBezTo>
                    <a:pt x="19" y="288"/>
                    <a:pt x="48" y="181"/>
                    <a:pt x="112" y="128"/>
                  </a:cubicBezTo>
                  <a:cubicBezTo>
                    <a:pt x="176" y="75"/>
                    <a:pt x="327" y="27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64" name="Freeform 20"/>
            <p:cNvSpPr>
              <a:spLocks/>
            </p:cNvSpPr>
            <p:nvPr/>
          </p:nvSpPr>
          <p:spPr bwMode="auto">
            <a:xfrm>
              <a:off x="4128" y="2304"/>
              <a:ext cx="440" cy="336"/>
            </a:xfrm>
            <a:custGeom>
              <a:avLst/>
              <a:gdLst>
                <a:gd name="T0" fmla="*/ 0 w 440"/>
                <a:gd name="T1" fmla="*/ 336 h 336"/>
                <a:gd name="T2" fmla="*/ 152 w 440"/>
                <a:gd name="T3" fmla="*/ 96 h 336"/>
                <a:gd name="T4" fmla="*/ 440 w 440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336">
                  <a:moveTo>
                    <a:pt x="0" y="336"/>
                  </a:moveTo>
                  <a:cubicBezTo>
                    <a:pt x="25" y="296"/>
                    <a:pt x="79" y="152"/>
                    <a:pt x="152" y="96"/>
                  </a:cubicBezTo>
                  <a:cubicBezTo>
                    <a:pt x="225" y="40"/>
                    <a:pt x="380" y="20"/>
                    <a:pt x="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65" name="Freeform 21"/>
            <p:cNvSpPr>
              <a:spLocks/>
            </p:cNvSpPr>
            <p:nvPr/>
          </p:nvSpPr>
          <p:spPr bwMode="auto">
            <a:xfrm>
              <a:off x="4160" y="2704"/>
              <a:ext cx="952" cy="152"/>
            </a:xfrm>
            <a:custGeom>
              <a:avLst/>
              <a:gdLst>
                <a:gd name="T0" fmla="*/ 0 w 952"/>
                <a:gd name="T1" fmla="*/ 24 h 152"/>
                <a:gd name="T2" fmla="*/ 360 w 952"/>
                <a:gd name="T3" fmla="*/ 136 h 152"/>
                <a:gd name="T4" fmla="*/ 696 w 952"/>
                <a:gd name="T5" fmla="*/ 120 h 152"/>
                <a:gd name="T6" fmla="*/ 952 w 952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152">
                  <a:moveTo>
                    <a:pt x="0" y="24"/>
                  </a:moveTo>
                  <a:cubicBezTo>
                    <a:pt x="60" y="43"/>
                    <a:pt x="244" y="120"/>
                    <a:pt x="360" y="136"/>
                  </a:cubicBezTo>
                  <a:cubicBezTo>
                    <a:pt x="476" y="152"/>
                    <a:pt x="597" y="143"/>
                    <a:pt x="696" y="120"/>
                  </a:cubicBezTo>
                  <a:cubicBezTo>
                    <a:pt x="795" y="97"/>
                    <a:pt x="899" y="25"/>
                    <a:pt x="9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66" name="Freeform 22"/>
            <p:cNvSpPr>
              <a:spLocks/>
            </p:cNvSpPr>
            <p:nvPr/>
          </p:nvSpPr>
          <p:spPr bwMode="auto">
            <a:xfrm flipH="1">
              <a:off x="4800" y="2336"/>
              <a:ext cx="384" cy="320"/>
            </a:xfrm>
            <a:custGeom>
              <a:avLst/>
              <a:gdLst>
                <a:gd name="T0" fmla="*/ 0 w 384"/>
                <a:gd name="T1" fmla="*/ 320 h 320"/>
                <a:gd name="T2" fmla="*/ 112 w 384"/>
                <a:gd name="T3" fmla="*/ 128 h 320"/>
                <a:gd name="T4" fmla="*/ 384 w 384"/>
                <a:gd name="T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20">
                  <a:moveTo>
                    <a:pt x="0" y="320"/>
                  </a:moveTo>
                  <a:cubicBezTo>
                    <a:pt x="19" y="288"/>
                    <a:pt x="48" y="181"/>
                    <a:pt x="112" y="128"/>
                  </a:cubicBezTo>
                  <a:cubicBezTo>
                    <a:pt x="176" y="75"/>
                    <a:pt x="327" y="27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 flipH="1" flipV="1">
              <a:off x="4152" y="2536"/>
              <a:ext cx="952" cy="152"/>
            </a:xfrm>
            <a:custGeom>
              <a:avLst/>
              <a:gdLst>
                <a:gd name="T0" fmla="*/ 0 w 952"/>
                <a:gd name="T1" fmla="*/ 24 h 152"/>
                <a:gd name="T2" fmla="*/ 360 w 952"/>
                <a:gd name="T3" fmla="*/ 136 h 152"/>
                <a:gd name="T4" fmla="*/ 696 w 952"/>
                <a:gd name="T5" fmla="*/ 120 h 152"/>
                <a:gd name="T6" fmla="*/ 952 w 952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152">
                  <a:moveTo>
                    <a:pt x="0" y="24"/>
                  </a:moveTo>
                  <a:cubicBezTo>
                    <a:pt x="60" y="43"/>
                    <a:pt x="244" y="120"/>
                    <a:pt x="360" y="136"/>
                  </a:cubicBezTo>
                  <a:cubicBezTo>
                    <a:pt x="476" y="152"/>
                    <a:pt x="597" y="143"/>
                    <a:pt x="696" y="120"/>
                  </a:cubicBezTo>
                  <a:cubicBezTo>
                    <a:pt x="795" y="97"/>
                    <a:pt x="899" y="25"/>
                    <a:pt x="9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68" name="Freeform 24"/>
            <p:cNvSpPr>
              <a:spLocks/>
            </p:cNvSpPr>
            <p:nvPr/>
          </p:nvSpPr>
          <p:spPr bwMode="auto">
            <a:xfrm>
              <a:off x="3680" y="2360"/>
              <a:ext cx="280" cy="264"/>
            </a:xfrm>
            <a:custGeom>
              <a:avLst/>
              <a:gdLst>
                <a:gd name="T0" fmla="*/ 280 w 280"/>
                <a:gd name="T1" fmla="*/ 264 h 264"/>
                <a:gd name="T2" fmla="*/ 192 w 280"/>
                <a:gd name="T3" fmla="*/ 80 h 264"/>
                <a:gd name="T4" fmla="*/ 0 w 280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264">
                  <a:moveTo>
                    <a:pt x="280" y="264"/>
                  </a:moveTo>
                  <a:cubicBezTo>
                    <a:pt x="265" y="233"/>
                    <a:pt x="239" y="124"/>
                    <a:pt x="192" y="80"/>
                  </a:cubicBezTo>
                  <a:cubicBezTo>
                    <a:pt x="145" y="36"/>
                    <a:pt x="40" y="17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</p:grp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2124075" y="4759380"/>
            <a:ext cx="3721100" cy="863600"/>
            <a:chOff x="272" y="2380"/>
            <a:chExt cx="2528" cy="544"/>
          </a:xfrm>
        </p:grpSpPr>
        <p:sp>
          <p:nvSpPr>
            <p:cNvPr id="57371" name="Freeform 27"/>
            <p:cNvSpPr>
              <a:spLocks/>
            </p:cNvSpPr>
            <p:nvPr/>
          </p:nvSpPr>
          <p:spPr bwMode="auto">
            <a:xfrm>
              <a:off x="368" y="2464"/>
              <a:ext cx="2344" cy="400"/>
            </a:xfrm>
            <a:custGeom>
              <a:avLst/>
              <a:gdLst>
                <a:gd name="T0" fmla="*/ 0 w 2344"/>
                <a:gd name="T1" fmla="*/ 384 h 400"/>
                <a:gd name="T2" fmla="*/ 608 w 2344"/>
                <a:gd name="T3" fmla="*/ 0 h 400"/>
                <a:gd name="T4" fmla="*/ 1048 w 2344"/>
                <a:gd name="T5" fmla="*/ 392 h 400"/>
                <a:gd name="T6" fmla="*/ 1760 w 2344"/>
                <a:gd name="T7" fmla="*/ 0 h 400"/>
                <a:gd name="T8" fmla="*/ 2344 w 2344"/>
                <a:gd name="T9" fmla="*/ 392 h 400"/>
                <a:gd name="T10" fmla="*/ 1064 w 2344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4" h="400">
                  <a:moveTo>
                    <a:pt x="0" y="384"/>
                  </a:moveTo>
                  <a:lnTo>
                    <a:pt x="608" y="0"/>
                  </a:lnTo>
                  <a:lnTo>
                    <a:pt x="1048" y="392"/>
                  </a:lnTo>
                  <a:lnTo>
                    <a:pt x="1760" y="0"/>
                  </a:lnTo>
                  <a:lnTo>
                    <a:pt x="2344" y="392"/>
                  </a:lnTo>
                  <a:lnTo>
                    <a:pt x="1064" y="4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57372" name="Oval 28"/>
            <p:cNvSpPr>
              <a:spLocks noChangeArrowheads="1"/>
            </p:cNvSpPr>
            <p:nvPr/>
          </p:nvSpPr>
          <p:spPr bwMode="auto">
            <a:xfrm>
              <a:off x="272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7373" name="Oval 29"/>
            <p:cNvSpPr>
              <a:spLocks noChangeArrowheads="1"/>
            </p:cNvSpPr>
            <p:nvPr/>
          </p:nvSpPr>
          <p:spPr bwMode="auto">
            <a:xfrm>
              <a:off x="880" y="2380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7374" name="Oval 30"/>
            <p:cNvSpPr>
              <a:spLocks noChangeArrowheads="1"/>
            </p:cNvSpPr>
            <p:nvPr/>
          </p:nvSpPr>
          <p:spPr bwMode="auto">
            <a:xfrm>
              <a:off x="1328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2624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7376" name="Oval 32"/>
            <p:cNvSpPr>
              <a:spLocks noChangeArrowheads="1"/>
            </p:cNvSpPr>
            <p:nvPr/>
          </p:nvSpPr>
          <p:spPr bwMode="auto">
            <a:xfrm>
              <a:off x="2040" y="2380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3009900" y="5754742"/>
            <a:ext cx="19118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Undirected, Valued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7239000" y="5665842"/>
            <a:ext cx="16842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Directed, Valued</a:t>
            </a:r>
          </a:p>
        </p:txBody>
      </p:sp>
      <p:sp>
        <p:nvSpPr>
          <p:cNvPr id="57379" name="Oval 35"/>
          <p:cNvSpPr>
            <a:spLocks noChangeArrowheads="1"/>
          </p:cNvSpPr>
          <p:nvPr/>
        </p:nvSpPr>
        <p:spPr bwMode="auto">
          <a:xfrm>
            <a:off x="6353176" y="5280080"/>
            <a:ext cx="258763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7380" name="Oval 36"/>
          <p:cNvSpPr>
            <a:spLocks noChangeArrowheads="1"/>
          </p:cNvSpPr>
          <p:nvPr/>
        </p:nvSpPr>
        <p:spPr bwMode="auto">
          <a:xfrm>
            <a:off x="7248526" y="4670480"/>
            <a:ext cx="258763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7381" name="Oval 37"/>
          <p:cNvSpPr>
            <a:spLocks noChangeArrowheads="1"/>
          </p:cNvSpPr>
          <p:nvPr/>
        </p:nvSpPr>
        <p:spPr bwMode="auto">
          <a:xfrm>
            <a:off x="7907338" y="5280080"/>
            <a:ext cx="258762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7382" name="Oval 38"/>
          <p:cNvSpPr>
            <a:spLocks noChangeArrowheads="1"/>
          </p:cNvSpPr>
          <p:nvPr/>
        </p:nvSpPr>
        <p:spPr bwMode="auto">
          <a:xfrm>
            <a:off x="9815513" y="5280080"/>
            <a:ext cx="258762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57383" name="Oval 39"/>
          <p:cNvSpPr>
            <a:spLocks noChangeArrowheads="1"/>
          </p:cNvSpPr>
          <p:nvPr/>
        </p:nvSpPr>
        <p:spPr bwMode="auto">
          <a:xfrm>
            <a:off x="8955088" y="4670480"/>
            <a:ext cx="260350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7384" name="Freeform 40"/>
          <p:cNvSpPr>
            <a:spLocks/>
          </p:cNvSpPr>
          <p:nvPr/>
        </p:nvSpPr>
        <p:spPr bwMode="auto">
          <a:xfrm>
            <a:off x="6594475" y="4829230"/>
            <a:ext cx="609600" cy="508000"/>
          </a:xfrm>
          <a:custGeom>
            <a:avLst/>
            <a:gdLst>
              <a:gd name="T0" fmla="*/ 0 w 384"/>
              <a:gd name="T1" fmla="*/ 320 h 320"/>
              <a:gd name="T2" fmla="*/ 112 w 384"/>
              <a:gd name="T3" fmla="*/ 128 h 320"/>
              <a:gd name="T4" fmla="*/ 384 w 38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0">
                <a:moveTo>
                  <a:pt x="0" y="320"/>
                </a:moveTo>
                <a:cubicBezTo>
                  <a:pt x="19" y="288"/>
                  <a:pt x="48" y="181"/>
                  <a:pt x="112" y="128"/>
                </a:cubicBezTo>
                <a:cubicBezTo>
                  <a:pt x="176" y="75"/>
                  <a:pt x="327" y="27"/>
                  <a:pt x="38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57385" name="Freeform 41"/>
          <p:cNvSpPr>
            <a:spLocks/>
          </p:cNvSpPr>
          <p:nvPr/>
        </p:nvSpPr>
        <p:spPr bwMode="auto">
          <a:xfrm flipH="1" flipV="1">
            <a:off x="6619875" y="4968930"/>
            <a:ext cx="609600" cy="508000"/>
          </a:xfrm>
          <a:custGeom>
            <a:avLst/>
            <a:gdLst>
              <a:gd name="T0" fmla="*/ 0 w 384"/>
              <a:gd name="T1" fmla="*/ 320 h 320"/>
              <a:gd name="T2" fmla="*/ 112 w 384"/>
              <a:gd name="T3" fmla="*/ 128 h 320"/>
              <a:gd name="T4" fmla="*/ 384 w 38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0">
                <a:moveTo>
                  <a:pt x="0" y="320"/>
                </a:moveTo>
                <a:cubicBezTo>
                  <a:pt x="19" y="288"/>
                  <a:pt x="48" y="181"/>
                  <a:pt x="112" y="128"/>
                </a:cubicBezTo>
                <a:cubicBezTo>
                  <a:pt x="176" y="75"/>
                  <a:pt x="327" y="27"/>
                  <a:pt x="384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57386" name="Freeform 42"/>
          <p:cNvSpPr>
            <a:spLocks/>
          </p:cNvSpPr>
          <p:nvPr/>
        </p:nvSpPr>
        <p:spPr bwMode="auto">
          <a:xfrm>
            <a:off x="8181975" y="4803830"/>
            <a:ext cx="698500" cy="533400"/>
          </a:xfrm>
          <a:custGeom>
            <a:avLst/>
            <a:gdLst>
              <a:gd name="T0" fmla="*/ 0 w 440"/>
              <a:gd name="T1" fmla="*/ 336 h 336"/>
              <a:gd name="T2" fmla="*/ 152 w 440"/>
              <a:gd name="T3" fmla="*/ 96 h 336"/>
              <a:gd name="T4" fmla="*/ 440 w 44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336">
                <a:moveTo>
                  <a:pt x="0" y="336"/>
                </a:moveTo>
                <a:cubicBezTo>
                  <a:pt x="25" y="296"/>
                  <a:pt x="79" y="152"/>
                  <a:pt x="152" y="96"/>
                </a:cubicBezTo>
                <a:cubicBezTo>
                  <a:pt x="225" y="40"/>
                  <a:pt x="380" y="20"/>
                  <a:pt x="44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57387" name="Freeform 43"/>
          <p:cNvSpPr>
            <a:spLocks/>
          </p:cNvSpPr>
          <p:nvPr/>
        </p:nvSpPr>
        <p:spPr bwMode="auto">
          <a:xfrm>
            <a:off x="8232775" y="5438830"/>
            <a:ext cx="1511300" cy="241300"/>
          </a:xfrm>
          <a:custGeom>
            <a:avLst/>
            <a:gdLst>
              <a:gd name="T0" fmla="*/ 0 w 952"/>
              <a:gd name="T1" fmla="*/ 24 h 152"/>
              <a:gd name="T2" fmla="*/ 360 w 952"/>
              <a:gd name="T3" fmla="*/ 136 h 152"/>
              <a:gd name="T4" fmla="*/ 696 w 952"/>
              <a:gd name="T5" fmla="*/ 120 h 152"/>
              <a:gd name="T6" fmla="*/ 952 w 952"/>
              <a:gd name="T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2" h="152">
                <a:moveTo>
                  <a:pt x="0" y="24"/>
                </a:moveTo>
                <a:cubicBezTo>
                  <a:pt x="60" y="43"/>
                  <a:pt x="244" y="120"/>
                  <a:pt x="360" y="136"/>
                </a:cubicBezTo>
                <a:cubicBezTo>
                  <a:pt x="476" y="152"/>
                  <a:pt x="597" y="143"/>
                  <a:pt x="696" y="120"/>
                </a:cubicBezTo>
                <a:cubicBezTo>
                  <a:pt x="795" y="97"/>
                  <a:pt x="899" y="25"/>
                  <a:pt x="952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57388" name="Freeform 44"/>
          <p:cNvSpPr>
            <a:spLocks/>
          </p:cNvSpPr>
          <p:nvPr/>
        </p:nvSpPr>
        <p:spPr bwMode="auto">
          <a:xfrm flipH="1">
            <a:off x="9248775" y="4854630"/>
            <a:ext cx="609600" cy="508000"/>
          </a:xfrm>
          <a:custGeom>
            <a:avLst/>
            <a:gdLst>
              <a:gd name="T0" fmla="*/ 0 w 384"/>
              <a:gd name="T1" fmla="*/ 320 h 320"/>
              <a:gd name="T2" fmla="*/ 112 w 384"/>
              <a:gd name="T3" fmla="*/ 128 h 320"/>
              <a:gd name="T4" fmla="*/ 384 w 38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0">
                <a:moveTo>
                  <a:pt x="0" y="320"/>
                </a:moveTo>
                <a:cubicBezTo>
                  <a:pt x="19" y="288"/>
                  <a:pt x="48" y="181"/>
                  <a:pt x="112" y="128"/>
                </a:cubicBezTo>
                <a:cubicBezTo>
                  <a:pt x="176" y="75"/>
                  <a:pt x="327" y="27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57389" name="Freeform 45"/>
          <p:cNvSpPr>
            <a:spLocks/>
          </p:cNvSpPr>
          <p:nvPr/>
        </p:nvSpPr>
        <p:spPr bwMode="auto">
          <a:xfrm flipH="1" flipV="1">
            <a:off x="8220075" y="5172130"/>
            <a:ext cx="1511300" cy="241300"/>
          </a:xfrm>
          <a:custGeom>
            <a:avLst/>
            <a:gdLst>
              <a:gd name="T0" fmla="*/ 0 w 952"/>
              <a:gd name="T1" fmla="*/ 24 h 152"/>
              <a:gd name="T2" fmla="*/ 360 w 952"/>
              <a:gd name="T3" fmla="*/ 136 h 152"/>
              <a:gd name="T4" fmla="*/ 696 w 952"/>
              <a:gd name="T5" fmla="*/ 120 h 152"/>
              <a:gd name="T6" fmla="*/ 952 w 952"/>
              <a:gd name="T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2" h="152">
                <a:moveTo>
                  <a:pt x="0" y="24"/>
                </a:moveTo>
                <a:cubicBezTo>
                  <a:pt x="60" y="43"/>
                  <a:pt x="244" y="120"/>
                  <a:pt x="360" y="136"/>
                </a:cubicBezTo>
                <a:cubicBezTo>
                  <a:pt x="476" y="152"/>
                  <a:pt x="597" y="143"/>
                  <a:pt x="696" y="120"/>
                </a:cubicBezTo>
                <a:cubicBezTo>
                  <a:pt x="795" y="97"/>
                  <a:pt x="899" y="25"/>
                  <a:pt x="95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57390" name="Freeform 46"/>
          <p:cNvSpPr>
            <a:spLocks/>
          </p:cNvSpPr>
          <p:nvPr/>
        </p:nvSpPr>
        <p:spPr bwMode="auto">
          <a:xfrm>
            <a:off x="7470775" y="4892730"/>
            <a:ext cx="444500" cy="419100"/>
          </a:xfrm>
          <a:custGeom>
            <a:avLst/>
            <a:gdLst>
              <a:gd name="T0" fmla="*/ 280 w 280"/>
              <a:gd name="T1" fmla="*/ 264 h 264"/>
              <a:gd name="T2" fmla="*/ 192 w 280"/>
              <a:gd name="T3" fmla="*/ 80 h 264"/>
              <a:gd name="T4" fmla="*/ 0 w 280"/>
              <a:gd name="T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264">
                <a:moveTo>
                  <a:pt x="280" y="264"/>
                </a:moveTo>
                <a:cubicBezTo>
                  <a:pt x="265" y="233"/>
                  <a:pt x="239" y="124"/>
                  <a:pt x="192" y="80"/>
                </a:cubicBezTo>
                <a:cubicBezTo>
                  <a:pt x="145" y="36"/>
                  <a:pt x="40" y="1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2514600" y="498004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3429000" y="498004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7393" name="Text Box 49"/>
          <p:cNvSpPr txBox="1">
            <a:spLocks noChangeArrowheads="1"/>
          </p:cNvSpPr>
          <p:nvPr/>
        </p:nvSpPr>
        <p:spPr bwMode="auto">
          <a:xfrm>
            <a:off x="4673600" y="525944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7394" name="Text Box 50"/>
          <p:cNvSpPr txBox="1">
            <a:spLocks noChangeArrowheads="1"/>
          </p:cNvSpPr>
          <p:nvPr/>
        </p:nvSpPr>
        <p:spPr bwMode="auto">
          <a:xfrm>
            <a:off x="5181600" y="496734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7395" name="Text Box 51"/>
          <p:cNvSpPr txBox="1">
            <a:spLocks noChangeArrowheads="1"/>
          </p:cNvSpPr>
          <p:nvPr/>
        </p:nvSpPr>
        <p:spPr bwMode="auto">
          <a:xfrm>
            <a:off x="4178300" y="495464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Social Network data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70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73301" y="1962865"/>
            <a:ext cx="2787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</a:rPr>
              <a:t>From pictures to matrices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806701" y="3440828"/>
            <a:ext cx="18485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Undirected, binary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289801" y="3440828"/>
            <a:ext cx="16209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Directed, binary</a:t>
            </a: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6845301" y="3731340"/>
            <a:ext cx="2658475" cy="2721996"/>
            <a:chOff x="486" y="2170"/>
            <a:chExt cx="2014" cy="1946"/>
          </a:xfrm>
        </p:grpSpPr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822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1168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1526" y="2170"/>
              <a:ext cx="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1871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2230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e</a:t>
              </a:r>
            </a:p>
          </p:txBody>
        </p:sp>
        <p:grpSp>
          <p:nvGrpSpPr>
            <p:cNvPr id="64543" name="Group 31"/>
            <p:cNvGrpSpPr>
              <a:grpSpLocks/>
            </p:cNvGrpSpPr>
            <p:nvPr/>
          </p:nvGrpSpPr>
          <p:grpSpPr bwMode="auto">
            <a:xfrm>
              <a:off x="486" y="2444"/>
              <a:ext cx="1994" cy="1672"/>
              <a:chOff x="486" y="2444"/>
              <a:chExt cx="1994" cy="1672"/>
            </a:xfrm>
          </p:grpSpPr>
          <p:sp>
            <p:nvSpPr>
              <p:cNvPr id="64544" name="Rectangle 32"/>
              <p:cNvSpPr>
                <a:spLocks noChangeArrowheads="1"/>
              </p:cNvSpPr>
              <p:nvPr/>
            </p:nvSpPr>
            <p:spPr bwMode="auto">
              <a:xfrm>
                <a:off x="728" y="2448"/>
                <a:ext cx="1752" cy="15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545" name="Group 33"/>
              <p:cNvGrpSpPr>
                <a:grpSpLocks/>
              </p:cNvGrpSpPr>
              <p:nvPr/>
            </p:nvGrpSpPr>
            <p:grpSpPr bwMode="auto">
              <a:xfrm>
                <a:off x="1064" y="2456"/>
                <a:ext cx="1072" cy="1592"/>
                <a:chOff x="1064" y="2456"/>
                <a:chExt cx="1072" cy="1592"/>
              </a:xfrm>
            </p:grpSpPr>
            <p:sp>
              <p:nvSpPr>
                <p:cNvPr id="64546" name="Line 34"/>
                <p:cNvSpPr>
                  <a:spLocks noChangeShapeType="1"/>
                </p:cNvSpPr>
                <p:nvPr/>
              </p:nvSpPr>
              <p:spPr bwMode="auto">
                <a:xfrm>
                  <a:off x="1064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47" name="Line 35"/>
                <p:cNvSpPr>
                  <a:spLocks noChangeShapeType="1"/>
                </p:cNvSpPr>
                <p:nvPr/>
              </p:nvSpPr>
              <p:spPr bwMode="auto">
                <a:xfrm>
                  <a:off x="1421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48" name="Line 36"/>
                <p:cNvSpPr>
                  <a:spLocks noChangeShapeType="1"/>
                </p:cNvSpPr>
                <p:nvPr/>
              </p:nvSpPr>
              <p:spPr bwMode="auto">
                <a:xfrm>
                  <a:off x="1778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49" name="Line 37"/>
                <p:cNvSpPr>
                  <a:spLocks noChangeShapeType="1"/>
                </p:cNvSpPr>
                <p:nvPr/>
              </p:nvSpPr>
              <p:spPr bwMode="auto">
                <a:xfrm>
                  <a:off x="2136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4550" name="Group 38"/>
              <p:cNvGrpSpPr>
                <a:grpSpLocks/>
              </p:cNvGrpSpPr>
              <p:nvPr/>
            </p:nvGrpSpPr>
            <p:grpSpPr bwMode="auto">
              <a:xfrm rot="5400000">
                <a:off x="1076" y="2404"/>
                <a:ext cx="1072" cy="1728"/>
                <a:chOff x="1064" y="2456"/>
                <a:chExt cx="1072" cy="1592"/>
              </a:xfrm>
            </p:grpSpPr>
            <p:sp>
              <p:nvSpPr>
                <p:cNvPr id="64551" name="Line 39"/>
                <p:cNvSpPr>
                  <a:spLocks noChangeShapeType="1"/>
                </p:cNvSpPr>
                <p:nvPr/>
              </p:nvSpPr>
              <p:spPr bwMode="auto">
                <a:xfrm>
                  <a:off x="1064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52" name="Line 40"/>
                <p:cNvSpPr>
                  <a:spLocks noChangeShapeType="1"/>
                </p:cNvSpPr>
                <p:nvPr/>
              </p:nvSpPr>
              <p:spPr bwMode="auto">
                <a:xfrm>
                  <a:off x="1421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53" name="Line 41"/>
                <p:cNvSpPr>
                  <a:spLocks noChangeShapeType="1"/>
                </p:cNvSpPr>
                <p:nvPr/>
              </p:nvSpPr>
              <p:spPr bwMode="auto">
                <a:xfrm>
                  <a:off x="1778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54" name="Line 42"/>
                <p:cNvSpPr>
                  <a:spLocks noChangeShapeType="1"/>
                </p:cNvSpPr>
                <p:nvPr/>
              </p:nvSpPr>
              <p:spPr bwMode="auto">
                <a:xfrm>
                  <a:off x="2136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55" name="Text Box 43"/>
              <p:cNvSpPr txBox="1">
                <a:spLocks noChangeArrowheads="1"/>
              </p:cNvSpPr>
              <p:nvPr/>
            </p:nvSpPr>
            <p:spPr bwMode="auto">
              <a:xfrm>
                <a:off x="491" y="2444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64556" name="Text Box 44"/>
              <p:cNvSpPr txBox="1">
                <a:spLocks noChangeArrowheads="1"/>
              </p:cNvSpPr>
              <p:nvPr/>
            </p:nvSpPr>
            <p:spPr bwMode="auto">
              <a:xfrm>
                <a:off x="486" y="2768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64557" name="Text Box 45"/>
              <p:cNvSpPr txBox="1">
                <a:spLocks noChangeArrowheads="1"/>
              </p:cNvSpPr>
              <p:nvPr/>
            </p:nvSpPr>
            <p:spPr bwMode="auto">
              <a:xfrm>
                <a:off x="491" y="3095"/>
                <a:ext cx="25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64558" name="Text Box 46"/>
              <p:cNvSpPr txBox="1">
                <a:spLocks noChangeArrowheads="1"/>
              </p:cNvSpPr>
              <p:nvPr/>
            </p:nvSpPr>
            <p:spPr bwMode="auto">
              <a:xfrm>
                <a:off x="486" y="3446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64559" name="Text Box 47"/>
              <p:cNvSpPr txBox="1">
                <a:spLocks noChangeArrowheads="1"/>
              </p:cNvSpPr>
              <p:nvPr/>
            </p:nvSpPr>
            <p:spPr bwMode="auto">
              <a:xfrm>
                <a:off x="492" y="377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64560" name="Text Box 48"/>
              <p:cNvSpPr txBox="1">
                <a:spLocks noChangeArrowheads="1"/>
              </p:cNvSpPr>
              <p:nvPr/>
            </p:nvSpPr>
            <p:spPr bwMode="auto">
              <a:xfrm>
                <a:off x="1141" y="245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61" name="Text Box 49"/>
              <p:cNvSpPr txBox="1">
                <a:spLocks noChangeArrowheads="1"/>
              </p:cNvSpPr>
              <p:nvPr/>
            </p:nvSpPr>
            <p:spPr bwMode="auto">
              <a:xfrm>
                <a:off x="797" y="2764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62" name="Text Box 50"/>
              <p:cNvSpPr txBox="1">
                <a:spLocks noChangeArrowheads="1"/>
              </p:cNvSpPr>
              <p:nvPr/>
            </p:nvSpPr>
            <p:spPr bwMode="auto">
              <a:xfrm>
                <a:off x="1502" y="2768"/>
                <a:ext cx="1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s-E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63" name="Text Box 51"/>
              <p:cNvSpPr txBox="1">
                <a:spLocks noChangeArrowheads="1"/>
              </p:cNvSpPr>
              <p:nvPr/>
            </p:nvSpPr>
            <p:spPr bwMode="auto">
              <a:xfrm>
                <a:off x="1141" y="3139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64" name="Text Box 52"/>
              <p:cNvSpPr txBox="1">
                <a:spLocks noChangeArrowheads="1"/>
              </p:cNvSpPr>
              <p:nvPr/>
            </p:nvSpPr>
            <p:spPr bwMode="auto">
              <a:xfrm>
                <a:off x="1846" y="3122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65" name="Text Box 53"/>
              <p:cNvSpPr txBox="1">
                <a:spLocks noChangeArrowheads="1"/>
              </p:cNvSpPr>
              <p:nvPr/>
            </p:nvSpPr>
            <p:spPr bwMode="auto">
              <a:xfrm>
                <a:off x="2206" y="313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66" name="Text Box 54"/>
              <p:cNvSpPr txBox="1">
                <a:spLocks noChangeArrowheads="1"/>
              </p:cNvSpPr>
              <p:nvPr/>
            </p:nvSpPr>
            <p:spPr bwMode="auto">
              <a:xfrm>
                <a:off x="1502" y="3483"/>
                <a:ext cx="1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s-E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67" name="Text Box 55"/>
              <p:cNvSpPr txBox="1">
                <a:spLocks noChangeArrowheads="1"/>
              </p:cNvSpPr>
              <p:nvPr/>
            </p:nvSpPr>
            <p:spPr bwMode="auto">
              <a:xfrm>
                <a:off x="2214" y="3490"/>
                <a:ext cx="1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s-E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68" name="Text Box 56"/>
              <p:cNvSpPr txBox="1">
                <a:spLocks noChangeArrowheads="1"/>
              </p:cNvSpPr>
              <p:nvPr/>
            </p:nvSpPr>
            <p:spPr bwMode="auto">
              <a:xfrm>
                <a:off x="1502" y="3778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69" name="Text Box 57"/>
              <p:cNvSpPr txBox="1">
                <a:spLocks noChangeArrowheads="1"/>
              </p:cNvSpPr>
              <p:nvPr/>
            </p:nvSpPr>
            <p:spPr bwMode="auto">
              <a:xfrm>
                <a:off x="1853" y="3786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64570" name="Group 58"/>
          <p:cNvGrpSpPr>
            <a:grpSpLocks/>
          </p:cNvGrpSpPr>
          <p:nvPr/>
        </p:nvGrpSpPr>
        <p:grpSpPr bwMode="auto">
          <a:xfrm>
            <a:off x="2374901" y="3731340"/>
            <a:ext cx="2658475" cy="2721996"/>
            <a:chOff x="486" y="2170"/>
            <a:chExt cx="2014" cy="1946"/>
          </a:xfrm>
        </p:grpSpPr>
        <p:sp>
          <p:nvSpPr>
            <p:cNvPr id="64571" name="Text Box 59"/>
            <p:cNvSpPr txBox="1">
              <a:spLocks noChangeArrowheads="1"/>
            </p:cNvSpPr>
            <p:nvPr/>
          </p:nvSpPr>
          <p:spPr bwMode="auto">
            <a:xfrm>
              <a:off x="822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4572" name="Text Box 60"/>
            <p:cNvSpPr txBox="1">
              <a:spLocks noChangeArrowheads="1"/>
            </p:cNvSpPr>
            <p:nvPr/>
          </p:nvSpPr>
          <p:spPr bwMode="auto">
            <a:xfrm>
              <a:off x="1168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4573" name="Text Box 61"/>
            <p:cNvSpPr txBox="1">
              <a:spLocks noChangeArrowheads="1"/>
            </p:cNvSpPr>
            <p:nvPr/>
          </p:nvSpPr>
          <p:spPr bwMode="auto">
            <a:xfrm>
              <a:off x="1526" y="2170"/>
              <a:ext cx="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1871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4575" name="Text Box 63"/>
            <p:cNvSpPr txBox="1">
              <a:spLocks noChangeArrowheads="1"/>
            </p:cNvSpPr>
            <p:nvPr/>
          </p:nvSpPr>
          <p:spPr bwMode="auto">
            <a:xfrm>
              <a:off x="2230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e</a:t>
              </a:r>
            </a:p>
          </p:txBody>
        </p:sp>
        <p:grpSp>
          <p:nvGrpSpPr>
            <p:cNvPr id="64576" name="Group 64"/>
            <p:cNvGrpSpPr>
              <a:grpSpLocks/>
            </p:cNvGrpSpPr>
            <p:nvPr/>
          </p:nvGrpSpPr>
          <p:grpSpPr bwMode="auto">
            <a:xfrm>
              <a:off x="486" y="2444"/>
              <a:ext cx="1998" cy="1672"/>
              <a:chOff x="486" y="2444"/>
              <a:chExt cx="1998" cy="1672"/>
            </a:xfrm>
          </p:grpSpPr>
          <p:sp>
            <p:nvSpPr>
              <p:cNvPr id="64577" name="Rectangle 65"/>
              <p:cNvSpPr>
                <a:spLocks noChangeArrowheads="1"/>
              </p:cNvSpPr>
              <p:nvPr/>
            </p:nvSpPr>
            <p:spPr bwMode="auto">
              <a:xfrm>
                <a:off x="728" y="2448"/>
                <a:ext cx="1752" cy="15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578" name="Group 66"/>
              <p:cNvGrpSpPr>
                <a:grpSpLocks/>
              </p:cNvGrpSpPr>
              <p:nvPr/>
            </p:nvGrpSpPr>
            <p:grpSpPr bwMode="auto">
              <a:xfrm>
                <a:off x="1064" y="2456"/>
                <a:ext cx="1072" cy="1592"/>
                <a:chOff x="1064" y="2456"/>
                <a:chExt cx="1072" cy="1592"/>
              </a:xfrm>
            </p:grpSpPr>
            <p:sp>
              <p:nvSpPr>
                <p:cNvPr id="64579" name="Line 67"/>
                <p:cNvSpPr>
                  <a:spLocks noChangeShapeType="1"/>
                </p:cNvSpPr>
                <p:nvPr/>
              </p:nvSpPr>
              <p:spPr bwMode="auto">
                <a:xfrm>
                  <a:off x="1064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0" name="Line 68"/>
                <p:cNvSpPr>
                  <a:spLocks noChangeShapeType="1"/>
                </p:cNvSpPr>
                <p:nvPr/>
              </p:nvSpPr>
              <p:spPr bwMode="auto">
                <a:xfrm>
                  <a:off x="1421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1" name="Line 69"/>
                <p:cNvSpPr>
                  <a:spLocks noChangeShapeType="1"/>
                </p:cNvSpPr>
                <p:nvPr/>
              </p:nvSpPr>
              <p:spPr bwMode="auto">
                <a:xfrm>
                  <a:off x="1778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2" name="Line 70"/>
                <p:cNvSpPr>
                  <a:spLocks noChangeShapeType="1"/>
                </p:cNvSpPr>
                <p:nvPr/>
              </p:nvSpPr>
              <p:spPr bwMode="auto">
                <a:xfrm>
                  <a:off x="2136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4583" name="Group 71"/>
              <p:cNvGrpSpPr>
                <a:grpSpLocks/>
              </p:cNvGrpSpPr>
              <p:nvPr/>
            </p:nvGrpSpPr>
            <p:grpSpPr bwMode="auto">
              <a:xfrm rot="5400000">
                <a:off x="1076" y="2404"/>
                <a:ext cx="1072" cy="1728"/>
                <a:chOff x="1064" y="2456"/>
                <a:chExt cx="1072" cy="1592"/>
              </a:xfrm>
            </p:grpSpPr>
            <p:sp>
              <p:nvSpPr>
                <p:cNvPr id="64584" name="Line 72"/>
                <p:cNvSpPr>
                  <a:spLocks noChangeShapeType="1"/>
                </p:cNvSpPr>
                <p:nvPr/>
              </p:nvSpPr>
              <p:spPr bwMode="auto">
                <a:xfrm>
                  <a:off x="1064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5" name="Line 73"/>
                <p:cNvSpPr>
                  <a:spLocks noChangeShapeType="1"/>
                </p:cNvSpPr>
                <p:nvPr/>
              </p:nvSpPr>
              <p:spPr bwMode="auto">
                <a:xfrm>
                  <a:off x="1421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6" name="Line 74"/>
                <p:cNvSpPr>
                  <a:spLocks noChangeShapeType="1"/>
                </p:cNvSpPr>
                <p:nvPr/>
              </p:nvSpPr>
              <p:spPr bwMode="auto">
                <a:xfrm>
                  <a:off x="1778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7" name="Line 75"/>
                <p:cNvSpPr>
                  <a:spLocks noChangeShapeType="1"/>
                </p:cNvSpPr>
                <p:nvPr/>
              </p:nvSpPr>
              <p:spPr bwMode="auto">
                <a:xfrm>
                  <a:off x="2136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88" name="Text Box 76"/>
              <p:cNvSpPr txBox="1">
                <a:spLocks noChangeArrowheads="1"/>
              </p:cNvSpPr>
              <p:nvPr/>
            </p:nvSpPr>
            <p:spPr bwMode="auto">
              <a:xfrm>
                <a:off x="491" y="2444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64589" name="Text Box 77"/>
              <p:cNvSpPr txBox="1">
                <a:spLocks noChangeArrowheads="1"/>
              </p:cNvSpPr>
              <p:nvPr/>
            </p:nvSpPr>
            <p:spPr bwMode="auto">
              <a:xfrm>
                <a:off x="486" y="2768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64590" name="Text Box 78"/>
              <p:cNvSpPr txBox="1">
                <a:spLocks noChangeArrowheads="1"/>
              </p:cNvSpPr>
              <p:nvPr/>
            </p:nvSpPr>
            <p:spPr bwMode="auto">
              <a:xfrm>
                <a:off x="491" y="3095"/>
                <a:ext cx="25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64591" name="Text Box 79"/>
              <p:cNvSpPr txBox="1">
                <a:spLocks noChangeArrowheads="1"/>
              </p:cNvSpPr>
              <p:nvPr/>
            </p:nvSpPr>
            <p:spPr bwMode="auto">
              <a:xfrm>
                <a:off x="486" y="3446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64592" name="Text Box 80"/>
              <p:cNvSpPr txBox="1">
                <a:spLocks noChangeArrowheads="1"/>
              </p:cNvSpPr>
              <p:nvPr/>
            </p:nvSpPr>
            <p:spPr bwMode="auto">
              <a:xfrm>
                <a:off x="492" y="377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64593" name="Text Box 81"/>
              <p:cNvSpPr txBox="1">
                <a:spLocks noChangeArrowheads="1"/>
              </p:cNvSpPr>
              <p:nvPr/>
            </p:nvSpPr>
            <p:spPr bwMode="auto">
              <a:xfrm>
                <a:off x="1141" y="245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94" name="Text Box 82"/>
              <p:cNvSpPr txBox="1">
                <a:spLocks noChangeArrowheads="1"/>
              </p:cNvSpPr>
              <p:nvPr/>
            </p:nvSpPr>
            <p:spPr bwMode="auto">
              <a:xfrm>
                <a:off x="797" y="2764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95" name="Text Box 83"/>
              <p:cNvSpPr txBox="1">
                <a:spLocks noChangeArrowheads="1"/>
              </p:cNvSpPr>
              <p:nvPr/>
            </p:nvSpPr>
            <p:spPr bwMode="auto">
              <a:xfrm>
                <a:off x="1502" y="277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96" name="Text Box 84"/>
              <p:cNvSpPr txBox="1">
                <a:spLocks noChangeArrowheads="1"/>
              </p:cNvSpPr>
              <p:nvPr/>
            </p:nvSpPr>
            <p:spPr bwMode="auto">
              <a:xfrm>
                <a:off x="1141" y="3139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97" name="Text Box 85"/>
              <p:cNvSpPr txBox="1">
                <a:spLocks noChangeArrowheads="1"/>
              </p:cNvSpPr>
              <p:nvPr/>
            </p:nvSpPr>
            <p:spPr bwMode="auto">
              <a:xfrm>
                <a:off x="1846" y="3122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98" name="Text Box 86"/>
              <p:cNvSpPr txBox="1">
                <a:spLocks noChangeArrowheads="1"/>
              </p:cNvSpPr>
              <p:nvPr/>
            </p:nvSpPr>
            <p:spPr bwMode="auto">
              <a:xfrm>
                <a:off x="2206" y="313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599" name="Text Box 87"/>
              <p:cNvSpPr txBox="1">
                <a:spLocks noChangeArrowheads="1"/>
              </p:cNvSpPr>
              <p:nvPr/>
            </p:nvSpPr>
            <p:spPr bwMode="auto">
              <a:xfrm>
                <a:off x="1502" y="3483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600" name="Text Box 88"/>
              <p:cNvSpPr txBox="1">
                <a:spLocks noChangeArrowheads="1"/>
              </p:cNvSpPr>
              <p:nvPr/>
            </p:nvSpPr>
            <p:spPr bwMode="auto">
              <a:xfrm>
                <a:off x="2214" y="349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601" name="Text Box 89"/>
              <p:cNvSpPr txBox="1">
                <a:spLocks noChangeArrowheads="1"/>
              </p:cNvSpPr>
              <p:nvPr/>
            </p:nvSpPr>
            <p:spPr bwMode="auto">
              <a:xfrm>
                <a:off x="1502" y="3778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4602" name="Text Box 90"/>
              <p:cNvSpPr txBox="1">
                <a:spLocks noChangeArrowheads="1"/>
              </p:cNvSpPr>
              <p:nvPr/>
            </p:nvSpPr>
            <p:spPr bwMode="auto">
              <a:xfrm>
                <a:off x="1853" y="3786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sp>
        <p:nvSpPr>
          <p:cNvPr id="64604" name="Text Box 92"/>
          <p:cNvSpPr txBox="1">
            <a:spLocks noChangeArrowheads="1"/>
          </p:cNvSpPr>
          <p:nvPr/>
        </p:nvSpPr>
        <p:spPr bwMode="auto">
          <a:xfrm>
            <a:off x="4502235" y="1458998"/>
            <a:ext cx="3385863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</a:rPr>
              <a:t>Basic Data Structures</a:t>
            </a:r>
          </a:p>
        </p:txBody>
      </p:sp>
      <p:grpSp>
        <p:nvGrpSpPr>
          <p:cNvPr id="64607" name="Group 95"/>
          <p:cNvGrpSpPr>
            <a:grpSpLocks/>
          </p:cNvGrpSpPr>
          <p:nvPr/>
        </p:nvGrpSpPr>
        <p:grpSpPr bwMode="auto">
          <a:xfrm>
            <a:off x="1920875" y="2474040"/>
            <a:ext cx="3721100" cy="863600"/>
            <a:chOff x="272" y="2380"/>
            <a:chExt cx="2528" cy="544"/>
          </a:xfrm>
        </p:grpSpPr>
        <p:sp>
          <p:nvSpPr>
            <p:cNvPr id="64608" name="Freeform 96"/>
            <p:cNvSpPr>
              <a:spLocks/>
            </p:cNvSpPr>
            <p:nvPr/>
          </p:nvSpPr>
          <p:spPr bwMode="auto">
            <a:xfrm>
              <a:off x="368" y="2464"/>
              <a:ext cx="2344" cy="400"/>
            </a:xfrm>
            <a:custGeom>
              <a:avLst/>
              <a:gdLst>
                <a:gd name="T0" fmla="*/ 0 w 2344"/>
                <a:gd name="T1" fmla="*/ 384 h 400"/>
                <a:gd name="T2" fmla="*/ 608 w 2344"/>
                <a:gd name="T3" fmla="*/ 0 h 400"/>
                <a:gd name="T4" fmla="*/ 1048 w 2344"/>
                <a:gd name="T5" fmla="*/ 392 h 400"/>
                <a:gd name="T6" fmla="*/ 1760 w 2344"/>
                <a:gd name="T7" fmla="*/ 0 h 400"/>
                <a:gd name="T8" fmla="*/ 2344 w 2344"/>
                <a:gd name="T9" fmla="*/ 392 h 400"/>
                <a:gd name="T10" fmla="*/ 1064 w 2344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4" h="400">
                  <a:moveTo>
                    <a:pt x="0" y="384"/>
                  </a:moveTo>
                  <a:lnTo>
                    <a:pt x="608" y="0"/>
                  </a:lnTo>
                  <a:lnTo>
                    <a:pt x="1048" y="392"/>
                  </a:lnTo>
                  <a:lnTo>
                    <a:pt x="1760" y="0"/>
                  </a:lnTo>
                  <a:lnTo>
                    <a:pt x="2344" y="392"/>
                  </a:lnTo>
                  <a:lnTo>
                    <a:pt x="1064" y="4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64609" name="Oval 97"/>
            <p:cNvSpPr>
              <a:spLocks noChangeArrowheads="1"/>
            </p:cNvSpPr>
            <p:nvPr/>
          </p:nvSpPr>
          <p:spPr bwMode="auto">
            <a:xfrm>
              <a:off x="272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4610" name="Oval 98"/>
            <p:cNvSpPr>
              <a:spLocks noChangeArrowheads="1"/>
            </p:cNvSpPr>
            <p:nvPr/>
          </p:nvSpPr>
          <p:spPr bwMode="auto">
            <a:xfrm>
              <a:off x="880" y="2380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4611" name="Oval 99"/>
            <p:cNvSpPr>
              <a:spLocks noChangeArrowheads="1"/>
            </p:cNvSpPr>
            <p:nvPr/>
          </p:nvSpPr>
          <p:spPr bwMode="auto">
            <a:xfrm>
              <a:off x="1328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4612" name="Oval 100"/>
            <p:cNvSpPr>
              <a:spLocks noChangeArrowheads="1"/>
            </p:cNvSpPr>
            <p:nvPr/>
          </p:nvSpPr>
          <p:spPr bwMode="auto">
            <a:xfrm>
              <a:off x="2624" y="2764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4613" name="Oval 101"/>
            <p:cNvSpPr>
              <a:spLocks noChangeArrowheads="1"/>
            </p:cNvSpPr>
            <p:nvPr/>
          </p:nvSpPr>
          <p:spPr bwMode="auto">
            <a:xfrm>
              <a:off x="2040" y="2380"/>
              <a:ext cx="176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64614" name="Group 102"/>
          <p:cNvGrpSpPr>
            <a:grpSpLocks/>
          </p:cNvGrpSpPr>
          <p:nvPr/>
        </p:nvGrpSpPr>
        <p:grpSpPr bwMode="auto">
          <a:xfrm>
            <a:off x="6405563" y="2420065"/>
            <a:ext cx="3721100" cy="1009650"/>
            <a:chOff x="2976" y="2220"/>
            <a:chExt cx="2344" cy="636"/>
          </a:xfrm>
        </p:grpSpPr>
        <p:sp>
          <p:nvSpPr>
            <p:cNvPr id="64615" name="Oval 103"/>
            <p:cNvSpPr>
              <a:spLocks noChangeArrowheads="1"/>
            </p:cNvSpPr>
            <p:nvPr/>
          </p:nvSpPr>
          <p:spPr bwMode="auto">
            <a:xfrm>
              <a:off x="2976" y="2604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4616" name="Oval 104"/>
            <p:cNvSpPr>
              <a:spLocks noChangeArrowheads="1"/>
            </p:cNvSpPr>
            <p:nvPr/>
          </p:nvSpPr>
          <p:spPr bwMode="auto">
            <a:xfrm>
              <a:off x="3540" y="2220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4617" name="Oval 105"/>
            <p:cNvSpPr>
              <a:spLocks noChangeArrowheads="1"/>
            </p:cNvSpPr>
            <p:nvPr/>
          </p:nvSpPr>
          <p:spPr bwMode="auto">
            <a:xfrm>
              <a:off x="3955" y="2604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4618" name="Oval 106"/>
            <p:cNvSpPr>
              <a:spLocks noChangeArrowheads="1"/>
            </p:cNvSpPr>
            <p:nvPr/>
          </p:nvSpPr>
          <p:spPr bwMode="auto">
            <a:xfrm>
              <a:off x="5157" y="2604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4619" name="Oval 107"/>
            <p:cNvSpPr>
              <a:spLocks noChangeArrowheads="1"/>
            </p:cNvSpPr>
            <p:nvPr/>
          </p:nvSpPr>
          <p:spPr bwMode="auto">
            <a:xfrm>
              <a:off x="4615" y="2220"/>
              <a:ext cx="164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4620" name="Freeform 108"/>
            <p:cNvSpPr>
              <a:spLocks/>
            </p:cNvSpPr>
            <p:nvPr/>
          </p:nvSpPr>
          <p:spPr bwMode="auto">
            <a:xfrm>
              <a:off x="3128" y="2320"/>
              <a:ext cx="384" cy="320"/>
            </a:xfrm>
            <a:custGeom>
              <a:avLst/>
              <a:gdLst>
                <a:gd name="T0" fmla="*/ 0 w 384"/>
                <a:gd name="T1" fmla="*/ 320 h 320"/>
                <a:gd name="T2" fmla="*/ 112 w 384"/>
                <a:gd name="T3" fmla="*/ 128 h 320"/>
                <a:gd name="T4" fmla="*/ 384 w 384"/>
                <a:gd name="T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20">
                  <a:moveTo>
                    <a:pt x="0" y="320"/>
                  </a:moveTo>
                  <a:cubicBezTo>
                    <a:pt x="19" y="288"/>
                    <a:pt x="48" y="181"/>
                    <a:pt x="112" y="128"/>
                  </a:cubicBezTo>
                  <a:cubicBezTo>
                    <a:pt x="176" y="75"/>
                    <a:pt x="327" y="27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64621" name="Freeform 109"/>
            <p:cNvSpPr>
              <a:spLocks/>
            </p:cNvSpPr>
            <p:nvPr/>
          </p:nvSpPr>
          <p:spPr bwMode="auto">
            <a:xfrm flipH="1" flipV="1">
              <a:off x="3144" y="2408"/>
              <a:ext cx="384" cy="320"/>
            </a:xfrm>
            <a:custGeom>
              <a:avLst/>
              <a:gdLst>
                <a:gd name="T0" fmla="*/ 0 w 384"/>
                <a:gd name="T1" fmla="*/ 320 h 320"/>
                <a:gd name="T2" fmla="*/ 112 w 384"/>
                <a:gd name="T3" fmla="*/ 128 h 320"/>
                <a:gd name="T4" fmla="*/ 384 w 384"/>
                <a:gd name="T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20">
                  <a:moveTo>
                    <a:pt x="0" y="320"/>
                  </a:moveTo>
                  <a:cubicBezTo>
                    <a:pt x="19" y="288"/>
                    <a:pt x="48" y="181"/>
                    <a:pt x="112" y="128"/>
                  </a:cubicBezTo>
                  <a:cubicBezTo>
                    <a:pt x="176" y="75"/>
                    <a:pt x="327" y="27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64622" name="Freeform 110"/>
            <p:cNvSpPr>
              <a:spLocks/>
            </p:cNvSpPr>
            <p:nvPr/>
          </p:nvSpPr>
          <p:spPr bwMode="auto">
            <a:xfrm>
              <a:off x="4128" y="2304"/>
              <a:ext cx="440" cy="336"/>
            </a:xfrm>
            <a:custGeom>
              <a:avLst/>
              <a:gdLst>
                <a:gd name="T0" fmla="*/ 0 w 440"/>
                <a:gd name="T1" fmla="*/ 336 h 336"/>
                <a:gd name="T2" fmla="*/ 152 w 440"/>
                <a:gd name="T3" fmla="*/ 96 h 336"/>
                <a:gd name="T4" fmla="*/ 440 w 440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336">
                  <a:moveTo>
                    <a:pt x="0" y="336"/>
                  </a:moveTo>
                  <a:cubicBezTo>
                    <a:pt x="25" y="296"/>
                    <a:pt x="79" y="152"/>
                    <a:pt x="152" y="96"/>
                  </a:cubicBezTo>
                  <a:cubicBezTo>
                    <a:pt x="225" y="40"/>
                    <a:pt x="380" y="20"/>
                    <a:pt x="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64623" name="Freeform 111"/>
            <p:cNvSpPr>
              <a:spLocks/>
            </p:cNvSpPr>
            <p:nvPr/>
          </p:nvSpPr>
          <p:spPr bwMode="auto">
            <a:xfrm>
              <a:off x="4160" y="2704"/>
              <a:ext cx="952" cy="152"/>
            </a:xfrm>
            <a:custGeom>
              <a:avLst/>
              <a:gdLst>
                <a:gd name="T0" fmla="*/ 0 w 952"/>
                <a:gd name="T1" fmla="*/ 24 h 152"/>
                <a:gd name="T2" fmla="*/ 360 w 952"/>
                <a:gd name="T3" fmla="*/ 136 h 152"/>
                <a:gd name="T4" fmla="*/ 696 w 952"/>
                <a:gd name="T5" fmla="*/ 120 h 152"/>
                <a:gd name="T6" fmla="*/ 952 w 952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152">
                  <a:moveTo>
                    <a:pt x="0" y="24"/>
                  </a:moveTo>
                  <a:cubicBezTo>
                    <a:pt x="60" y="43"/>
                    <a:pt x="244" y="120"/>
                    <a:pt x="360" y="136"/>
                  </a:cubicBezTo>
                  <a:cubicBezTo>
                    <a:pt x="476" y="152"/>
                    <a:pt x="597" y="143"/>
                    <a:pt x="696" y="120"/>
                  </a:cubicBezTo>
                  <a:cubicBezTo>
                    <a:pt x="795" y="97"/>
                    <a:pt x="899" y="25"/>
                    <a:pt x="9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64624" name="Freeform 112"/>
            <p:cNvSpPr>
              <a:spLocks/>
            </p:cNvSpPr>
            <p:nvPr/>
          </p:nvSpPr>
          <p:spPr bwMode="auto">
            <a:xfrm flipH="1">
              <a:off x="4800" y="2336"/>
              <a:ext cx="384" cy="320"/>
            </a:xfrm>
            <a:custGeom>
              <a:avLst/>
              <a:gdLst>
                <a:gd name="T0" fmla="*/ 0 w 384"/>
                <a:gd name="T1" fmla="*/ 320 h 320"/>
                <a:gd name="T2" fmla="*/ 112 w 384"/>
                <a:gd name="T3" fmla="*/ 128 h 320"/>
                <a:gd name="T4" fmla="*/ 384 w 384"/>
                <a:gd name="T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20">
                  <a:moveTo>
                    <a:pt x="0" y="320"/>
                  </a:moveTo>
                  <a:cubicBezTo>
                    <a:pt x="19" y="288"/>
                    <a:pt x="48" y="181"/>
                    <a:pt x="112" y="128"/>
                  </a:cubicBezTo>
                  <a:cubicBezTo>
                    <a:pt x="176" y="75"/>
                    <a:pt x="327" y="27"/>
                    <a:pt x="3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64625" name="Freeform 113"/>
            <p:cNvSpPr>
              <a:spLocks/>
            </p:cNvSpPr>
            <p:nvPr/>
          </p:nvSpPr>
          <p:spPr bwMode="auto">
            <a:xfrm flipH="1" flipV="1">
              <a:off x="4152" y="2536"/>
              <a:ext cx="952" cy="152"/>
            </a:xfrm>
            <a:custGeom>
              <a:avLst/>
              <a:gdLst>
                <a:gd name="T0" fmla="*/ 0 w 952"/>
                <a:gd name="T1" fmla="*/ 24 h 152"/>
                <a:gd name="T2" fmla="*/ 360 w 952"/>
                <a:gd name="T3" fmla="*/ 136 h 152"/>
                <a:gd name="T4" fmla="*/ 696 w 952"/>
                <a:gd name="T5" fmla="*/ 120 h 152"/>
                <a:gd name="T6" fmla="*/ 952 w 952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152">
                  <a:moveTo>
                    <a:pt x="0" y="24"/>
                  </a:moveTo>
                  <a:cubicBezTo>
                    <a:pt x="60" y="43"/>
                    <a:pt x="244" y="120"/>
                    <a:pt x="360" y="136"/>
                  </a:cubicBezTo>
                  <a:cubicBezTo>
                    <a:pt x="476" y="152"/>
                    <a:pt x="597" y="143"/>
                    <a:pt x="696" y="120"/>
                  </a:cubicBezTo>
                  <a:cubicBezTo>
                    <a:pt x="795" y="97"/>
                    <a:pt x="899" y="25"/>
                    <a:pt x="9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64626" name="Freeform 114"/>
            <p:cNvSpPr>
              <a:spLocks/>
            </p:cNvSpPr>
            <p:nvPr/>
          </p:nvSpPr>
          <p:spPr bwMode="auto">
            <a:xfrm>
              <a:off x="3680" y="2360"/>
              <a:ext cx="280" cy="264"/>
            </a:xfrm>
            <a:custGeom>
              <a:avLst/>
              <a:gdLst>
                <a:gd name="T0" fmla="*/ 280 w 280"/>
                <a:gd name="T1" fmla="*/ 264 h 264"/>
                <a:gd name="T2" fmla="*/ 192 w 280"/>
                <a:gd name="T3" fmla="*/ 80 h 264"/>
                <a:gd name="T4" fmla="*/ 0 w 280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264">
                  <a:moveTo>
                    <a:pt x="280" y="264"/>
                  </a:moveTo>
                  <a:cubicBezTo>
                    <a:pt x="265" y="233"/>
                    <a:pt x="239" y="124"/>
                    <a:pt x="192" y="80"/>
                  </a:cubicBezTo>
                  <a:cubicBezTo>
                    <a:pt x="145" y="36"/>
                    <a:pt x="40" y="17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Social Network data</a:t>
            </a:r>
          </a:p>
        </p:txBody>
      </p:sp>
    </p:spTree>
    <p:extLst>
      <p:ext uri="{BB962C8B-B14F-4D97-AF65-F5344CB8AC3E}">
        <p14:creationId xmlns:p14="http://schemas.microsoft.com/office/powerpoint/2010/main" val="45742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441576" y="1702470"/>
            <a:ext cx="23775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</a:rPr>
              <a:t>From matrices to lists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098676" y="2339056"/>
            <a:ext cx="2658475" cy="2721996"/>
            <a:chOff x="486" y="2170"/>
            <a:chExt cx="2014" cy="1946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822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1168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1526" y="2170"/>
              <a:ext cx="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1871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2230" y="2170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e</a:t>
              </a:r>
            </a:p>
          </p:txBody>
        </p:sp>
        <p:grpSp>
          <p:nvGrpSpPr>
            <p:cNvPr id="65545" name="Group 9"/>
            <p:cNvGrpSpPr>
              <a:grpSpLocks/>
            </p:cNvGrpSpPr>
            <p:nvPr/>
          </p:nvGrpSpPr>
          <p:grpSpPr bwMode="auto">
            <a:xfrm>
              <a:off x="486" y="2444"/>
              <a:ext cx="1998" cy="1672"/>
              <a:chOff x="486" y="2444"/>
              <a:chExt cx="1998" cy="1672"/>
            </a:xfrm>
          </p:grpSpPr>
          <p:sp>
            <p:nvSpPr>
              <p:cNvPr id="65546" name="Rectangle 10"/>
              <p:cNvSpPr>
                <a:spLocks noChangeArrowheads="1"/>
              </p:cNvSpPr>
              <p:nvPr/>
            </p:nvSpPr>
            <p:spPr bwMode="auto">
              <a:xfrm>
                <a:off x="728" y="2448"/>
                <a:ext cx="1752" cy="15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5547" name="Group 11"/>
              <p:cNvGrpSpPr>
                <a:grpSpLocks/>
              </p:cNvGrpSpPr>
              <p:nvPr/>
            </p:nvGrpSpPr>
            <p:grpSpPr bwMode="auto">
              <a:xfrm>
                <a:off x="1064" y="2456"/>
                <a:ext cx="1072" cy="1592"/>
                <a:chOff x="1064" y="2456"/>
                <a:chExt cx="1072" cy="1592"/>
              </a:xfrm>
            </p:grpSpPr>
            <p:sp>
              <p:nvSpPr>
                <p:cNvPr id="65548" name="Line 12"/>
                <p:cNvSpPr>
                  <a:spLocks noChangeShapeType="1"/>
                </p:cNvSpPr>
                <p:nvPr/>
              </p:nvSpPr>
              <p:spPr bwMode="auto">
                <a:xfrm>
                  <a:off x="1064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49" name="Line 13"/>
                <p:cNvSpPr>
                  <a:spLocks noChangeShapeType="1"/>
                </p:cNvSpPr>
                <p:nvPr/>
              </p:nvSpPr>
              <p:spPr bwMode="auto">
                <a:xfrm>
                  <a:off x="1421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0" name="Line 14"/>
                <p:cNvSpPr>
                  <a:spLocks noChangeShapeType="1"/>
                </p:cNvSpPr>
                <p:nvPr/>
              </p:nvSpPr>
              <p:spPr bwMode="auto">
                <a:xfrm>
                  <a:off x="1778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1" name="Line 15"/>
                <p:cNvSpPr>
                  <a:spLocks noChangeShapeType="1"/>
                </p:cNvSpPr>
                <p:nvPr/>
              </p:nvSpPr>
              <p:spPr bwMode="auto">
                <a:xfrm>
                  <a:off x="2136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5552" name="Group 16"/>
              <p:cNvGrpSpPr>
                <a:grpSpLocks/>
              </p:cNvGrpSpPr>
              <p:nvPr/>
            </p:nvGrpSpPr>
            <p:grpSpPr bwMode="auto">
              <a:xfrm rot="5400000">
                <a:off x="1076" y="2404"/>
                <a:ext cx="1072" cy="1728"/>
                <a:chOff x="1064" y="2456"/>
                <a:chExt cx="1072" cy="1592"/>
              </a:xfrm>
            </p:grpSpPr>
            <p:sp>
              <p:nvSpPr>
                <p:cNvPr id="65553" name="Line 17"/>
                <p:cNvSpPr>
                  <a:spLocks noChangeShapeType="1"/>
                </p:cNvSpPr>
                <p:nvPr/>
              </p:nvSpPr>
              <p:spPr bwMode="auto">
                <a:xfrm>
                  <a:off x="1064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4" name="Line 18"/>
                <p:cNvSpPr>
                  <a:spLocks noChangeShapeType="1"/>
                </p:cNvSpPr>
                <p:nvPr/>
              </p:nvSpPr>
              <p:spPr bwMode="auto">
                <a:xfrm>
                  <a:off x="1421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5" name="Line 19"/>
                <p:cNvSpPr>
                  <a:spLocks noChangeShapeType="1"/>
                </p:cNvSpPr>
                <p:nvPr/>
              </p:nvSpPr>
              <p:spPr bwMode="auto">
                <a:xfrm>
                  <a:off x="1778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6" name="Line 20"/>
                <p:cNvSpPr>
                  <a:spLocks noChangeShapeType="1"/>
                </p:cNvSpPr>
                <p:nvPr/>
              </p:nvSpPr>
              <p:spPr bwMode="auto">
                <a:xfrm>
                  <a:off x="2136" y="2456"/>
                  <a:ext cx="0" cy="15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D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5557" name="Text Box 21"/>
              <p:cNvSpPr txBox="1">
                <a:spLocks noChangeArrowheads="1"/>
              </p:cNvSpPr>
              <p:nvPr/>
            </p:nvSpPr>
            <p:spPr bwMode="auto">
              <a:xfrm>
                <a:off x="491" y="2444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65558" name="Text Box 22"/>
              <p:cNvSpPr txBox="1">
                <a:spLocks noChangeArrowheads="1"/>
              </p:cNvSpPr>
              <p:nvPr/>
            </p:nvSpPr>
            <p:spPr bwMode="auto">
              <a:xfrm>
                <a:off x="486" y="2768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65559" name="Text Box 23"/>
              <p:cNvSpPr txBox="1">
                <a:spLocks noChangeArrowheads="1"/>
              </p:cNvSpPr>
              <p:nvPr/>
            </p:nvSpPr>
            <p:spPr bwMode="auto">
              <a:xfrm>
                <a:off x="491" y="3095"/>
                <a:ext cx="25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65560" name="Text Box 24"/>
              <p:cNvSpPr txBox="1">
                <a:spLocks noChangeArrowheads="1"/>
              </p:cNvSpPr>
              <p:nvPr/>
            </p:nvSpPr>
            <p:spPr bwMode="auto">
              <a:xfrm>
                <a:off x="486" y="3446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65561" name="Text Box 25"/>
              <p:cNvSpPr txBox="1">
                <a:spLocks noChangeArrowheads="1"/>
              </p:cNvSpPr>
              <p:nvPr/>
            </p:nvSpPr>
            <p:spPr bwMode="auto">
              <a:xfrm>
                <a:off x="492" y="377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65562" name="Text Box 26"/>
              <p:cNvSpPr txBox="1">
                <a:spLocks noChangeArrowheads="1"/>
              </p:cNvSpPr>
              <p:nvPr/>
            </p:nvSpPr>
            <p:spPr bwMode="auto">
              <a:xfrm>
                <a:off x="1141" y="245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63" name="Text Box 27"/>
              <p:cNvSpPr txBox="1">
                <a:spLocks noChangeArrowheads="1"/>
              </p:cNvSpPr>
              <p:nvPr/>
            </p:nvSpPr>
            <p:spPr bwMode="auto">
              <a:xfrm>
                <a:off x="797" y="2764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64" name="Text Box 28"/>
              <p:cNvSpPr txBox="1">
                <a:spLocks noChangeArrowheads="1"/>
              </p:cNvSpPr>
              <p:nvPr/>
            </p:nvSpPr>
            <p:spPr bwMode="auto">
              <a:xfrm>
                <a:off x="1502" y="277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65" name="Text Box 29"/>
              <p:cNvSpPr txBox="1">
                <a:spLocks noChangeArrowheads="1"/>
              </p:cNvSpPr>
              <p:nvPr/>
            </p:nvSpPr>
            <p:spPr bwMode="auto">
              <a:xfrm>
                <a:off x="1141" y="3139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66" name="Text Box 30"/>
              <p:cNvSpPr txBox="1">
                <a:spLocks noChangeArrowheads="1"/>
              </p:cNvSpPr>
              <p:nvPr/>
            </p:nvSpPr>
            <p:spPr bwMode="auto">
              <a:xfrm>
                <a:off x="1846" y="3122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67" name="Text Box 31"/>
              <p:cNvSpPr txBox="1">
                <a:spLocks noChangeArrowheads="1"/>
              </p:cNvSpPr>
              <p:nvPr/>
            </p:nvSpPr>
            <p:spPr bwMode="auto">
              <a:xfrm>
                <a:off x="2206" y="313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68" name="Text Box 32"/>
              <p:cNvSpPr txBox="1">
                <a:spLocks noChangeArrowheads="1"/>
              </p:cNvSpPr>
              <p:nvPr/>
            </p:nvSpPr>
            <p:spPr bwMode="auto">
              <a:xfrm>
                <a:off x="1502" y="3483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69" name="Text Box 33"/>
              <p:cNvSpPr txBox="1">
                <a:spLocks noChangeArrowheads="1"/>
              </p:cNvSpPr>
              <p:nvPr/>
            </p:nvSpPr>
            <p:spPr bwMode="auto">
              <a:xfrm>
                <a:off x="2214" y="349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70" name="Text Box 34"/>
              <p:cNvSpPr txBox="1">
                <a:spLocks noChangeArrowheads="1"/>
              </p:cNvSpPr>
              <p:nvPr/>
            </p:nvSpPr>
            <p:spPr bwMode="auto">
              <a:xfrm>
                <a:off x="1502" y="3778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5571" name="Text Box 35"/>
              <p:cNvSpPr txBox="1">
                <a:spLocks noChangeArrowheads="1"/>
              </p:cNvSpPr>
              <p:nvPr/>
            </p:nvSpPr>
            <p:spPr bwMode="auto">
              <a:xfrm>
                <a:off x="1853" y="3786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65572" name="Group 36"/>
          <p:cNvGrpSpPr>
            <a:grpSpLocks/>
          </p:cNvGrpSpPr>
          <p:nvPr/>
        </p:nvGrpSpPr>
        <p:grpSpPr bwMode="auto">
          <a:xfrm>
            <a:off x="6264276" y="3075657"/>
            <a:ext cx="1108075" cy="1938338"/>
            <a:chOff x="3694" y="1354"/>
            <a:chExt cx="698" cy="1221"/>
          </a:xfrm>
        </p:grpSpPr>
        <p:sp>
          <p:nvSpPr>
            <p:cNvPr id="65573" name="Text Box 37"/>
            <p:cNvSpPr txBox="1">
              <a:spLocks noChangeArrowheads="1"/>
            </p:cNvSpPr>
            <p:nvPr/>
          </p:nvSpPr>
          <p:spPr bwMode="auto">
            <a:xfrm>
              <a:off x="3694" y="1354"/>
              <a:ext cx="698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a b</a:t>
              </a:r>
            </a:p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b a c</a:t>
              </a:r>
            </a:p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c b d e</a:t>
              </a:r>
            </a:p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d c e</a:t>
              </a:r>
            </a:p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</a:rPr>
                <a:t>e c d</a:t>
              </a:r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>
              <a:off x="3864" y="140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</p:grp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9032875" y="2859756"/>
            <a:ext cx="6126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a b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b a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b c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c b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c d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c e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d c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d e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e c</a:t>
            </a:r>
          </a:p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e d</a:t>
            </a: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5591176" y="2478757"/>
            <a:ext cx="217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Adjacency List</a:t>
            </a: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8829675" y="2415257"/>
            <a:ext cx="121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</a:rPr>
              <a:t>Arc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Social Network data</a:t>
            </a:r>
          </a:p>
        </p:txBody>
      </p:sp>
      <p:sp>
        <p:nvSpPr>
          <p:cNvPr id="46" name="Text Box 92"/>
          <p:cNvSpPr txBox="1">
            <a:spLocks noChangeArrowheads="1"/>
          </p:cNvSpPr>
          <p:nvPr/>
        </p:nvSpPr>
        <p:spPr bwMode="auto">
          <a:xfrm>
            <a:off x="5125381" y="1471637"/>
            <a:ext cx="3385863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</a:rPr>
              <a:t>Basic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787688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6" name="Group 2"/>
          <p:cNvGrpSpPr>
            <a:grpSpLocks/>
          </p:cNvGrpSpPr>
          <p:nvPr/>
        </p:nvGrpSpPr>
        <p:grpSpPr bwMode="auto">
          <a:xfrm>
            <a:off x="7064375" y="5172422"/>
            <a:ext cx="915988" cy="704850"/>
            <a:chOff x="3823" y="3008"/>
            <a:chExt cx="577" cy="444"/>
          </a:xfrm>
        </p:grpSpPr>
        <p:sp>
          <p:nvSpPr>
            <p:cNvPr id="169987" name="Line 3"/>
            <p:cNvSpPr>
              <a:spLocks noChangeShapeType="1"/>
            </p:cNvSpPr>
            <p:nvPr/>
          </p:nvSpPr>
          <p:spPr bwMode="auto">
            <a:xfrm flipH="1">
              <a:off x="3984" y="3016"/>
              <a:ext cx="14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69988" name="Line 4"/>
            <p:cNvSpPr>
              <a:spLocks noChangeShapeType="1"/>
            </p:cNvSpPr>
            <p:nvPr/>
          </p:nvSpPr>
          <p:spPr bwMode="auto">
            <a:xfrm>
              <a:off x="4136" y="3008"/>
              <a:ext cx="12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823" y="3292"/>
              <a:ext cx="164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4237" y="3284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9991" name="Group 7"/>
          <p:cNvGrpSpPr>
            <a:grpSpLocks/>
          </p:cNvGrpSpPr>
          <p:nvPr/>
        </p:nvGrpSpPr>
        <p:grpSpPr bwMode="auto">
          <a:xfrm>
            <a:off x="7400925" y="4613622"/>
            <a:ext cx="922338" cy="666750"/>
            <a:chOff x="4035" y="2656"/>
            <a:chExt cx="581" cy="420"/>
          </a:xfrm>
        </p:grpSpPr>
        <p:grpSp>
          <p:nvGrpSpPr>
            <p:cNvPr id="169992" name="Group 8"/>
            <p:cNvGrpSpPr>
              <a:grpSpLocks/>
            </p:cNvGrpSpPr>
            <p:nvPr/>
          </p:nvGrpSpPr>
          <p:grpSpPr bwMode="auto">
            <a:xfrm>
              <a:off x="4035" y="2656"/>
              <a:ext cx="163" cy="420"/>
              <a:chOff x="4035" y="2656"/>
              <a:chExt cx="163" cy="420"/>
            </a:xfrm>
          </p:grpSpPr>
          <p:sp>
            <p:nvSpPr>
              <p:cNvPr id="169993" name="Line 9"/>
              <p:cNvSpPr>
                <a:spLocks noChangeShapeType="1"/>
              </p:cNvSpPr>
              <p:nvPr/>
            </p:nvSpPr>
            <p:spPr bwMode="auto">
              <a:xfrm flipH="1">
                <a:off x="4120" y="26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D">
                  <a:solidFill>
                    <a:srgbClr val="000000"/>
                  </a:solidFill>
                </a:endParaRPr>
              </a:p>
            </p:txBody>
          </p:sp>
          <p:sp>
            <p:nvSpPr>
              <p:cNvPr id="169994" name="Oval 10"/>
              <p:cNvSpPr>
                <a:spLocks noChangeArrowheads="1"/>
              </p:cNvSpPr>
              <p:nvPr/>
            </p:nvSpPr>
            <p:spPr bwMode="auto">
              <a:xfrm>
                <a:off x="4035" y="2916"/>
                <a:ext cx="163" cy="16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rgbClr val="000000"/>
                    </a:solidFill>
                  </a:rPr>
                  <a:t>c</a:t>
                </a:r>
              </a:p>
            </p:txBody>
          </p:sp>
        </p:grpSp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 flipH="1">
              <a:off x="4216" y="2712"/>
              <a:ext cx="40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</p:grp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3954463" y="4778722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2405063" y="4740622"/>
            <a:ext cx="15621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169999" name="Text Box 15"/>
          <p:cNvSpPr txBox="1">
            <a:spLocks noChangeArrowheads="1"/>
          </p:cNvSpPr>
          <p:nvPr/>
        </p:nvSpPr>
        <p:spPr bwMode="auto">
          <a:xfrm>
            <a:off x="1865651" y="2276872"/>
            <a:ext cx="8910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000000"/>
                </a:solidFill>
              </a:rPr>
              <a:t>Indirect</a:t>
            </a:r>
            <a:r>
              <a:rPr lang="en-US" altLang="en-US" sz="2400">
                <a:solidFill>
                  <a:srgbClr val="000000"/>
                </a:solidFill>
              </a:rPr>
              <a:t> connections are what make networks systems.  One actor can </a:t>
            </a:r>
            <a:r>
              <a:rPr lang="en-US" altLang="en-US" sz="2400" i="1">
                <a:solidFill>
                  <a:srgbClr val="000000"/>
                </a:solidFill>
              </a:rPr>
              <a:t>reach</a:t>
            </a:r>
            <a:r>
              <a:rPr lang="en-US" altLang="en-US" sz="2400">
                <a:solidFill>
                  <a:srgbClr val="000000"/>
                </a:solidFill>
              </a:rPr>
              <a:t> another if there is a </a:t>
            </a:r>
            <a:r>
              <a:rPr lang="en-US" altLang="en-US" sz="2400" i="1">
                <a:solidFill>
                  <a:srgbClr val="000000"/>
                </a:solidFill>
              </a:rPr>
              <a:t>path</a:t>
            </a:r>
            <a:r>
              <a:rPr lang="en-US" altLang="en-US" sz="2400">
                <a:solidFill>
                  <a:srgbClr val="000000"/>
                </a:solidFill>
              </a:rPr>
              <a:t> in the graph connecting them.</a:t>
            </a:r>
          </a:p>
        </p:txBody>
      </p:sp>
      <p:sp>
        <p:nvSpPr>
          <p:cNvPr id="170000" name="Freeform 16"/>
          <p:cNvSpPr>
            <a:spLocks/>
          </p:cNvSpPr>
          <p:nvPr/>
        </p:nvSpPr>
        <p:spPr bwMode="auto">
          <a:xfrm>
            <a:off x="2432050" y="4131022"/>
            <a:ext cx="3449638" cy="635000"/>
          </a:xfrm>
          <a:custGeom>
            <a:avLst/>
            <a:gdLst>
              <a:gd name="T0" fmla="*/ 0 w 2344"/>
              <a:gd name="T1" fmla="*/ 384 h 400"/>
              <a:gd name="T2" fmla="*/ 608 w 2344"/>
              <a:gd name="T3" fmla="*/ 0 h 400"/>
              <a:gd name="T4" fmla="*/ 1048 w 2344"/>
              <a:gd name="T5" fmla="*/ 392 h 400"/>
              <a:gd name="T6" fmla="*/ 1760 w 2344"/>
              <a:gd name="T7" fmla="*/ 0 h 400"/>
              <a:gd name="T8" fmla="*/ 2344 w 2344"/>
              <a:gd name="T9" fmla="*/ 392 h 400"/>
              <a:gd name="T10" fmla="*/ 1064 w 2344"/>
              <a:gd name="T11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4" h="400">
                <a:moveTo>
                  <a:pt x="0" y="384"/>
                </a:moveTo>
                <a:lnTo>
                  <a:pt x="608" y="0"/>
                </a:lnTo>
                <a:lnTo>
                  <a:pt x="1048" y="392"/>
                </a:lnTo>
                <a:lnTo>
                  <a:pt x="1760" y="0"/>
                </a:lnTo>
                <a:lnTo>
                  <a:pt x="2344" y="392"/>
                </a:lnTo>
                <a:lnTo>
                  <a:pt x="1064" y="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170001" name="Oval 17"/>
          <p:cNvSpPr>
            <a:spLocks noChangeArrowheads="1"/>
          </p:cNvSpPr>
          <p:nvPr/>
        </p:nvSpPr>
        <p:spPr bwMode="auto">
          <a:xfrm>
            <a:off x="2290763" y="4607272"/>
            <a:ext cx="258762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3186113" y="3997672"/>
            <a:ext cx="258762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0003" name="Oval 19"/>
          <p:cNvSpPr>
            <a:spLocks noChangeArrowheads="1"/>
          </p:cNvSpPr>
          <p:nvPr/>
        </p:nvSpPr>
        <p:spPr bwMode="auto">
          <a:xfrm>
            <a:off x="3844926" y="4607272"/>
            <a:ext cx="258763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0004" name="Oval 20"/>
          <p:cNvSpPr>
            <a:spLocks noChangeArrowheads="1"/>
          </p:cNvSpPr>
          <p:nvPr/>
        </p:nvSpPr>
        <p:spPr bwMode="auto">
          <a:xfrm>
            <a:off x="5753101" y="4607272"/>
            <a:ext cx="258763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0005" name="Oval 21"/>
          <p:cNvSpPr>
            <a:spLocks noChangeArrowheads="1"/>
          </p:cNvSpPr>
          <p:nvPr/>
        </p:nvSpPr>
        <p:spPr bwMode="auto">
          <a:xfrm>
            <a:off x="4892675" y="3997672"/>
            <a:ext cx="260350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0006" name="Oval 22"/>
          <p:cNvSpPr>
            <a:spLocks noChangeArrowheads="1"/>
          </p:cNvSpPr>
          <p:nvPr/>
        </p:nvSpPr>
        <p:spPr bwMode="auto">
          <a:xfrm>
            <a:off x="3797301" y="5318472"/>
            <a:ext cx="258763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f</a:t>
            </a:r>
          </a:p>
        </p:txBody>
      </p:sp>
      <p:grpSp>
        <p:nvGrpSpPr>
          <p:cNvPr id="170007" name="Group 23"/>
          <p:cNvGrpSpPr>
            <a:grpSpLocks/>
          </p:cNvGrpSpPr>
          <p:nvPr/>
        </p:nvGrpSpPr>
        <p:grpSpPr bwMode="auto">
          <a:xfrm>
            <a:off x="7440613" y="4004022"/>
            <a:ext cx="1047750" cy="692150"/>
            <a:chOff x="4060" y="2272"/>
            <a:chExt cx="660" cy="436"/>
          </a:xfrm>
        </p:grpSpPr>
        <p:sp>
          <p:nvSpPr>
            <p:cNvPr id="170008" name="Line 24"/>
            <p:cNvSpPr>
              <a:spLocks noChangeShapeType="1"/>
            </p:cNvSpPr>
            <p:nvPr/>
          </p:nvSpPr>
          <p:spPr bwMode="auto">
            <a:xfrm flipH="1">
              <a:off x="4200" y="2272"/>
              <a:ext cx="18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70009" name="Line 25"/>
            <p:cNvSpPr>
              <a:spLocks noChangeShapeType="1"/>
            </p:cNvSpPr>
            <p:nvPr/>
          </p:nvSpPr>
          <p:spPr bwMode="auto">
            <a:xfrm>
              <a:off x="4424" y="2296"/>
              <a:ext cx="20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70010" name="Oval 26"/>
            <p:cNvSpPr>
              <a:spLocks noChangeArrowheads="1"/>
            </p:cNvSpPr>
            <p:nvPr/>
          </p:nvSpPr>
          <p:spPr bwMode="auto">
            <a:xfrm>
              <a:off x="4060" y="2548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0011" name="Oval 27"/>
            <p:cNvSpPr>
              <a:spLocks noChangeArrowheads="1"/>
            </p:cNvSpPr>
            <p:nvPr/>
          </p:nvSpPr>
          <p:spPr bwMode="auto">
            <a:xfrm>
              <a:off x="4557" y="2548"/>
              <a:ext cx="163" cy="1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70012" name="Oval 28"/>
          <p:cNvSpPr>
            <a:spLocks noChangeArrowheads="1"/>
          </p:cNvSpPr>
          <p:nvPr/>
        </p:nvSpPr>
        <p:spPr bwMode="auto">
          <a:xfrm>
            <a:off x="7827963" y="3870672"/>
            <a:ext cx="258762" cy="254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1865650" y="1533873"/>
            <a:ext cx="203132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000000"/>
                </a:solidFill>
              </a:rPr>
              <a:t>Connectivity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Measuring Networks</a:t>
            </a:r>
          </a:p>
        </p:txBody>
      </p:sp>
    </p:spTree>
    <p:extLst>
      <p:ext uri="{BB962C8B-B14F-4D97-AF65-F5344CB8AC3E}">
        <p14:creationId xmlns:p14="http://schemas.microsoft.com/office/powerpoint/2010/main" val="131644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2" grpId="0" animBg="1" autoUpdateAnimBg="0"/>
    </p:bld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53892</TotalTime>
  <Words>1535</Words>
  <Application>Microsoft Office PowerPoint</Application>
  <PresentationFormat>Widescreen</PresentationFormat>
  <Paragraphs>377</Paragraphs>
  <Slides>33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Bahnschrift SemiBold</vt:lpstr>
      <vt:lpstr>Bebas Neue Bold</vt:lpstr>
      <vt:lpstr>Calibri</vt:lpstr>
      <vt:lpstr>Cambria Math</vt:lpstr>
      <vt:lpstr>Courier New</vt:lpstr>
      <vt:lpstr>Tempus Sans ITC</vt:lpstr>
      <vt:lpstr>Verdana</vt:lpstr>
      <vt:lpstr>Wingdings</vt:lpstr>
      <vt:lpstr>powerpoint-template-apr7</vt:lpstr>
      <vt:lpstr>1_powerpoint-template-apr7</vt:lpstr>
      <vt:lpstr>Ecuación</vt:lpstr>
      <vt:lpstr>FAKULTAS TEKNOLOGI INFORMASI</vt:lpstr>
      <vt:lpstr>SOCIAL MEDIA Network Analytics: CENTRALITY</vt:lpstr>
      <vt:lpstr>PowerPoint Presentation</vt:lpstr>
      <vt:lpstr>Tujuan Pembelajaran</vt:lpstr>
      <vt:lpstr>Remember: Social Media Network Analytics</vt:lpstr>
      <vt:lpstr>Social Network data</vt:lpstr>
      <vt:lpstr>Social Network data</vt:lpstr>
      <vt:lpstr>Social Network data</vt:lpstr>
      <vt:lpstr>Measuring Networks</vt:lpstr>
      <vt:lpstr>Measuring Networks</vt:lpstr>
      <vt:lpstr>Common Network Properties</vt:lpstr>
      <vt:lpstr>Centrality</vt:lpstr>
      <vt:lpstr>Degree Centrality</vt:lpstr>
      <vt:lpstr>Degree Centrality</vt:lpstr>
      <vt:lpstr>Degree Centrality</vt:lpstr>
      <vt:lpstr>Degree Centrality: Let's practice</vt:lpstr>
      <vt:lpstr>Degree Centrality: Let's practice</vt:lpstr>
      <vt:lpstr>Closeness Centrality</vt:lpstr>
      <vt:lpstr>Closeness Centrality</vt:lpstr>
      <vt:lpstr>Closeness Centrality: Let’s Practice</vt:lpstr>
      <vt:lpstr>Closeness Centrality: Let’s Practice</vt:lpstr>
      <vt:lpstr>Betweenness Centrality</vt:lpstr>
      <vt:lpstr>Betweenness Centrality</vt:lpstr>
      <vt:lpstr>Betweenness Centrality</vt:lpstr>
      <vt:lpstr>Betweenness Centrality: Example</vt:lpstr>
      <vt:lpstr>Betweenness Centrality: Example</vt:lpstr>
      <vt:lpstr>Betweenness Centrality: Example</vt:lpstr>
      <vt:lpstr>Betweenness Centrality: Practice!</vt:lpstr>
      <vt:lpstr>Centrality: What it’s mean?</vt:lpstr>
      <vt:lpstr>Node-Level Properties: Eigenvector Centrality</vt:lpstr>
      <vt:lpstr>References / Books</vt:lpstr>
      <vt:lpstr>Kontributor Materi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1110</cp:revision>
  <dcterms:created xsi:type="dcterms:W3CDTF">2011-05-21T14:11:58Z</dcterms:created>
  <dcterms:modified xsi:type="dcterms:W3CDTF">2023-01-03T15:38:08Z</dcterms:modified>
</cp:coreProperties>
</file>