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1" r:id="rId2"/>
  </p:sldMasterIdLst>
  <p:notesMasterIdLst>
    <p:notesMasterId r:id="rId26"/>
  </p:notesMasterIdLst>
  <p:handoutMasterIdLst>
    <p:handoutMasterId r:id="rId27"/>
  </p:handoutMasterIdLst>
  <p:sldIdLst>
    <p:sldId id="324" r:id="rId3"/>
    <p:sldId id="351" r:id="rId4"/>
    <p:sldId id="479" r:id="rId5"/>
    <p:sldId id="445" r:id="rId6"/>
    <p:sldId id="355" r:id="rId7"/>
    <p:sldId id="480" r:id="rId8"/>
    <p:sldId id="482" r:id="rId9"/>
    <p:sldId id="363" r:id="rId10"/>
    <p:sldId id="394" r:id="rId11"/>
    <p:sldId id="397" r:id="rId12"/>
    <p:sldId id="434" r:id="rId13"/>
    <p:sldId id="485" r:id="rId14"/>
    <p:sldId id="462" r:id="rId15"/>
    <p:sldId id="483" r:id="rId16"/>
    <p:sldId id="484" r:id="rId17"/>
    <p:sldId id="512" r:id="rId18"/>
    <p:sldId id="514" r:id="rId19"/>
    <p:sldId id="513" r:id="rId20"/>
    <p:sldId id="370" r:id="rId21"/>
    <p:sldId id="389" r:id="rId22"/>
    <p:sldId id="352" r:id="rId23"/>
    <p:sldId id="446" r:id="rId24"/>
    <p:sldId id="348" r:id="rId25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B6905"/>
    <a:srgbClr val="692AA2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87696" autoAdjust="0"/>
  </p:normalViewPr>
  <p:slideViewPr>
    <p:cSldViewPr>
      <p:cViewPr varScale="1">
        <p:scale>
          <a:sx n="56" d="100"/>
          <a:sy n="56" d="100"/>
        </p:scale>
        <p:origin x="944" y="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F97671-DB9D-49E8-A2D3-23B3BC43E826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ID"/>
        </a:p>
      </dgm:t>
    </dgm:pt>
    <dgm:pt modelId="{77497341-B653-477B-AD99-1802B65F1A05}">
      <dgm:prSet/>
      <dgm:spPr/>
      <dgm:t>
        <a:bodyPr/>
        <a:lstStyle/>
        <a:p>
          <a:r>
            <a:rPr lang="en-ID" b="0"/>
            <a:t>Many-to-many</a:t>
          </a:r>
          <a:endParaRPr lang="en-ID"/>
        </a:p>
      </dgm:t>
    </dgm:pt>
    <dgm:pt modelId="{9C678006-DB69-4FDE-B6EF-0BDCA066FFE7}" type="parTrans" cxnId="{94E85DF4-8C9D-45EA-A749-2C18AA3149B3}">
      <dgm:prSet/>
      <dgm:spPr/>
      <dgm:t>
        <a:bodyPr/>
        <a:lstStyle/>
        <a:p>
          <a:endParaRPr lang="en-ID"/>
        </a:p>
      </dgm:t>
    </dgm:pt>
    <dgm:pt modelId="{26B58BC7-00E6-4AAF-A679-36956A618C88}" type="sibTrans" cxnId="{94E85DF4-8C9D-45EA-A749-2C18AA3149B3}">
      <dgm:prSet/>
      <dgm:spPr/>
      <dgm:t>
        <a:bodyPr/>
        <a:lstStyle/>
        <a:p>
          <a:endParaRPr lang="en-ID"/>
        </a:p>
      </dgm:t>
    </dgm:pt>
    <dgm:pt modelId="{1916C7B1-86B8-4CA7-BBE8-4889097282CA}">
      <dgm:prSet/>
      <dgm:spPr/>
      <dgm:t>
        <a:bodyPr/>
        <a:lstStyle/>
        <a:p>
          <a:r>
            <a:rPr lang="en-ID" b="0"/>
            <a:t>Participatory</a:t>
          </a:r>
          <a:endParaRPr lang="en-ID"/>
        </a:p>
      </dgm:t>
    </dgm:pt>
    <dgm:pt modelId="{7CAD6CAB-5A40-48EB-A88E-CBDD92615059}" type="parTrans" cxnId="{A4C457AD-617E-4469-B83C-C1AEDCA4FA8F}">
      <dgm:prSet/>
      <dgm:spPr/>
      <dgm:t>
        <a:bodyPr/>
        <a:lstStyle/>
        <a:p>
          <a:endParaRPr lang="en-ID"/>
        </a:p>
      </dgm:t>
    </dgm:pt>
    <dgm:pt modelId="{481E50D5-6876-4E6B-93EF-17F65B6645A6}" type="sibTrans" cxnId="{A4C457AD-617E-4469-B83C-C1AEDCA4FA8F}">
      <dgm:prSet/>
      <dgm:spPr/>
      <dgm:t>
        <a:bodyPr/>
        <a:lstStyle/>
        <a:p>
          <a:endParaRPr lang="en-ID"/>
        </a:p>
      </dgm:t>
    </dgm:pt>
    <dgm:pt modelId="{9473D053-BF45-4DAF-A34C-08730BEB8FAC}">
      <dgm:prSet/>
      <dgm:spPr/>
      <dgm:t>
        <a:bodyPr/>
        <a:lstStyle/>
        <a:p>
          <a:r>
            <a:rPr lang="en-ID" b="0"/>
            <a:t>User Owned</a:t>
          </a:r>
          <a:endParaRPr lang="en-ID"/>
        </a:p>
      </dgm:t>
    </dgm:pt>
    <dgm:pt modelId="{2AF54636-AFC3-4E26-859D-2C56373E3B96}" type="parTrans" cxnId="{7A90214A-C286-4138-8571-5EF06C0904EA}">
      <dgm:prSet/>
      <dgm:spPr/>
      <dgm:t>
        <a:bodyPr/>
        <a:lstStyle/>
        <a:p>
          <a:endParaRPr lang="en-ID"/>
        </a:p>
      </dgm:t>
    </dgm:pt>
    <dgm:pt modelId="{7E97C90D-DC48-45D3-A659-896CF5D5EC3C}" type="sibTrans" cxnId="{7A90214A-C286-4138-8571-5EF06C0904EA}">
      <dgm:prSet/>
      <dgm:spPr/>
      <dgm:t>
        <a:bodyPr/>
        <a:lstStyle/>
        <a:p>
          <a:endParaRPr lang="en-ID"/>
        </a:p>
      </dgm:t>
    </dgm:pt>
    <dgm:pt modelId="{9D20B161-6DEC-4920-9B37-1B9C168C3D5E}">
      <dgm:prSet/>
      <dgm:spPr/>
      <dgm:t>
        <a:bodyPr/>
        <a:lstStyle/>
        <a:p>
          <a:r>
            <a:rPr lang="en-ID" b="0"/>
            <a:t>Conversational</a:t>
          </a:r>
          <a:endParaRPr lang="en-ID"/>
        </a:p>
      </dgm:t>
    </dgm:pt>
    <dgm:pt modelId="{9F4D6309-2779-47D8-A447-5B61A692FD55}" type="parTrans" cxnId="{163B1232-E05B-477B-BD01-FBF9951926FF}">
      <dgm:prSet/>
      <dgm:spPr/>
      <dgm:t>
        <a:bodyPr/>
        <a:lstStyle/>
        <a:p>
          <a:endParaRPr lang="en-ID"/>
        </a:p>
      </dgm:t>
    </dgm:pt>
    <dgm:pt modelId="{6A9EE9DB-6E8C-471D-BA14-135C61390058}" type="sibTrans" cxnId="{163B1232-E05B-477B-BD01-FBF9951926FF}">
      <dgm:prSet/>
      <dgm:spPr/>
      <dgm:t>
        <a:bodyPr/>
        <a:lstStyle/>
        <a:p>
          <a:endParaRPr lang="en-ID"/>
        </a:p>
      </dgm:t>
    </dgm:pt>
    <dgm:pt modelId="{E07AEA43-8326-46C2-9193-530C636602B7}">
      <dgm:prSet/>
      <dgm:spPr/>
      <dgm:t>
        <a:bodyPr/>
        <a:lstStyle/>
        <a:p>
          <a:r>
            <a:rPr lang="en-ID" b="0"/>
            <a:t>Enables Openness</a:t>
          </a:r>
          <a:endParaRPr lang="en-ID"/>
        </a:p>
      </dgm:t>
    </dgm:pt>
    <dgm:pt modelId="{42024A12-41F1-4CA1-A189-46E7A97399C9}" type="parTrans" cxnId="{0CE14517-58D1-4C52-B89D-4B3A1FCFC98B}">
      <dgm:prSet/>
      <dgm:spPr/>
      <dgm:t>
        <a:bodyPr/>
        <a:lstStyle/>
        <a:p>
          <a:endParaRPr lang="en-ID"/>
        </a:p>
      </dgm:t>
    </dgm:pt>
    <dgm:pt modelId="{C1F51837-B724-4234-905C-DD2312E53925}" type="sibTrans" cxnId="{0CE14517-58D1-4C52-B89D-4B3A1FCFC98B}">
      <dgm:prSet/>
      <dgm:spPr/>
      <dgm:t>
        <a:bodyPr/>
        <a:lstStyle/>
        <a:p>
          <a:endParaRPr lang="en-ID"/>
        </a:p>
      </dgm:t>
    </dgm:pt>
    <dgm:pt modelId="{FCA2ACBA-901C-4EB4-BDB9-41600063A346}">
      <dgm:prSet/>
      <dgm:spPr/>
      <dgm:t>
        <a:bodyPr/>
        <a:lstStyle/>
        <a:p>
          <a:r>
            <a:rPr lang="en-ID" b="0"/>
            <a:t>Enables Mass Collaboration</a:t>
          </a:r>
          <a:endParaRPr lang="en-ID"/>
        </a:p>
      </dgm:t>
    </dgm:pt>
    <dgm:pt modelId="{7C61A6B1-78BD-45F8-82BE-EBE47C3DBEC1}" type="parTrans" cxnId="{737AEC4D-2FF3-454C-ADFF-E8BD46D99687}">
      <dgm:prSet/>
      <dgm:spPr/>
      <dgm:t>
        <a:bodyPr/>
        <a:lstStyle/>
        <a:p>
          <a:endParaRPr lang="en-ID"/>
        </a:p>
      </dgm:t>
    </dgm:pt>
    <dgm:pt modelId="{C475ECC1-4338-44F4-A65B-96CBC17AEE06}" type="sibTrans" cxnId="{737AEC4D-2FF3-454C-ADFF-E8BD46D99687}">
      <dgm:prSet/>
      <dgm:spPr/>
      <dgm:t>
        <a:bodyPr/>
        <a:lstStyle/>
        <a:p>
          <a:endParaRPr lang="en-ID"/>
        </a:p>
      </dgm:t>
    </dgm:pt>
    <dgm:pt modelId="{753C060A-4CC3-4B03-93BA-845A3037A3E4}">
      <dgm:prSet/>
      <dgm:spPr/>
      <dgm:t>
        <a:bodyPr/>
        <a:lstStyle/>
        <a:p>
          <a:r>
            <a:rPr lang="en-ID" b="0"/>
            <a:t>Relationship Oriented</a:t>
          </a:r>
          <a:endParaRPr lang="en-ID"/>
        </a:p>
      </dgm:t>
    </dgm:pt>
    <dgm:pt modelId="{609F2AC1-5AF6-467B-949C-21023B93782C}" type="parTrans" cxnId="{DC79730A-9CAE-4961-B3D1-57AD6438DB88}">
      <dgm:prSet/>
      <dgm:spPr/>
      <dgm:t>
        <a:bodyPr/>
        <a:lstStyle/>
        <a:p>
          <a:endParaRPr lang="en-ID"/>
        </a:p>
      </dgm:t>
    </dgm:pt>
    <dgm:pt modelId="{795AEA0A-296E-468A-8BD1-A935992DA584}" type="sibTrans" cxnId="{DC79730A-9CAE-4961-B3D1-57AD6438DB88}">
      <dgm:prSet/>
      <dgm:spPr/>
      <dgm:t>
        <a:bodyPr/>
        <a:lstStyle/>
        <a:p>
          <a:endParaRPr lang="en-ID"/>
        </a:p>
      </dgm:t>
    </dgm:pt>
    <dgm:pt modelId="{EBFC73F4-B773-4E6D-B099-F2A125BB8AEE}">
      <dgm:prSet/>
      <dgm:spPr/>
      <dgm:t>
        <a:bodyPr/>
        <a:lstStyle/>
        <a:p>
          <a:r>
            <a:rPr lang="en-GB" b="0"/>
            <a:t>Free and Easy To Use</a:t>
          </a:r>
          <a:endParaRPr lang="en-ID"/>
        </a:p>
      </dgm:t>
    </dgm:pt>
    <dgm:pt modelId="{C01DEDFC-B73C-4F37-B3F8-45F2464824F6}" type="parTrans" cxnId="{81F98E78-7F77-44DB-B5B7-9E4ABB0FE3FC}">
      <dgm:prSet/>
      <dgm:spPr/>
      <dgm:t>
        <a:bodyPr/>
        <a:lstStyle/>
        <a:p>
          <a:endParaRPr lang="en-ID"/>
        </a:p>
      </dgm:t>
    </dgm:pt>
    <dgm:pt modelId="{0568C704-C8D2-43C5-87B1-C0592F48ADAD}" type="sibTrans" cxnId="{81F98E78-7F77-44DB-B5B7-9E4ABB0FE3FC}">
      <dgm:prSet/>
      <dgm:spPr/>
      <dgm:t>
        <a:bodyPr/>
        <a:lstStyle/>
        <a:p>
          <a:endParaRPr lang="en-ID"/>
        </a:p>
      </dgm:t>
    </dgm:pt>
    <dgm:pt modelId="{6FDA8D5D-C1F7-49F3-9AA9-7EC68B39F883}" type="pres">
      <dgm:prSet presAssocID="{45F97671-DB9D-49E8-A2D3-23B3BC43E826}" presName="diagram" presStyleCnt="0">
        <dgm:presLayoutVars>
          <dgm:dir/>
          <dgm:resizeHandles val="exact"/>
        </dgm:presLayoutVars>
      </dgm:prSet>
      <dgm:spPr/>
    </dgm:pt>
    <dgm:pt modelId="{27607D72-8DFC-4F97-ABB4-B179BFD41848}" type="pres">
      <dgm:prSet presAssocID="{77497341-B653-477B-AD99-1802B65F1A05}" presName="node" presStyleLbl="node1" presStyleIdx="0" presStyleCnt="8">
        <dgm:presLayoutVars>
          <dgm:bulletEnabled val="1"/>
        </dgm:presLayoutVars>
      </dgm:prSet>
      <dgm:spPr/>
    </dgm:pt>
    <dgm:pt modelId="{04011E63-EB79-4DF2-8566-E73954BE7705}" type="pres">
      <dgm:prSet presAssocID="{26B58BC7-00E6-4AAF-A679-36956A618C88}" presName="sibTrans" presStyleCnt="0"/>
      <dgm:spPr/>
    </dgm:pt>
    <dgm:pt modelId="{2DE989B0-09C2-4E76-84ED-24DBE0A1CED4}" type="pres">
      <dgm:prSet presAssocID="{1916C7B1-86B8-4CA7-BBE8-4889097282CA}" presName="node" presStyleLbl="node1" presStyleIdx="1" presStyleCnt="8">
        <dgm:presLayoutVars>
          <dgm:bulletEnabled val="1"/>
        </dgm:presLayoutVars>
      </dgm:prSet>
      <dgm:spPr/>
    </dgm:pt>
    <dgm:pt modelId="{30EC46EE-F8D6-4D43-AACB-DD02B840D10D}" type="pres">
      <dgm:prSet presAssocID="{481E50D5-6876-4E6B-93EF-17F65B6645A6}" presName="sibTrans" presStyleCnt="0"/>
      <dgm:spPr/>
    </dgm:pt>
    <dgm:pt modelId="{FB5F673E-76F1-4EF5-BDF3-911639328587}" type="pres">
      <dgm:prSet presAssocID="{9473D053-BF45-4DAF-A34C-08730BEB8FAC}" presName="node" presStyleLbl="node1" presStyleIdx="2" presStyleCnt="8">
        <dgm:presLayoutVars>
          <dgm:bulletEnabled val="1"/>
        </dgm:presLayoutVars>
      </dgm:prSet>
      <dgm:spPr/>
    </dgm:pt>
    <dgm:pt modelId="{BD60FA8C-4A23-4F84-8C00-E48B4C969375}" type="pres">
      <dgm:prSet presAssocID="{7E97C90D-DC48-45D3-A659-896CF5D5EC3C}" presName="sibTrans" presStyleCnt="0"/>
      <dgm:spPr/>
    </dgm:pt>
    <dgm:pt modelId="{4BF6083D-8A32-4A50-981F-17D826C7C9E4}" type="pres">
      <dgm:prSet presAssocID="{9D20B161-6DEC-4920-9B37-1B9C168C3D5E}" presName="node" presStyleLbl="node1" presStyleIdx="3" presStyleCnt="8">
        <dgm:presLayoutVars>
          <dgm:bulletEnabled val="1"/>
        </dgm:presLayoutVars>
      </dgm:prSet>
      <dgm:spPr/>
    </dgm:pt>
    <dgm:pt modelId="{CD52B7D6-11BE-4E99-9E66-1063EA8DEABE}" type="pres">
      <dgm:prSet presAssocID="{6A9EE9DB-6E8C-471D-BA14-135C61390058}" presName="sibTrans" presStyleCnt="0"/>
      <dgm:spPr/>
    </dgm:pt>
    <dgm:pt modelId="{B0D53B2B-7CC7-4280-A4E8-571C13276D4E}" type="pres">
      <dgm:prSet presAssocID="{E07AEA43-8326-46C2-9193-530C636602B7}" presName="node" presStyleLbl="node1" presStyleIdx="4" presStyleCnt="8">
        <dgm:presLayoutVars>
          <dgm:bulletEnabled val="1"/>
        </dgm:presLayoutVars>
      </dgm:prSet>
      <dgm:spPr/>
    </dgm:pt>
    <dgm:pt modelId="{F05461D7-BD43-46C7-842E-A56B7A8E5410}" type="pres">
      <dgm:prSet presAssocID="{C1F51837-B724-4234-905C-DD2312E53925}" presName="sibTrans" presStyleCnt="0"/>
      <dgm:spPr/>
    </dgm:pt>
    <dgm:pt modelId="{56AFBACB-5253-481C-B6BA-25CBB81339FD}" type="pres">
      <dgm:prSet presAssocID="{FCA2ACBA-901C-4EB4-BDB9-41600063A346}" presName="node" presStyleLbl="node1" presStyleIdx="5" presStyleCnt="8">
        <dgm:presLayoutVars>
          <dgm:bulletEnabled val="1"/>
        </dgm:presLayoutVars>
      </dgm:prSet>
      <dgm:spPr/>
    </dgm:pt>
    <dgm:pt modelId="{E09074BD-FB6B-45D6-AA7C-814A22518BDA}" type="pres">
      <dgm:prSet presAssocID="{C475ECC1-4338-44F4-A65B-96CBC17AEE06}" presName="sibTrans" presStyleCnt="0"/>
      <dgm:spPr/>
    </dgm:pt>
    <dgm:pt modelId="{91EDBA5C-C918-46DB-9A4B-1752A8C2BF64}" type="pres">
      <dgm:prSet presAssocID="{753C060A-4CC3-4B03-93BA-845A3037A3E4}" presName="node" presStyleLbl="node1" presStyleIdx="6" presStyleCnt="8">
        <dgm:presLayoutVars>
          <dgm:bulletEnabled val="1"/>
        </dgm:presLayoutVars>
      </dgm:prSet>
      <dgm:spPr/>
    </dgm:pt>
    <dgm:pt modelId="{AB2D64A1-4267-4BF7-A49F-EABE4DEADAC0}" type="pres">
      <dgm:prSet presAssocID="{795AEA0A-296E-468A-8BD1-A935992DA584}" presName="sibTrans" presStyleCnt="0"/>
      <dgm:spPr/>
    </dgm:pt>
    <dgm:pt modelId="{658E5BA0-75B3-449B-8097-C102F37B5D8A}" type="pres">
      <dgm:prSet presAssocID="{EBFC73F4-B773-4E6D-B099-F2A125BB8AEE}" presName="node" presStyleLbl="node1" presStyleIdx="7" presStyleCnt="8">
        <dgm:presLayoutVars>
          <dgm:bulletEnabled val="1"/>
        </dgm:presLayoutVars>
      </dgm:prSet>
      <dgm:spPr/>
    </dgm:pt>
  </dgm:ptLst>
  <dgm:cxnLst>
    <dgm:cxn modelId="{DC79730A-9CAE-4961-B3D1-57AD6438DB88}" srcId="{45F97671-DB9D-49E8-A2D3-23B3BC43E826}" destId="{753C060A-4CC3-4B03-93BA-845A3037A3E4}" srcOrd="6" destOrd="0" parTransId="{609F2AC1-5AF6-467B-949C-21023B93782C}" sibTransId="{795AEA0A-296E-468A-8BD1-A935992DA584}"/>
    <dgm:cxn modelId="{0CE14517-58D1-4C52-B89D-4B3A1FCFC98B}" srcId="{45F97671-DB9D-49E8-A2D3-23B3BC43E826}" destId="{E07AEA43-8326-46C2-9193-530C636602B7}" srcOrd="4" destOrd="0" parTransId="{42024A12-41F1-4CA1-A189-46E7A97399C9}" sibTransId="{C1F51837-B724-4234-905C-DD2312E53925}"/>
    <dgm:cxn modelId="{163B1232-E05B-477B-BD01-FBF9951926FF}" srcId="{45F97671-DB9D-49E8-A2D3-23B3BC43E826}" destId="{9D20B161-6DEC-4920-9B37-1B9C168C3D5E}" srcOrd="3" destOrd="0" parTransId="{9F4D6309-2779-47D8-A447-5B61A692FD55}" sibTransId="{6A9EE9DB-6E8C-471D-BA14-135C61390058}"/>
    <dgm:cxn modelId="{8A023A5B-6EFC-4350-BB93-7AAE235A5AC7}" type="presOf" srcId="{753C060A-4CC3-4B03-93BA-845A3037A3E4}" destId="{91EDBA5C-C918-46DB-9A4B-1752A8C2BF64}" srcOrd="0" destOrd="0" presId="urn:microsoft.com/office/officeart/2005/8/layout/default"/>
    <dgm:cxn modelId="{7A90214A-C286-4138-8571-5EF06C0904EA}" srcId="{45F97671-DB9D-49E8-A2D3-23B3BC43E826}" destId="{9473D053-BF45-4DAF-A34C-08730BEB8FAC}" srcOrd="2" destOrd="0" parTransId="{2AF54636-AFC3-4E26-859D-2C56373E3B96}" sibTransId="{7E97C90D-DC48-45D3-A659-896CF5D5EC3C}"/>
    <dgm:cxn modelId="{737AEC4D-2FF3-454C-ADFF-E8BD46D99687}" srcId="{45F97671-DB9D-49E8-A2D3-23B3BC43E826}" destId="{FCA2ACBA-901C-4EB4-BDB9-41600063A346}" srcOrd="5" destOrd="0" parTransId="{7C61A6B1-78BD-45F8-82BE-EBE47C3DBEC1}" sibTransId="{C475ECC1-4338-44F4-A65B-96CBC17AEE06}"/>
    <dgm:cxn modelId="{81F98E78-7F77-44DB-B5B7-9E4ABB0FE3FC}" srcId="{45F97671-DB9D-49E8-A2D3-23B3BC43E826}" destId="{EBFC73F4-B773-4E6D-B099-F2A125BB8AEE}" srcOrd="7" destOrd="0" parTransId="{C01DEDFC-B73C-4F37-B3F8-45F2464824F6}" sibTransId="{0568C704-C8D2-43C5-87B1-C0592F48ADAD}"/>
    <dgm:cxn modelId="{5B82E68A-99CB-4AC0-A152-A2735C515257}" type="presOf" srcId="{1916C7B1-86B8-4CA7-BBE8-4889097282CA}" destId="{2DE989B0-09C2-4E76-84ED-24DBE0A1CED4}" srcOrd="0" destOrd="0" presId="urn:microsoft.com/office/officeart/2005/8/layout/default"/>
    <dgm:cxn modelId="{0E2D468D-B6AB-4AA8-A4B0-4F2271BED525}" type="presOf" srcId="{45F97671-DB9D-49E8-A2D3-23B3BC43E826}" destId="{6FDA8D5D-C1F7-49F3-9AA9-7EC68B39F883}" srcOrd="0" destOrd="0" presId="urn:microsoft.com/office/officeart/2005/8/layout/default"/>
    <dgm:cxn modelId="{8CBB6294-79AD-470C-80A4-E9D1377924E0}" type="presOf" srcId="{FCA2ACBA-901C-4EB4-BDB9-41600063A346}" destId="{56AFBACB-5253-481C-B6BA-25CBB81339FD}" srcOrd="0" destOrd="0" presId="urn:microsoft.com/office/officeart/2005/8/layout/default"/>
    <dgm:cxn modelId="{E4CA4B97-CAF6-4258-AFB5-AD40E565DEE8}" type="presOf" srcId="{9473D053-BF45-4DAF-A34C-08730BEB8FAC}" destId="{FB5F673E-76F1-4EF5-BDF3-911639328587}" srcOrd="0" destOrd="0" presId="urn:microsoft.com/office/officeart/2005/8/layout/default"/>
    <dgm:cxn modelId="{CD6CDEA0-8D41-48AD-AE79-E0B6B37C2B5B}" type="presOf" srcId="{77497341-B653-477B-AD99-1802B65F1A05}" destId="{27607D72-8DFC-4F97-ABB4-B179BFD41848}" srcOrd="0" destOrd="0" presId="urn:microsoft.com/office/officeart/2005/8/layout/default"/>
    <dgm:cxn modelId="{21CD23AD-9962-4109-AE33-AD25B918FDB8}" type="presOf" srcId="{9D20B161-6DEC-4920-9B37-1B9C168C3D5E}" destId="{4BF6083D-8A32-4A50-981F-17D826C7C9E4}" srcOrd="0" destOrd="0" presId="urn:microsoft.com/office/officeart/2005/8/layout/default"/>
    <dgm:cxn modelId="{A4C457AD-617E-4469-B83C-C1AEDCA4FA8F}" srcId="{45F97671-DB9D-49E8-A2D3-23B3BC43E826}" destId="{1916C7B1-86B8-4CA7-BBE8-4889097282CA}" srcOrd="1" destOrd="0" parTransId="{7CAD6CAB-5A40-48EB-A88E-CBDD92615059}" sibTransId="{481E50D5-6876-4E6B-93EF-17F65B6645A6}"/>
    <dgm:cxn modelId="{A88457B7-B877-4685-A934-91A44CF73F28}" type="presOf" srcId="{EBFC73F4-B773-4E6D-B099-F2A125BB8AEE}" destId="{658E5BA0-75B3-449B-8097-C102F37B5D8A}" srcOrd="0" destOrd="0" presId="urn:microsoft.com/office/officeart/2005/8/layout/default"/>
    <dgm:cxn modelId="{12690AC6-D317-4BF5-B301-67F8A2C63120}" type="presOf" srcId="{E07AEA43-8326-46C2-9193-530C636602B7}" destId="{B0D53B2B-7CC7-4280-A4E8-571C13276D4E}" srcOrd="0" destOrd="0" presId="urn:microsoft.com/office/officeart/2005/8/layout/default"/>
    <dgm:cxn modelId="{94E85DF4-8C9D-45EA-A749-2C18AA3149B3}" srcId="{45F97671-DB9D-49E8-A2D3-23B3BC43E826}" destId="{77497341-B653-477B-AD99-1802B65F1A05}" srcOrd="0" destOrd="0" parTransId="{9C678006-DB69-4FDE-B6EF-0BDCA066FFE7}" sibTransId="{26B58BC7-00E6-4AAF-A679-36956A618C88}"/>
    <dgm:cxn modelId="{BDE50923-0F17-431B-8E94-DC190E667336}" type="presParOf" srcId="{6FDA8D5D-C1F7-49F3-9AA9-7EC68B39F883}" destId="{27607D72-8DFC-4F97-ABB4-B179BFD41848}" srcOrd="0" destOrd="0" presId="urn:microsoft.com/office/officeart/2005/8/layout/default"/>
    <dgm:cxn modelId="{9CC65142-C245-49C1-AC82-5AE7ECD034BC}" type="presParOf" srcId="{6FDA8D5D-C1F7-49F3-9AA9-7EC68B39F883}" destId="{04011E63-EB79-4DF2-8566-E73954BE7705}" srcOrd="1" destOrd="0" presId="urn:microsoft.com/office/officeart/2005/8/layout/default"/>
    <dgm:cxn modelId="{2D702896-3C19-45F2-8B0C-751C24ED6467}" type="presParOf" srcId="{6FDA8D5D-C1F7-49F3-9AA9-7EC68B39F883}" destId="{2DE989B0-09C2-4E76-84ED-24DBE0A1CED4}" srcOrd="2" destOrd="0" presId="urn:microsoft.com/office/officeart/2005/8/layout/default"/>
    <dgm:cxn modelId="{A236C1AF-749A-4E55-B3BC-1E8270A65DE7}" type="presParOf" srcId="{6FDA8D5D-C1F7-49F3-9AA9-7EC68B39F883}" destId="{30EC46EE-F8D6-4D43-AACB-DD02B840D10D}" srcOrd="3" destOrd="0" presId="urn:microsoft.com/office/officeart/2005/8/layout/default"/>
    <dgm:cxn modelId="{605E8CB9-82FD-49DA-8F62-629557FB036A}" type="presParOf" srcId="{6FDA8D5D-C1F7-49F3-9AA9-7EC68B39F883}" destId="{FB5F673E-76F1-4EF5-BDF3-911639328587}" srcOrd="4" destOrd="0" presId="urn:microsoft.com/office/officeart/2005/8/layout/default"/>
    <dgm:cxn modelId="{2EDFBA12-2EE4-46FE-8586-11A5FDB0FBE2}" type="presParOf" srcId="{6FDA8D5D-C1F7-49F3-9AA9-7EC68B39F883}" destId="{BD60FA8C-4A23-4F84-8C00-E48B4C969375}" srcOrd="5" destOrd="0" presId="urn:microsoft.com/office/officeart/2005/8/layout/default"/>
    <dgm:cxn modelId="{52C9F357-DDFD-405B-91F1-B494EBB17D64}" type="presParOf" srcId="{6FDA8D5D-C1F7-49F3-9AA9-7EC68B39F883}" destId="{4BF6083D-8A32-4A50-981F-17D826C7C9E4}" srcOrd="6" destOrd="0" presId="urn:microsoft.com/office/officeart/2005/8/layout/default"/>
    <dgm:cxn modelId="{A3FCA226-A80E-4008-BABD-F20CE60ED524}" type="presParOf" srcId="{6FDA8D5D-C1F7-49F3-9AA9-7EC68B39F883}" destId="{CD52B7D6-11BE-4E99-9E66-1063EA8DEABE}" srcOrd="7" destOrd="0" presId="urn:microsoft.com/office/officeart/2005/8/layout/default"/>
    <dgm:cxn modelId="{8BB49742-B606-4B51-8247-744D51557FE7}" type="presParOf" srcId="{6FDA8D5D-C1F7-49F3-9AA9-7EC68B39F883}" destId="{B0D53B2B-7CC7-4280-A4E8-571C13276D4E}" srcOrd="8" destOrd="0" presId="urn:microsoft.com/office/officeart/2005/8/layout/default"/>
    <dgm:cxn modelId="{E25B5E60-4DBC-4477-A747-CB2DB11ECF74}" type="presParOf" srcId="{6FDA8D5D-C1F7-49F3-9AA9-7EC68B39F883}" destId="{F05461D7-BD43-46C7-842E-A56B7A8E5410}" srcOrd="9" destOrd="0" presId="urn:microsoft.com/office/officeart/2005/8/layout/default"/>
    <dgm:cxn modelId="{83B8A0D8-A4BC-4242-BDC1-4DF4073CAAAC}" type="presParOf" srcId="{6FDA8D5D-C1F7-49F3-9AA9-7EC68B39F883}" destId="{56AFBACB-5253-481C-B6BA-25CBB81339FD}" srcOrd="10" destOrd="0" presId="urn:microsoft.com/office/officeart/2005/8/layout/default"/>
    <dgm:cxn modelId="{BDB54259-29B1-4F35-A3E6-3AC825ECC4B8}" type="presParOf" srcId="{6FDA8D5D-C1F7-49F3-9AA9-7EC68B39F883}" destId="{E09074BD-FB6B-45D6-AA7C-814A22518BDA}" srcOrd="11" destOrd="0" presId="urn:microsoft.com/office/officeart/2005/8/layout/default"/>
    <dgm:cxn modelId="{F2B6F1CA-52C8-4D08-905F-9ED63C2492A8}" type="presParOf" srcId="{6FDA8D5D-C1F7-49F3-9AA9-7EC68B39F883}" destId="{91EDBA5C-C918-46DB-9A4B-1752A8C2BF64}" srcOrd="12" destOrd="0" presId="urn:microsoft.com/office/officeart/2005/8/layout/default"/>
    <dgm:cxn modelId="{91FDA8FA-77B4-4970-B994-DA99FB7529D7}" type="presParOf" srcId="{6FDA8D5D-C1F7-49F3-9AA9-7EC68B39F883}" destId="{AB2D64A1-4267-4BF7-A49F-EABE4DEADAC0}" srcOrd="13" destOrd="0" presId="urn:microsoft.com/office/officeart/2005/8/layout/default"/>
    <dgm:cxn modelId="{74E90C8D-031A-45CA-B665-AD32D724F2F7}" type="presParOf" srcId="{6FDA8D5D-C1F7-49F3-9AA9-7EC68B39F883}" destId="{658E5BA0-75B3-449B-8097-C102F37B5D8A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07D72-8DFC-4F97-ABB4-B179BFD41848}">
      <dsp:nvSpPr>
        <dsp:cNvPr id="0" name=""/>
        <dsp:cNvSpPr/>
      </dsp:nvSpPr>
      <dsp:spPr>
        <a:xfrm>
          <a:off x="3214" y="818792"/>
          <a:ext cx="2550318" cy="15301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400" b="0" kern="1200"/>
            <a:t>Many-to-many</a:t>
          </a:r>
          <a:endParaRPr lang="en-ID" sz="2400" kern="1200"/>
        </a:p>
      </dsp:txBody>
      <dsp:txXfrm>
        <a:off x="3214" y="818792"/>
        <a:ext cx="2550318" cy="1530191"/>
      </dsp:txXfrm>
    </dsp:sp>
    <dsp:sp modelId="{2DE989B0-09C2-4E76-84ED-24DBE0A1CED4}">
      <dsp:nvSpPr>
        <dsp:cNvPr id="0" name=""/>
        <dsp:cNvSpPr/>
      </dsp:nvSpPr>
      <dsp:spPr>
        <a:xfrm>
          <a:off x="2808565" y="818792"/>
          <a:ext cx="2550318" cy="15301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400" b="0" kern="1200"/>
            <a:t>Participatory</a:t>
          </a:r>
          <a:endParaRPr lang="en-ID" sz="2400" kern="1200"/>
        </a:p>
      </dsp:txBody>
      <dsp:txXfrm>
        <a:off x="2808565" y="818792"/>
        <a:ext cx="2550318" cy="1530191"/>
      </dsp:txXfrm>
    </dsp:sp>
    <dsp:sp modelId="{FB5F673E-76F1-4EF5-BDF3-911639328587}">
      <dsp:nvSpPr>
        <dsp:cNvPr id="0" name=""/>
        <dsp:cNvSpPr/>
      </dsp:nvSpPr>
      <dsp:spPr>
        <a:xfrm>
          <a:off x="5613915" y="818792"/>
          <a:ext cx="2550318" cy="15301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400" b="0" kern="1200"/>
            <a:t>User Owned</a:t>
          </a:r>
          <a:endParaRPr lang="en-ID" sz="2400" kern="1200"/>
        </a:p>
      </dsp:txBody>
      <dsp:txXfrm>
        <a:off x="5613915" y="818792"/>
        <a:ext cx="2550318" cy="1530191"/>
      </dsp:txXfrm>
    </dsp:sp>
    <dsp:sp modelId="{4BF6083D-8A32-4A50-981F-17D826C7C9E4}">
      <dsp:nvSpPr>
        <dsp:cNvPr id="0" name=""/>
        <dsp:cNvSpPr/>
      </dsp:nvSpPr>
      <dsp:spPr>
        <a:xfrm>
          <a:off x="8419266" y="818792"/>
          <a:ext cx="2550318" cy="15301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400" b="0" kern="1200"/>
            <a:t>Conversational</a:t>
          </a:r>
          <a:endParaRPr lang="en-ID" sz="2400" kern="1200"/>
        </a:p>
      </dsp:txBody>
      <dsp:txXfrm>
        <a:off x="8419266" y="818792"/>
        <a:ext cx="2550318" cy="1530191"/>
      </dsp:txXfrm>
    </dsp:sp>
    <dsp:sp modelId="{B0D53B2B-7CC7-4280-A4E8-571C13276D4E}">
      <dsp:nvSpPr>
        <dsp:cNvPr id="0" name=""/>
        <dsp:cNvSpPr/>
      </dsp:nvSpPr>
      <dsp:spPr>
        <a:xfrm>
          <a:off x="3214" y="2604015"/>
          <a:ext cx="2550318" cy="15301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400" b="0" kern="1200"/>
            <a:t>Enables Openness</a:t>
          </a:r>
          <a:endParaRPr lang="en-ID" sz="2400" kern="1200"/>
        </a:p>
      </dsp:txBody>
      <dsp:txXfrm>
        <a:off x="3214" y="2604015"/>
        <a:ext cx="2550318" cy="1530191"/>
      </dsp:txXfrm>
    </dsp:sp>
    <dsp:sp modelId="{56AFBACB-5253-481C-B6BA-25CBB81339FD}">
      <dsp:nvSpPr>
        <dsp:cNvPr id="0" name=""/>
        <dsp:cNvSpPr/>
      </dsp:nvSpPr>
      <dsp:spPr>
        <a:xfrm>
          <a:off x="2808565" y="2604015"/>
          <a:ext cx="2550318" cy="15301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400" b="0" kern="1200"/>
            <a:t>Enables Mass Collaboration</a:t>
          </a:r>
          <a:endParaRPr lang="en-ID" sz="2400" kern="1200"/>
        </a:p>
      </dsp:txBody>
      <dsp:txXfrm>
        <a:off x="2808565" y="2604015"/>
        <a:ext cx="2550318" cy="1530191"/>
      </dsp:txXfrm>
    </dsp:sp>
    <dsp:sp modelId="{91EDBA5C-C918-46DB-9A4B-1752A8C2BF64}">
      <dsp:nvSpPr>
        <dsp:cNvPr id="0" name=""/>
        <dsp:cNvSpPr/>
      </dsp:nvSpPr>
      <dsp:spPr>
        <a:xfrm>
          <a:off x="5613915" y="2604015"/>
          <a:ext cx="2550318" cy="15301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400" b="0" kern="1200"/>
            <a:t>Relationship Oriented</a:t>
          </a:r>
          <a:endParaRPr lang="en-ID" sz="2400" kern="1200"/>
        </a:p>
      </dsp:txBody>
      <dsp:txXfrm>
        <a:off x="5613915" y="2604015"/>
        <a:ext cx="2550318" cy="1530191"/>
      </dsp:txXfrm>
    </dsp:sp>
    <dsp:sp modelId="{658E5BA0-75B3-449B-8097-C102F37B5D8A}">
      <dsp:nvSpPr>
        <dsp:cNvPr id="0" name=""/>
        <dsp:cNvSpPr/>
      </dsp:nvSpPr>
      <dsp:spPr>
        <a:xfrm>
          <a:off x="8419266" y="2604015"/>
          <a:ext cx="2550318" cy="15301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kern="1200"/>
            <a:t>Free and Easy To Use</a:t>
          </a:r>
          <a:endParaRPr lang="en-ID" sz="2400" kern="1200"/>
        </a:p>
      </dsp:txBody>
      <dsp:txXfrm>
        <a:off x="8419266" y="2604015"/>
        <a:ext cx="2550318" cy="1530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10/01/2023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10/01/2023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1351D7-7B69-40B9-8EEA-B4FEF26EED31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16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 Kietzmann, Jan H.; Kristopher Hermkens (2011). "Social media? Get serious! Understanding the functional building blocks of social media". Business Horizons (Submitted manuscript). 54 (3): 241–251. doi:10.1016/j.bushor.2011.01.005.</a:t>
            </a:r>
          </a:p>
          <a:p>
            <a:r>
              <a:rPr lang="en-ID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2. Obar, Jonathan A.; Wildman, Steve (2015). "Social media definition and the governance challenge: An introduction to the special issue". Telecommunications Policy. 39 (9): 745–e669. doi:10.2139/ssrn.2647377.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9072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7768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3124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692696"/>
            <a:ext cx="2765805" cy="18209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0" y="0"/>
            <a:ext cx="9144000" cy="3124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344" y="692696"/>
            <a:ext cx="2765805" cy="182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23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2438" indent="-452438">
              <a:defRPr b="0">
                <a:solidFill>
                  <a:srgbClr val="000000"/>
                </a:solidFill>
              </a:defRPr>
            </a:lvl1pPr>
            <a:lvl2pPr marL="895350" indent="-438150">
              <a:buFont typeface="Courier New" panose="02070309020205020404" pitchFamily="49" charset="0"/>
              <a:buChar char="o"/>
              <a:defRPr>
                <a:solidFill>
                  <a:srgbClr val="000000"/>
                </a:solidFill>
              </a:defRPr>
            </a:lvl2pPr>
            <a:lvl3pPr marL="1347788" indent="-433388">
              <a:buFont typeface="Wingdings" panose="05000000000000000000" pitchFamily="2" charset="2"/>
              <a:buChar char="ü"/>
              <a:defRPr>
                <a:solidFill>
                  <a:srgbClr val="000000"/>
                </a:solidFill>
              </a:defRPr>
            </a:lvl3pPr>
            <a:lvl4pPr marL="1790700" indent="-419100">
              <a:buFont typeface="Wingdings" panose="05000000000000000000" pitchFamily="2" charset="2"/>
              <a:buChar char="v"/>
              <a:defRPr>
                <a:solidFill>
                  <a:srgbClr val="000000"/>
                </a:solidFill>
              </a:defRPr>
            </a:lvl4pPr>
            <a:lvl5pPr marL="2243138" indent="-414338">
              <a:buFont typeface="Wingdings" panose="05000000000000000000" pitchFamily="2" charset="2"/>
              <a:buChar char="Ø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6516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5630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8338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476672"/>
            <a:ext cx="10814992" cy="94096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8567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9373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58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2438" indent="-452438">
              <a:defRPr b="0">
                <a:solidFill>
                  <a:srgbClr val="000000"/>
                </a:solidFill>
              </a:defRPr>
            </a:lvl1pPr>
            <a:lvl2pPr marL="895350" indent="-438150">
              <a:buFont typeface="Courier New" panose="02070309020205020404" pitchFamily="49" charset="0"/>
              <a:buChar char="o"/>
              <a:defRPr>
                <a:solidFill>
                  <a:srgbClr val="000000"/>
                </a:solidFill>
              </a:defRPr>
            </a:lvl2pPr>
            <a:lvl3pPr marL="1347788" indent="-433388">
              <a:buFont typeface="Wingdings" panose="05000000000000000000" pitchFamily="2" charset="2"/>
              <a:buChar char="ü"/>
              <a:defRPr>
                <a:solidFill>
                  <a:srgbClr val="000000"/>
                </a:solidFill>
              </a:defRPr>
            </a:lvl3pPr>
            <a:lvl4pPr marL="1790700" indent="-419100">
              <a:buFont typeface="Wingdings" panose="05000000000000000000" pitchFamily="2" charset="2"/>
              <a:buChar char="v"/>
              <a:defRPr>
                <a:solidFill>
                  <a:srgbClr val="000000"/>
                </a:solidFill>
              </a:defRPr>
            </a:lvl4pPr>
            <a:lvl5pPr marL="2243138" indent="-414338">
              <a:buFont typeface="Wingdings" panose="05000000000000000000" pitchFamily="2" charset="2"/>
              <a:buChar char="Ø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2626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7008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91263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80065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054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476672"/>
            <a:ext cx="10814992" cy="94096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>
              <a:solidFill>
                <a:schemeClr val="tx1"/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98" y="-33238"/>
            <a:ext cx="8443753" cy="725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0">
          <a:solidFill>
            <a:srgbClr val="00206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Courier New" panose="02070309020205020404" pitchFamily="49" charset="0"/>
        <a:buChar char="o"/>
        <a:defRPr sz="2400">
          <a:solidFill>
            <a:srgbClr val="002060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anose="05000000000000000000" pitchFamily="2" charset="2"/>
        <a:buChar char="ü"/>
        <a:defRPr sz="2200">
          <a:solidFill>
            <a:srgbClr val="002060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anose="05000000000000000000" pitchFamily="2" charset="2"/>
        <a:buChar char="§"/>
        <a:defRPr sz="2000">
          <a:solidFill>
            <a:srgbClr val="002060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20574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anose="05000000000000000000" pitchFamily="2" charset="2"/>
        <a:buChar char="Ø"/>
        <a:defRPr sz="2000">
          <a:solidFill>
            <a:srgbClr val="002060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>
              <a:solidFill>
                <a:schemeClr val="tx1"/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798" y="-33238"/>
            <a:ext cx="8443753" cy="72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2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0">
          <a:solidFill>
            <a:srgbClr val="00206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Courier New" panose="02070309020205020404" pitchFamily="49" charset="0"/>
        <a:buChar char="o"/>
        <a:defRPr sz="2400">
          <a:solidFill>
            <a:srgbClr val="002060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anose="05000000000000000000" pitchFamily="2" charset="2"/>
        <a:buChar char="ü"/>
        <a:defRPr sz="2200">
          <a:solidFill>
            <a:srgbClr val="002060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anose="05000000000000000000" pitchFamily="2" charset="2"/>
        <a:buChar char="§"/>
        <a:defRPr sz="2000">
          <a:solidFill>
            <a:srgbClr val="002060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20574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anose="05000000000000000000" pitchFamily="2" charset="2"/>
        <a:buChar char="Ø"/>
        <a:defRPr sz="2000">
          <a:solidFill>
            <a:srgbClr val="002060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achmad.solichin@budiluhur.ac.i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FAKULTAS TEKNOLOGI INFORMASI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51384" y="4149080"/>
            <a:ext cx="10945216" cy="1512168"/>
          </a:xfrm>
        </p:spPr>
        <p:txBody>
          <a:bodyPr/>
          <a:lstStyle/>
          <a:p>
            <a:r>
              <a:rPr lang="es-ES" sz="5400" b="1"/>
              <a:t>ANALISIS TEKS PADA MEDIA SOSIAL</a:t>
            </a:r>
            <a:endParaRPr lang="id-ID" sz="4400" b="1"/>
          </a:p>
          <a:p>
            <a:r>
              <a:rPr lang="id-ID" sz="3600" b="1"/>
              <a:t>[</a:t>
            </a:r>
            <a:r>
              <a:rPr lang="en-ID" sz="3600" b="1"/>
              <a:t>KP398 – 2</a:t>
            </a:r>
            <a:r>
              <a:rPr lang="id-ID" sz="3600" b="1"/>
              <a:t> SKS </a:t>
            </a:r>
            <a:r>
              <a:rPr lang="en-ID" sz="3600" b="1"/>
              <a:t>– S1 TEKNIK INFORMATIKA</a:t>
            </a:r>
            <a:r>
              <a:rPr lang="id-ID" sz="3600" b="1"/>
              <a:t>]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Proses Umum Analisis Teks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84347" y="2636912"/>
            <a:ext cx="2551413" cy="116076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/>
              <a:t>Preprocessing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4583832" y="2636912"/>
            <a:ext cx="2520280" cy="116076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/>
              <a:t>Feature Extraction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680176" y="2636911"/>
            <a:ext cx="2520280" cy="116076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/>
              <a:t>Modeling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9336" y="1700808"/>
            <a:ext cx="1452834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D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Teks</a:t>
            </a:r>
          </a:p>
        </p:txBody>
      </p:sp>
      <p:cxnSp>
        <p:nvCxnSpPr>
          <p:cNvPr id="11" name="Straight Arrow Connector 10"/>
          <p:cNvCxnSpPr>
            <a:stCxn id="4" idx="3"/>
            <a:endCxn id="6" idx="1"/>
          </p:cNvCxnSpPr>
          <p:nvPr/>
        </p:nvCxnSpPr>
        <p:spPr>
          <a:xfrm>
            <a:off x="3935760" y="3217297"/>
            <a:ext cx="64807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 flipV="1">
            <a:off x="7104112" y="3217296"/>
            <a:ext cx="576064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2"/>
            <a:endCxn id="4" idx="1"/>
          </p:cNvCxnSpPr>
          <p:nvPr/>
        </p:nvCxnSpPr>
        <p:spPr>
          <a:xfrm rot="16200000" flipH="1">
            <a:off x="587638" y="2420588"/>
            <a:ext cx="1054824" cy="53859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416480" y="4077072"/>
            <a:ext cx="154436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Klaster</a:t>
            </a:r>
          </a:p>
        </p:txBody>
      </p:sp>
      <p:cxnSp>
        <p:nvCxnSpPr>
          <p:cNvPr id="23" name="Elbow Connector 22"/>
          <p:cNvCxnSpPr>
            <a:stCxn id="7" idx="3"/>
            <a:endCxn id="22" idx="0"/>
          </p:cNvCxnSpPr>
          <p:nvPr/>
        </p:nvCxnSpPr>
        <p:spPr>
          <a:xfrm>
            <a:off x="10200456" y="3217296"/>
            <a:ext cx="988205" cy="85977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384347" y="4015808"/>
            <a:ext cx="2551413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Tokenization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Sentence splitter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Lemmatisasi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 word elimination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Entity Masking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Spelling correction</a:t>
            </a:r>
            <a:endParaRPr lang="en-ID" sz="2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83832" y="4077072"/>
            <a:ext cx="2520280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 Space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LSI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 Embedding</a:t>
            </a:r>
            <a:endParaRPr lang="en-ID" sz="2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80176" y="4077072"/>
            <a:ext cx="252028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Classification/ 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Similarity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Sequential Labeling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Seq2seq</a:t>
            </a:r>
            <a:endParaRPr lang="en-ID" sz="2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 rot="16200000">
            <a:off x="3585884" y="2187954"/>
            <a:ext cx="1344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Token list</a:t>
            </a:r>
          </a:p>
        </p:txBody>
      </p:sp>
      <p:sp>
        <p:nvSpPr>
          <p:cNvPr id="42" name="TextBox 41"/>
          <p:cNvSpPr txBox="1"/>
          <p:nvPr/>
        </p:nvSpPr>
        <p:spPr>
          <a:xfrm rot="16200000">
            <a:off x="6766533" y="2187953"/>
            <a:ext cx="1261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785869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Youtube: </a:t>
            </a:r>
            <a:r>
              <a:rPr lang="en-ID">
                <a:solidFill>
                  <a:srgbClr val="FFFF00"/>
                </a:solidFill>
              </a:rPr>
              <a:t>Potensi Riset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600"/>
              <a:t>Berdasarkan </a:t>
            </a:r>
            <a:r>
              <a:rPr lang="en-ID" sz="2600" b="1">
                <a:solidFill>
                  <a:srgbClr val="FF0000"/>
                </a:solidFill>
              </a:rPr>
              <a:t>komentar</a:t>
            </a:r>
            <a:r>
              <a:rPr lang="en-ID" sz="2600"/>
              <a:t> pada video Youtube dapat digali berbagai informasi:</a:t>
            </a:r>
          </a:p>
          <a:p>
            <a:pPr lvl="1"/>
            <a:r>
              <a:rPr lang="en-ID" sz="2200"/>
              <a:t>Identifikasi topik pada kolom komentar: apakah masih selaras dengan video, atau memunculkan topik lain? </a:t>
            </a:r>
            <a:r>
              <a:rPr lang="en-ID" sz="2200">
                <a:sym typeface="Wingdings" panose="05000000000000000000" pitchFamily="2" charset="2"/>
              </a:rPr>
              <a:t> </a:t>
            </a:r>
            <a:r>
              <a:rPr lang="en-ID" sz="2200" b="1">
                <a:solidFill>
                  <a:srgbClr val="FF0000"/>
                </a:solidFill>
                <a:sym typeface="Wingdings" panose="05000000000000000000" pitchFamily="2" charset="2"/>
              </a:rPr>
              <a:t>subtopic word frequency analysis</a:t>
            </a:r>
            <a:r>
              <a:rPr lang="en-ID" sz="2200">
                <a:sym typeface="Wingdings" panose="05000000000000000000" pitchFamily="2" charset="2"/>
              </a:rPr>
              <a:t>.</a:t>
            </a:r>
            <a:endParaRPr lang="en-ID" sz="2200"/>
          </a:p>
          <a:p>
            <a:pPr lvl="1"/>
            <a:r>
              <a:rPr lang="en-ID" sz="2200"/>
              <a:t>Analisis gender: kebanyakan pengunjung yang berkomentar pria atau wanita, apakah ada perbedaan komentar antara pria dan wanita? </a:t>
            </a:r>
            <a:r>
              <a:rPr lang="en-ID" sz="2200">
                <a:sym typeface="Wingdings" panose="05000000000000000000" pitchFamily="2" charset="2"/>
              </a:rPr>
              <a:t> </a:t>
            </a:r>
            <a:r>
              <a:rPr lang="en-ID" sz="2200" b="1">
                <a:solidFill>
                  <a:srgbClr val="FF0000"/>
                </a:solidFill>
                <a:sym typeface="Wingdings" panose="05000000000000000000" pitchFamily="2" charset="2"/>
              </a:rPr>
              <a:t>gender differences analysis</a:t>
            </a:r>
          </a:p>
          <a:p>
            <a:pPr lvl="1"/>
            <a:r>
              <a:rPr lang="en-ID" sz="2200">
                <a:sym typeface="Wingdings" panose="05000000000000000000" pitchFamily="2" charset="2"/>
              </a:rPr>
              <a:t>Analisis sentimen: bagaimana pengunjung menanggapi video, positif, negatif atau netral?  </a:t>
            </a:r>
            <a:r>
              <a:rPr lang="en-ID" sz="2200" b="1">
                <a:solidFill>
                  <a:srgbClr val="FF0000"/>
                </a:solidFill>
                <a:sym typeface="Wingdings" panose="05000000000000000000" pitchFamily="2" charset="2"/>
              </a:rPr>
              <a:t>sentiment analysis</a:t>
            </a:r>
            <a:r>
              <a:rPr lang="en-ID" sz="220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ID" sz="2200">
                <a:sym typeface="Wingdings" panose="05000000000000000000" pitchFamily="2" charset="2"/>
              </a:rPr>
              <a:t>Analisis jejaring: Bagaimana konektivitas pengunjung? Komentar mana yang paling disukai? Siapa pengunjung yang paling berpengaruh komentarnya?  </a:t>
            </a:r>
            <a:r>
              <a:rPr lang="en-ID" sz="2200" b="1">
                <a:solidFill>
                  <a:srgbClr val="FF0000"/>
                </a:solidFill>
                <a:sym typeface="Wingdings" panose="05000000000000000000" pitchFamily="2" charset="2"/>
              </a:rPr>
              <a:t>network analysis</a:t>
            </a:r>
            <a:r>
              <a:rPr lang="en-ID" sz="220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ID" sz="2200">
                <a:sym typeface="Wingdings" panose="05000000000000000000" pitchFamily="2" charset="2"/>
              </a:rPr>
              <a:t>Klasterisasi komentar: bagaimana pengelompokan / polarisasi komentar?  </a:t>
            </a:r>
            <a:r>
              <a:rPr lang="en-ID" sz="2200" b="1">
                <a:solidFill>
                  <a:srgbClr val="FF0000"/>
                </a:solidFill>
                <a:sym typeface="Wingdings" panose="05000000000000000000" pitchFamily="2" charset="2"/>
              </a:rPr>
              <a:t>clustering analysis</a:t>
            </a:r>
            <a:endParaRPr lang="en-ID" sz="2200" b="1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1092" y="6169967"/>
            <a:ext cx="7392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Baca:</a:t>
            </a:r>
            <a:r>
              <a:rPr lang="en-GB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Mike Thelwall (2017): Social media analytics for YouTube comments: potential and limitations, International Journal of Social Research Methodology, DOI: 10.1080/13645579.2017.1381821 </a:t>
            </a:r>
            <a:endParaRPr lang="en-ID" sz="12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26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Metode Ekstraksi Fitur Data Teks</a:t>
            </a:r>
          </a:p>
        </p:txBody>
      </p:sp>
      <p:sp>
        <p:nvSpPr>
          <p:cNvPr id="6" name="Freeform 5"/>
          <p:cNvSpPr/>
          <p:nvPr/>
        </p:nvSpPr>
        <p:spPr>
          <a:xfrm>
            <a:off x="609600" y="1619249"/>
            <a:ext cx="3428999" cy="2057400"/>
          </a:xfrm>
          <a:custGeom>
            <a:avLst/>
            <a:gdLst>
              <a:gd name="connsiteX0" fmla="*/ 0 w 3428999"/>
              <a:gd name="connsiteY0" fmla="*/ 0 h 2057400"/>
              <a:gd name="connsiteX1" fmla="*/ 3428999 w 3428999"/>
              <a:gd name="connsiteY1" fmla="*/ 0 h 2057400"/>
              <a:gd name="connsiteX2" fmla="*/ 3428999 w 3428999"/>
              <a:gd name="connsiteY2" fmla="*/ 2057400 h 2057400"/>
              <a:gd name="connsiteX3" fmla="*/ 0 w 3428999"/>
              <a:gd name="connsiteY3" fmla="*/ 2057400 h 2057400"/>
              <a:gd name="connsiteX4" fmla="*/ 0 w 3428999"/>
              <a:gd name="connsiteY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8999" h="2057400">
                <a:moveTo>
                  <a:pt x="0" y="0"/>
                </a:moveTo>
                <a:lnTo>
                  <a:pt x="3428999" y="0"/>
                </a:lnTo>
                <a:lnTo>
                  <a:pt x="3428999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lstStyle/>
          <a:p>
            <a:pPr lvl="0" algn="ctr" defTabSz="1778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4000" b="0" kern="1200"/>
              <a:t>One Hot Encoding</a:t>
            </a:r>
            <a:endParaRPr lang="en-ID" sz="4000" kern="1200"/>
          </a:p>
        </p:txBody>
      </p:sp>
      <p:sp>
        <p:nvSpPr>
          <p:cNvPr id="7" name="Freeform 6"/>
          <p:cNvSpPr/>
          <p:nvPr/>
        </p:nvSpPr>
        <p:spPr>
          <a:xfrm>
            <a:off x="4381500" y="1619249"/>
            <a:ext cx="3428999" cy="2057400"/>
          </a:xfrm>
          <a:custGeom>
            <a:avLst/>
            <a:gdLst>
              <a:gd name="connsiteX0" fmla="*/ 0 w 3428999"/>
              <a:gd name="connsiteY0" fmla="*/ 0 h 2057400"/>
              <a:gd name="connsiteX1" fmla="*/ 3428999 w 3428999"/>
              <a:gd name="connsiteY1" fmla="*/ 0 h 2057400"/>
              <a:gd name="connsiteX2" fmla="*/ 3428999 w 3428999"/>
              <a:gd name="connsiteY2" fmla="*/ 2057400 h 2057400"/>
              <a:gd name="connsiteX3" fmla="*/ 0 w 3428999"/>
              <a:gd name="connsiteY3" fmla="*/ 2057400 h 2057400"/>
              <a:gd name="connsiteX4" fmla="*/ 0 w 3428999"/>
              <a:gd name="connsiteY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8999" h="2057400">
                <a:moveTo>
                  <a:pt x="0" y="0"/>
                </a:moveTo>
                <a:lnTo>
                  <a:pt x="3428999" y="0"/>
                </a:lnTo>
                <a:lnTo>
                  <a:pt x="3428999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2076013"/>
              <a:satOff val="7000"/>
              <a:lumOff val="-7804"/>
              <a:alphaOff val="0"/>
            </a:schemeClr>
          </a:fillRef>
          <a:effectRef idx="0">
            <a:schemeClr val="accent5">
              <a:hueOff val="-2076013"/>
              <a:satOff val="7000"/>
              <a:lumOff val="-780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lstStyle/>
          <a:p>
            <a:pPr lvl="0" algn="ctr" defTabSz="1778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4000" b="0" kern="1200"/>
              <a:t>Bag of Word (BOW)</a:t>
            </a:r>
            <a:endParaRPr lang="en-ID" sz="4000" kern="1200"/>
          </a:p>
        </p:txBody>
      </p:sp>
      <p:sp>
        <p:nvSpPr>
          <p:cNvPr id="8" name="Freeform 7"/>
          <p:cNvSpPr/>
          <p:nvPr/>
        </p:nvSpPr>
        <p:spPr>
          <a:xfrm>
            <a:off x="8153400" y="1619249"/>
            <a:ext cx="3428999" cy="2057400"/>
          </a:xfrm>
          <a:custGeom>
            <a:avLst/>
            <a:gdLst>
              <a:gd name="connsiteX0" fmla="*/ 0 w 3428999"/>
              <a:gd name="connsiteY0" fmla="*/ 0 h 2057400"/>
              <a:gd name="connsiteX1" fmla="*/ 3428999 w 3428999"/>
              <a:gd name="connsiteY1" fmla="*/ 0 h 2057400"/>
              <a:gd name="connsiteX2" fmla="*/ 3428999 w 3428999"/>
              <a:gd name="connsiteY2" fmla="*/ 2057400 h 2057400"/>
              <a:gd name="connsiteX3" fmla="*/ 0 w 3428999"/>
              <a:gd name="connsiteY3" fmla="*/ 2057400 h 2057400"/>
              <a:gd name="connsiteX4" fmla="*/ 0 w 3428999"/>
              <a:gd name="connsiteY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8999" h="2057400">
                <a:moveTo>
                  <a:pt x="0" y="0"/>
                </a:moveTo>
                <a:lnTo>
                  <a:pt x="3428999" y="0"/>
                </a:lnTo>
                <a:lnTo>
                  <a:pt x="3428999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152025"/>
              <a:satOff val="14000"/>
              <a:lumOff val="-15608"/>
              <a:alphaOff val="0"/>
            </a:schemeClr>
          </a:fillRef>
          <a:effectRef idx="0">
            <a:schemeClr val="accent5">
              <a:hueOff val="-4152025"/>
              <a:satOff val="14000"/>
              <a:lumOff val="-1560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lstStyle/>
          <a:p>
            <a:pPr lvl="0" algn="ctr" defTabSz="1778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4000" b="0" kern="1200"/>
              <a:t>N-grams</a:t>
            </a:r>
            <a:endParaRPr lang="en-ID" sz="4000" kern="1200"/>
          </a:p>
        </p:txBody>
      </p:sp>
      <p:sp>
        <p:nvSpPr>
          <p:cNvPr id="9" name="Freeform 8"/>
          <p:cNvSpPr/>
          <p:nvPr/>
        </p:nvSpPr>
        <p:spPr>
          <a:xfrm>
            <a:off x="609600" y="4019550"/>
            <a:ext cx="3428999" cy="2057400"/>
          </a:xfrm>
          <a:custGeom>
            <a:avLst/>
            <a:gdLst>
              <a:gd name="connsiteX0" fmla="*/ 0 w 3428999"/>
              <a:gd name="connsiteY0" fmla="*/ 0 h 2057400"/>
              <a:gd name="connsiteX1" fmla="*/ 3428999 w 3428999"/>
              <a:gd name="connsiteY1" fmla="*/ 0 h 2057400"/>
              <a:gd name="connsiteX2" fmla="*/ 3428999 w 3428999"/>
              <a:gd name="connsiteY2" fmla="*/ 2057400 h 2057400"/>
              <a:gd name="connsiteX3" fmla="*/ 0 w 3428999"/>
              <a:gd name="connsiteY3" fmla="*/ 2057400 h 2057400"/>
              <a:gd name="connsiteX4" fmla="*/ 0 w 3428999"/>
              <a:gd name="connsiteY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8999" h="2057400">
                <a:moveTo>
                  <a:pt x="0" y="0"/>
                </a:moveTo>
                <a:lnTo>
                  <a:pt x="3428999" y="0"/>
                </a:lnTo>
                <a:lnTo>
                  <a:pt x="3428999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6228038"/>
              <a:satOff val="21000"/>
              <a:lumOff val="-23412"/>
              <a:alphaOff val="0"/>
            </a:schemeClr>
          </a:fillRef>
          <a:effectRef idx="0">
            <a:schemeClr val="accent5">
              <a:hueOff val="-6228038"/>
              <a:satOff val="21000"/>
              <a:lumOff val="-2341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lstStyle/>
          <a:p>
            <a:pPr lvl="0" algn="ctr" defTabSz="1778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4000" b="0" kern="1200"/>
              <a:t>TF-IDF</a:t>
            </a:r>
            <a:endParaRPr lang="en-ID" sz="4000" kern="1200"/>
          </a:p>
        </p:txBody>
      </p:sp>
      <p:sp>
        <p:nvSpPr>
          <p:cNvPr id="10" name="Freeform 9"/>
          <p:cNvSpPr/>
          <p:nvPr/>
        </p:nvSpPr>
        <p:spPr>
          <a:xfrm>
            <a:off x="4381500" y="4019550"/>
            <a:ext cx="3428999" cy="2057400"/>
          </a:xfrm>
          <a:custGeom>
            <a:avLst/>
            <a:gdLst>
              <a:gd name="connsiteX0" fmla="*/ 0 w 3428999"/>
              <a:gd name="connsiteY0" fmla="*/ 0 h 2057400"/>
              <a:gd name="connsiteX1" fmla="*/ 3428999 w 3428999"/>
              <a:gd name="connsiteY1" fmla="*/ 0 h 2057400"/>
              <a:gd name="connsiteX2" fmla="*/ 3428999 w 3428999"/>
              <a:gd name="connsiteY2" fmla="*/ 2057400 h 2057400"/>
              <a:gd name="connsiteX3" fmla="*/ 0 w 3428999"/>
              <a:gd name="connsiteY3" fmla="*/ 2057400 h 2057400"/>
              <a:gd name="connsiteX4" fmla="*/ 0 w 3428999"/>
              <a:gd name="connsiteY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8999" h="2057400">
                <a:moveTo>
                  <a:pt x="0" y="0"/>
                </a:moveTo>
                <a:lnTo>
                  <a:pt x="3428999" y="0"/>
                </a:lnTo>
                <a:lnTo>
                  <a:pt x="3428999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8304051"/>
              <a:satOff val="28000"/>
              <a:lumOff val="-31216"/>
              <a:alphaOff val="0"/>
            </a:schemeClr>
          </a:fillRef>
          <a:effectRef idx="0">
            <a:schemeClr val="accent5">
              <a:hueOff val="-8304051"/>
              <a:satOff val="28000"/>
              <a:lumOff val="-3121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lstStyle/>
          <a:p>
            <a:pPr lvl="0" algn="ctr" defTabSz="1778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4000" b="0" kern="1200"/>
              <a:t>Custom features</a:t>
            </a:r>
            <a:endParaRPr lang="en-ID" sz="4000" kern="1200"/>
          </a:p>
        </p:txBody>
      </p:sp>
      <p:sp>
        <p:nvSpPr>
          <p:cNvPr id="11" name="Freeform 10"/>
          <p:cNvSpPr/>
          <p:nvPr/>
        </p:nvSpPr>
        <p:spPr>
          <a:xfrm>
            <a:off x="8153400" y="4019550"/>
            <a:ext cx="3428999" cy="2057400"/>
          </a:xfrm>
          <a:custGeom>
            <a:avLst/>
            <a:gdLst>
              <a:gd name="connsiteX0" fmla="*/ 0 w 3428999"/>
              <a:gd name="connsiteY0" fmla="*/ 0 h 2057400"/>
              <a:gd name="connsiteX1" fmla="*/ 3428999 w 3428999"/>
              <a:gd name="connsiteY1" fmla="*/ 0 h 2057400"/>
              <a:gd name="connsiteX2" fmla="*/ 3428999 w 3428999"/>
              <a:gd name="connsiteY2" fmla="*/ 2057400 h 2057400"/>
              <a:gd name="connsiteX3" fmla="*/ 0 w 3428999"/>
              <a:gd name="connsiteY3" fmla="*/ 2057400 h 2057400"/>
              <a:gd name="connsiteX4" fmla="*/ 0 w 3428999"/>
              <a:gd name="connsiteY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8999" h="2057400">
                <a:moveTo>
                  <a:pt x="0" y="0"/>
                </a:moveTo>
                <a:lnTo>
                  <a:pt x="3428999" y="0"/>
                </a:lnTo>
                <a:lnTo>
                  <a:pt x="3428999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0380063"/>
              <a:satOff val="35000"/>
              <a:lumOff val="-39020"/>
              <a:alphaOff val="0"/>
            </a:schemeClr>
          </a:fillRef>
          <a:effectRef idx="0">
            <a:schemeClr val="accent5">
              <a:hueOff val="-10380063"/>
              <a:satOff val="35000"/>
              <a:lumOff val="-3902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lstStyle/>
          <a:p>
            <a:pPr lvl="0" algn="ctr" defTabSz="1778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4000" b="0" kern="1200"/>
              <a:t>Word2Vec (Word Embedding)</a:t>
            </a:r>
            <a:endParaRPr lang="en-ID" sz="4000" kern="1200"/>
          </a:p>
        </p:txBody>
      </p:sp>
    </p:spTree>
    <p:extLst>
      <p:ext uri="{BB962C8B-B14F-4D97-AF65-F5344CB8AC3E}">
        <p14:creationId xmlns:p14="http://schemas.microsoft.com/office/powerpoint/2010/main" val="205005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TF-IDF</a:t>
            </a:r>
          </a:p>
        </p:txBody>
      </p:sp>
      <p:pic>
        <p:nvPicPr>
          <p:cNvPr id="3074" name="Picture 2" descr="https://miro.medium.com/max/1050/1*qQgnyPLDIkUmeZKN2_ZWb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412776"/>
            <a:ext cx="7920880" cy="528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11064552" y="827348"/>
            <a:ext cx="936104" cy="936104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/>
              <a:t>4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3830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Metode Klasifikasi Teks</a:t>
            </a:r>
          </a:p>
        </p:txBody>
      </p:sp>
      <p:sp>
        <p:nvSpPr>
          <p:cNvPr id="4" name="Rectangle 3"/>
          <p:cNvSpPr/>
          <p:nvPr/>
        </p:nvSpPr>
        <p:spPr>
          <a:xfrm>
            <a:off x="983432" y="1700808"/>
            <a:ext cx="4032448" cy="10081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>
                <a:latin typeface="Calibri" panose="020F0502020204030204" pitchFamily="34" charset="0"/>
                <a:cs typeface="Calibri" panose="020F0502020204030204" pitchFamily="34" charset="0"/>
              </a:rPr>
              <a:t>Berbasis aturan (rule-based)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984113" y="3356992"/>
            <a:ext cx="4032448" cy="100811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>
                <a:latin typeface="Calibri" panose="020F0502020204030204" pitchFamily="34" charset="0"/>
                <a:cs typeface="Calibri" panose="020F0502020204030204" pitchFamily="34" charset="0"/>
              </a:rPr>
              <a:t>Berbasis pembelajaran (machine learning)</a:t>
            </a:r>
          </a:p>
        </p:txBody>
      </p:sp>
      <p:sp>
        <p:nvSpPr>
          <p:cNvPr id="6" name="Rectangle 5"/>
          <p:cNvSpPr/>
          <p:nvPr/>
        </p:nvSpPr>
        <p:spPr>
          <a:xfrm>
            <a:off x="983432" y="5013176"/>
            <a:ext cx="4032448" cy="1008112"/>
          </a:xfrm>
          <a:prstGeom prst="rect">
            <a:avLst/>
          </a:prstGeom>
          <a:gradFill>
            <a:gsLst>
              <a:gs pos="0">
                <a:srgbClr val="00B050"/>
              </a:gs>
              <a:gs pos="80000">
                <a:srgbClr val="00B050"/>
              </a:gs>
              <a:gs pos="100000">
                <a:srgbClr val="00B050"/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>
                <a:latin typeface="Calibri" panose="020F0502020204030204" pitchFamily="34" charset="0"/>
                <a:cs typeface="Calibri" panose="020F0502020204030204" pitchFamily="34" charset="0"/>
              </a:rPr>
              <a:t>Hybrid systems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47928" y="1604699"/>
            <a:ext cx="6337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Klasifikasi dilakukan berdasarkan </a:t>
            </a:r>
            <a:r>
              <a:rPr lang="en-ID" sz="24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sejumlah aturan atau kamus kata</a:t>
            </a:r>
            <a:r>
              <a:rPr lang="en-ID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merepresentasikan ciri dari setiap kelas. Contoh analisis sentimen berbasis kamus lexicon.</a:t>
            </a:r>
          </a:p>
        </p:txBody>
      </p:sp>
      <p:cxnSp>
        <p:nvCxnSpPr>
          <p:cNvPr id="9" name="Elbow Connector 8"/>
          <p:cNvCxnSpPr>
            <a:stCxn id="4" idx="3"/>
            <a:endCxn id="7" idx="1"/>
          </p:cNvCxnSpPr>
          <p:nvPr/>
        </p:nvCxnSpPr>
        <p:spPr>
          <a:xfrm>
            <a:off x="5015880" y="2204864"/>
            <a:ext cx="432048" cy="184665"/>
          </a:xfrm>
          <a:prstGeom prst="bentConnector3">
            <a:avLst/>
          </a:prstGeom>
          <a:ln w="28575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47928" y="3380799"/>
            <a:ext cx="6337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Klasifikasi dilakukan berdasarkan </a:t>
            </a:r>
            <a:r>
              <a:rPr lang="en-ID" sz="24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algoritma pembelajaran</a:t>
            </a:r>
            <a:r>
              <a:rPr lang="en-ID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menganalisis fitur teks dari sejumlah data berlabel.</a:t>
            </a:r>
          </a:p>
        </p:txBody>
      </p:sp>
      <p:cxnSp>
        <p:nvCxnSpPr>
          <p:cNvPr id="11" name="Elbow Connector 10"/>
          <p:cNvCxnSpPr>
            <a:stCxn id="5" idx="3"/>
            <a:endCxn id="10" idx="1"/>
          </p:cNvCxnSpPr>
          <p:nvPr/>
        </p:nvCxnSpPr>
        <p:spPr>
          <a:xfrm>
            <a:off x="5016561" y="3861048"/>
            <a:ext cx="431367" cy="119916"/>
          </a:xfrm>
          <a:prstGeom prst="bentConnector3">
            <a:avLst>
              <a:gd name="adj1" fmla="val 50000"/>
            </a:avLst>
          </a:prstGeom>
          <a:ln w="28575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47928" y="4787568"/>
            <a:ext cx="6337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Klasifikasi dilakukan berdasarkan kombinasi dari sejumlah </a:t>
            </a:r>
            <a:r>
              <a:rPr lang="en-ID" sz="24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aturan atau kamus kata</a:t>
            </a:r>
            <a:r>
              <a:rPr lang="en-ID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dengan </a:t>
            </a:r>
            <a:r>
              <a:rPr lang="en-ID" sz="24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algoritma pembelajaran</a:t>
            </a:r>
            <a:r>
              <a:rPr lang="en-ID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15" name="Elbow Connector 14"/>
          <p:cNvCxnSpPr>
            <a:stCxn id="6" idx="3"/>
            <a:endCxn id="14" idx="1"/>
          </p:cNvCxnSpPr>
          <p:nvPr/>
        </p:nvCxnSpPr>
        <p:spPr>
          <a:xfrm flipV="1">
            <a:off x="5015880" y="5387733"/>
            <a:ext cx="432048" cy="129499"/>
          </a:xfrm>
          <a:prstGeom prst="bentConnector3">
            <a:avLst>
              <a:gd name="adj1" fmla="val 50000"/>
            </a:avLst>
          </a:prstGeom>
          <a:ln w="28575">
            <a:solidFill>
              <a:srgbClr val="0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556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Klasifikasi Teks: </a:t>
            </a:r>
            <a:r>
              <a:rPr lang="en-ID">
                <a:solidFill>
                  <a:srgbClr val="FFFF00"/>
                </a:solidFill>
              </a:rPr>
              <a:t>Algoritma Pembelajaran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9600" y="1394294"/>
            <a:ext cx="10972800" cy="4907611"/>
            <a:chOff x="609600" y="1394294"/>
            <a:chExt cx="10972800" cy="4907611"/>
          </a:xfrm>
        </p:grpSpPr>
        <p:sp>
          <p:nvSpPr>
            <p:cNvPr id="6" name="Freeform 5"/>
            <p:cNvSpPr/>
            <p:nvPr/>
          </p:nvSpPr>
          <p:spPr>
            <a:xfrm>
              <a:off x="609600" y="1394294"/>
              <a:ext cx="10972800" cy="743535"/>
            </a:xfrm>
            <a:custGeom>
              <a:avLst/>
              <a:gdLst>
                <a:gd name="connsiteX0" fmla="*/ 0 w 10972800"/>
                <a:gd name="connsiteY0" fmla="*/ 123925 h 743535"/>
                <a:gd name="connsiteX1" fmla="*/ 123925 w 10972800"/>
                <a:gd name="connsiteY1" fmla="*/ 0 h 743535"/>
                <a:gd name="connsiteX2" fmla="*/ 10848875 w 10972800"/>
                <a:gd name="connsiteY2" fmla="*/ 0 h 743535"/>
                <a:gd name="connsiteX3" fmla="*/ 10972800 w 10972800"/>
                <a:gd name="connsiteY3" fmla="*/ 123925 h 743535"/>
                <a:gd name="connsiteX4" fmla="*/ 10972800 w 10972800"/>
                <a:gd name="connsiteY4" fmla="*/ 619610 h 743535"/>
                <a:gd name="connsiteX5" fmla="*/ 10848875 w 10972800"/>
                <a:gd name="connsiteY5" fmla="*/ 743535 h 743535"/>
                <a:gd name="connsiteX6" fmla="*/ 123925 w 10972800"/>
                <a:gd name="connsiteY6" fmla="*/ 743535 h 743535"/>
                <a:gd name="connsiteX7" fmla="*/ 0 w 10972800"/>
                <a:gd name="connsiteY7" fmla="*/ 619610 h 743535"/>
                <a:gd name="connsiteX8" fmla="*/ 0 w 10972800"/>
                <a:gd name="connsiteY8" fmla="*/ 123925 h 74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72800" h="743535">
                  <a:moveTo>
                    <a:pt x="0" y="123925"/>
                  </a:moveTo>
                  <a:cubicBezTo>
                    <a:pt x="0" y="55483"/>
                    <a:pt x="55483" y="0"/>
                    <a:pt x="123925" y="0"/>
                  </a:cubicBezTo>
                  <a:lnTo>
                    <a:pt x="10848875" y="0"/>
                  </a:lnTo>
                  <a:cubicBezTo>
                    <a:pt x="10917317" y="0"/>
                    <a:pt x="10972800" y="55483"/>
                    <a:pt x="10972800" y="123925"/>
                  </a:cubicBezTo>
                  <a:lnTo>
                    <a:pt x="10972800" y="619610"/>
                  </a:lnTo>
                  <a:cubicBezTo>
                    <a:pt x="10972800" y="688052"/>
                    <a:pt x="10917317" y="743535"/>
                    <a:pt x="10848875" y="743535"/>
                  </a:cubicBezTo>
                  <a:lnTo>
                    <a:pt x="123925" y="743535"/>
                  </a:lnTo>
                  <a:cubicBezTo>
                    <a:pt x="55483" y="743535"/>
                    <a:pt x="0" y="688052"/>
                    <a:pt x="0" y="619610"/>
                  </a:cubicBezTo>
                  <a:lnTo>
                    <a:pt x="0" y="123925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4406" tIns="154406" rIns="154406" bIns="154406" numCol="1" spcCol="1270" anchor="ctr" anchorCtr="0">
              <a:noAutofit/>
            </a:bodyPr>
            <a:lstStyle/>
            <a:p>
              <a:pPr lvl="0" algn="l" defTabSz="1377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D" sz="3100" b="0" kern="1200"/>
                <a:t>Naïve Bayes Classifier (NBC)</a:t>
              </a:r>
              <a:endParaRPr lang="en-ID" sz="3100" kern="1200"/>
            </a:p>
          </p:txBody>
        </p:sp>
        <p:sp>
          <p:nvSpPr>
            <p:cNvPr id="7" name="Freeform 6"/>
            <p:cNvSpPr/>
            <p:nvPr/>
          </p:nvSpPr>
          <p:spPr>
            <a:xfrm>
              <a:off x="609600" y="2227109"/>
              <a:ext cx="10972800" cy="743535"/>
            </a:xfrm>
            <a:custGeom>
              <a:avLst/>
              <a:gdLst>
                <a:gd name="connsiteX0" fmla="*/ 0 w 10972800"/>
                <a:gd name="connsiteY0" fmla="*/ 123925 h 743535"/>
                <a:gd name="connsiteX1" fmla="*/ 123925 w 10972800"/>
                <a:gd name="connsiteY1" fmla="*/ 0 h 743535"/>
                <a:gd name="connsiteX2" fmla="*/ 10848875 w 10972800"/>
                <a:gd name="connsiteY2" fmla="*/ 0 h 743535"/>
                <a:gd name="connsiteX3" fmla="*/ 10972800 w 10972800"/>
                <a:gd name="connsiteY3" fmla="*/ 123925 h 743535"/>
                <a:gd name="connsiteX4" fmla="*/ 10972800 w 10972800"/>
                <a:gd name="connsiteY4" fmla="*/ 619610 h 743535"/>
                <a:gd name="connsiteX5" fmla="*/ 10848875 w 10972800"/>
                <a:gd name="connsiteY5" fmla="*/ 743535 h 743535"/>
                <a:gd name="connsiteX6" fmla="*/ 123925 w 10972800"/>
                <a:gd name="connsiteY6" fmla="*/ 743535 h 743535"/>
                <a:gd name="connsiteX7" fmla="*/ 0 w 10972800"/>
                <a:gd name="connsiteY7" fmla="*/ 619610 h 743535"/>
                <a:gd name="connsiteX8" fmla="*/ 0 w 10972800"/>
                <a:gd name="connsiteY8" fmla="*/ 123925 h 74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72800" h="743535">
                  <a:moveTo>
                    <a:pt x="0" y="123925"/>
                  </a:moveTo>
                  <a:cubicBezTo>
                    <a:pt x="0" y="55483"/>
                    <a:pt x="55483" y="0"/>
                    <a:pt x="123925" y="0"/>
                  </a:cubicBezTo>
                  <a:lnTo>
                    <a:pt x="10848875" y="0"/>
                  </a:lnTo>
                  <a:cubicBezTo>
                    <a:pt x="10917317" y="0"/>
                    <a:pt x="10972800" y="55483"/>
                    <a:pt x="10972800" y="123925"/>
                  </a:cubicBezTo>
                  <a:lnTo>
                    <a:pt x="10972800" y="619610"/>
                  </a:lnTo>
                  <a:cubicBezTo>
                    <a:pt x="10972800" y="688052"/>
                    <a:pt x="10917317" y="743535"/>
                    <a:pt x="10848875" y="743535"/>
                  </a:cubicBezTo>
                  <a:lnTo>
                    <a:pt x="123925" y="743535"/>
                  </a:lnTo>
                  <a:cubicBezTo>
                    <a:pt x="55483" y="743535"/>
                    <a:pt x="0" y="688052"/>
                    <a:pt x="0" y="619610"/>
                  </a:cubicBezTo>
                  <a:lnTo>
                    <a:pt x="0" y="123925"/>
                  </a:lnTo>
                  <a:close/>
                </a:path>
              </a:pathLst>
            </a:custGeom>
            <a:solidFill>
              <a:srgbClr val="FB690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076013"/>
                <a:satOff val="7000"/>
                <a:lumOff val="-7804"/>
                <a:alphaOff val="0"/>
              </a:schemeClr>
            </a:fillRef>
            <a:effectRef idx="0">
              <a:schemeClr val="accent5">
                <a:hueOff val="-2076013"/>
                <a:satOff val="7000"/>
                <a:lumOff val="-780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4406" tIns="154406" rIns="154406" bIns="154406" numCol="1" spcCol="1270" anchor="ctr" anchorCtr="0">
              <a:noAutofit/>
            </a:bodyPr>
            <a:lstStyle/>
            <a:p>
              <a:pPr lvl="0" algn="l" defTabSz="1377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D" sz="3100" b="0" kern="1200"/>
                <a:t>Support Vector Machine (SVM)</a:t>
              </a:r>
              <a:endParaRPr lang="en-ID" sz="3100" kern="12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609600" y="3059924"/>
              <a:ext cx="10972800" cy="743535"/>
            </a:xfrm>
            <a:custGeom>
              <a:avLst/>
              <a:gdLst>
                <a:gd name="connsiteX0" fmla="*/ 0 w 10972800"/>
                <a:gd name="connsiteY0" fmla="*/ 123925 h 743535"/>
                <a:gd name="connsiteX1" fmla="*/ 123925 w 10972800"/>
                <a:gd name="connsiteY1" fmla="*/ 0 h 743535"/>
                <a:gd name="connsiteX2" fmla="*/ 10848875 w 10972800"/>
                <a:gd name="connsiteY2" fmla="*/ 0 h 743535"/>
                <a:gd name="connsiteX3" fmla="*/ 10972800 w 10972800"/>
                <a:gd name="connsiteY3" fmla="*/ 123925 h 743535"/>
                <a:gd name="connsiteX4" fmla="*/ 10972800 w 10972800"/>
                <a:gd name="connsiteY4" fmla="*/ 619610 h 743535"/>
                <a:gd name="connsiteX5" fmla="*/ 10848875 w 10972800"/>
                <a:gd name="connsiteY5" fmla="*/ 743535 h 743535"/>
                <a:gd name="connsiteX6" fmla="*/ 123925 w 10972800"/>
                <a:gd name="connsiteY6" fmla="*/ 743535 h 743535"/>
                <a:gd name="connsiteX7" fmla="*/ 0 w 10972800"/>
                <a:gd name="connsiteY7" fmla="*/ 619610 h 743535"/>
                <a:gd name="connsiteX8" fmla="*/ 0 w 10972800"/>
                <a:gd name="connsiteY8" fmla="*/ 123925 h 74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72800" h="743535">
                  <a:moveTo>
                    <a:pt x="0" y="123925"/>
                  </a:moveTo>
                  <a:cubicBezTo>
                    <a:pt x="0" y="55483"/>
                    <a:pt x="55483" y="0"/>
                    <a:pt x="123925" y="0"/>
                  </a:cubicBezTo>
                  <a:lnTo>
                    <a:pt x="10848875" y="0"/>
                  </a:lnTo>
                  <a:cubicBezTo>
                    <a:pt x="10917317" y="0"/>
                    <a:pt x="10972800" y="55483"/>
                    <a:pt x="10972800" y="123925"/>
                  </a:cubicBezTo>
                  <a:lnTo>
                    <a:pt x="10972800" y="619610"/>
                  </a:lnTo>
                  <a:cubicBezTo>
                    <a:pt x="10972800" y="688052"/>
                    <a:pt x="10917317" y="743535"/>
                    <a:pt x="10848875" y="743535"/>
                  </a:cubicBezTo>
                  <a:lnTo>
                    <a:pt x="123925" y="743535"/>
                  </a:lnTo>
                  <a:cubicBezTo>
                    <a:pt x="55483" y="743535"/>
                    <a:pt x="0" y="688052"/>
                    <a:pt x="0" y="619610"/>
                  </a:cubicBezTo>
                  <a:lnTo>
                    <a:pt x="0" y="123925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152025"/>
                <a:satOff val="14000"/>
                <a:lumOff val="-15608"/>
                <a:alphaOff val="0"/>
              </a:schemeClr>
            </a:fillRef>
            <a:effectRef idx="0">
              <a:schemeClr val="accent5">
                <a:hueOff val="-4152025"/>
                <a:satOff val="14000"/>
                <a:lumOff val="-1560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4406" tIns="154406" rIns="154406" bIns="154406" numCol="1" spcCol="1270" anchor="ctr" anchorCtr="0">
              <a:noAutofit/>
            </a:bodyPr>
            <a:lstStyle/>
            <a:p>
              <a:pPr lvl="0" algn="l" defTabSz="1377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D" sz="3100" b="0" kern="1200"/>
                <a:t>K-Nearest Neighbor (KNN)</a:t>
              </a:r>
              <a:endParaRPr lang="en-ID" sz="3100" kern="12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609600" y="3892740"/>
              <a:ext cx="10972800" cy="743535"/>
            </a:xfrm>
            <a:custGeom>
              <a:avLst/>
              <a:gdLst>
                <a:gd name="connsiteX0" fmla="*/ 0 w 10972800"/>
                <a:gd name="connsiteY0" fmla="*/ 123925 h 743535"/>
                <a:gd name="connsiteX1" fmla="*/ 123925 w 10972800"/>
                <a:gd name="connsiteY1" fmla="*/ 0 h 743535"/>
                <a:gd name="connsiteX2" fmla="*/ 10848875 w 10972800"/>
                <a:gd name="connsiteY2" fmla="*/ 0 h 743535"/>
                <a:gd name="connsiteX3" fmla="*/ 10972800 w 10972800"/>
                <a:gd name="connsiteY3" fmla="*/ 123925 h 743535"/>
                <a:gd name="connsiteX4" fmla="*/ 10972800 w 10972800"/>
                <a:gd name="connsiteY4" fmla="*/ 619610 h 743535"/>
                <a:gd name="connsiteX5" fmla="*/ 10848875 w 10972800"/>
                <a:gd name="connsiteY5" fmla="*/ 743535 h 743535"/>
                <a:gd name="connsiteX6" fmla="*/ 123925 w 10972800"/>
                <a:gd name="connsiteY6" fmla="*/ 743535 h 743535"/>
                <a:gd name="connsiteX7" fmla="*/ 0 w 10972800"/>
                <a:gd name="connsiteY7" fmla="*/ 619610 h 743535"/>
                <a:gd name="connsiteX8" fmla="*/ 0 w 10972800"/>
                <a:gd name="connsiteY8" fmla="*/ 123925 h 74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72800" h="743535">
                  <a:moveTo>
                    <a:pt x="0" y="123925"/>
                  </a:moveTo>
                  <a:cubicBezTo>
                    <a:pt x="0" y="55483"/>
                    <a:pt x="55483" y="0"/>
                    <a:pt x="123925" y="0"/>
                  </a:cubicBezTo>
                  <a:lnTo>
                    <a:pt x="10848875" y="0"/>
                  </a:lnTo>
                  <a:cubicBezTo>
                    <a:pt x="10917317" y="0"/>
                    <a:pt x="10972800" y="55483"/>
                    <a:pt x="10972800" y="123925"/>
                  </a:cubicBezTo>
                  <a:lnTo>
                    <a:pt x="10972800" y="619610"/>
                  </a:lnTo>
                  <a:cubicBezTo>
                    <a:pt x="10972800" y="688052"/>
                    <a:pt x="10917317" y="743535"/>
                    <a:pt x="10848875" y="743535"/>
                  </a:cubicBezTo>
                  <a:lnTo>
                    <a:pt x="123925" y="743535"/>
                  </a:lnTo>
                  <a:cubicBezTo>
                    <a:pt x="55483" y="743535"/>
                    <a:pt x="0" y="688052"/>
                    <a:pt x="0" y="619610"/>
                  </a:cubicBezTo>
                  <a:lnTo>
                    <a:pt x="0" y="123925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228038"/>
                <a:satOff val="21000"/>
                <a:lumOff val="-23412"/>
                <a:alphaOff val="0"/>
              </a:schemeClr>
            </a:fillRef>
            <a:effectRef idx="0">
              <a:schemeClr val="accent5">
                <a:hueOff val="-6228038"/>
                <a:satOff val="21000"/>
                <a:lumOff val="-2341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4406" tIns="154406" rIns="154406" bIns="154406" numCol="1" spcCol="1270" anchor="ctr" anchorCtr="0">
              <a:noAutofit/>
            </a:bodyPr>
            <a:lstStyle/>
            <a:p>
              <a:pPr lvl="0" algn="l" defTabSz="1377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D" sz="3100" b="0" kern="1200"/>
                <a:t>eXtreme Gradient Boosting (XGBOOST)</a:t>
              </a:r>
              <a:endParaRPr lang="en-ID" sz="3100" kern="120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09600" y="4725555"/>
              <a:ext cx="10972800" cy="743535"/>
            </a:xfrm>
            <a:custGeom>
              <a:avLst/>
              <a:gdLst>
                <a:gd name="connsiteX0" fmla="*/ 0 w 10972800"/>
                <a:gd name="connsiteY0" fmla="*/ 123925 h 743535"/>
                <a:gd name="connsiteX1" fmla="*/ 123925 w 10972800"/>
                <a:gd name="connsiteY1" fmla="*/ 0 h 743535"/>
                <a:gd name="connsiteX2" fmla="*/ 10848875 w 10972800"/>
                <a:gd name="connsiteY2" fmla="*/ 0 h 743535"/>
                <a:gd name="connsiteX3" fmla="*/ 10972800 w 10972800"/>
                <a:gd name="connsiteY3" fmla="*/ 123925 h 743535"/>
                <a:gd name="connsiteX4" fmla="*/ 10972800 w 10972800"/>
                <a:gd name="connsiteY4" fmla="*/ 619610 h 743535"/>
                <a:gd name="connsiteX5" fmla="*/ 10848875 w 10972800"/>
                <a:gd name="connsiteY5" fmla="*/ 743535 h 743535"/>
                <a:gd name="connsiteX6" fmla="*/ 123925 w 10972800"/>
                <a:gd name="connsiteY6" fmla="*/ 743535 h 743535"/>
                <a:gd name="connsiteX7" fmla="*/ 0 w 10972800"/>
                <a:gd name="connsiteY7" fmla="*/ 619610 h 743535"/>
                <a:gd name="connsiteX8" fmla="*/ 0 w 10972800"/>
                <a:gd name="connsiteY8" fmla="*/ 123925 h 74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72800" h="743535">
                  <a:moveTo>
                    <a:pt x="0" y="123925"/>
                  </a:moveTo>
                  <a:cubicBezTo>
                    <a:pt x="0" y="55483"/>
                    <a:pt x="55483" y="0"/>
                    <a:pt x="123925" y="0"/>
                  </a:cubicBezTo>
                  <a:lnTo>
                    <a:pt x="10848875" y="0"/>
                  </a:lnTo>
                  <a:cubicBezTo>
                    <a:pt x="10917317" y="0"/>
                    <a:pt x="10972800" y="55483"/>
                    <a:pt x="10972800" y="123925"/>
                  </a:cubicBezTo>
                  <a:lnTo>
                    <a:pt x="10972800" y="619610"/>
                  </a:lnTo>
                  <a:cubicBezTo>
                    <a:pt x="10972800" y="688052"/>
                    <a:pt x="10917317" y="743535"/>
                    <a:pt x="10848875" y="743535"/>
                  </a:cubicBezTo>
                  <a:lnTo>
                    <a:pt x="123925" y="743535"/>
                  </a:lnTo>
                  <a:cubicBezTo>
                    <a:pt x="55483" y="743535"/>
                    <a:pt x="0" y="688052"/>
                    <a:pt x="0" y="619610"/>
                  </a:cubicBezTo>
                  <a:lnTo>
                    <a:pt x="0" y="123925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8304051"/>
                <a:satOff val="28000"/>
                <a:lumOff val="-31216"/>
                <a:alphaOff val="0"/>
              </a:schemeClr>
            </a:fillRef>
            <a:effectRef idx="0">
              <a:schemeClr val="accent5">
                <a:hueOff val="-8304051"/>
                <a:satOff val="28000"/>
                <a:lumOff val="-3121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4406" tIns="154406" rIns="154406" bIns="154406" numCol="1" spcCol="1270" anchor="ctr" anchorCtr="0">
              <a:noAutofit/>
            </a:bodyPr>
            <a:lstStyle/>
            <a:p>
              <a:pPr lvl="0" algn="l" defTabSz="1377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D" sz="3100" b="0" kern="1200"/>
                <a:t>Artificial Neural Network (ANN)</a:t>
              </a:r>
              <a:endParaRPr lang="en-ID" sz="3100" kern="12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609600" y="5558370"/>
              <a:ext cx="10972800" cy="743535"/>
            </a:xfrm>
            <a:custGeom>
              <a:avLst/>
              <a:gdLst>
                <a:gd name="connsiteX0" fmla="*/ 0 w 10972800"/>
                <a:gd name="connsiteY0" fmla="*/ 123925 h 743535"/>
                <a:gd name="connsiteX1" fmla="*/ 123925 w 10972800"/>
                <a:gd name="connsiteY1" fmla="*/ 0 h 743535"/>
                <a:gd name="connsiteX2" fmla="*/ 10848875 w 10972800"/>
                <a:gd name="connsiteY2" fmla="*/ 0 h 743535"/>
                <a:gd name="connsiteX3" fmla="*/ 10972800 w 10972800"/>
                <a:gd name="connsiteY3" fmla="*/ 123925 h 743535"/>
                <a:gd name="connsiteX4" fmla="*/ 10972800 w 10972800"/>
                <a:gd name="connsiteY4" fmla="*/ 619610 h 743535"/>
                <a:gd name="connsiteX5" fmla="*/ 10848875 w 10972800"/>
                <a:gd name="connsiteY5" fmla="*/ 743535 h 743535"/>
                <a:gd name="connsiteX6" fmla="*/ 123925 w 10972800"/>
                <a:gd name="connsiteY6" fmla="*/ 743535 h 743535"/>
                <a:gd name="connsiteX7" fmla="*/ 0 w 10972800"/>
                <a:gd name="connsiteY7" fmla="*/ 619610 h 743535"/>
                <a:gd name="connsiteX8" fmla="*/ 0 w 10972800"/>
                <a:gd name="connsiteY8" fmla="*/ 123925 h 74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72800" h="743535">
                  <a:moveTo>
                    <a:pt x="0" y="123925"/>
                  </a:moveTo>
                  <a:cubicBezTo>
                    <a:pt x="0" y="55483"/>
                    <a:pt x="55483" y="0"/>
                    <a:pt x="123925" y="0"/>
                  </a:cubicBezTo>
                  <a:lnTo>
                    <a:pt x="10848875" y="0"/>
                  </a:lnTo>
                  <a:cubicBezTo>
                    <a:pt x="10917317" y="0"/>
                    <a:pt x="10972800" y="55483"/>
                    <a:pt x="10972800" y="123925"/>
                  </a:cubicBezTo>
                  <a:lnTo>
                    <a:pt x="10972800" y="619610"/>
                  </a:lnTo>
                  <a:cubicBezTo>
                    <a:pt x="10972800" y="688052"/>
                    <a:pt x="10917317" y="743535"/>
                    <a:pt x="10848875" y="743535"/>
                  </a:cubicBezTo>
                  <a:lnTo>
                    <a:pt x="123925" y="743535"/>
                  </a:lnTo>
                  <a:cubicBezTo>
                    <a:pt x="55483" y="743535"/>
                    <a:pt x="0" y="688052"/>
                    <a:pt x="0" y="619610"/>
                  </a:cubicBezTo>
                  <a:lnTo>
                    <a:pt x="0" y="1239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0380063"/>
                <a:satOff val="35000"/>
                <a:lumOff val="-39020"/>
                <a:alphaOff val="0"/>
              </a:schemeClr>
            </a:fillRef>
            <a:effectRef idx="0">
              <a:schemeClr val="accent5">
                <a:hueOff val="-10380063"/>
                <a:satOff val="35000"/>
                <a:lumOff val="-3902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4406" tIns="154406" rIns="154406" bIns="154406" numCol="1" spcCol="1270" anchor="ctr" anchorCtr="0">
              <a:noAutofit/>
            </a:bodyPr>
            <a:lstStyle/>
            <a:p>
              <a:pPr lvl="0" algn="l" defTabSz="13779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D" sz="3100" b="0" kern="1200"/>
                <a:t>Deep Learning (CNN, RNN, LSTM, …)</a:t>
              </a:r>
              <a:endParaRPr lang="en-ID" sz="31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46278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Klasterisasi Teks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/>
              <a:t>Document Retrieval</a:t>
            </a:r>
            <a:r>
              <a:rPr lang="en-GB"/>
              <a:t>: To improve recall, start by adding other documents from the same cluster.</a:t>
            </a:r>
          </a:p>
          <a:p>
            <a:r>
              <a:rPr lang="en-GB" b="1"/>
              <a:t>Taxonomy Generation</a:t>
            </a:r>
            <a:r>
              <a:rPr lang="en-GB"/>
              <a:t>: Automatically generate hierarchical taxonomies for browsing content.</a:t>
            </a:r>
          </a:p>
          <a:p>
            <a:r>
              <a:rPr lang="en-GB" b="1"/>
              <a:t>Fake News Identification</a:t>
            </a:r>
            <a:r>
              <a:rPr lang="en-GB"/>
              <a:t>: Detect if a news is genuine or fake.</a:t>
            </a:r>
          </a:p>
          <a:p>
            <a:r>
              <a:rPr lang="en-GB" b="1"/>
              <a:t>Language Translation</a:t>
            </a:r>
            <a:r>
              <a:rPr lang="en-GB"/>
              <a:t>: Translation of a sentence from one language to another.</a:t>
            </a:r>
          </a:p>
          <a:p>
            <a:r>
              <a:rPr lang="en-GB" b="1"/>
              <a:t>Spam Mail Filtering</a:t>
            </a:r>
            <a:r>
              <a:rPr lang="en-GB"/>
              <a:t>: Detect unsolicited and unwanted email/messages.</a:t>
            </a:r>
          </a:p>
          <a:p>
            <a:r>
              <a:rPr lang="en-GB" b="1"/>
              <a:t>Customer Support Issue Analysis</a:t>
            </a:r>
            <a:r>
              <a:rPr lang="en-GB"/>
              <a:t>: Identify commonly reported support issues.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009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Social Media Network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>
                <a:solidFill>
                  <a:srgbClr val="FF0000"/>
                </a:solidFill>
              </a:rPr>
              <a:t>Social network analysis (SNA)</a:t>
            </a:r>
            <a:r>
              <a:rPr lang="en-GB"/>
              <a:t> is the process of investigating social structures through the use of networks and graph theory (Otte &amp; Rousseau, 2002). It characterizes networked structures in terms of nodes (individual actors, people, or things within the network) and the ties, edges, or links (relationships or interactions) that connect them.</a:t>
            </a:r>
          </a:p>
          <a:p>
            <a:r>
              <a:rPr lang="en-GB" b="1">
                <a:solidFill>
                  <a:srgbClr val="FF0000"/>
                </a:solidFill>
              </a:rPr>
              <a:t>Social network analysis </a:t>
            </a:r>
            <a:r>
              <a:rPr lang="en-GB"/>
              <a:t>is the science of studying and understanding social networks (Hanneman and Riddle 2005) and social networking. </a:t>
            </a:r>
          </a:p>
          <a:p>
            <a:r>
              <a:rPr lang="en-GB" b="1">
                <a:solidFill>
                  <a:srgbClr val="FF0000"/>
                </a:solidFill>
              </a:rPr>
              <a:t>Social media network analytics </a:t>
            </a:r>
            <a:r>
              <a:rPr lang="en-GB"/>
              <a:t>deals with constructing, analyzing, and understanding social media </a:t>
            </a:r>
            <a:r>
              <a:rPr lang="en-GB" b="1"/>
              <a:t>networks</a:t>
            </a:r>
            <a:r>
              <a:rPr lang="en-GB"/>
              <a:t> (Gohar F. Khan, 2015)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66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Common Network Properties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09653" y="1526000"/>
            <a:ext cx="5127426" cy="4644199"/>
            <a:chOff x="609653" y="1526000"/>
            <a:chExt cx="5127426" cy="4644199"/>
          </a:xfrm>
        </p:grpSpPr>
        <p:sp>
          <p:nvSpPr>
            <p:cNvPr id="6" name="Freeform 5"/>
            <p:cNvSpPr/>
            <p:nvPr/>
          </p:nvSpPr>
          <p:spPr>
            <a:xfrm>
              <a:off x="609653" y="1526000"/>
              <a:ext cx="5127426" cy="1094400"/>
            </a:xfrm>
            <a:custGeom>
              <a:avLst/>
              <a:gdLst>
                <a:gd name="connsiteX0" fmla="*/ 0 w 5127426"/>
                <a:gd name="connsiteY0" fmla="*/ 0 h 1094400"/>
                <a:gd name="connsiteX1" fmla="*/ 5127426 w 5127426"/>
                <a:gd name="connsiteY1" fmla="*/ 0 h 1094400"/>
                <a:gd name="connsiteX2" fmla="*/ 5127426 w 5127426"/>
                <a:gd name="connsiteY2" fmla="*/ 1094400 h 1094400"/>
                <a:gd name="connsiteX3" fmla="*/ 0 w 5127426"/>
                <a:gd name="connsiteY3" fmla="*/ 1094400 h 1094400"/>
                <a:gd name="connsiteX4" fmla="*/ 0 w 5127426"/>
                <a:gd name="connsiteY4" fmla="*/ 0 h 109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27426" h="1094400">
                  <a:moveTo>
                    <a:pt x="0" y="0"/>
                  </a:moveTo>
                  <a:lnTo>
                    <a:pt x="5127426" y="0"/>
                  </a:lnTo>
                  <a:lnTo>
                    <a:pt x="5127426" y="1094400"/>
                  </a:lnTo>
                  <a:lnTo>
                    <a:pt x="0" y="1094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0256" tIns="154432" rIns="270256" bIns="154432" numCol="1" spcCol="1270" anchor="ctr" anchorCtr="0">
              <a:noAutofit/>
            </a:bodyPr>
            <a:lstStyle/>
            <a:p>
              <a:pPr lvl="0" algn="ctr" defTabSz="1689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D" sz="3800" b="0" kern="1200"/>
                <a:t>Node Level</a:t>
              </a:r>
              <a:endParaRPr lang="en-ID" sz="3800" kern="1200"/>
            </a:p>
          </p:txBody>
        </p:sp>
        <p:sp>
          <p:nvSpPr>
            <p:cNvPr id="7" name="Freeform 6"/>
            <p:cNvSpPr/>
            <p:nvPr/>
          </p:nvSpPr>
          <p:spPr>
            <a:xfrm>
              <a:off x="609653" y="2620400"/>
              <a:ext cx="5127426" cy="3549799"/>
            </a:xfrm>
            <a:custGeom>
              <a:avLst/>
              <a:gdLst>
                <a:gd name="connsiteX0" fmla="*/ 0 w 5127426"/>
                <a:gd name="connsiteY0" fmla="*/ 0 h 3549799"/>
                <a:gd name="connsiteX1" fmla="*/ 5127426 w 5127426"/>
                <a:gd name="connsiteY1" fmla="*/ 0 h 3549799"/>
                <a:gd name="connsiteX2" fmla="*/ 5127426 w 5127426"/>
                <a:gd name="connsiteY2" fmla="*/ 3549799 h 3549799"/>
                <a:gd name="connsiteX3" fmla="*/ 0 w 5127426"/>
                <a:gd name="connsiteY3" fmla="*/ 3549799 h 3549799"/>
                <a:gd name="connsiteX4" fmla="*/ 0 w 5127426"/>
                <a:gd name="connsiteY4" fmla="*/ 0 h 3549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27426" h="3549799">
                  <a:moveTo>
                    <a:pt x="0" y="0"/>
                  </a:moveTo>
                  <a:lnTo>
                    <a:pt x="5127426" y="0"/>
                  </a:lnTo>
                  <a:lnTo>
                    <a:pt x="5127426" y="3549799"/>
                  </a:lnTo>
                  <a:lnTo>
                    <a:pt x="0" y="35497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2692" tIns="202692" rIns="270256" bIns="304038" numCol="1" spcCol="1270" anchor="t" anchorCtr="0">
              <a:noAutofit/>
            </a:bodyPr>
            <a:lstStyle/>
            <a:p>
              <a:pPr marL="285750" lvl="1" indent="-285750" algn="l" defTabSz="16891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3800" kern="12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Degree centrality </a:t>
              </a:r>
              <a:endParaRPr lang="en-ID" sz="3800" kern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lvl="1" indent="-285750" algn="l" defTabSz="16891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3800" kern="12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Betweenness centrality </a:t>
              </a:r>
              <a:endParaRPr lang="en-ID" sz="3800" kern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lvl="1" indent="-285750" algn="l" defTabSz="16891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3800" kern="12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Eigenvector centrality</a:t>
              </a:r>
              <a:endParaRPr lang="en-ID" sz="3800" kern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lvl="1" indent="-285750" algn="l" defTabSz="16891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3800" kern="12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Structural holes</a:t>
              </a:r>
              <a:endParaRPr lang="en-ID" sz="3800" kern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54919" y="1526000"/>
            <a:ext cx="5127426" cy="4644199"/>
            <a:chOff x="6454919" y="1526000"/>
            <a:chExt cx="5127426" cy="4644199"/>
          </a:xfrm>
        </p:grpSpPr>
        <p:sp>
          <p:nvSpPr>
            <p:cNvPr id="8" name="Freeform 7"/>
            <p:cNvSpPr/>
            <p:nvPr/>
          </p:nvSpPr>
          <p:spPr>
            <a:xfrm>
              <a:off x="6454919" y="1526000"/>
              <a:ext cx="5127426" cy="1094400"/>
            </a:xfrm>
            <a:custGeom>
              <a:avLst/>
              <a:gdLst>
                <a:gd name="connsiteX0" fmla="*/ 0 w 5127426"/>
                <a:gd name="connsiteY0" fmla="*/ 0 h 1094400"/>
                <a:gd name="connsiteX1" fmla="*/ 5127426 w 5127426"/>
                <a:gd name="connsiteY1" fmla="*/ 0 h 1094400"/>
                <a:gd name="connsiteX2" fmla="*/ 5127426 w 5127426"/>
                <a:gd name="connsiteY2" fmla="*/ 1094400 h 1094400"/>
                <a:gd name="connsiteX3" fmla="*/ 0 w 5127426"/>
                <a:gd name="connsiteY3" fmla="*/ 1094400 h 1094400"/>
                <a:gd name="connsiteX4" fmla="*/ 0 w 5127426"/>
                <a:gd name="connsiteY4" fmla="*/ 0 h 109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27426" h="1094400">
                  <a:moveTo>
                    <a:pt x="0" y="0"/>
                  </a:moveTo>
                  <a:lnTo>
                    <a:pt x="5127426" y="0"/>
                  </a:lnTo>
                  <a:lnTo>
                    <a:pt x="5127426" y="1094400"/>
                  </a:lnTo>
                  <a:lnTo>
                    <a:pt x="0" y="1094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1">
              <a:schemeClr val="accent5">
                <a:hueOff val="-10380063"/>
                <a:satOff val="35000"/>
                <a:lumOff val="-3902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-10380063"/>
                <a:satOff val="35000"/>
                <a:lumOff val="-3902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0256" tIns="154432" rIns="270256" bIns="154432" numCol="1" spcCol="1270" anchor="ctr" anchorCtr="0">
              <a:noAutofit/>
            </a:bodyPr>
            <a:lstStyle/>
            <a:p>
              <a:pPr lvl="0" algn="ctr" defTabSz="1689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D" sz="3800" b="0" kern="1200"/>
                <a:t>Network level</a:t>
              </a:r>
              <a:endParaRPr lang="en-ID" sz="3800" kern="12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6454919" y="2620400"/>
              <a:ext cx="5127426" cy="3549799"/>
            </a:xfrm>
            <a:custGeom>
              <a:avLst/>
              <a:gdLst>
                <a:gd name="connsiteX0" fmla="*/ 0 w 5127426"/>
                <a:gd name="connsiteY0" fmla="*/ 0 h 3549799"/>
                <a:gd name="connsiteX1" fmla="*/ 5127426 w 5127426"/>
                <a:gd name="connsiteY1" fmla="*/ 0 h 3549799"/>
                <a:gd name="connsiteX2" fmla="*/ 5127426 w 5127426"/>
                <a:gd name="connsiteY2" fmla="*/ 3549799 h 3549799"/>
                <a:gd name="connsiteX3" fmla="*/ 0 w 5127426"/>
                <a:gd name="connsiteY3" fmla="*/ 3549799 h 3549799"/>
                <a:gd name="connsiteX4" fmla="*/ 0 w 5127426"/>
                <a:gd name="connsiteY4" fmla="*/ 0 h 3549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27426" h="3549799">
                  <a:moveTo>
                    <a:pt x="0" y="0"/>
                  </a:moveTo>
                  <a:lnTo>
                    <a:pt x="5127426" y="0"/>
                  </a:lnTo>
                  <a:lnTo>
                    <a:pt x="5127426" y="3549799"/>
                  </a:lnTo>
                  <a:lnTo>
                    <a:pt x="0" y="35497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5">
                <a:tint val="40000"/>
                <a:alpha val="90000"/>
                <a:hueOff val="-11383187"/>
                <a:satOff val="7526"/>
                <a:lumOff val="-6255"/>
                <a:alphaOff val="0"/>
              </a:schemeClr>
            </a:lnRef>
            <a:fillRef idx="1">
              <a:schemeClr val="accent5">
                <a:tint val="40000"/>
                <a:alpha val="90000"/>
                <a:hueOff val="-11383187"/>
                <a:satOff val="7526"/>
                <a:lumOff val="-6255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-11383187"/>
                <a:satOff val="7526"/>
                <a:lumOff val="-6255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2692" tIns="202692" rIns="270256" bIns="304038" numCol="1" spcCol="1270" anchor="t" anchorCtr="0">
              <a:noAutofit/>
            </a:bodyPr>
            <a:lstStyle/>
            <a:p>
              <a:pPr marL="285750" lvl="1" indent="-285750" algn="l" defTabSz="16891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3800" kern="12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Clustering coefficient</a:t>
              </a:r>
              <a:endParaRPr lang="en-ID" sz="3800" kern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lvl="1" indent="-285750" algn="l" defTabSz="16891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3800" kern="12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Density</a:t>
              </a:r>
              <a:endParaRPr lang="en-ID" sz="3800" kern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lvl="1" indent="-285750" algn="l" defTabSz="16891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3800" kern="12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Diameter</a:t>
              </a:r>
              <a:endParaRPr lang="en-ID" sz="3800" kern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lvl="1" indent="-285750" algn="l" defTabSz="16891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3800" kern="12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Average degree</a:t>
              </a:r>
              <a:endParaRPr lang="en-ID" sz="3800" kern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lvl="1" indent="-285750" algn="l" defTabSz="16891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GB" sz="3800" kern="12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Components</a:t>
              </a:r>
              <a:endParaRPr lang="en-ID" sz="3800" kern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9105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3 Tantangan Utama Dalam Analisis Media Sosial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>
                <a:solidFill>
                  <a:srgbClr val="FF0000"/>
                </a:solidFill>
              </a:rPr>
              <a:t>Volume and Velocity</a:t>
            </a:r>
          </a:p>
          <a:p>
            <a:pPr lvl="1"/>
            <a:r>
              <a:rPr lang="en-GB"/>
              <a:t>Data media sosial </a:t>
            </a:r>
            <a:r>
              <a:rPr lang="en-GB" b="1"/>
              <a:t>berukuran sangat besar </a:t>
            </a:r>
            <a:r>
              <a:rPr lang="en-GB"/>
              <a:t>dan </a:t>
            </a:r>
            <a:r>
              <a:rPr lang="en-GB" b="1"/>
              <a:t>dihasilkan dengan cepat</a:t>
            </a:r>
            <a:r>
              <a:rPr lang="en-GB"/>
              <a:t>. Menangkap dan menganalisis jutaan catatan yang muncul setiap detik adalah sebuah tantangan.</a:t>
            </a:r>
            <a:endParaRPr lang="en-ID"/>
          </a:p>
          <a:p>
            <a:r>
              <a:rPr lang="en-ID" b="1">
                <a:solidFill>
                  <a:srgbClr val="FF0000"/>
                </a:solidFill>
              </a:rPr>
              <a:t>Diversity</a:t>
            </a:r>
          </a:p>
          <a:p>
            <a:pPr lvl="1"/>
            <a:r>
              <a:rPr lang="en-GB"/>
              <a:t>Pengguna media sosial dan konten yang mereka hasilkan </a:t>
            </a:r>
            <a:r>
              <a:rPr lang="en-GB" b="1"/>
              <a:t>sangat beragam, multibahasa, dan bervariasi di seluruh ruang dan waktu</a:t>
            </a:r>
            <a:r>
              <a:rPr lang="en-GB"/>
              <a:t>. Karena sifat data media sosial yang kotor dan beragam, memisahkan konten penting dari data kotor merupakan hal yang menantang dan memakan waktu.</a:t>
            </a:r>
            <a:endParaRPr lang="en-ID"/>
          </a:p>
          <a:p>
            <a:r>
              <a:rPr lang="en-ID" b="1">
                <a:solidFill>
                  <a:srgbClr val="FF0000"/>
                </a:solidFill>
              </a:rPr>
              <a:t>Unstructuredness</a:t>
            </a:r>
          </a:p>
          <a:p>
            <a:pPr lvl="1"/>
            <a:r>
              <a:rPr lang="en-GB"/>
              <a:t>Berbeda dengan data yang disimpan dalam database perusahaan, yang sebagian besar berupa angka, data media sosial </a:t>
            </a:r>
            <a:r>
              <a:rPr lang="en-GB" b="1"/>
              <a:t>sangat tidak terstruktur </a:t>
            </a:r>
            <a:r>
              <a:rPr lang="en-GB"/>
              <a:t>dan terdiri dari teks, grafik, tindakan, dan hubungan.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300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/>
              <a:t>Pertemuan </a:t>
            </a:r>
            <a:r>
              <a:rPr lang="en-ID" sz="2800"/>
              <a:t>15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4800">
                <a:solidFill>
                  <a:schemeClr val="tx1"/>
                </a:solidFill>
              </a:rPr>
              <a:t>ReVIEW MATERI</a:t>
            </a:r>
            <a:endParaRPr lang="id-ID" sz="48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7706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Tren Penelitian pada Media Sosial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609600" y="1371600"/>
          <a:ext cx="10972800" cy="4572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18048">
                  <a:extLst>
                    <a:ext uri="{9D8B030D-6E8A-4147-A177-3AD203B41FA5}">
                      <a16:colId xmlns:a16="http://schemas.microsoft.com/office/drawing/2014/main" val="4272035878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912753032"/>
                    </a:ext>
                  </a:extLst>
                </a:gridCol>
                <a:gridCol w="1745352">
                  <a:extLst>
                    <a:ext uri="{9D8B030D-6E8A-4147-A177-3AD203B41FA5}">
                      <a16:colId xmlns:a16="http://schemas.microsoft.com/office/drawing/2014/main" val="3472814185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651790206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44742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D" sz="24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Google Scholar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Garuda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IEEE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DOAJ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27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Twitter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7.840.000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6.038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5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7.120.000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7.591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34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Youtube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6.600.000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22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Linkedin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4.230.000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87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Instagram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2.480.000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2.385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66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7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Whatsapp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1.988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97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Telegram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548.000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056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Tiktok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44.600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D" sz="2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733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62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References / Books</a:t>
            </a:r>
            <a:endParaRPr lang="id-ID" dirty="0"/>
          </a:p>
        </p:txBody>
      </p:sp>
      <p:pic>
        <p:nvPicPr>
          <p:cNvPr id="4098" name="Picture 2" descr="Book cover Seven Layers of Social Media Analytics: Mining Business Insights from Social Media Text, Actions, Networks, Hyperlinks, Apps, Search Engine, and Location Data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12" y="1876073"/>
            <a:ext cx="1861892" cy="27212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2" name="Picture 6" descr="Book cover Python Social Media Analytics: Analyze and visualize data from Twitter, Youtube, GitHub, and more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136" y="1876073"/>
            <a:ext cx="2210996" cy="27212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304" y="1800863"/>
            <a:ext cx="2060623" cy="27172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52" y="1700808"/>
            <a:ext cx="1986499" cy="29173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Network Graph Analysis and Visualization with Gephi by Ken Cherven - Ebook  | Scrib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746" y="1792653"/>
            <a:ext cx="1905384" cy="25316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10800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Kontributor Materi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/>
              <a:t>Dr. Achmad Solichin, S.Kom., M.T.I (Universitas Budi Luhur, </a:t>
            </a:r>
            <a:r>
              <a:rPr lang="en-ID">
                <a:hlinkClick r:id="rId2"/>
              </a:rPr>
              <a:t>achmad.solichin@budiluhur.ac.id</a:t>
            </a:r>
            <a:r>
              <a:rPr lang="en-ID"/>
              <a:t>) – pembuat awal.</a:t>
            </a:r>
          </a:p>
          <a:p>
            <a:r>
              <a:rPr lang="en-ID" i="1"/>
              <a:t>(silahkan tambahkan nama Anda jika mengubah bahan kuliah ini)</a:t>
            </a:r>
          </a:p>
        </p:txBody>
      </p:sp>
    </p:spTree>
    <p:extLst>
      <p:ext uri="{BB962C8B-B14F-4D97-AF65-F5344CB8AC3E}">
        <p14:creationId xmlns:p14="http://schemas.microsoft.com/office/powerpoint/2010/main" val="3848972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Kesimpulan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en-ID" sz="6000"/>
              <a:t>TERIMA KASIH</a:t>
            </a:r>
            <a:endParaRPr lang="id-ID" sz="6000" dirty="0"/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026" name="Picture 2" descr="Best Social Media Exchange Sites Lis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" y="-27384"/>
            <a:ext cx="12184178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20688"/>
            <a:ext cx="12192000" cy="5688632"/>
          </a:xfrm>
          <a:prstGeom prst="rect">
            <a:avLst/>
          </a:prstGeom>
          <a:solidFill>
            <a:srgbClr val="FB6905">
              <a:alpha val="94902"/>
            </a:srgb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D" sz="6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83278" y="5703639"/>
            <a:ext cx="305878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Universitas Budi Luhur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336" y="764704"/>
            <a:ext cx="417582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Analisis Teks pada Media Sosial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9816" y="765975"/>
            <a:ext cx="293105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S1 Teknik Informatika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26780" y="3068960"/>
            <a:ext cx="713849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1500" b="0" i="0" u="none" strike="noStrike" kern="1200" cap="none" spc="0" normalizeH="0" baseline="0" noProof="0">
                <a:ln w="12700"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glow rad="127000">
                    <a:srgbClr val="FFFFFF">
                      <a:alpha val="82000"/>
                    </a:srgbClr>
                  </a:glow>
                </a:effectLst>
                <a:uLnTx/>
                <a:uFillTx/>
                <a:latin typeface="Bebas Neue Bold" panose="020B0606020202050201" pitchFamily="34" charset="0"/>
                <a:ea typeface="+mn-ea"/>
                <a:cs typeface="+mn-cs"/>
              </a:rPr>
              <a:t>REVIEW MATERI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31505" y="2068031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4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mpus Sans ITC" panose="04020404030D07020202" pitchFamily="82" charset="0"/>
                <a:ea typeface="+mn-ea"/>
                <a:cs typeface="+mn-cs"/>
              </a:rPr>
              <a:t>Social Media Analytics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23792" y="5701104"/>
            <a:ext cx="461036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Dr. Achmad Solichin, S.Kom., M.T.I.</a:t>
            </a:r>
          </a:p>
        </p:txBody>
      </p:sp>
      <p:sp>
        <p:nvSpPr>
          <p:cNvPr id="9" name="Pentagon 8"/>
          <p:cNvSpPr/>
          <p:nvPr/>
        </p:nvSpPr>
        <p:spPr>
          <a:xfrm rot="5400000">
            <a:off x="10168847" y="148241"/>
            <a:ext cx="1800200" cy="1448950"/>
          </a:xfrm>
          <a:prstGeom prst="homePlat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5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1663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Tujuan Pembelajaran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/>
              <a:t>Mahasiswa dapat memahami dan menjelaskan secara konseptual dan praktis mengenai materi-materi yang telah diajarkan dari pertemuan pertama, terutama terkait analisis teks pada media sosial.</a:t>
            </a:r>
          </a:p>
        </p:txBody>
      </p:sp>
    </p:spTree>
    <p:extLst>
      <p:ext uri="{BB962C8B-B14F-4D97-AF65-F5344CB8AC3E}">
        <p14:creationId xmlns:p14="http://schemas.microsoft.com/office/powerpoint/2010/main" val="310935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026" name="Picture 2" descr="Best Social Media Exchange Sites Lis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" y="-27384"/>
            <a:ext cx="12184178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2204864"/>
            <a:ext cx="12192000" cy="252028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36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 sosial </a:t>
            </a:r>
            <a:r>
              <a:rPr lang="en-GB" sz="3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adalah teknologi </a:t>
            </a:r>
            <a:r>
              <a:rPr lang="en-GB" sz="36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interaktif</a:t>
            </a:r>
            <a:r>
              <a:rPr lang="en-GB" sz="3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dan saluran digital </a:t>
            </a:r>
            <a:br>
              <a:rPr lang="en-GB" sz="3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yang memfasilitasi </a:t>
            </a:r>
            <a:r>
              <a:rPr lang="en-GB" sz="36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kreasi</a:t>
            </a:r>
            <a:r>
              <a:rPr lang="en-GB" sz="3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GB" sz="36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berbagi</a:t>
            </a:r>
            <a:r>
              <a:rPr lang="en-GB" sz="3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informasi, ide, </a:t>
            </a:r>
            <a:br>
              <a:rPr lang="en-GB" sz="3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minat, dan bentuk ekspresi lainnya melalui </a:t>
            </a:r>
            <a:r>
              <a:rPr lang="en-GB" sz="36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komunitas dan jaringan virtual</a:t>
            </a:r>
            <a:r>
              <a:rPr lang="en-GB" sz="3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sz="36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14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30512-076C-4296-7B19-ED7C46D0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Karakteristik Media Sosial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6135AC-96CE-1E4B-0AC6-D32794A057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7831818"/>
              </p:ext>
            </p:extLst>
          </p:nvPr>
        </p:nvGraphicFramePr>
        <p:xfrm>
          <a:off x="609600" y="1371600"/>
          <a:ext cx="109728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79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0B2A8-78E0-1B86-BF6A-5F119AE5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Jenis Media Sosial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2CB4E-DBC2-95FE-3BF8-F98E34F9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/>
              <a:t>Social Networking Sites: Facebook, LinkedIn, Google+</a:t>
            </a:r>
          </a:p>
          <a:p>
            <a:r>
              <a:rPr lang="en-ID"/>
              <a:t>Content Communities: Youtube, Instagram, Tiktok, Flickr</a:t>
            </a:r>
          </a:p>
          <a:p>
            <a:r>
              <a:rPr lang="en-ID"/>
              <a:t>Blogs: Blogger, Wordpress</a:t>
            </a:r>
          </a:p>
          <a:p>
            <a:r>
              <a:rPr lang="en-ID"/>
              <a:t>Microbloggings: Twitter, Pinterest</a:t>
            </a:r>
          </a:p>
          <a:p>
            <a:r>
              <a:rPr lang="en-ID"/>
              <a:t>Online Collaboration Projects: Github, Wikipedia</a:t>
            </a:r>
          </a:p>
          <a:p>
            <a:r>
              <a:rPr lang="en-ID"/>
              <a:t>Social Tagging: Bibsonomy, Delicious</a:t>
            </a:r>
          </a:p>
          <a:p>
            <a:r>
              <a:rPr lang="en-ID"/>
              <a:t>Virtual Worlds: AR, metaverse</a:t>
            </a:r>
          </a:p>
          <a:p>
            <a:r>
              <a:rPr lang="en-ID"/>
              <a:t>Mobile Apps: Gojek, Tokopedia, Shopee</a:t>
            </a:r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453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Analisis Media Sosial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700808"/>
            <a:ext cx="10585176" cy="4623792"/>
          </a:xfrm>
        </p:spPr>
        <p:txBody>
          <a:bodyPr/>
          <a:lstStyle/>
          <a:p>
            <a:r>
              <a:rPr lang="en-GB" b="1"/>
              <a:t>Analisis Media Sosial</a:t>
            </a:r>
            <a:r>
              <a:rPr lang="en-GB"/>
              <a:t> adalah seni dan ilmu untuk mengekstraksi pengetahuan tersembunyi yang berharga dari sejumlah besar data media sosial baik semi-terstruktur maupun tidak terstruktur untuk memungkinkan pengambilan keputusan yang lebih terinformasi dan berwawasan luas.</a:t>
            </a:r>
          </a:p>
          <a:p>
            <a:r>
              <a:rPr lang="en-GB" b="1">
                <a:solidFill>
                  <a:srgbClr val="FF0000"/>
                </a:solidFill>
              </a:rPr>
              <a:t>Analisis teks media sosial</a:t>
            </a:r>
            <a:r>
              <a:rPr lang="en-GB"/>
              <a:t> (atau </a:t>
            </a:r>
            <a:r>
              <a:rPr lang="en-GB" i="1"/>
              <a:t>text mining</a:t>
            </a:r>
            <a:r>
              <a:rPr lang="en-GB"/>
              <a:t>), merupakan sebuah teknik untuk mengekstrak, menganalisis, dan menginterpretasikan pengetahuan bisnis yang tersembunyi pada berbagai </a:t>
            </a:r>
            <a:r>
              <a:rPr lang="en-GB" b="1"/>
              <a:t>elemen teks</a:t>
            </a:r>
            <a:r>
              <a:rPr lang="en-GB"/>
              <a:t> dari konten media sosial.</a:t>
            </a:r>
          </a:p>
        </p:txBody>
      </p:sp>
    </p:spTree>
    <p:extLst>
      <p:ext uri="{BB962C8B-B14F-4D97-AF65-F5344CB8AC3E}">
        <p14:creationId xmlns:p14="http://schemas.microsoft.com/office/powerpoint/2010/main" val="153627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Tujuan Analisis Teks pada Media Sosial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17771" y="1916831"/>
            <a:ext cx="9498637" cy="4289648"/>
            <a:chOff x="1417771" y="1916831"/>
            <a:chExt cx="9498637" cy="4289648"/>
          </a:xfrm>
        </p:grpSpPr>
        <p:sp>
          <p:nvSpPr>
            <p:cNvPr id="5" name="Freeform 4"/>
            <p:cNvSpPr/>
            <p:nvPr/>
          </p:nvSpPr>
          <p:spPr>
            <a:xfrm rot="21600000">
              <a:off x="1417771" y="1916831"/>
              <a:ext cx="2248199" cy="428964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rgbClr val="C00000">
                <a:alpha val="9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01" tIns="857930" rIns="180578" bIns="857930" numCol="1" spcCol="1270" anchor="ctr" anchorCtr="0">
              <a:noAutofit/>
            </a:bodyPr>
            <a:lstStyle/>
            <a:p>
              <a:pPr lvl="0" algn="ctr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D" sz="2800" b="0" kern="1200"/>
                <a:t>Sentiment Analysis</a:t>
              </a:r>
              <a:endParaRPr lang="en-ID" sz="2800" kern="1200"/>
            </a:p>
          </p:txBody>
        </p:sp>
        <p:sp>
          <p:nvSpPr>
            <p:cNvPr id="6" name="Freeform 5"/>
            <p:cNvSpPr/>
            <p:nvPr/>
          </p:nvSpPr>
          <p:spPr>
            <a:xfrm rot="21600000">
              <a:off x="3834584" y="1916831"/>
              <a:ext cx="2248198" cy="428964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hueOff val="0"/>
                <a:satOff val="0"/>
                <a:lumOff val="0"/>
                <a:alphaOff val="-13333"/>
              </a:schemeClr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-13333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00" tIns="857930" rIns="180578" bIns="857930" numCol="1" spcCol="1270" anchor="ctr" anchorCtr="0">
              <a:noAutofit/>
            </a:bodyPr>
            <a:lstStyle/>
            <a:p>
              <a:pPr lvl="0" algn="ctr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D" sz="2800" b="0" kern="1200"/>
                <a:t>Intention Mining</a:t>
              </a:r>
              <a:endParaRPr lang="en-ID" sz="2800" kern="1200"/>
            </a:p>
          </p:txBody>
        </p:sp>
        <p:sp>
          <p:nvSpPr>
            <p:cNvPr id="7" name="Freeform 6"/>
            <p:cNvSpPr/>
            <p:nvPr/>
          </p:nvSpPr>
          <p:spPr>
            <a:xfrm rot="21600000">
              <a:off x="6251397" y="1916831"/>
              <a:ext cx="2248198" cy="428964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rgbClr val="692AA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hueOff val="0"/>
                <a:satOff val="0"/>
                <a:lumOff val="0"/>
                <a:alphaOff val="-26667"/>
              </a:schemeClr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-26667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00" tIns="857930" rIns="180578" bIns="857930" numCol="1" spcCol="1270" anchor="ctr" anchorCtr="0">
              <a:noAutofit/>
            </a:bodyPr>
            <a:lstStyle/>
            <a:p>
              <a:pPr lvl="0" algn="ctr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D" sz="2800" b="0" kern="1200"/>
                <a:t>Trends Mining</a:t>
              </a:r>
              <a:endParaRPr lang="en-ID" sz="2800" kern="1200"/>
            </a:p>
          </p:txBody>
        </p:sp>
        <p:sp>
          <p:nvSpPr>
            <p:cNvPr id="8" name="Freeform 7"/>
            <p:cNvSpPr/>
            <p:nvPr/>
          </p:nvSpPr>
          <p:spPr>
            <a:xfrm rot="21600000">
              <a:off x="8668210" y="1916831"/>
              <a:ext cx="2248198" cy="428964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accent2">
                <a:hueOff val="0"/>
                <a:satOff val="0"/>
                <a:lumOff val="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hueOff val="0"/>
                <a:satOff val="0"/>
                <a:lumOff val="0"/>
                <a:alphaOff val="-40000"/>
              </a:schemeClr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00" tIns="857930" rIns="180578" bIns="857930" numCol="1" spcCol="1270" anchor="ctr" anchorCtr="0">
              <a:noAutofit/>
            </a:bodyPr>
            <a:lstStyle/>
            <a:p>
              <a:pPr lvl="0" algn="ctr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D" sz="2800" b="0" kern="1200"/>
                <a:t>Concept Mining</a:t>
              </a:r>
              <a:endParaRPr lang="en-ID" sz="28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950611882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53935</TotalTime>
  <Words>1139</Words>
  <Application>Microsoft Office PowerPoint</Application>
  <PresentationFormat>Widescreen</PresentationFormat>
  <Paragraphs>189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Bahnschrift SemiBold</vt:lpstr>
      <vt:lpstr>Bebas Neue Bold</vt:lpstr>
      <vt:lpstr>Calibri</vt:lpstr>
      <vt:lpstr>Courier New</vt:lpstr>
      <vt:lpstr>Tempus Sans ITC</vt:lpstr>
      <vt:lpstr>Verdana</vt:lpstr>
      <vt:lpstr>Wingdings</vt:lpstr>
      <vt:lpstr>powerpoint-template-apr7</vt:lpstr>
      <vt:lpstr>1_powerpoint-template-apr7</vt:lpstr>
      <vt:lpstr>FAKULTAS TEKNOLOGI INFORMASI</vt:lpstr>
      <vt:lpstr>ReVIEW MATERI</vt:lpstr>
      <vt:lpstr>PowerPoint Presentation</vt:lpstr>
      <vt:lpstr>Tujuan Pembelajaran</vt:lpstr>
      <vt:lpstr>PowerPoint Presentation</vt:lpstr>
      <vt:lpstr>Karakteristik Media Sosial</vt:lpstr>
      <vt:lpstr>Jenis Media Sosial</vt:lpstr>
      <vt:lpstr>Analisis Media Sosial</vt:lpstr>
      <vt:lpstr>Tujuan Analisis Teks pada Media Sosial</vt:lpstr>
      <vt:lpstr>Proses Umum Analisis Teks</vt:lpstr>
      <vt:lpstr>Youtube: Potensi Riset</vt:lpstr>
      <vt:lpstr>Metode Ekstraksi Fitur Data Teks</vt:lpstr>
      <vt:lpstr>TF-IDF</vt:lpstr>
      <vt:lpstr>Metode Klasifikasi Teks</vt:lpstr>
      <vt:lpstr>Klasifikasi Teks: Algoritma Pembelajaran</vt:lpstr>
      <vt:lpstr>Klasterisasi Teks</vt:lpstr>
      <vt:lpstr>Social Media Network Analytics</vt:lpstr>
      <vt:lpstr>Common Network Properties</vt:lpstr>
      <vt:lpstr>3 Tantangan Utama Dalam Analisis Media Sosial</vt:lpstr>
      <vt:lpstr>Tren Penelitian pada Media Sosial</vt:lpstr>
      <vt:lpstr>References / Books</vt:lpstr>
      <vt:lpstr>Kontributor Materi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Achmad Solichin</cp:lastModifiedBy>
  <cp:revision>1112</cp:revision>
  <dcterms:created xsi:type="dcterms:W3CDTF">2011-05-21T14:11:58Z</dcterms:created>
  <dcterms:modified xsi:type="dcterms:W3CDTF">2023-01-10T15:52:33Z</dcterms:modified>
</cp:coreProperties>
</file>