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5">
  <p:sldMasterIdLst>
    <p:sldMasterId id="2147483648" r:id="rId1"/>
    <p:sldMasterId id="2147483727" r:id="rId2"/>
  </p:sldMasterIdLst>
  <p:notesMasterIdLst>
    <p:notesMasterId r:id="rId36"/>
  </p:notesMasterIdLst>
  <p:handoutMasterIdLst>
    <p:handoutMasterId r:id="rId37"/>
  </p:handoutMasterIdLst>
  <p:sldIdLst>
    <p:sldId id="324" r:id="rId3"/>
    <p:sldId id="351" r:id="rId4"/>
    <p:sldId id="352" r:id="rId5"/>
    <p:sldId id="354" r:id="rId6"/>
    <p:sldId id="355" r:id="rId7"/>
    <p:sldId id="362" r:id="rId8"/>
    <p:sldId id="363" r:id="rId9"/>
    <p:sldId id="360" r:id="rId10"/>
    <p:sldId id="364" r:id="rId11"/>
    <p:sldId id="356" r:id="rId12"/>
    <p:sldId id="365" r:id="rId13"/>
    <p:sldId id="367" r:id="rId14"/>
    <p:sldId id="374" r:id="rId15"/>
    <p:sldId id="375" r:id="rId16"/>
    <p:sldId id="376" r:id="rId17"/>
    <p:sldId id="372" r:id="rId18"/>
    <p:sldId id="368" r:id="rId19"/>
    <p:sldId id="373" r:id="rId20"/>
    <p:sldId id="371" r:id="rId21"/>
    <p:sldId id="366" r:id="rId22"/>
    <p:sldId id="358" r:id="rId23"/>
    <p:sldId id="377" r:id="rId24"/>
    <p:sldId id="378" r:id="rId25"/>
    <p:sldId id="379" r:id="rId26"/>
    <p:sldId id="380" r:id="rId27"/>
    <p:sldId id="382" r:id="rId28"/>
    <p:sldId id="381" r:id="rId29"/>
    <p:sldId id="383" r:id="rId30"/>
    <p:sldId id="384" r:id="rId31"/>
    <p:sldId id="385" r:id="rId32"/>
    <p:sldId id="353" r:id="rId33"/>
    <p:sldId id="359" r:id="rId34"/>
    <p:sldId id="348" r:id="rId35"/>
  </p:sldIdLst>
  <p:sldSz cx="12192000" cy="6858000"/>
  <p:notesSz cx="6858000" cy="9144000"/>
  <p:defaultTextStyle>
    <a:defPPr>
      <a:defRPr lang="en-AU"/>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692AA2"/>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397" autoAdjust="0"/>
    <p:restoredTop sz="94660"/>
  </p:normalViewPr>
  <p:slideViewPr>
    <p:cSldViewPr>
      <p:cViewPr varScale="1">
        <p:scale>
          <a:sx n="71" d="100"/>
          <a:sy n="71" d="100"/>
        </p:scale>
        <p:origin x="558" y="60"/>
      </p:cViewPr>
      <p:guideLst>
        <p:guide orient="horz" pos="2160"/>
        <p:guide pos="3840"/>
      </p:guideLst>
    </p:cSldViewPr>
  </p:slideViewPr>
  <p:notesTextViewPr>
    <p:cViewPr>
      <p:scale>
        <a:sx n="100" d="100"/>
        <a:sy n="100" d="100"/>
      </p:scale>
      <p:origin x="0" y="0"/>
    </p:cViewPr>
  </p:notesTextViewPr>
  <p:notesViewPr>
    <p:cSldViewPr>
      <p:cViewPr varScale="1">
        <p:scale>
          <a:sx n="54" d="100"/>
          <a:sy n="54" d="100"/>
        </p:scale>
        <p:origin x="2796" y="4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image" Target="../media/image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9E25A1F-1CDC-4074-893A-5899111F5ABD}" type="datetimeFigureOut">
              <a:rPr lang="id-ID" smtClean="0"/>
              <a:t>15/09/2020</a:t>
            </a:fld>
            <a:endParaRPr lang="id-ID"/>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id-ID"/>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71E874E-D680-4190-B4F6-A9A7BE5D0CAF}" type="slidenum">
              <a:rPr lang="id-ID" smtClean="0"/>
              <a:t>‹#›</a:t>
            </a:fld>
            <a:endParaRPr lang="id-ID"/>
          </a:p>
        </p:txBody>
      </p:sp>
    </p:spTree>
    <p:extLst>
      <p:ext uri="{BB962C8B-B14F-4D97-AF65-F5344CB8AC3E}">
        <p14:creationId xmlns:p14="http://schemas.microsoft.com/office/powerpoint/2010/main" val="7161503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89DCB56-DE58-4F64-B9CF-BA8F1134BDC6}" type="datetimeFigureOut">
              <a:rPr lang="id-ID" smtClean="0"/>
              <a:pPr/>
              <a:t>15/09/2020</a:t>
            </a:fld>
            <a:endParaRPr lang="id-ID"/>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11351D7-7B69-40B9-8EEA-B4FEF26EED31}" type="slidenum">
              <a:rPr lang="id-ID" smtClean="0"/>
              <a:pPr/>
              <a:t>‹#›</a:t>
            </a:fld>
            <a:endParaRPr lang="id-ID"/>
          </a:p>
        </p:txBody>
      </p:sp>
    </p:spTree>
    <p:extLst>
      <p:ext uri="{BB962C8B-B14F-4D97-AF65-F5344CB8AC3E}">
        <p14:creationId xmlns:p14="http://schemas.microsoft.com/office/powerpoint/2010/main" val="39542643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oleObject" Target="../embeddings/oleObject2.bin"/><Relationship Id="rId7" Type="http://schemas.openxmlformats.org/officeDocument/2006/relationships/image" Target="../media/image3.jpeg"/><Relationship Id="rId2" Type="http://schemas.openxmlformats.org/officeDocument/2006/relationships/slideMaster" Target="../slideMasters/slideMaster1.xml"/><Relationship Id="rId1" Type="http://schemas.openxmlformats.org/officeDocument/2006/relationships/vmlDrawing" Target="../drawings/vmlDrawing2.vml"/><Relationship Id="rId6" Type="http://schemas.openxmlformats.org/officeDocument/2006/relationships/image" Target="../media/image5.png"/><Relationship Id="rId5" Type="http://schemas.openxmlformats.org/officeDocument/2006/relationships/oleObject" Target="../embeddings/oleObject3.bin"/><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rgbClr val="FFFFFF"/>
        </a:solidFill>
        <a:effectLst/>
      </p:bgPr>
    </p:bg>
    <p:spTree>
      <p:nvGrpSpPr>
        <p:cNvPr id="1" name=""/>
        <p:cNvGrpSpPr/>
        <p:nvPr/>
      </p:nvGrpSpPr>
      <p:grpSpPr>
        <a:xfrm>
          <a:off x="0" y="0"/>
          <a:ext cx="0" cy="0"/>
          <a:chOff x="0" y="0"/>
          <a:chExt cx="0" cy="0"/>
        </a:xfrm>
      </p:grpSpPr>
      <p:sp>
        <p:nvSpPr>
          <p:cNvPr id="3138" name="Rectangle 66"/>
          <p:cNvSpPr>
            <a:spLocks noChangeArrowheads="1"/>
          </p:cNvSpPr>
          <p:nvPr/>
        </p:nvSpPr>
        <p:spPr bwMode="gray">
          <a:xfrm>
            <a:off x="3048000" y="3124200"/>
            <a:ext cx="9144000" cy="609600"/>
          </a:xfrm>
          <a:prstGeom prst="rect">
            <a:avLst/>
          </a:prstGeom>
          <a:solidFill>
            <a:schemeClr val="tx1"/>
          </a:solidFill>
          <a:ln w="9525">
            <a:noFill/>
            <a:miter lim="800000"/>
            <a:headEnd/>
            <a:tailEnd/>
          </a:ln>
          <a:effectLst/>
        </p:spPr>
        <p:txBody>
          <a:bodyPr wrap="none" anchor="ctr"/>
          <a:lstStyle/>
          <a:p>
            <a:endParaRPr lang="id-ID"/>
          </a:p>
        </p:txBody>
      </p:sp>
      <p:sp>
        <p:nvSpPr>
          <p:cNvPr id="3139" name="Rectangle 67"/>
          <p:cNvSpPr>
            <a:spLocks noChangeArrowheads="1"/>
          </p:cNvSpPr>
          <p:nvPr/>
        </p:nvSpPr>
        <p:spPr bwMode="gray">
          <a:xfrm>
            <a:off x="0" y="3124200"/>
            <a:ext cx="12192000" cy="152400"/>
          </a:xfrm>
          <a:prstGeom prst="rect">
            <a:avLst/>
          </a:prstGeom>
          <a:solidFill>
            <a:schemeClr val="tx1"/>
          </a:solidFill>
          <a:ln w="9525">
            <a:noFill/>
            <a:miter lim="800000"/>
            <a:headEnd/>
            <a:tailEnd/>
          </a:ln>
          <a:effectLst/>
        </p:spPr>
        <p:txBody>
          <a:bodyPr wrap="none" anchor="ctr"/>
          <a:lstStyle/>
          <a:p>
            <a:endParaRPr lang="id-ID"/>
          </a:p>
        </p:txBody>
      </p:sp>
      <p:graphicFrame>
        <p:nvGraphicFramePr>
          <p:cNvPr id="3140" name="Object 68"/>
          <p:cNvGraphicFramePr>
            <a:graphicFrameLocks noChangeAspect="1"/>
          </p:cNvGraphicFramePr>
          <p:nvPr/>
        </p:nvGraphicFramePr>
        <p:xfrm>
          <a:off x="6187017" y="-9525"/>
          <a:ext cx="2954867" cy="3133725"/>
        </p:xfrm>
        <a:graphic>
          <a:graphicData uri="http://schemas.openxmlformats.org/presentationml/2006/ole">
            <mc:AlternateContent xmlns:mc="http://schemas.openxmlformats.org/markup-compatibility/2006">
              <mc:Choice xmlns:v="urn:schemas-microsoft-com:vml" Requires="v">
                <p:oleObj spid="_x0000_s3797" name="Image" r:id="rId3" imgW="4330159" imgH="6146032" progId="">
                  <p:embed/>
                </p:oleObj>
              </mc:Choice>
              <mc:Fallback>
                <p:oleObj name="Image" r:id="rId3" imgW="4330159" imgH="6146032" progId="">
                  <p:embed/>
                  <p:pic>
                    <p:nvPicPr>
                      <p:cNvPr id="0" name="Picture 6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87017" y="-9525"/>
                        <a:ext cx="2954867" cy="313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141" name="Object 69"/>
          <p:cNvGraphicFramePr>
            <a:graphicFrameLocks noChangeAspect="1"/>
          </p:cNvGraphicFramePr>
          <p:nvPr/>
        </p:nvGraphicFramePr>
        <p:xfrm>
          <a:off x="3048000" y="0"/>
          <a:ext cx="3058584" cy="3136900"/>
        </p:xfrm>
        <a:graphic>
          <a:graphicData uri="http://schemas.openxmlformats.org/presentationml/2006/ole">
            <mc:AlternateContent xmlns:mc="http://schemas.openxmlformats.org/markup-compatibility/2006">
              <mc:Choice xmlns:v="urn:schemas-microsoft-com:vml" Requires="v">
                <p:oleObj spid="_x0000_s3798" name="Image" r:id="rId5" imgW="2526984" imgH="3428571" progId="">
                  <p:embed/>
                </p:oleObj>
              </mc:Choice>
              <mc:Fallback>
                <p:oleObj name="Image" r:id="rId5" imgW="2526984" imgH="3428571" progId="">
                  <p:embed/>
                  <p:pic>
                    <p:nvPicPr>
                      <p:cNvPr id="0" name="Picture 6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48000" y="0"/>
                        <a:ext cx="3058584" cy="313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3142" name="Picture 70"/>
          <p:cNvPicPr>
            <a:picLocks noChangeAspect="1" noChangeArrowheads="1"/>
          </p:cNvPicPr>
          <p:nvPr/>
        </p:nvPicPr>
        <p:blipFill>
          <a:blip r:embed="rId7"/>
          <a:srcRect/>
          <a:stretch>
            <a:fillRect/>
          </a:stretch>
        </p:blipFill>
        <p:spPr bwMode="auto">
          <a:xfrm>
            <a:off x="9211733" y="1"/>
            <a:ext cx="2980267" cy="3127375"/>
          </a:xfrm>
          <a:prstGeom prst="rect">
            <a:avLst/>
          </a:prstGeom>
          <a:noFill/>
        </p:spPr>
      </p:pic>
      <p:sp>
        <p:nvSpPr>
          <p:cNvPr id="3074" name="Rectangle 2"/>
          <p:cNvSpPr>
            <a:spLocks noGrp="1" noChangeArrowheads="1"/>
          </p:cNvSpPr>
          <p:nvPr>
            <p:ph type="ctrTitle"/>
          </p:nvPr>
        </p:nvSpPr>
        <p:spPr>
          <a:xfrm>
            <a:off x="3251201" y="3048000"/>
            <a:ext cx="8834967" cy="762000"/>
          </a:xfrm>
        </p:spPr>
        <p:txBody>
          <a:bodyPr/>
          <a:lstStyle>
            <a:lvl1pPr>
              <a:defRPr baseline="0"/>
            </a:lvl1pPr>
          </a:lstStyle>
          <a:p>
            <a:endParaRPr lang="en-AU" dirty="0"/>
          </a:p>
        </p:txBody>
      </p:sp>
      <p:sp>
        <p:nvSpPr>
          <p:cNvPr id="3075" name="Rectangle 3"/>
          <p:cNvSpPr>
            <a:spLocks noGrp="1" noChangeArrowheads="1"/>
          </p:cNvSpPr>
          <p:nvPr>
            <p:ph type="subTitle" idx="1"/>
          </p:nvPr>
        </p:nvSpPr>
        <p:spPr>
          <a:xfrm>
            <a:off x="1117600" y="5257800"/>
            <a:ext cx="10363200" cy="533400"/>
          </a:xfrm>
        </p:spPr>
        <p:txBody>
          <a:bodyPr/>
          <a:lstStyle>
            <a:lvl1pPr marL="0" indent="0" algn="ctr">
              <a:buFont typeface="Wingdings" pitchFamily="2" charset="2"/>
              <a:buNone/>
              <a:defRPr sz="2000" b="0" baseline="0">
                <a:solidFill>
                  <a:schemeClr val="tx1"/>
                </a:solidFill>
              </a:defRPr>
            </a:lvl1pPr>
          </a:lstStyle>
          <a:p>
            <a:endParaRPr lang="en-AU" dirty="0"/>
          </a:p>
        </p:txBody>
      </p:sp>
      <p:pic>
        <p:nvPicPr>
          <p:cNvPr id="3586" name="Picture 514" descr="http://www.liputan1.com/wp-content/uploads/2016/02/Universitas-BudiLuhur.png"/>
          <p:cNvPicPr>
            <a:picLocks noChangeAspect="1" noChangeArrowheads="1"/>
          </p:cNvPicPr>
          <p:nvPr userDrawn="1"/>
        </p:nvPicPr>
        <p:blipFill>
          <a:blip r:embed="rId8" cstate="print">
            <a:extLst>
              <a:ext uri="{28A0092B-C50C-407E-A947-70E740481C1C}">
                <a14:useLocalDpi xmlns:a14="http://schemas.microsoft.com/office/drawing/2010/main" val="0"/>
              </a:ext>
            </a:extLst>
          </a:blip>
          <a:srcRect/>
          <a:stretch>
            <a:fillRect/>
          </a:stretch>
        </p:blipFill>
        <p:spPr bwMode="auto">
          <a:xfrm>
            <a:off x="127054" y="588464"/>
            <a:ext cx="2840513" cy="180344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31838"/>
            <a:ext cx="2794000" cy="5592762"/>
          </a:xfrm>
        </p:spPr>
        <p:txBody>
          <a:bodyPr vert="eaVert"/>
          <a:lstStyle/>
          <a:p>
            <a:r>
              <a:rPr lang="en-US" smtClean="0"/>
              <a:t>Click to edit Master title style</a:t>
            </a:r>
            <a:endParaRPr lang="id-ID"/>
          </a:p>
        </p:txBody>
      </p:sp>
      <p:sp>
        <p:nvSpPr>
          <p:cNvPr id="3" name="Vertical Text Placeholder 2"/>
          <p:cNvSpPr>
            <a:spLocks noGrp="1"/>
          </p:cNvSpPr>
          <p:nvPr>
            <p:ph type="body" orient="vert" idx="1"/>
          </p:nvPr>
        </p:nvSpPr>
        <p:spPr>
          <a:xfrm>
            <a:off x="609600" y="731838"/>
            <a:ext cx="8178800" cy="55927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914400" y="731838"/>
            <a:ext cx="10871200" cy="563562"/>
          </a:xfrm>
        </p:spPr>
        <p:txBody>
          <a:bodyPr/>
          <a:lstStyle/>
          <a:p>
            <a:r>
              <a:rPr lang="en-US" smtClean="0"/>
              <a:t>Click to edit Master title style</a:t>
            </a:r>
            <a:endParaRPr lang="id-ID"/>
          </a:p>
        </p:txBody>
      </p:sp>
      <p:sp>
        <p:nvSpPr>
          <p:cNvPr id="3" name="Table Placeholder 2"/>
          <p:cNvSpPr>
            <a:spLocks noGrp="1"/>
          </p:cNvSpPr>
          <p:nvPr>
            <p:ph type="tbl" idx="1"/>
          </p:nvPr>
        </p:nvSpPr>
        <p:spPr>
          <a:xfrm>
            <a:off x="609600" y="1371600"/>
            <a:ext cx="10972800" cy="4953000"/>
          </a:xfrm>
        </p:spPr>
        <p:txBody>
          <a:bodyPr/>
          <a:lstStyle/>
          <a:p>
            <a:r>
              <a:rPr lang="en-US" smtClean="0"/>
              <a:t>Click icon to add table</a:t>
            </a:r>
            <a:endParaRPr lang="id-ID"/>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pPr>
              <a:defRPr/>
            </a:pPr>
            <a:fld id="{FE22493C-64D7-45E0-9B64-F5BE04208726}" type="datetimeFigureOut">
              <a:rPr lang="en-US" smtClean="0">
                <a:solidFill>
                  <a:prstClr val="black">
                    <a:tint val="75000"/>
                  </a:prstClr>
                </a:solidFill>
              </a:rPr>
              <a:pPr>
                <a:defRPr/>
              </a:pPr>
              <a:t>9/15/2020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E67FF784-6C2A-48BE-B2B9-2310CD1853F0}"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6573772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FE22493C-64D7-45E0-9B64-F5BE04208726}" type="datetimeFigureOut">
              <a:rPr lang="en-US" smtClean="0">
                <a:solidFill>
                  <a:prstClr val="black">
                    <a:tint val="75000"/>
                  </a:prstClr>
                </a:solidFill>
              </a:rPr>
              <a:pPr>
                <a:defRPr/>
              </a:pPr>
              <a:t>9/15/2020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E67FF784-6C2A-48BE-B2B9-2310CD1853F0}"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6394884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a:defRPr/>
            </a:pPr>
            <a:fld id="{FE22493C-64D7-45E0-9B64-F5BE04208726}" type="datetimeFigureOut">
              <a:rPr lang="en-US" smtClean="0">
                <a:solidFill>
                  <a:prstClr val="black">
                    <a:tint val="75000"/>
                  </a:prstClr>
                </a:solidFill>
              </a:rPr>
              <a:pPr>
                <a:defRPr/>
              </a:pPr>
              <a:t>9/15/2020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E67FF784-6C2A-48BE-B2B9-2310CD1853F0}"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8731449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a:defRPr/>
            </a:pPr>
            <a:fld id="{FE22493C-64D7-45E0-9B64-F5BE04208726}" type="datetimeFigureOut">
              <a:rPr lang="en-US" smtClean="0">
                <a:solidFill>
                  <a:prstClr val="black">
                    <a:tint val="75000"/>
                  </a:prstClr>
                </a:solidFill>
              </a:rPr>
              <a:pPr>
                <a:defRPr/>
              </a:pPr>
              <a:t>9/15/2020</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pPr>
              <a:defRPr/>
            </a:pP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pPr>
              <a:defRPr/>
            </a:pPr>
            <a:fld id="{E67FF784-6C2A-48BE-B2B9-2310CD1853F0}"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35166375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a:defRPr/>
            </a:pPr>
            <a:fld id="{FE22493C-64D7-45E0-9B64-F5BE04208726}" type="datetimeFigureOut">
              <a:rPr lang="en-US" smtClean="0">
                <a:solidFill>
                  <a:prstClr val="black">
                    <a:tint val="75000"/>
                  </a:prstClr>
                </a:solidFill>
              </a:rPr>
              <a:pPr>
                <a:defRPr/>
              </a:pPr>
              <a:t>9/15/2020</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pPr>
              <a:defRPr/>
            </a:pPr>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pPr>
              <a:defRPr/>
            </a:pPr>
            <a:fld id="{E67FF784-6C2A-48BE-B2B9-2310CD1853F0}"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41824833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fld id="{FE22493C-64D7-45E0-9B64-F5BE04208726}" type="datetimeFigureOut">
              <a:rPr lang="en-US" smtClean="0">
                <a:solidFill>
                  <a:prstClr val="black">
                    <a:tint val="75000"/>
                  </a:prstClr>
                </a:solidFill>
              </a:rPr>
              <a:pPr>
                <a:defRPr/>
              </a:pPr>
              <a:t>9/15/2020</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pPr>
              <a:defRPr/>
            </a:pPr>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pPr>
              <a:defRPr/>
            </a:pPr>
            <a:fld id="{E67FF784-6C2A-48BE-B2B9-2310CD1853F0}"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111257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FE22493C-64D7-45E0-9B64-F5BE04208726}" type="datetimeFigureOut">
              <a:rPr lang="en-US" smtClean="0">
                <a:solidFill>
                  <a:prstClr val="black">
                    <a:tint val="75000"/>
                  </a:prstClr>
                </a:solidFill>
              </a:rPr>
              <a:pPr>
                <a:defRPr/>
              </a:pPr>
              <a:t>9/15/2020</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pPr>
              <a:defRPr/>
            </a:pPr>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pPr>
              <a:defRPr/>
            </a:pPr>
            <a:fld id="{E67FF784-6C2A-48BE-B2B9-2310CD1853F0}"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30404033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vl1pPr>
          </a:lstStyle>
          <a:p>
            <a:endParaRPr lang="id-ID"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a:defRPr/>
            </a:pPr>
            <a:fld id="{FE22493C-64D7-45E0-9B64-F5BE04208726}" type="datetimeFigureOut">
              <a:rPr lang="en-US" smtClean="0">
                <a:solidFill>
                  <a:prstClr val="black">
                    <a:tint val="75000"/>
                  </a:prstClr>
                </a:solidFill>
              </a:rPr>
              <a:pPr>
                <a:defRPr/>
              </a:pPr>
              <a:t>9/15/2020</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pPr>
              <a:defRPr/>
            </a:pP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pPr>
              <a:defRPr/>
            </a:pPr>
            <a:fld id="{E67FF784-6C2A-48BE-B2B9-2310CD1853F0}"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69532060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a:defRPr/>
            </a:pPr>
            <a:fld id="{FE22493C-64D7-45E0-9B64-F5BE04208726}" type="datetimeFigureOut">
              <a:rPr lang="en-US" smtClean="0">
                <a:solidFill>
                  <a:prstClr val="black">
                    <a:tint val="75000"/>
                  </a:prstClr>
                </a:solidFill>
              </a:rPr>
              <a:pPr>
                <a:defRPr/>
              </a:pPr>
              <a:t>9/15/2020</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pPr>
              <a:defRPr/>
            </a:pP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pPr>
              <a:defRPr/>
            </a:pPr>
            <a:fld id="{E67FF784-6C2A-48BE-B2B9-2310CD1853F0}"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18014233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FE22493C-64D7-45E0-9B64-F5BE04208726}" type="datetimeFigureOut">
              <a:rPr lang="en-US" smtClean="0">
                <a:solidFill>
                  <a:prstClr val="black">
                    <a:tint val="75000"/>
                  </a:prstClr>
                </a:solidFill>
              </a:rPr>
              <a:pPr>
                <a:defRPr/>
              </a:pPr>
              <a:t>9/15/2020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E67FF784-6C2A-48BE-B2B9-2310CD1853F0}"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195928971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FE22493C-64D7-45E0-9B64-F5BE04208726}" type="datetimeFigureOut">
              <a:rPr lang="en-US" smtClean="0">
                <a:solidFill>
                  <a:prstClr val="black">
                    <a:tint val="75000"/>
                  </a:prstClr>
                </a:solidFill>
              </a:rPr>
              <a:pPr>
                <a:defRPr/>
              </a:pPr>
              <a:t>9/15/2020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E67FF784-6C2A-48BE-B2B9-2310CD1853F0}"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98815748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6_Custom Layout">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val="0"/>
              </a:ext>
            </a:extLst>
          </a:blip>
          <a:srcRect l="19221" t="29398" r="17922" b="13718"/>
          <a:stretch/>
        </p:blipFill>
        <p:spPr>
          <a:xfrm>
            <a:off x="4402801" y="2125896"/>
            <a:ext cx="3536515" cy="2133600"/>
          </a:xfrm>
          <a:prstGeom prst="rect">
            <a:avLst/>
          </a:prstGeom>
        </p:spPr>
      </p:pic>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val="0"/>
              </a:ext>
            </a:extLst>
          </a:blip>
          <a:srcRect l="19221" t="29398" r="17922" b="13718"/>
          <a:stretch/>
        </p:blipFill>
        <p:spPr>
          <a:xfrm>
            <a:off x="8194640" y="2125896"/>
            <a:ext cx="3536515" cy="2133600"/>
          </a:xfrm>
          <a:prstGeom prst="rect">
            <a:avLst/>
          </a:prstGeom>
        </p:spPr>
      </p:pic>
      <p:pic>
        <p:nvPicPr>
          <p:cNvPr id="8" name="Picture 7"/>
          <p:cNvPicPr>
            <a:picLocks noChangeAspect="1"/>
          </p:cNvPicPr>
          <p:nvPr userDrawn="1"/>
        </p:nvPicPr>
        <p:blipFill rotWithShape="1">
          <a:blip r:embed="rId2" cstate="print">
            <a:extLst>
              <a:ext uri="{28A0092B-C50C-407E-A947-70E740481C1C}">
                <a14:useLocalDpi xmlns:a14="http://schemas.microsoft.com/office/drawing/2010/main" val="0"/>
              </a:ext>
            </a:extLst>
          </a:blip>
          <a:srcRect l="19221" t="29398" r="17922" b="13718"/>
          <a:stretch/>
        </p:blipFill>
        <p:spPr>
          <a:xfrm>
            <a:off x="629089" y="2125896"/>
            <a:ext cx="3536515" cy="2133600"/>
          </a:xfrm>
          <a:prstGeom prst="rect">
            <a:avLst/>
          </a:prstGeom>
        </p:spPr>
      </p:pic>
      <p:sp>
        <p:nvSpPr>
          <p:cNvPr id="10" name="Picture Placeholder 9"/>
          <p:cNvSpPr>
            <a:spLocks noGrp="1"/>
          </p:cNvSpPr>
          <p:nvPr>
            <p:ph type="pic" sz="quarter" idx="10"/>
          </p:nvPr>
        </p:nvSpPr>
        <p:spPr>
          <a:xfrm>
            <a:off x="1143000" y="2359696"/>
            <a:ext cx="2454442" cy="1555750"/>
          </a:xfrm>
        </p:spPr>
        <p:txBody>
          <a:bodyPr/>
          <a:lstStyle/>
          <a:p>
            <a:endParaRPr lang="en-US" dirty="0"/>
          </a:p>
        </p:txBody>
      </p:sp>
      <p:sp>
        <p:nvSpPr>
          <p:cNvPr id="11" name="Picture Placeholder 9"/>
          <p:cNvSpPr>
            <a:spLocks noGrp="1"/>
          </p:cNvSpPr>
          <p:nvPr>
            <p:ph type="pic" sz="quarter" idx="11"/>
          </p:nvPr>
        </p:nvSpPr>
        <p:spPr>
          <a:xfrm>
            <a:off x="4920524" y="2359696"/>
            <a:ext cx="2454833" cy="1555750"/>
          </a:xfrm>
        </p:spPr>
        <p:txBody>
          <a:bodyPr/>
          <a:lstStyle/>
          <a:p>
            <a:endParaRPr lang="en-US" dirty="0"/>
          </a:p>
        </p:txBody>
      </p:sp>
      <p:sp>
        <p:nvSpPr>
          <p:cNvPr id="12" name="Picture Placeholder 9"/>
          <p:cNvSpPr>
            <a:spLocks noGrp="1"/>
          </p:cNvSpPr>
          <p:nvPr>
            <p:ph type="pic" sz="quarter" idx="12"/>
          </p:nvPr>
        </p:nvSpPr>
        <p:spPr>
          <a:xfrm>
            <a:off x="8698833" y="2359696"/>
            <a:ext cx="2457780" cy="1555750"/>
          </a:xfrm>
        </p:spPr>
        <p:txBody>
          <a:bodyPr/>
          <a:lstStyle/>
          <a:p>
            <a:endParaRPr lang="en-US" dirty="0"/>
          </a:p>
        </p:txBody>
      </p:sp>
      <p:sp>
        <p:nvSpPr>
          <p:cNvPr id="9" name="Text Placeholder 24"/>
          <p:cNvSpPr>
            <a:spLocks noGrp="1"/>
          </p:cNvSpPr>
          <p:nvPr>
            <p:ph type="body" sz="quarter" idx="13"/>
          </p:nvPr>
        </p:nvSpPr>
        <p:spPr>
          <a:xfrm>
            <a:off x="402109" y="4552091"/>
            <a:ext cx="3623619" cy="1504950"/>
          </a:xfrm>
        </p:spPr>
        <p:txBody>
          <a:bodyPr/>
          <a:lstStyle>
            <a:lvl1pPr marL="0" indent="0" algn="ctr">
              <a:buNone/>
              <a:defRPr/>
            </a:lvl1pPr>
            <a:lvl4pPr marL="1371600" indent="0">
              <a:buNone/>
              <a:defRPr/>
            </a:lvl4pPr>
            <a:lvl5pPr marL="1828800" indent="0">
              <a:buNone/>
              <a:defRPr/>
            </a:lvl5pPr>
          </a:lstStyle>
          <a:p>
            <a:pPr lvl="0"/>
            <a:r>
              <a:rPr lang="en-US" dirty="0"/>
              <a:t>Edit Master text styles</a:t>
            </a:r>
          </a:p>
        </p:txBody>
      </p:sp>
      <p:sp>
        <p:nvSpPr>
          <p:cNvPr id="13" name="Text Placeholder 24"/>
          <p:cNvSpPr>
            <a:spLocks noGrp="1"/>
          </p:cNvSpPr>
          <p:nvPr>
            <p:ph type="body" sz="quarter" idx="14"/>
          </p:nvPr>
        </p:nvSpPr>
        <p:spPr>
          <a:xfrm>
            <a:off x="4334904" y="4552091"/>
            <a:ext cx="3623619" cy="1504950"/>
          </a:xfrm>
        </p:spPr>
        <p:txBody>
          <a:bodyPr/>
          <a:lstStyle>
            <a:lvl1pPr marL="0" indent="0" algn="ctr">
              <a:buNone/>
              <a:defRPr/>
            </a:lvl1pPr>
            <a:lvl4pPr marL="1371600" indent="0">
              <a:buNone/>
              <a:defRPr/>
            </a:lvl4pPr>
            <a:lvl5pPr marL="1828800" indent="0">
              <a:buNone/>
              <a:defRPr/>
            </a:lvl5pPr>
          </a:lstStyle>
          <a:p>
            <a:pPr lvl="0"/>
            <a:r>
              <a:rPr lang="en-US" dirty="0"/>
              <a:t>Edit Master text styles</a:t>
            </a:r>
          </a:p>
        </p:txBody>
      </p:sp>
      <p:sp>
        <p:nvSpPr>
          <p:cNvPr id="14" name="Text Placeholder 24"/>
          <p:cNvSpPr>
            <a:spLocks noGrp="1"/>
          </p:cNvSpPr>
          <p:nvPr>
            <p:ph type="body" sz="quarter" idx="15"/>
          </p:nvPr>
        </p:nvSpPr>
        <p:spPr>
          <a:xfrm>
            <a:off x="8267699" y="4552091"/>
            <a:ext cx="3623619" cy="1504950"/>
          </a:xfrm>
        </p:spPr>
        <p:txBody>
          <a:bodyPr/>
          <a:lstStyle>
            <a:lvl1pPr marL="0" indent="0" algn="ctr">
              <a:buNone/>
              <a:defRPr/>
            </a:lvl1pPr>
            <a:lvl4pPr marL="1371600" indent="0">
              <a:buNone/>
              <a:defRPr/>
            </a:lvl4pPr>
            <a:lvl5pPr marL="1828800" indent="0">
              <a:buNone/>
              <a:defRPr/>
            </a:lvl5pPr>
          </a:lstStyle>
          <a:p>
            <a:pPr lvl="0"/>
            <a:r>
              <a:rPr lang="en-US" dirty="0"/>
              <a:t>Edit Master text styles</a:t>
            </a:r>
          </a:p>
        </p:txBody>
      </p:sp>
      <p:sp>
        <p:nvSpPr>
          <p:cNvPr id="15" name="Text Placeholder 24"/>
          <p:cNvSpPr>
            <a:spLocks noGrp="1"/>
          </p:cNvSpPr>
          <p:nvPr>
            <p:ph type="body" sz="quarter" idx="16"/>
          </p:nvPr>
        </p:nvSpPr>
        <p:spPr>
          <a:xfrm>
            <a:off x="402109" y="911804"/>
            <a:ext cx="11489209" cy="952500"/>
          </a:xfrm>
        </p:spPr>
        <p:txBody>
          <a:bodyPr/>
          <a:lstStyle>
            <a:lvl1pPr marL="0" indent="0" algn="ctr">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p:txBody>
      </p:sp>
    </p:spTree>
    <p:extLst>
      <p:ext uri="{BB962C8B-B14F-4D97-AF65-F5344CB8AC3E}">
        <p14:creationId xmlns:p14="http://schemas.microsoft.com/office/powerpoint/2010/main" val="2671546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 calcmode="lin" valueType="num">
                                      <p:cBhvr additive="base">
                                        <p:cTn id="7"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grpId="0" nodeType="afterEffect" nodePh="1">
                                  <p:stCondLst>
                                    <p:cond delay="0"/>
                                  </p:stCondLst>
                                  <p:endCondLst>
                                    <p:cond evt="begin" delay="0">
                                      <p:tn val="16"/>
                                    </p:cond>
                                  </p:end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500" fill="hold"/>
                                        <p:tgtEl>
                                          <p:spTgt spid="10"/>
                                        </p:tgtEl>
                                        <p:attrNameLst>
                                          <p:attrName>ppt_x</p:attrName>
                                        </p:attrNameLst>
                                      </p:cBhvr>
                                      <p:tavLst>
                                        <p:tav tm="0">
                                          <p:val>
                                            <p:strVal val="#ppt_x"/>
                                          </p:val>
                                        </p:tav>
                                        <p:tav tm="100000">
                                          <p:val>
                                            <p:strVal val="#ppt_x"/>
                                          </p:val>
                                        </p:tav>
                                      </p:tavLst>
                                    </p:anim>
                                    <p:anim calcmode="lin" valueType="num">
                                      <p:cBhvr additive="base">
                                        <p:cTn id="19" dur="500" fill="hold"/>
                                        <p:tgtEl>
                                          <p:spTgt spid="10"/>
                                        </p:tgtEl>
                                        <p:attrNameLst>
                                          <p:attrName>ppt_y</p:attrName>
                                        </p:attrNameLst>
                                      </p:cBhvr>
                                      <p:tavLst>
                                        <p:tav tm="0">
                                          <p:val>
                                            <p:strVal val="1+#ppt_h/2"/>
                                          </p:val>
                                        </p:tav>
                                        <p:tav tm="100000">
                                          <p:val>
                                            <p:strVal val="#ppt_y"/>
                                          </p:val>
                                        </p:tav>
                                      </p:tavLst>
                                    </p:anim>
                                  </p:childTnLst>
                                </p:cTn>
                              </p:par>
                            </p:childTnLst>
                          </p:cTn>
                        </p:par>
                        <p:par>
                          <p:cTn id="20" fill="hold">
                            <p:stCondLst>
                              <p:cond delay="1000"/>
                            </p:stCondLst>
                            <p:childTnLst>
                              <p:par>
                                <p:cTn id="21" presetID="2" presetClass="entr" presetSubtype="4" fill="hold" grpId="0" nodeType="afterEffect">
                                  <p:stCondLst>
                                    <p:cond delay="0"/>
                                  </p:stCondLst>
                                  <p:childTnLst>
                                    <p:set>
                                      <p:cBhvr>
                                        <p:cTn id="22" dur="1" fill="hold">
                                          <p:stCondLst>
                                            <p:cond delay="0"/>
                                          </p:stCondLst>
                                        </p:cTn>
                                        <p:tgtEl>
                                          <p:spTgt spid="9">
                                            <p:txEl>
                                              <p:pRg st="0" end="0"/>
                                            </p:txEl>
                                          </p:spTgt>
                                        </p:tgtEl>
                                        <p:attrNameLst>
                                          <p:attrName>style.visibility</p:attrName>
                                        </p:attrNameLst>
                                      </p:cBhvr>
                                      <p:to>
                                        <p:strVal val="visible"/>
                                      </p:to>
                                    </p:set>
                                    <p:anim calcmode="lin" valueType="num">
                                      <p:cBhvr additive="base">
                                        <p:cTn id="23"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cBhvr additive="base">
                                        <p:cTn id="29" dur="500" fill="hold"/>
                                        <p:tgtEl>
                                          <p:spTgt spid="6"/>
                                        </p:tgtEl>
                                        <p:attrNameLst>
                                          <p:attrName>ppt_x</p:attrName>
                                        </p:attrNameLst>
                                      </p:cBhvr>
                                      <p:tavLst>
                                        <p:tav tm="0">
                                          <p:val>
                                            <p:strVal val="#ppt_x"/>
                                          </p:val>
                                        </p:tav>
                                        <p:tav tm="100000">
                                          <p:val>
                                            <p:strVal val="#ppt_x"/>
                                          </p:val>
                                        </p:tav>
                                      </p:tavLst>
                                    </p:anim>
                                    <p:anim calcmode="lin" valueType="num">
                                      <p:cBhvr additive="base">
                                        <p:cTn id="30" dur="500" fill="hold"/>
                                        <p:tgtEl>
                                          <p:spTgt spid="6"/>
                                        </p:tgtEl>
                                        <p:attrNameLst>
                                          <p:attrName>ppt_y</p:attrName>
                                        </p:attrNameLst>
                                      </p:cBhvr>
                                      <p:tavLst>
                                        <p:tav tm="0">
                                          <p:val>
                                            <p:strVal val="1+#ppt_h/2"/>
                                          </p:val>
                                        </p:tav>
                                        <p:tav tm="100000">
                                          <p:val>
                                            <p:strVal val="#ppt_y"/>
                                          </p:val>
                                        </p:tav>
                                      </p:tavLst>
                                    </p:anim>
                                  </p:childTnLst>
                                </p:cTn>
                              </p:par>
                            </p:childTnLst>
                          </p:cTn>
                        </p:par>
                        <p:par>
                          <p:cTn id="31" fill="hold">
                            <p:stCondLst>
                              <p:cond delay="500"/>
                            </p:stCondLst>
                            <p:childTnLst>
                              <p:par>
                                <p:cTn id="32" presetID="2" presetClass="entr" presetSubtype="4" fill="hold" grpId="0" nodeType="afterEffect" nodePh="1">
                                  <p:stCondLst>
                                    <p:cond delay="0"/>
                                  </p:stCondLst>
                                  <p:endCondLst>
                                    <p:cond evt="begin" delay="0">
                                      <p:tn val="32"/>
                                    </p:cond>
                                  </p:endCondLst>
                                  <p:childTnLst>
                                    <p:set>
                                      <p:cBhvr>
                                        <p:cTn id="33" dur="1" fill="hold">
                                          <p:stCondLst>
                                            <p:cond delay="0"/>
                                          </p:stCondLst>
                                        </p:cTn>
                                        <p:tgtEl>
                                          <p:spTgt spid="11"/>
                                        </p:tgtEl>
                                        <p:attrNameLst>
                                          <p:attrName>style.visibility</p:attrName>
                                        </p:attrNameLst>
                                      </p:cBhvr>
                                      <p:to>
                                        <p:strVal val="visible"/>
                                      </p:to>
                                    </p:set>
                                    <p:anim calcmode="lin" valueType="num">
                                      <p:cBhvr additive="base">
                                        <p:cTn id="34" dur="500" fill="hold"/>
                                        <p:tgtEl>
                                          <p:spTgt spid="11"/>
                                        </p:tgtEl>
                                        <p:attrNameLst>
                                          <p:attrName>ppt_x</p:attrName>
                                        </p:attrNameLst>
                                      </p:cBhvr>
                                      <p:tavLst>
                                        <p:tav tm="0">
                                          <p:val>
                                            <p:strVal val="#ppt_x"/>
                                          </p:val>
                                        </p:tav>
                                        <p:tav tm="100000">
                                          <p:val>
                                            <p:strVal val="#ppt_x"/>
                                          </p:val>
                                        </p:tav>
                                      </p:tavLst>
                                    </p:anim>
                                    <p:anim calcmode="lin" valueType="num">
                                      <p:cBhvr additive="base">
                                        <p:cTn id="35" dur="500" fill="hold"/>
                                        <p:tgtEl>
                                          <p:spTgt spid="11"/>
                                        </p:tgtEl>
                                        <p:attrNameLst>
                                          <p:attrName>ppt_y</p:attrName>
                                        </p:attrNameLst>
                                      </p:cBhvr>
                                      <p:tavLst>
                                        <p:tav tm="0">
                                          <p:val>
                                            <p:strVal val="1+#ppt_h/2"/>
                                          </p:val>
                                        </p:tav>
                                        <p:tav tm="100000">
                                          <p:val>
                                            <p:strVal val="#ppt_y"/>
                                          </p:val>
                                        </p:tav>
                                      </p:tavLst>
                                    </p:anim>
                                  </p:childTnLst>
                                </p:cTn>
                              </p:par>
                            </p:childTnLst>
                          </p:cTn>
                        </p:par>
                        <p:par>
                          <p:cTn id="36" fill="hold">
                            <p:stCondLst>
                              <p:cond delay="1000"/>
                            </p:stCondLst>
                            <p:childTnLst>
                              <p:par>
                                <p:cTn id="37" presetID="2" presetClass="entr" presetSubtype="4" fill="hold" grpId="0" nodeType="afterEffect">
                                  <p:stCondLst>
                                    <p:cond delay="0"/>
                                  </p:stCondLst>
                                  <p:childTnLst>
                                    <p:set>
                                      <p:cBhvr>
                                        <p:cTn id="38" dur="1" fill="hold">
                                          <p:stCondLst>
                                            <p:cond delay="0"/>
                                          </p:stCondLst>
                                        </p:cTn>
                                        <p:tgtEl>
                                          <p:spTgt spid="13">
                                            <p:txEl>
                                              <p:pRg st="0" end="0"/>
                                            </p:txEl>
                                          </p:spTgt>
                                        </p:tgtEl>
                                        <p:attrNameLst>
                                          <p:attrName>style.visibility</p:attrName>
                                        </p:attrNameLst>
                                      </p:cBhvr>
                                      <p:to>
                                        <p:strVal val="visible"/>
                                      </p:to>
                                    </p:set>
                                    <p:anim calcmode="lin" valueType="num">
                                      <p:cBhvr additive="base">
                                        <p:cTn id="39"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7"/>
                                        </p:tgtEl>
                                        <p:attrNameLst>
                                          <p:attrName>style.visibility</p:attrName>
                                        </p:attrNameLst>
                                      </p:cBhvr>
                                      <p:to>
                                        <p:strVal val="visible"/>
                                      </p:to>
                                    </p:set>
                                    <p:anim calcmode="lin" valueType="num">
                                      <p:cBhvr additive="base">
                                        <p:cTn id="45" dur="500" fill="hold"/>
                                        <p:tgtEl>
                                          <p:spTgt spid="7"/>
                                        </p:tgtEl>
                                        <p:attrNameLst>
                                          <p:attrName>ppt_x</p:attrName>
                                        </p:attrNameLst>
                                      </p:cBhvr>
                                      <p:tavLst>
                                        <p:tav tm="0">
                                          <p:val>
                                            <p:strVal val="#ppt_x"/>
                                          </p:val>
                                        </p:tav>
                                        <p:tav tm="100000">
                                          <p:val>
                                            <p:strVal val="#ppt_x"/>
                                          </p:val>
                                        </p:tav>
                                      </p:tavLst>
                                    </p:anim>
                                    <p:anim calcmode="lin" valueType="num">
                                      <p:cBhvr additive="base">
                                        <p:cTn id="46" dur="500" fill="hold"/>
                                        <p:tgtEl>
                                          <p:spTgt spid="7"/>
                                        </p:tgtEl>
                                        <p:attrNameLst>
                                          <p:attrName>ppt_y</p:attrName>
                                        </p:attrNameLst>
                                      </p:cBhvr>
                                      <p:tavLst>
                                        <p:tav tm="0">
                                          <p:val>
                                            <p:strVal val="1+#ppt_h/2"/>
                                          </p:val>
                                        </p:tav>
                                        <p:tav tm="100000">
                                          <p:val>
                                            <p:strVal val="#ppt_y"/>
                                          </p:val>
                                        </p:tav>
                                      </p:tavLst>
                                    </p:anim>
                                  </p:childTnLst>
                                </p:cTn>
                              </p:par>
                            </p:childTnLst>
                          </p:cTn>
                        </p:par>
                        <p:par>
                          <p:cTn id="47" fill="hold">
                            <p:stCondLst>
                              <p:cond delay="500"/>
                            </p:stCondLst>
                            <p:childTnLst>
                              <p:par>
                                <p:cTn id="48" presetID="2" presetClass="entr" presetSubtype="4" fill="hold" grpId="0" nodeType="afterEffect" nodePh="1">
                                  <p:stCondLst>
                                    <p:cond delay="0"/>
                                  </p:stCondLst>
                                  <p:endCondLst>
                                    <p:cond evt="begin" delay="0">
                                      <p:tn val="48"/>
                                    </p:cond>
                                  </p:endCondLst>
                                  <p:childTnLst>
                                    <p:set>
                                      <p:cBhvr>
                                        <p:cTn id="49" dur="1" fill="hold">
                                          <p:stCondLst>
                                            <p:cond delay="0"/>
                                          </p:stCondLst>
                                        </p:cTn>
                                        <p:tgtEl>
                                          <p:spTgt spid="12"/>
                                        </p:tgtEl>
                                        <p:attrNameLst>
                                          <p:attrName>style.visibility</p:attrName>
                                        </p:attrNameLst>
                                      </p:cBhvr>
                                      <p:to>
                                        <p:strVal val="visible"/>
                                      </p:to>
                                    </p:set>
                                    <p:anim calcmode="lin" valueType="num">
                                      <p:cBhvr additive="base">
                                        <p:cTn id="50" dur="500" fill="hold"/>
                                        <p:tgtEl>
                                          <p:spTgt spid="12"/>
                                        </p:tgtEl>
                                        <p:attrNameLst>
                                          <p:attrName>ppt_x</p:attrName>
                                        </p:attrNameLst>
                                      </p:cBhvr>
                                      <p:tavLst>
                                        <p:tav tm="0">
                                          <p:val>
                                            <p:strVal val="#ppt_x"/>
                                          </p:val>
                                        </p:tav>
                                        <p:tav tm="100000">
                                          <p:val>
                                            <p:strVal val="#ppt_x"/>
                                          </p:val>
                                        </p:tav>
                                      </p:tavLst>
                                    </p:anim>
                                    <p:anim calcmode="lin" valueType="num">
                                      <p:cBhvr additive="base">
                                        <p:cTn id="51" dur="500" fill="hold"/>
                                        <p:tgtEl>
                                          <p:spTgt spid="12"/>
                                        </p:tgtEl>
                                        <p:attrNameLst>
                                          <p:attrName>ppt_y</p:attrName>
                                        </p:attrNameLst>
                                      </p:cBhvr>
                                      <p:tavLst>
                                        <p:tav tm="0">
                                          <p:val>
                                            <p:strVal val="1+#ppt_h/2"/>
                                          </p:val>
                                        </p:tav>
                                        <p:tav tm="100000">
                                          <p:val>
                                            <p:strVal val="#ppt_y"/>
                                          </p:val>
                                        </p:tav>
                                      </p:tavLst>
                                    </p:anim>
                                  </p:childTnLst>
                                </p:cTn>
                              </p:par>
                            </p:childTnLst>
                          </p:cTn>
                        </p:par>
                        <p:par>
                          <p:cTn id="52" fill="hold">
                            <p:stCondLst>
                              <p:cond delay="1000"/>
                            </p:stCondLst>
                            <p:childTnLst>
                              <p:par>
                                <p:cTn id="53" presetID="2" presetClass="entr" presetSubtype="4" fill="hold" grpId="0" nodeType="afterEffect">
                                  <p:stCondLst>
                                    <p:cond delay="0"/>
                                  </p:stCondLst>
                                  <p:childTnLst>
                                    <p:set>
                                      <p:cBhvr>
                                        <p:cTn id="54" dur="1" fill="hold">
                                          <p:stCondLst>
                                            <p:cond delay="0"/>
                                          </p:stCondLst>
                                        </p:cTn>
                                        <p:tgtEl>
                                          <p:spTgt spid="14">
                                            <p:txEl>
                                              <p:pRg st="0" end="0"/>
                                            </p:txEl>
                                          </p:spTgt>
                                        </p:tgtEl>
                                        <p:attrNameLst>
                                          <p:attrName>style.visibility</p:attrName>
                                        </p:attrNameLst>
                                      </p:cBhvr>
                                      <p:to>
                                        <p:strVal val="visible"/>
                                      </p:to>
                                    </p:set>
                                    <p:anim calcmode="lin" valueType="num">
                                      <p:cBhvr additive="base">
                                        <p:cTn id="55"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9" grpId="0" build="p">
        <p:tmplLst>
          <p:tmpl lvl="1">
            <p:tnLst>
              <p:par>
                <p:cTn presetID="2" presetClass="entr" presetSubtype="4" fill="hold" nodeType="after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Lst>
      </p:bldP>
      <p:bldP spid="13" grpId="0" build="p">
        <p:tmplLst>
          <p:tmpl lvl="1">
            <p:tnLst>
              <p:par>
                <p:cTn presetID="2" presetClass="entr" presetSubtype="4"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ppt_x"/>
                          </p:val>
                        </p:tav>
                        <p:tav tm="100000">
                          <p:val>
                            <p:strVal val="#ppt_x"/>
                          </p:val>
                        </p:tav>
                      </p:tavLst>
                    </p:anim>
                    <p:anim calcmode="lin" valueType="num">
                      <p:cBhvr additive="base">
                        <p:cTn dur="500" fill="hold"/>
                        <p:tgtEl>
                          <p:spTgt spid="13"/>
                        </p:tgtEl>
                        <p:attrNameLst>
                          <p:attrName>ppt_y</p:attrName>
                        </p:attrNameLst>
                      </p:cBhvr>
                      <p:tavLst>
                        <p:tav tm="0">
                          <p:val>
                            <p:strVal val="1+#ppt_h/2"/>
                          </p:val>
                        </p:tav>
                        <p:tav tm="100000">
                          <p:val>
                            <p:strVal val="#ppt_y"/>
                          </p:val>
                        </p:tav>
                      </p:tavLst>
                    </p:anim>
                  </p:childTnLst>
                </p:cTn>
              </p:par>
            </p:tnLst>
          </p:tmpl>
        </p:tmplLst>
      </p:bldP>
      <p:bldP spid="14" grpId="0" build="p">
        <p:tmplLst>
          <p:tmpl lvl="1">
            <p:tnLst>
              <p:par>
                <p:cTn presetID="2" presetClass="entr" presetSubtype="4"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Lst>
      </p:bldP>
      <p:bldP spid="15" grpId="0" build="p">
        <p:tmplLst>
          <p:tmpl lvl="1">
            <p:tnLst>
              <p:par>
                <p:cTn presetID="2" presetClass="entr" presetSubtype="1"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7_Title Slide">
    <p:spTree>
      <p:nvGrpSpPr>
        <p:cNvPr id="1" name=""/>
        <p:cNvGrpSpPr/>
        <p:nvPr/>
      </p:nvGrpSpPr>
      <p:grpSpPr>
        <a:xfrm>
          <a:off x="0" y="0"/>
          <a:ext cx="0" cy="0"/>
          <a:chOff x="0" y="0"/>
          <a:chExt cx="0" cy="0"/>
        </a:xfrm>
      </p:grpSpPr>
      <p:sp>
        <p:nvSpPr>
          <p:cNvPr id="10" name="Title 1"/>
          <p:cNvSpPr>
            <a:spLocks noGrp="1"/>
          </p:cNvSpPr>
          <p:nvPr>
            <p:ph type="title"/>
          </p:nvPr>
        </p:nvSpPr>
        <p:spPr>
          <a:xfrm>
            <a:off x="605019" y="710112"/>
            <a:ext cx="7394446" cy="522714"/>
          </a:xfrm>
          <a:prstGeom prst="rect">
            <a:avLst/>
          </a:prstGeom>
        </p:spPr>
        <p:txBody>
          <a:bodyPr anchor="ctr">
            <a:noAutofit/>
          </a:bodyPr>
          <a:lstStyle>
            <a:lvl1pPr marL="0" algn="l" defTabSz="914400" rtl="0" eaLnBrk="1" latinLnBrk="0" hangingPunct="1">
              <a:lnSpc>
                <a:spcPct val="90000"/>
              </a:lnSpc>
              <a:spcBef>
                <a:spcPct val="0"/>
              </a:spcBef>
              <a:buNone/>
              <a:defRPr lang="en-US" sz="4800" kern="1200" dirty="0">
                <a:solidFill>
                  <a:srgbClr val="323E4A"/>
                </a:solidFill>
                <a:latin typeface="Bebas Neue" charset="0"/>
                <a:ea typeface="ＭＳ Ｐゴシック" charset="0"/>
                <a:cs typeface="Bebas Neue" charset="0"/>
              </a:defRPr>
            </a:lvl1pPr>
          </a:lstStyle>
          <a:p>
            <a:endParaRPr lang="en-US" dirty="0"/>
          </a:p>
        </p:txBody>
      </p:sp>
      <p:sp>
        <p:nvSpPr>
          <p:cNvPr id="12" name="Text Placeholder 6"/>
          <p:cNvSpPr>
            <a:spLocks noGrp="1"/>
          </p:cNvSpPr>
          <p:nvPr>
            <p:ph type="body" sz="quarter" idx="10" hasCustomPrompt="1"/>
          </p:nvPr>
        </p:nvSpPr>
        <p:spPr>
          <a:xfrm>
            <a:off x="601859" y="1272452"/>
            <a:ext cx="7423509" cy="228598"/>
          </a:xfrm>
          <a:prstGeom prst="rect">
            <a:avLst/>
          </a:prstGeom>
        </p:spPr>
        <p:txBody>
          <a:bodyPr anchor="ctr">
            <a:noAutofit/>
          </a:bodyPr>
          <a:lstStyle>
            <a:lvl1pPr marL="0" indent="0" algn="l" defTabSz="914400" rtl="0" eaLnBrk="1" latinLnBrk="0" hangingPunct="1">
              <a:lnSpc>
                <a:spcPct val="90000"/>
              </a:lnSpc>
              <a:spcBef>
                <a:spcPts val="1000"/>
              </a:spcBef>
              <a:buFont typeface="Arial" panose="020B0604020202020204" pitchFamily="34" charset="0"/>
              <a:buNone/>
              <a:defRPr lang="en-US" sz="1400" kern="1200"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defRPr>
            </a:lvl1pPr>
            <a:lvl2pPr>
              <a:defRPr>
                <a:solidFill>
                  <a:schemeClr val="bg1">
                    <a:lumMod val="50000"/>
                  </a:schemeClr>
                </a:solidFill>
              </a:defRPr>
            </a:lvl2pPr>
            <a:lvl3pPr>
              <a:defRPr>
                <a:solidFill>
                  <a:schemeClr val="bg1">
                    <a:lumMod val="50000"/>
                  </a:schemeClr>
                </a:solidFill>
              </a:defRPr>
            </a:lvl3pPr>
            <a:lvl4pPr>
              <a:defRPr>
                <a:solidFill>
                  <a:schemeClr val="bg1">
                    <a:lumMod val="50000"/>
                  </a:schemeClr>
                </a:solidFill>
              </a:defRPr>
            </a:lvl4pPr>
            <a:lvl5pPr marL="1371600" indent="0" algn="l">
              <a:buNone/>
              <a:defRPr>
                <a:solidFill>
                  <a:schemeClr val="bg1">
                    <a:lumMod val="50000"/>
                  </a:schemeClr>
                </a:solidFill>
              </a:defRPr>
            </a:lvl5pPr>
            <a:lvl6pPr marL="1714500" indent="0">
              <a:buNone/>
              <a:defRPr/>
            </a:lvl6pPr>
            <a:lvl7pPr marL="2057400" indent="0">
              <a:buNone/>
              <a:defRPr/>
            </a:lvl7pPr>
            <a:lvl8pPr marL="2400300" indent="0">
              <a:buNone/>
              <a:defRPr/>
            </a:lvl8pPr>
            <a:lvl9pPr marL="2743200" indent="0">
              <a:buNone/>
              <a:defRPr/>
            </a:lvl9pPr>
          </a:lstStyle>
          <a:p>
            <a:pPr marL="0" lvl="0" indent="0" algn="l" defTabSz="685800" rtl="0" eaLnBrk="1" latinLnBrk="0" hangingPunct="1">
              <a:lnSpc>
                <a:spcPct val="70000"/>
              </a:lnSpc>
              <a:spcBef>
                <a:spcPts val="750"/>
              </a:spcBef>
              <a:buFont typeface="Arial" panose="020B0604020202020204" pitchFamily="34" charset="0"/>
              <a:buNone/>
            </a:pPr>
            <a:r>
              <a:rPr lang="en-US" dirty="0" smtClean="0"/>
              <a:t>Click to edit Master text styles level</a:t>
            </a:r>
            <a:endParaRPr lang="en-US" dirty="0"/>
          </a:p>
        </p:txBody>
      </p:sp>
      <p:sp>
        <p:nvSpPr>
          <p:cNvPr id="13" name="Text Placeholder 6"/>
          <p:cNvSpPr>
            <a:spLocks noGrp="1"/>
          </p:cNvSpPr>
          <p:nvPr>
            <p:ph type="body" sz="quarter" idx="11" hasCustomPrompt="1"/>
          </p:nvPr>
        </p:nvSpPr>
        <p:spPr>
          <a:xfrm>
            <a:off x="605019" y="397559"/>
            <a:ext cx="7394446" cy="249052"/>
          </a:xfrm>
          <a:prstGeom prst="rect">
            <a:avLst/>
          </a:prstGeom>
        </p:spPr>
        <p:txBody>
          <a:bodyPr anchor="ctr">
            <a:noAutofit/>
          </a:bodyPr>
          <a:lstStyle>
            <a:lvl1pPr marL="0" indent="0" algn="l" defTabSz="914400" rtl="0" eaLnBrk="1" latinLnBrk="0" hangingPunct="1">
              <a:lnSpc>
                <a:spcPct val="90000"/>
              </a:lnSpc>
              <a:spcBef>
                <a:spcPts val="1000"/>
              </a:spcBef>
              <a:buFont typeface="Arial" panose="020B0604020202020204" pitchFamily="34" charset="0"/>
              <a:buNone/>
              <a:defRPr lang="en-US" sz="1400" kern="1200" dirty="0">
                <a:solidFill>
                  <a:srgbClr val="EC1F3A"/>
                </a:solidFill>
                <a:latin typeface="Lato" panose="020F0502020204030203" pitchFamily="34" charset="0"/>
                <a:ea typeface="Lato" panose="020F0502020204030203" pitchFamily="34" charset="0"/>
                <a:cs typeface="Lato" panose="020F0502020204030203" pitchFamily="34" charset="0"/>
              </a:defRPr>
            </a:lvl1pPr>
            <a:lvl2pPr>
              <a:defRPr>
                <a:solidFill>
                  <a:schemeClr val="bg1">
                    <a:lumMod val="50000"/>
                  </a:schemeClr>
                </a:solidFill>
              </a:defRPr>
            </a:lvl2pPr>
            <a:lvl3pPr>
              <a:defRPr>
                <a:solidFill>
                  <a:schemeClr val="bg1">
                    <a:lumMod val="50000"/>
                  </a:schemeClr>
                </a:solidFill>
              </a:defRPr>
            </a:lvl3pPr>
            <a:lvl4pPr>
              <a:defRPr>
                <a:solidFill>
                  <a:schemeClr val="bg1">
                    <a:lumMod val="50000"/>
                  </a:schemeClr>
                </a:solidFill>
              </a:defRPr>
            </a:lvl4pPr>
            <a:lvl5pPr marL="1371600" indent="0" algn="l">
              <a:buNone/>
              <a:defRPr>
                <a:solidFill>
                  <a:schemeClr val="bg1">
                    <a:lumMod val="50000"/>
                  </a:schemeClr>
                </a:solidFill>
              </a:defRPr>
            </a:lvl5pPr>
            <a:lvl6pPr marL="1714500" indent="0">
              <a:buNone/>
              <a:defRPr/>
            </a:lvl6pPr>
            <a:lvl7pPr marL="2057400" indent="0">
              <a:buNone/>
              <a:defRPr/>
            </a:lvl7pPr>
            <a:lvl8pPr marL="2400300" indent="0">
              <a:buNone/>
              <a:defRPr/>
            </a:lvl8pPr>
            <a:lvl9pPr marL="2743200" indent="0">
              <a:buNone/>
              <a:defRPr/>
            </a:lvl9pPr>
          </a:lstStyle>
          <a:p>
            <a:pPr marL="0" lvl="0" indent="0" algn="l" defTabSz="685800" rtl="0" eaLnBrk="1" latinLnBrk="0" hangingPunct="1">
              <a:lnSpc>
                <a:spcPct val="70000"/>
              </a:lnSpc>
              <a:spcBef>
                <a:spcPts val="750"/>
              </a:spcBef>
              <a:buFont typeface="Arial" panose="020B0604020202020204" pitchFamily="34" charset="0"/>
              <a:buNone/>
            </a:pPr>
            <a:r>
              <a:rPr lang="en-US" dirty="0" smtClean="0"/>
              <a:t>Click to edit Master text styles level</a:t>
            </a:r>
            <a:endParaRPr lang="en-US" dirty="0"/>
          </a:p>
        </p:txBody>
      </p:sp>
    </p:spTree>
    <p:extLst>
      <p:ext uri="{BB962C8B-B14F-4D97-AF65-F5344CB8AC3E}">
        <p14:creationId xmlns:p14="http://schemas.microsoft.com/office/powerpoint/2010/main" val="352061833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id-ID"/>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sz="half" idx="1"/>
          </p:nvPr>
        </p:nvSpPr>
        <p:spPr>
          <a:xfrm>
            <a:off x="609600" y="1371600"/>
            <a:ext cx="53848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Content Placeholder 3"/>
          <p:cNvSpPr>
            <a:spLocks noGrp="1"/>
          </p:cNvSpPr>
          <p:nvPr>
            <p:ph sz="half" idx="2"/>
          </p:nvPr>
        </p:nvSpPr>
        <p:spPr>
          <a:xfrm>
            <a:off x="6197600" y="1371600"/>
            <a:ext cx="53848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id-ID"/>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id-ID"/>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id-ID"/>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id-ID"/>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image" Target="../media/image3.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19"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vmlDrawing" Target="../drawings/vmlDrawing1.v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15"/>
          <a:stretch>
            <a:fillRect/>
          </a:stretch>
        </p:blipFill>
        <p:spPr>
          <a:xfrm>
            <a:off x="859553" y="-1"/>
            <a:ext cx="2892435" cy="731839"/>
          </a:xfrm>
          <a:prstGeom prst="rect">
            <a:avLst/>
          </a:prstGeom>
        </p:spPr>
      </p:pic>
      <p:grpSp>
        <p:nvGrpSpPr>
          <p:cNvPr id="1092" name="Group 68"/>
          <p:cNvGrpSpPr>
            <a:grpSpLocks/>
          </p:cNvGrpSpPr>
          <p:nvPr/>
        </p:nvGrpSpPr>
        <p:grpSpPr bwMode="auto">
          <a:xfrm>
            <a:off x="0" y="685800"/>
            <a:ext cx="12192000" cy="609600"/>
            <a:chOff x="0" y="432"/>
            <a:chExt cx="5760" cy="384"/>
          </a:xfrm>
        </p:grpSpPr>
        <p:sp>
          <p:nvSpPr>
            <p:cNvPr id="1093" name="Rectangle 69"/>
            <p:cNvSpPr>
              <a:spLocks noChangeArrowheads="1"/>
            </p:cNvSpPr>
            <p:nvPr userDrawn="1"/>
          </p:nvSpPr>
          <p:spPr bwMode="gray">
            <a:xfrm>
              <a:off x="0" y="432"/>
              <a:ext cx="5760" cy="96"/>
            </a:xfrm>
            <a:prstGeom prst="rect">
              <a:avLst/>
            </a:prstGeom>
            <a:solidFill>
              <a:schemeClr val="tx1"/>
            </a:solidFill>
            <a:ln w="9525">
              <a:noFill/>
              <a:miter lim="800000"/>
              <a:headEnd/>
              <a:tailEnd/>
            </a:ln>
            <a:effectLst/>
          </p:spPr>
          <p:txBody>
            <a:bodyPr wrap="none" anchor="ctr"/>
            <a:lstStyle/>
            <a:p>
              <a:endParaRPr lang="id-ID"/>
            </a:p>
          </p:txBody>
        </p:sp>
        <p:sp>
          <p:nvSpPr>
            <p:cNvPr id="1094" name="Rectangle 70"/>
            <p:cNvSpPr>
              <a:spLocks noChangeArrowheads="1"/>
            </p:cNvSpPr>
            <p:nvPr userDrawn="1"/>
          </p:nvSpPr>
          <p:spPr bwMode="gray">
            <a:xfrm>
              <a:off x="362" y="432"/>
              <a:ext cx="5398" cy="384"/>
            </a:xfrm>
            <a:prstGeom prst="rect">
              <a:avLst/>
            </a:prstGeom>
            <a:solidFill>
              <a:schemeClr val="tx1"/>
            </a:solidFill>
            <a:ln w="9525">
              <a:noFill/>
              <a:miter lim="800000"/>
              <a:headEnd/>
              <a:tailEnd/>
            </a:ln>
            <a:effectLst/>
          </p:spPr>
          <p:txBody>
            <a:bodyPr wrap="none" anchor="ctr"/>
            <a:lstStyle/>
            <a:p>
              <a:endParaRPr lang="id-ID"/>
            </a:p>
          </p:txBody>
        </p:sp>
      </p:grpSp>
      <p:graphicFrame>
        <p:nvGraphicFramePr>
          <p:cNvPr id="1095" name="Object 71"/>
          <p:cNvGraphicFramePr>
            <a:graphicFrameLocks noChangeAspect="1"/>
          </p:cNvGraphicFramePr>
          <p:nvPr>
            <p:extLst>
              <p:ext uri="{D42A27DB-BD31-4B8C-83A1-F6EECF244321}">
                <p14:modId xmlns:p14="http://schemas.microsoft.com/office/powerpoint/2010/main" val="2717547933"/>
              </p:ext>
            </p:extLst>
          </p:nvPr>
        </p:nvGraphicFramePr>
        <p:xfrm>
          <a:off x="3791744" y="0"/>
          <a:ext cx="2743200" cy="685800"/>
        </p:xfrm>
        <a:graphic>
          <a:graphicData uri="http://schemas.openxmlformats.org/presentationml/2006/ole">
            <mc:AlternateContent xmlns:mc="http://schemas.openxmlformats.org/markup-compatibility/2006">
              <mc:Choice xmlns:v="urn:schemas-microsoft-com:vml" Requires="v">
                <p:oleObj spid="_x0000_s1425" name="Image" r:id="rId16" imgW="4330159" imgH="6146032" progId="">
                  <p:embed/>
                </p:oleObj>
              </mc:Choice>
              <mc:Fallback>
                <p:oleObj name="Image" r:id="rId16" imgW="4330159" imgH="6146032" progId="">
                  <p:embed/>
                  <p:pic>
                    <p:nvPicPr>
                      <p:cNvPr id="0" name="Picture 71"/>
                      <p:cNvPicPr>
                        <a:picLocks noChangeAspect="1" noChangeArrowheads="1"/>
                      </p:cNvPicPr>
                      <p:nvPr/>
                    </p:nvPicPr>
                    <p:blipFill>
                      <a:blip r:embed="rId17">
                        <a:extLst>
                          <a:ext uri="{28A0092B-C50C-407E-A947-70E740481C1C}">
                            <a14:useLocalDpi xmlns:a14="http://schemas.microsoft.com/office/drawing/2010/main" val="0"/>
                          </a:ext>
                        </a:extLst>
                      </a:blip>
                      <a:srcRect t="29179" b="45369"/>
                      <a:stretch>
                        <a:fillRect/>
                      </a:stretch>
                    </p:blipFill>
                    <p:spPr bwMode="auto">
                      <a:xfrm>
                        <a:off x="3791744" y="0"/>
                        <a:ext cx="2743200" cy="685800"/>
                      </a:xfrm>
                      <a:prstGeom prst="rect">
                        <a:avLst/>
                      </a:prstGeom>
                      <a:noFill/>
                      <a:ln>
                        <a:noFill/>
                      </a:ln>
                      <a:effectLst/>
                      <a:extLst>
                        <a:ext uri="{909E8E84-426E-40DD-AFC4-6F175D3DCCD1}">
                          <a14:hiddenFill xmlns:a14="http://schemas.microsoft.com/office/drawing/2010/main">
                            <a:solidFill>
                              <a:srgbClr val="77B7E7"/>
                            </a:solidFill>
                          </a14:hiddenFill>
                        </a:ext>
                        <a:ext uri="{91240B29-F687-4F45-9708-019B960494DF}">
                          <a14:hiddenLine xmlns:a14="http://schemas.microsoft.com/office/drawing/2010/main" w="9525">
                            <a:solidFill>
                              <a:srgbClr val="17347D"/>
                            </a:solidFill>
                            <a:miter lim="800000"/>
                            <a:headEnd/>
                            <a:tailEnd/>
                          </a14:hiddenLine>
                        </a:ext>
                        <a:ext uri="{AF507438-7753-43E0-B8FC-AC1667EBCBE1}">
                          <a14:hiddenEffects xmlns:a14="http://schemas.microsoft.com/office/drawing/2010/main">
                            <a:effectLst>
                              <a:outerShdw dist="35921" dir="2700000" algn="ctr" rotWithShape="0">
                                <a:srgbClr val="DDDDDD"/>
                              </a:outerShdw>
                            </a:effectLst>
                          </a14:hiddenEffects>
                        </a:ext>
                      </a:extLst>
                    </p:spPr>
                  </p:pic>
                </p:oleObj>
              </mc:Fallback>
            </mc:AlternateContent>
          </a:graphicData>
        </a:graphic>
      </p:graphicFrame>
      <p:pic>
        <p:nvPicPr>
          <p:cNvPr id="1096" name="Picture 72"/>
          <p:cNvPicPr>
            <a:picLocks noChangeAspect="1" noChangeArrowheads="1"/>
          </p:cNvPicPr>
          <p:nvPr/>
        </p:nvPicPr>
        <p:blipFill>
          <a:blip r:embed="rId18"/>
          <a:srcRect/>
          <a:stretch>
            <a:fillRect/>
          </a:stretch>
        </p:blipFill>
        <p:spPr bwMode="auto">
          <a:xfrm>
            <a:off x="6572251" y="-9525"/>
            <a:ext cx="2781300" cy="708025"/>
          </a:xfrm>
          <a:prstGeom prst="rect">
            <a:avLst/>
          </a:prstGeom>
          <a:noFill/>
        </p:spPr>
      </p:pic>
      <p:sp>
        <p:nvSpPr>
          <p:cNvPr id="1027" name="Rectangle 3"/>
          <p:cNvSpPr>
            <a:spLocks noGrp="1" noChangeArrowheads="1"/>
          </p:cNvSpPr>
          <p:nvPr>
            <p:ph type="body" idx="1"/>
          </p:nvPr>
        </p:nvSpPr>
        <p:spPr bwMode="auto">
          <a:xfrm>
            <a:off x="609600" y="1371600"/>
            <a:ext cx="10972800" cy="4953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smtClean="0"/>
          </a:p>
        </p:txBody>
      </p:sp>
      <p:sp>
        <p:nvSpPr>
          <p:cNvPr id="1026" name="Rectangle 2"/>
          <p:cNvSpPr>
            <a:spLocks noGrp="1" noChangeArrowheads="1"/>
          </p:cNvSpPr>
          <p:nvPr>
            <p:ph type="title"/>
          </p:nvPr>
        </p:nvSpPr>
        <p:spPr bwMode="white">
          <a:xfrm>
            <a:off x="914400" y="731838"/>
            <a:ext cx="10871200" cy="5635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dirty="0" smtClean="0"/>
              <a:t>Click to edit Master title style</a:t>
            </a:r>
            <a:endParaRPr lang="en-AU" dirty="0" smtClean="0"/>
          </a:p>
        </p:txBody>
      </p:sp>
      <p:pic>
        <p:nvPicPr>
          <p:cNvPr id="14" name="Picture 13"/>
          <p:cNvPicPr>
            <a:picLocks noChangeAspect="1"/>
          </p:cNvPicPr>
          <p:nvPr userDrawn="1"/>
        </p:nvPicPr>
        <p:blipFill>
          <a:blip r:embed="rId19" cstate="print">
            <a:extLst>
              <a:ext uri="{28A0092B-C50C-407E-A947-70E740481C1C}">
                <a14:useLocalDpi xmlns:a14="http://schemas.microsoft.com/office/drawing/2010/main" val="0"/>
              </a:ext>
            </a:extLst>
          </a:blip>
          <a:stretch>
            <a:fillRect/>
          </a:stretch>
        </p:blipFill>
        <p:spPr>
          <a:xfrm>
            <a:off x="119336" y="42266"/>
            <a:ext cx="648072" cy="601267"/>
          </a:xfrm>
          <a:prstGeom prst="rect">
            <a:avLst/>
          </a:prstGeom>
        </p:spPr>
      </p:pic>
      <p:sp>
        <p:nvSpPr>
          <p:cNvPr id="15" name="Rectangle 2"/>
          <p:cNvSpPr txBox="1">
            <a:spLocks noChangeArrowheads="1"/>
          </p:cNvSpPr>
          <p:nvPr userDrawn="1"/>
        </p:nvSpPr>
        <p:spPr bwMode="white">
          <a:xfrm>
            <a:off x="9353551" y="42266"/>
            <a:ext cx="2838449" cy="5635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200" b="1">
                <a:solidFill>
                  <a:schemeClr val="bg1"/>
                </a:solidFill>
                <a:latin typeface="+mj-lt"/>
                <a:ea typeface="+mj-ea"/>
                <a:cs typeface="+mj-cs"/>
              </a:defRPr>
            </a:lvl1pPr>
            <a:lvl2pPr algn="l" rtl="0" eaLnBrk="1" fontAlgn="base" hangingPunct="1">
              <a:spcBef>
                <a:spcPct val="0"/>
              </a:spcBef>
              <a:spcAft>
                <a:spcPct val="0"/>
              </a:spcAft>
              <a:defRPr sz="3200" b="1">
                <a:solidFill>
                  <a:schemeClr val="bg1"/>
                </a:solidFill>
                <a:latin typeface="Verdana" pitchFamily="34" charset="0"/>
              </a:defRPr>
            </a:lvl2pPr>
            <a:lvl3pPr algn="l" rtl="0" eaLnBrk="1" fontAlgn="base" hangingPunct="1">
              <a:spcBef>
                <a:spcPct val="0"/>
              </a:spcBef>
              <a:spcAft>
                <a:spcPct val="0"/>
              </a:spcAft>
              <a:defRPr sz="3200" b="1">
                <a:solidFill>
                  <a:schemeClr val="bg1"/>
                </a:solidFill>
                <a:latin typeface="Verdana" pitchFamily="34" charset="0"/>
              </a:defRPr>
            </a:lvl3pPr>
            <a:lvl4pPr algn="l" rtl="0" eaLnBrk="1" fontAlgn="base" hangingPunct="1">
              <a:spcBef>
                <a:spcPct val="0"/>
              </a:spcBef>
              <a:spcAft>
                <a:spcPct val="0"/>
              </a:spcAft>
              <a:defRPr sz="3200" b="1">
                <a:solidFill>
                  <a:schemeClr val="bg1"/>
                </a:solidFill>
                <a:latin typeface="Verdana" pitchFamily="34" charset="0"/>
              </a:defRPr>
            </a:lvl4pPr>
            <a:lvl5pPr algn="l" rtl="0" eaLnBrk="1" fontAlgn="base" hangingPunct="1">
              <a:spcBef>
                <a:spcPct val="0"/>
              </a:spcBef>
              <a:spcAft>
                <a:spcPct val="0"/>
              </a:spcAft>
              <a:defRPr sz="3200" b="1">
                <a:solidFill>
                  <a:schemeClr val="bg1"/>
                </a:solidFill>
                <a:latin typeface="Verdana" pitchFamily="34" charset="0"/>
              </a:defRPr>
            </a:lvl5pPr>
            <a:lvl6pPr marL="457200" algn="l" rtl="0" eaLnBrk="1" fontAlgn="base" hangingPunct="1">
              <a:spcBef>
                <a:spcPct val="0"/>
              </a:spcBef>
              <a:spcAft>
                <a:spcPct val="0"/>
              </a:spcAft>
              <a:defRPr sz="3200" b="1">
                <a:solidFill>
                  <a:schemeClr val="bg1"/>
                </a:solidFill>
                <a:latin typeface="Verdana" pitchFamily="34" charset="0"/>
              </a:defRPr>
            </a:lvl6pPr>
            <a:lvl7pPr marL="914400" algn="l" rtl="0" eaLnBrk="1" fontAlgn="base" hangingPunct="1">
              <a:spcBef>
                <a:spcPct val="0"/>
              </a:spcBef>
              <a:spcAft>
                <a:spcPct val="0"/>
              </a:spcAft>
              <a:defRPr sz="3200" b="1">
                <a:solidFill>
                  <a:schemeClr val="bg1"/>
                </a:solidFill>
                <a:latin typeface="Verdana" pitchFamily="34" charset="0"/>
              </a:defRPr>
            </a:lvl7pPr>
            <a:lvl8pPr marL="1371600" algn="l" rtl="0" eaLnBrk="1" fontAlgn="base" hangingPunct="1">
              <a:spcBef>
                <a:spcPct val="0"/>
              </a:spcBef>
              <a:spcAft>
                <a:spcPct val="0"/>
              </a:spcAft>
              <a:defRPr sz="3200" b="1">
                <a:solidFill>
                  <a:schemeClr val="bg1"/>
                </a:solidFill>
                <a:latin typeface="Verdana" pitchFamily="34" charset="0"/>
              </a:defRPr>
            </a:lvl8pPr>
            <a:lvl9pPr marL="1828800" algn="l" rtl="0" eaLnBrk="1" fontAlgn="base" hangingPunct="1">
              <a:spcBef>
                <a:spcPct val="0"/>
              </a:spcBef>
              <a:spcAft>
                <a:spcPct val="0"/>
              </a:spcAft>
              <a:defRPr sz="3200" b="1">
                <a:solidFill>
                  <a:schemeClr val="bg1"/>
                </a:solidFill>
                <a:latin typeface="Verdana" pitchFamily="34" charset="0"/>
              </a:defRPr>
            </a:lvl9pPr>
          </a:lstStyle>
          <a:p>
            <a:pPr algn="ctr"/>
            <a:r>
              <a:rPr lang="id-ID" sz="1500" kern="0" dirty="0" smtClean="0">
                <a:solidFill>
                  <a:schemeClr val="tx1"/>
                </a:solidFill>
                <a:effectLst/>
              </a:rPr>
              <a:t>FAKULTAS </a:t>
            </a:r>
          </a:p>
          <a:p>
            <a:pPr algn="ctr"/>
            <a:r>
              <a:rPr lang="id-ID" sz="1500" kern="0" dirty="0" smtClean="0">
                <a:solidFill>
                  <a:schemeClr val="tx1"/>
                </a:solidFill>
                <a:effectLst/>
              </a:rPr>
              <a:t>TEKNOLOGI</a:t>
            </a:r>
            <a:r>
              <a:rPr lang="id-ID" sz="1500" kern="0" baseline="0" dirty="0" smtClean="0">
                <a:solidFill>
                  <a:schemeClr val="tx1"/>
                </a:solidFill>
                <a:effectLst/>
              </a:rPr>
              <a:t> INFORMASI</a:t>
            </a:r>
            <a:endParaRPr lang="en-AU" sz="1500" kern="0" dirty="0" smtClean="0">
              <a:solidFill>
                <a:schemeClr val="tx1"/>
              </a:solidFill>
              <a:effectLst/>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hf sldNum="0" hdr="0"/>
  <p:txStyles>
    <p:titleStyle>
      <a:lvl1pPr algn="l" rtl="0" eaLnBrk="1" fontAlgn="base" hangingPunct="1">
        <a:spcBef>
          <a:spcPct val="0"/>
        </a:spcBef>
        <a:spcAft>
          <a:spcPct val="0"/>
        </a:spcAft>
        <a:defRPr sz="3200" b="1">
          <a:solidFill>
            <a:schemeClr val="bg1"/>
          </a:solidFill>
          <a:latin typeface="+mj-lt"/>
          <a:ea typeface="+mj-ea"/>
          <a:cs typeface="+mj-cs"/>
        </a:defRPr>
      </a:lvl1pPr>
      <a:lvl2pPr algn="l" rtl="0" eaLnBrk="1" fontAlgn="base" hangingPunct="1">
        <a:spcBef>
          <a:spcPct val="0"/>
        </a:spcBef>
        <a:spcAft>
          <a:spcPct val="0"/>
        </a:spcAft>
        <a:defRPr sz="3200" b="1">
          <a:solidFill>
            <a:schemeClr val="bg1"/>
          </a:solidFill>
          <a:latin typeface="Verdana" pitchFamily="34" charset="0"/>
        </a:defRPr>
      </a:lvl2pPr>
      <a:lvl3pPr algn="l" rtl="0" eaLnBrk="1" fontAlgn="base" hangingPunct="1">
        <a:spcBef>
          <a:spcPct val="0"/>
        </a:spcBef>
        <a:spcAft>
          <a:spcPct val="0"/>
        </a:spcAft>
        <a:defRPr sz="3200" b="1">
          <a:solidFill>
            <a:schemeClr val="bg1"/>
          </a:solidFill>
          <a:latin typeface="Verdana" pitchFamily="34" charset="0"/>
        </a:defRPr>
      </a:lvl3pPr>
      <a:lvl4pPr algn="l" rtl="0" eaLnBrk="1" fontAlgn="base" hangingPunct="1">
        <a:spcBef>
          <a:spcPct val="0"/>
        </a:spcBef>
        <a:spcAft>
          <a:spcPct val="0"/>
        </a:spcAft>
        <a:defRPr sz="3200" b="1">
          <a:solidFill>
            <a:schemeClr val="bg1"/>
          </a:solidFill>
          <a:latin typeface="Verdana" pitchFamily="34" charset="0"/>
        </a:defRPr>
      </a:lvl4pPr>
      <a:lvl5pPr algn="l" rtl="0" eaLnBrk="1" fontAlgn="base" hangingPunct="1">
        <a:spcBef>
          <a:spcPct val="0"/>
        </a:spcBef>
        <a:spcAft>
          <a:spcPct val="0"/>
        </a:spcAft>
        <a:defRPr sz="3200" b="1">
          <a:solidFill>
            <a:schemeClr val="bg1"/>
          </a:solidFill>
          <a:latin typeface="Verdana" pitchFamily="34" charset="0"/>
        </a:defRPr>
      </a:lvl5pPr>
      <a:lvl6pPr marL="457200" algn="l" rtl="0" eaLnBrk="1" fontAlgn="base" hangingPunct="1">
        <a:spcBef>
          <a:spcPct val="0"/>
        </a:spcBef>
        <a:spcAft>
          <a:spcPct val="0"/>
        </a:spcAft>
        <a:defRPr sz="3200" b="1">
          <a:solidFill>
            <a:schemeClr val="bg1"/>
          </a:solidFill>
          <a:latin typeface="Verdana" pitchFamily="34" charset="0"/>
        </a:defRPr>
      </a:lvl6pPr>
      <a:lvl7pPr marL="914400" algn="l" rtl="0" eaLnBrk="1" fontAlgn="base" hangingPunct="1">
        <a:spcBef>
          <a:spcPct val="0"/>
        </a:spcBef>
        <a:spcAft>
          <a:spcPct val="0"/>
        </a:spcAft>
        <a:defRPr sz="3200" b="1">
          <a:solidFill>
            <a:schemeClr val="bg1"/>
          </a:solidFill>
          <a:latin typeface="Verdana" pitchFamily="34" charset="0"/>
        </a:defRPr>
      </a:lvl7pPr>
      <a:lvl8pPr marL="1371600" algn="l" rtl="0" eaLnBrk="1" fontAlgn="base" hangingPunct="1">
        <a:spcBef>
          <a:spcPct val="0"/>
        </a:spcBef>
        <a:spcAft>
          <a:spcPct val="0"/>
        </a:spcAft>
        <a:defRPr sz="3200" b="1">
          <a:solidFill>
            <a:schemeClr val="bg1"/>
          </a:solidFill>
          <a:latin typeface="Verdana" pitchFamily="34" charset="0"/>
        </a:defRPr>
      </a:lvl8pPr>
      <a:lvl9pPr marL="1828800" algn="l" rtl="0" eaLnBrk="1" fontAlgn="base" hangingPunct="1">
        <a:spcBef>
          <a:spcPct val="0"/>
        </a:spcBef>
        <a:spcAft>
          <a:spcPct val="0"/>
        </a:spcAft>
        <a:defRPr sz="3200" b="1">
          <a:solidFill>
            <a:schemeClr val="bg1"/>
          </a:solidFill>
          <a:latin typeface="Verdana" pitchFamily="34" charset="0"/>
        </a:defRPr>
      </a:lvl9pPr>
    </p:titleStyle>
    <p:bodyStyle>
      <a:lvl1pPr marL="342900" indent="-342900" algn="l" rtl="0" eaLnBrk="1" fontAlgn="base" hangingPunct="1">
        <a:spcBef>
          <a:spcPct val="20000"/>
        </a:spcBef>
        <a:spcAft>
          <a:spcPct val="0"/>
        </a:spcAft>
        <a:buClr>
          <a:srgbClr val="002060"/>
        </a:buClr>
        <a:buFont typeface="Wingdings" pitchFamily="2" charset="2"/>
        <a:buChar char="q"/>
        <a:defRPr sz="2800" b="1">
          <a:solidFill>
            <a:srgbClr val="002060"/>
          </a:solidFill>
          <a:latin typeface="+mn-lt"/>
          <a:ea typeface="+mn-ea"/>
          <a:cs typeface="+mn-cs"/>
        </a:defRPr>
      </a:lvl1pPr>
      <a:lvl2pPr marL="742950" indent="-285750" algn="l" rtl="0" eaLnBrk="1" fontAlgn="base" hangingPunct="1">
        <a:spcBef>
          <a:spcPct val="20000"/>
        </a:spcBef>
        <a:spcAft>
          <a:spcPct val="0"/>
        </a:spcAft>
        <a:buClr>
          <a:srgbClr val="002060"/>
        </a:buClr>
        <a:buFont typeface="Wingdings" pitchFamily="2" charset="2"/>
        <a:buChar char="q"/>
        <a:defRPr sz="2400">
          <a:solidFill>
            <a:schemeClr val="tx1"/>
          </a:solidFill>
          <a:latin typeface="Arial" charset="0"/>
        </a:defRPr>
      </a:lvl2pPr>
      <a:lvl3pPr marL="1143000" indent="-228600" algn="l" rtl="0" eaLnBrk="1" fontAlgn="base" hangingPunct="1">
        <a:spcBef>
          <a:spcPct val="20000"/>
        </a:spcBef>
        <a:spcAft>
          <a:spcPct val="0"/>
        </a:spcAft>
        <a:buClr>
          <a:srgbClr val="002060"/>
        </a:buClr>
        <a:buFont typeface="Wingdings" pitchFamily="2" charset="2"/>
        <a:buChar char="q"/>
        <a:defRPr sz="2200">
          <a:solidFill>
            <a:schemeClr val="tx1"/>
          </a:solidFill>
          <a:latin typeface="Arial" charset="0"/>
        </a:defRPr>
      </a:lvl3pPr>
      <a:lvl4pPr marL="1600200" indent="-228600" algn="l" rtl="0" eaLnBrk="1" fontAlgn="base" hangingPunct="1">
        <a:spcBef>
          <a:spcPct val="20000"/>
        </a:spcBef>
        <a:spcAft>
          <a:spcPct val="0"/>
        </a:spcAft>
        <a:buClr>
          <a:srgbClr val="002060"/>
        </a:buClr>
        <a:buFont typeface="Wingdings" pitchFamily="2" charset="2"/>
        <a:buChar char="q"/>
        <a:defRPr sz="2000">
          <a:solidFill>
            <a:schemeClr val="tx1"/>
          </a:solidFill>
          <a:latin typeface="Arial" charset="0"/>
        </a:defRPr>
      </a:lvl4pPr>
      <a:lvl5pPr marL="2057400" indent="-228600" algn="l" rtl="0" eaLnBrk="1" fontAlgn="base" hangingPunct="1">
        <a:spcBef>
          <a:spcPct val="20000"/>
        </a:spcBef>
        <a:spcAft>
          <a:spcPct val="0"/>
        </a:spcAft>
        <a:buClr>
          <a:srgbClr val="002060"/>
        </a:buClr>
        <a:buFont typeface="Wingdings" pitchFamily="2" charset="2"/>
        <a:buChar char="q"/>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auto">
              <a:spcBef>
                <a:spcPts val="0"/>
              </a:spcBef>
              <a:spcAft>
                <a:spcPts val="0"/>
              </a:spcAft>
              <a:defRPr/>
            </a:pPr>
            <a:fld id="{FE22493C-64D7-45E0-9B64-F5BE04208726}" type="datetimeFigureOut">
              <a:rPr lang="en-US" smtClean="0">
                <a:solidFill>
                  <a:prstClr val="black">
                    <a:tint val="75000"/>
                  </a:prstClr>
                </a:solidFill>
                <a:latin typeface="Calibri" panose="020F0502020204030204"/>
              </a:rPr>
              <a:pPr fontAlgn="auto">
                <a:spcBef>
                  <a:spcPts val="0"/>
                </a:spcBef>
                <a:spcAft>
                  <a:spcPts val="0"/>
                </a:spcAft>
                <a:defRPr/>
              </a:pPr>
              <a:t>9/15/2020</a:t>
            </a:fld>
            <a:endParaRPr lang="en-US" dirty="0">
              <a:solidFill>
                <a:prstClr val="black">
                  <a:tint val="75000"/>
                </a:prstClr>
              </a:solidFill>
              <a:latin typeface="Calibri" panose="020F0502020204030204"/>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auto">
              <a:spcBef>
                <a:spcPts val="0"/>
              </a:spcBef>
              <a:spcAft>
                <a:spcPts val="0"/>
              </a:spcAft>
              <a:defRPr/>
            </a:pPr>
            <a:endParaRPr lang="en-US" dirty="0">
              <a:solidFill>
                <a:prstClr val="black">
                  <a:tint val="75000"/>
                </a:prstClr>
              </a:solidFill>
              <a:latin typeface="Calibri" panose="020F0502020204030204"/>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auto">
              <a:spcBef>
                <a:spcPts val="0"/>
              </a:spcBef>
              <a:spcAft>
                <a:spcPts val="0"/>
              </a:spcAft>
              <a:defRPr/>
            </a:pPr>
            <a:fld id="{E67FF784-6C2A-48BE-B2B9-2310CD1853F0}" type="slidenum">
              <a:rPr lang="en-US" smtClean="0">
                <a:solidFill>
                  <a:prstClr val="black">
                    <a:tint val="75000"/>
                  </a:prstClr>
                </a:solidFill>
                <a:latin typeface="Calibri" panose="020F0502020204030204"/>
              </a:rPr>
              <a:pPr fontAlgn="auto">
                <a:spcBef>
                  <a:spcPts val="0"/>
                </a:spcBef>
                <a:spcAft>
                  <a:spcPts val="0"/>
                </a:spcAft>
                <a:defRPr/>
              </a:pPr>
              <a:t>‹#›</a:t>
            </a:fld>
            <a:endParaRPr lang="en-US" dirty="0">
              <a:solidFill>
                <a:prstClr val="black">
                  <a:tint val="75000"/>
                </a:prstClr>
              </a:solidFill>
              <a:latin typeface="Calibri" panose="020F0502020204030204"/>
            </a:endParaRPr>
          </a:p>
        </p:txBody>
      </p:sp>
    </p:spTree>
    <p:extLst>
      <p:ext uri="{BB962C8B-B14F-4D97-AF65-F5344CB8AC3E}">
        <p14:creationId xmlns:p14="http://schemas.microsoft.com/office/powerpoint/2010/main" val="416783379"/>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 id="2147483739" r:id="rId12"/>
    <p:sldLayoutId id="2147483740"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slide" Target="slide21.xml"/><Relationship Id="rId5" Type="http://schemas.openxmlformats.org/officeDocument/2006/relationships/slide" Target="slide19.xml"/><Relationship Id="rId4" Type="http://schemas.openxmlformats.org/officeDocument/2006/relationships/slide" Target="slide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id-ID" dirty="0" smtClean="0"/>
              <a:t>FAKULTAS TEKNOLOGI INFORMASI</a:t>
            </a:r>
            <a:endParaRPr lang="id-ID" dirty="0"/>
          </a:p>
        </p:txBody>
      </p:sp>
      <p:sp>
        <p:nvSpPr>
          <p:cNvPr id="5" name="Subtitle 4"/>
          <p:cNvSpPr>
            <a:spLocks noGrp="1"/>
          </p:cNvSpPr>
          <p:nvPr>
            <p:ph type="subTitle" idx="1"/>
          </p:nvPr>
        </p:nvSpPr>
        <p:spPr>
          <a:xfrm>
            <a:off x="983432" y="4653136"/>
            <a:ext cx="10363200" cy="1512168"/>
          </a:xfrm>
        </p:spPr>
        <p:txBody>
          <a:bodyPr/>
          <a:lstStyle/>
          <a:p>
            <a:r>
              <a:rPr lang="en-US" sz="4400" b="1" dirty="0" smtClean="0">
                <a:latin typeface="+mj-lt"/>
              </a:rPr>
              <a:t>M</a:t>
            </a:r>
            <a:r>
              <a:rPr lang="id-ID" sz="4400" b="1" dirty="0" smtClean="0">
                <a:latin typeface="+mj-lt"/>
              </a:rPr>
              <a:t>ETODOLOGI PENELITIAN</a:t>
            </a:r>
          </a:p>
          <a:p>
            <a:r>
              <a:rPr lang="id-ID" sz="3600" b="1" dirty="0" smtClean="0">
                <a:latin typeface="+mj-lt"/>
              </a:rPr>
              <a:t>[ </a:t>
            </a:r>
            <a:r>
              <a:rPr lang="en-US" sz="3600" b="1" dirty="0" smtClean="0">
                <a:latin typeface="+mj-lt"/>
              </a:rPr>
              <a:t>U</a:t>
            </a:r>
            <a:r>
              <a:rPr lang="id-ID" sz="3600" b="1" dirty="0" smtClean="0">
                <a:latin typeface="+mj-lt"/>
              </a:rPr>
              <a:t>M013/ </a:t>
            </a:r>
            <a:r>
              <a:rPr lang="id-ID" sz="3600" b="1" dirty="0" smtClean="0">
                <a:latin typeface="+mj-lt"/>
              </a:rPr>
              <a:t>2 SKS ]</a:t>
            </a:r>
            <a:endParaRPr lang="id-ID" sz="3600" b="1" dirty="0">
              <a:latin typeface="+mj-lt"/>
            </a:endParaRPr>
          </a:p>
        </p:txBody>
      </p:sp>
    </p:spTree>
    <p:extLst>
      <p:ext uri="{BB962C8B-B14F-4D97-AF65-F5344CB8AC3E}">
        <p14:creationId xmlns:p14="http://schemas.microsoft.com/office/powerpoint/2010/main" val="5170587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Pengertian Metodologi </a:t>
            </a:r>
            <a:r>
              <a:rPr lang="id-ID" dirty="0" smtClean="0"/>
              <a:t>Penelitian (1)</a:t>
            </a:r>
            <a:endParaRPr lang="id-ID" dirty="0"/>
          </a:p>
        </p:txBody>
      </p:sp>
      <p:sp>
        <p:nvSpPr>
          <p:cNvPr id="3" name="Content Placeholder 2"/>
          <p:cNvSpPr>
            <a:spLocks noGrp="1"/>
          </p:cNvSpPr>
          <p:nvPr>
            <p:ph idx="1"/>
          </p:nvPr>
        </p:nvSpPr>
        <p:spPr/>
        <p:txBody>
          <a:bodyPr/>
          <a:lstStyle/>
          <a:p>
            <a:r>
              <a:rPr lang="id-ID" dirty="0"/>
              <a:t>Dalam istilah sederhana, </a:t>
            </a:r>
            <a:r>
              <a:rPr lang="id-ID" dirty="0">
                <a:solidFill>
                  <a:schemeClr val="accent2">
                    <a:lumMod val="75000"/>
                  </a:schemeClr>
                </a:solidFill>
              </a:rPr>
              <a:t>penelitian</a:t>
            </a:r>
            <a:r>
              <a:rPr lang="id-ID" dirty="0"/>
              <a:t> adalah pencarian pengetahuan, yaitu pencarian ilmiah dan sistematis tentang topik atau masalah tertentu. </a:t>
            </a:r>
            <a:endParaRPr lang="id-ID" dirty="0" smtClean="0"/>
          </a:p>
          <a:p>
            <a:r>
              <a:rPr lang="id-ID" dirty="0" smtClean="0"/>
              <a:t>Penelitian </a:t>
            </a:r>
            <a:r>
              <a:rPr lang="id-ID" dirty="0"/>
              <a:t>juga dikenal sebagai seni investigasi ilmiah. </a:t>
            </a:r>
            <a:endParaRPr lang="id-ID" dirty="0" smtClean="0"/>
          </a:p>
        </p:txBody>
      </p:sp>
    </p:spTree>
    <p:extLst>
      <p:ext uri="{BB962C8B-B14F-4D97-AF65-F5344CB8AC3E}">
        <p14:creationId xmlns:p14="http://schemas.microsoft.com/office/powerpoint/2010/main" val="40892303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Pengertian Metodologi </a:t>
            </a:r>
            <a:r>
              <a:rPr lang="id-ID" dirty="0" smtClean="0"/>
              <a:t>Penelitian (2)</a:t>
            </a:r>
            <a:endParaRPr lang="id-ID" dirty="0"/>
          </a:p>
        </p:txBody>
      </p:sp>
      <p:sp>
        <p:nvSpPr>
          <p:cNvPr id="3" name="Content Placeholder 2"/>
          <p:cNvSpPr>
            <a:spLocks noGrp="1"/>
          </p:cNvSpPr>
          <p:nvPr>
            <p:ph idx="1"/>
          </p:nvPr>
        </p:nvSpPr>
        <p:spPr/>
        <p:txBody>
          <a:bodyPr/>
          <a:lstStyle/>
          <a:p>
            <a:r>
              <a:rPr lang="id-ID" dirty="0" smtClean="0"/>
              <a:t>Beberapa </a:t>
            </a:r>
            <a:r>
              <a:rPr lang="id-ID" dirty="0"/>
              <a:t>ilmuwan telah </a:t>
            </a:r>
            <a:r>
              <a:rPr lang="id-ID" dirty="0" smtClean="0"/>
              <a:t>mendefinisikan, diantaranya:</a:t>
            </a:r>
          </a:p>
          <a:p>
            <a:pPr lvl="1"/>
            <a:r>
              <a:rPr lang="id-ID" dirty="0" smtClean="0"/>
              <a:t>Menurut </a:t>
            </a:r>
            <a:r>
              <a:rPr lang="id-ID" dirty="0"/>
              <a:t>Redman dan Mory (1923), mendefinisikan penelitian adalah "</a:t>
            </a:r>
            <a:r>
              <a:rPr lang="id-ID" dirty="0">
                <a:solidFill>
                  <a:schemeClr val="accent2">
                    <a:lumMod val="75000"/>
                  </a:schemeClr>
                </a:solidFill>
              </a:rPr>
              <a:t>upaya sistematis untuk mendapatkan pengetahuan baru</a:t>
            </a:r>
            <a:r>
              <a:rPr lang="id-ID" dirty="0"/>
              <a:t>". </a:t>
            </a:r>
            <a:endParaRPr lang="id-ID" dirty="0" smtClean="0"/>
          </a:p>
          <a:p>
            <a:pPr lvl="1"/>
            <a:r>
              <a:rPr lang="id-ID" dirty="0" smtClean="0"/>
              <a:t>Menurut </a:t>
            </a:r>
            <a:r>
              <a:rPr lang="id-ID" dirty="0"/>
              <a:t>Hasibuan (2007</a:t>
            </a:r>
            <a:r>
              <a:rPr lang="id-ID" dirty="0" smtClean="0"/>
              <a:t>), </a:t>
            </a:r>
            <a:r>
              <a:rPr lang="id-ID" dirty="0"/>
              <a:t>penelitian adalah “sebuah proses sistematis dalam mengumpulkan dan menganalisis data guna meningkatkan pengertian tentang suatu fenomena yang </a:t>
            </a:r>
            <a:r>
              <a:rPr lang="id-ID" dirty="0" smtClean="0"/>
              <a:t>diteliti</a:t>
            </a:r>
            <a:r>
              <a:rPr lang="id-ID" dirty="0"/>
              <a:t>”. </a:t>
            </a:r>
            <a:endParaRPr lang="id-ID" dirty="0" smtClean="0"/>
          </a:p>
          <a:p>
            <a:pPr lvl="1"/>
            <a:r>
              <a:rPr lang="id-ID" dirty="0" smtClean="0"/>
              <a:t>Penelitian </a:t>
            </a:r>
            <a:r>
              <a:rPr lang="id-ID" dirty="0"/>
              <a:t>yang dimaksud adalah sebuah penelitian ilmiah, dimana penelitian ilmiah merupakan aplikasi secara formal dan sistematis dari metode ilmiah untuk mempelajari, mencoba menyelesaikan dan menjawab permasalahan yang ada. </a:t>
            </a:r>
            <a:endParaRPr lang="id-ID" dirty="0" smtClean="0"/>
          </a:p>
        </p:txBody>
      </p:sp>
    </p:spTree>
    <p:extLst>
      <p:ext uri="{BB962C8B-B14F-4D97-AF65-F5344CB8AC3E}">
        <p14:creationId xmlns:p14="http://schemas.microsoft.com/office/powerpoint/2010/main" val="20414589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Pengertian Metodologi Penelitian </a:t>
            </a:r>
            <a:r>
              <a:rPr lang="id-ID" dirty="0" smtClean="0"/>
              <a:t>(3)</a:t>
            </a:r>
            <a:endParaRPr lang="id-ID" dirty="0"/>
          </a:p>
        </p:txBody>
      </p:sp>
      <p:sp>
        <p:nvSpPr>
          <p:cNvPr id="3" name="Content Placeholder 2"/>
          <p:cNvSpPr>
            <a:spLocks noGrp="1"/>
          </p:cNvSpPr>
          <p:nvPr>
            <p:ph idx="1"/>
          </p:nvPr>
        </p:nvSpPr>
        <p:spPr/>
        <p:txBody>
          <a:bodyPr/>
          <a:lstStyle/>
          <a:p>
            <a:r>
              <a:rPr lang="id-ID" sz="2400" dirty="0">
                <a:solidFill>
                  <a:schemeClr val="accent2">
                    <a:lumMod val="75000"/>
                  </a:schemeClr>
                </a:solidFill>
              </a:rPr>
              <a:t>Metodologi</a:t>
            </a:r>
            <a:r>
              <a:rPr lang="id-ID" sz="2400" dirty="0"/>
              <a:t> merupakan gabungan dari dua kata, yaitu metodos dan logos yang berarti metode dan ilmu. </a:t>
            </a:r>
            <a:endParaRPr lang="id-ID" sz="2400" dirty="0" smtClean="0"/>
          </a:p>
          <a:p>
            <a:r>
              <a:rPr lang="id-ID" sz="2400" dirty="0" smtClean="0">
                <a:solidFill>
                  <a:schemeClr val="accent2">
                    <a:lumMod val="75000"/>
                  </a:schemeClr>
                </a:solidFill>
              </a:rPr>
              <a:t>Definisi </a:t>
            </a:r>
            <a:r>
              <a:rPr lang="id-ID" sz="2400" dirty="0">
                <a:solidFill>
                  <a:schemeClr val="accent2">
                    <a:lumMod val="75000"/>
                  </a:schemeClr>
                </a:solidFill>
              </a:rPr>
              <a:t>metodologi </a:t>
            </a:r>
            <a:r>
              <a:rPr lang="id-ID" sz="2400" dirty="0"/>
              <a:t>adalah i</a:t>
            </a:r>
            <a:r>
              <a:rPr lang="en-US" sz="2400" dirty="0" err="1"/>
              <a:t>lmu</a:t>
            </a:r>
            <a:r>
              <a:rPr lang="en-US" sz="2400" dirty="0"/>
              <a:t> </a:t>
            </a:r>
            <a:r>
              <a:rPr lang="en-US" sz="2400" dirty="0" err="1"/>
              <a:t>tentang</a:t>
            </a:r>
            <a:r>
              <a:rPr lang="en-US" sz="2400" dirty="0"/>
              <a:t> </a:t>
            </a:r>
            <a:r>
              <a:rPr lang="en-US" sz="2400" dirty="0" err="1"/>
              <a:t>cara</a:t>
            </a:r>
            <a:r>
              <a:rPr lang="en-US" sz="2400" dirty="0"/>
              <a:t> </a:t>
            </a:r>
            <a:r>
              <a:rPr lang="en-US" sz="2400" dirty="0" err="1"/>
              <a:t>melakukan</a:t>
            </a:r>
            <a:r>
              <a:rPr lang="en-US" sz="2400" dirty="0"/>
              <a:t> </a:t>
            </a:r>
            <a:r>
              <a:rPr lang="id-ID" sz="2400" dirty="0"/>
              <a:t>sesuatu</a:t>
            </a:r>
            <a:r>
              <a:rPr lang="en-US" sz="2400" dirty="0"/>
              <a:t> </a:t>
            </a:r>
            <a:r>
              <a:rPr lang="en-US" sz="2400" dirty="0" err="1"/>
              <a:t>dengan</a:t>
            </a:r>
            <a:r>
              <a:rPr lang="en-US" sz="2400" dirty="0"/>
              <a:t> </a:t>
            </a:r>
            <a:r>
              <a:rPr lang="en-US" sz="2400" dirty="0" err="1"/>
              <a:t>teratur</a:t>
            </a:r>
            <a:r>
              <a:rPr lang="id-ID" sz="2400" dirty="0"/>
              <a:t> atau terstruktur</a:t>
            </a:r>
            <a:r>
              <a:rPr lang="id-ID" sz="2400" dirty="0" smtClean="0"/>
              <a:t>.</a:t>
            </a:r>
          </a:p>
          <a:p>
            <a:r>
              <a:rPr lang="id-ID" sz="2400" dirty="0">
                <a:solidFill>
                  <a:schemeClr val="accent2">
                    <a:lumMod val="75000"/>
                  </a:schemeClr>
                </a:solidFill>
              </a:rPr>
              <a:t>Metodologi Penelitian </a:t>
            </a:r>
            <a:r>
              <a:rPr lang="id-ID" sz="2400" dirty="0"/>
              <a:t>adalah langkah-langkah atau tahapan yang ada dalam penelitian</a:t>
            </a:r>
            <a:r>
              <a:rPr lang="id-ID" sz="2400" dirty="0" smtClean="0"/>
              <a:t>.</a:t>
            </a:r>
            <a:endParaRPr lang="id-ID" sz="2400" dirty="0"/>
          </a:p>
          <a:p>
            <a:r>
              <a:rPr lang="id-ID" sz="2400" dirty="0">
                <a:solidFill>
                  <a:schemeClr val="tx1"/>
                </a:solidFill>
              </a:rPr>
              <a:t>Perngertian lain,</a:t>
            </a:r>
            <a:r>
              <a:rPr lang="id-ID" sz="2400" dirty="0">
                <a:solidFill>
                  <a:schemeClr val="accent2">
                    <a:lumMod val="75000"/>
                  </a:schemeClr>
                </a:solidFill>
              </a:rPr>
              <a:t> metodologi penelitian</a:t>
            </a:r>
            <a:r>
              <a:rPr lang="id-ID" sz="2400" dirty="0"/>
              <a:t> merupakan langkah-langkah atau tahapan perencanaan dengan bantuan beberapa metode, teknik, alat dan dokumentasi dengan tujuan untuk membantu peneliti dalam meminimalkan resiko kegagalan dan menekankan pada proses penelitian</a:t>
            </a:r>
            <a:r>
              <a:rPr lang="id-ID" sz="2400" dirty="0" smtClean="0"/>
              <a:t>. </a:t>
            </a:r>
            <a:endParaRPr lang="id-ID" sz="2400" dirty="0"/>
          </a:p>
        </p:txBody>
      </p:sp>
    </p:spTree>
    <p:extLst>
      <p:ext uri="{BB962C8B-B14F-4D97-AF65-F5344CB8AC3E}">
        <p14:creationId xmlns:p14="http://schemas.microsoft.com/office/powerpoint/2010/main" val="6566597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Pengertian Metodologi Penelitian </a:t>
            </a:r>
            <a:r>
              <a:rPr lang="id-ID" dirty="0" smtClean="0"/>
              <a:t>(4)</a:t>
            </a:r>
            <a:endParaRPr lang="id-ID" dirty="0"/>
          </a:p>
        </p:txBody>
      </p:sp>
      <p:sp>
        <p:nvSpPr>
          <p:cNvPr id="3" name="Content Placeholder 2"/>
          <p:cNvSpPr>
            <a:spLocks noGrp="1"/>
          </p:cNvSpPr>
          <p:nvPr>
            <p:ph idx="1"/>
          </p:nvPr>
        </p:nvSpPr>
        <p:spPr/>
        <p:txBody>
          <a:bodyPr/>
          <a:lstStyle/>
          <a:p>
            <a:r>
              <a:rPr lang="id-ID" sz="2400" dirty="0"/>
              <a:t>Metode penelitian yang tepat dan benar semakin dirasakan urgensinya bagi </a:t>
            </a:r>
            <a:r>
              <a:rPr lang="id-ID" sz="2400" dirty="0">
                <a:solidFill>
                  <a:srgbClr val="FF0000"/>
                </a:solidFill>
              </a:rPr>
              <a:t>keberhasilan suatu penelitian</a:t>
            </a:r>
            <a:r>
              <a:rPr lang="id-ID" sz="2400" dirty="0"/>
              <a:t>. </a:t>
            </a:r>
            <a:endParaRPr lang="id-ID" sz="2400" dirty="0" smtClean="0"/>
          </a:p>
          <a:p>
            <a:r>
              <a:rPr lang="id-ID" sz="2400" dirty="0" smtClean="0"/>
              <a:t>Metodologi </a:t>
            </a:r>
            <a:r>
              <a:rPr lang="id-ID" sz="2400" dirty="0"/>
              <a:t>dapat juga disebut sebagai penelitian </a:t>
            </a:r>
            <a:r>
              <a:rPr lang="id-ID" sz="2400" dirty="0" smtClean="0"/>
              <a:t>sistematis</a:t>
            </a:r>
            <a:r>
              <a:rPr lang="id-ID" sz="2400" dirty="0"/>
              <a:t>, penelitian ilmiah, maupun penelitian yang didasarkan pada suatu teori yang ada. </a:t>
            </a:r>
            <a:endParaRPr lang="id-ID" sz="2400" dirty="0" smtClean="0"/>
          </a:p>
          <a:p>
            <a:r>
              <a:rPr lang="id-ID" sz="2400" dirty="0" smtClean="0"/>
              <a:t>Metodologi </a:t>
            </a:r>
            <a:r>
              <a:rPr lang="id-ID" sz="2400" dirty="0"/>
              <a:t>penelitian tersebut berisi pengetahuan yang mengkaji mengenai </a:t>
            </a:r>
            <a:r>
              <a:rPr lang="id-ID" sz="2400" dirty="0">
                <a:solidFill>
                  <a:srgbClr val="FF0000"/>
                </a:solidFill>
              </a:rPr>
              <a:t>metode yang digunakan dalam penelitian</a:t>
            </a:r>
            <a:r>
              <a:rPr lang="id-ID" sz="2400" dirty="0"/>
              <a:t>. </a:t>
            </a:r>
            <a:endParaRPr lang="id-ID" sz="2400" dirty="0" smtClean="0"/>
          </a:p>
          <a:p>
            <a:r>
              <a:rPr lang="id-ID" sz="2400" dirty="0" smtClean="0"/>
              <a:t>Metodologi </a:t>
            </a:r>
            <a:r>
              <a:rPr lang="id-ID" sz="2400" dirty="0"/>
              <a:t>terdiri dari fase-fase dan sub fase yang akan </a:t>
            </a:r>
            <a:r>
              <a:rPr lang="id-ID" sz="2400" dirty="0">
                <a:solidFill>
                  <a:srgbClr val="FF0000"/>
                </a:solidFill>
              </a:rPr>
              <a:t>membimbing peneliti </a:t>
            </a:r>
            <a:r>
              <a:rPr lang="id-ID" sz="2400" dirty="0"/>
              <a:t>dalam memilih metode, teknik, prosedur dan alat</a:t>
            </a:r>
            <a:r>
              <a:rPr lang="id-ID" sz="2400" i="1" dirty="0"/>
              <a:t>  </a:t>
            </a:r>
            <a:r>
              <a:rPr lang="id-ID" sz="2400" dirty="0"/>
              <a:t>apa yang akan digunakan sehingga setiap tahapan penelitian dilakukan dengan tepat. </a:t>
            </a:r>
            <a:endParaRPr lang="id-ID" sz="2400" dirty="0" smtClean="0"/>
          </a:p>
        </p:txBody>
      </p:sp>
    </p:spTree>
    <p:extLst>
      <p:ext uri="{BB962C8B-B14F-4D97-AF65-F5344CB8AC3E}">
        <p14:creationId xmlns:p14="http://schemas.microsoft.com/office/powerpoint/2010/main" val="29273818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Pengertian Metodologi Penelitian </a:t>
            </a:r>
            <a:r>
              <a:rPr lang="id-ID" dirty="0" smtClean="0"/>
              <a:t>(5)</a:t>
            </a:r>
            <a:endParaRPr lang="id-ID" dirty="0"/>
          </a:p>
        </p:txBody>
      </p:sp>
      <p:sp>
        <p:nvSpPr>
          <p:cNvPr id="3" name="Content Placeholder 2"/>
          <p:cNvSpPr>
            <a:spLocks noGrp="1"/>
          </p:cNvSpPr>
          <p:nvPr>
            <p:ph idx="1"/>
          </p:nvPr>
        </p:nvSpPr>
        <p:spPr/>
        <p:txBody>
          <a:bodyPr/>
          <a:lstStyle/>
          <a:p>
            <a:r>
              <a:rPr lang="id-ID" sz="2400" dirty="0" smtClean="0"/>
              <a:t>Metodologi </a:t>
            </a:r>
            <a:r>
              <a:rPr lang="id-ID" sz="2400" dirty="0" smtClean="0">
                <a:solidFill>
                  <a:srgbClr val="FF0000"/>
                </a:solidFill>
              </a:rPr>
              <a:t>membantu </a:t>
            </a:r>
            <a:r>
              <a:rPr lang="id-ID" sz="2400" dirty="0">
                <a:solidFill>
                  <a:srgbClr val="FF0000"/>
                </a:solidFill>
              </a:rPr>
              <a:t>peneliti </a:t>
            </a:r>
            <a:r>
              <a:rPr lang="id-ID" sz="2400" dirty="0"/>
              <a:t>untuk merencanakan, mengolah, mengontrol, dan mengevalusi setiap kemajuan penelitian. </a:t>
            </a:r>
          </a:p>
          <a:p>
            <a:r>
              <a:rPr lang="id-ID" sz="2400" dirty="0"/>
              <a:t>Salah satu hal yang penting dalam setiap penelitian adalah </a:t>
            </a:r>
            <a:r>
              <a:rPr lang="id-ID" sz="2400" dirty="0">
                <a:solidFill>
                  <a:srgbClr val="FF0000"/>
                </a:solidFill>
              </a:rPr>
              <a:t>perumusan metodologi penelitian</a:t>
            </a:r>
            <a:r>
              <a:rPr lang="id-ID" sz="2400" dirty="0"/>
              <a:t>. </a:t>
            </a:r>
          </a:p>
          <a:p>
            <a:r>
              <a:rPr lang="id-ID" sz="2400" dirty="0"/>
              <a:t>Dengan metodologi penelitian yang dilakukan harus jelas tergambar bagaimana penelitian tersebut dilaksanakan. </a:t>
            </a:r>
            <a:endParaRPr lang="id-ID" sz="2400" dirty="0" smtClean="0"/>
          </a:p>
          <a:p>
            <a:r>
              <a:rPr lang="id-ID" sz="2400" dirty="0" smtClean="0"/>
              <a:t>Metodologi </a:t>
            </a:r>
            <a:r>
              <a:rPr lang="id-ID" sz="2400" dirty="0"/>
              <a:t>penelitian harus disusun dan tertata </a:t>
            </a:r>
            <a:r>
              <a:rPr lang="id-ID" sz="2400" dirty="0">
                <a:solidFill>
                  <a:srgbClr val="FF0000"/>
                </a:solidFill>
              </a:rPr>
              <a:t>secara sistimati</a:t>
            </a:r>
            <a:r>
              <a:rPr lang="id-ID" sz="2400" dirty="0"/>
              <a:t>s dalam menyampaikan tahapan-tahapan pekerjaan yang dilakukan. </a:t>
            </a:r>
            <a:endParaRPr lang="id-ID" sz="2400" dirty="0" smtClean="0"/>
          </a:p>
        </p:txBody>
      </p:sp>
    </p:spTree>
    <p:extLst>
      <p:ext uri="{BB962C8B-B14F-4D97-AF65-F5344CB8AC3E}">
        <p14:creationId xmlns:p14="http://schemas.microsoft.com/office/powerpoint/2010/main" val="19779400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Pengertian Metodologi Penelitian </a:t>
            </a:r>
            <a:r>
              <a:rPr lang="id-ID" dirty="0" smtClean="0"/>
              <a:t>(6)</a:t>
            </a:r>
            <a:endParaRPr lang="id-ID" dirty="0"/>
          </a:p>
        </p:txBody>
      </p:sp>
      <p:sp>
        <p:nvSpPr>
          <p:cNvPr id="3" name="Content Placeholder 2"/>
          <p:cNvSpPr>
            <a:spLocks noGrp="1"/>
          </p:cNvSpPr>
          <p:nvPr>
            <p:ph idx="1"/>
          </p:nvPr>
        </p:nvSpPr>
        <p:spPr/>
        <p:txBody>
          <a:bodyPr/>
          <a:lstStyle/>
          <a:p>
            <a:r>
              <a:rPr lang="id-ID" sz="2400" dirty="0" smtClean="0"/>
              <a:t>Langkah-langkah </a:t>
            </a:r>
            <a:r>
              <a:rPr lang="id-ID" sz="2400" dirty="0"/>
              <a:t>dalam metodologi penelitian sebaiknya disesuaikan dengan metode, prosedur, alat</a:t>
            </a:r>
            <a:r>
              <a:rPr lang="id-ID" sz="2400" i="1" dirty="0"/>
              <a:t> </a:t>
            </a:r>
            <a:r>
              <a:rPr lang="id-ID" sz="2400" dirty="0"/>
              <a:t>dan lain sebagainya yang digunakan dalam penelitian. </a:t>
            </a:r>
            <a:endParaRPr lang="id-ID" sz="2400" dirty="0" smtClean="0"/>
          </a:p>
          <a:p>
            <a:r>
              <a:rPr lang="id-ID" sz="2400" dirty="0" smtClean="0"/>
              <a:t>Suatu </a:t>
            </a:r>
            <a:r>
              <a:rPr lang="id-ID" sz="2400" dirty="0"/>
              <a:t>metodologi penelitian dapat </a:t>
            </a:r>
            <a:r>
              <a:rPr lang="id-ID" sz="2400" dirty="0">
                <a:solidFill>
                  <a:srgbClr val="FF0000"/>
                </a:solidFill>
              </a:rPr>
              <a:t>berbeda satu sama lain </a:t>
            </a:r>
            <a:r>
              <a:rPr lang="id-ID" sz="2400" dirty="0"/>
              <a:t>(walaupun penyelesaian kasus yang sama) karena adanya penekanan yang berbeda-beda</a:t>
            </a:r>
            <a:r>
              <a:rPr lang="id-ID" sz="2400" dirty="0" smtClean="0"/>
              <a:t>.</a:t>
            </a:r>
            <a:endParaRPr lang="id-ID" sz="2400" dirty="0"/>
          </a:p>
        </p:txBody>
      </p:sp>
    </p:spTree>
    <p:extLst>
      <p:ext uri="{BB962C8B-B14F-4D97-AF65-F5344CB8AC3E}">
        <p14:creationId xmlns:p14="http://schemas.microsoft.com/office/powerpoint/2010/main" val="15361471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Metode vs Metodologi (1)</a:t>
            </a:r>
            <a:endParaRPr lang="id-ID" dirty="0"/>
          </a:p>
        </p:txBody>
      </p:sp>
      <p:sp>
        <p:nvSpPr>
          <p:cNvPr id="3" name="Content Placeholder 2"/>
          <p:cNvSpPr>
            <a:spLocks noGrp="1"/>
          </p:cNvSpPr>
          <p:nvPr>
            <p:ph idx="1"/>
          </p:nvPr>
        </p:nvSpPr>
        <p:spPr/>
        <p:txBody>
          <a:bodyPr/>
          <a:lstStyle/>
          <a:p>
            <a:r>
              <a:rPr lang="id-ID" sz="2400" dirty="0" smtClean="0">
                <a:solidFill>
                  <a:srgbClr val="FF0000"/>
                </a:solidFill>
              </a:rPr>
              <a:t>Metode:</a:t>
            </a:r>
          </a:p>
          <a:p>
            <a:pPr lvl="1"/>
            <a:r>
              <a:rPr lang="id-ID" sz="2000" dirty="0" smtClean="0">
                <a:solidFill>
                  <a:srgbClr val="FF0000"/>
                </a:solidFill>
              </a:rPr>
              <a:t>Metode</a:t>
            </a:r>
            <a:r>
              <a:rPr lang="id-ID" sz="2000" dirty="0" smtClean="0">
                <a:solidFill>
                  <a:srgbClr val="FFC000"/>
                </a:solidFill>
              </a:rPr>
              <a:t> </a:t>
            </a:r>
            <a:r>
              <a:rPr lang="id-ID" sz="2000" dirty="0"/>
              <a:t>merupakan c</a:t>
            </a:r>
            <a:r>
              <a:rPr lang="en-US" sz="2000" dirty="0" err="1"/>
              <a:t>ara</a:t>
            </a:r>
            <a:r>
              <a:rPr lang="en-US" sz="2000" dirty="0"/>
              <a:t> </a:t>
            </a:r>
            <a:r>
              <a:rPr lang="en-US" sz="2000" dirty="0" err="1"/>
              <a:t>melakukan</a:t>
            </a:r>
            <a:r>
              <a:rPr lang="en-US" sz="2000" dirty="0"/>
              <a:t> </a:t>
            </a:r>
            <a:r>
              <a:rPr lang="en-US" sz="2000" dirty="0" err="1"/>
              <a:t>sesuatu</a:t>
            </a:r>
            <a:r>
              <a:rPr lang="id-ID" sz="2000" dirty="0"/>
              <a:t> untuk mencapai </a:t>
            </a:r>
            <a:r>
              <a:rPr lang="id-ID" sz="2000" dirty="0" smtClean="0"/>
              <a:t>tujuan.</a:t>
            </a:r>
          </a:p>
          <a:p>
            <a:pPr lvl="1"/>
            <a:r>
              <a:rPr lang="id-ID" sz="2000" dirty="0">
                <a:solidFill>
                  <a:schemeClr val="tx1"/>
                </a:solidFill>
              </a:rPr>
              <a:t>Pengertian lain,</a:t>
            </a:r>
            <a:r>
              <a:rPr lang="id-ID" sz="2000" dirty="0">
                <a:solidFill>
                  <a:schemeClr val="accent2">
                    <a:lumMod val="75000"/>
                  </a:schemeClr>
                </a:solidFill>
              </a:rPr>
              <a:t> </a:t>
            </a:r>
            <a:r>
              <a:rPr lang="id-ID" sz="2000" dirty="0" smtClean="0">
                <a:solidFill>
                  <a:srgbClr val="FF0000"/>
                </a:solidFill>
              </a:rPr>
              <a:t>metode </a:t>
            </a:r>
            <a:r>
              <a:rPr lang="id-ID" sz="2000" dirty="0"/>
              <a:t>merupakan ilmu mengenai proses berpikir yang terjadi pada saat menarik kesimpulan dari pernyataan-pernyataan yang diketahui benar atau dianggap benar. </a:t>
            </a:r>
            <a:endParaRPr lang="id-ID" sz="2000" dirty="0" smtClean="0"/>
          </a:p>
          <a:p>
            <a:pPr lvl="1"/>
            <a:r>
              <a:rPr lang="id-ID" sz="2000" dirty="0">
                <a:solidFill>
                  <a:srgbClr val="FF0000"/>
                </a:solidFill>
              </a:rPr>
              <a:t>Metode</a:t>
            </a:r>
            <a:r>
              <a:rPr lang="id-ID" sz="2000" dirty="0"/>
              <a:t> mencakup semua teknik atau metode yang diguanakan untuk melakukan penelitian. </a:t>
            </a:r>
            <a:endParaRPr lang="id-ID" sz="2000" dirty="0" smtClean="0"/>
          </a:p>
          <a:p>
            <a:pPr lvl="1"/>
            <a:r>
              <a:rPr lang="id-ID" sz="2000" dirty="0">
                <a:solidFill>
                  <a:srgbClr val="FF0000"/>
                </a:solidFill>
              </a:rPr>
              <a:t>Metode</a:t>
            </a:r>
            <a:r>
              <a:rPr lang="id-ID" sz="2000" dirty="0"/>
              <a:t> sebagai kerangka kerja untuk melakukan suatu tindakan, atau suatu kerangka berpikir untuk menyusun suatu gagasan yang terarah dan terkait dengan pekerjaan penelitian. </a:t>
            </a:r>
            <a:endParaRPr lang="id-ID" sz="2000" dirty="0" smtClean="0"/>
          </a:p>
          <a:p>
            <a:pPr lvl="1"/>
            <a:r>
              <a:rPr lang="id-ID" sz="2000" dirty="0"/>
              <a:t>Metode merupakan </a:t>
            </a:r>
            <a:r>
              <a:rPr lang="id-ID" sz="2000" dirty="0">
                <a:solidFill>
                  <a:srgbClr val="FF0000"/>
                </a:solidFill>
              </a:rPr>
              <a:t>bagian dari </a:t>
            </a:r>
            <a:r>
              <a:rPr lang="id-ID" sz="2000" dirty="0" smtClean="0">
                <a:solidFill>
                  <a:srgbClr val="FF0000"/>
                </a:solidFill>
              </a:rPr>
              <a:t>metodologi.</a:t>
            </a:r>
          </a:p>
          <a:p>
            <a:pPr lvl="1"/>
            <a:r>
              <a:rPr lang="id-ID" sz="2000" dirty="0" smtClean="0"/>
              <a:t>Dengan </a:t>
            </a:r>
            <a:r>
              <a:rPr lang="id-ID" sz="2000" dirty="0"/>
              <a:t>demikian, </a:t>
            </a:r>
            <a:r>
              <a:rPr lang="id-ID" sz="2000" dirty="0">
                <a:solidFill>
                  <a:srgbClr val="FF0000"/>
                </a:solidFill>
              </a:rPr>
              <a:t>metode penelitian</a:t>
            </a:r>
            <a:r>
              <a:rPr lang="id-ID" sz="2000" dirty="0"/>
              <a:t> adalah cara yang digunakan seorang peneliti untuk melakukan penelitian</a:t>
            </a:r>
            <a:r>
              <a:rPr lang="id-ID" sz="2000" dirty="0" smtClean="0"/>
              <a:t>.</a:t>
            </a:r>
            <a:endParaRPr lang="id-ID" sz="2000" dirty="0"/>
          </a:p>
        </p:txBody>
      </p:sp>
    </p:spTree>
    <p:extLst>
      <p:ext uri="{BB962C8B-B14F-4D97-AF65-F5344CB8AC3E}">
        <p14:creationId xmlns:p14="http://schemas.microsoft.com/office/powerpoint/2010/main" val="27663666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Metode vs Metodologi (2)</a:t>
            </a:r>
            <a:endParaRPr lang="id-ID" dirty="0"/>
          </a:p>
        </p:txBody>
      </p:sp>
      <p:sp>
        <p:nvSpPr>
          <p:cNvPr id="3" name="Content Placeholder 2"/>
          <p:cNvSpPr>
            <a:spLocks noGrp="1"/>
          </p:cNvSpPr>
          <p:nvPr>
            <p:ph idx="1"/>
          </p:nvPr>
        </p:nvSpPr>
        <p:spPr/>
        <p:txBody>
          <a:bodyPr/>
          <a:lstStyle/>
          <a:p>
            <a:r>
              <a:rPr lang="id-ID" sz="2800" dirty="0" smtClean="0">
                <a:solidFill>
                  <a:schemeClr val="accent2">
                    <a:lumMod val="75000"/>
                  </a:schemeClr>
                </a:solidFill>
              </a:rPr>
              <a:t>Metodologi:</a:t>
            </a:r>
          </a:p>
          <a:p>
            <a:pPr lvl="1"/>
            <a:r>
              <a:rPr lang="id-ID" dirty="0" smtClean="0"/>
              <a:t>Gabungan </a:t>
            </a:r>
            <a:r>
              <a:rPr lang="id-ID" dirty="0"/>
              <a:t>dari dua kata, yaitu </a:t>
            </a:r>
            <a:r>
              <a:rPr lang="id-ID" dirty="0">
                <a:solidFill>
                  <a:srgbClr val="FF0000"/>
                </a:solidFill>
              </a:rPr>
              <a:t>metodos</a:t>
            </a:r>
            <a:r>
              <a:rPr lang="id-ID" dirty="0"/>
              <a:t> dan </a:t>
            </a:r>
            <a:r>
              <a:rPr lang="id-ID" dirty="0">
                <a:solidFill>
                  <a:srgbClr val="FF0000"/>
                </a:solidFill>
              </a:rPr>
              <a:t>logos</a:t>
            </a:r>
            <a:r>
              <a:rPr lang="id-ID" dirty="0"/>
              <a:t> yang berarti metode dan </a:t>
            </a:r>
            <a:r>
              <a:rPr lang="id-ID" dirty="0" smtClean="0"/>
              <a:t>ilmu. </a:t>
            </a:r>
            <a:endParaRPr lang="id-ID" dirty="0" smtClean="0">
              <a:solidFill>
                <a:schemeClr val="accent2">
                  <a:lumMod val="75000"/>
                </a:schemeClr>
              </a:solidFill>
            </a:endParaRPr>
          </a:p>
          <a:p>
            <a:pPr lvl="1"/>
            <a:r>
              <a:rPr lang="id-ID" sz="2400" dirty="0" smtClean="0"/>
              <a:t>Merupakan langkah-langkah atau tahapan yang </a:t>
            </a:r>
            <a:r>
              <a:rPr lang="id-ID" sz="2400" dirty="0"/>
              <a:t>ada dalam </a:t>
            </a:r>
            <a:r>
              <a:rPr lang="id-ID" sz="2400" dirty="0" smtClean="0"/>
              <a:t>melakukan sesuatu.</a:t>
            </a:r>
          </a:p>
          <a:p>
            <a:pPr lvl="1"/>
            <a:r>
              <a:rPr lang="id-ID" dirty="0" smtClean="0"/>
              <a:t>Dalam </a:t>
            </a:r>
            <a:r>
              <a:rPr lang="id-ID" dirty="0"/>
              <a:t>metodologi terdiri dari </a:t>
            </a:r>
            <a:r>
              <a:rPr lang="id-ID" dirty="0" smtClean="0"/>
              <a:t>langkah-langkah </a:t>
            </a:r>
            <a:r>
              <a:rPr lang="id-ID" dirty="0"/>
              <a:t>pekerjaan yang didalamnya terdapat </a:t>
            </a:r>
            <a:r>
              <a:rPr lang="id-ID" dirty="0">
                <a:solidFill>
                  <a:srgbClr val="FF0000"/>
                </a:solidFill>
              </a:rPr>
              <a:t>metode</a:t>
            </a:r>
            <a:r>
              <a:rPr lang="id-ID" dirty="0"/>
              <a:t>, teknik, dan alat  yang </a:t>
            </a:r>
            <a:r>
              <a:rPr lang="id-ID" dirty="0" smtClean="0"/>
              <a:t>gunakan.</a:t>
            </a:r>
            <a:endParaRPr lang="id-ID" sz="2400" dirty="0" smtClean="0"/>
          </a:p>
          <a:p>
            <a:pPr lvl="1"/>
            <a:r>
              <a:rPr lang="id-ID" dirty="0" smtClean="0">
                <a:solidFill>
                  <a:srgbClr val="FF0000"/>
                </a:solidFill>
              </a:rPr>
              <a:t>Definisi </a:t>
            </a:r>
            <a:r>
              <a:rPr lang="id-ID" dirty="0">
                <a:solidFill>
                  <a:srgbClr val="FF0000"/>
                </a:solidFill>
              </a:rPr>
              <a:t>metodologi</a:t>
            </a:r>
            <a:r>
              <a:rPr lang="id-ID" dirty="0"/>
              <a:t> adalah i</a:t>
            </a:r>
            <a:r>
              <a:rPr lang="en-US" dirty="0" err="1"/>
              <a:t>lmu</a:t>
            </a:r>
            <a:r>
              <a:rPr lang="en-US" dirty="0"/>
              <a:t> </a:t>
            </a:r>
            <a:r>
              <a:rPr lang="en-US" dirty="0" err="1"/>
              <a:t>tentang</a:t>
            </a:r>
            <a:r>
              <a:rPr lang="en-US" dirty="0"/>
              <a:t> </a:t>
            </a:r>
            <a:r>
              <a:rPr lang="en-US" dirty="0" err="1"/>
              <a:t>cara</a:t>
            </a:r>
            <a:r>
              <a:rPr lang="en-US" dirty="0"/>
              <a:t> </a:t>
            </a:r>
            <a:r>
              <a:rPr lang="en-US" dirty="0" err="1"/>
              <a:t>melakukan</a:t>
            </a:r>
            <a:r>
              <a:rPr lang="en-US" dirty="0"/>
              <a:t> </a:t>
            </a:r>
            <a:r>
              <a:rPr lang="id-ID" dirty="0"/>
              <a:t>sesuatu</a:t>
            </a:r>
            <a:r>
              <a:rPr lang="en-US" dirty="0"/>
              <a:t> </a:t>
            </a:r>
            <a:r>
              <a:rPr lang="en-US" dirty="0" err="1"/>
              <a:t>dengan</a:t>
            </a:r>
            <a:r>
              <a:rPr lang="en-US" dirty="0"/>
              <a:t> </a:t>
            </a:r>
            <a:r>
              <a:rPr lang="en-US" dirty="0" err="1"/>
              <a:t>teratur</a:t>
            </a:r>
            <a:r>
              <a:rPr lang="id-ID" dirty="0"/>
              <a:t> atau terstruktur</a:t>
            </a:r>
            <a:r>
              <a:rPr lang="id-ID" dirty="0" smtClean="0"/>
              <a:t>.</a:t>
            </a:r>
          </a:p>
          <a:p>
            <a:pPr lvl="1"/>
            <a:r>
              <a:rPr lang="id-ID" dirty="0" smtClean="0">
                <a:solidFill>
                  <a:srgbClr val="FF0000"/>
                </a:solidFill>
              </a:rPr>
              <a:t>Metodologi </a:t>
            </a:r>
            <a:r>
              <a:rPr lang="id-ID" dirty="0">
                <a:solidFill>
                  <a:srgbClr val="FF0000"/>
                </a:solidFill>
              </a:rPr>
              <a:t>penelitian</a:t>
            </a:r>
            <a:r>
              <a:rPr lang="id-ID" dirty="0"/>
              <a:t> merupakan langkah-langkah yang ada dalam penelitian sedangkan metode penelitian adalah cara untuk melalukan tindakan (penyelesaian masalah) dari setiap langkah pada metodologi penelitian.</a:t>
            </a:r>
          </a:p>
          <a:p>
            <a:pPr lvl="1"/>
            <a:endParaRPr lang="id-ID" sz="2400" dirty="0" smtClean="0"/>
          </a:p>
        </p:txBody>
      </p:sp>
    </p:spTree>
    <p:extLst>
      <p:ext uri="{BB962C8B-B14F-4D97-AF65-F5344CB8AC3E}">
        <p14:creationId xmlns:p14="http://schemas.microsoft.com/office/powerpoint/2010/main" val="268218243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Metode vs Metodologi (3)</a:t>
            </a:r>
            <a:endParaRPr lang="id-ID" dirty="0"/>
          </a:p>
        </p:txBody>
      </p:sp>
      <p:sp>
        <p:nvSpPr>
          <p:cNvPr id="3" name="Content Placeholder 2"/>
          <p:cNvSpPr>
            <a:spLocks noGrp="1"/>
          </p:cNvSpPr>
          <p:nvPr>
            <p:ph idx="1"/>
          </p:nvPr>
        </p:nvSpPr>
        <p:spPr/>
        <p:txBody>
          <a:bodyPr/>
          <a:lstStyle/>
          <a:p>
            <a:r>
              <a:rPr lang="id-ID" sz="2800" dirty="0" smtClean="0">
                <a:solidFill>
                  <a:schemeClr val="accent2">
                    <a:lumMod val="75000"/>
                  </a:schemeClr>
                </a:solidFill>
              </a:rPr>
              <a:t>Kesimpulan:</a:t>
            </a:r>
          </a:p>
          <a:p>
            <a:pPr lvl="1"/>
            <a:r>
              <a:rPr lang="id-ID" dirty="0" smtClean="0">
                <a:solidFill>
                  <a:srgbClr val="FF0000"/>
                </a:solidFill>
              </a:rPr>
              <a:t>Metodologi penelitian</a:t>
            </a:r>
            <a:r>
              <a:rPr lang="id-ID" dirty="0" smtClean="0"/>
              <a:t> merupakan </a:t>
            </a:r>
            <a:r>
              <a:rPr lang="id-ID" dirty="0"/>
              <a:t>langkah-langkah yang ada dalam </a:t>
            </a:r>
            <a:r>
              <a:rPr lang="id-ID" dirty="0" smtClean="0"/>
              <a:t>penelitian, </a:t>
            </a:r>
            <a:r>
              <a:rPr lang="id-ID" dirty="0"/>
              <a:t>sedangkan </a:t>
            </a:r>
            <a:r>
              <a:rPr lang="id-ID" dirty="0">
                <a:solidFill>
                  <a:srgbClr val="FF0000"/>
                </a:solidFill>
              </a:rPr>
              <a:t>metode</a:t>
            </a:r>
            <a:r>
              <a:rPr lang="id-ID" dirty="0"/>
              <a:t> penelitian adalah cara untuk melalukan tindakan (penyelesaian masalah) dari setiap langkah pada metodologi penelitian.</a:t>
            </a:r>
          </a:p>
          <a:p>
            <a:pPr lvl="1"/>
            <a:endParaRPr lang="id-ID" sz="2400" dirty="0" smtClean="0"/>
          </a:p>
        </p:txBody>
      </p:sp>
    </p:spTree>
    <p:extLst>
      <p:ext uri="{BB962C8B-B14F-4D97-AF65-F5344CB8AC3E}">
        <p14:creationId xmlns:p14="http://schemas.microsoft.com/office/powerpoint/2010/main" val="55166365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Manfaat dan Tujuan Metodologi</a:t>
            </a:r>
            <a:endParaRPr lang="id-ID" dirty="0"/>
          </a:p>
        </p:txBody>
      </p:sp>
      <p:sp>
        <p:nvSpPr>
          <p:cNvPr id="3" name="Content Placeholder 2"/>
          <p:cNvSpPr>
            <a:spLocks noGrp="1"/>
          </p:cNvSpPr>
          <p:nvPr>
            <p:ph idx="1"/>
          </p:nvPr>
        </p:nvSpPr>
        <p:spPr/>
        <p:txBody>
          <a:bodyPr/>
          <a:lstStyle/>
          <a:p>
            <a:r>
              <a:rPr lang="id-ID" sz="2400" dirty="0"/>
              <a:t>Manfaat Penggunaan Metodologi:</a:t>
            </a:r>
          </a:p>
          <a:p>
            <a:pPr lvl="1"/>
            <a:r>
              <a:rPr lang="id-ID" dirty="0"/>
              <a:t>Metodologi membuat </a:t>
            </a:r>
            <a:r>
              <a:rPr lang="id-ID" dirty="0" smtClean="0"/>
              <a:t>Peneliti lebih </a:t>
            </a:r>
            <a:r>
              <a:rPr lang="id-ID" dirty="0"/>
              <a:t>paham, lebih bertanggungjawab, lebih </a:t>
            </a:r>
            <a:r>
              <a:rPr lang="id-ID" i="1" dirty="0"/>
              <a:t>comfortable</a:t>
            </a:r>
            <a:r>
              <a:rPr lang="id-ID" dirty="0"/>
              <a:t>, dan lebih </a:t>
            </a:r>
            <a:r>
              <a:rPr lang="id-ID" i="1" dirty="0"/>
              <a:t>responsible.</a:t>
            </a:r>
            <a:endParaRPr lang="id-ID" dirty="0"/>
          </a:p>
          <a:p>
            <a:pPr lvl="1"/>
            <a:r>
              <a:rPr lang="id-ID" dirty="0"/>
              <a:t>Metodologi membuat </a:t>
            </a:r>
            <a:r>
              <a:rPr lang="id-ID" dirty="0" smtClean="0"/>
              <a:t>Peneliti lebih </a:t>
            </a:r>
            <a:r>
              <a:rPr lang="id-ID" dirty="0"/>
              <a:t>berpengetahuan dan lebih berguna dalam beragumen karena selalu berdasarkan fakta dan tidak berdasarkan pada instuisi-instuisi maupun bisikan-bisikan.</a:t>
            </a:r>
          </a:p>
          <a:p>
            <a:pPr lvl="1"/>
            <a:r>
              <a:rPr lang="id-ID" dirty="0"/>
              <a:t>Dengan menggunakan </a:t>
            </a:r>
            <a:r>
              <a:rPr lang="id-ID" dirty="0" smtClean="0"/>
              <a:t>metodologi, Peneliti </a:t>
            </a:r>
            <a:r>
              <a:rPr lang="id-ID" dirty="0"/>
              <a:t>bisa memaparkan lebih banyak lagi gambaran berupa saran, ide maupun masukan-masukan yang bisa di-</a:t>
            </a:r>
            <a:r>
              <a:rPr lang="id-ID" i="1" dirty="0"/>
              <a:t>elaborate</a:t>
            </a:r>
            <a:endParaRPr lang="id-ID" dirty="0"/>
          </a:p>
          <a:p>
            <a:pPr lvl="1"/>
            <a:r>
              <a:rPr lang="id-ID" dirty="0"/>
              <a:t>Membantu </a:t>
            </a:r>
            <a:r>
              <a:rPr lang="id-ID" dirty="0" smtClean="0"/>
              <a:t>Peneliti dalam </a:t>
            </a:r>
            <a:r>
              <a:rPr lang="id-ID" dirty="0"/>
              <a:t>menyelesaikan permasalahan yang ada dan juga membantu dalam menangani, mengontrol, dan mengevaluasi suatu proses penelitian</a:t>
            </a:r>
            <a:r>
              <a:rPr lang="id-ID" dirty="0" smtClean="0"/>
              <a:t>.</a:t>
            </a:r>
            <a:endParaRPr lang="id-ID" dirty="0"/>
          </a:p>
        </p:txBody>
      </p:sp>
    </p:spTree>
    <p:extLst>
      <p:ext uri="{BB962C8B-B14F-4D97-AF65-F5344CB8AC3E}">
        <p14:creationId xmlns:p14="http://schemas.microsoft.com/office/powerpoint/2010/main" val="1422213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r>
              <a:rPr lang="id-ID" sz="2800" dirty="0" smtClean="0"/>
              <a:t>Pertemuan 1</a:t>
            </a:r>
            <a:endParaRPr lang="id-ID" sz="2800" dirty="0"/>
          </a:p>
        </p:txBody>
      </p:sp>
      <p:sp>
        <p:nvSpPr>
          <p:cNvPr id="6" name="Subtitle 4"/>
          <p:cNvSpPr>
            <a:spLocks noGrp="1"/>
          </p:cNvSpPr>
          <p:nvPr>
            <p:ph type="title"/>
          </p:nvPr>
        </p:nvSpPr>
        <p:spPr/>
        <p:txBody>
          <a:bodyPr/>
          <a:lstStyle/>
          <a:p>
            <a:r>
              <a:rPr lang="id-ID" b="1" dirty="0" smtClean="0">
                <a:solidFill>
                  <a:schemeClr val="tx1"/>
                </a:solidFill>
                <a:latin typeface="+mj-lt"/>
              </a:rPr>
              <a:t>Konsep dasar metodologi penelitian</a:t>
            </a:r>
            <a:endParaRPr lang="id-ID" b="1" dirty="0">
              <a:solidFill>
                <a:schemeClr val="tx1"/>
              </a:solidFill>
              <a:latin typeface="+mj-lt"/>
            </a:endParaRPr>
          </a:p>
        </p:txBody>
      </p:sp>
    </p:spTree>
    <p:extLst>
      <p:ext uri="{BB962C8B-B14F-4D97-AF65-F5344CB8AC3E}">
        <p14:creationId xmlns:p14="http://schemas.microsoft.com/office/powerpoint/2010/main" val="129770651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Manfaat dan Tujuan Metodologi</a:t>
            </a:r>
          </a:p>
        </p:txBody>
      </p:sp>
      <p:sp>
        <p:nvSpPr>
          <p:cNvPr id="3" name="Content Placeholder 2"/>
          <p:cNvSpPr>
            <a:spLocks noGrp="1"/>
          </p:cNvSpPr>
          <p:nvPr>
            <p:ph idx="1"/>
          </p:nvPr>
        </p:nvSpPr>
        <p:spPr/>
        <p:txBody>
          <a:bodyPr/>
          <a:lstStyle/>
          <a:p>
            <a:r>
              <a:rPr lang="id-ID" sz="2400" dirty="0"/>
              <a:t>S</a:t>
            </a:r>
            <a:r>
              <a:rPr lang="id-ID" sz="2200" dirty="0"/>
              <a:t>ecara umum, tujuan penelitian adalah membuat penjelasan, menyusun prediksi, serta mengendalikan fenomena yang terjadi didalam suatu batasan yang telah ditentukan</a:t>
            </a:r>
            <a:r>
              <a:rPr lang="id-ID" sz="2200" dirty="0" smtClean="0"/>
              <a:t>.</a:t>
            </a:r>
          </a:p>
          <a:p>
            <a:r>
              <a:rPr lang="id-ID" sz="2200" dirty="0" smtClean="0"/>
              <a:t>Tujuan </a:t>
            </a:r>
            <a:r>
              <a:rPr lang="id-ID" sz="2200" dirty="0"/>
              <a:t>utama penelitian adalah untuk menemukan kebenaran yang tersembunyi dan belum ditemukan. </a:t>
            </a:r>
            <a:endParaRPr lang="id-ID" sz="2200" dirty="0" smtClean="0"/>
          </a:p>
          <a:p>
            <a:r>
              <a:rPr lang="id-ID" sz="2200" dirty="0" smtClean="0"/>
              <a:t>Meskipun </a:t>
            </a:r>
            <a:r>
              <a:rPr lang="id-ID" sz="2200" dirty="0"/>
              <a:t>setiap studi penelitian memiliki tujuan spesifiknya sendiri, tujuan penelitian dapat dikelompokkan secara luas sebagai berikut:</a:t>
            </a:r>
          </a:p>
          <a:p>
            <a:pPr lvl="1"/>
            <a:r>
              <a:rPr lang="id-ID" sz="2200" dirty="0"/>
              <a:t>Untuk mendapatkan keakraban dengan wawasan baru ke dalam suatu fenomena tertentu;</a:t>
            </a:r>
          </a:p>
          <a:p>
            <a:pPr lvl="1"/>
            <a:r>
              <a:rPr lang="id-ID" sz="2200" dirty="0"/>
              <a:t>Untuk secara akurat menggambarkan karakteristik individu, kelompok, atau situasi tertentu;</a:t>
            </a:r>
          </a:p>
          <a:p>
            <a:pPr lvl="1"/>
            <a:r>
              <a:rPr lang="id-ID" sz="2200" dirty="0"/>
              <a:t>Untuk menganalisis frekuensi terjadinya sesuatu; dan</a:t>
            </a:r>
          </a:p>
          <a:p>
            <a:pPr lvl="1"/>
            <a:r>
              <a:rPr lang="id-ID" sz="2200" dirty="0"/>
              <a:t>Untuk menguji hipotesis hubungan kausal antara dua variabel</a:t>
            </a:r>
            <a:r>
              <a:rPr lang="id-ID" sz="2200" dirty="0" smtClean="0"/>
              <a:t>.</a:t>
            </a:r>
            <a:endParaRPr lang="id-ID" sz="2200" dirty="0"/>
          </a:p>
        </p:txBody>
      </p:sp>
    </p:spTree>
    <p:extLst>
      <p:ext uri="{BB962C8B-B14F-4D97-AF65-F5344CB8AC3E}">
        <p14:creationId xmlns:p14="http://schemas.microsoft.com/office/powerpoint/2010/main" val="383173684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Jenis-Jenis </a:t>
            </a:r>
            <a:r>
              <a:rPr lang="id-ID" dirty="0" smtClean="0"/>
              <a:t>Penelitian (1)</a:t>
            </a:r>
            <a:endParaRPr lang="id-ID" dirty="0"/>
          </a:p>
        </p:txBody>
      </p:sp>
      <p:sp>
        <p:nvSpPr>
          <p:cNvPr id="3" name="Content Placeholder 2"/>
          <p:cNvSpPr>
            <a:spLocks noGrp="1"/>
          </p:cNvSpPr>
          <p:nvPr>
            <p:ph idx="1"/>
          </p:nvPr>
        </p:nvSpPr>
        <p:spPr/>
        <p:txBody>
          <a:bodyPr/>
          <a:lstStyle/>
          <a:p>
            <a:r>
              <a:rPr lang="id-ID" dirty="0"/>
              <a:t>Penelitian Dasar (Basic Research)</a:t>
            </a:r>
          </a:p>
          <a:p>
            <a:pPr lvl="1"/>
            <a:r>
              <a:rPr lang="id-ID" dirty="0"/>
              <a:t>Penelitian dasar adalah penelitian murni atau mendasar; tidak ada kebutuhan mendesak yang harus segera diselesaikan, tetapi teori-teori baru dapat ditambahkan ke kelompok pengetahuan. Jenis penelitian ini dapat memecahkan masalah tetapi mungkin tidak menghasilkan aplikasi praktis. Ini memiliki ruang lingkup yang lebih luas dibandingkan dengan penelitian terapan. Teori dalam ilmu dasar dan matematika adalah contoh penelitian dasar. Tujuan dari penelitian dasar adalah untuk menemukan informasi dengan basis aplikasi yang luas dan menambah badan pengetahuan ilmiah terorganisir yang sudah ada.</a:t>
            </a:r>
          </a:p>
          <a:p>
            <a:r>
              <a:rPr lang="id-ID" dirty="0"/>
              <a:t>Penelitian Terapan (Applied Research)</a:t>
            </a:r>
          </a:p>
          <a:p>
            <a:pPr lvl="1"/>
            <a:r>
              <a:rPr lang="id-ID" dirty="0"/>
              <a:t>Penelitian terapan mencoba memecahkan masalah spesifik langsung yang dihadapi oleh industri atau masyarakat. Solusi yang diperoleh dapat digunakan untuk memecahkan masalah yang ada. Durasi penelitian terapan relatif lebih pendek karena solusi yang diberikan diharapkan lebih cepat diterapkan. Masalah pencarian yang dioptimalkan di internet adalah contoh penelitian terapan dalam domain teknik komputer.</a:t>
            </a:r>
          </a:p>
          <a:p>
            <a:pPr lvl="1"/>
            <a:r>
              <a:rPr lang="id-ID" dirty="0"/>
              <a:t>Penelitian mengenai "Analisis perilaku organ tubuh pada pasien penderita kanker" merupakan contoh penelitian hybrid, yaitu peneliti dapat menggunakan analisis data, pemrosesan gambar, algoritme, dan pengetahuan industri medis.</a:t>
            </a:r>
          </a:p>
          <a:p>
            <a:pPr lvl="1"/>
            <a:r>
              <a:rPr lang="id-ID" dirty="0"/>
              <a:t>Hasil penelitian terapan harus mengatasi masalah yang tidak terpecahkan atau meningkatkan solusi yang ada.</a:t>
            </a:r>
          </a:p>
          <a:p>
            <a:pPr lvl="1"/>
            <a:r>
              <a:rPr lang="id-ID" dirty="0"/>
              <a:t>Dengan demikian, sementara tujuan utama penelitian terapan adalah untuk menemukan solusi untuk beberapa masalah praktis yang mendesak, penelitian ini sering disebut penelitan fundamental.</a:t>
            </a:r>
          </a:p>
          <a:p>
            <a:pPr lvl="1"/>
            <a:r>
              <a:rPr lang="id-ID" dirty="0"/>
              <a:t> </a:t>
            </a:r>
          </a:p>
          <a:p>
            <a:pPr lvl="1"/>
            <a:r>
              <a:rPr lang="id-ID" dirty="0"/>
              <a:t>Penelitian Deskriptif (Descriptive Research) </a:t>
            </a:r>
          </a:p>
          <a:p>
            <a:pPr lvl="1"/>
            <a:r>
              <a:rPr lang="id-ID" dirty="0"/>
              <a:t>Penelitian deskriptif terdiri dari survei dan pertanyaan pencarian fakta dari berbagai jenis. Tujuan utama dari penelitian deskriptif adalah menggambarkan keadaan yang berlaku pada saat studi dilakukan. Peneliti hanya melaporkan apa yang terjadi atau apa yang telah terjadi. Mayoritas proyek penelitian deskriptif digunakan untuk studi deskriptif di mana peneliti mencoba untuk memeriksa fenomena yang sedang terjadi. Penelitian deskriptif umumnya digunakan dalam analisis bisnis atau masalah sosial. Jenis penelitian ini tidak memiliki kendali atas parameter atau variabel. Penelitian ini hanya mencoba untuk mewakili atau menganalisis fakta sebelumnya dan atau yang saat ini terjadi. Beberapa contoh penelitian deskriptif termasuk analisis pola pembelian pelanggan, yaitu, pembelian dari mal, online, atau pengecer, serta studi mode perjalanan yang digunakan oleh orang-orang. Contoh penelitian lainnya adalah: "Untuk mempelajari karakteristik sosial ekonomi penduduk dari komunitas tertentu selama periode tertentu untuk negara tertentu."</a:t>
            </a:r>
          </a:p>
          <a:p>
            <a:pPr lvl="1"/>
            <a:r>
              <a:rPr lang="id-ID" dirty="0"/>
              <a:t>Penelitian Analitik (Analytical Research)</a:t>
            </a:r>
          </a:p>
          <a:p>
            <a:pPr lvl="1"/>
            <a:r>
              <a:rPr lang="id-ID" dirty="0"/>
              <a:t>Dalam penelitian Analitik, seorang  peneliti harus menggunakan fakta atau informasi yang sudah tersedia, dan menganalisisnya untuk melakukan evaluasi kritis terhadap subjek yang diteliti. Penelitian analitik menggunakan informasi yang ada untuk menjelaskan fenomena yang kompleks atau untuk melakukan evaluasi kritis. Hipotesis yang diidentifikasi dapat diterima atau ditolak tergantung pada analisis. Penelitian analitis merangkum dan mengevaluasi ide-ide dalam penelitian sejarah untuk mengakses sumber kesaksian dan literatur untuk mendokumentasikan peristiwa masa lalu. </a:t>
            </a:r>
          </a:p>
          <a:p>
            <a:pPr lvl="1"/>
            <a:r>
              <a:rPr lang="id-ID" dirty="0"/>
              <a:t>Penelitian Kualitatif</a:t>
            </a:r>
          </a:p>
          <a:p>
            <a:pPr lvl="1"/>
            <a:r>
              <a:rPr lang="id-ID" dirty="0"/>
              <a:t>Penelitian kualitatif berkaitan dengan kualitas atau jenis parameter yang dipertimbangkan untuk penelitian. Penelitian yang berkaitan dengan perilaku manusia adalah contoh penelitian kualitatif. Setiap orang dapat bereaksi terhadap situasi secara berbeda dan sulit untuk mengusulkan kesimpulan prediksi. Jenis penelitian ini lebih rumit dan membutuhkan lebih banyak panduan.</a:t>
            </a:r>
          </a:p>
          <a:p>
            <a:pPr lvl="1"/>
            <a:r>
              <a:rPr lang="id-ID" dirty="0"/>
              <a:t>Contohnya penelitian kualitatif adalah "Studi perilaku karyawan dalam suatu organisasi." Di sini, perilaku karyawan dapat bervariasi dengan parameter yang berbeda seperti jenis kelamin, jabatan, keahlian, keahlian, status sosial ekonomi, dan agama. Fokus pekerjaan adalah untuk menemukan hasil sehubungan dengan parameter kualitatif.</a:t>
            </a:r>
          </a:p>
          <a:p>
            <a:pPr lvl="1"/>
            <a:r>
              <a:rPr lang="id-ID" dirty="0"/>
              <a:t>Penelitian Kuantitatif</a:t>
            </a:r>
          </a:p>
          <a:p>
            <a:pPr lvl="1"/>
            <a:r>
              <a:rPr lang="id-ID" dirty="0"/>
              <a:t>Penelitian kuantitatif berkaitan dengan aspek-aspek yang dapat dikuantifikasi atau dapat dinyatakan dalam hal kuantitas. Penelitian ini melibatkan pengukuran kuantitas atau jumlah. Berbagai metode statistik dan ekonometrik yang tersedia diadopsi untuk analisis dalam penelitian tersebut. Yang termasuk korelasi, regresi dan analisis deret waktu, dll. Penelitian kuantitatif melibatkan pengukuran kuantitas karakteristik yang dapat digunakan sebagai fitur untuk studi penelitian. Tidak seperti penelitian kualitatif, penelitian kuantitatif mengasumsikan bahwa dunia stabil dan menggunakan analisis statistik pada nilai parameter untuk kesimpulan. Jumlah statistik yang dapat diukur terlibat dalam penelitian kuantitatif. Contoh penelitian kuantitatif adalah "Menemukan jumlah individu yang mengambil manfaat dari berbagai kebijakan pemerintah." Ini adalah laporan statistik dari berbagai kebijakan pemerintah dan jumlah individu dan tidak melibatkan parameter kualitatif apa pun.</a:t>
            </a:r>
          </a:p>
          <a:p>
            <a:pPr lvl="1"/>
            <a:r>
              <a:rPr lang="id-ID" dirty="0"/>
              <a:t>Penelitian Ekperimental/Empiris (Experimental Research) </a:t>
            </a:r>
          </a:p>
          <a:p>
            <a:pPr lvl="1"/>
            <a:r>
              <a:rPr lang="id-ID" dirty="0"/>
              <a:t>Penelitian eksperimental juga dikenal sebagai jenis penelitian empiris, di mana penting untuk pertama-tama mengumpulkan fakta dan sumbernya, dan secara aktif mengambil langkah-langkah untuk merangsang produksi informasi yang diinginkan. Penelitian eksperimental berfokus pada kerja lapangan dan eksperimen yang dapat mengontrol variabel independen. Contoh penelitian pada ilmu komputer adalah "Menganalisis kinerja algoritma pada berbagai dataset". Penelitian eksperimental selalu berbasis data, yang sering muncul dengan kesimpulan yang dapat diverifikasi melalui eksperimen atau observasi. </a:t>
            </a:r>
          </a:p>
          <a:p>
            <a:pPr lvl="1"/>
            <a:r>
              <a:rPr lang="id-ID" dirty="0"/>
              <a:t>Dalam jenis penelitian ini, peneliti pertama-tama merumuskan hipotesis kerja, dan kemudian mengumpulkan fakta-fakta yang cukup untuk membuktikan atau menyangkal hipotesis yang dinyatakan. </a:t>
            </a:r>
          </a:p>
          <a:p>
            <a:pPr lvl="1"/>
            <a:r>
              <a:rPr lang="id-ID" dirty="0"/>
              <a:t>Dalam istilah sederhana, penelitian eksperimental paling tepat ketika upaya dilakukan untuk membuktikan bahwa variabel tertentu mempengaruhi variabel lain dalam beberapa cara. Oleh karena itu, hasil yang diperoleh dengan menggunakan studi eksperimental atau empiris dianggap sebagai bukti paling kuat untuk hipotesis yang diberikan.</a:t>
            </a:r>
          </a:p>
          <a:p>
            <a:pPr lvl="1"/>
            <a:r>
              <a:rPr lang="id-ID" dirty="0"/>
              <a:t>Penelitian Korelasional (Correlational Research)</a:t>
            </a:r>
          </a:p>
          <a:p>
            <a:pPr lvl="1"/>
            <a:r>
              <a:rPr lang="id-ID" dirty="0"/>
              <a:t>Penelitian korelasional berfokus pada mengeksplorasi hubungan atau hubungan antara insiden, variabel, dan sebagainya. Contoh penelitian korelasional adalah "mempelajari pengaruh gaya hidup modern terhadap obesitas" dan "Analisis dampak teknologi terhadap pekerjaan". Dalam contoh pertama, gaya hidup modern dan obesitas adalah dua variabel dan peneliti harus mempelajari sekelompok orang yang hidup baik gaya hidup modern dan gaya hidup non-modern. Kelompok-kelompok harus dipisahkan berdasarkan parameter obesitas.</a:t>
            </a:r>
          </a:p>
          <a:p>
            <a:pPr lvl="1"/>
            <a:r>
              <a:rPr lang="id-ID" dirty="0"/>
              <a:t>Data yang terkumpul dapat dianalisis untuk membangun hubungan antara dua variabel: gaya hidup "obesitas" dan "modern". Demikian pula, para peneliti perlu mempelajari "pekerjaan" dan "ketersediaan teknologi." Dari data yang dikumpulkan, peneliti dapat menemukan sejumlah pengamatan dan analitik.</a:t>
            </a:r>
          </a:p>
          <a:p>
            <a:pPr lvl="1"/>
            <a:r>
              <a:rPr lang="id-ID" dirty="0"/>
              <a:t>Penelitian Explanatory</a:t>
            </a:r>
          </a:p>
          <a:p>
            <a:pPr lvl="1"/>
            <a:r>
              <a:rPr lang="id-ID" dirty="0"/>
              <a:t>Penelitian explanatory atau penelitian penjelasan untuk menganalisis dan membenarkan alasan di balik terjadinya fenomena atau hubungan tertentu antara variabel. Penelitian ini pada dasarnya menjawab pertanyaan “Mengapa”. Ini bertujuan untuk menjelaskan mengapa suatu hubungan, asosiasi, atau saling ketergantungan ada.</a:t>
            </a:r>
          </a:p>
          <a:p>
            <a:pPr lvl="1"/>
            <a:r>
              <a:rPr lang="id-ID" dirty="0"/>
              <a:t>Penelitian explanatory juga disebut sebagai penelitian kausal dengan tiga komponen penting seperti urutan waktu yang akan terjadi sebelum efek, variasi bersamaan, di mana variasi akan sistematis antara dua variabel. Contoh penelitian explanatory adalah "Mengapa modernisasi menciptakan masalah kesehatan?", "Mengapa beberapa siswa bersikap santai terhadap studi, sementara yang lain serius?".</a:t>
            </a:r>
          </a:p>
          <a:p>
            <a:pPr lvl="1"/>
            <a:r>
              <a:rPr lang="id-ID" dirty="0"/>
              <a:t>Penelitian Exploratory </a:t>
            </a:r>
          </a:p>
          <a:p>
            <a:pPr lvl="1"/>
            <a:r>
              <a:rPr lang="id-ID" dirty="0"/>
              <a:t>Penelitian exploratory umumnya mengeksplorasi bidang-bidang yang membutuhkan perhatian yang sedikit atau untuk memeriksa kemungkinan penelitian di bidang atau wilayah tertentu. Beberapa contoh penelitian eksplorasi adalah, "Mengapa penjualan produk dikurangi, karena data yang sudah ada atau produk yang telah diperoleh baru-baru ini untuk perusahaan pertanian?" Secara umum, pernyataan penelitian yang menjangkau berbagai domain menjadi penelitian eksplorasi.</a:t>
            </a:r>
          </a:p>
          <a:p>
            <a:pPr lvl="1"/>
            <a:endParaRPr lang="id-ID" dirty="0"/>
          </a:p>
        </p:txBody>
      </p:sp>
    </p:spTree>
    <p:extLst>
      <p:ext uri="{BB962C8B-B14F-4D97-AF65-F5344CB8AC3E}">
        <p14:creationId xmlns:p14="http://schemas.microsoft.com/office/powerpoint/2010/main" val="358958811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Jenis-Jenis </a:t>
            </a:r>
            <a:r>
              <a:rPr lang="id-ID" dirty="0" smtClean="0"/>
              <a:t>Penelitian (1)</a:t>
            </a:r>
            <a:endParaRPr lang="id-ID" dirty="0"/>
          </a:p>
        </p:txBody>
      </p:sp>
      <p:sp>
        <p:nvSpPr>
          <p:cNvPr id="3" name="Content Placeholder 2"/>
          <p:cNvSpPr>
            <a:spLocks noGrp="1"/>
          </p:cNvSpPr>
          <p:nvPr>
            <p:ph idx="1"/>
          </p:nvPr>
        </p:nvSpPr>
        <p:spPr/>
        <p:txBody>
          <a:bodyPr/>
          <a:lstStyle/>
          <a:p>
            <a:r>
              <a:rPr lang="id-ID" sz="3200" dirty="0" smtClean="0">
                <a:solidFill>
                  <a:srgbClr val="FF0000"/>
                </a:solidFill>
              </a:rPr>
              <a:t>Jenis-Jenis Penelitian:</a:t>
            </a:r>
          </a:p>
          <a:p>
            <a:pPr lvl="1"/>
            <a:r>
              <a:rPr lang="id-ID" sz="2800" b="1" dirty="0" smtClean="0"/>
              <a:t>Penelitian </a:t>
            </a:r>
            <a:r>
              <a:rPr lang="id-ID" sz="2800" b="1" dirty="0"/>
              <a:t>Dasar (Basic Research</a:t>
            </a:r>
            <a:r>
              <a:rPr lang="id-ID" sz="2800" b="1" dirty="0" smtClean="0"/>
              <a:t>)</a:t>
            </a:r>
            <a:r>
              <a:rPr lang="id-ID" sz="2800" dirty="0" smtClean="0">
                <a:sym typeface="Wingdings" panose="05000000000000000000" pitchFamily="2" charset="2"/>
              </a:rPr>
              <a:t></a:t>
            </a:r>
            <a:r>
              <a:rPr lang="id-ID" sz="2800" dirty="0" smtClean="0"/>
              <a:t>penelitian </a:t>
            </a:r>
            <a:r>
              <a:rPr lang="id-ID" sz="2800" dirty="0"/>
              <a:t>murni atau </a:t>
            </a:r>
            <a:r>
              <a:rPr lang="id-ID" sz="2800" dirty="0" smtClean="0"/>
              <a:t>mendasar:</a:t>
            </a:r>
          </a:p>
          <a:p>
            <a:pPr lvl="2"/>
            <a:r>
              <a:rPr lang="id-ID" sz="2400" dirty="0" smtClean="0"/>
              <a:t>Tidak </a:t>
            </a:r>
            <a:r>
              <a:rPr lang="id-ID" sz="2400" dirty="0"/>
              <a:t>ada kebutuhan mendesak yang harus segera diselesaikan, tetapi teori-teori baru dapat ditambahkan ke kelompok pengetahuan. </a:t>
            </a:r>
            <a:endParaRPr lang="id-ID" sz="2400" dirty="0" smtClean="0"/>
          </a:p>
          <a:p>
            <a:pPr lvl="2"/>
            <a:r>
              <a:rPr lang="id-ID" sz="2400" dirty="0" smtClean="0"/>
              <a:t>Jenis </a:t>
            </a:r>
            <a:r>
              <a:rPr lang="id-ID" sz="2400" dirty="0"/>
              <a:t>penelitian ini dapat memecahkan masalah tetapi mungkin tidak menghasilkan aplikasi </a:t>
            </a:r>
            <a:r>
              <a:rPr lang="id-ID" sz="2400" dirty="0" smtClean="0"/>
              <a:t>praktis. </a:t>
            </a:r>
          </a:p>
          <a:p>
            <a:pPr lvl="2"/>
            <a:r>
              <a:rPr lang="id-ID" sz="2400" dirty="0" smtClean="0"/>
              <a:t>Teori </a:t>
            </a:r>
            <a:r>
              <a:rPr lang="id-ID" sz="2400" dirty="0"/>
              <a:t>dalam ilmu dasar dan matematika adalah contoh penelitian </a:t>
            </a:r>
            <a:r>
              <a:rPr lang="id-ID" sz="2400" dirty="0" smtClean="0"/>
              <a:t>dasar.</a:t>
            </a:r>
          </a:p>
          <a:p>
            <a:pPr lvl="2"/>
            <a:r>
              <a:rPr lang="id-ID" sz="2400" dirty="0" smtClean="0">
                <a:solidFill>
                  <a:srgbClr val="FF0000"/>
                </a:solidFill>
              </a:rPr>
              <a:t>Tujuan </a:t>
            </a:r>
            <a:r>
              <a:rPr lang="id-ID" sz="2400" dirty="0">
                <a:solidFill>
                  <a:srgbClr val="FF0000"/>
                </a:solidFill>
              </a:rPr>
              <a:t>dari penelitian dasar</a:t>
            </a:r>
            <a:r>
              <a:rPr lang="id-ID" sz="2400" dirty="0"/>
              <a:t> adalah untuk menemukan informasi dengan basis aplikasi yang luas dan menambah badan pengetahuan ilmiah terorganisir yang sudah ada</a:t>
            </a:r>
            <a:r>
              <a:rPr lang="id-ID" sz="2400" dirty="0" smtClean="0"/>
              <a:t>.</a:t>
            </a:r>
            <a:endParaRPr lang="id-ID" sz="2400" dirty="0"/>
          </a:p>
        </p:txBody>
      </p:sp>
    </p:spTree>
    <p:extLst>
      <p:ext uri="{BB962C8B-B14F-4D97-AF65-F5344CB8AC3E}">
        <p14:creationId xmlns:p14="http://schemas.microsoft.com/office/powerpoint/2010/main" val="286173177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Jenis-Jenis </a:t>
            </a:r>
            <a:r>
              <a:rPr lang="id-ID" dirty="0" smtClean="0"/>
              <a:t>Penelitian (2)</a:t>
            </a:r>
            <a:endParaRPr lang="id-ID" dirty="0"/>
          </a:p>
        </p:txBody>
      </p:sp>
      <p:sp>
        <p:nvSpPr>
          <p:cNvPr id="3" name="Content Placeholder 2"/>
          <p:cNvSpPr>
            <a:spLocks noGrp="1"/>
          </p:cNvSpPr>
          <p:nvPr>
            <p:ph idx="1"/>
          </p:nvPr>
        </p:nvSpPr>
        <p:spPr/>
        <p:txBody>
          <a:bodyPr/>
          <a:lstStyle/>
          <a:p>
            <a:pPr lvl="1"/>
            <a:r>
              <a:rPr lang="id-ID" b="1" dirty="0" smtClean="0"/>
              <a:t>Penelitian </a:t>
            </a:r>
            <a:r>
              <a:rPr lang="id-ID" b="1" dirty="0"/>
              <a:t>Terapan (Applied Research</a:t>
            </a:r>
            <a:r>
              <a:rPr lang="id-ID" b="1" dirty="0" smtClean="0"/>
              <a:t>) </a:t>
            </a:r>
            <a:r>
              <a:rPr lang="id-ID" dirty="0" smtClean="0">
                <a:sym typeface="Wingdings" panose="05000000000000000000" pitchFamily="2" charset="2"/>
              </a:rPr>
              <a:t> </a:t>
            </a:r>
            <a:r>
              <a:rPr lang="id-ID" dirty="0" smtClean="0"/>
              <a:t>memecahkan </a:t>
            </a:r>
            <a:r>
              <a:rPr lang="id-ID" dirty="0"/>
              <a:t>masalah spesifik langsung yang dihadapi oleh industri atau masyarakat. </a:t>
            </a:r>
            <a:endParaRPr lang="id-ID" dirty="0" smtClean="0"/>
          </a:p>
          <a:p>
            <a:pPr lvl="2"/>
            <a:r>
              <a:rPr lang="id-ID" sz="2400" dirty="0" smtClean="0"/>
              <a:t>Solusi atau hasil penelitian yang </a:t>
            </a:r>
            <a:r>
              <a:rPr lang="id-ID" sz="2400" dirty="0"/>
              <a:t>diberikan diharapkan lebih cepat diterapkan</a:t>
            </a:r>
            <a:endParaRPr lang="id-ID" sz="2400" dirty="0" smtClean="0"/>
          </a:p>
          <a:p>
            <a:pPr lvl="2"/>
            <a:r>
              <a:rPr lang="id-ID" sz="2400" dirty="0" smtClean="0"/>
              <a:t>Durasi </a:t>
            </a:r>
            <a:r>
              <a:rPr lang="id-ID" sz="2400" dirty="0"/>
              <a:t>penelitian terapan relatif lebih pendek karena solusi yang diberikan diharapkan lebih cepat diterapkan. </a:t>
            </a:r>
            <a:endParaRPr lang="id-ID" sz="2400" dirty="0" smtClean="0"/>
          </a:p>
          <a:p>
            <a:pPr lvl="2"/>
            <a:r>
              <a:rPr lang="id-ID" sz="2400" dirty="0" smtClean="0"/>
              <a:t>Masalah </a:t>
            </a:r>
            <a:r>
              <a:rPr lang="id-ID" sz="2400" dirty="0"/>
              <a:t>pencarian yang dioptimalkan di internet adalah contoh penelitian terapan dalam domain teknik </a:t>
            </a:r>
            <a:r>
              <a:rPr lang="id-ID" sz="2400" dirty="0" smtClean="0"/>
              <a:t>komputer.</a:t>
            </a:r>
          </a:p>
          <a:p>
            <a:pPr lvl="2"/>
            <a:r>
              <a:rPr lang="id-ID" sz="2400" dirty="0" smtClean="0"/>
              <a:t>Hasil </a:t>
            </a:r>
            <a:r>
              <a:rPr lang="id-ID" sz="2400" dirty="0"/>
              <a:t>penelitian terapan harus mengatasi masalah yang tidak terpecahkan atau meningkatkan solusi yang </a:t>
            </a:r>
            <a:r>
              <a:rPr lang="id-ID" sz="2400" dirty="0" smtClean="0"/>
              <a:t>ada.</a:t>
            </a:r>
          </a:p>
          <a:p>
            <a:pPr lvl="2"/>
            <a:r>
              <a:rPr lang="id-ID" sz="2400" dirty="0" smtClean="0">
                <a:solidFill>
                  <a:srgbClr val="FF0000"/>
                </a:solidFill>
              </a:rPr>
              <a:t>Tujuan </a:t>
            </a:r>
            <a:r>
              <a:rPr lang="id-ID" sz="2400" dirty="0">
                <a:solidFill>
                  <a:srgbClr val="FF0000"/>
                </a:solidFill>
              </a:rPr>
              <a:t>utama</a:t>
            </a:r>
            <a:r>
              <a:rPr lang="id-ID" sz="2400" dirty="0"/>
              <a:t> penelitian terapan adalah untuk menemukan solusi </a:t>
            </a:r>
            <a:r>
              <a:rPr lang="id-ID" sz="2400" dirty="0" smtClean="0"/>
              <a:t>pada beberapa </a:t>
            </a:r>
            <a:r>
              <a:rPr lang="id-ID" sz="2400" dirty="0"/>
              <a:t>masalah praktis yang </a:t>
            </a:r>
            <a:r>
              <a:rPr lang="id-ID" sz="2400" dirty="0" smtClean="0"/>
              <a:t>mendesak.</a:t>
            </a:r>
          </a:p>
          <a:p>
            <a:pPr lvl="2"/>
            <a:r>
              <a:rPr lang="id-ID" sz="2400" dirty="0"/>
              <a:t>P</a:t>
            </a:r>
            <a:r>
              <a:rPr lang="id-ID" sz="2400" dirty="0" smtClean="0"/>
              <a:t>enelitian </a:t>
            </a:r>
            <a:r>
              <a:rPr lang="id-ID" sz="2400" dirty="0"/>
              <a:t>ini sering disebut penelitan fundamental</a:t>
            </a:r>
            <a:r>
              <a:rPr lang="id-ID" sz="2400" dirty="0" smtClean="0"/>
              <a:t>.</a:t>
            </a:r>
            <a:endParaRPr lang="id-ID" sz="2400" dirty="0"/>
          </a:p>
        </p:txBody>
      </p:sp>
    </p:spTree>
    <p:extLst>
      <p:ext uri="{BB962C8B-B14F-4D97-AF65-F5344CB8AC3E}">
        <p14:creationId xmlns:p14="http://schemas.microsoft.com/office/powerpoint/2010/main" val="255048887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Jenis-Jenis </a:t>
            </a:r>
            <a:r>
              <a:rPr lang="id-ID" dirty="0" smtClean="0"/>
              <a:t>Penelitian (3)</a:t>
            </a:r>
            <a:endParaRPr lang="id-ID" dirty="0"/>
          </a:p>
        </p:txBody>
      </p:sp>
      <p:sp>
        <p:nvSpPr>
          <p:cNvPr id="3" name="Content Placeholder 2"/>
          <p:cNvSpPr>
            <a:spLocks noGrp="1"/>
          </p:cNvSpPr>
          <p:nvPr>
            <p:ph idx="1"/>
          </p:nvPr>
        </p:nvSpPr>
        <p:spPr/>
        <p:txBody>
          <a:bodyPr/>
          <a:lstStyle/>
          <a:p>
            <a:pPr lvl="1"/>
            <a:r>
              <a:rPr lang="id-ID" b="1" dirty="0" smtClean="0"/>
              <a:t>Penelitian Deskriptif (Descriptive Research)</a:t>
            </a:r>
            <a:r>
              <a:rPr lang="id-ID" b="1" dirty="0" smtClean="0">
                <a:sym typeface="Wingdings" panose="05000000000000000000" pitchFamily="2" charset="2"/>
              </a:rPr>
              <a:t></a:t>
            </a:r>
            <a:r>
              <a:rPr lang="id-ID" dirty="0" smtClean="0"/>
              <a:t>penelitian </a:t>
            </a:r>
            <a:r>
              <a:rPr lang="id-ID" dirty="0"/>
              <a:t>deskriptif terdiri dari survei dan pertanyaan pencarian </a:t>
            </a:r>
            <a:r>
              <a:rPr lang="id-ID" dirty="0" smtClean="0"/>
              <a:t>fakta. </a:t>
            </a:r>
          </a:p>
          <a:p>
            <a:pPr lvl="2"/>
            <a:r>
              <a:rPr lang="id-ID" dirty="0" smtClean="0">
                <a:solidFill>
                  <a:srgbClr val="FF0000"/>
                </a:solidFill>
              </a:rPr>
              <a:t>Tujuan </a:t>
            </a:r>
            <a:r>
              <a:rPr lang="id-ID" dirty="0">
                <a:solidFill>
                  <a:srgbClr val="FF0000"/>
                </a:solidFill>
              </a:rPr>
              <a:t>utama</a:t>
            </a:r>
            <a:r>
              <a:rPr lang="id-ID" dirty="0"/>
              <a:t> dari penelitian deskriptif adalah menggambarkan keadaan yang berlaku pada saat </a:t>
            </a:r>
            <a:r>
              <a:rPr lang="id-ID" dirty="0" smtClean="0"/>
              <a:t>penelitian dilakukan. </a:t>
            </a:r>
          </a:p>
          <a:p>
            <a:pPr lvl="2"/>
            <a:r>
              <a:rPr lang="id-ID" dirty="0" smtClean="0"/>
              <a:t>Peneliti </a:t>
            </a:r>
            <a:r>
              <a:rPr lang="id-ID" dirty="0"/>
              <a:t>hanya melaporkan apa yang terjadi atau apa yang telah terjadi</a:t>
            </a:r>
            <a:r>
              <a:rPr lang="id-ID" dirty="0" smtClean="0"/>
              <a:t>.</a:t>
            </a:r>
          </a:p>
          <a:p>
            <a:pPr lvl="2"/>
            <a:r>
              <a:rPr lang="id-ID" dirty="0" smtClean="0"/>
              <a:t>Peneliti </a:t>
            </a:r>
            <a:r>
              <a:rPr lang="id-ID" dirty="0"/>
              <a:t>mencoba untuk memeriksa fenomena yang sedang terjadi. </a:t>
            </a:r>
            <a:endParaRPr lang="id-ID" dirty="0" smtClean="0"/>
          </a:p>
          <a:p>
            <a:pPr lvl="2"/>
            <a:r>
              <a:rPr lang="id-ID" dirty="0" smtClean="0"/>
              <a:t>Digunakan </a:t>
            </a:r>
            <a:r>
              <a:rPr lang="id-ID" dirty="0"/>
              <a:t>dalam analisis bisnis atau masalah sosial. </a:t>
            </a:r>
            <a:endParaRPr lang="id-ID" dirty="0" smtClean="0"/>
          </a:p>
          <a:p>
            <a:pPr lvl="2"/>
            <a:r>
              <a:rPr lang="id-ID" dirty="0" smtClean="0"/>
              <a:t>Jenis </a:t>
            </a:r>
            <a:r>
              <a:rPr lang="id-ID" dirty="0"/>
              <a:t>penelitian ini tidak memiliki kendali atas parameter atau </a:t>
            </a:r>
            <a:r>
              <a:rPr lang="id-ID" dirty="0" smtClean="0"/>
              <a:t>variabel.</a:t>
            </a:r>
          </a:p>
          <a:p>
            <a:pPr lvl="2"/>
            <a:r>
              <a:rPr lang="id-ID" dirty="0"/>
              <a:t>C</a:t>
            </a:r>
            <a:r>
              <a:rPr lang="id-ID" dirty="0" smtClean="0"/>
              <a:t>ontoh </a:t>
            </a:r>
            <a:r>
              <a:rPr lang="id-ID" dirty="0"/>
              <a:t>penelitian </a:t>
            </a:r>
            <a:r>
              <a:rPr lang="id-ID" dirty="0" smtClean="0"/>
              <a:t>deskriptif: </a:t>
            </a:r>
          </a:p>
          <a:p>
            <a:pPr marL="1371600" lvl="3" indent="0">
              <a:buNone/>
            </a:pPr>
            <a:r>
              <a:rPr lang="id-ID" dirty="0" smtClean="0"/>
              <a:t>(1) “Analisis pola pembelian pelanggan</a:t>
            </a:r>
            <a:r>
              <a:rPr lang="id-ID" dirty="0"/>
              <a:t>, yaitu, pembelian dari mal, online, atau pengecer, serta studi mode perjalanan yang digunakan oleh </a:t>
            </a:r>
            <a:r>
              <a:rPr lang="id-ID" dirty="0" smtClean="0"/>
              <a:t>orang-orang.” </a:t>
            </a:r>
          </a:p>
          <a:p>
            <a:pPr marL="1371600" lvl="3" indent="0">
              <a:buNone/>
            </a:pPr>
            <a:r>
              <a:rPr lang="id-ID" dirty="0" smtClean="0"/>
              <a:t>(2) “Mempelajari </a:t>
            </a:r>
            <a:r>
              <a:rPr lang="id-ID" dirty="0"/>
              <a:t>karakteristik sosial ekonomi penduduk dari komunitas tertentu selama periode tertentu untuk negara </a:t>
            </a:r>
            <a:r>
              <a:rPr lang="id-ID" dirty="0" smtClean="0"/>
              <a:t>tertentu."</a:t>
            </a:r>
            <a:endParaRPr lang="id-ID" dirty="0"/>
          </a:p>
        </p:txBody>
      </p:sp>
    </p:spTree>
    <p:extLst>
      <p:ext uri="{BB962C8B-B14F-4D97-AF65-F5344CB8AC3E}">
        <p14:creationId xmlns:p14="http://schemas.microsoft.com/office/powerpoint/2010/main" val="233816832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Jenis-Jenis </a:t>
            </a:r>
            <a:r>
              <a:rPr lang="id-ID" dirty="0" smtClean="0"/>
              <a:t>Penelitian (4)</a:t>
            </a:r>
            <a:endParaRPr lang="id-ID" dirty="0"/>
          </a:p>
        </p:txBody>
      </p:sp>
      <p:sp>
        <p:nvSpPr>
          <p:cNvPr id="3" name="Content Placeholder 2"/>
          <p:cNvSpPr>
            <a:spLocks noGrp="1"/>
          </p:cNvSpPr>
          <p:nvPr>
            <p:ph idx="1"/>
          </p:nvPr>
        </p:nvSpPr>
        <p:spPr/>
        <p:txBody>
          <a:bodyPr/>
          <a:lstStyle/>
          <a:p>
            <a:pPr lvl="1"/>
            <a:r>
              <a:rPr lang="id-ID" sz="2800" b="1" dirty="0" smtClean="0"/>
              <a:t>Penelitian </a:t>
            </a:r>
            <a:r>
              <a:rPr lang="id-ID" sz="2800" b="1" dirty="0"/>
              <a:t>Analitik (Analytical </a:t>
            </a:r>
            <a:r>
              <a:rPr lang="id-ID" sz="2800" b="1" dirty="0" smtClean="0"/>
              <a:t>Research)</a:t>
            </a:r>
            <a:r>
              <a:rPr lang="id-ID" sz="2800" b="1" dirty="0" smtClean="0">
                <a:sym typeface="Wingdings" panose="05000000000000000000" pitchFamily="2" charset="2"/>
              </a:rPr>
              <a:t> </a:t>
            </a:r>
            <a:r>
              <a:rPr lang="id-ID" dirty="0" smtClean="0"/>
              <a:t>Penelitian yang </a:t>
            </a:r>
            <a:r>
              <a:rPr lang="id-ID" dirty="0"/>
              <a:t>harus menggunakan </a:t>
            </a:r>
            <a:r>
              <a:rPr lang="id-ID" dirty="0" smtClean="0"/>
              <a:t>data yang </a:t>
            </a:r>
            <a:r>
              <a:rPr lang="id-ID" dirty="0"/>
              <a:t>sudah tersedia, dan menganalisisnya untuk melakukan evaluasi kritis terhadap subjek yang diteliti. </a:t>
            </a:r>
            <a:endParaRPr lang="id-ID" dirty="0" smtClean="0"/>
          </a:p>
          <a:p>
            <a:pPr lvl="2"/>
            <a:r>
              <a:rPr lang="id-ID" dirty="0" smtClean="0"/>
              <a:t>Penelitian </a:t>
            </a:r>
            <a:r>
              <a:rPr lang="id-ID" dirty="0"/>
              <a:t>analitik menggunakan </a:t>
            </a:r>
            <a:r>
              <a:rPr lang="id-ID" dirty="0" smtClean="0"/>
              <a:t>data yang ada. </a:t>
            </a:r>
          </a:p>
          <a:p>
            <a:pPr lvl="1"/>
            <a:r>
              <a:rPr lang="id-ID" sz="2800" b="1" dirty="0" smtClean="0"/>
              <a:t>Penelitian Kualitatif </a:t>
            </a:r>
            <a:r>
              <a:rPr lang="id-ID" sz="2800" b="1" dirty="0" smtClean="0">
                <a:sym typeface="Wingdings" panose="05000000000000000000" pitchFamily="2" charset="2"/>
              </a:rPr>
              <a:t> </a:t>
            </a:r>
            <a:r>
              <a:rPr lang="id-ID" dirty="0" smtClean="0"/>
              <a:t>berkaitan </a:t>
            </a:r>
            <a:r>
              <a:rPr lang="id-ID" dirty="0"/>
              <a:t>dengan kualitas atau jenis parameter yang dipertimbangkan untuk penelitian. </a:t>
            </a:r>
            <a:endParaRPr lang="id-ID" dirty="0" smtClean="0"/>
          </a:p>
          <a:p>
            <a:pPr lvl="2"/>
            <a:r>
              <a:rPr lang="id-ID" dirty="0" smtClean="0"/>
              <a:t>Contohnya </a:t>
            </a:r>
            <a:r>
              <a:rPr lang="id-ID" dirty="0"/>
              <a:t>penelitian </a:t>
            </a:r>
            <a:r>
              <a:rPr lang="id-ID" dirty="0" smtClean="0"/>
              <a:t>kualitatif:</a:t>
            </a:r>
          </a:p>
          <a:p>
            <a:pPr marL="857250" lvl="2" indent="0">
              <a:buNone/>
            </a:pPr>
            <a:r>
              <a:rPr lang="id-ID" dirty="0" smtClean="0">
                <a:solidFill>
                  <a:srgbClr val="FF0000"/>
                </a:solidFill>
              </a:rPr>
              <a:t>"</a:t>
            </a:r>
            <a:r>
              <a:rPr lang="id-ID" dirty="0">
                <a:solidFill>
                  <a:srgbClr val="FF0000"/>
                </a:solidFill>
              </a:rPr>
              <a:t>Studi perilaku karyawan dalam suatu organisasi." </a:t>
            </a:r>
            <a:endParaRPr lang="id-ID" dirty="0" smtClean="0">
              <a:solidFill>
                <a:srgbClr val="FF0000"/>
              </a:solidFill>
            </a:endParaRPr>
          </a:p>
          <a:p>
            <a:pPr marL="857250" lvl="2" indent="0">
              <a:buNone/>
            </a:pPr>
            <a:r>
              <a:rPr lang="id-ID" dirty="0" smtClean="0"/>
              <a:t>Di </a:t>
            </a:r>
            <a:r>
              <a:rPr lang="id-ID" dirty="0"/>
              <a:t>sini, perilaku karyawan dapat bervariasi dengan parameter yang berbeda seperti jenis kelamin, jabatan, keahlian, keahlian, status sosial ekonomi, dan agama. Fokus pekerjaan adalah untuk menemukan hasil sehubungan dengan parameter kualitatif</a:t>
            </a:r>
            <a:r>
              <a:rPr lang="id-ID" dirty="0" smtClean="0"/>
              <a:t>.</a:t>
            </a:r>
            <a:endParaRPr lang="id-ID" dirty="0"/>
          </a:p>
        </p:txBody>
      </p:sp>
    </p:spTree>
    <p:extLst>
      <p:ext uri="{BB962C8B-B14F-4D97-AF65-F5344CB8AC3E}">
        <p14:creationId xmlns:p14="http://schemas.microsoft.com/office/powerpoint/2010/main" val="294850834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Jenis-Jenis </a:t>
            </a:r>
            <a:r>
              <a:rPr lang="id-ID" dirty="0" smtClean="0"/>
              <a:t>Penelitian (5)</a:t>
            </a:r>
            <a:endParaRPr lang="id-ID" dirty="0"/>
          </a:p>
        </p:txBody>
      </p:sp>
      <p:sp>
        <p:nvSpPr>
          <p:cNvPr id="3" name="Content Placeholder 2"/>
          <p:cNvSpPr>
            <a:spLocks noGrp="1"/>
          </p:cNvSpPr>
          <p:nvPr>
            <p:ph idx="1"/>
          </p:nvPr>
        </p:nvSpPr>
        <p:spPr/>
        <p:txBody>
          <a:bodyPr/>
          <a:lstStyle/>
          <a:p>
            <a:pPr lvl="1"/>
            <a:r>
              <a:rPr lang="id-ID" sz="2800" b="1" dirty="0" smtClean="0"/>
              <a:t>Penelitian Kuantitatif </a:t>
            </a:r>
            <a:r>
              <a:rPr lang="id-ID" sz="2800" b="1" dirty="0" smtClean="0">
                <a:sym typeface="Wingdings" panose="05000000000000000000" pitchFamily="2" charset="2"/>
              </a:rPr>
              <a:t> </a:t>
            </a:r>
            <a:r>
              <a:rPr lang="id-ID" dirty="0" smtClean="0"/>
              <a:t>Penelitian </a:t>
            </a:r>
            <a:r>
              <a:rPr lang="id-ID" dirty="0"/>
              <a:t>kuantitatif berkaitan dengan aspek-aspek yang dapat dikuantifikasi atau dapat dinyatakan dalam hal kuantitas. </a:t>
            </a:r>
            <a:endParaRPr lang="id-ID" dirty="0" smtClean="0"/>
          </a:p>
          <a:p>
            <a:pPr lvl="2"/>
            <a:r>
              <a:rPr lang="id-ID" sz="2400" dirty="0" smtClean="0"/>
              <a:t>Melibatkan </a:t>
            </a:r>
            <a:r>
              <a:rPr lang="id-ID" sz="2400" dirty="0"/>
              <a:t>pengukuran kuantitas atau jumlah. </a:t>
            </a:r>
            <a:endParaRPr lang="id-ID" sz="2400" dirty="0" smtClean="0"/>
          </a:p>
          <a:p>
            <a:pPr lvl="2"/>
            <a:r>
              <a:rPr lang="id-ID" sz="2400" dirty="0" smtClean="0"/>
              <a:t>Berbagai </a:t>
            </a:r>
            <a:r>
              <a:rPr lang="id-ID" sz="2400" dirty="0"/>
              <a:t>metode statistik dan ekonometrik yang tersedia </a:t>
            </a:r>
            <a:r>
              <a:rPr lang="id-ID" sz="2400" dirty="0" smtClean="0"/>
              <a:t>digunakan untuk analisis. </a:t>
            </a:r>
          </a:p>
          <a:p>
            <a:pPr lvl="2"/>
            <a:r>
              <a:rPr lang="id-ID" sz="2400" dirty="0" smtClean="0"/>
              <a:t>Korelasi</a:t>
            </a:r>
            <a:r>
              <a:rPr lang="id-ID" sz="2400" dirty="0"/>
              <a:t>, regresi dan analisis deret waktu, dll. </a:t>
            </a:r>
            <a:endParaRPr lang="id-ID" sz="2400" dirty="0" smtClean="0"/>
          </a:p>
          <a:p>
            <a:pPr lvl="2"/>
            <a:r>
              <a:rPr lang="id-ID" sz="2400" dirty="0" smtClean="0"/>
              <a:t>Penelitian </a:t>
            </a:r>
            <a:r>
              <a:rPr lang="id-ID" sz="2400" dirty="0"/>
              <a:t>kuantitatif melibatkan pengukuran kuantitas karakteristik yang dapat digunakan sebagai fitur untuk studi penelitian. </a:t>
            </a:r>
            <a:endParaRPr lang="id-ID" sz="2400" dirty="0" smtClean="0"/>
          </a:p>
        </p:txBody>
      </p:sp>
    </p:spTree>
    <p:extLst>
      <p:ext uri="{BB962C8B-B14F-4D97-AF65-F5344CB8AC3E}">
        <p14:creationId xmlns:p14="http://schemas.microsoft.com/office/powerpoint/2010/main" val="142270278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Jenis-Jenis </a:t>
            </a:r>
            <a:r>
              <a:rPr lang="id-ID" dirty="0" smtClean="0"/>
              <a:t>Penelitian (6)</a:t>
            </a:r>
            <a:endParaRPr lang="id-ID" dirty="0"/>
          </a:p>
        </p:txBody>
      </p:sp>
      <p:sp>
        <p:nvSpPr>
          <p:cNvPr id="3" name="Content Placeholder 2"/>
          <p:cNvSpPr>
            <a:spLocks noGrp="1"/>
          </p:cNvSpPr>
          <p:nvPr>
            <p:ph idx="1"/>
          </p:nvPr>
        </p:nvSpPr>
        <p:spPr/>
        <p:txBody>
          <a:bodyPr/>
          <a:lstStyle/>
          <a:p>
            <a:pPr lvl="1"/>
            <a:r>
              <a:rPr lang="id-ID" b="1" dirty="0" smtClean="0"/>
              <a:t>Penelitian Ekperimental (Experimental Research) </a:t>
            </a:r>
          </a:p>
          <a:p>
            <a:pPr lvl="2"/>
            <a:r>
              <a:rPr lang="id-ID" sz="2400" dirty="0" smtClean="0"/>
              <a:t>Dikenal </a:t>
            </a:r>
            <a:r>
              <a:rPr lang="id-ID" sz="2400" dirty="0"/>
              <a:t>sebagai jenis penelitian </a:t>
            </a:r>
            <a:r>
              <a:rPr lang="id-ID" sz="2400" dirty="0" smtClean="0"/>
              <a:t>empiris.</a:t>
            </a:r>
          </a:p>
          <a:p>
            <a:pPr lvl="2"/>
            <a:r>
              <a:rPr lang="id-ID" sz="2400" dirty="0" smtClean="0"/>
              <a:t>Berfokus </a:t>
            </a:r>
            <a:r>
              <a:rPr lang="id-ID" sz="2400" dirty="0"/>
              <a:t>pada kerja lapangan dan eksperimen yang dapat mengontrol variabel independen. </a:t>
            </a:r>
            <a:endParaRPr lang="id-ID" sz="2400" dirty="0" smtClean="0"/>
          </a:p>
          <a:p>
            <a:pPr lvl="2"/>
            <a:r>
              <a:rPr lang="id-ID" sz="2400" dirty="0" smtClean="0"/>
              <a:t>Contoh </a:t>
            </a:r>
            <a:r>
              <a:rPr lang="id-ID" sz="2400" dirty="0"/>
              <a:t>penelitian pada ilmu </a:t>
            </a:r>
            <a:r>
              <a:rPr lang="id-ID" sz="2400" dirty="0" smtClean="0"/>
              <a:t>komputer:</a:t>
            </a:r>
          </a:p>
          <a:p>
            <a:pPr marL="1371600" lvl="3" indent="0">
              <a:buNone/>
            </a:pPr>
            <a:r>
              <a:rPr lang="id-ID" sz="2400" dirty="0" smtClean="0"/>
              <a:t>"Menganalisis </a:t>
            </a:r>
            <a:r>
              <a:rPr lang="id-ID" sz="2400" dirty="0"/>
              <a:t>kinerja </a:t>
            </a:r>
            <a:r>
              <a:rPr lang="id-ID" sz="2400" dirty="0" smtClean="0"/>
              <a:t>algoritma pada </a:t>
            </a:r>
            <a:r>
              <a:rPr lang="id-ID" sz="2400" dirty="0"/>
              <a:t>berbagai dataset". </a:t>
            </a:r>
            <a:endParaRPr lang="id-ID" sz="2400" dirty="0" smtClean="0"/>
          </a:p>
          <a:p>
            <a:pPr marL="1371600" lvl="3" indent="0">
              <a:buNone/>
            </a:pPr>
            <a:r>
              <a:rPr lang="id-ID" sz="2400" dirty="0" smtClean="0"/>
              <a:t>Penelitian </a:t>
            </a:r>
            <a:r>
              <a:rPr lang="id-ID" sz="2400" dirty="0"/>
              <a:t>eksperimental selalu berbasis data, yang sering muncul dengan kesimpulan yang dapat diverifikasi melalui eksperimen atau observasi. </a:t>
            </a:r>
          </a:p>
        </p:txBody>
      </p:sp>
    </p:spTree>
    <p:extLst>
      <p:ext uri="{BB962C8B-B14F-4D97-AF65-F5344CB8AC3E}">
        <p14:creationId xmlns:p14="http://schemas.microsoft.com/office/powerpoint/2010/main" val="34981493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Jenis-Jenis </a:t>
            </a:r>
            <a:r>
              <a:rPr lang="id-ID" dirty="0" smtClean="0"/>
              <a:t>Penelitian (7)</a:t>
            </a:r>
            <a:endParaRPr lang="id-ID" dirty="0"/>
          </a:p>
        </p:txBody>
      </p:sp>
      <p:sp>
        <p:nvSpPr>
          <p:cNvPr id="3" name="Content Placeholder 2"/>
          <p:cNvSpPr>
            <a:spLocks noGrp="1"/>
          </p:cNvSpPr>
          <p:nvPr>
            <p:ph idx="1"/>
          </p:nvPr>
        </p:nvSpPr>
        <p:spPr/>
        <p:txBody>
          <a:bodyPr/>
          <a:lstStyle/>
          <a:p>
            <a:pPr lvl="1"/>
            <a:r>
              <a:rPr lang="id-ID" sz="2800" b="1" dirty="0" smtClean="0"/>
              <a:t>Penelitian </a:t>
            </a:r>
            <a:r>
              <a:rPr lang="id-ID" sz="2800" b="1" dirty="0"/>
              <a:t>Korelasional (Correlational </a:t>
            </a:r>
            <a:r>
              <a:rPr lang="id-ID" sz="2800" b="1" dirty="0" smtClean="0"/>
              <a:t>Research)</a:t>
            </a:r>
            <a:r>
              <a:rPr lang="id-ID" sz="2800" dirty="0" smtClean="0">
                <a:sym typeface="Wingdings" panose="05000000000000000000" pitchFamily="2" charset="2"/>
              </a:rPr>
              <a:t></a:t>
            </a:r>
            <a:r>
              <a:rPr lang="id-ID" sz="2800" dirty="0" smtClean="0"/>
              <a:t>berfokus </a:t>
            </a:r>
            <a:r>
              <a:rPr lang="id-ID" sz="2800" dirty="0"/>
              <a:t>pada mengeksplorasi hubungan atau hubungan antara insiden, variabel, dan sebagainya. </a:t>
            </a:r>
            <a:endParaRPr lang="id-ID" sz="2800" dirty="0" smtClean="0"/>
          </a:p>
          <a:p>
            <a:pPr lvl="2"/>
            <a:r>
              <a:rPr lang="id-ID" sz="2400" dirty="0" smtClean="0"/>
              <a:t>Contoh </a:t>
            </a:r>
            <a:r>
              <a:rPr lang="id-ID" sz="2400" dirty="0"/>
              <a:t>penelitian </a:t>
            </a:r>
            <a:r>
              <a:rPr lang="id-ID" sz="2400" dirty="0" smtClean="0"/>
              <a:t>korelasional:</a:t>
            </a:r>
          </a:p>
          <a:p>
            <a:pPr marL="457200" lvl="1" indent="0">
              <a:buNone/>
            </a:pPr>
            <a:r>
              <a:rPr lang="id-ID" dirty="0" smtClean="0"/>
              <a:t>	 (1) “Mempelajari </a:t>
            </a:r>
            <a:r>
              <a:rPr lang="id-ID" dirty="0"/>
              <a:t>pengaruh gaya hidup modern terhadap </a:t>
            </a:r>
            <a:r>
              <a:rPr lang="id-ID" dirty="0" smtClean="0"/>
              <a:t>		obesitas</a:t>
            </a:r>
            <a:r>
              <a:rPr lang="id-ID" dirty="0"/>
              <a:t>" </a:t>
            </a:r>
            <a:endParaRPr lang="id-ID" dirty="0" smtClean="0"/>
          </a:p>
          <a:p>
            <a:pPr marL="457200" lvl="1" indent="0">
              <a:buNone/>
            </a:pPr>
            <a:r>
              <a:rPr lang="id-ID" dirty="0" smtClean="0"/>
              <a:t>	(2) "</a:t>
            </a:r>
            <a:r>
              <a:rPr lang="id-ID" dirty="0"/>
              <a:t>Analisis dampak teknologi terhadap pekerjaan". </a:t>
            </a:r>
            <a:endParaRPr lang="id-ID" dirty="0" smtClean="0"/>
          </a:p>
          <a:p>
            <a:pPr lvl="2"/>
            <a:r>
              <a:rPr lang="id-ID" sz="2400" dirty="0" smtClean="0"/>
              <a:t>Data </a:t>
            </a:r>
            <a:r>
              <a:rPr lang="id-ID" sz="2400" dirty="0"/>
              <a:t>yang terkumpul dapat dianalisis untuk membangun hubungan antara dua variabel: gaya hidup "obesitas" dan "modern". Demikian pula, para peneliti perlu mempelajari "pekerjaan" dan "ketersediaan teknologi." Dari data yang dikumpulkan, peneliti dapat menemukan sejumlah pengamatan dan analitik</a:t>
            </a:r>
            <a:r>
              <a:rPr lang="id-ID" sz="2400" dirty="0" smtClean="0"/>
              <a:t>.</a:t>
            </a:r>
            <a:endParaRPr lang="id-ID" sz="2400" dirty="0"/>
          </a:p>
        </p:txBody>
      </p:sp>
    </p:spTree>
    <p:extLst>
      <p:ext uri="{BB962C8B-B14F-4D97-AF65-F5344CB8AC3E}">
        <p14:creationId xmlns:p14="http://schemas.microsoft.com/office/powerpoint/2010/main" val="313637501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Jenis-Jenis </a:t>
            </a:r>
            <a:r>
              <a:rPr lang="id-ID" dirty="0" smtClean="0"/>
              <a:t>Penelitian (8)</a:t>
            </a:r>
            <a:endParaRPr lang="id-ID" dirty="0"/>
          </a:p>
        </p:txBody>
      </p:sp>
      <p:sp>
        <p:nvSpPr>
          <p:cNvPr id="3" name="Content Placeholder 2"/>
          <p:cNvSpPr>
            <a:spLocks noGrp="1"/>
          </p:cNvSpPr>
          <p:nvPr>
            <p:ph idx="1"/>
          </p:nvPr>
        </p:nvSpPr>
        <p:spPr/>
        <p:txBody>
          <a:bodyPr/>
          <a:lstStyle/>
          <a:p>
            <a:pPr lvl="1"/>
            <a:r>
              <a:rPr lang="id-ID" sz="2800" b="1" dirty="0" smtClean="0"/>
              <a:t>Penelitian Explanatory</a:t>
            </a:r>
            <a:r>
              <a:rPr lang="id-ID" sz="2800" b="1" dirty="0" smtClean="0">
                <a:sym typeface="Wingdings" panose="05000000000000000000" pitchFamily="2" charset="2"/>
              </a:rPr>
              <a:t> </a:t>
            </a:r>
            <a:r>
              <a:rPr lang="id-ID" sz="2800" dirty="0" smtClean="0"/>
              <a:t>menganalisis </a:t>
            </a:r>
            <a:r>
              <a:rPr lang="id-ID" sz="2800" dirty="0"/>
              <a:t>dan membenarkan alasan di balik terjadinya fenomena atau hubungan tertentu antara variabel. </a:t>
            </a:r>
            <a:endParaRPr lang="id-ID" sz="2800" dirty="0" smtClean="0"/>
          </a:p>
          <a:p>
            <a:pPr lvl="2"/>
            <a:r>
              <a:rPr lang="id-ID" sz="2400" dirty="0" smtClean="0"/>
              <a:t>Penelitian </a:t>
            </a:r>
            <a:r>
              <a:rPr lang="id-ID" sz="2400" dirty="0"/>
              <a:t>ini pada dasarnya menjawab pertanyaan “Mengapa</a:t>
            </a:r>
            <a:r>
              <a:rPr lang="id-ID" sz="2400" dirty="0" smtClean="0"/>
              <a:t>”.</a:t>
            </a:r>
          </a:p>
          <a:p>
            <a:pPr lvl="2"/>
            <a:r>
              <a:rPr lang="id-ID" sz="2400" dirty="0" smtClean="0"/>
              <a:t>Tujuan </a:t>
            </a:r>
            <a:r>
              <a:rPr lang="id-ID" sz="2400" dirty="0"/>
              <a:t>untuk menjelaskan mengapa suatu hubungan, asosiasi, atau saling </a:t>
            </a:r>
            <a:r>
              <a:rPr lang="id-ID" sz="2400" dirty="0" smtClean="0"/>
              <a:t>ketergantungan.</a:t>
            </a:r>
            <a:endParaRPr lang="id-ID" sz="2400" dirty="0"/>
          </a:p>
          <a:p>
            <a:pPr lvl="2"/>
            <a:r>
              <a:rPr lang="id-ID" sz="2400" dirty="0" smtClean="0"/>
              <a:t>Disebut </a:t>
            </a:r>
            <a:r>
              <a:rPr lang="id-ID" sz="2400" dirty="0"/>
              <a:t>sebagai penelitian kausal dengan tiga komponen penting seperti urutan waktu yang akan terjadi sebelum efek, variasi bersamaan, di mana variasi akan sistematis antara dua variabel. </a:t>
            </a:r>
            <a:endParaRPr lang="id-ID" sz="2400" dirty="0" smtClean="0"/>
          </a:p>
          <a:p>
            <a:pPr lvl="2"/>
            <a:r>
              <a:rPr lang="id-ID" sz="2400" dirty="0" smtClean="0"/>
              <a:t>Contoh </a:t>
            </a:r>
            <a:r>
              <a:rPr lang="id-ID" sz="2400" dirty="0"/>
              <a:t>penelitian </a:t>
            </a:r>
            <a:r>
              <a:rPr lang="id-ID" sz="2400" dirty="0" smtClean="0"/>
              <a:t>explanatory: </a:t>
            </a:r>
          </a:p>
          <a:p>
            <a:pPr marL="1371600" lvl="3" indent="0">
              <a:buNone/>
            </a:pPr>
            <a:r>
              <a:rPr lang="id-ID" sz="2400" dirty="0" smtClean="0"/>
              <a:t>"</a:t>
            </a:r>
            <a:r>
              <a:rPr lang="id-ID" sz="2400" dirty="0"/>
              <a:t>Mengapa modernisasi menciptakan masalah kesehatan?", "Mengapa beberapa siswa bersikap santai terhadap studi, sementara yang lain serius</a:t>
            </a:r>
            <a:r>
              <a:rPr lang="id-ID" sz="2400" dirty="0" smtClean="0"/>
              <a:t>?".</a:t>
            </a:r>
            <a:endParaRPr lang="id-ID" sz="2400" dirty="0"/>
          </a:p>
        </p:txBody>
      </p:sp>
    </p:spTree>
    <p:extLst>
      <p:ext uri="{BB962C8B-B14F-4D97-AF65-F5344CB8AC3E}">
        <p14:creationId xmlns:p14="http://schemas.microsoft.com/office/powerpoint/2010/main" val="39848732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id-ID" dirty="0" smtClean="0"/>
              <a:t>Tujuan Pembelajaran</a:t>
            </a:r>
            <a:endParaRPr lang="id-ID" dirty="0"/>
          </a:p>
        </p:txBody>
      </p:sp>
      <p:sp>
        <p:nvSpPr>
          <p:cNvPr id="7" name="Content Placeholder 6"/>
          <p:cNvSpPr>
            <a:spLocks noGrp="1"/>
          </p:cNvSpPr>
          <p:nvPr>
            <p:ph idx="1"/>
          </p:nvPr>
        </p:nvSpPr>
        <p:spPr/>
        <p:txBody>
          <a:bodyPr/>
          <a:lstStyle/>
          <a:p>
            <a:pPr lvl="0"/>
            <a:r>
              <a:rPr lang="en-US" dirty="0" err="1"/>
              <a:t>Mahasiswa</a:t>
            </a:r>
            <a:r>
              <a:rPr lang="en-US" dirty="0"/>
              <a:t> </a:t>
            </a:r>
            <a:r>
              <a:rPr lang="en-US" dirty="0" err="1"/>
              <a:t>mampu</a:t>
            </a:r>
            <a:r>
              <a:rPr lang="en-US" dirty="0"/>
              <a:t> </a:t>
            </a:r>
            <a:r>
              <a:rPr lang="en-US" dirty="0" err="1"/>
              <a:t>memahami</a:t>
            </a:r>
            <a:r>
              <a:rPr lang="en-US" dirty="0"/>
              <a:t> </a:t>
            </a:r>
            <a:r>
              <a:rPr lang="en-US" dirty="0" err="1"/>
              <a:t>nilai-nilai</a:t>
            </a:r>
            <a:r>
              <a:rPr lang="en-US" dirty="0"/>
              <a:t> </a:t>
            </a:r>
            <a:r>
              <a:rPr lang="en-US" dirty="0" err="1"/>
              <a:t>kebudi</a:t>
            </a:r>
            <a:r>
              <a:rPr lang="en-US" dirty="0"/>
              <a:t> </a:t>
            </a:r>
            <a:r>
              <a:rPr lang="en-US" dirty="0" err="1"/>
              <a:t>luhuran</a:t>
            </a:r>
            <a:endParaRPr lang="id-ID" dirty="0"/>
          </a:p>
          <a:p>
            <a:r>
              <a:rPr lang="en-US" dirty="0" err="1"/>
              <a:t>Mahasiswa</a:t>
            </a:r>
            <a:r>
              <a:rPr lang="en-US" dirty="0"/>
              <a:t> </a:t>
            </a:r>
            <a:r>
              <a:rPr lang="en-US" dirty="0" err="1"/>
              <a:t>mampu</a:t>
            </a:r>
            <a:r>
              <a:rPr lang="en-US" dirty="0"/>
              <a:t> </a:t>
            </a:r>
            <a:r>
              <a:rPr lang="en-US" dirty="0" err="1"/>
              <a:t>memberikan</a:t>
            </a:r>
            <a:r>
              <a:rPr lang="en-US" dirty="0"/>
              <a:t> </a:t>
            </a:r>
            <a:r>
              <a:rPr lang="en-US" dirty="0" err="1"/>
              <a:t>penjelasan</a:t>
            </a:r>
            <a:r>
              <a:rPr lang="en-US" dirty="0"/>
              <a:t> </a:t>
            </a:r>
            <a:r>
              <a:rPr lang="en-US" dirty="0" err="1"/>
              <a:t>tentang</a:t>
            </a:r>
            <a:r>
              <a:rPr lang="en-US" dirty="0"/>
              <a:t> </a:t>
            </a:r>
            <a:r>
              <a:rPr lang="en-US" dirty="0" err="1"/>
              <a:t>konsep</a:t>
            </a:r>
            <a:r>
              <a:rPr lang="en-US" dirty="0"/>
              <a:t> </a:t>
            </a:r>
            <a:r>
              <a:rPr lang="en-US" dirty="0" err="1"/>
              <a:t>dasar</a:t>
            </a:r>
            <a:r>
              <a:rPr lang="en-US" dirty="0"/>
              <a:t> </a:t>
            </a:r>
            <a:r>
              <a:rPr lang="en-US" dirty="0" err="1"/>
              <a:t>dari</a:t>
            </a:r>
            <a:r>
              <a:rPr lang="en-US" dirty="0"/>
              <a:t> </a:t>
            </a:r>
            <a:r>
              <a:rPr lang="id-ID" dirty="0"/>
              <a:t>metodologi penelitian</a:t>
            </a:r>
          </a:p>
        </p:txBody>
      </p:sp>
    </p:spTree>
    <p:extLst>
      <p:ext uri="{BB962C8B-B14F-4D97-AF65-F5344CB8AC3E}">
        <p14:creationId xmlns:p14="http://schemas.microsoft.com/office/powerpoint/2010/main" val="61080060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Jenis-Jenis </a:t>
            </a:r>
            <a:r>
              <a:rPr lang="id-ID" dirty="0" smtClean="0"/>
              <a:t>Penelitian (9)</a:t>
            </a:r>
            <a:endParaRPr lang="id-ID" dirty="0"/>
          </a:p>
        </p:txBody>
      </p:sp>
      <p:sp>
        <p:nvSpPr>
          <p:cNvPr id="3" name="Content Placeholder 2"/>
          <p:cNvSpPr>
            <a:spLocks noGrp="1"/>
          </p:cNvSpPr>
          <p:nvPr>
            <p:ph idx="1"/>
          </p:nvPr>
        </p:nvSpPr>
        <p:spPr/>
        <p:txBody>
          <a:bodyPr/>
          <a:lstStyle/>
          <a:p>
            <a:pPr lvl="1"/>
            <a:r>
              <a:rPr lang="id-ID" sz="2800" b="1" dirty="0" smtClean="0"/>
              <a:t>Penelitian Exploratory</a:t>
            </a:r>
            <a:r>
              <a:rPr lang="id-ID" sz="2800" b="1" dirty="0" smtClean="0">
                <a:sym typeface="Wingdings" panose="05000000000000000000" pitchFamily="2" charset="2"/>
              </a:rPr>
              <a:t> </a:t>
            </a:r>
            <a:r>
              <a:rPr lang="id-ID" sz="2800" dirty="0" smtClean="0"/>
              <a:t>mengeksplorasi </a:t>
            </a:r>
            <a:r>
              <a:rPr lang="id-ID" sz="2800" dirty="0"/>
              <a:t>bidang-bidang yang membutuhkan perhatian yang sedikit atau untuk memeriksa kemungkinan penelitian di bidang atau wilayah tertentu. </a:t>
            </a:r>
            <a:endParaRPr lang="id-ID" sz="2800" dirty="0" smtClean="0"/>
          </a:p>
          <a:p>
            <a:pPr lvl="2"/>
            <a:r>
              <a:rPr lang="id-ID" sz="2600" dirty="0" smtClean="0"/>
              <a:t>Contoh </a:t>
            </a:r>
            <a:r>
              <a:rPr lang="id-ID" sz="2600" dirty="0"/>
              <a:t>penelitian </a:t>
            </a:r>
            <a:r>
              <a:rPr lang="id-ID" sz="2600" dirty="0" smtClean="0"/>
              <a:t>eksplorasi:</a:t>
            </a:r>
          </a:p>
          <a:p>
            <a:pPr marL="914400" lvl="2" indent="0">
              <a:buNone/>
            </a:pPr>
            <a:r>
              <a:rPr lang="id-ID" sz="2600" dirty="0" smtClean="0"/>
              <a:t> "</a:t>
            </a:r>
            <a:r>
              <a:rPr lang="id-ID" sz="2600" dirty="0"/>
              <a:t>Mengapa penjualan produk dikurangi, karena data yang sudah ada atau produk yang telah diperoleh baru-baru ini untuk perusahaan pertanian?" </a:t>
            </a:r>
            <a:endParaRPr lang="id-ID" sz="2600" dirty="0" smtClean="0"/>
          </a:p>
        </p:txBody>
      </p:sp>
    </p:spTree>
    <p:extLst>
      <p:ext uri="{BB962C8B-B14F-4D97-AF65-F5344CB8AC3E}">
        <p14:creationId xmlns:p14="http://schemas.microsoft.com/office/powerpoint/2010/main" val="254207166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Kesimpulan (1)</a:t>
            </a:r>
            <a:endParaRPr lang="id-ID" dirty="0"/>
          </a:p>
        </p:txBody>
      </p:sp>
      <p:sp>
        <p:nvSpPr>
          <p:cNvPr id="3" name="Content Placeholder 2"/>
          <p:cNvSpPr>
            <a:spLocks noGrp="1"/>
          </p:cNvSpPr>
          <p:nvPr>
            <p:ph idx="1"/>
          </p:nvPr>
        </p:nvSpPr>
        <p:spPr/>
        <p:txBody>
          <a:bodyPr/>
          <a:lstStyle/>
          <a:p>
            <a:pPr lvl="0"/>
            <a:r>
              <a:rPr lang="id-ID" sz="2400" dirty="0">
                <a:solidFill>
                  <a:srgbClr val="FF0000"/>
                </a:solidFill>
              </a:rPr>
              <a:t>Penelitian</a:t>
            </a:r>
            <a:r>
              <a:rPr lang="id-ID" sz="2400" dirty="0"/>
              <a:t> adalah sebuah proses sistematis dalam mengumpulkan dan menganalisis data guna meningkatkan pengertian atau persepsi tentang suatu fenomena yang ada. </a:t>
            </a:r>
            <a:endParaRPr lang="id-ID" sz="2400" dirty="0" smtClean="0"/>
          </a:p>
          <a:p>
            <a:pPr lvl="0"/>
            <a:r>
              <a:rPr lang="id-ID" sz="2400" dirty="0" smtClean="0">
                <a:solidFill>
                  <a:srgbClr val="FF0000"/>
                </a:solidFill>
              </a:rPr>
              <a:t>Tujuan </a:t>
            </a:r>
            <a:r>
              <a:rPr lang="id-ID" sz="2400" dirty="0">
                <a:solidFill>
                  <a:srgbClr val="FF0000"/>
                </a:solidFill>
              </a:rPr>
              <a:t>penelitian</a:t>
            </a:r>
            <a:r>
              <a:rPr lang="id-ID" sz="2400" dirty="0"/>
              <a:t> adalah membuat penjelasan, menyusun prediksi, serta mengendalikan fenomena yang terjadi di dalam suatu batasan yang telah ditentukan</a:t>
            </a:r>
            <a:r>
              <a:rPr lang="id-ID" sz="2400" dirty="0" smtClean="0"/>
              <a:t>.</a:t>
            </a:r>
          </a:p>
          <a:p>
            <a:pPr lvl="0"/>
            <a:r>
              <a:rPr lang="id-ID" sz="2400" dirty="0">
                <a:solidFill>
                  <a:srgbClr val="FF0000"/>
                </a:solidFill>
              </a:rPr>
              <a:t>Metode</a:t>
            </a:r>
            <a:r>
              <a:rPr lang="id-ID" sz="2400" dirty="0"/>
              <a:t> merupakan c</a:t>
            </a:r>
            <a:r>
              <a:rPr lang="en-US" sz="2400" dirty="0" err="1"/>
              <a:t>ara</a:t>
            </a:r>
            <a:r>
              <a:rPr lang="en-US" sz="2400" dirty="0"/>
              <a:t> </a:t>
            </a:r>
            <a:r>
              <a:rPr lang="en-US" sz="2400" dirty="0" err="1"/>
              <a:t>melakukan</a:t>
            </a:r>
            <a:r>
              <a:rPr lang="en-US" sz="2400" dirty="0"/>
              <a:t> </a:t>
            </a:r>
            <a:r>
              <a:rPr lang="en-US" sz="2400" dirty="0" err="1"/>
              <a:t>sesuatu</a:t>
            </a:r>
            <a:r>
              <a:rPr lang="id-ID" sz="2400" dirty="0"/>
              <a:t> untuk mencapai tujuan. </a:t>
            </a:r>
          </a:p>
          <a:p>
            <a:pPr lvl="0"/>
            <a:r>
              <a:rPr lang="id-ID" sz="2400" dirty="0"/>
              <a:t>Metode merupakan ilmu mengenai proses berpikir yang terjadi pada saat menarik kesimpulan dari pernyataan-pernyataan yang diketahui benar atau dianggap benar. </a:t>
            </a:r>
          </a:p>
        </p:txBody>
      </p:sp>
    </p:spTree>
    <p:extLst>
      <p:ext uri="{BB962C8B-B14F-4D97-AF65-F5344CB8AC3E}">
        <p14:creationId xmlns:p14="http://schemas.microsoft.com/office/powerpoint/2010/main" val="309730226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Kesimpulan (2)</a:t>
            </a:r>
            <a:endParaRPr lang="id-ID" dirty="0"/>
          </a:p>
        </p:txBody>
      </p:sp>
      <p:sp>
        <p:nvSpPr>
          <p:cNvPr id="3" name="Content Placeholder 2"/>
          <p:cNvSpPr>
            <a:spLocks noGrp="1"/>
          </p:cNvSpPr>
          <p:nvPr>
            <p:ph idx="1"/>
          </p:nvPr>
        </p:nvSpPr>
        <p:spPr/>
        <p:txBody>
          <a:bodyPr/>
          <a:lstStyle/>
          <a:p>
            <a:pPr lvl="0"/>
            <a:r>
              <a:rPr lang="id-ID" sz="2400" dirty="0" smtClean="0">
                <a:solidFill>
                  <a:srgbClr val="FF0000"/>
                </a:solidFill>
              </a:rPr>
              <a:t>Metodologi</a:t>
            </a:r>
            <a:r>
              <a:rPr lang="id-ID" sz="2400" dirty="0" smtClean="0"/>
              <a:t> </a:t>
            </a:r>
            <a:r>
              <a:rPr lang="id-ID" sz="2400" dirty="0"/>
              <a:t>adalah i</a:t>
            </a:r>
            <a:r>
              <a:rPr lang="en-US" sz="2400" dirty="0" err="1"/>
              <a:t>lmu</a:t>
            </a:r>
            <a:r>
              <a:rPr lang="en-US" sz="2400" dirty="0"/>
              <a:t> </a:t>
            </a:r>
            <a:r>
              <a:rPr lang="en-US" sz="2400" dirty="0" err="1"/>
              <a:t>tentang</a:t>
            </a:r>
            <a:r>
              <a:rPr lang="en-US" sz="2400" dirty="0"/>
              <a:t> </a:t>
            </a:r>
            <a:r>
              <a:rPr lang="en-US" sz="2400" dirty="0" err="1"/>
              <a:t>cara</a:t>
            </a:r>
            <a:r>
              <a:rPr lang="en-US" sz="2400" dirty="0"/>
              <a:t> </a:t>
            </a:r>
            <a:r>
              <a:rPr lang="en-US" sz="2400" dirty="0" err="1"/>
              <a:t>melakukan</a:t>
            </a:r>
            <a:r>
              <a:rPr lang="en-US" sz="2400" dirty="0"/>
              <a:t> </a:t>
            </a:r>
            <a:r>
              <a:rPr lang="id-ID" sz="2400" dirty="0"/>
              <a:t>sesuatu </a:t>
            </a:r>
            <a:r>
              <a:rPr lang="en-US" sz="2400" dirty="0" err="1"/>
              <a:t>dengan</a:t>
            </a:r>
            <a:r>
              <a:rPr lang="en-US" sz="2400" dirty="0"/>
              <a:t> </a:t>
            </a:r>
            <a:r>
              <a:rPr lang="en-US" sz="2400" dirty="0" err="1"/>
              <a:t>teratur</a:t>
            </a:r>
            <a:r>
              <a:rPr lang="id-ID" sz="2400" dirty="0"/>
              <a:t> atau terstruktur. </a:t>
            </a:r>
          </a:p>
          <a:p>
            <a:pPr lvl="0"/>
            <a:r>
              <a:rPr lang="id-ID" sz="2400" dirty="0">
                <a:solidFill>
                  <a:srgbClr val="FF0000"/>
                </a:solidFill>
              </a:rPr>
              <a:t>Metodologi Penelitian</a:t>
            </a:r>
            <a:r>
              <a:rPr lang="id-ID" sz="2400" dirty="0"/>
              <a:t> adalah i</a:t>
            </a:r>
            <a:r>
              <a:rPr lang="en-US" sz="2400" dirty="0" err="1"/>
              <a:t>lmu</a:t>
            </a:r>
            <a:r>
              <a:rPr lang="en-US" sz="2400" dirty="0"/>
              <a:t> </a:t>
            </a:r>
            <a:r>
              <a:rPr lang="en-US" sz="2400" dirty="0" err="1"/>
              <a:t>tentang</a:t>
            </a:r>
            <a:r>
              <a:rPr lang="en-US" sz="2400" dirty="0"/>
              <a:t> </a:t>
            </a:r>
            <a:r>
              <a:rPr lang="en-US" sz="2400" dirty="0" err="1"/>
              <a:t>cara</a:t>
            </a:r>
            <a:r>
              <a:rPr lang="en-US" sz="2400" dirty="0"/>
              <a:t> </a:t>
            </a:r>
            <a:r>
              <a:rPr lang="en-US" sz="2400" dirty="0" err="1"/>
              <a:t>melakukan</a:t>
            </a:r>
            <a:r>
              <a:rPr lang="en-US" sz="2400" dirty="0"/>
              <a:t> </a:t>
            </a:r>
            <a:r>
              <a:rPr lang="id-ID" sz="2400" dirty="0"/>
              <a:t>penelitian</a:t>
            </a:r>
            <a:r>
              <a:rPr lang="en-US" sz="2400" dirty="0"/>
              <a:t> </a:t>
            </a:r>
            <a:r>
              <a:rPr lang="en-US" sz="2400" dirty="0" err="1"/>
              <a:t>dengan</a:t>
            </a:r>
            <a:r>
              <a:rPr lang="en-US" sz="2400" dirty="0"/>
              <a:t> </a:t>
            </a:r>
            <a:r>
              <a:rPr lang="en-US" sz="2400" dirty="0" err="1"/>
              <a:t>teratur</a:t>
            </a:r>
            <a:r>
              <a:rPr lang="id-ID" sz="2400" dirty="0"/>
              <a:t> atau terstruktur. </a:t>
            </a:r>
          </a:p>
          <a:p>
            <a:pPr lvl="0"/>
            <a:r>
              <a:rPr lang="id-ID" sz="2400" dirty="0">
                <a:solidFill>
                  <a:srgbClr val="FF0000"/>
                </a:solidFill>
              </a:rPr>
              <a:t>Manfaat metodologi </a:t>
            </a:r>
            <a:r>
              <a:rPr lang="id-ID" sz="2400" dirty="0"/>
              <a:t>penelitian merupakan operasionalisasi dari epistemologi yang mengkaji prihal urutan langkah-langkah yang ditempuh supaya pengetahuan yang diperoleh memenuhi ciri-ciri ilmiah. </a:t>
            </a:r>
          </a:p>
        </p:txBody>
      </p:sp>
    </p:spTree>
    <p:extLst>
      <p:ext uri="{BB962C8B-B14F-4D97-AF65-F5344CB8AC3E}">
        <p14:creationId xmlns:p14="http://schemas.microsoft.com/office/powerpoint/2010/main" val="423874425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Kesimpulan</a:t>
            </a:r>
            <a:endParaRPr lang="id-ID" dirty="0"/>
          </a:p>
        </p:txBody>
      </p:sp>
      <p:sp>
        <p:nvSpPr>
          <p:cNvPr id="4" name="Text Placeholder 3"/>
          <p:cNvSpPr>
            <a:spLocks noGrp="1"/>
          </p:cNvSpPr>
          <p:nvPr>
            <p:ph type="body" idx="1"/>
          </p:nvPr>
        </p:nvSpPr>
        <p:spPr>
          <a:xfrm>
            <a:off x="551384" y="5046857"/>
            <a:ext cx="10363200" cy="953650"/>
          </a:xfrm>
        </p:spPr>
        <p:txBody>
          <a:bodyPr/>
          <a:lstStyle/>
          <a:p>
            <a:pPr algn="ctr"/>
            <a:r>
              <a:rPr lang="id-ID" sz="6000" dirty="0" smtClean="0"/>
              <a:t>SELESAI</a:t>
            </a:r>
            <a:endParaRPr lang="id-ID" sz="6000" dirty="0"/>
          </a:p>
        </p:txBody>
      </p:sp>
      <p:grpSp>
        <p:nvGrpSpPr>
          <p:cNvPr id="9" name="Group 8"/>
          <p:cNvGrpSpPr/>
          <p:nvPr/>
        </p:nvGrpSpPr>
        <p:grpSpPr>
          <a:xfrm>
            <a:off x="3719736" y="1689238"/>
            <a:ext cx="3960440" cy="3241812"/>
            <a:chOff x="3719736" y="1689238"/>
            <a:chExt cx="3960440" cy="3241812"/>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19736" y="1689238"/>
              <a:ext cx="3960440" cy="3241812"/>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03912" y="1916832"/>
              <a:ext cx="720080" cy="720080"/>
            </a:xfrm>
            <a:prstGeom prst="rect">
              <a:avLst/>
            </a:prstGeom>
          </p:spPr>
        </p:pic>
      </p:grpSp>
    </p:spTree>
    <p:extLst>
      <p:ext uri="{BB962C8B-B14F-4D97-AF65-F5344CB8AC3E}">
        <p14:creationId xmlns:p14="http://schemas.microsoft.com/office/powerpoint/2010/main" val="5980177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Pokok Pembahasan</a:t>
            </a:r>
            <a:endParaRPr lang="id-ID" dirty="0"/>
          </a:p>
        </p:txBody>
      </p:sp>
      <p:sp>
        <p:nvSpPr>
          <p:cNvPr id="3" name="Content Placeholder 2"/>
          <p:cNvSpPr>
            <a:spLocks noGrp="1"/>
          </p:cNvSpPr>
          <p:nvPr>
            <p:ph idx="1"/>
          </p:nvPr>
        </p:nvSpPr>
        <p:spPr/>
        <p:txBody>
          <a:bodyPr/>
          <a:lstStyle/>
          <a:p>
            <a:pPr lvl="0"/>
            <a:r>
              <a:rPr lang="id-ID" dirty="0">
                <a:hlinkClick r:id="rId2" action="ppaction://hlinksldjump"/>
              </a:rPr>
              <a:t>Konsep Dasar Penelitian</a:t>
            </a:r>
            <a:endParaRPr lang="id-ID" dirty="0"/>
          </a:p>
          <a:p>
            <a:pPr lvl="0"/>
            <a:r>
              <a:rPr lang="id-ID" dirty="0">
                <a:hlinkClick r:id="rId3" action="ppaction://hlinksldjump"/>
              </a:rPr>
              <a:t>Pengertian Metodologi Penelitian</a:t>
            </a:r>
            <a:endParaRPr lang="id-ID" dirty="0"/>
          </a:p>
          <a:p>
            <a:pPr lvl="0"/>
            <a:r>
              <a:rPr lang="id-ID" dirty="0" smtClean="0">
                <a:hlinkClick r:id="rId4" action="ppaction://hlinksldjump"/>
              </a:rPr>
              <a:t>Metode vs Metodologi</a:t>
            </a:r>
            <a:endParaRPr lang="id-ID" dirty="0" smtClean="0"/>
          </a:p>
          <a:p>
            <a:pPr lvl="0"/>
            <a:r>
              <a:rPr lang="id-ID" dirty="0" smtClean="0">
                <a:hlinkClick r:id="rId5" action="ppaction://hlinksldjump"/>
              </a:rPr>
              <a:t>Tujuan dan Manfaat Penelitian</a:t>
            </a:r>
            <a:endParaRPr lang="id-ID" dirty="0"/>
          </a:p>
          <a:p>
            <a:pPr lvl="0"/>
            <a:r>
              <a:rPr lang="id-ID" dirty="0">
                <a:hlinkClick r:id="rId6" action="ppaction://hlinksldjump"/>
              </a:rPr>
              <a:t>Jenis-Jenis </a:t>
            </a:r>
            <a:r>
              <a:rPr lang="id-ID" dirty="0" smtClean="0">
                <a:hlinkClick r:id="rId6" action="ppaction://hlinksldjump"/>
              </a:rPr>
              <a:t>Penelitian</a:t>
            </a:r>
            <a:endParaRPr lang="id-ID" dirty="0"/>
          </a:p>
        </p:txBody>
      </p:sp>
    </p:spTree>
    <p:extLst>
      <p:ext uri="{BB962C8B-B14F-4D97-AF65-F5344CB8AC3E}">
        <p14:creationId xmlns:p14="http://schemas.microsoft.com/office/powerpoint/2010/main" val="28627248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Konsep Dasar </a:t>
            </a:r>
            <a:r>
              <a:rPr lang="id-ID" dirty="0" smtClean="0"/>
              <a:t>Penelitian (1)</a:t>
            </a:r>
            <a:endParaRPr lang="id-ID" dirty="0"/>
          </a:p>
        </p:txBody>
      </p:sp>
      <p:sp>
        <p:nvSpPr>
          <p:cNvPr id="3" name="Content Placeholder 2"/>
          <p:cNvSpPr>
            <a:spLocks noGrp="1"/>
          </p:cNvSpPr>
          <p:nvPr>
            <p:ph idx="1"/>
          </p:nvPr>
        </p:nvSpPr>
        <p:spPr/>
        <p:txBody>
          <a:bodyPr/>
          <a:lstStyle/>
          <a:p>
            <a:r>
              <a:rPr lang="id-ID" dirty="0" smtClean="0"/>
              <a:t>Penelitian merupakan suatu </a:t>
            </a:r>
            <a:r>
              <a:rPr lang="id-ID" dirty="0"/>
              <a:t>kegiatan yang </a:t>
            </a:r>
            <a:r>
              <a:rPr lang="id-ID" dirty="0" smtClean="0"/>
              <a:t>melibatkan </a:t>
            </a:r>
            <a:r>
              <a:rPr lang="id-ID" dirty="0" smtClean="0">
                <a:solidFill>
                  <a:srgbClr val="FF0000"/>
                </a:solidFill>
              </a:rPr>
              <a:t>keingintahuan</a:t>
            </a:r>
            <a:r>
              <a:rPr lang="id-ID" dirty="0" smtClean="0"/>
              <a:t> </a:t>
            </a:r>
            <a:r>
              <a:rPr lang="id-ID" dirty="0"/>
              <a:t>mengenai hal-hal yang </a:t>
            </a:r>
            <a:r>
              <a:rPr lang="id-ID" dirty="0">
                <a:solidFill>
                  <a:srgbClr val="FF0000"/>
                </a:solidFill>
              </a:rPr>
              <a:t>belum </a:t>
            </a:r>
            <a:r>
              <a:rPr lang="id-ID" dirty="0" smtClean="0">
                <a:solidFill>
                  <a:srgbClr val="FF0000"/>
                </a:solidFill>
              </a:rPr>
              <a:t>diketahui.</a:t>
            </a:r>
          </a:p>
          <a:p>
            <a:r>
              <a:rPr lang="id-ID" dirty="0" smtClean="0"/>
              <a:t>Kegiatan yang dilakukan </a:t>
            </a:r>
            <a:r>
              <a:rPr lang="id-ID" dirty="0"/>
              <a:t>dengan </a:t>
            </a:r>
            <a:r>
              <a:rPr lang="id-ID" dirty="0">
                <a:solidFill>
                  <a:srgbClr val="FF0000"/>
                </a:solidFill>
              </a:rPr>
              <a:t>cara sistematis</a:t>
            </a:r>
            <a:r>
              <a:rPr lang="id-ID" dirty="0"/>
              <a:t>. </a:t>
            </a:r>
            <a:endParaRPr lang="id-ID" dirty="0" smtClean="0"/>
          </a:p>
          <a:p>
            <a:r>
              <a:rPr lang="id-ID" dirty="0" smtClean="0"/>
              <a:t>Penelitian </a:t>
            </a:r>
            <a:r>
              <a:rPr lang="id-ID" dirty="0"/>
              <a:t>bertujuan untuk </a:t>
            </a:r>
            <a:r>
              <a:rPr lang="id-ID" dirty="0">
                <a:solidFill>
                  <a:srgbClr val="FF0000"/>
                </a:solidFill>
              </a:rPr>
              <a:t>memajukan ilmu pengetahuan</a:t>
            </a:r>
            <a:r>
              <a:rPr lang="id-ID" dirty="0"/>
              <a:t>. </a:t>
            </a:r>
            <a:endParaRPr lang="id-ID" dirty="0" smtClean="0"/>
          </a:p>
        </p:txBody>
      </p:sp>
    </p:spTree>
    <p:extLst>
      <p:ext uri="{BB962C8B-B14F-4D97-AF65-F5344CB8AC3E}">
        <p14:creationId xmlns:p14="http://schemas.microsoft.com/office/powerpoint/2010/main" val="24059434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Konsep Dasar </a:t>
            </a:r>
            <a:r>
              <a:rPr lang="id-ID" dirty="0" smtClean="0"/>
              <a:t>Penelitian (2)</a:t>
            </a:r>
            <a:endParaRPr lang="id-ID" dirty="0"/>
          </a:p>
        </p:txBody>
      </p:sp>
      <p:sp>
        <p:nvSpPr>
          <p:cNvPr id="3" name="Content Placeholder 2"/>
          <p:cNvSpPr>
            <a:spLocks noGrp="1"/>
          </p:cNvSpPr>
          <p:nvPr>
            <p:ph idx="1"/>
          </p:nvPr>
        </p:nvSpPr>
        <p:spPr/>
        <p:txBody>
          <a:bodyPr/>
          <a:lstStyle/>
          <a:p>
            <a:r>
              <a:rPr lang="id-ID" dirty="0" smtClean="0"/>
              <a:t>Metode </a:t>
            </a:r>
            <a:r>
              <a:rPr lang="id-ID" dirty="0"/>
              <a:t>penelitian </a:t>
            </a:r>
            <a:r>
              <a:rPr lang="id-ID" dirty="0" smtClean="0"/>
              <a:t>merupakan </a:t>
            </a:r>
            <a:r>
              <a:rPr lang="id-ID" dirty="0"/>
              <a:t>teknik </a:t>
            </a:r>
            <a:r>
              <a:rPr lang="id-ID" dirty="0" smtClean="0"/>
              <a:t>atau cara yang </a:t>
            </a:r>
            <a:r>
              <a:rPr lang="id-ID" dirty="0"/>
              <a:t>digunakan untuk </a:t>
            </a:r>
            <a:r>
              <a:rPr lang="id-ID" dirty="0">
                <a:solidFill>
                  <a:srgbClr val="FF0000"/>
                </a:solidFill>
              </a:rPr>
              <a:t>melakukan </a:t>
            </a:r>
            <a:r>
              <a:rPr lang="id-ID" dirty="0" smtClean="0">
                <a:solidFill>
                  <a:srgbClr val="FF0000"/>
                </a:solidFill>
              </a:rPr>
              <a:t>penelitian </a:t>
            </a:r>
            <a:r>
              <a:rPr lang="id-ID" dirty="0" smtClean="0">
                <a:solidFill>
                  <a:schemeClr val="tx1"/>
                </a:solidFill>
              </a:rPr>
              <a:t>atau </a:t>
            </a:r>
            <a:r>
              <a:rPr lang="id-ID" dirty="0" smtClean="0">
                <a:solidFill>
                  <a:schemeClr val="accent2">
                    <a:lumMod val="75000"/>
                  </a:schemeClr>
                </a:solidFill>
              </a:rPr>
              <a:t>menyelesaikan pekerjaan</a:t>
            </a:r>
            <a:r>
              <a:rPr lang="id-ID" dirty="0" smtClean="0"/>
              <a:t>. </a:t>
            </a:r>
          </a:p>
          <a:p>
            <a:r>
              <a:rPr lang="id-ID" dirty="0" smtClean="0"/>
              <a:t>Metode </a:t>
            </a:r>
            <a:r>
              <a:rPr lang="id-ID" dirty="0"/>
              <a:t>dapat digunakan sebagai alat yang dapat digunakan untuk </a:t>
            </a:r>
            <a:r>
              <a:rPr lang="id-ID" dirty="0">
                <a:solidFill>
                  <a:schemeClr val="accent2">
                    <a:lumMod val="75000"/>
                  </a:schemeClr>
                </a:solidFill>
              </a:rPr>
              <a:t>mengumpulkan</a:t>
            </a:r>
            <a:r>
              <a:rPr lang="id-ID" dirty="0"/>
              <a:t> dan </a:t>
            </a:r>
            <a:r>
              <a:rPr lang="id-ID" dirty="0">
                <a:solidFill>
                  <a:schemeClr val="accent2">
                    <a:lumMod val="75000"/>
                  </a:schemeClr>
                </a:solidFill>
              </a:rPr>
              <a:t>menganalisa</a:t>
            </a:r>
            <a:r>
              <a:rPr lang="id-ID" dirty="0"/>
              <a:t> </a:t>
            </a:r>
            <a:r>
              <a:rPr lang="id-ID" dirty="0" smtClean="0"/>
              <a:t>data.</a:t>
            </a:r>
            <a:endParaRPr lang="id-ID" dirty="0"/>
          </a:p>
        </p:txBody>
      </p:sp>
    </p:spTree>
    <p:extLst>
      <p:ext uri="{BB962C8B-B14F-4D97-AF65-F5344CB8AC3E}">
        <p14:creationId xmlns:p14="http://schemas.microsoft.com/office/powerpoint/2010/main" val="2945545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Konsep Dasar </a:t>
            </a:r>
            <a:r>
              <a:rPr lang="id-ID" dirty="0" smtClean="0"/>
              <a:t>Penelitian (3)</a:t>
            </a:r>
            <a:endParaRPr lang="id-ID" dirty="0"/>
          </a:p>
        </p:txBody>
      </p:sp>
      <p:sp>
        <p:nvSpPr>
          <p:cNvPr id="3" name="Content Placeholder 2"/>
          <p:cNvSpPr>
            <a:spLocks noGrp="1"/>
          </p:cNvSpPr>
          <p:nvPr>
            <p:ph idx="1"/>
          </p:nvPr>
        </p:nvSpPr>
        <p:spPr/>
        <p:txBody>
          <a:bodyPr/>
          <a:lstStyle/>
          <a:p>
            <a:r>
              <a:rPr lang="id-ID" dirty="0" smtClean="0"/>
              <a:t>Peneliti merupakan orang atau beberapa orang (tim) yang melakukan penelitian.</a:t>
            </a:r>
          </a:p>
          <a:p>
            <a:r>
              <a:rPr lang="id-ID" dirty="0" smtClean="0"/>
              <a:t>Menjadi </a:t>
            </a:r>
            <a:r>
              <a:rPr lang="id-ID" dirty="0"/>
              <a:t>seorang peneliti harus mempunyai </a:t>
            </a:r>
            <a:r>
              <a:rPr lang="id-ID" dirty="0">
                <a:solidFill>
                  <a:schemeClr val="accent2">
                    <a:lumMod val="75000"/>
                  </a:schemeClr>
                </a:solidFill>
              </a:rPr>
              <a:t>kemampuan secara akademis</a:t>
            </a:r>
            <a:r>
              <a:rPr lang="id-ID" dirty="0"/>
              <a:t>. </a:t>
            </a:r>
            <a:endParaRPr lang="id-ID" dirty="0" smtClean="0"/>
          </a:p>
          <a:p>
            <a:r>
              <a:rPr lang="id-ID" dirty="0" smtClean="0"/>
              <a:t>Pekerjaan </a:t>
            </a:r>
            <a:r>
              <a:rPr lang="id-ID" dirty="0"/>
              <a:t>seorang </a:t>
            </a:r>
            <a:r>
              <a:rPr lang="id-ID" dirty="0" smtClean="0"/>
              <a:t>peneliti:</a:t>
            </a:r>
          </a:p>
          <a:p>
            <a:pPr lvl="1"/>
            <a:r>
              <a:rPr lang="id-ID" dirty="0" smtClean="0"/>
              <a:t>Mengidentifikasi berbagai </a:t>
            </a:r>
            <a:r>
              <a:rPr lang="id-ID" dirty="0"/>
              <a:t>masalah untuk dipecahkan, </a:t>
            </a:r>
            <a:endParaRPr lang="id-ID" dirty="0" smtClean="0"/>
          </a:p>
          <a:p>
            <a:pPr lvl="1"/>
            <a:r>
              <a:rPr lang="id-ID" dirty="0" smtClean="0"/>
              <a:t>Mengidentifikasi </a:t>
            </a:r>
            <a:r>
              <a:rPr lang="id-ID" dirty="0"/>
              <a:t>subjek untuk diteliti, </a:t>
            </a:r>
            <a:endParaRPr lang="id-ID" dirty="0" smtClean="0"/>
          </a:p>
          <a:p>
            <a:pPr lvl="1"/>
            <a:r>
              <a:rPr lang="id-ID" dirty="0" smtClean="0"/>
              <a:t>Mencari </a:t>
            </a:r>
            <a:r>
              <a:rPr lang="id-ID" dirty="0"/>
              <a:t>informasi, </a:t>
            </a:r>
            <a:endParaRPr lang="id-ID" dirty="0" smtClean="0"/>
          </a:p>
          <a:p>
            <a:pPr lvl="1"/>
            <a:r>
              <a:rPr lang="id-ID" dirty="0" smtClean="0"/>
              <a:t>Mengumpulkan </a:t>
            </a:r>
            <a:r>
              <a:rPr lang="id-ID" dirty="0"/>
              <a:t>informasi dan menganalisisnya. </a:t>
            </a:r>
            <a:endParaRPr lang="id-ID" dirty="0" smtClean="0"/>
          </a:p>
        </p:txBody>
      </p:sp>
    </p:spTree>
    <p:extLst>
      <p:ext uri="{BB962C8B-B14F-4D97-AF65-F5344CB8AC3E}">
        <p14:creationId xmlns:p14="http://schemas.microsoft.com/office/powerpoint/2010/main" val="19323911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Konsep Dasar </a:t>
            </a:r>
            <a:r>
              <a:rPr lang="id-ID" dirty="0" smtClean="0"/>
              <a:t>Penelitian (4)</a:t>
            </a:r>
            <a:endParaRPr lang="id-ID" dirty="0"/>
          </a:p>
        </p:txBody>
      </p:sp>
      <p:sp>
        <p:nvSpPr>
          <p:cNvPr id="3" name="Content Placeholder 2"/>
          <p:cNvSpPr>
            <a:spLocks noGrp="1"/>
          </p:cNvSpPr>
          <p:nvPr>
            <p:ph idx="1"/>
          </p:nvPr>
        </p:nvSpPr>
        <p:spPr/>
        <p:txBody>
          <a:bodyPr/>
          <a:lstStyle/>
          <a:p>
            <a:r>
              <a:rPr lang="id-ID" dirty="0" smtClean="0"/>
              <a:t>Beberapa </a:t>
            </a:r>
            <a:r>
              <a:rPr lang="id-ID" dirty="0"/>
              <a:t>cara </a:t>
            </a:r>
            <a:r>
              <a:rPr lang="id-ID" dirty="0" smtClean="0"/>
              <a:t>untuk </a:t>
            </a:r>
            <a:r>
              <a:rPr lang="id-ID" dirty="0"/>
              <a:t>mendapatkan pengetahuan </a:t>
            </a:r>
            <a:r>
              <a:rPr lang="id-ID" dirty="0" smtClean="0"/>
              <a:t>baru:</a:t>
            </a:r>
            <a:endParaRPr lang="id-ID" dirty="0"/>
          </a:p>
          <a:p>
            <a:pPr lvl="1"/>
            <a:r>
              <a:rPr lang="id-ID" dirty="0" smtClean="0">
                <a:solidFill>
                  <a:schemeClr val="accent2">
                    <a:lumMod val="75000"/>
                  </a:schemeClr>
                </a:solidFill>
              </a:rPr>
              <a:t>Categorise</a:t>
            </a:r>
            <a:r>
              <a:rPr lang="id-ID" dirty="0"/>
              <a:t>,</a:t>
            </a:r>
            <a:r>
              <a:rPr lang="id-ID" dirty="0" smtClean="0"/>
              <a:t> penelitian yang bertujuan untuk pengelompokan </a:t>
            </a:r>
            <a:r>
              <a:rPr lang="id-ID" dirty="0"/>
              <a:t>suatu objek berdasarkan karakteristik tertentu. </a:t>
            </a:r>
          </a:p>
          <a:p>
            <a:pPr lvl="1"/>
            <a:r>
              <a:rPr lang="id-ID" dirty="0" smtClean="0">
                <a:solidFill>
                  <a:schemeClr val="accent2">
                    <a:lumMod val="75000"/>
                  </a:schemeClr>
                </a:solidFill>
              </a:rPr>
              <a:t>Describe</a:t>
            </a:r>
            <a:r>
              <a:rPr lang="id-ID" dirty="0" smtClean="0"/>
              <a:t>, penelitian </a:t>
            </a:r>
            <a:r>
              <a:rPr lang="id-ID" dirty="0"/>
              <a:t>yang dilakukan untuk mendeskripsikan suatu keadaan yang terjadi. </a:t>
            </a:r>
          </a:p>
          <a:p>
            <a:pPr lvl="1"/>
            <a:r>
              <a:rPr lang="id-ID" dirty="0" smtClean="0">
                <a:solidFill>
                  <a:schemeClr val="accent2">
                    <a:lumMod val="75000"/>
                  </a:schemeClr>
                </a:solidFill>
              </a:rPr>
              <a:t>Explain</a:t>
            </a:r>
            <a:r>
              <a:rPr lang="id-ID" dirty="0"/>
              <a:t>,</a:t>
            </a:r>
            <a:r>
              <a:rPr lang="id-ID" dirty="0" smtClean="0"/>
              <a:t> merupakan jenis </a:t>
            </a:r>
            <a:r>
              <a:rPr lang="id-ID" dirty="0"/>
              <a:t>penelitian deskriptif yang dirancang khusus untuk menangani masalah yang kompleks</a:t>
            </a:r>
            <a:r>
              <a:rPr lang="id-ID" dirty="0" smtClean="0"/>
              <a:t>. </a:t>
            </a:r>
          </a:p>
          <a:p>
            <a:pPr lvl="1"/>
            <a:r>
              <a:rPr lang="id-ID" dirty="0" smtClean="0">
                <a:solidFill>
                  <a:schemeClr val="accent2">
                    <a:lumMod val="75000"/>
                  </a:schemeClr>
                </a:solidFill>
              </a:rPr>
              <a:t>Evaluate</a:t>
            </a:r>
            <a:r>
              <a:rPr lang="id-ID" dirty="0" smtClean="0"/>
              <a:t>, merupakan </a:t>
            </a:r>
            <a:r>
              <a:rPr lang="id-ID" dirty="0"/>
              <a:t>penelitian mengenai evaluasi tentang kualitas objek atau peristiwa. Kualitas dapat diukur baik dalam arti absolut atau berdasarkan perbandingan. </a:t>
            </a:r>
          </a:p>
        </p:txBody>
      </p:sp>
    </p:spTree>
    <p:extLst>
      <p:ext uri="{BB962C8B-B14F-4D97-AF65-F5344CB8AC3E}">
        <p14:creationId xmlns:p14="http://schemas.microsoft.com/office/powerpoint/2010/main" val="34011241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Konsep Dasar </a:t>
            </a:r>
            <a:r>
              <a:rPr lang="id-ID" dirty="0" smtClean="0"/>
              <a:t>Penelitian (5)</a:t>
            </a:r>
            <a:endParaRPr lang="id-ID" dirty="0"/>
          </a:p>
        </p:txBody>
      </p:sp>
      <p:sp>
        <p:nvSpPr>
          <p:cNvPr id="3" name="Content Placeholder 2"/>
          <p:cNvSpPr>
            <a:spLocks noGrp="1"/>
          </p:cNvSpPr>
          <p:nvPr>
            <p:ph idx="1"/>
          </p:nvPr>
        </p:nvSpPr>
        <p:spPr/>
        <p:txBody>
          <a:bodyPr/>
          <a:lstStyle/>
          <a:p>
            <a:r>
              <a:rPr lang="id-ID" dirty="0" smtClean="0"/>
              <a:t>Beberapa </a:t>
            </a:r>
            <a:r>
              <a:rPr lang="id-ID" dirty="0"/>
              <a:t>cara </a:t>
            </a:r>
            <a:r>
              <a:rPr lang="id-ID" dirty="0" smtClean="0"/>
              <a:t>untuk </a:t>
            </a:r>
            <a:r>
              <a:rPr lang="id-ID" dirty="0"/>
              <a:t>mendapatkan pengetahuan </a:t>
            </a:r>
            <a:r>
              <a:rPr lang="id-ID" dirty="0" smtClean="0"/>
              <a:t>baru:</a:t>
            </a:r>
            <a:endParaRPr lang="id-ID" dirty="0"/>
          </a:p>
          <a:p>
            <a:pPr lvl="1"/>
            <a:r>
              <a:rPr lang="id-ID" dirty="0" smtClean="0">
                <a:solidFill>
                  <a:schemeClr val="accent2">
                    <a:lumMod val="75000"/>
                  </a:schemeClr>
                </a:solidFill>
              </a:rPr>
              <a:t>Compare</a:t>
            </a:r>
            <a:r>
              <a:rPr lang="id-ID" dirty="0"/>
              <a:t>,</a:t>
            </a:r>
            <a:r>
              <a:rPr lang="id-ID" dirty="0" smtClean="0"/>
              <a:t> penelitian yang bertujuan untuk memperlihatkan perbedaan dan kesamaan dari dua atau lebih kasus. </a:t>
            </a:r>
          </a:p>
          <a:p>
            <a:pPr lvl="1"/>
            <a:r>
              <a:rPr lang="id-ID" dirty="0" smtClean="0">
                <a:solidFill>
                  <a:schemeClr val="accent2">
                    <a:lumMod val="75000"/>
                  </a:schemeClr>
                </a:solidFill>
              </a:rPr>
              <a:t>Correlate</a:t>
            </a:r>
            <a:r>
              <a:rPr lang="id-ID" dirty="0"/>
              <a:t>,</a:t>
            </a:r>
            <a:r>
              <a:rPr lang="id-ID" dirty="0" smtClean="0"/>
              <a:t> merupakan penelitian untuk mengetahui hubungan </a:t>
            </a:r>
            <a:r>
              <a:rPr lang="id-ID" dirty="0"/>
              <a:t>antara dua fenomena (variabel) </a:t>
            </a:r>
            <a:r>
              <a:rPr lang="id-ID" dirty="0" smtClean="0"/>
              <a:t>untuk </a:t>
            </a:r>
            <a:r>
              <a:rPr lang="id-ID" dirty="0"/>
              <a:t>melihat apakah dan bagaimana dua fenomena </a:t>
            </a:r>
            <a:r>
              <a:rPr lang="id-ID" dirty="0" smtClean="0"/>
              <a:t>tersebut </a:t>
            </a:r>
            <a:r>
              <a:rPr lang="id-ID" dirty="0"/>
              <a:t>saling mempengaruhi. </a:t>
            </a:r>
          </a:p>
          <a:p>
            <a:pPr lvl="1"/>
            <a:r>
              <a:rPr lang="id-ID" dirty="0" smtClean="0">
                <a:solidFill>
                  <a:schemeClr val="accent2">
                    <a:lumMod val="75000"/>
                  </a:schemeClr>
                </a:solidFill>
              </a:rPr>
              <a:t>Predict</a:t>
            </a:r>
            <a:r>
              <a:rPr lang="id-ID" dirty="0" smtClean="0"/>
              <a:t>, penelitian </a:t>
            </a:r>
            <a:r>
              <a:rPr lang="id-ID" dirty="0"/>
              <a:t>prediksi meruapakan penelitian yang bertujuan untuk mengetahui peristiwa di masa depan. </a:t>
            </a:r>
          </a:p>
          <a:p>
            <a:pPr lvl="1"/>
            <a:r>
              <a:rPr lang="id-ID" dirty="0" smtClean="0">
                <a:solidFill>
                  <a:schemeClr val="accent2">
                    <a:lumMod val="75000"/>
                  </a:schemeClr>
                </a:solidFill>
              </a:rPr>
              <a:t>Control</a:t>
            </a:r>
            <a:r>
              <a:rPr lang="id-ID" dirty="0" smtClean="0"/>
              <a:t>, merupakan penelitian </a:t>
            </a:r>
            <a:r>
              <a:rPr lang="id-ID" dirty="0"/>
              <a:t>yang berusaha menemukan cara untuk mengendalikan suatu masalah, setelah memahami suatu peristiwa atau situasi</a:t>
            </a:r>
            <a:r>
              <a:rPr lang="id-ID" dirty="0" smtClean="0"/>
              <a:t>.</a:t>
            </a:r>
            <a:endParaRPr lang="id-ID" dirty="0"/>
          </a:p>
        </p:txBody>
      </p:sp>
    </p:spTree>
    <p:extLst>
      <p:ext uri="{BB962C8B-B14F-4D97-AF65-F5344CB8AC3E}">
        <p14:creationId xmlns:p14="http://schemas.microsoft.com/office/powerpoint/2010/main" val="786913723"/>
      </p:ext>
    </p:extLst>
  </p:cSld>
  <p:clrMapOvr>
    <a:masterClrMapping/>
  </p:clrMapOvr>
  <p:timing>
    <p:tnLst>
      <p:par>
        <p:cTn id="1" dur="indefinite" restart="never" nodeType="tmRoot"/>
      </p:par>
    </p:tnLst>
  </p:timing>
</p:sld>
</file>

<file path=ppt/theme/theme1.xml><?xml version="1.0" encoding="utf-8"?>
<a:theme xmlns:a="http://schemas.openxmlformats.org/drawingml/2006/main" name="powerpoint-template-apr7">
  <a:themeElements>
    <a:clrScheme name="Office Theme 1">
      <a:dk1>
        <a:srgbClr val="17347D"/>
      </a:dk1>
      <a:lt1>
        <a:srgbClr val="FFFFFF"/>
      </a:lt1>
      <a:dk2>
        <a:srgbClr val="3366CC"/>
      </a:dk2>
      <a:lt2>
        <a:srgbClr val="DDDDDD"/>
      </a:lt2>
      <a:accent1>
        <a:srgbClr val="77B7E7"/>
      </a:accent1>
      <a:accent2>
        <a:srgbClr val="FF9900"/>
      </a:accent2>
      <a:accent3>
        <a:srgbClr val="FFFFFF"/>
      </a:accent3>
      <a:accent4>
        <a:srgbClr val="122B6A"/>
      </a:accent4>
      <a:accent5>
        <a:srgbClr val="BDD8F1"/>
      </a:accent5>
      <a:accent6>
        <a:srgbClr val="E78A00"/>
      </a:accent6>
      <a:hlink>
        <a:srgbClr val="9999FF"/>
      </a:hlink>
      <a:folHlink>
        <a:srgbClr val="969696"/>
      </a:folHlink>
    </a:clrScheme>
    <a:fontScheme name="Office Them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Theme 1">
        <a:dk1>
          <a:srgbClr val="17347D"/>
        </a:dk1>
        <a:lt1>
          <a:srgbClr val="FFFFFF"/>
        </a:lt1>
        <a:dk2>
          <a:srgbClr val="3366CC"/>
        </a:dk2>
        <a:lt2>
          <a:srgbClr val="DDDDDD"/>
        </a:lt2>
        <a:accent1>
          <a:srgbClr val="77B7E7"/>
        </a:accent1>
        <a:accent2>
          <a:srgbClr val="FF9900"/>
        </a:accent2>
        <a:accent3>
          <a:srgbClr val="FFFFFF"/>
        </a:accent3>
        <a:accent4>
          <a:srgbClr val="122B6A"/>
        </a:accent4>
        <a:accent5>
          <a:srgbClr val="BDD8F1"/>
        </a:accent5>
        <a:accent6>
          <a:srgbClr val="E78A00"/>
        </a:accent6>
        <a:hlink>
          <a:srgbClr val="9999FF"/>
        </a:hlink>
        <a:folHlink>
          <a:srgbClr val="969696"/>
        </a:folHlink>
      </a:clrScheme>
      <a:clrMap bg1="lt1" tx1="dk1" bg2="lt2" tx2="dk2" accent1="accent1" accent2="accent2" accent3="accent3" accent4="accent4" accent5="accent5" accent6="accent6" hlink="hlink" folHlink="folHlink"/>
    </a:extraClrScheme>
    <a:extraClrScheme>
      <a:clrScheme name="Office Theme 2">
        <a:dk1>
          <a:srgbClr val="1B525F"/>
        </a:dk1>
        <a:lt1>
          <a:srgbClr val="FFFFFF"/>
        </a:lt1>
        <a:dk2>
          <a:srgbClr val="339966"/>
        </a:dk2>
        <a:lt2>
          <a:srgbClr val="DDDDDD"/>
        </a:lt2>
        <a:accent1>
          <a:srgbClr val="C5BA6B"/>
        </a:accent1>
        <a:accent2>
          <a:srgbClr val="669900"/>
        </a:accent2>
        <a:accent3>
          <a:srgbClr val="FFFFFF"/>
        </a:accent3>
        <a:accent4>
          <a:srgbClr val="154550"/>
        </a:accent4>
        <a:accent5>
          <a:srgbClr val="DFD9BA"/>
        </a:accent5>
        <a:accent6>
          <a:srgbClr val="5C8A00"/>
        </a:accent6>
        <a:hlink>
          <a:srgbClr val="E57C4D"/>
        </a:hlink>
        <a:folHlink>
          <a:srgbClr val="969696"/>
        </a:folHlink>
      </a:clrScheme>
      <a:clrMap bg1="lt1" tx1="dk1" bg2="lt2" tx2="dk2" accent1="accent1" accent2="accent2" accent3="accent3" accent4="accent4" accent5="accent5" accent6="accent6" hlink="hlink" folHlink="folHlink"/>
    </a:extraClrScheme>
    <a:extraClrScheme>
      <a:clrScheme name="Office Theme 3">
        <a:dk1>
          <a:srgbClr val="191961"/>
        </a:dk1>
        <a:lt1>
          <a:srgbClr val="FFFFFF"/>
        </a:lt1>
        <a:dk2>
          <a:srgbClr val="5D4CDC"/>
        </a:dk2>
        <a:lt2>
          <a:srgbClr val="DDDDDD"/>
        </a:lt2>
        <a:accent1>
          <a:srgbClr val="31B36C"/>
        </a:accent1>
        <a:accent2>
          <a:srgbClr val="0099FF"/>
        </a:accent2>
        <a:accent3>
          <a:srgbClr val="FFFFFF"/>
        </a:accent3>
        <a:accent4>
          <a:srgbClr val="141452"/>
        </a:accent4>
        <a:accent5>
          <a:srgbClr val="ADD6BA"/>
        </a:accent5>
        <a:accent6>
          <a:srgbClr val="008AE7"/>
        </a:accent6>
        <a:hlink>
          <a:srgbClr val="A0963C"/>
        </a:hlink>
        <a:folHlink>
          <a:srgbClr val="96969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3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powerpoint-template-apr7</Template>
  <TotalTime>6778</TotalTime>
  <Words>2244</Words>
  <Application>Microsoft Office PowerPoint</Application>
  <PresentationFormat>Widescreen</PresentationFormat>
  <Paragraphs>202</Paragraphs>
  <Slides>33</Slides>
  <Notes>0</Notes>
  <HiddenSlides>0</HiddenSlides>
  <MMClips>0</MMClips>
  <ScaleCrop>false</ScaleCrop>
  <HeadingPairs>
    <vt:vector size="8" baseType="variant">
      <vt:variant>
        <vt:lpstr>Fonts Used</vt:lpstr>
      </vt:variant>
      <vt:variant>
        <vt:i4>8</vt:i4>
      </vt:variant>
      <vt:variant>
        <vt:lpstr>Theme</vt:lpstr>
      </vt:variant>
      <vt:variant>
        <vt:i4>2</vt:i4>
      </vt:variant>
      <vt:variant>
        <vt:lpstr>Embedded OLE Servers</vt:lpstr>
      </vt:variant>
      <vt:variant>
        <vt:i4>1</vt:i4>
      </vt:variant>
      <vt:variant>
        <vt:lpstr>Slide Titles</vt:lpstr>
      </vt:variant>
      <vt:variant>
        <vt:i4>33</vt:i4>
      </vt:variant>
    </vt:vector>
  </HeadingPairs>
  <TitlesOfParts>
    <vt:vector size="44" baseType="lpstr">
      <vt:lpstr>ＭＳ Ｐゴシック</vt:lpstr>
      <vt:lpstr>Arial</vt:lpstr>
      <vt:lpstr>Bebas Neue</vt:lpstr>
      <vt:lpstr>Calibri</vt:lpstr>
      <vt:lpstr>Calibri Light</vt:lpstr>
      <vt:lpstr>Lato</vt:lpstr>
      <vt:lpstr>Verdana</vt:lpstr>
      <vt:lpstr>Wingdings</vt:lpstr>
      <vt:lpstr>powerpoint-template-apr7</vt:lpstr>
      <vt:lpstr>3_Custom Design</vt:lpstr>
      <vt:lpstr>Image</vt:lpstr>
      <vt:lpstr>FAKULTAS TEKNOLOGI INFORMASI</vt:lpstr>
      <vt:lpstr>Konsep dasar metodologi penelitian</vt:lpstr>
      <vt:lpstr>Tujuan Pembelajaran</vt:lpstr>
      <vt:lpstr>Pokok Pembahasan</vt:lpstr>
      <vt:lpstr>Konsep Dasar Penelitian (1)</vt:lpstr>
      <vt:lpstr>Konsep Dasar Penelitian (2)</vt:lpstr>
      <vt:lpstr>Konsep Dasar Penelitian (3)</vt:lpstr>
      <vt:lpstr>Konsep Dasar Penelitian (4)</vt:lpstr>
      <vt:lpstr>Konsep Dasar Penelitian (5)</vt:lpstr>
      <vt:lpstr>Pengertian Metodologi Penelitian (1)</vt:lpstr>
      <vt:lpstr>Pengertian Metodologi Penelitian (2)</vt:lpstr>
      <vt:lpstr>Pengertian Metodologi Penelitian (3)</vt:lpstr>
      <vt:lpstr>Pengertian Metodologi Penelitian (4)</vt:lpstr>
      <vt:lpstr>Pengertian Metodologi Penelitian (5)</vt:lpstr>
      <vt:lpstr>Pengertian Metodologi Penelitian (6)</vt:lpstr>
      <vt:lpstr>Metode vs Metodologi (1)</vt:lpstr>
      <vt:lpstr>Metode vs Metodologi (2)</vt:lpstr>
      <vt:lpstr>Metode vs Metodologi (3)</vt:lpstr>
      <vt:lpstr>Manfaat dan Tujuan Metodologi</vt:lpstr>
      <vt:lpstr>Manfaat dan Tujuan Metodologi</vt:lpstr>
      <vt:lpstr>Jenis-Jenis Penelitian (1)</vt:lpstr>
      <vt:lpstr>Jenis-Jenis Penelitian (1)</vt:lpstr>
      <vt:lpstr>Jenis-Jenis Penelitian (2)</vt:lpstr>
      <vt:lpstr>Jenis-Jenis Penelitian (3)</vt:lpstr>
      <vt:lpstr>Jenis-Jenis Penelitian (4)</vt:lpstr>
      <vt:lpstr>Jenis-Jenis Penelitian (5)</vt:lpstr>
      <vt:lpstr>Jenis-Jenis Penelitian (6)</vt:lpstr>
      <vt:lpstr>Jenis-Jenis Penelitian (7)</vt:lpstr>
      <vt:lpstr>Jenis-Jenis Penelitian (8)</vt:lpstr>
      <vt:lpstr>Jenis-Jenis Penelitian (9)</vt:lpstr>
      <vt:lpstr>Kesimpulan (1)</vt:lpstr>
      <vt:lpstr>Kesimpulan (2)</vt:lpstr>
      <vt:lpstr>Kesimpulan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user</dc:creator>
  <cp:lastModifiedBy>deni mahdiana</cp:lastModifiedBy>
  <cp:revision>399</cp:revision>
  <dcterms:created xsi:type="dcterms:W3CDTF">2011-05-21T14:11:58Z</dcterms:created>
  <dcterms:modified xsi:type="dcterms:W3CDTF">2020-09-14T20:12:41Z</dcterms:modified>
</cp:coreProperties>
</file>