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 id="2147483753" r:id="rId3"/>
    <p:sldMasterId id="2147483803" r:id="rId4"/>
  </p:sldMasterIdLst>
  <p:notesMasterIdLst>
    <p:notesMasterId r:id="rId47"/>
  </p:notesMasterIdLst>
  <p:handoutMasterIdLst>
    <p:handoutMasterId r:id="rId48"/>
  </p:handoutMasterIdLst>
  <p:sldIdLst>
    <p:sldId id="664" r:id="rId5"/>
    <p:sldId id="665" r:id="rId6"/>
    <p:sldId id="624" r:id="rId7"/>
    <p:sldId id="666" r:id="rId8"/>
    <p:sldId id="625"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7" r:id="rId29"/>
    <p:sldId id="648" r:id="rId30"/>
    <p:sldId id="649" r:id="rId31"/>
    <p:sldId id="650" r:id="rId32"/>
    <p:sldId id="651" r:id="rId33"/>
    <p:sldId id="652" r:id="rId34"/>
    <p:sldId id="653" r:id="rId35"/>
    <p:sldId id="654" r:id="rId36"/>
    <p:sldId id="655" r:id="rId37"/>
    <p:sldId id="656" r:id="rId38"/>
    <p:sldId id="657" r:id="rId39"/>
    <p:sldId id="658" r:id="rId40"/>
    <p:sldId id="659" r:id="rId41"/>
    <p:sldId id="660" r:id="rId42"/>
    <p:sldId id="661" r:id="rId43"/>
    <p:sldId id="662" r:id="rId44"/>
    <p:sldId id="663" r:id="rId45"/>
    <p:sldId id="348" r:id="rId4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971" autoAdjust="0"/>
  </p:normalViewPr>
  <p:slideViewPr>
    <p:cSldViewPr>
      <p:cViewPr varScale="1">
        <p:scale>
          <a:sx n="62" d="100"/>
          <a:sy n="62" d="100"/>
        </p:scale>
        <p:origin x="912" y="4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98E4A-3CC3-41A2-ACCF-705805E8BCDD}"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id-ID"/>
        </a:p>
      </dgm:t>
    </dgm:pt>
    <dgm:pt modelId="{84D52B6E-2CCD-4076-90E8-474B782D452D}">
      <dgm:prSet phldrT="[Text]" custT="1"/>
      <dgm:spPr/>
      <dgm:t>
        <a:bodyPr/>
        <a:lstStyle/>
        <a:p>
          <a:r>
            <a:rPr lang="id-ID" sz="1050" dirty="0" smtClean="0"/>
            <a:t>Teknik Sampling</a:t>
          </a:r>
          <a:endParaRPr lang="id-ID" sz="1050" dirty="0"/>
        </a:p>
      </dgm:t>
    </dgm:pt>
    <dgm:pt modelId="{A8A0B13F-DCC7-424A-A1A9-4AB098F2BE9A}" type="parTrans" cxnId="{A1718678-6ABE-4301-88A6-4C785E898583}">
      <dgm:prSet/>
      <dgm:spPr/>
      <dgm:t>
        <a:bodyPr/>
        <a:lstStyle/>
        <a:p>
          <a:endParaRPr lang="id-ID" sz="3600"/>
        </a:p>
      </dgm:t>
    </dgm:pt>
    <dgm:pt modelId="{5DE4BEBA-4545-4991-B2BA-FB823AE80F8F}" type="sibTrans" cxnId="{A1718678-6ABE-4301-88A6-4C785E898583}">
      <dgm:prSet/>
      <dgm:spPr/>
      <dgm:t>
        <a:bodyPr/>
        <a:lstStyle/>
        <a:p>
          <a:endParaRPr lang="id-ID" sz="3600"/>
        </a:p>
      </dgm:t>
    </dgm:pt>
    <dgm:pt modelId="{E6D2D0DD-5BDD-48D6-8883-1A3B6D19D77E}">
      <dgm:prSet phldrT="[Text]" custT="1"/>
      <dgm:spPr/>
      <dgm:t>
        <a:bodyPr/>
        <a:lstStyle/>
        <a:p>
          <a:r>
            <a:rPr lang="id-ID" sz="1050" dirty="0" smtClean="0"/>
            <a:t>Probability Sampling</a:t>
          </a:r>
          <a:endParaRPr lang="id-ID" sz="1050" dirty="0"/>
        </a:p>
      </dgm:t>
    </dgm:pt>
    <dgm:pt modelId="{D676D136-D773-4B15-875A-EA883B24F4D2}" type="parTrans" cxnId="{BFF0D35C-6B21-4E5F-AD3B-066740171ED4}">
      <dgm:prSet/>
      <dgm:spPr/>
      <dgm:t>
        <a:bodyPr/>
        <a:lstStyle/>
        <a:p>
          <a:endParaRPr lang="id-ID" sz="3600"/>
        </a:p>
      </dgm:t>
    </dgm:pt>
    <dgm:pt modelId="{F63EC361-42DF-44A7-BF7F-F5342BB89AED}" type="sibTrans" cxnId="{BFF0D35C-6B21-4E5F-AD3B-066740171ED4}">
      <dgm:prSet/>
      <dgm:spPr/>
      <dgm:t>
        <a:bodyPr/>
        <a:lstStyle/>
        <a:p>
          <a:endParaRPr lang="id-ID" sz="3600"/>
        </a:p>
      </dgm:t>
    </dgm:pt>
    <dgm:pt modelId="{6E2B2E58-0417-4716-BB7D-A8962C8838DB}">
      <dgm:prSet phldrT="[Text]" custT="1"/>
      <dgm:spPr/>
      <dgm:t>
        <a:bodyPr/>
        <a:lstStyle/>
        <a:p>
          <a:r>
            <a:rPr lang="id-ID" sz="1050" dirty="0" smtClean="0"/>
            <a:t>Simple Random Sampling</a:t>
          </a:r>
          <a:endParaRPr lang="id-ID" sz="1050" dirty="0"/>
        </a:p>
      </dgm:t>
    </dgm:pt>
    <dgm:pt modelId="{1F750466-1D7D-4861-9802-52F382C85F54}" type="parTrans" cxnId="{B3F9F768-D976-4CB1-84C7-D6CE44E51B3B}">
      <dgm:prSet/>
      <dgm:spPr/>
      <dgm:t>
        <a:bodyPr/>
        <a:lstStyle/>
        <a:p>
          <a:endParaRPr lang="id-ID" sz="3600"/>
        </a:p>
      </dgm:t>
    </dgm:pt>
    <dgm:pt modelId="{17FF3608-556F-420A-90E0-A62B236E79B6}" type="sibTrans" cxnId="{B3F9F768-D976-4CB1-84C7-D6CE44E51B3B}">
      <dgm:prSet/>
      <dgm:spPr/>
      <dgm:t>
        <a:bodyPr/>
        <a:lstStyle/>
        <a:p>
          <a:endParaRPr lang="id-ID" sz="3600"/>
        </a:p>
      </dgm:t>
    </dgm:pt>
    <dgm:pt modelId="{4882D2B4-F32D-412A-9DFE-7FCA1A4901F2}">
      <dgm:prSet phldrT="[Text]" custT="1"/>
      <dgm:spPr/>
      <dgm:t>
        <a:bodyPr/>
        <a:lstStyle/>
        <a:p>
          <a:r>
            <a:rPr lang="id-ID" sz="1050" dirty="0" smtClean="0"/>
            <a:t>Proportionate Stratified sampling</a:t>
          </a:r>
          <a:endParaRPr lang="id-ID" sz="1050" dirty="0"/>
        </a:p>
      </dgm:t>
    </dgm:pt>
    <dgm:pt modelId="{A6797CC6-BB97-4ACD-BBDF-2284B753D956}" type="parTrans" cxnId="{FCDB5374-77E2-419E-9F28-9A88193B899B}">
      <dgm:prSet/>
      <dgm:spPr/>
      <dgm:t>
        <a:bodyPr/>
        <a:lstStyle/>
        <a:p>
          <a:endParaRPr lang="id-ID" sz="3600"/>
        </a:p>
      </dgm:t>
    </dgm:pt>
    <dgm:pt modelId="{D0C2734A-C0E1-46E2-80DC-4E3307044536}" type="sibTrans" cxnId="{FCDB5374-77E2-419E-9F28-9A88193B899B}">
      <dgm:prSet/>
      <dgm:spPr/>
      <dgm:t>
        <a:bodyPr/>
        <a:lstStyle/>
        <a:p>
          <a:endParaRPr lang="id-ID" sz="3600"/>
        </a:p>
      </dgm:t>
    </dgm:pt>
    <dgm:pt modelId="{46F44CF2-3B95-487C-9946-17C68563940F}">
      <dgm:prSet phldrT="[Text]" custT="1"/>
      <dgm:spPr/>
      <dgm:t>
        <a:bodyPr/>
        <a:lstStyle/>
        <a:p>
          <a:r>
            <a:rPr lang="id-ID" sz="1050" dirty="0" smtClean="0"/>
            <a:t>Non Probability Sampling</a:t>
          </a:r>
          <a:endParaRPr lang="id-ID" sz="1050" dirty="0"/>
        </a:p>
      </dgm:t>
    </dgm:pt>
    <dgm:pt modelId="{0738AFA3-666D-450E-9D41-55F319759041}" type="parTrans" cxnId="{FE4BA787-6A95-42F4-8083-F13646B72DAD}">
      <dgm:prSet/>
      <dgm:spPr/>
      <dgm:t>
        <a:bodyPr/>
        <a:lstStyle/>
        <a:p>
          <a:endParaRPr lang="id-ID" sz="3600"/>
        </a:p>
      </dgm:t>
    </dgm:pt>
    <dgm:pt modelId="{A78FD0E2-4740-42EC-951B-3DC026CA38DB}" type="sibTrans" cxnId="{FE4BA787-6A95-42F4-8083-F13646B72DAD}">
      <dgm:prSet/>
      <dgm:spPr/>
      <dgm:t>
        <a:bodyPr/>
        <a:lstStyle/>
        <a:p>
          <a:endParaRPr lang="id-ID" sz="3600"/>
        </a:p>
      </dgm:t>
    </dgm:pt>
    <dgm:pt modelId="{E3730ABA-764F-4796-BA6E-6DBA4615B5CD}">
      <dgm:prSet phldrT="[Text]" custT="1"/>
      <dgm:spPr/>
      <dgm:t>
        <a:bodyPr/>
        <a:lstStyle/>
        <a:p>
          <a:r>
            <a:rPr lang="id-ID" sz="1050" dirty="0" smtClean="0"/>
            <a:t>Sistematis Sampling</a:t>
          </a:r>
          <a:endParaRPr lang="id-ID" sz="1050" dirty="0"/>
        </a:p>
      </dgm:t>
    </dgm:pt>
    <dgm:pt modelId="{E4EEFB41-0385-4458-9DBC-9A3A5CBE5F94}" type="parTrans" cxnId="{2062B337-4393-485E-8888-5C7588497B90}">
      <dgm:prSet/>
      <dgm:spPr/>
      <dgm:t>
        <a:bodyPr/>
        <a:lstStyle/>
        <a:p>
          <a:endParaRPr lang="id-ID" sz="3600"/>
        </a:p>
      </dgm:t>
    </dgm:pt>
    <dgm:pt modelId="{C9F47E9F-A64B-460C-A811-953FBECE27A6}" type="sibTrans" cxnId="{2062B337-4393-485E-8888-5C7588497B90}">
      <dgm:prSet/>
      <dgm:spPr/>
      <dgm:t>
        <a:bodyPr/>
        <a:lstStyle/>
        <a:p>
          <a:endParaRPr lang="id-ID" sz="3600"/>
        </a:p>
      </dgm:t>
    </dgm:pt>
    <dgm:pt modelId="{B5B54ADB-F2F3-473D-B950-CB9CE81A44B3}">
      <dgm:prSet phldrT="[Text]" custT="1"/>
      <dgm:spPr/>
      <dgm:t>
        <a:bodyPr/>
        <a:lstStyle/>
        <a:p>
          <a:r>
            <a:rPr lang="id-ID" sz="1050" dirty="0" smtClean="0"/>
            <a:t>Area (Cluster) Sampling</a:t>
          </a:r>
          <a:endParaRPr lang="id-ID" sz="1050" dirty="0"/>
        </a:p>
      </dgm:t>
    </dgm:pt>
    <dgm:pt modelId="{69928C56-4FF8-4E0B-8A5E-EBB5143073AF}" type="parTrans" cxnId="{DF790D38-1419-49F7-9B44-04FD6A77D033}">
      <dgm:prSet/>
      <dgm:spPr/>
      <dgm:t>
        <a:bodyPr/>
        <a:lstStyle/>
        <a:p>
          <a:endParaRPr lang="id-ID" sz="3600"/>
        </a:p>
      </dgm:t>
    </dgm:pt>
    <dgm:pt modelId="{8CD37CCC-F2AE-4C89-8722-3AD7133473C5}" type="sibTrans" cxnId="{DF790D38-1419-49F7-9B44-04FD6A77D033}">
      <dgm:prSet/>
      <dgm:spPr/>
      <dgm:t>
        <a:bodyPr/>
        <a:lstStyle/>
        <a:p>
          <a:endParaRPr lang="id-ID" sz="3600"/>
        </a:p>
      </dgm:t>
    </dgm:pt>
    <dgm:pt modelId="{B2577C8F-BC7C-44F6-A2EB-26C411C25582}">
      <dgm:prSet phldrT="[Text]" custT="1"/>
      <dgm:spPr/>
      <dgm:t>
        <a:bodyPr/>
        <a:lstStyle/>
        <a:p>
          <a:r>
            <a:rPr lang="id-ID" sz="1050" dirty="0" smtClean="0"/>
            <a:t>Diaproportionate stratified Random Sampling</a:t>
          </a:r>
          <a:endParaRPr lang="id-ID" sz="1050" dirty="0"/>
        </a:p>
      </dgm:t>
    </dgm:pt>
    <dgm:pt modelId="{F72531F7-4445-4A7B-AF2E-4E4DEAB8D224}" type="parTrans" cxnId="{6394627E-4815-4E3E-824B-CF022C488283}">
      <dgm:prSet/>
      <dgm:spPr/>
      <dgm:t>
        <a:bodyPr/>
        <a:lstStyle/>
        <a:p>
          <a:endParaRPr lang="id-ID" sz="3600"/>
        </a:p>
      </dgm:t>
    </dgm:pt>
    <dgm:pt modelId="{E07C0216-C534-4534-9EB2-7218B0FF791A}" type="sibTrans" cxnId="{6394627E-4815-4E3E-824B-CF022C488283}">
      <dgm:prSet/>
      <dgm:spPr/>
      <dgm:t>
        <a:bodyPr/>
        <a:lstStyle/>
        <a:p>
          <a:endParaRPr lang="id-ID" sz="3600"/>
        </a:p>
      </dgm:t>
    </dgm:pt>
    <dgm:pt modelId="{B49A3BDB-F430-4022-B6EA-F50F7C53A9F2}">
      <dgm:prSet phldrT="[Text]" custT="1"/>
      <dgm:spPr/>
      <dgm:t>
        <a:bodyPr/>
        <a:lstStyle/>
        <a:p>
          <a:r>
            <a:rPr lang="id-ID" sz="1050" dirty="0" smtClean="0"/>
            <a:t>Quota Sampling</a:t>
          </a:r>
          <a:endParaRPr lang="id-ID" sz="1050" dirty="0"/>
        </a:p>
      </dgm:t>
    </dgm:pt>
    <dgm:pt modelId="{DDFA48B1-E055-4CCA-8015-4A56B8B41D01}" type="parTrans" cxnId="{7BA610E9-7581-4C29-B8CB-F10295DA5EE2}">
      <dgm:prSet/>
      <dgm:spPr/>
      <dgm:t>
        <a:bodyPr/>
        <a:lstStyle/>
        <a:p>
          <a:endParaRPr lang="id-ID" sz="3600"/>
        </a:p>
      </dgm:t>
    </dgm:pt>
    <dgm:pt modelId="{306B1B36-6446-402F-99BD-06E469D84B88}" type="sibTrans" cxnId="{7BA610E9-7581-4C29-B8CB-F10295DA5EE2}">
      <dgm:prSet/>
      <dgm:spPr/>
      <dgm:t>
        <a:bodyPr/>
        <a:lstStyle/>
        <a:p>
          <a:endParaRPr lang="id-ID" sz="3600"/>
        </a:p>
      </dgm:t>
    </dgm:pt>
    <dgm:pt modelId="{8F100012-91B4-4173-B9E8-8088224727BD}">
      <dgm:prSet phldrT="[Text]" custT="1"/>
      <dgm:spPr/>
      <dgm:t>
        <a:bodyPr/>
        <a:lstStyle/>
        <a:p>
          <a:r>
            <a:rPr lang="id-ID" sz="1050" dirty="0" smtClean="0"/>
            <a:t>Purposive sampling</a:t>
          </a:r>
          <a:endParaRPr lang="id-ID" sz="1050" dirty="0"/>
        </a:p>
      </dgm:t>
    </dgm:pt>
    <dgm:pt modelId="{D95386B7-5202-4E29-8183-01BA2DFD7246}" type="parTrans" cxnId="{6E845809-3845-4632-90FD-0224575CBF38}">
      <dgm:prSet/>
      <dgm:spPr/>
      <dgm:t>
        <a:bodyPr/>
        <a:lstStyle/>
        <a:p>
          <a:endParaRPr lang="id-ID" sz="3600"/>
        </a:p>
      </dgm:t>
    </dgm:pt>
    <dgm:pt modelId="{E2023367-3CB3-4C2A-9996-4C376DE0DAFC}" type="sibTrans" cxnId="{6E845809-3845-4632-90FD-0224575CBF38}">
      <dgm:prSet/>
      <dgm:spPr/>
      <dgm:t>
        <a:bodyPr/>
        <a:lstStyle/>
        <a:p>
          <a:endParaRPr lang="id-ID" sz="3600"/>
        </a:p>
      </dgm:t>
    </dgm:pt>
    <dgm:pt modelId="{A96CBF19-4EEE-4C12-94BE-10ACBDD5D409}">
      <dgm:prSet phldrT="[Text]" custT="1"/>
      <dgm:spPr/>
      <dgm:t>
        <a:bodyPr/>
        <a:lstStyle/>
        <a:p>
          <a:r>
            <a:rPr lang="id-ID" sz="1050" dirty="0" smtClean="0"/>
            <a:t>Snowbal sampling</a:t>
          </a:r>
          <a:endParaRPr lang="id-ID" sz="1050" dirty="0"/>
        </a:p>
      </dgm:t>
    </dgm:pt>
    <dgm:pt modelId="{5F895C01-E413-4B61-9626-033D29948008}" type="parTrans" cxnId="{1E579011-3650-4A3E-B84F-FEEB22453A86}">
      <dgm:prSet/>
      <dgm:spPr/>
      <dgm:t>
        <a:bodyPr/>
        <a:lstStyle/>
        <a:p>
          <a:endParaRPr lang="id-ID" sz="3600"/>
        </a:p>
      </dgm:t>
    </dgm:pt>
    <dgm:pt modelId="{079B8E96-29AF-4769-AA96-A3DA237A3BC2}" type="sibTrans" cxnId="{1E579011-3650-4A3E-B84F-FEEB22453A86}">
      <dgm:prSet/>
      <dgm:spPr/>
      <dgm:t>
        <a:bodyPr/>
        <a:lstStyle/>
        <a:p>
          <a:endParaRPr lang="id-ID" sz="3600"/>
        </a:p>
      </dgm:t>
    </dgm:pt>
    <dgm:pt modelId="{2AFA8AD5-EEE1-4B84-8142-61E428725361}">
      <dgm:prSet phldrT="[Text]" custT="1"/>
      <dgm:spPr/>
      <dgm:t>
        <a:bodyPr/>
        <a:lstStyle/>
        <a:p>
          <a:r>
            <a:rPr lang="id-ID" sz="1050" dirty="0" smtClean="0"/>
            <a:t>Accidential Sampling</a:t>
          </a:r>
          <a:endParaRPr lang="id-ID" sz="1050" dirty="0"/>
        </a:p>
      </dgm:t>
    </dgm:pt>
    <dgm:pt modelId="{D59920F7-A373-4A93-8902-2798A6887990}" type="parTrans" cxnId="{A1C78DF5-9DE7-4F10-80D0-F11738B037A6}">
      <dgm:prSet/>
      <dgm:spPr/>
      <dgm:t>
        <a:bodyPr/>
        <a:lstStyle/>
        <a:p>
          <a:endParaRPr lang="id-ID" sz="3600"/>
        </a:p>
      </dgm:t>
    </dgm:pt>
    <dgm:pt modelId="{357DFB94-5C1A-4140-8684-0B9559C256F6}" type="sibTrans" cxnId="{A1C78DF5-9DE7-4F10-80D0-F11738B037A6}">
      <dgm:prSet/>
      <dgm:spPr/>
      <dgm:t>
        <a:bodyPr/>
        <a:lstStyle/>
        <a:p>
          <a:endParaRPr lang="id-ID" sz="3600"/>
        </a:p>
      </dgm:t>
    </dgm:pt>
    <dgm:pt modelId="{0838A43E-0027-49DC-84AA-ABC8ECAC26AB}" type="pres">
      <dgm:prSet presAssocID="{D0B98E4A-3CC3-41A2-ACCF-705805E8BCDD}" presName="hierChild1" presStyleCnt="0">
        <dgm:presLayoutVars>
          <dgm:chPref val="1"/>
          <dgm:dir/>
          <dgm:animOne val="branch"/>
          <dgm:animLvl val="lvl"/>
          <dgm:resizeHandles/>
        </dgm:presLayoutVars>
      </dgm:prSet>
      <dgm:spPr/>
      <dgm:t>
        <a:bodyPr/>
        <a:lstStyle/>
        <a:p>
          <a:endParaRPr lang="id-ID"/>
        </a:p>
      </dgm:t>
    </dgm:pt>
    <dgm:pt modelId="{B7240F65-5ED9-4720-B654-7AB433B83637}" type="pres">
      <dgm:prSet presAssocID="{84D52B6E-2CCD-4076-90E8-474B782D452D}" presName="hierRoot1" presStyleCnt="0"/>
      <dgm:spPr/>
    </dgm:pt>
    <dgm:pt modelId="{1D2734ED-8C3C-4663-9544-BE749B28A80B}" type="pres">
      <dgm:prSet presAssocID="{84D52B6E-2CCD-4076-90E8-474B782D452D}" presName="composite" presStyleCnt="0"/>
      <dgm:spPr/>
    </dgm:pt>
    <dgm:pt modelId="{2265376A-8520-4BCE-AB82-EDF2C334B935}" type="pres">
      <dgm:prSet presAssocID="{84D52B6E-2CCD-4076-90E8-474B782D452D}" presName="background" presStyleLbl="node0" presStyleIdx="0" presStyleCnt="1"/>
      <dgm:spPr/>
    </dgm:pt>
    <dgm:pt modelId="{DC70C33C-7623-4F36-89DA-C3CC8B39320B}" type="pres">
      <dgm:prSet presAssocID="{84D52B6E-2CCD-4076-90E8-474B782D452D}" presName="text" presStyleLbl="fgAcc0" presStyleIdx="0" presStyleCnt="1">
        <dgm:presLayoutVars>
          <dgm:chPref val="3"/>
        </dgm:presLayoutVars>
      </dgm:prSet>
      <dgm:spPr/>
      <dgm:t>
        <a:bodyPr/>
        <a:lstStyle/>
        <a:p>
          <a:endParaRPr lang="id-ID"/>
        </a:p>
      </dgm:t>
    </dgm:pt>
    <dgm:pt modelId="{1230B943-81B6-4913-B12E-B8655EF683A0}" type="pres">
      <dgm:prSet presAssocID="{84D52B6E-2CCD-4076-90E8-474B782D452D}" presName="hierChild2" presStyleCnt="0"/>
      <dgm:spPr/>
    </dgm:pt>
    <dgm:pt modelId="{C723D957-1044-4C90-B9E8-FF1BCC31C003}" type="pres">
      <dgm:prSet presAssocID="{D676D136-D773-4B15-875A-EA883B24F4D2}" presName="Name10" presStyleLbl="parChTrans1D2" presStyleIdx="0" presStyleCnt="2"/>
      <dgm:spPr/>
      <dgm:t>
        <a:bodyPr/>
        <a:lstStyle/>
        <a:p>
          <a:endParaRPr lang="id-ID"/>
        </a:p>
      </dgm:t>
    </dgm:pt>
    <dgm:pt modelId="{71A78EA1-DAE9-47C7-B468-D527EAFF95DF}" type="pres">
      <dgm:prSet presAssocID="{E6D2D0DD-5BDD-48D6-8883-1A3B6D19D77E}" presName="hierRoot2" presStyleCnt="0"/>
      <dgm:spPr/>
    </dgm:pt>
    <dgm:pt modelId="{8F6C2705-05B8-4B07-952D-3D04EAC5A36E}" type="pres">
      <dgm:prSet presAssocID="{E6D2D0DD-5BDD-48D6-8883-1A3B6D19D77E}" presName="composite2" presStyleCnt="0"/>
      <dgm:spPr/>
    </dgm:pt>
    <dgm:pt modelId="{9F4ED646-4F3D-4938-BDED-123531F9F414}" type="pres">
      <dgm:prSet presAssocID="{E6D2D0DD-5BDD-48D6-8883-1A3B6D19D77E}" presName="background2" presStyleLbl="node2" presStyleIdx="0" presStyleCnt="2"/>
      <dgm:spPr/>
    </dgm:pt>
    <dgm:pt modelId="{CC2451A6-250E-428E-B386-1D5EF5050B72}" type="pres">
      <dgm:prSet presAssocID="{E6D2D0DD-5BDD-48D6-8883-1A3B6D19D77E}" presName="text2" presStyleLbl="fgAcc2" presStyleIdx="0" presStyleCnt="2">
        <dgm:presLayoutVars>
          <dgm:chPref val="3"/>
        </dgm:presLayoutVars>
      </dgm:prSet>
      <dgm:spPr/>
      <dgm:t>
        <a:bodyPr/>
        <a:lstStyle/>
        <a:p>
          <a:endParaRPr lang="id-ID"/>
        </a:p>
      </dgm:t>
    </dgm:pt>
    <dgm:pt modelId="{A276DB9E-AC3F-4488-B2D0-CB33C6AEC9E1}" type="pres">
      <dgm:prSet presAssocID="{E6D2D0DD-5BDD-48D6-8883-1A3B6D19D77E}" presName="hierChild3" presStyleCnt="0"/>
      <dgm:spPr/>
    </dgm:pt>
    <dgm:pt modelId="{C9B5BB2A-4A43-4F4E-B33A-A1BF934E2B47}" type="pres">
      <dgm:prSet presAssocID="{1F750466-1D7D-4861-9802-52F382C85F54}" presName="Name17" presStyleLbl="parChTrans1D3" presStyleIdx="0" presStyleCnt="9"/>
      <dgm:spPr/>
      <dgm:t>
        <a:bodyPr/>
        <a:lstStyle/>
        <a:p>
          <a:endParaRPr lang="id-ID"/>
        </a:p>
      </dgm:t>
    </dgm:pt>
    <dgm:pt modelId="{57E5C167-7105-491F-B6C6-9DF5A601B1B0}" type="pres">
      <dgm:prSet presAssocID="{6E2B2E58-0417-4716-BB7D-A8962C8838DB}" presName="hierRoot3" presStyleCnt="0"/>
      <dgm:spPr/>
    </dgm:pt>
    <dgm:pt modelId="{ACA3C3C1-35BA-40BE-A8A5-B6998C1FCFD4}" type="pres">
      <dgm:prSet presAssocID="{6E2B2E58-0417-4716-BB7D-A8962C8838DB}" presName="composite3" presStyleCnt="0"/>
      <dgm:spPr/>
    </dgm:pt>
    <dgm:pt modelId="{39E161B8-40D2-41B8-B7D7-D35220BE93E4}" type="pres">
      <dgm:prSet presAssocID="{6E2B2E58-0417-4716-BB7D-A8962C8838DB}" presName="background3" presStyleLbl="node3" presStyleIdx="0" presStyleCnt="9"/>
      <dgm:spPr/>
    </dgm:pt>
    <dgm:pt modelId="{DD977C85-3967-45C7-84FC-EECE671C4595}" type="pres">
      <dgm:prSet presAssocID="{6E2B2E58-0417-4716-BB7D-A8962C8838DB}" presName="text3" presStyleLbl="fgAcc3" presStyleIdx="0" presStyleCnt="9">
        <dgm:presLayoutVars>
          <dgm:chPref val="3"/>
        </dgm:presLayoutVars>
      </dgm:prSet>
      <dgm:spPr/>
      <dgm:t>
        <a:bodyPr/>
        <a:lstStyle/>
        <a:p>
          <a:endParaRPr lang="id-ID"/>
        </a:p>
      </dgm:t>
    </dgm:pt>
    <dgm:pt modelId="{D7985E2A-A706-4F1D-8CF7-4750A58262F9}" type="pres">
      <dgm:prSet presAssocID="{6E2B2E58-0417-4716-BB7D-A8962C8838DB}" presName="hierChild4" presStyleCnt="0"/>
      <dgm:spPr/>
    </dgm:pt>
    <dgm:pt modelId="{25547DAA-90CF-4B9F-B092-DE730F2E786C}" type="pres">
      <dgm:prSet presAssocID="{A6797CC6-BB97-4ACD-BBDF-2284B753D956}" presName="Name17" presStyleLbl="parChTrans1D3" presStyleIdx="1" presStyleCnt="9"/>
      <dgm:spPr/>
      <dgm:t>
        <a:bodyPr/>
        <a:lstStyle/>
        <a:p>
          <a:endParaRPr lang="id-ID"/>
        </a:p>
      </dgm:t>
    </dgm:pt>
    <dgm:pt modelId="{EB35EF62-B9A7-4CCF-BD78-BF31F240FF67}" type="pres">
      <dgm:prSet presAssocID="{4882D2B4-F32D-412A-9DFE-7FCA1A4901F2}" presName="hierRoot3" presStyleCnt="0"/>
      <dgm:spPr/>
    </dgm:pt>
    <dgm:pt modelId="{DD099BEA-69D2-411F-B677-590274243AA0}" type="pres">
      <dgm:prSet presAssocID="{4882D2B4-F32D-412A-9DFE-7FCA1A4901F2}" presName="composite3" presStyleCnt="0"/>
      <dgm:spPr/>
    </dgm:pt>
    <dgm:pt modelId="{49FB8866-7B8E-4601-8639-1C980F7EA3F3}" type="pres">
      <dgm:prSet presAssocID="{4882D2B4-F32D-412A-9DFE-7FCA1A4901F2}" presName="background3" presStyleLbl="node3" presStyleIdx="1" presStyleCnt="9"/>
      <dgm:spPr/>
    </dgm:pt>
    <dgm:pt modelId="{EEF9C8D1-8928-400E-9D9B-FDFB46E42C6C}" type="pres">
      <dgm:prSet presAssocID="{4882D2B4-F32D-412A-9DFE-7FCA1A4901F2}" presName="text3" presStyleLbl="fgAcc3" presStyleIdx="1" presStyleCnt="9">
        <dgm:presLayoutVars>
          <dgm:chPref val="3"/>
        </dgm:presLayoutVars>
      </dgm:prSet>
      <dgm:spPr/>
      <dgm:t>
        <a:bodyPr/>
        <a:lstStyle/>
        <a:p>
          <a:endParaRPr lang="id-ID"/>
        </a:p>
      </dgm:t>
    </dgm:pt>
    <dgm:pt modelId="{72D0768C-DC6B-472A-B76C-17D202BE0873}" type="pres">
      <dgm:prSet presAssocID="{4882D2B4-F32D-412A-9DFE-7FCA1A4901F2}" presName="hierChild4" presStyleCnt="0"/>
      <dgm:spPr/>
    </dgm:pt>
    <dgm:pt modelId="{00CFA318-1069-444C-8128-8AA90598DE36}" type="pres">
      <dgm:prSet presAssocID="{F72531F7-4445-4A7B-AF2E-4E4DEAB8D224}" presName="Name17" presStyleLbl="parChTrans1D3" presStyleIdx="2" presStyleCnt="9"/>
      <dgm:spPr/>
      <dgm:t>
        <a:bodyPr/>
        <a:lstStyle/>
        <a:p>
          <a:endParaRPr lang="id-ID"/>
        </a:p>
      </dgm:t>
    </dgm:pt>
    <dgm:pt modelId="{834DD0B4-C077-4B1C-98C8-09527FD3B16A}" type="pres">
      <dgm:prSet presAssocID="{B2577C8F-BC7C-44F6-A2EB-26C411C25582}" presName="hierRoot3" presStyleCnt="0"/>
      <dgm:spPr/>
    </dgm:pt>
    <dgm:pt modelId="{18D496B7-77B3-4D4F-AA5F-05AF30EABAB6}" type="pres">
      <dgm:prSet presAssocID="{B2577C8F-BC7C-44F6-A2EB-26C411C25582}" presName="composite3" presStyleCnt="0"/>
      <dgm:spPr/>
    </dgm:pt>
    <dgm:pt modelId="{6337D596-90B1-4CB9-94D9-52A89C92A96D}" type="pres">
      <dgm:prSet presAssocID="{B2577C8F-BC7C-44F6-A2EB-26C411C25582}" presName="background3" presStyleLbl="node3" presStyleIdx="2" presStyleCnt="9"/>
      <dgm:spPr/>
    </dgm:pt>
    <dgm:pt modelId="{EA12968D-894B-4CE4-8AF4-EAD372B4A4DC}" type="pres">
      <dgm:prSet presAssocID="{B2577C8F-BC7C-44F6-A2EB-26C411C25582}" presName="text3" presStyleLbl="fgAcc3" presStyleIdx="2" presStyleCnt="9">
        <dgm:presLayoutVars>
          <dgm:chPref val="3"/>
        </dgm:presLayoutVars>
      </dgm:prSet>
      <dgm:spPr/>
      <dgm:t>
        <a:bodyPr/>
        <a:lstStyle/>
        <a:p>
          <a:endParaRPr lang="id-ID"/>
        </a:p>
      </dgm:t>
    </dgm:pt>
    <dgm:pt modelId="{597E3B8A-FA99-4F8C-9984-628856A30059}" type="pres">
      <dgm:prSet presAssocID="{B2577C8F-BC7C-44F6-A2EB-26C411C25582}" presName="hierChild4" presStyleCnt="0"/>
      <dgm:spPr/>
    </dgm:pt>
    <dgm:pt modelId="{16F2C227-94E8-4A9F-8353-7F7AA663F249}" type="pres">
      <dgm:prSet presAssocID="{69928C56-4FF8-4E0B-8A5E-EBB5143073AF}" presName="Name17" presStyleLbl="parChTrans1D3" presStyleIdx="3" presStyleCnt="9"/>
      <dgm:spPr/>
      <dgm:t>
        <a:bodyPr/>
        <a:lstStyle/>
        <a:p>
          <a:endParaRPr lang="id-ID"/>
        </a:p>
      </dgm:t>
    </dgm:pt>
    <dgm:pt modelId="{65AE18AB-41D2-413F-8A7C-F1E0D60F0CBD}" type="pres">
      <dgm:prSet presAssocID="{B5B54ADB-F2F3-473D-B950-CB9CE81A44B3}" presName="hierRoot3" presStyleCnt="0"/>
      <dgm:spPr/>
    </dgm:pt>
    <dgm:pt modelId="{BCB4F1B6-5439-44B1-86B1-58C5DC71052E}" type="pres">
      <dgm:prSet presAssocID="{B5B54ADB-F2F3-473D-B950-CB9CE81A44B3}" presName="composite3" presStyleCnt="0"/>
      <dgm:spPr/>
    </dgm:pt>
    <dgm:pt modelId="{C6FC65CB-1885-4EA8-ADD8-E71BE80171C4}" type="pres">
      <dgm:prSet presAssocID="{B5B54ADB-F2F3-473D-B950-CB9CE81A44B3}" presName="background3" presStyleLbl="node3" presStyleIdx="3" presStyleCnt="9"/>
      <dgm:spPr/>
    </dgm:pt>
    <dgm:pt modelId="{CC30AC50-C523-4A58-B943-35BBBC8D09B7}" type="pres">
      <dgm:prSet presAssocID="{B5B54ADB-F2F3-473D-B950-CB9CE81A44B3}" presName="text3" presStyleLbl="fgAcc3" presStyleIdx="3" presStyleCnt="9">
        <dgm:presLayoutVars>
          <dgm:chPref val="3"/>
        </dgm:presLayoutVars>
      </dgm:prSet>
      <dgm:spPr/>
      <dgm:t>
        <a:bodyPr/>
        <a:lstStyle/>
        <a:p>
          <a:endParaRPr lang="id-ID"/>
        </a:p>
      </dgm:t>
    </dgm:pt>
    <dgm:pt modelId="{B60CF1C5-CF55-4E01-ACCD-37DB55DD2306}" type="pres">
      <dgm:prSet presAssocID="{B5B54ADB-F2F3-473D-B950-CB9CE81A44B3}" presName="hierChild4" presStyleCnt="0"/>
      <dgm:spPr/>
    </dgm:pt>
    <dgm:pt modelId="{98BAC9C1-7132-408F-B8E3-835A72D39B47}" type="pres">
      <dgm:prSet presAssocID="{0738AFA3-666D-450E-9D41-55F319759041}" presName="Name10" presStyleLbl="parChTrans1D2" presStyleIdx="1" presStyleCnt="2"/>
      <dgm:spPr/>
      <dgm:t>
        <a:bodyPr/>
        <a:lstStyle/>
        <a:p>
          <a:endParaRPr lang="id-ID"/>
        </a:p>
      </dgm:t>
    </dgm:pt>
    <dgm:pt modelId="{C625A8E5-E017-4620-A3B4-631B21E7E9B8}" type="pres">
      <dgm:prSet presAssocID="{46F44CF2-3B95-487C-9946-17C68563940F}" presName="hierRoot2" presStyleCnt="0"/>
      <dgm:spPr/>
    </dgm:pt>
    <dgm:pt modelId="{037D94B7-5DE0-4680-A9E0-472E7648B837}" type="pres">
      <dgm:prSet presAssocID="{46F44CF2-3B95-487C-9946-17C68563940F}" presName="composite2" presStyleCnt="0"/>
      <dgm:spPr/>
    </dgm:pt>
    <dgm:pt modelId="{72F9D862-A45A-4AA6-9C6A-02E20157705E}" type="pres">
      <dgm:prSet presAssocID="{46F44CF2-3B95-487C-9946-17C68563940F}" presName="background2" presStyleLbl="node2" presStyleIdx="1" presStyleCnt="2"/>
      <dgm:spPr/>
    </dgm:pt>
    <dgm:pt modelId="{D0CC40FA-5B9A-4224-B8E1-0EC7E98280E1}" type="pres">
      <dgm:prSet presAssocID="{46F44CF2-3B95-487C-9946-17C68563940F}" presName="text2" presStyleLbl="fgAcc2" presStyleIdx="1" presStyleCnt="2">
        <dgm:presLayoutVars>
          <dgm:chPref val="3"/>
        </dgm:presLayoutVars>
      </dgm:prSet>
      <dgm:spPr/>
      <dgm:t>
        <a:bodyPr/>
        <a:lstStyle/>
        <a:p>
          <a:endParaRPr lang="id-ID"/>
        </a:p>
      </dgm:t>
    </dgm:pt>
    <dgm:pt modelId="{BBDCE452-387B-47BF-9175-86FF52690B7C}" type="pres">
      <dgm:prSet presAssocID="{46F44CF2-3B95-487C-9946-17C68563940F}" presName="hierChild3" presStyleCnt="0"/>
      <dgm:spPr/>
    </dgm:pt>
    <dgm:pt modelId="{1C8A7182-6485-4599-BE13-5A5CBF24503A}" type="pres">
      <dgm:prSet presAssocID="{E4EEFB41-0385-4458-9DBC-9A3A5CBE5F94}" presName="Name17" presStyleLbl="parChTrans1D3" presStyleIdx="4" presStyleCnt="9"/>
      <dgm:spPr/>
      <dgm:t>
        <a:bodyPr/>
        <a:lstStyle/>
        <a:p>
          <a:endParaRPr lang="id-ID"/>
        </a:p>
      </dgm:t>
    </dgm:pt>
    <dgm:pt modelId="{BD85CD38-C988-4244-98B5-08250501BE55}" type="pres">
      <dgm:prSet presAssocID="{E3730ABA-764F-4796-BA6E-6DBA4615B5CD}" presName="hierRoot3" presStyleCnt="0"/>
      <dgm:spPr/>
    </dgm:pt>
    <dgm:pt modelId="{2643787A-069E-434D-BF14-F100EC5295F2}" type="pres">
      <dgm:prSet presAssocID="{E3730ABA-764F-4796-BA6E-6DBA4615B5CD}" presName="composite3" presStyleCnt="0"/>
      <dgm:spPr/>
    </dgm:pt>
    <dgm:pt modelId="{49CDA0F4-B98A-4C1D-B29A-537B1CD3F141}" type="pres">
      <dgm:prSet presAssocID="{E3730ABA-764F-4796-BA6E-6DBA4615B5CD}" presName="background3" presStyleLbl="node3" presStyleIdx="4" presStyleCnt="9"/>
      <dgm:spPr/>
    </dgm:pt>
    <dgm:pt modelId="{65BB5E70-9435-497F-A0E6-5957EB70D78C}" type="pres">
      <dgm:prSet presAssocID="{E3730ABA-764F-4796-BA6E-6DBA4615B5CD}" presName="text3" presStyleLbl="fgAcc3" presStyleIdx="4" presStyleCnt="9">
        <dgm:presLayoutVars>
          <dgm:chPref val="3"/>
        </dgm:presLayoutVars>
      </dgm:prSet>
      <dgm:spPr/>
      <dgm:t>
        <a:bodyPr/>
        <a:lstStyle/>
        <a:p>
          <a:endParaRPr lang="id-ID"/>
        </a:p>
      </dgm:t>
    </dgm:pt>
    <dgm:pt modelId="{2D18350F-1E95-4C6E-9F06-220F73A60BE5}" type="pres">
      <dgm:prSet presAssocID="{E3730ABA-764F-4796-BA6E-6DBA4615B5CD}" presName="hierChild4" presStyleCnt="0"/>
      <dgm:spPr/>
    </dgm:pt>
    <dgm:pt modelId="{01E58D88-828C-478C-B97A-B3223F608E6A}" type="pres">
      <dgm:prSet presAssocID="{DDFA48B1-E055-4CCA-8015-4A56B8B41D01}" presName="Name17" presStyleLbl="parChTrans1D3" presStyleIdx="5" presStyleCnt="9"/>
      <dgm:spPr/>
      <dgm:t>
        <a:bodyPr/>
        <a:lstStyle/>
        <a:p>
          <a:endParaRPr lang="id-ID"/>
        </a:p>
      </dgm:t>
    </dgm:pt>
    <dgm:pt modelId="{711773DB-C8D1-45A0-82C8-5C46EEDF36E2}" type="pres">
      <dgm:prSet presAssocID="{B49A3BDB-F430-4022-B6EA-F50F7C53A9F2}" presName="hierRoot3" presStyleCnt="0"/>
      <dgm:spPr/>
    </dgm:pt>
    <dgm:pt modelId="{58D37243-F157-4830-B925-6AF53EC19CF6}" type="pres">
      <dgm:prSet presAssocID="{B49A3BDB-F430-4022-B6EA-F50F7C53A9F2}" presName="composite3" presStyleCnt="0"/>
      <dgm:spPr/>
    </dgm:pt>
    <dgm:pt modelId="{DCA84CAE-86ED-4778-8053-37EC7289BB8E}" type="pres">
      <dgm:prSet presAssocID="{B49A3BDB-F430-4022-B6EA-F50F7C53A9F2}" presName="background3" presStyleLbl="node3" presStyleIdx="5" presStyleCnt="9"/>
      <dgm:spPr/>
    </dgm:pt>
    <dgm:pt modelId="{FF05C528-2D60-4484-A55B-B04C7B7A1633}" type="pres">
      <dgm:prSet presAssocID="{B49A3BDB-F430-4022-B6EA-F50F7C53A9F2}" presName="text3" presStyleLbl="fgAcc3" presStyleIdx="5" presStyleCnt="9">
        <dgm:presLayoutVars>
          <dgm:chPref val="3"/>
        </dgm:presLayoutVars>
      </dgm:prSet>
      <dgm:spPr/>
      <dgm:t>
        <a:bodyPr/>
        <a:lstStyle/>
        <a:p>
          <a:endParaRPr lang="id-ID"/>
        </a:p>
      </dgm:t>
    </dgm:pt>
    <dgm:pt modelId="{D3EF6BE1-2085-4AED-AC8E-292A71AE4F6F}" type="pres">
      <dgm:prSet presAssocID="{B49A3BDB-F430-4022-B6EA-F50F7C53A9F2}" presName="hierChild4" presStyleCnt="0"/>
      <dgm:spPr/>
    </dgm:pt>
    <dgm:pt modelId="{9D033E1F-70AA-4B39-8CE5-CE73F5D0832C}" type="pres">
      <dgm:prSet presAssocID="{D95386B7-5202-4E29-8183-01BA2DFD7246}" presName="Name17" presStyleLbl="parChTrans1D3" presStyleIdx="6" presStyleCnt="9"/>
      <dgm:spPr/>
      <dgm:t>
        <a:bodyPr/>
        <a:lstStyle/>
        <a:p>
          <a:endParaRPr lang="id-ID"/>
        </a:p>
      </dgm:t>
    </dgm:pt>
    <dgm:pt modelId="{A583A748-15A5-4B80-9A29-7952F19565D6}" type="pres">
      <dgm:prSet presAssocID="{8F100012-91B4-4173-B9E8-8088224727BD}" presName="hierRoot3" presStyleCnt="0"/>
      <dgm:spPr/>
    </dgm:pt>
    <dgm:pt modelId="{E77F5155-4D4B-46C7-A42D-9BF83D75A887}" type="pres">
      <dgm:prSet presAssocID="{8F100012-91B4-4173-B9E8-8088224727BD}" presName="composite3" presStyleCnt="0"/>
      <dgm:spPr/>
    </dgm:pt>
    <dgm:pt modelId="{A53E3D25-0529-4AC2-9121-B04676C54B08}" type="pres">
      <dgm:prSet presAssocID="{8F100012-91B4-4173-B9E8-8088224727BD}" presName="background3" presStyleLbl="node3" presStyleIdx="6" presStyleCnt="9"/>
      <dgm:spPr/>
    </dgm:pt>
    <dgm:pt modelId="{2C0782E4-1444-4CAF-AA0D-5DE4F3826C07}" type="pres">
      <dgm:prSet presAssocID="{8F100012-91B4-4173-B9E8-8088224727BD}" presName="text3" presStyleLbl="fgAcc3" presStyleIdx="6" presStyleCnt="9">
        <dgm:presLayoutVars>
          <dgm:chPref val="3"/>
        </dgm:presLayoutVars>
      </dgm:prSet>
      <dgm:spPr/>
      <dgm:t>
        <a:bodyPr/>
        <a:lstStyle/>
        <a:p>
          <a:endParaRPr lang="id-ID"/>
        </a:p>
      </dgm:t>
    </dgm:pt>
    <dgm:pt modelId="{3BF9C04C-41D7-4BCC-9EC0-EE78223AE556}" type="pres">
      <dgm:prSet presAssocID="{8F100012-91B4-4173-B9E8-8088224727BD}" presName="hierChild4" presStyleCnt="0"/>
      <dgm:spPr/>
    </dgm:pt>
    <dgm:pt modelId="{A30FB873-7D8D-409E-A848-C586D0F00CE9}" type="pres">
      <dgm:prSet presAssocID="{5F895C01-E413-4B61-9626-033D29948008}" presName="Name17" presStyleLbl="parChTrans1D3" presStyleIdx="7" presStyleCnt="9"/>
      <dgm:spPr/>
      <dgm:t>
        <a:bodyPr/>
        <a:lstStyle/>
        <a:p>
          <a:endParaRPr lang="id-ID"/>
        </a:p>
      </dgm:t>
    </dgm:pt>
    <dgm:pt modelId="{D37A9FCD-FE1A-4F82-A23A-E731CB89B68F}" type="pres">
      <dgm:prSet presAssocID="{A96CBF19-4EEE-4C12-94BE-10ACBDD5D409}" presName="hierRoot3" presStyleCnt="0"/>
      <dgm:spPr/>
    </dgm:pt>
    <dgm:pt modelId="{5F9213ED-2612-4476-B740-0838009CEAC1}" type="pres">
      <dgm:prSet presAssocID="{A96CBF19-4EEE-4C12-94BE-10ACBDD5D409}" presName="composite3" presStyleCnt="0"/>
      <dgm:spPr/>
    </dgm:pt>
    <dgm:pt modelId="{AB8542FF-5BAF-419E-9354-488CEDF36C70}" type="pres">
      <dgm:prSet presAssocID="{A96CBF19-4EEE-4C12-94BE-10ACBDD5D409}" presName="background3" presStyleLbl="node3" presStyleIdx="7" presStyleCnt="9"/>
      <dgm:spPr/>
    </dgm:pt>
    <dgm:pt modelId="{B2EECEAF-9C97-4D0C-A099-C22273FE6430}" type="pres">
      <dgm:prSet presAssocID="{A96CBF19-4EEE-4C12-94BE-10ACBDD5D409}" presName="text3" presStyleLbl="fgAcc3" presStyleIdx="7" presStyleCnt="9">
        <dgm:presLayoutVars>
          <dgm:chPref val="3"/>
        </dgm:presLayoutVars>
      </dgm:prSet>
      <dgm:spPr/>
      <dgm:t>
        <a:bodyPr/>
        <a:lstStyle/>
        <a:p>
          <a:endParaRPr lang="id-ID"/>
        </a:p>
      </dgm:t>
    </dgm:pt>
    <dgm:pt modelId="{70263C29-F818-4A31-9B22-59F7512A9CAB}" type="pres">
      <dgm:prSet presAssocID="{A96CBF19-4EEE-4C12-94BE-10ACBDD5D409}" presName="hierChild4" presStyleCnt="0"/>
      <dgm:spPr/>
    </dgm:pt>
    <dgm:pt modelId="{F020CF1C-EEA5-482A-BF66-7BD260E8961C}" type="pres">
      <dgm:prSet presAssocID="{D59920F7-A373-4A93-8902-2798A6887990}" presName="Name17" presStyleLbl="parChTrans1D3" presStyleIdx="8" presStyleCnt="9"/>
      <dgm:spPr/>
      <dgm:t>
        <a:bodyPr/>
        <a:lstStyle/>
        <a:p>
          <a:endParaRPr lang="id-ID"/>
        </a:p>
      </dgm:t>
    </dgm:pt>
    <dgm:pt modelId="{C6710AD3-4F7E-41B5-B291-F4D43DAF04C6}" type="pres">
      <dgm:prSet presAssocID="{2AFA8AD5-EEE1-4B84-8142-61E428725361}" presName="hierRoot3" presStyleCnt="0"/>
      <dgm:spPr/>
    </dgm:pt>
    <dgm:pt modelId="{D6646221-2036-430C-AA40-25C498B3E5CC}" type="pres">
      <dgm:prSet presAssocID="{2AFA8AD5-EEE1-4B84-8142-61E428725361}" presName="composite3" presStyleCnt="0"/>
      <dgm:spPr/>
    </dgm:pt>
    <dgm:pt modelId="{6361381F-1C91-4C11-BEBC-DE196F48C742}" type="pres">
      <dgm:prSet presAssocID="{2AFA8AD5-EEE1-4B84-8142-61E428725361}" presName="background3" presStyleLbl="node3" presStyleIdx="8" presStyleCnt="9"/>
      <dgm:spPr/>
    </dgm:pt>
    <dgm:pt modelId="{2CF07EDD-6F61-4BD0-9889-A3FAE881643D}" type="pres">
      <dgm:prSet presAssocID="{2AFA8AD5-EEE1-4B84-8142-61E428725361}" presName="text3" presStyleLbl="fgAcc3" presStyleIdx="8" presStyleCnt="9">
        <dgm:presLayoutVars>
          <dgm:chPref val="3"/>
        </dgm:presLayoutVars>
      </dgm:prSet>
      <dgm:spPr/>
      <dgm:t>
        <a:bodyPr/>
        <a:lstStyle/>
        <a:p>
          <a:endParaRPr lang="id-ID"/>
        </a:p>
      </dgm:t>
    </dgm:pt>
    <dgm:pt modelId="{AA4264C1-91AC-44DE-B3C6-5791FE5984E0}" type="pres">
      <dgm:prSet presAssocID="{2AFA8AD5-EEE1-4B84-8142-61E428725361}" presName="hierChild4" presStyleCnt="0"/>
      <dgm:spPr/>
    </dgm:pt>
  </dgm:ptLst>
  <dgm:cxnLst>
    <dgm:cxn modelId="{1E579011-3650-4A3E-B84F-FEEB22453A86}" srcId="{46F44CF2-3B95-487C-9946-17C68563940F}" destId="{A96CBF19-4EEE-4C12-94BE-10ACBDD5D409}" srcOrd="3" destOrd="0" parTransId="{5F895C01-E413-4B61-9626-033D29948008}" sibTransId="{079B8E96-29AF-4769-AA96-A3DA237A3BC2}"/>
    <dgm:cxn modelId="{BFF0D35C-6B21-4E5F-AD3B-066740171ED4}" srcId="{84D52B6E-2CCD-4076-90E8-474B782D452D}" destId="{E6D2D0DD-5BDD-48D6-8883-1A3B6D19D77E}" srcOrd="0" destOrd="0" parTransId="{D676D136-D773-4B15-875A-EA883B24F4D2}" sibTransId="{F63EC361-42DF-44A7-BF7F-F5342BB89AED}"/>
    <dgm:cxn modelId="{DF790D38-1419-49F7-9B44-04FD6A77D033}" srcId="{E6D2D0DD-5BDD-48D6-8883-1A3B6D19D77E}" destId="{B5B54ADB-F2F3-473D-B950-CB9CE81A44B3}" srcOrd="3" destOrd="0" parTransId="{69928C56-4FF8-4E0B-8A5E-EBB5143073AF}" sibTransId="{8CD37CCC-F2AE-4C89-8722-3AD7133473C5}"/>
    <dgm:cxn modelId="{07F89000-1090-4561-B7D1-169F6DEEBDB9}" type="presOf" srcId="{F72531F7-4445-4A7B-AF2E-4E4DEAB8D224}" destId="{00CFA318-1069-444C-8128-8AA90598DE36}" srcOrd="0" destOrd="0" presId="urn:microsoft.com/office/officeart/2005/8/layout/hierarchy1"/>
    <dgm:cxn modelId="{735D6A2A-B9B7-4C17-92E4-F89F2E71DA79}" type="presOf" srcId="{D676D136-D773-4B15-875A-EA883B24F4D2}" destId="{C723D957-1044-4C90-B9E8-FF1BCC31C003}" srcOrd="0" destOrd="0" presId="urn:microsoft.com/office/officeart/2005/8/layout/hierarchy1"/>
    <dgm:cxn modelId="{D83A07A9-B12F-418F-B7D7-8C9D89488124}" type="presOf" srcId="{B49A3BDB-F430-4022-B6EA-F50F7C53A9F2}" destId="{FF05C528-2D60-4484-A55B-B04C7B7A1633}" srcOrd="0" destOrd="0" presId="urn:microsoft.com/office/officeart/2005/8/layout/hierarchy1"/>
    <dgm:cxn modelId="{FFEBAE44-FAB8-4DBF-BD0A-CE9E192A8CB9}" type="presOf" srcId="{E4EEFB41-0385-4458-9DBC-9A3A5CBE5F94}" destId="{1C8A7182-6485-4599-BE13-5A5CBF24503A}" srcOrd="0" destOrd="0" presId="urn:microsoft.com/office/officeart/2005/8/layout/hierarchy1"/>
    <dgm:cxn modelId="{A1080A23-3C7C-4576-A2D5-14B1486E50DB}" type="presOf" srcId="{D59920F7-A373-4A93-8902-2798A6887990}" destId="{F020CF1C-EEA5-482A-BF66-7BD260E8961C}" srcOrd="0" destOrd="0" presId="urn:microsoft.com/office/officeart/2005/8/layout/hierarchy1"/>
    <dgm:cxn modelId="{D6363504-6C1A-4AC7-8B71-474D8F14CAA8}" type="presOf" srcId="{2AFA8AD5-EEE1-4B84-8142-61E428725361}" destId="{2CF07EDD-6F61-4BD0-9889-A3FAE881643D}" srcOrd="0" destOrd="0" presId="urn:microsoft.com/office/officeart/2005/8/layout/hierarchy1"/>
    <dgm:cxn modelId="{A1C78DF5-9DE7-4F10-80D0-F11738B037A6}" srcId="{46F44CF2-3B95-487C-9946-17C68563940F}" destId="{2AFA8AD5-EEE1-4B84-8142-61E428725361}" srcOrd="4" destOrd="0" parTransId="{D59920F7-A373-4A93-8902-2798A6887990}" sibTransId="{357DFB94-5C1A-4140-8684-0B9559C256F6}"/>
    <dgm:cxn modelId="{EEFE75E6-0095-4F57-B52E-74084526DA65}" type="presOf" srcId="{4882D2B4-F32D-412A-9DFE-7FCA1A4901F2}" destId="{EEF9C8D1-8928-400E-9D9B-FDFB46E42C6C}" srcOrd="0" destOrd="0" presId="urn:microsoft.com/office/officeart/2005/8/layout/hierarchy1"/>
    <dgm:cxn modelId="{FE4BA787-6A95-42F4-8083-F13646B72DAD}" srcId="{84D52B6E-2CCD-4076-90E8-474B782D452D}" destId="{46F44CF2-3B95-487C-9946-17C68563940F}" srcOrd="1" destOrd="0" parTransId="{0738AFA3-666D-450E-9D41-55F319759041}" sibTransId="{A78FD0E2-4740-42EC-951B-3DC026CA38DB}"/>
    <dgm:cxn modelId="{9984CE4E-1C77-4EF9-BE29-0640558ED0EE}" type="presOf" srcId="{69928C56-4FF8-4E0B-8A5E-EBB5143073AF}" destId="{16F2C227-94E8-4A9F-8353-7F7AA663F249}" srcOrd="0" destOrd="0" presId="urn:microsoft.com/office/officeart/2005/8/layout/hierarchy1"/>
    <dgm:cxn modelId="{DFFF4EF3-68B6-494A-9DAA-399D2603B858}" type="presOf" srcId="{5F895C01-E413-4B61-9626-033D29948008}" destId="{A30FB873-7D8D-409E-A848-C586D0F00CE9}" srcOrd="0" destOrd="0" presId="urn:microsoft.com/office/officeart/2005/8/layout/hierarchy1"/>
    <dgm:cxn modelId="{A1718678-6ABE-4301-88A6-4C785E898583}" srcId="{D0B98E4A-3CC3-41A2-ACCF-705805E8BCDD}" destId="{84D52B6E-2CCD-4076-90E8-474B782D452D}" srcOrd="0" destOrd="0" parTransId="{A8A0B13F-DCC7-424A-A1A9-4AB098F2BE9A}" sibTransId="{5DE4BEBA-4545-4991-B2BA-FB823AE80F8F}"/>
    <dgm:cxn modelId="{A7AA8CE9-8857-4064-BC81-7CF313B1F126}" type="presOf" srcId="{8F100012-91B4-4173-B9E8-8088224727BD}" destId="{2C0782E4-1444-4CAF-AA0D-5DE4F3826C07}" srcOrd="0" destOrd="0" presId="urn:microsoft.com/office/officeart/2005/8/layout/hierarchy1"/>
    <dgm:cxn modelId="{14E9DA94-5B93-4C36-AF92-93C42A8B5343}" type="presOf" srcId="{D95386B7-5202-4E29-8183-01BA2DFD7246}" destId="{9D033E1F-70AA-4B39-8CE5-CE73F5D0832C}" srcOrd="0" destOrd="0" presId="urn:microsoft.com/office/officeart/2005/8/layout/hierarchy1"/>
    <dgm:cxn modelId="{DE94457C-1DB4-4CC6-BE57-19C818EF29EE}" type="presOf" srcId="{DDFA48B1-E055-4CCA-8015-4A56B8B41D01}" destId="{01E58D88-828C-478C-B97A-B3223F608E6A}" srcOrd="0" destOrd="0" presId="urn:microsoft.com/office/officeart/2005/8/layout/hierarchy1"/>
    <dgm:cxn modelId="{66B66FA4-9E33-40B8-8825-8DF10433EB36}" type="presOf" srcId="{0738AFA3-666D-450E-9D41-55F319759041}" destId="{98BAC9C1-7132-408F-B8E3-835A72D39B47}" srcOrd="0" destOrd="0" presId="urn:microsoft.com/office/officeart/2005/8/layout/hierarchy1"/>
    <dgm:cxn modelId="{AB0BB991-552E-439B-8849-F82088B8B208}" type="presOf" srcId="{84D52B6E-2CCD-4076-90E8-474B782D452D}" destId="{DC70C33C-7623-4F36-89DA-C3CC8B39320B}" srcOrd="0" destOrd="0" presId="urn:microsoft.com/office/officeart/2005/8/layout/hierarchy1"/>
    <dgm:cxn modelId="{C4430B4C-1D49-4112-93B1-2E596DD728AD}" type="presOf" srcId="{A96CBF19-4EEE-4C12-94BE-10ACBDD5D409}" destId="{B2EECEAF-9C97-4D0C-A099-C22273FE6430}" srcOrd="0" destOrd="0" presId="urn:microsoft.com/office/officeart/2005/8/layout/hierarchy1"/>
    <dgm:cxn modelId="{6394627E-4815-4E3E-824B-CF022C488283}" srcId="{E6D2D0DD-5BDD-48D6-8883-1A3B6D19D77E}" destId="{B2577C8F-BC7C-44F6-A2EB-26C411C25582}" srcOrd="2" destOrd="0" parTransId="{F72531F7-4445-4A7B-AF2E-4E4DEAB8D224}" sibTransId="{E07C0216-C534-4534-9EB2-7218B0FF791A}"/>
    <dgm:cxn modelId="{2062B337-4393-485E-8888-5C7588497B90}" srcId="{46F44CF2-3B95-487C-9946-17C68563940F}" destId="{E3730ABA-764F-4796-BA6E-6DBA4615B5CD}" srcOrd="0" destOrd="0" parTransId="{E4EEFB41-0385-4458-9DBC-9A3A5CBE5F94}" sibTransId="{C9F47E9F-A64B-460C-A811-953FBECE27A6}"/>
    <dgm:cxn modelId="{72511BBC-6AE7-4BA6-8F6B-8E60618BFFD1}" type="presOf" srcId="{E6D2D0DD-5BDD-48D6-8883-1A3B6D19D77E}" destId="{CC2451A6-250E-428E-B386-1D5EF5050B72}" srcOrd="0" destOrd="0" presId="urn:microsoft.com/office/officeart/2005/8/layout/hierarchy1"/>
    <dgm:cxn modelId="{66E8E840-25E9-4071-BBB2-BFDE2D46ECA9}" type="presOf" srcId="{A6797CC6-BB97-4ACD-BBDF-2284B753D956}" destId="{25547DAA-90CF-4B9F-B092-DE730F2E786C}" srcOrd="0" destOrd="0" presId="urn:microsoft.com/office/officeart/2005/8/layout/hierarchy1"/>
    <dgm:cxn modelId="{B3F9F768-D976-4CB1-84C7-D6CE44E51B3B}" srcId="{E6D2D0DD-5BDD-48D6-8883-1A3B6D19D77E}" destId="{6E2B2E58-0417-4716-BB7D-A8962C8838DB}" srcOrd="0" destOrd="0" parTransId="{1F750466-1D7D-4861-9802-52F382C85F54}" sibTransId="{17FF3608-556F-420A-90E0-A62B236E79B6}"/>
    <dgm:cxn modelId="{A2B19B28-C5F9-4FBE-8AFA-3C0B4C079322}" type="presOf" srcId="{D0B98E4A-3CC3-41A2-ACCF-705805E8BCDD}" destId="{0838A43E-0027-49DC-84AA-ABC8ECAC26AB}" srcOrd="0" destOrd="0" presId="urn:microsoft.com/office/officeart/2005/8/layout/hierarchy1"/>
    <dgm:cxn modelId="{FA50376E-5F93-442D-8AE0-39B097D6EBBC}" type="presOf" srcId="{6E2B2E58-0417-4716-BB7D-A8962C8838DB}" destId="{DD977C85-3967-45C7-84FC-EECE671C4595}" srcOrd="0" destOrd="0" presId="urn:microsoft.com/office/officeart/2005/8/layout/hierarchy1"/>
    <dgm:cxn modelId="{86A0AFEA-8E06-43A9-9E74-C96914942993}" type="presOf" srcId="{1F750466-1D7D-4861-9802-52F382C85F54}" destId="{C9B5BB2A-4A43-4F4E-B33A-A1BF934E2B47}" srcOrd="0" destOrd="0" presId="urn:microsoft.com/office/officeart/2005/8/layout/hierarchy1"/>
    <dgm:cxn modelId="{3B6297D0-3CD3-4BB0-8F2E-68DA68325268}" type="presOf" srcId="{B5B54ADB-F2F3-473D-B950-CB9CE81A44B3}" destId="{CC30AC50-C523-4A58-B943-35BBBC8D09B7}" srcOrd="0" destOrd="0" presId="urn:microsoft.com/office/officeart/2005/8/layout/hierarchy1"/>
    <dgm:cxn modelId="{CCA8F123-88C2-43CB-A707-25493C7D3257}" type="presOf" srcId="{B2577C8F-BC7C-44F6-A2EB-26C411C25582}" destId="{EA12968D-894B-4CE4-8AF4-EAD372B4A4DC}" srcOrd="0" destOrd="0" presId="urn:microsoft.com/office/officeart/2005/8/layout/hierarchy1"/>
    <dgm:cxn modelId="{FCDB5374-77E2-419E-9F28-9A88193B899B}" srcId="{E6D2D0DD-5BDD-48D6-8883-1A3B6D19D77E}" destId="{4882D2B4-F32D-412A-9DFE-7FCA1A4901F2}" srcOrd="1" destOrd="0" parTransId="{A6797CC6-BB97-4ACD-BBDF-2284B753D956}" sibTransId="{D0C2734A-C0E1-46E2-80DC-4E3307044536}"/>
    <dgm:cxn modelId="{8269CDB0-503E-452A-845D-1B2828D304B7}" type="presOf" srcId="{46F44CF2-3B95-487C-9946-17C68563940F}" destId="{D0CC40FA-5B9A-4224-B8E1-0EC7E98280E1}" srcOrd="0" destOrd="0" presId="urn:microsoft.com/office/officeart/2005/8/layout/hierarchy1"/>
    <dgm:cxn modelId="{7BA610E9-7581-4C29-B8CB-F10295DA5EE2}" srcId="{46F44CF2-3B95-487C-9946-17C68563940F}" destId="{B49A3BDB-F430-4022-B6EA-F50F7C53A9F2}" srcOrd="1" destOrd="0" parTransId="{DDFA48B1-E055-4CCA-8015-4A56B8B41D01}" sibTransId="{306B1B36-6446-402F-99BD-06E469D84B88}"/>
    <dgm:cxn modelId="{6E845809-3845-4632-90FD-0224575CBF38}" srcId="{46F44CF2-3B95-487C-9946-17C68563940F}" destId="{8F100012-91B4-4173-B9E8-8088224727BD}" srcOrd="2" destOrd="0" parTransId="{D95386B7-5202-4E29-8183-01BA2DFD7246}" sibTransId="{E2023367-3CB3-4C2A-9996-4C376DE0DAFC}"/>
    <dgm:cxn modelId="{4643BC99-FCEB-4797-9131-043003623365}" type="presOf" srcId="{E3730ABA-764F-4796-BA6E-6DBA4615B5CD}" destId="{65BB5E70-9435-497F-A0E6-5957EB70D78C}" srcOrd="0" destOrd="0" presId="urn:microsoft.com/office/officeart/2005/8/layout/hierarchy1"/>
    <dgm:cxn modelId="{76A6996D-EAAF-4436-A8B0-D28686894504}" type="presParOf" srcId="{0838A43E-0027-49DC-84AA-ABC8ECAC26AB}" destId="{B7240F65-5ED9-4720-B654-7AB433B83637}" srcOrd="0" destOrd="0" presId="urn:microsoft.com/office/officeart/2005/8/layout/hierarchy1"/>
    <dgm:cxn modelId="{D2E662D4-CEC1-4BC9-924D-8261FD101FB5}" type="presParOf" srcId="{B7240F65-5ED9-4720-B654-7AB433B83637}" destId="{1D2734ED-8C3C-4663-9544-BE749B28A80B}" srcOrd="0" destOrd="0" presId="urn:microsoft.com/office/officeart/2005/8/layout/hierarchy1"/>
    <dgm:cxn modelId="{12FA4AA7-493D-47EA-91E3-230CC75654B6}" type="presParOf" srcId="{1D2734ED-8C3C-4663-9544-BE749B28A80B}" destId="{2265376A-8520-4BCE-AB82-EDF2C334B935}" srcOrd="0" destOrd="0" presId="urn:microsoft.com/office/officeart/2005/8/layout/hierarchy1"/>
    <dgm:cxn modelId="{93991A4A-B08F-4912-A5C9-DF62E9761110}" type="presParOf" srcId="{1D2734ED-8C3C-4663-9544-BE749B28A80B}" destId="{DC70C33C-7623-4F36-89DA-C3CC8B39320B}" srcOrd="1" destOrd="0" presId="urn:microsoft.com/office/officeart/2005/8/layout/hierarchy1"/>
    <dgm:cxn modelId="{2F672644-EEF7-49AE-980F-DF96AFCCE48F}" type="presParOf" srcId="{B7240F65-5ED9-4720-B654-7AB433B83637}" destId="{1230B943-81B6-4913-B12E-B8655EF683A0}" srcOrd="1" destOrd="0" presId="urn:microsoft.com/office/officeart/2005/8/layout/hierarchy1"/>
    <dgm:cxn modelId="{60BB56C9-F055-4615-A8FA-47584B1BE123}" type="presParOf" srcId="{1230B943-81B6-4913-B12E-B8655EF683A0}" destId="{C723D957-1044-4C90-B9E8-FF1BCC31C003}" srcOrd="0" destOrd="0" presId="urn:microsoft.com/office/officeart/2005/8/layout/hierarchy1"/>
    <dgm:cxn modelId="{3DE75DAB-4E0B-4EA1-AC1A-AE177523AF13}" type="presParOf" srcId="{1230B943-81B6-4913-B12E-B8655EF683A0}" destId="{71A78EA1-DAE9-47C7-B468-D527EAFF95DF}" srcOrd="1" destOrd="0" presId="urn:microsoft.com/office/officeart/2005/8/layout/hierarchy1"/>
    <dgm:cxn modelId="{8C6C4DC4-DC96-471A-83D3-9FD0B5B2A742}" type="presParOf" srcId="{71A78EA1-DAE9-47C7-B468-D527EAFF95DF}" destId="{8F6C2705-05B8-4B07-952D-3D04EAC5A36E}" srcOrd="0" destOrd="0" presId="urn:microsoft.com/office/officeart/2005/8/layout/hierarchy1"/>
    <dgm:cxn modelId="{4A22D513-F790-4FF5-93E1-A9A3E41D5980}" type="presParOf" srcId="{8F6C2705-05B8-4B07-952D-3D04EAC5A36E}" destId="{9F4ED646-4F3D-4938-BDED-123531F9F414}" srcOrd="0" destOrd="0" presId="urn:microsoft.com/office/officeart/2005/8/layout/hierarchy1"/>
    <dgm:cxn modelId="{54E7C851-0D21-4B69-AAEA-5FDBE9F618D9}" type="presParOf" srcId="{8F6C2705-05B8-4B07-952D-3D04EAC5A36E}" destId="{CC2451A6-250E-428E-B386-1D5EF5050B72}" srcOrd="1" destOrd="0" presId="urn:microsoft.com/office/officeart/2005/8/layout/hierarchy1"/>
    <dgm:cxn modelId="{B15E8A90-0D05-4E44-831C-503EEE9D0F00}" type="presParOf" srcId="{71A78EA1-DAE9-47C7-B468-D527EAFF95DF}" destId="{A276DB9E-AC3F-4488-B2D0-CB33C6AEC9E1}" srcOrd="1" destOrd="0" presId="urn:microsoft.com/office/officeart/2005/8/layout/hierarchy1"/>
    <dgm:cxn modelId="{593D11D7-683B-42E0-851E-48213758F090}" type="presParOf" srcId="{A276DB9E-AC3F-4488-B2D0-CB33C6AEC9E1}" destId="{C9B5BB2A-4A43-4F4E-B33A-A1BF934E2B47}" srcOrd="0" destOrd="0" presId="urn:microsoft.com/office/officeart/2005/8/layout/hierarchy1"/>
    <dgm:cxn modelId="{D1FEBFA8-3732-4CB8-A432-7A5438AE51C1}" type="presParOf" srcId="{A276DB9E-AC3F-4488-B2D0-CB33C6AEC9E1}" destId="{57E5C167-7105-491F-B6C6-9DF5A601B1B0}" srcOrd="1" destOrd="0" presId="urn:microsoft.com/office/officeart/2005/8/layout/hierarchy1"/>
    <dgm:cxn modelId="{EB7BC410-370A-4A8E-9BF8-041BBE60F7F0}" type="presParOf" srcId="{57E5C167-7105-491F-B6C6-9DF5A601B1B0}" destId="{ACA3C3C1-35BA-40BE-A8A5-B6998C1FCFD4}" srcOrd="0" destOrd="0" presId="urn:microsoft.com/office/officeart/2005/8/layout/hierarchy1"/>
    <dgm:cxn modelId="{F9A5CC51-CB63-4DE0-BF49-A41031417C9A}" type="presParOf" srcId="{ACA3C3C1-35BA-40BE-A8A5-B6998C1FCFD4}" destId="{39E161B8-40D2-41B8-B7D7-D35220BE93E4}" srcOrd="0" destOrd="0" presId="urn:microsoft.com/office/officeart/2005/8/layout/hierarchy1"/>
    <dgm:cxn modelId="{AF8E2226-03A9-4A0B-B682-0E144E351819}" type="presParOf" srcId="{ACA3C3C1-35BA-40BE-A8A5-B6998C1FCFD4}" destId="{DD977C85-3967-45C7-84FC-EECE671C4595}" srcOrd="1" destOrd="0" presId="urn:microsoft.com/office/officeart/2005/8/layout/hierarchy1"/>
    <dgm:cxn modelId="{5D04D049-35D6-4014-84F4-1F37C724AEF7}" type="presParOf" srcId="{57E5C167-7105-491F-B6C6-9DF5A601B1B0}" destId="{D7985E2A-A706-4F1D-8CF7-4750A58262F9}" srcOrd="1" destOrd="0" presId="urn:microsoft.com/office/officeart/2005/8/layout/hierarchy1"/>
    <dgm:cxn modelId="{EFD6A9D1-C26A-4C31-9B6C-8229861C2671}" type="presParOf" srcId="{A276DB9E-AC3F-4488-B2D0-CB33C6AEC9E1}" destId="{25547DAA-90CF-4B9F-B092-DE730F2E786C}" srcOrd="2" destOrd="0" presId="urn:microsoft.com/office/officeart/2005/8/layout/hierarchy1"/>
    <dgm:cxn modelId="{6CF64551-1D99-4CDD-A244-5AD0D21F6545}" type="presParOf" srcId="{A276DB9E-AC3F-4488-B2D0-CB33C6AEC9E1}" destId="{EB35EF62-B9A7-4CCF-BD78-BF31F240FF67}" srcOrd="3" destOrd="0" presId="urn:microsoft.com/office/officeart/2005/8/layout/hierarchy1"/>
    <dgm:cxn modelId="{F4A6F961-0AB2-4FD0-AE64-D7327B1B40BA}" type="presParOf" srcId="{EB35EF62-B9A7-4CCF-BD78-BF31F240FF67}" destId="{DD099BEA-69D2-411F-B677-590274243AA0}" srcOrd="0" destOrd="0" presId="urn:microsoft.com/office/officeart/2005/8/layout/hierarchy1"/>
    <dgm:cxn modelId="{C5D29E77-B23F-4D66-928C-6CD1B5F9DDC4}" type="presParOf" srcId="{DD099BEA-69D2-411F-B677-590274243AA0}" destId="{49FB8866-7B8E-4601-8639-1C980F7EA3F3}" srcOrd="0" destOrd="0" presId="urn:microsoft.com/office/officeart/2005/8/layout/hierarchy1"/>
    <dgm:cxn modelId="{0FD59CBA-90DA-4897-9B3E-5EDCED33C97B}" type="presParOf" srcId="{DD099BEA-69D2-411F-B677-590274243AA0}" destId="{EEF9C8D1-8928-400E-9D9B-FDFB46E42C6C}" srcOrd="1" destOrd="0" presId="urn:microsoft.com/office/officeart/2005/8/layout/hierarchy1"/>
    <dgm:cxn modelId="{F87C62CF-1D70-42D0-B8AF-95CCF55E20EB}" type="presParOf" srcId="{EB35EF62-B9A7-4CCF-BD78-BF31F240FF67}" destId="{72D0768C-DC6B-472A-B76C-17D202BE0873}" srcOrd="1" destOrd="0" presId="urn:microsoft.com/office/officeart/2005/8/layout/hierarchy1"/>
    <dgm:cxn modelId="{8ADDCBC4-BD7A-4DCA-A1C1-C8E7B5F94DFB}" type="presParOf" srcId="{A276DB9E-AC3F-4488-B2D0-CB33C6AEC9E1}" destId="{00CFA318-1069-444C-8128-8AA90598DE36}" srcOrd="4" destOrd="0" presId="urn:microsoft.com/office/officeart/2005/8/layout/hierarchy1"/>
    <dgm:cxn modelId="{37B328A4-7706-4A8A-9DED-AF80314F4258}" type="presParOf" srcId="{A276DB9E-AC3F-4488-B2D0-CB33C6AEC9E1}" destId="{834DD0B4-C077-4B1C-98C8-09527FD3B16A}" srcOrd="5" destOrd="0" presId="urn:microsoft.com/office/officeart/2005/8/layout/hierarchy1"/>
    <dgm:cxn modelId="{96D43434-0FD5-4045-B62B-9C0653A6CD28}" type="presParOf" srcId="{834DD0B4-C077-4B1C-98C8-09527FD3B16A}" destId="{18D496B7-77B3-4D4F-AA5F-05AF30EABAB6}" srcOrd="0" destOrd="0" presId="urn:microsoft.com/office/officeart/2005/8/layout/hierarchy1"/>
    <dgm:cxn modelId="{FFD70BB5-9CD0-450B-A8A6-E01390B4FB48}" type="presParOf" srcId="{18D496B7-77B3-4D4F-AA5F-05AF30EABAB6}" destId="{6337D596-90B1-4CB9-94D9-52A89C92A96D}" srcOrd="0" destOrd="0" presId="urn:microsoft.com/office/officeart/2005/8/layout/hierarchy1"/>
    <dgm:cxn modelId="{06A78F22-CD20-4A2E-9553-1A0693582C82}" type="presParOf" srcId="{18D496B7-77B3-4D4F-AA5F-05AF30EABAB6}" destId="{EA12968D-894B-4CE4-8AF4-EAD372B4A4DC}" srcOrd="1" destOrd="0" presId="urn:microsoft.com/office/officeart/2005/8/layout/hierarchy1"/>
    <dgm:cxn modelId="{66338B76-82E8-4C13-AAD7-1878B57E9FFE}" type="presParOf" srcId="{834DD0B4-C077-4B1C-98C8-09527FD3B16A}" destId="{597E3B8A-FA99-4F8C-9984-628856A30059}" srcOrd="1" destOrd="0" presId="urn:microsoft.com/office/officeart/2005/8/layout/hierarchy1"/>
    <dgm:cxn modelId="{2CF02431-F303-49D0-AED6-2FE4C1036640}" type="presParOf" srcId="{A276DB9E-AC3F-4488-B2D0-CB33C6AEC9E1}" destId="{16F2C227-94E8-4A9F-8353-7F7AA663F249}" srcOrd="6" destOrd="0" presId="urn:microsoft.com/office/officeart/2005/8/layout/hierarchy1"/>
    <dgm:cxn modelId="{DBB4276A-B246-4E49-9D47-A711F63AD7F8}" type="presParOf" srcId="{A276DB9E-AC3F-4488-B2D0-CB33C6AEC9E1}" destId="{65AE18AB-41D2-413F-8A7C-F1E0D60F0CBD}" srcOrd="7" destOrd="0" presId="urn:microsoft.com/office/officeart/2005/8/layout/hierarchy1"/>
    <dgm:cxn modelId="{97B4C9F2-296B-42DB-ABA8-4911BF395B60}" type="presParOf" srcId="{65AE18AB-41D2-413F-8A7C-F1E0D60F0CBD}" destId="{BCB4F1B6-5439-44B1-86B1-58C5DC71052E}" srcOrd="0" destOrd="0" presId="urn:microsoft.com/office/officeart/2005/8/layout/hierarchy1"/>
    <dgm:cxn modelId="{F48211E7-3DB6-4328-B1A9-0E2A9137C1C6}" type="presParOf" srcId="{BCB4F1B6-5439-44B1-86B1-58C5DC71052E}" destId="{C6FC65CB-1885-4EA8-ADD8-E71BE80171C4}" srcOrd="0" destOrd="0" presId="urn:microsoft.com/office/officeart/2005/8/layout/hierarchy1"/>
    <dgm:cxn modelId="{306137D4-125B-405B-A2C0-934187A37F9C}" type="presParOf" srcId="{BCB4F1B6-5439-44B1-86B1-58C5DC71052E}" destId="{CC30AC50-C523-4A58-B943-35BBBC8D09B7}" srcOrd="1" destOrd="0" presId="urn:microsoft.com/office/officeart/2005/8/layout/hierarchy1"/>
    <dgm:cxn modelId="{FA004259-5B92-4E58-9082-6F07F399602D}" type="presParOf" srcId="{65AE18AB-41D2-413F-8A7C-F1E0D60F0CBD}" destId="{B60CF1C5-CF55-4E01-ACCD-37DB55DD2306}" srcOrd="1" destOrd="0" presId="urn:microsoft.com/office/officeart/2005/8/layout/hierarchy1"/>
    <dgm:cxn modelId="{D73A2FE1-21A9-4FF6-8821-B8F6C668D5A4}" type="presParOf" srcId="{1230B943-81B6-4913-B12E-B8655EF683A0}" destId="{98BAC9C1-7132-408F-B8E3-835A72D39B47}" srcOrd="2" destOrd="0" presId="urn:microsoft.com/office/officeart/2005/8/layout/hierarchy1"/>
    <dgm:cxn modelId="{4C40163F-90D9-41B5-B1B4-A822259AC929}" type="presParOf" srcId="{1230B943-81B6-4913-B12E-B8655EF683A0}" destId="{C625A8E5-E017-4620-A3B4-631B21E7E9B8}" srcOrd="3" destOrd="0" presId="urn:microsoft.com/office/officeart/2005/8/layout/hierarchy1"/>
    <dgm:cxn modelId="{BD7ED567-00B8-4FB6-95C8-A5CFEDD93D05}" type="presParOf" srcId="{C625A8E5-E017-4620-A3B4-631B21E7E9B8}" destId="{037D94B7-5DE0-4680-A9E0-472E7648B837}" srcOrd="0" destOrd="0" presId="urn:microsoft.com/office/officeart/2005/8/layout/hierarchy1"/>
    <dgm:cxn modelId="{A11F1CFA-31FB-43EA-B81E-D933304E9B11}" type="presParOf" srcId="{037D94B7-5DE0-4680-A9E0-472E7648B837}" destId="{72F9D862-A45A-4AA6-9C6A-02E20157705E}" srcOrd="0" destOrd="0" presId="urn:microsoft.com/office/officeart/2005/8/layout/hierarchy1"/>
    <dgm:cxn modelId="{0B8766EC-3016-401B-9040-CE4108485CE2}" type="presParOf" srcId="{037D94B7-5DE0-4680-A9E0-472E7648B837}" destId="{D0CC40FA-5B9A-4224-B8E1-0EC7E98280E1}" srcOrd="1" destOrd="0" presId="urn:microsoft.com/office/officeart/2005/8/layout/hierarchy1"/>
    <dgm:cxn modelId="{655BE2E8-E057-49B8-BD38-8D90290E9D9A}" type="presParOf" srcId="{C625A8E5-E017-4620-A3B4-631B21E7E9B8}" destId="{BBDCE452-387B-47BF-9175-86FF52690B7C}" srcOrd="1" destOrd="0" presId="urn:microsoft.com/office/officeart/2005/8/layout/hierarchy1"/>
    <dgm:cxn modelId="{764D966C-8CDA-4284-944D-0AB5AB173AE7}" type="presParOf" srcId="{BBDCE452-387B-47BF-9175-86FF52690B7C}" destId="{1C8A7182-6485-4599-BE13-5A5CBF24503A}" srcOrd="0" destOrd="0" presId="urn:microsoft.com/office/officeart/2005/8/layout/hierarchy1"/>
    <dgm:cxn modelId="{2ED4E1F8-B9ED-459D-8A7F-E8D269B48249}" type="presParOf" srcId="{BBDCE452-387B-47BF-9175-86FF52690B7C}" destId="{BD85CD38-C988-4244-98B5-08250501BE55}" srcOrd="1" destOrd="0" presId="urn:microsoft.com/office/officeart/2005/8/layout/hierarchy1"/>
    <dgm:cxn modelId="{1C70574E-75E7-4F79-8AE1-0896463FC2A5}" type="presParOf" srcId="{BD85CD38-C988-4244-98B5-08250501BE55}" destId="{2643787A-069E-434D-BF14-F100EC5295F2}" srcOrd="0" destOrd="0" presId="urn:microsoft.com/office/officeart/2005/8/layout/hierarchy1"/>
    <dgm:cxn modelId="{DC330370-97F0-46FB-BCF5-C590B7DFFC0F}" type="presParOf" srcId="{2643787A-069E-434D-BF14-F100EC5295F2}" destId="{49CDA0F4-B98A-4C1D-B29A-537B1CD3F141}" srcOrd="0" destOrd="0" presId="urn:microsoft.com/office/officeart/2005/8/layout/hierarchy1"/>
    <dgm:cxn modelId="{9A90407D-4128-496D-B5CA-92853D3140F6}" type="presParOf" srcId="{2643787A-069E-434D-BF14-F100EC5295F2}" destId="{65BB5E70-9435-497F-A0E6-5957EB70D78C}" srcOrd="1" destOrd="0" presId="urn:microsoft.com/office/officeart/2005/8/layout/hierarchy1"/>
    <dgm:cxn modelId="{C5A54DD6-24EC-49EE-A420-EF129ECDC6A2}" type="presParOf" srcId="{BD85CD38-C988-4244-98B5-08250501BE55}" destId="{2D18350F-1E95-4C6E-9F06-220F73A60BE5}" srcOrd="1" destOrd="0" presId="urn:microsoft.com/office/officeart/2005/8/layout/hierarchy1"/>
    <dgm:cxn modelId="{AE2EBC3C-232D-4AF5-B02D-BEE7C5E11FAB}" type="presParOf" srcId="{BBDCE452-387B-47BF-9175-86FF52690B7C}" destId="{01E58D88-828C-478C-B97A-B3223F608E6A}" srcOrd="2" destOrd="0" presId="urn:microsoft.com/office/officeart/2005/8/layout/hierarchy1"/>
    <dgm:cxn modelId="{E4EA4546-DDED-4877-98B5-4FDCADC7ED46}" type="presParOf" srcId="{BBDCE452-387B-47BF-9175-86FF52690B7C}" destId="{711773DB-C8D1-45A0-82C8-5C46EEDF36E2}" srcOrd="3" destOrd="0" presId="urn:microsoft.com/office/officeart/2005/8/layout/hierarchy1"/>
    <dgm:cxn modelId="{CC701500-2904-4304-9033-504A88B0F49A}" type="presParOf" srcId="{711773DB-C8D1-45A0-82C8-5C46EEDF36E2}" destId="{58D37243-F157-4830-B925-6AF53EC19CF6}" srcOrd="0" destOrd="0" presId="urn:microsoft.com/office/officeart/2005/8/layout/hierarchy1"/>
    <dgm:cxn modelId="{5898B37A-0D08-4061-9E8F-604A2C22B4DB}" type="presParOf" srcId="{58D37243-F157-4830-B925-6AF53EC19CF6}" destId="{DCA84CAE-86ED-4778-8053-37EC7289BB8E}" srcOrd="0" destOrd="0" presId="urn:microsoft.com/office/officeart/2005/8/layout/hierarchy1"/>
    <dgm:cxn modelId="{293C99FF-57C5-4E68-86C7-E8FBC02A30B0}" type="presParOf" srcId="{58D37243-F157-4830-B925-6AF53EC19CF6}" destId="{FF05C528-2D60-4484-A55B-B04C7B7A1633}" srcOrd="1" destOrd="0" presId="urn:microsoft.com/office/officeart/2005/8/layout/hierarchy1"/>
    <dgm:cxn modelId="{34B8EECE-89F3-46A6-B35C-185DFF2AC1A6}" type="presParOf" srcId="{711773DB-C8D1-45A0-82C8-5C46EEDF36E2}" destId="{D3EF6BE1-2085-4AED-AC8E-292A71AE4F6F}" srcOrd="1" destOrd="0" presId="urn:microsoft.com/office/officeart/2005/8/layout/hierarchy1"/>
    <dgm:cxn modelId="{721105ED-DC49-4738-AA02-53C20A1E5463}" type="presParOf" srcId="{BBDCE452-387B-47BF-9175-86FF52690B7C}" destId="{9D033E1F-70AA-4B39-8CE5-CE73F5D0832C}" srcOrd="4" destOrd="0" presId="urn:microsoft.com/office/officeart/2005/8/layout/hierarchy1"/>
    <dgm:cxn modelId="{3FF4D8AE-322A-4A34-AC7D-A7DC0E3470BC}" type="presParOf" srcId="{BBDCE452-387B-47BF-9175-86FF52690B7C}" destId="{A583A748-15A5-4B80-9A29-7952F19565D6}" srcOrd="5" destOrd="0" presId="urn:microsoft.com/office/officeart/2005/8/layout/hierarchy1"/>
    <dgm:cxn modelId="{E0D5621E-7997-40ED-8249-240F7676FB6F}" type="presParOf" srcId="{A583A748-15A5-4B80-9A29-7952F19565D6}" destId="{E77F5155-4D4B-46C7-A42D-9BF83D75A887}" srcOrd="0" destOrd="0" presId="urn:microsoft.com/office/officeart/2005/8/layout/hierarchy1"/>
    <dgm:cxn modelId="{E6620CF8-BEB2-42E8-B6EE-A48AEE95C7F8}" type="presParOf" srcId="{E77F5155-4D4B-46C7-A42D-9BF83D75A887}" destId="{A53E3D25-0529-4AC2-9121-B04676C54B08}" srcOrd="0" destOrd="0" presId="urn:microsoft.com/office/officeart/2005/8/layout/hierarchy1"/>
    <dgm:cxn modelId="{662A76D0-32BB-4266-82F4-99562C987837}" type="presParOf" srcId="{E77F5155-4D4B-46C7-A42D-9BF83D75A887}" destId="{2C0782E4-1444-4CAF-AA0D-5DE4F3826C07}" srcOrd="1" destOrd="0" presId="urn:microsoft.com/office/officeart/2005/8/layout/hierarchy1"/>
    <dgm:cxn modelId="{A42B493A-2C8E-48A6-846E-F4C9BF435B4E}" type="presParOf" srcId="{A583A748-15A5-4B80-9A29-7952F19565D6}" destId="{3BF9C04C-41D7-4BCC-9EC0-EE78223AE556}" srcOrd="1" destOrd="0" presId="urn:microsoft.com/office/officeart/2005/8/layout/hierarchy1"/>
    <dgm:cxn modelId="{547CE082-A930-47A5-95C7-8196C1806C26}" type="presParOf" srcId="{BBDCE452-387B-47BF-9175-86FF52690B7C}" destId="{A30FB873-7D8D-409E-A848-C586D0F00CE9}" srcOrd="6" destOrd="0" presId="urn:microsoft.com/office/officeart/2005/8/layout/hierarchy1"/>
    <dgm:cxn modelId="{90B58261-0EE0-4C49-9445-DB6DFAF26EA5}" type="presParOf" srcId="{BBDCE452-387B-47BF-9175-86FF52690B7C}" destId="{D37A9FCD-FE1A-4F82-A23A-E731CB89B68F}" srcOrd="7" destOrd="0" presId="urn:microsoft.com/office/officeart/2005/8/layout/hierarchy1"/>
    <dgm:cxn modelId="{8A5E78E9-60E3-4A7D-BCEF-2B0428F3316C}" type="presParOf" srcId="{D37A9FCD-FE1A-4F82-A23A-E731CB89B68F}" destId="{5F9213ED-2612-4476-B740-0838009CEAC1}" srcOrd="0" destOrd="0" presId="urn:microsoft.com/office/officeart/2005/8/layout/hierarchy1"/>
    <dgm:cxn modelId="{0B882C81-02D5-4AD5-9D48-0E8857A26D85}" type="presParOf" srcId="{5F9213ED-2612-4476-B740-0838009CEAC1}" destId="{AB8542FF-5BAF-419E-9354-488CEDF36C70}" srcOrd="0" destOrd="0" presId="urn:microsoft.com/office/officeart/2005/8/layout/hierarchy1"/>
    <dgm:cxn modelId="{DF2D184D-194A-4212-A808-BBE4F0900211}" type="presParOf" srcId="{5F9213ED-2612-4476-B740-0838009CEAC1}" destId="{B2EECEAF-9C97-4D0C-A099-C22273FE6430}" srcOrd="1" destOrd="0" presId="urn:microsoft.com/office/officeart/2005/8/layout/hierarchy1"/>
    <dgm:cxn modelId="{FE720334-CC9A-4B31-983F-D5C970C34D69}" type="presParOf" srcId="{D37A9FCD-FE1A-4F82-A23A-E731CB89B68F}" destId="{70263C29-F818-4A31-9B22-59F7512A9CAB}" srcOrd="1" destOrd="0" presId="urn:microsoft.com/office/officeart/2005/8/layout/hierarchy1"/>
    <dgm:cxn modelId="{282321E1-7AC2-4D5A-9FB7-1FAAEF39F402}" type="presParOf" srcId="{BBDCE452-387B-47BF-9175-86FF52690B7C}" destId="{F020CF1C-EEA5-482A-BF66-7BD260E8961C}" srcOrd="8" destOrd="0" presId="urn:microsoft.com/office/officeart/2005/8/layout/hierarchy1"/>
    <dgm:cxn modelId="{52C852AB-41F7-46E5-932D-A96FE11005B7}" type="presParOf" srcId="{BBDCE452-387B-47BF-9175-86FF52690B7C}" destId="{C6710AD3-4F7E-41B5-B291-F4D43DAF04C6}" srcOrd="9" destOrd="0" presId="urn:microsoft.com/office/officeart/2005/8/layout/hierarchy1"/>
    <dgm:cxn modelId="{72B51658-C192-4D69-AA80-CAA5D9287696}" type="presParOf" srcId="{C6710AD3-4F7E-41B5-B291-F4D43DAF04C6}" destId="{D6646221-2036-430C-AA40-25C498B3E5CC}" srcOrd="0" destOrd="0" presId="urn:microsoft.com/office/officeart/2005/8/layout/hierarchy1"/>
    <dgm:cxn modelId="{C7891729-4097-4FFD-A79A-C13089E830AB}" type="presParOf" srcId="{D6646221-2036-430C-AA40-25C498B3E5CC}" destId="{6361381F-1C91-4C11-BEBC-DE196F48C742}" srcOrd="0" destOrd="0" presId="urn:microsoft.com/office/officeart/2005/8/layout/hierarchy1"/>
    <dgm:cxn modelId="{49A0EAB6-7A91-4E02-84CE-0B7884C3E260}" type="presParOf" srcId="{D6646221-2036-430C-AA40-25C498B3E5CC}" destId="{2CF07EDD-6F61-4BD0-9889-A3FAE881643D}" srcOrd="1" destOrd="0" presId="urn:microsoft.com/office/officeart/2005/8/layout/hierarchy1"/>
    <dgm:cxn modelId="{7E979472-0004-4424-885D-3D32D574E4FA}" type="presParOf" srcId="{C6710AD3-4F7E-41B5-B291-F4D43DAF04C6}" destId="{AA4264C1-91AC-44DE-B3C6-5791FE5984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5</a:t>
            </a:fld>
            <a:endParaRPr lang="id-ID"/>
          </a:p>
        </p:txBody>
      </p:sp>
    </p:spTree>
    <p:extLst>
      <p:ext uri="{BB962C8B-B14F-4D97-AF65-F5344CB8AC3E}">
        <p14:creationId xmlns:p14="http://schemas.microsoft.com/office/powerpoint/2010/main" val="341538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lstStyle/>
          <a:p>
            <a:fld id="{E452140B-8598-47BA-B612-8C7BDFCF8D66}" type="slidenum">
              <a:rPr lang="en-US" altLang="en-US"/>
              <a:t>6</a:t>
            </a:fld>
            <a:endParaRPr lang="en-US" alt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lstStyle/>
          <a:p>
            <a:r>
              <a:rPr lang="nb-NO" altLang="en-US"/>
              <a:t>Berbagai alasan yang masuk akal mengapa peneliti tidak melakukan sensus antara lain adalah,(a) populasi demikian banyaknya sehingga dalam prakteknya tidak mungkin seluruh elemen diteliti; (b) keterbatasan waktu penelitian, biaya, dan sumber daya manusia, membuat peneliti harus telah puas jika meneliti sebagian dari elemen penelitian; (c) bahkan kadang, penelitian yang dilakukan terhadap sampel bisa lebih reliabel daripada terhadap populasi – misalnya, karena elemen sedemikian banyaknya maka akan memunculkan kelelahan fisik dan mental para pencacahnya sehingga banyak terjadi kekeliruan. (Uma Sekaran, 1992); (d) demikian pula jika elemen populasi homogen, penelitian terhadap seluruh elemen dalam populasi menjadi tidak masuk akal, misalnya untuk meneliti kualitas jeruk dari satu pohon jeruk </a:t>
            </a:r>
            <a:endParaRPr lang="en-US" altLang="en-US"/>
          </a:p>
        </p:txBody>
      </p:sp>
    </p:spTree>
    <p:extLst>
      <p:ext uri="{BB962C8B-B14F-4D97-AF65-F5344CB8AC3E}">
        <p14:creationId xmlns:p14="http://schemas.microsoft.com/office/powerpoint/2010/main" val="302001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7"/>
          <p:cNvSpPr>
            <a:spLocks noGrp="1" noChangeArrowheads="1"/>
          </p:cNvSpPr>
          <p:nvPr>
            <p:ph type="sldNum" sz="quarter" idx="5"/>
          </p:nvPr>
        </p:nvSpPr>
        <p:spPr/>
        <p:txBody>
          <a:bodyPr/>
          <a:lstStyle/>
          <a:p>
            <a:fld id="{880F2261-DAB0-498C-B31C-F0997572EF61}" type="slidenum">
              <a:rPr lang="en-US" altLang="en-US"/>
              <a:t>7</a:t>
            </a:fld>
            <a:endParaRPr lang="en-US" altLang="en-US"/>
          </a:p>
        </p:txBody>
      </p:sp>
      <p:sp>
        <p:nvSpPr>
          <p:cNvPr id="1048630" name="Rectangle 2"/>
          <p:cNvSpPr>
            <a:spLocks noGrp="1" noRot="1" noChangeAspect="1" noChangeArrowheads="1" noTextEdit="1"/>
          </p:cNvSpPr>
          <p:nvPr>
            <p:ph type="sldImg"/>
          </p:nvPr>
        </p:nvSpPr>
        <p:spPr/>
      </p:sp>
      <p:sp>
        <p:nvSpPr>
          <p:cNvPr id="1048631" name="Rectangle 3"/>
          <p:cNvSpPr>
            <a:spLocks noGrp="1" noChangeArrowheads="1"/>
          </p:cNvSpPr>
          <p:nvPr>
            <p:ph type="body" idx="1"/>
          </p:nvPr>
        </p:nvSpPr>
        <p:spPr/>
        <p:txBody>
          <a:bodyPr/>
          <a:lstStyle/>
          <a:p>
            <a:pPr>
              <a:lnSpc>
                <a:spcPct val="80000"/>
              </a:lnSpc>
            </a:pPr>
            <a:r>
              <a:rPr lang="nb-NO" altLang="en-US" sz="800" b="1"/>
              <a:t>Syarat sampel yang baik</a:t>
            </a:r>
            <a:endParaRPr lang="en-US" altLang="en-US" sz="800" b="1"/>
          </a:p>
          <a:p>
            <a:pPr>
              <a:lnSpc>
                <a:spcPct val="80000"/>
              </a:lnSpc>
            </a:pPr>
            <a:r>
              <a:rPr lang="nb-NO" altLang="en-US" sz="800"/>
              <a:t>       Secara umum, sampel yang baik adalah yang dapat mewakili sebanyak mungkin karakteristik populasi. Dalam bahasa pengukuran, artinya sampel harus valid, yaitu bisa mengukur sesuatu yang seharusnya diukur. Kalau yang ingin diukur adalah masyarakat Sunda sedangkan yang dijadikan sampel adalah hanya orang Banten saja, maka sampel tersebut tidak valid, karena tidak mengukur sesuatu yang seharusnya diukur (orang Sunda). Sampel yang valid ditentukan oleh dua pertimbangan.</a:t>
            </a:r>
            <a:endParaRPr lang="nb-NO" altLang="en-US" sz="800" b="1"/>
          </a:p>
          <a:p>
            <a:pPr>
              <a:lnSpc>
                <a:spcPct val="80000"/>
              </a:lnSpc>
            </a:pPr>
            <a:r>
              <a:rPr lang="nb-NO" altLang="en-US" sz="800" b="1"/>
              <a:t>Pertama : Akurasi atau ketepatan</a:t>
            </a:r>
            <a:r>
              <a:rPr lang="nb-NO" altLang="en-US" sz="800"/>
              <a:t> , yaitu tingkat ketidakadaan “bias” (kekeliruan) dalam sample. Dengan kata lain makin sedikit tingkat kekeliruan yang ada dalam sampel, makin akurat sampel tersebut. Tolok ukur adanya “bias” atau kekeliruan  adalah populasi. </a:t>
            </a:r>
          </a:p>
          <a:p>
            <a:pPr>
              <a:lnSpc>
                <a:spcPct val="80000"/>
              </a:lnSpc>
            </a:pPr>
            <a:r>
              <a:rPr lang="nb-NO" altLang="en-US" sz="800"/>
              <a:t>Cooper dan Emory (1995) menyebutkan bahwa </a:t>
            </a:r>
            <a:r>
              <a:rPr lang="nb-NO" altLang="en-US" sz="800" i="1"/>
              <a:t>“there is no </a:t>
            </a:r>
            <a:r>
              <a:rPr lang="nb-NO" altLang="en-US" sz="800" b="1" i="1"/>
              <a:t>systematic variance</a:t>
            </a:r>
            <a:r>
              <a:rPr lang="nb-NO" altLang="en-US" sz="800" i="1"/>
              <a:t>”</a:t>
            </a:r>
            <a:r>
              <a:rPr lang="nb-NO" altLang="en-US" sz="800"/>
              <a:t> yang maksudnya adalah tidak ada keragaman pengukuran yang disebabkan karena pengaruh yang diketahui atau tidak diketahui, yang menyebabkan skor cenderung mengarah pada satu titik tertentu. Sebagai contoh, jika ingin mengetahui rata-rata luas tanah suatu perumahan, lalu yang dijadikan sampel adalah rumah yang terletak di setiap sudut jalan, maka hasil atau skor yang diperoleh akan bias. Kekeliruan semacam ini bisa terjadi pada sampel yang diambil secara sistematis</a:t>
            </a:r>
          </a:p>
          <a:p>
            <a:pPr>
              <a:lnSpc>
                <a:spcPct val="80000"/>
              </a:lnSpc>
            </a:pPr>
            <a:r>
              <a:rPr lang="nb-NO" altLang="en-US" sz="800"/>
              <a:t>      Contoh </a:t>
            </a:r>
            <a:r>
              <a:rPr lang="nb-NO" altLang="en-US" sz="800" i="1"/>
              <a:t>systematic variance</a:t>
            </a:r>
            <a:r>
              <a:rPr lang="nb-NO" altLang="en-US" sz="800"/>
              <a:t> yang banyak ditulis dalam buku-buku metode penelitian adalah jajak-pendapat (polling) yang dilakukan oleh </a:t>
            </a:r>
            <a:r>
              <a:rPr lang="nb-NO" altLang="en-US" sz="800" i="1"/>
              <a:t>Literary Digest</a:t>
            </a:r>
            <a:r>
              <a:rPr lang="nb-NO" altLang="en-US" sz="800"/>
              <a:t> (sebuah majalah yang terbit di Amerika tahun 1920-an) pada tahun 1936. (Copper &amp; Emory, 1995, Nan lin, 1976). Mulai tahun 1920, 1924, 1928, dan tahun 1932 majalah ini berhasil memprediksi siapa yang akan jadi presiden dari calon-calon presiden yang ada. Sampel diambil berdasarkan petunjuk dalam buku telepon dan dari daftar pemilik mobil. Namun pada tahun 1936 prediksinya salah. Berdasarkan jajak pendapat, di antara dua calon presiden (Alfred M. Landon dan Franklin D. Roosevelt), yang akan menang adalah Landon, namun meleset karena ternyata Roosevelt yang terpilih menjadi presiden Amerika.</a:t>
            </a:r>
          </a:p>
          <a:p>
            <a:pPr>
              <a:lnSpc>
                <a:spcPct val="80000"/>
              </a:lnSpc>
            </a:pPr>
            <a:r>
              <a:rPr lang="nb-NO" altLang="en-US" sz="800"/>
              <a:t>       Setelah diperiksa secara seksama, ternyata </a:t>
            </a:r>
            <a:r>
              <a:rPr lang="nb-NO" altLang="en-US" sz="800" i="1"/>
              <a:t>Literary Digest</a:t>
            </a:r>
            <a:r>
              <a:rPr lang="nb-NO" altLang="en-US" sz="800"/>
              <a:t> membuat kesalahan dalam menentukan sampel penelitiannya . Karena semua sampel yang diambil adalah mereka yang memiliki telepon dan mobil, akibatnya pemilih yang sebagian besar tidak memiliki telepon dan mobil (kelas rendah) tidak terwakili, padahal Rosevelt lebih banyak dipilih oleh masyarakat kelas rendah tersebut. Dari kejadian tersebut ada dua pelajaran yang diperoleh : (1), keakuratan prediktibilitas dari suatu sampel tidak selalu bisa dijamin dengan banyaknya jumlah sampel; (2) agar sampel dapat memprediksi dengan baik populasi, sampel harus mempunyai selengkap mungkin karakteristik populasi (Nan Lin, 1976).</a:t>
            </a:r>
            <a:endParaRPr lang="nb-NO" altLang="en-US" sz="800" b="1"/>
          </a:p>
          <a:p>
            <a:pPr>
              <a:lnSpc>
                <a:spcPct val="80000"/>
              </a:lnSpc>
            </a:pPr>
            <a:r>
              <a:rPr lang="nb-NO" altLang="en-US" sz="800" b="1"/>
              <a:t>Kedua : Presisi.</a:t>
            </a:r>
            <a:r>
              <a:rPr lang="nb-NO" altLang="en-US" sz="800"/>
              <a:t> Kriteria kedua sampel yang baik adalah memiliki tingkat presisi estimasi. Presisi mengacu pada persoalan </a:t>
            </a:r>
            <a:r>
              <a:rPr lang="nb-NO" altLang="en-US" sz="800" b="1"/>
              <a:t>sedekat mana estimasi kita  dengan karakteristik populasi.</a:t>
            </a:r>
            <a:r>
              <a:rPr lang="nb-NO" altLang="en-US" sz="800"/>
              <a:t> Contoh : Dari 300 pegawai produksi, diambil sampel 50 orang. Setelah diukur ternyata rata-rata perhari, setiap orang menghasilkan 50 potong produk “X”. Namun berdasarkan laporan harian, pegawai bisa menghasilkan produk “X” per harinya rata-rata 58 unit. Artinya di antara laporan harian yang dihitung berdasarkan populasi dengan hasil penelitian yang dihasilkan dari sampel, terdapat perbedaan 8 unit. Makin kecil tingkat perbedaan di antara rata-rata populasi dengan rata-rata sampel, maka makin tinggi tingkat presisi sampel tersebut.</a:t>
            </a:r>
          </a:p>
          <a:p>
            <a:pPr>
              <a:lnSpc>
                <a:spcPct val="80000"/>
              </a:lnSpc>
            </a:pPr>
            <a:r>
              <a:rPr lang="nb-NO" altLang="en-US" sz="800"/>
              <a:t>         Belum pernah ada sampel yang bisa mewakili karakteristik populasi sepenuhnya. Oleh karena itu dalam setiap penarikan sampel senantiasa melekat keasalahan-kesalahan, yang dikenal dengan nama “</a:t>
            </a:r>
            <a:r>
              <a:rPr lang="nb-NO" altLang="en-US" sz="800" b="1"/>
              <a:t>sampling error</a:t>
            </a:r>
            <a:r>
              <a:rPr lang="nb-NO" altLang="en-US" sz="800"/>
              <a:t>” Presisi diukur oleh simpangan baku (</a:t>
            </a:r>
            <a:r>
              <a:rPr lang="nb-NO" altLang="en-US" sz="800" i="1"/>
              <a:t>standard error</a:t>
            </a:r>
            <a:r>
              <a:rPr lang="nb-NO" altLang="en-US" sz="800"/>
              <a:t>). Makin kecil perbedaan di antara simpangan baku yang diperoleh dari sampel (S) dengan simpangan baku dari populasi (</a:t>
            </a:r>
            <a:r>
              <a:rPr lang="en-US" altLang="en-US" sz="800"/>
              <a:t>s)</a:t>
            </a:r>
            <a:r>
              <a:rPr lang="nb-NO" altLang="en-US" sz="800"/>
              <a:t>, makin tinggi pula tingkat presisinya. Walau tidak selamanya, tingkat presisi mungkin  bisa meningkat dengan cara menambahkan jumlah sampel, karena kesalahan mungkin bisa berkurang kalau jumlah sampelnya ditambah ( Kerlinger, 1973 ). Dengan contoh di atas tadi, mungkin saja perbedaan rata-rata di antara populasi dengan sampel bisa lebih sedikit, jika sampel yang ditariknya ditambah, katakanlah dari 50 menjadi 75.</a:t>
            </a:r>
            <a:endParaRPr lang="en-US" altLang="en-US" sz="800"/>
          </a:p>
        </p:txBody>
      </p:sp>
    </p:spTree>
    <p:extLst>
      <p:ext uri="{BB962C8B-B14F-4D97-AF65-F5344CB8AC3E}">
        <p14:creationId xmlns:p14="http://schemas.microsoft.com/office/powerpoint/2010/main" val="299901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Rectangle 7"/>
          <p:cNvSpPr>
            <a:spLocks noGrp="1" noChangeArrowheads="1"/>
          </p:cNvSpPr>
          <p:nvPr>
            <p:ph type="sldNum" sz="quarter" idx="5"/>
          </p:nvPr>
        </p:nvSpPr>
        <p:spPr/>
        <p:txBody>
          <a:bodyPr/>
          <a:lstStyle/>
          <a:p>
            <a:fld id="{880F2261-DAB0-498C-B31C-F0997572EF61}" type="slidenum">
              <a:rPr lang="en-US" altLang="en-US"/>
              <a:t>8</a:t>
            </a:fld>
            <a:endParaRPr lang="en-US" altLang="en-US"/>
          </a:p>
        </p:txBody>
      </p:sp>
      <p:sp>
        <p:nvSpPr>
          <p:cNvPr id="1048641" name="Rectangle 2"/>
          <p:cNvSpPr>
            <a:spLocks noGrp="1" noRot="1" noChangeAspect="1" noChangeArrowheads="1" noTextEdit="1"/>
          </p:cNvSpPr>
          <p:nvPr>
            <p:ph type="sldImg"/>
          </p:nvPr>
        </p:nvSpPr>
        <p:spPr/>
      </p:sp>
      <p:sp>
        <p:nvSpPr>
          <p:cNvPr id="1048642" name="Rectangle 3"/>
          <p:cNvSpPr>
            <a:spLocks noGrp="1" noChangeArrowheads="1"/>
          </p:cNvSpPr>
          <p:nvPr>
            <p:ph type="body" idx="1"/>
          </p:nvPr>
        </p:nvSpPr>
        <p:spPr/>
        <p:txBody>
          <a:bodyPr/>
          <a:lstStyle/>
          <a:p>
            <a:pPr>
              <a:lnSpc>
                <a:spcPct val="80000"/>
              </a:lnSpc>
            </a:pPr>
            <a:r>
              <a:rPr lang="nb-NO" altLang="en-US" sz="800" b="1"/>
              <a:t>Syarat sampel yang baik</a:t>
            </a:r>
            <a:endParaRPr lang="en-US" altLang="en-US" sz="800" b="1"/>
          </a:p>
          <a:p>
            <a:pPr>
              <a:lnSpc>
                <a:spcPct val="80000"/>
              </a:lnSpc>
            </a:pPr>
            <a:r>
              <a:rPr lang="nb-NO" altLang="en-US" sz="800"/>
              <a:t>       Secara umum, sampel yang baik adalah yang dapat mewakili sebanyak mungkin karakteristik populasi. Dalam bahasa pengukuran, artinya sampel harus valid, yaitu bisa mengukur sesuatu yang seharusnya diukur. Kalau yang ingin diukur adalah masyarakat Sunda sedangkan yang dijadikan sampel adalah hanya orang Banten saja, maka sampel tersebut tidak valid, karena tidak mengukur sesuatu yang seharusnya diukur (orang Sunda). Sampel yang valid ditentukan oleh dua pertimbangan.</a:t>
            </a:r>
            <a:endParaRPr lang="nb-NO" altLang="en-US" sz="800" b="1"/>
          </a:p>
          <a:p>
            <a:pPr>
              <a:lnSpc>
                <a:spcPct val="80000"/>
              </a:lnSpc>
            </a:pPr>
            <a:r>
              <a:rPr lang="nb-NO" altLang="en-US" sz="800" b="1"/>
              <a:t>Pertama : Akurasi atau ketepatan</a:t>
            </a:r>
            <a:r>
              <a:rPr lang="nb-NO" altLang="en-US" sz="800"/>
              <a:t> , yaitu tingkat ketidakadaan “bias” (kekeliruan) dalam sample. Dengan kata lain makin sedikit tingkat kekeliruan yang ada dalam sampel, makin akurat sampel tersebut. Tolok ukur adanya “bias” atau kekeliruan  adalah populasi. </a:t>
            </a:r>
          </a:p>
          <a:p>
            <a:pPr>
              <a:lnSpc>
                <a:spcPct val="80000"/>
              </a:lnSpc>
            </a:pPr>
            <a:r>
              <a:rPr lang="nb-NO" altLang="en-US" sz="800"/>
              <a:t>Cooper dan Emory (1995) menyebutkan bahwa </a:t>
            </a:r>
            <a:r>
              <a:rPr lang="nb-NO" altLang="en-US" sz="800" i="1"/>
              <a:t>“there is no </a:t>
            </a:r>
            <a:r>
              <a:rPr lang="nb-NO" altLang="en-US" sz="800" b="1" i="1"/>
              <a:t>systematic variance</a:t>
            </a:r>
            <a:r>
              <a:rPr lang="nb-NO" altLang="en-US" sz="800" i="1"/>
              <a:t>”</a:t>
            </a:r>
            <a:r>
              <a:rPr lang="nb-NO" altLang="en-US" sz="800"/>
              <a:t> yang maksudnya adalah tidak ada keragaman pengukuran yang disebabkan karena pengaruh yang diketahui atau tidak diketahui, yang menyebabkan skor cenderung mengarah pada satu titik tertentu. Sebagai contoh, jika ingin mengetahui rata-rata luas tanah suatu perumahan, lalu yang dijadikan sampel adalah rumah yang terletak di setiap sudut jalan, maka hasil atau skor yang diperoleh akan bias. Kekeliruan semacam ini bisa terjadi pada sampel yang diambil secara sistematis</a:t>
            </a:r>
          </a:p>
          <a:p>
            <a:pPr>
              <a:lnSpc>
                <a:spcPct val="80000"/>
              </a:lnSpc>
            </a:pPr>
            <a:r>
              <a:rPr lang="nb-NO" altLang="en-US" sz="800"/>
              <a:t>      Contoh </a:t>
            </a:r>
            <a:r>
              <a:rPr lang="nb-NO" altLang="en-US" sz="800" i="1"/>
              <a:t>systematic variance</a:t>
            </a:r>
            <a:r>
              <a:rPr lang="nb-NO" altLang="en-US" sz="800"/>
              <a:t> yang banyak ditulis dalam buku-buku metode penelitian adalah jajak-pendapat (polling) yang dilakukan oleh </a:t>
            </a:r>
            <a:r>
              <a:rPr lang="nb-NO" altLang="en-US" sz="800" i="1"/>
              <a:t>Literary Digest</a:t>
            </a:r>
            <a:r>
              <a:rPr lang="nb-NO" altLang="en-US" sz="800"/>
              <a:t> (sebuah majalah yang terbit di Amerika tahun 1920-an) pada tahun 1936. (Copper &amp; Emory, 1995, Nan lin, 1976). Mulai tahun 1920, 1924, 1928, dan tahun 1932 majalah ini berhasil memprediksi siapa yang akan jadi presiden dari calon-calon presiden yang ada. Sampel diambil berdasarkan petunjuk dalam buku telepon dan dari daftar pemilik mobil. Namun pada tahun 1936 prediksinya salah. Berdasarkan jajak pendapat, di antara dua calon presiden (Alfred M. Landon dan Franklin D. Roosevelt), yang akan menang adalah Landon, namun meleset karena ternyata Roosevelt yang terpilih menjadi presiden Amerika.</a:t>
            </a:r>
          </a:p>
          <a:p>
            <a:pPr>
              <a:lnSpc>
                <a:spcPct val="80000"/>
              </a:lnSpc>
            </a:pPr>
            <a:r>
              <a:rPr lang="nb-NO" altLang="en-US" sz="800"/>
              <a:t>       Setelah diperiksa secara seksama, ternyata </a:t>
            </a:r>
            <a:r>
              <a:rPr lang="nb-NO" altLang="en-US" sz="800" i="1"/>
              <a:t>Literary Digest</a:t>
            </a:r>
            <a:r>
              <a:rPr lang="nb-NO" altLang="en-US" sz="800"/>
              <a:t> membuat kesalahan dalam menentukan sampel penelitiannya . Karena semua sampel yang diambil adalah mereka yang memiliki telepon dan mobil, akibatnya pemilih yang sebagian besar tidak memiliki telepon dan mobil (kelas rendah) tidak terwakili, padahal Rosevelt lebih banyak dipilih oleh masyarakat kelas rendah tersebut. Dari kejadian tersebut ada dua pelajaran yang diperoleh : (1), keakuratan prediktibilitas dari suatu sampel tidak selalu bisa dijamin dengan banyaknya jumlah sampel; (2) agar sampel dapat memprediksi dengan baik populasi, sampel harus mempunyai selengkap mungkin karakteristik populasi (Nan Lin, 1976).</a:t>
            </a:r>
            <a:endParaRPr lang="nb-NO" altLang="en-US" sz="800" b="1"/>
          </a:p>
          <a:p>
            <a:pPr>
              <a:lnSpc>
                <a:spcPct val="80000"/>
              </a:lnSpc>
            </a:pPr>
            <a:r>
              <a:rPr lang="nb-NO" altLang="en-US" sz="800" b="1"/>
              <a:t>Kedua : Presisi.</a:t>
            </a:r>
            <a:r>
              <a:rPr lang="nb-NO" altLang="en-US" sz="800"/>
              <a:t> Kriteria kedua sampel yang baik adalah memiliki tingkat presisi estimasi. Presisi mengacu pada persoalan </a:t>
            </a:r>
            <a:r>
              <a:rPr lang="nb-NO" altLang="en-US" sz="800" b="1"/>
              <a:t>sedekat mana estimasi kita  dengan karakteristik populasi.</a:t>
            </a:r>
            <a:r>
              <a:rPr lang="nb-NO" altLang="en-US" sz="800"/>
              <a:t> Contoh : Dari 300 pegawai produksi, diambil sampel 50 orang. Setelah diukur ternyata rata-rata perhari, setiap orang menghasilkan 50 potong produk “X”. Namun berdasarkan laporan harian, pegawai bisa menghasilkan produk “X” per harinya rata-rata 58 unit. Artinya di antara laporan harian yang dihitung berdasarkan populasi dengan hasil penelitian yang dihasilkan dari sampel, terdapat perbedaan 8 unit. Makin kecil tingkat perbedaan di antara rata-rata populasi dengan rata-rata sampel, maka makin tinggi tingkat presisi sampel tersebut.</a:t>
            </a:r>
          </a:p>
          <a:p>
            <a:pPr>
              <a:lnSpc>
                <a:spcPct val="80000"/>
              </a:lnSpc>
            </a:pPr>
            <a:r>
              <a:rPr lang="nb-NO" altLang="en-US" sz="800"/>
              <a:t>         Belum pernah ada sampel yang bisa mewakili karakteristik populasi sepenuhnya. Oleh karena itu dalam setiap penarikan sampel senantiasa melekat keasalahan-kesalahan, yang dikenal dengan nama “</a:t>
            </a:r>
            <a:r>
              <a:rPr lang="nb-NO" altLang="en-US" sz="800" b="1"/>
              <a:t>sampling error</a:t>
            </a:r>
            <a:r>
              <a:rPr lang="nb-NO" altLang="en-US" sz="800"/>
              <a:t>” Presisi diukur oleh simpangan baku (</a:t>
            </a:r>
            <a:r>
              <a:rPr lang="nb-NO" altLang="en-US" sz="800" i="1"/>
              <a:t>standard error</a:t>
            </a:r>
            <a:r>
              <a:rPr lang="nb-NO" altLang="en-US" sz="800"/>
              <a:t>). Makin kecil perbedaan di antara simpangan baku yang diperoleh dari sampel (S) dengan simpangan baku dari populasi (</a:t>
            </a:r>
            <a:r>
              <a:rPr lang="en-US" altLang="en-US" sz="800"/>
              <a:t>s)</a:t>
            </a:r>
            <a:r>
              <a:rPr lang="nb-NO" altLang="en-US" sz="800"/>
              <a:t>, makin tinggi pula tingkat presisinya. Walau tidak selamanya, tingkat presisi mungkin  bisa meningkat dengan cara menambahkan jumlah sampel, karena kesalahan mungkin bisa berkurang kalau jumlah sampelnya ditambah ( Kerlinger, 1973 ). Dengan contoh di atas tadi, mungkin saja perbedaan rata-rata di antara populasi dengan sampel bisa lebih sedikit, jika sampel yang ditariknya ditambah, katakanlah dari 50 menjadi 75.</a:t>
            </a:r>
            <a:endParaRPr lang="en-US" altLang="en-US" sz="800"/>
          </a:p>
        </p:txBody>
      </p:sp>
    </p:spTree>
    <p:extLst>
      <p:ext uri="{BB962C8B-B14F-4D97-AF65-F5344CB8AC3E}">
        <p14:creationId xmlns:p14="http://schemas.microsoft.com/office/powerpoint/2010/main" val="247551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7"/>
          <p:cNvSpPr>
            <a:spLocks noGrp="1" noChangeArrowheads="1"/>
          </p:cNvSpPr>
          <p:nvPr>
            <p:ph type="sldNum" sz="quarter" idx="5"/>
          </p:nvPr>
        </p:nvSpPr>
        <p:spPr/>
        <p:txBody>
          <a:bodyPr/>
          <a:lstStyle/>
          <a:p>
            <a:fld id="{1EEA57E7-C627-4A54-A198-5E9753C9146E}" type="slidenum">
              <a:rPr lang="en-US" altLang="en-US"/>
              <a:t>10</a:t>
            </a:fld>
            <a:endParaRPr lang="en-US" altLang="en-US"/>
          </a:p>
        </p:txBody>
      </p:sp>
      <p:sp>
        <p:nvSpPr>
          <p:cNvPr id="1048652" name="Rectangle 2"/>
          <p:cNvSpPr>
            <a:spLocks noGrp="1" noRot="1" noChangeAspect="1" noChangeArrowheads="1" noTextEdit="1"/>
          </p:cNvSpPr>
          <p:nvPr>
            <p:ph type="sldImg"/>
          </p:nvPr>
        </p:nvSpPr>
        <p:spPr/>
      </p:sp>
      <p:sp>
        <p:nvSpPr>
          <p:cNvPr id="1048653" name="Rectangle 3"/>
          <p:cNvSpPr>
            <a:spLocks noGrp="1" noChangeArrowheads="1"/>
          </p:cNvSpPr>
          <p:nvPr>
            <p:ph type="body" idx="1"/>
          </p:nvPr>
        </p:nvSpPr>
        <p:spPr/>
        <p:txBody>
          <a:bodyPr>
            <a:normAutofit fontScale="70000" lnSpcReduction="20000"/>
          </a:bodyPr>
          <a:lstStyle/>
          <a:p>
            <a:pPr marL="228600" indent="-228600"/>
            <a:r>
              <a:rPr lang="nb-NO" altLang="en-US" b="1"/>
              <a:t>Ukuran sampel </a:t>
            </a:r>
          </a:p>
          <a:p>
            <a:pPr marL="228600" indent="-228600"/>
            <a:r>
              <a:rPr lang="nb-NO" altLang="en-US" b="1"/>
              <a:t>         </a:t>
            </a:r>
            <a:r>
              <a:rPr lang="nb-NO" altLang="en-US"/>
              <a:t>Ukuran sampel atau jumlah sampel yang diambil menjadi persoalan yang penting manakala jenis penelitian yang akan dilakukan adalah penelitian yang menggunakan analisis kuantitatif. Pada penelitian yang menggunakan analisis kualitatif, ukuran sampel bukan menjadi nomor satu, karena yang dipentingkan alah kekayaan informasi. Walau jumlahnya sedikit tetapi jika kaya akan informasi, maka sampelnya lebih bermanfaat.</a:t>
            </a:r>
          </a:p>
          <a:p>
            <a:pPr marL="228600" indent="-228600"/>
            <a:r>
              <a:rPr lang="nb-NO" altLang="en-US"/>
              <a:t>         Dikaitkan dengan besarnya sampel, selain tingkat kesalahan, ada lagi beberapa faktor lain yang perlu memperoleh pertimbangan yaitu, (1) derajat keseragaman, (2) rencana analisis, (3) biaya, waktu, dan tenaga yang tersedia . (Singarimbun dan Effendy, 1989). Makin tidak seragam sifat atau karakter setiap elemen populasi, makin banyak sampel yang harus diambil.  </a:t>
            </a:r>
            <a:r>
              <a:rPr lang="en-US" altLang="en-US"/>
              <a:t>Jika rencana analisisnya mendetail atau rinci maka jumlah sampelnya pun harus banyak. </a:t>
            </a:r>
            <a:r>
              <a:rPr lang="nb-NO" altLang="en-US"/>
              <a:t>Misalnya di samping ingin mengetahui sikap konsumen terhadap kebijakan perusahaan, peneliti juga bermaksud mengetahui hubungan antara sikap dengan tingkat pendidikan. Agar tujuan ini dapat tercapai maka sampelnya harus terdiri atas berbagai jenjang pendidikan SD, SLTP. SMU, dan seterusnya.. Makin sedikit waktu, biaya , dan tenaga yang dimiliki peneliti, makin sedikit pula sampel yang bisa diperoleh. Perlu dipahami bahwa apapun alasannya, penelitian haruslah dapat dikelola dengan baik (manageable).</a:t>
            </a:r>
          </a:p>
          <a:p>
            <a:pPr marL="228600" indent="-228600"/>
            <a:r>
              <a:rPr lang="nb-NO" altLang="en-US"/>
              <a:t>          Misalnya, jumlah bank yang dijadikan populasi penelitian ada 400 buah. Pertanyaannya adalah, berapa bank yang harus diambil menjadi sampel agar hasilnya mewakili populasi?. 30?, 50? 100? 250?. Jawabnya tidak mudah. Ada yang mengatakan, jika ukuran populasinya di atas 1000, sampel sekitar 10 % sudah cukup, tetapi jika ukuran populasinya sekitar 100, sampelnya paling sedikit 30%, dan kalau ukuran populasinya 30, maka sampelnya harus 100%. </a:t>
            </a:r>
          </a:p>
          <a:p>
            <a:pPr marL="228600" indent="-228600"/>
            <a:r>
              <a:rPr lang="nb-NO" altLang="en-US"/>
              <a:t>          Ada pula yang menuliskan, untuk penelitian deskriptif, sampelnya 10% dari populasi, penelitian korelasional, paling sedikit 30 elemen populasi, penelitian perbandingan kausal, 30 elemen per kelompok, dan untuk penelitian eksperimen 15 elemen per kelompok (Gay dan Diehl, 1992).</a:t>
            </a:r>
          </a:p>
          <a:p>
            <a:pPr marL="228600" indent="-228600"/>
            <a:r>
              <a:rPr lang="nb-NO" altLang="en-US"/>
              <a:t>          </a:t>
            </a:r>
            <a:r>
              <a:rPr lang="en-US" altLang="en-US"/>
              <a:t>Roscoe (1975) dalam Uma Sekaran (1992)  memberikan pedoman penentuan jumlah sampel sebagai berikut :</a:t>
            </a:r>
            <a:endParaRPr lang="nb-NO" altLang="en-US"/>
          </a:p>
          <a:p>
            <a:pPr marL="228600" indent="-228600"/>
            <a:r>
              <a:rPr lang="nb-NO" altLang="en-US"/>
              <a:t>Sebaiknya ukuran sampel di antara 30 s/d 500 elemen</a:t>
            </a:r>
          </a:p>
          <a:p>
            <a:pPr marL="228600" indent="-228600"/>
            <a:r>
              <a:rPr lang="nb-NO" altLang="en-US"/>
              <a:t>Jika sampel dipecah lagi ke dalam subsampel (laki/perempuan, SD?SLTP/SMU, dsb), jumlah minimum subsampel harus 30</a:t>
            </a:r>
          </a:p>
          <a:p>
            <a:pPr marL="228600" indent="-228600"/>
            <a:r>
              <a:rPr lang="nb-NO" altLang="en-US"/>
              <a:t>Pada penelitian multivariate (termasuk analisis regresi multivariate) ukuran sampel harus beberapa kali lebih besar (10 kali) dari jumlah variabel yang akan dianalisis.</a:t>
            </a:r>
          </a:p>
          <a:p>
            <a:pPr marL="228600" indent="-228600"/>
            <a:r>
              <a:rPr lang="nb-NO" altLang="en-US"/>
              <a:t>Untuk penelitian eksperimen yang sederhana, dengan pengendalian yang ketat, ukuran sampel bisa antara 10 s/d 20 elemen.</a:t>
            </a:r>
          </a:p>
          <a:p>
            <a:pPr marL="228600" indent="-228600"/>
            <a:r>
              <a:rPr lang="nb-NO" altLang="en-US"/>
              <a:t>Krejcie dan Morgan (1970) dalam Uma Sekaran (1992) membuat daftar yang bisa dipakai untuk menentukan jumlah sampel sebagai berikut (Lihat Tabel)    </a:t>
            </a:r>
          </a:p>
          <a:p>
            <a:pPr marL="228600" indent="-228600"/>
            <a:r>
              <a:rPr lang="nb-NO" altLang="en-US"/>
              <a:t>         Sebagai informasi lainnya, Champion (1981) mengatakan bahwa sebagian besar uji statistik selalu menyertakan rekomendasi ukuran sampel. </a:t>
            </a:r>
            <a:r>
              <a:rPr lang="en-US" altLang="en-US"/>
              <a:t>Dengan kata lain, uji-uji statistik yang ada akan sangat efektif jika diterapkan pada sampel yang jumlahnya 30 s/d 60 atau dari 120 s/d 250. </a:t>
            </a:r>
            <a:r>
              <a:rPr lang="nb-NO" altLang="en-US"/>
              <a:t>Bahkan jika sampelnya di atas 500, tidak direkomendasikan untuk menerapkan uji statistik. </a:t>
            </a:r>
            <a:r>
              <a:rPr lang="en-US" altLang="en-US"/>
              <a:t>(Penjelasan tentang ini dapat dibaca di Bab 7 dan 8 buku Basic Statistics for Social Research, Second Edition</a:t>
            </a:r>
          </a:p>
        </p:txBody>
      </p:sp>
    </p:spTree>
    <p:extLst>
      <p:ext uri="{BB962C8B-B14F-4D97-AF65-F5344CB8AC3E}">
        <p14:creationId xmlns:p14="http://schemas.microsoft.com/office/powerpoint/2010/main" val="222144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Rectangle 7"/>
          <p:cNvSpPr>
            <a:spLocks noGrp="1" noChangeArrowheads="1"/>
          </p:cNvSpPr>
          <p:nvPr>
            <p:ph type="sldNum" sz="quarter" idx="5"/>
          </p:nvPr>
        </p:nvSpPr>
        <p:spPr/>
        <p:txBody>
          <a:bodyPr/>
          <a:lstStyle/>
          <a:p>
            <a:fld id="{C66FA7CF-C099-495C-BD12-551956EF8C3E}" type="slidenum">
              <a:rPr lang="en-US" altLang="en-US"/>
              <a:t>17</a:t>
            </a:fld>
            <a:endParaRPr lang="en-US" altLang="en-US"/>
          </a:p>
        </p:txBody>
      </p:sp>
      <p:sp>
        <p:nvSpPr>
          <p:cNvPr id="1048676" name="Rectangle 2"/>
          <p:cNvSpPr>
            <a:spLocks noGrp="1" noRot="1" noChangeAspect="1" noChangeArrowheads="1" noTextEdit="1"/>
          </p:cNvSpPr>
          <p:nvPr>
            <p:ph type="sldImg"/>
          </p:nvPr>
        </p:nvSpPr>
        <p:spPr/>
      </p:sp>
      <p:sp>
        <p:nvSpPr>
          <p:cNvPr id="1048677" name="Rectangle 3"/>
          <p:cNvSpPr>
            <a:spLocks noGrp="1" noChangeArrowheads="1"/>
          </p:cNvSpPr>
          <p:nvPr>
            <p:ph type="body" idx="1"/>
          </p:nvPr>
        </p:nvSpPr>
        <p:spPr/>
        <p:txBody>
          <a:bodyPr/>
          <a:lstStyle/>
          <a:p>
            <a:r>
              <a:rPr lang="en-US" altLang="en-US" b="1"/>
              <a:t>Teknik-teknik pengambilan sampel</a:t>
            </a:r>
          </a:p>
          <a:p>
            <a:r>
              <a:rPr lang="en-US" altLang="en-US" b="1"/>
              <a:t>       </a:t>
            </a:r>
            <a:r>
              <a:rPr lang="en-US" altLang="en-US"/>
              <a:t>Secara umum, ada dua jenis teknik pengambilan sampel yaitu, sampel acak atau </a:t>
            </a:r>
            <a:r>
              <a:rPr lang="en-US" altLang="en-US" i="1"/>
              <a:t>random sampling / probability sampling</a:t>
            </a:r>
            <a:r>
              <a:rPr lang="en-US" altLang="en-US"/>
              <a:t>, dan sampel tidak acak atau </a:t>
            </a:r>
            <a:r>
              <a:rPr lang="en-US" altLang="en-US" i="1"/>
              <a:t>nonrandom samping/nonprobability sampling.</a:t>
            </a:r>
            <a:r>
              <a:rPr lang="en-US" altLang="en-US"/>
              <a:t> Yang dimaksud dengan </a:t>
            </a:r>
            <a:r>
              <a:rPr lang="en-US" altLang="en-US" i="1"/>
              <a:t>random sampling</a:t>
            </a:r>
            <a:r>
              <a:rPr lang="en-US" altLang="en-US"/>
              <a:t> adalah cara pengambilan sampel yang memberikan kesempatan yang sama untuk diambil kepada setiap elemen populasi. Artinya jika elemen populasinya ada 100 dan yang akan dijadikan sampel adalah 25, maka setiap elemen tersebut mempunyai kemungkinan 25/100 untuk bisa dipilih menjadi sampel. Sedangkan yang dimaksud dengan </a:t>
            </a:r>
            <a:r>
              <a:rPr lang="en-US" altLang="en-US" i="1"/>
              <a:t>nonrandom sampling </a:t>
            </a:r>
            <a:r>
              <a:rPr lang="en-US" altLang="en-US"/>
              <a:t>atau </a:t>
            </a:r>
            <a:r>
              <a:rPr lang="en-US" altLang="en-US" i="1"/>
              <a:t>nonprobability sampling</a:t>
            </a:r>
            <a:r>
              <a:rPr lang="en-US" altLang="en-US"/>
              <a:t>, setiap elemen populasi tidak mempunyai kemungkinan yang sama untuk dijadikan sampel. Lima elemen populasi dipilih sebagai sampel karena letaknya dekat dengan rumah peneliti, sedangkan yang lainnya, karena jauh, tidak dipilih; artinya kemungkinannya 0 (nol).</a:t>
            </a:r>
          </a:p>
        </p:txBody>
      </p:sp>
    </p:spTree>
    <p:extLst>
      <p:ext uri="{BB962C8B-B14F-4D97-AF65-F5344CB8AC3E}">
        <p14:creationId xmlns:p14="http://schemas.microsoft.com/office/powerpoint/2010/main" val="94443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7"/>
          <p:cNvSpPr>
            <a:spLocks noGrp="1" noChangeArrowheads="1"/>
          </p:cNvSpPr>
          <p:nvPr>
            <p:ph type="sldNum" sz="quarter" idx="5"/>
          </p:nvPr>
        </p:nvSpPr>
        <p:spPr/>
        <p:txBody>
          <a:bodyPr/>
          <a:lstStyle/>
          <a:p>
            <a:fld id="{649EA926-0A14-4CF5-9C27-813A032C4CE9}" type="slidenum">
              <a:rPr lang="en-US" altLang="en-US"/>
              <a:t>18</a:t>
            </a:fld>
            <a:endParaRPr lang="en-US" altLang="en-US"/>
          </a:p>
        </p:txBody>
      </p:sp>
      <p:sp>
        <p:nvSpPr>
          <p:cNvPr id="1048683" name="Rectangle 2"/>
          <p:cNvSpPr>
            <a:spLocks noGrp="1" noRot="1" noChangeAspect="1" noChangeArrowheads="1" noTextEdit="1"/>
          </p:cNvSpPr>
          <p:nvPr>
            <p:ph type="sldImg"/>
          </p:nvPr>
        </p:nvSpPr>
        <p:spPr/>
      </p:sp>
      <p:sp>
        <p:nvSpPr>
          <p:cNvPr id="1048684" name="Rectangle 3"/>
          <p:cNvSpPr>
            <a:spLocks noGrp="1" noChangeArrowheads="1"/>
          </p:cNvSpPr>
          <p:nvPr>
            <p:ph type="body" idx="1"/>
          </p:nvPr>
        </p:nvSpPr>
        <p:spPr/>
        <p:txBody>
          <a:bodyPr/>
          <a:lstStyle/>
          <a:p>
            <a:r>
              <a:rPr lang="en-US" altLang="en-US"/>
              <a:t> </a:t>
            </a:r>
            <a:r>
              <a:rPr lang="nb-NO" altLang="en-US"/>
              <a:t>Dua jenis teknik pengambilan sampel di atas mempunyai tujuan yang berbeda. Jika peneliti ingin hasil penelitiannya bisa dijadikan ukuran untuk mengestimasikan populasi, atau istilahnya adalah melakukan generalisasi maka seharusnya sampel representatif dan diambil secara acak. Namun jika peneliti tidak mempunyai kemauan melakukan generalisasi hasil penelitian maka sampel bisa diambil secara tidak acak. Sampel tidak acak biasanya juga diambil jika peneliti tidak mempunyai data pasti tentang ukuran populasi dan informasi lengkap tentang setiap elemen populasi. Contohnya, jika yang diteliti populasinya adalah konsumen teh botol, kemungkinan besar peneliti tidak mengetahui dengan pasti berapa jumlah konsumennya, dan juga karakteristik konsumen. Karena dia tidak mengetahui ukuran pupulasi yang tepat, bisakah dia mengatakan bahwa 200 konsumen sebagai sampel dikatakan “representatif”?. Kemudian, bisakah peneliti  memilih sampel secara acak, jika tidak ada informasi yang cukup lengkap tentang diri konsumen?. Dalam situasi yang demikian, pengambilan sampel dengan cara acak tidak dimungkinkan, maka tidak ada pilihan lain kecuali sampel diambil dengan cara tidak acak atau </a:t>
            </a:r>
            <a:r>
              <a:rPr lang="nb-NO" altLang="en-US" i="1"/>
              <a:t>nonprobability sampling, </a:t>
            </a:r>
            <a:r>
              <a:rPr lang="nb-NO" altLang="en-US"/>
              <a:t>namun dengan konsekuensi hasil penelitiannya tersebut tidak bisa digeneralisasikan. Jika ternyata dari 200 konsumen teh botol tadi merasa kurang puas, maka peneliti tidak bisa mengatakan bahwa sebagian besar konsumen teh botol merasa kurang puas terhadap the botol.</a:t>
            </a:r>
            <a:endParaRPr lang="en-US" altLang="en-US"/>
          </a:p>
        </p:txBody>
      </p:sp>
    </p:spTree>
    <p:extLst>
      <p:ext uri="{BB962C8B-B14F-4D97-AF65-F5344CB8AC3E}">
        <p14:creationId xmlns:p14="http://schemas.microsoft.com/office/powerpoint/2010/main" val="269321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19</a:t>
            </a:fld>
            <a:endParaRPr lang="id-ID"/>
          </a:p>
        </p:txBody>
      </p:sp>
    </p:spTree>
    <p:extLst>
      <p:ext uri="{BB962C8B-B14F-4D97-AF65-F5344CB8AC3E}">
        <p14:creationId xmlns:p14="http://schemas.microsoft.com/office/powerpoint/2010/main" val="161051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Rectangle 7"/>
          <p:cNvSpPr>
            <a:spLocks noGrp="1" noChangeArrowheads="1"/>
          </p:cNvSpPr>
          <p:nvPr>
            <p:ph type="sldNum" sz="quarter" idx="5"/>
          </p:nvPr>
        </p:nvSpPr>
        <p:spPr/>
        <p:txBody>
          <a:bodyPr/>
          <a:lstStyle/>
          <a:p>
            <a:fld id="{D11FC0D1-891F-4AC6-810A-E6B6901E3EE3}" type="slidenum">
              <a:rPr lang="en-US" altLang="en-US"/>
              <a:t>22</a:t>
            </a:fld>
            <a:endParaRPr lang="en-US" altLang="en-US"/>
          </a:p>
        </p:txBody>
      </p:sp>
      <p:sp>
        <p:nvSpPr>
          <p:cNvPr id="1048694" name="Rectangle 2"/>
          <p:cNvSpPr>
            <a:spLocks noGrp="1" noRot="1" noChangeAspect="1" noChangeArrowheads="1" noTextEdit="1"/>
          </p:cNvSpPr>
          <p:nvPr>
            <p:ph type="sldImg"/>
          </p:nvPr>
        </p:nvSpPr>
        <p:spPr/>
      </p:sp>
      <p:sp>
        <p:nvSpPr>
          <p:cNvPr id="1048695" name="Rectangle 3"/>
          <p:cNvSpPr>
            <a:spLocks noGrp="1" noChangeArrowheads="1"/>
          </p:cNvSpPr>
          <p:nvPr>
            <p:ph type="body" idx="1"/>
          </p:nvPr>
        </p:nvSpPr>
        <p:spPr/>
        <p:txBody>
          <a:bodyPr/>
          <a:lstStyle/>
          <a:p>
            <a:r>
              <a:rPr lang="nb-NO" altLang="en-US"/>
              <a:t> Di setiap jenis teknik pemilihan tersebut, terdapat beberapa teknik yang lebih spesifik lagi. </a:t>
            </a:r>
            <a:r>
              <a:rPr lang="en-US" altLang="en-US"/>
              <a:t>Pada sampel acak (random sampling) dikenal dengan istilah </a:t>
            </a:r>
            <a:r>
              <a:rPr lang="en-US" altLang="en-US" b="1" i="1"/>
              <a:t>simple random sampling, stratified random sampling, cluster sampling, systematic sampling, </a:t>
            </a:r>
            <a:r>
              <a:rPr lang="en-US" altLang="en-US"/>
              <a:t>dan </a:t>
            </a:r>
            <a:r>
              <a:rPr lang="en-US" altLang="en-US" b="1" i="1"/>
              <a:t>area sampling</a:t>
            </a:r>
            <a:r>
              <a:rPr lang="en-US" altLang="en-US"/>
              <a:t>. Pada nonprobability sampling dikenal beberapa teknik, antara lain adalah </a:t>
            </a:r>
            <a:r>
              <a:rPr lang="en-US" altLang="en-US" b="1" i="1"/>
              <a:t>convenience sampling, purposive sampling, quota sampling, snowball sampling</a:t>
            </a:r>
          </a:p>
        </p:txBody>
      </p:sp>
    </p:spTree>
    <p:extLst>
      <p:ext uri="{BB962C8B-B14F-4D97-AF65-F5344CB8AC3E}">
        <p14:creationId xmlns:p14="http://schemas.microsoft.com/office/powerpoint/2010/main" val="35162924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895"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896"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264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8081677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2441150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1572574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3166118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33405531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363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309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7395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8655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2754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1454856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374415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6288530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1408290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157946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94848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8820742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281174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32388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426124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2444509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253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84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719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1790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84467732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95405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68798861"/>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4428860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1959980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92291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400103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550852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28190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0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27157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6964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8322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8082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3967594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9852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4724456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717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36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44242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1023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18697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574705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15799572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9040712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21576211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17080160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5338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9751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670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0618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431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568866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253646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3072245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7534579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15538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579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13240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384382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000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2174370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24" b="0" i="0">
                <a:solidFill>
                  <a:schemeClr val="tx1"/>
                </a:solidFill>
                <a:latin typeface="Georgia"/>
                <a:cs typeface="Georgia"/>
              </a:defRPr>
            </a:lvl1pPr>
          </a:lstStyle>
          <a:p>
            <a:endParaRPr/>
          </a:p>
        </p:txBody>
      </p:sp>
      <p:sp>
        <p:nvSpPr>
          <p:cNvPr id="3" name="Holder 3"/>
          <p:cNvSpPr>
            <a:spLocks noGrp="1"/>
          </p:cNvSpPr>
          <p:nvPr>
            <p:ph sz="half" idx="2"/>
          </p:nvPr>
        </p:nvSpPr>
        <p:spPr>
          <a:xfrm>
            <a:off x="1577879" y="1494192"/>
            <a:ext cx="3295842" cy="293350"/>
          </a:xfrm>
          <a:prstGeom prst="rect">
            <a:avLst/>
          </a:prstGeom>
        </p:spPr>
        <p:txBody>
          <a:bodyPr wrap="square" lIns="0" tIns="0" rIns="0" bIns="0">
            <a:spAutoFit/>
          </a:bodyPr>
          <a:lstStyle>
            <a:lvl1pPr>
              <a:defRPr sz="2118" b="0" i="0">
                <a:solidFill>
                  <a:schemeClr val="bg1"/>
                </a:solidFill>
                <a:latin typeface="Georgia"/>
                <a:cs typeface="Georgia"/>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11625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111304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1572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8357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26117899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28489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20075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724782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596553888"/>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2079825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790598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0012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33920469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586445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9711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20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8030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405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5568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942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27197349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7613361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22869050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4733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690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8487805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6286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9" Type="http://schemas.openxmlformats.org/officeDocument/2006/relationships/slideLayout" Target="../slideLayouts/slideLayout54.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theme" Target="../theme/theme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20" Type="http://schemas.openxmlformats.org/officeDocument/2006/relationships/slideLayout" Target="../slideLayouts/slideLayout45.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theme" Target="../theme/theme4.xml"/><Relationship Id="rId8" Type="http://schemas.openxmlformats.org/officeDocument/2006/relationships/slideLayout" Target="../slideLayouts/slideLayout81.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0" Type="http://schemas.openxmlformats.org/officeDocument/2006/relationships/slideLayout" Target="../slideLayouts/slideLayout93.xml"/><Relationship Id="rId4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75"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9625944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2" r:id="rId4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92908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0" r:id="rId37"/>
    <p:sldLayoutId id="2147483841" r:id="rId38"/>
    <p:sldLayoutId id="2147483842" r:id="rId39"/>
    <p:sldLayoutId id="2147483843" r:id="rId40"/>
    <p:sldLayoutId id="2147483844" r:id="rId41"/>
    <p:sldLayoutId id="2147483845" r:id="rId42"/>
    <p:sldLayoutId id="2147483846" r:id="rId43"/>
    <p:sldLayoutId id="2147483847" r:id="rId44"/>
    <p:sldLayoutId id="2147483848" r:id="rId45"/>
    <p:sldLayoutId id="2147483849" r:id="rId46"/>
    <p:sldLayoutId id="2147483850" r:id="rId4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M013/2 SKS ]</a:t>
            </a:r>
            <a:endParaRPr lang="id-ID" sz="3600" b="1" dirty="0">
              <a:latin typeface="+mj-lt"/>
            </a:endParaRPr>
          </a:p>
        </p:txBody>
      </p:sp>
    </p:spTree>
    <p:extLst>
      <p:ext uri="{BB962C8B-B14F-4D97-AF65-F5344CB8AC3E}">
        <p14:creationId xmlns:p14="http://schemas.microsoft.com/office/powerpoint/2010/main" val="1913115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Ukuran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812800" y="1619250"/>
            <a:ext cx="10972800" cy="4953000"/>
          </a:xfrm>
        </p:spPr>
        <p:txBody>
          <a:bodyPr/>
          <a:lstStyle/>
          <a:p>
            <a:pPr marL="514350" indent="-514350">
              <a:buFont typeface="+mj-lt"/>
              <a:buAutoNum type="arabicPeriod"/>
            </a:pPr>
            <a:r>
              <a:rPr lang="en-US" altLang="en-US" sz="3200" dirty="0" err="1" smtClean="0"/>
              <a:t>Biaya</a:t>
            </a:r>
            <a:r>
              <a:rPr lang="en-US" altLang="en-US" sz="3200" dirty="0"/>
              <a:t>, </a:t>
            </a:r>
            <a:r>
              <a:rPr lang="en-US" altLang="en-US" sz="3200" dirty="0" err="1"/>
              <a:t>waktu</a:t>
            </a:r>
            <a:r>
              <a:rPr lang="en-US" altLang="en-US" sz="3200" dirty="0"/>
              <a:t>, </a:t>
            </a:r>
            <a:r>
              <a:rPr lang="en-US" altLang="en-US" sz="3200" dirty="0" err="1"/>
              <a:t>tenaga</a:t>
            </a:r>
            <a:r>
              <a:rPr lang="en-US" altLang="en-US" sz="3200" dirty="0"/>
              <a:t> yang </a:t>
            </a:r>
            <a:r>
              <a:rPr lang="en-US" altLang="en-US" sz="3200" dirty="0" err="1"/>
              <a:t>tersedia</a:t>
            </a:r>
            <a:endParaRPr lang="en-US" altLang="en-US" sz="3200" dirty="0"/>
          </a:p>
          <a:p>
            <a:pPr marL="514350" indent="-514350">
              <a:buFont typeface="+mj-lt"/>
              <a:buAutoNum type="arabicPeriod"/>
            </a:pPr>
            <a:r>
              <a:rPr lang="en-US" altLang="en-US" sz="3200" dirty="0" err="1" smtClean="0"/>
              <a:t>Derajat</a:t>
            </a:r>
            <a:r>
              <a:rPr lang="en-US" altLang="en-US" sz="3200" dirty="0" smtClean="0"/>
              <a:t> </a:t>
            </a:r>
            <a:r>
              <a:rPr lang="en-US" altLang="en-US" sz="3200" dirty="0" err="1"/>
              <a:t>keseragamanan</a:t>
            </a:r>
            <a:r>
              <a:rPr lang="en-US" altLang="en-US" sz="3200" dirty="0"/>
              <a:t> (</a:t>
            </a:r>
            <a:r>
              <a:rPr lang="en-US" altLang="en-US" sz="3200" dirty="0" err="1"/>
              <a:t>homogenitas</a:t>
            </a:r>
            <a:r>
              <a:rPr lang="en-US" altLang="en-US" sz="3200" dirty="0"/>
              <a:t>)</a:t>
            </a:r>
          </a:p>
          <a:p>
            <a:pPr marL="514350" indent="-514350">
              <a:buFont typeface="+mj-lt"/>
              <a:buAutoNum type="arabicPeriod"/>
            </a:pPr>
            <a:r>
              <a:rPr lang="en-US" altLang="en-US" sz="3200" dirty="0" err="1" smtClean="0"/>
              <a:t>Rancangan</a:t>
            </a:r>
            <a:r>
              <a:rPr lang="en-US" altLang="en-US" sz="3200" dirty="0" smtClean="0"/>
              <a:t> </a:t>
            </a:r>
            <a:r>
              <a:rPr lang="en-US" altLang="en-US" sz="3200" dirty="0" err="1"/>
              <a:t>analisis</a:t>
            </a:r>
            <a:r>
              <a:rPr lang="en-US" altLang="en-US" sz="3200" dirty="0"/>
              <a:t> – </a:t>
            </a:r>
            <a:r>
              <a:rPr lang="en-US" altLang="en-US" sz="3200" dirty="0" err="1"/>
              <a:t>deskriptif</a:t>
            </a:r>
            <a:r>
              <a:rPr lang="en-US" altLang="en-US" sz="3200" dirty="0" smtClean="0"/>
              <a:t>,</a:t>
            </a:r>
            <a:r>
              <a:rPr lang="id-ID" altLang="en-US" sz="3200" dirty="0" smtClean="0"/>
              <a:t> </a:t>
            </a:r>
            <a:r>
              <a:rPr lang="en-US" altLang="en-US" sz="3200" dirty="0" err="1" smtClean="0"/>
              <a:t>korelasi</a:t>
            </a:r>
            <a:r>
              <a:rPr lang="en-US" altLang="en-US" sz="3200" dirty="0"/>
              <a:t>, </a:t>
            </a:r>
            <a:r>
              <a:rPr lang="en-US" altLang="en-US" sz="3200" dirty="0" err="1"/>
              <a:t>komparasi</a:t>
            </a:r>
            <a:r>
              <a:rPr lang="en-US" altLang="en-US" sz="3200" dirty="0"/>
              <a:t>.</a:t>
            </a:r>
          </a:p>
          <a:p>
            <a:pPr marL="514350" indent="-514350">
              <a:buFont typeface="+mj-lt"/>
              <a:buAutoNum type="arabicPeriod"/>
            </a:pPr>
            <a:r>
              <a:rPr lang="en-US" altLang="en-US" sz="3200" dirty="0" err="1" smtClean="0"/>
              <a:t>Banyaknya</a:t>
            </a:r>
            <a:r>
              <a:rPr lang="en-US" altLang="en-US" sz="3200" dirty="0" smtClean="0"/>
              <a:t> </a:t>
            </a:r>
            <a:r>
              <a:rPr lang="en-US" altLang="en-US" sz="3200" dirty="0" err="1"/>
              <a:t>unsur</a:t>
            </a:r>
            <a:r>
              <a:rPr lang="en-US" altLang="en-US" sz="3200" dirty="0"/>
              <a:t> </a:t>
            </a:r>
            <a:r>
              <a:rPr lang="en-US" altLang="en-US" sz="3200" dirty="0" err="1"/>
              <a:t>dalam</a:t>
            </a:r>
            <a:r>
              <a:rPr lang="en-US" altLang="en-US" sz="3200" dirty="0"/>
              <a:t> </a:t>
            </a:r>
            <a:r>
              <a:rPr lang="en-US" altLang="en-US" sz="3200" dirty="0" err="1"/>
              <a:t>populasi</a:t>
            </a:r>
            <a:endParaRPr lang="en-US" altLang="en-US" sz="3200" dirty="0"/>
          </a:p>
          <a:p>
            <a:pPr marL="514350" indent="-514350">
              <a:buFont typeface="+mj-lt"/>
              <a:buAutoNum type="arabicPeriod"/>
            </a:pPr>
            <a:endParaRPr lang="id-ID" sz="3200" dirty="0"/>
          </a:p>
        </p:txBody>
      </p:sp>
    </p:spTree>
    <p:extLst>
      <p:ext uri="{BB962C8B-B14F-4D97-AF65-F5344CB8AC3E}">
        <p14:creationId xmlns:p14="http://schemas.microsoft.com/office/powerpoint/2010/main" val="422881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graphicFrame>
        <p:nvGraphicFramePr>
          <p:cNvPr id="4194304" name="Group 1998"/>
          <p:cNvGraphicFramePr>
            <a:graphicFrameLocks noGrp="1"/>
          </p:cNvGraphicFramePr>
          <p:nvPr>
            <p:extLst>
              <p:ext uri="{D42A27DB-BD31-4B8C-83A1-F6EECF244321}">
                <p14:modId xmlns:p14="http://schemas.microsoft.com/office/powerpoint/2010/main" val="1693294819"/>
              </p:ext>
            </p:extLst>
          </p:nvPr>
        </p:nvGraphicFramePr>
        <p:xfrm>
          <a:off x="839416" y="1376730"/>
          <a:ext cx="7543800" cy="5400684"/>
        </p:xfrm>
        <a:graphic>
          <a:graphicData uri="http://schemas.openxmlformats.org/drawingml/2006/table">
            <a:tbl>
              <a:tblPr/>
              <a:tblGrid>
                <a:gridCol w="1398588"/>
                <a:gridCol w="1223962"/>
                <a:gridCol w="1236663"/>
                <a:gridCol w="1223962"/>
                <a:gridCol w="1238250"/>
                <a:gridCol w="1222375"/>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357</a:t>
                      </a:r>
                      <a:endParaRPr kumimoji="0" lang="en-US" altLang="en-US" sz="12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4" name="Text Box 511"/>
          <p:cNvSpPr txBox="1">
            <a:spLocks noChangeArrowheads="1"/>
          </p:cNvSpPr>
          <p:nvPr/>
        </p:nvSpPr>
        <p:spPr bwMode="auto">
          <a:xfrm>
            <a:off x="8832304" y="3356992"/>
            <a:ext cx="3096344" cy="1200329"/>
          </a:xfrm>
          <a:prstGeom prst="rect">
            <a:avLst/>
          </a:prstGeom>
          <a:noFill/>
          <a:ln>
            <a:noFill/>
          </a:ln>
          <a:effectLst/>
        </p:spPr>
        <p:txBody>
          <a:bodyPr wrap="square">
            <a:spAutoFit/>
          </a:bodyPr>
          <a:lstStyle/>
          <a:p>
            <a:pPr algn="ctr"/>
            <a:r>
              <a:rPr lang="en-US" altLang="en-US" sz="2400" b="1" dirty="0"/>
              <a:t>Morgan &amp; </a:t>
            </a:r>
            <a:r>
              <a:rPr lang="en-US" altLang="en-US" sz="2400" b="1" dirty="0" err="1"/>
              <a:t>Krecjie</a:t>
            </a:r>
            <a:r>
              <a:rPr lang="en-US" altLang="en-US" sz="2400" b="1" dirty="0"/>
              <a:t>, </a:t>
            </a:r>
            <a:r>
              <a:rPr lang="en-US" altLang="en-US" sz="2400" b="1" dirty="0" err="1"/>
              <a:t>dalam</a:t>
            </a:r>
            <a:r>
              <a:rPr lang="en-US" altLang="en-US" sz="2400" b="1" dirty="0"/>
              <a:t> Uma </a:t>
            </a:r>
            <a:r>
              <a:rPr lang="en-US" altLang="en-US" sz="2400" b="1" dirty="0" err="1"/>
              <a:t>Sekaran</a:t>
            </a:r>
            <a:r>
              <a:rPr lang="en-US" altLang="en-US" sz="2400" b="1" dirty="0"/>
              <a:t>, 2003</a:t>
            </a:r>
          </a:p>
        </p:txBody>
      </p:sp>
    </p:spTree>
    <p:extLst>
      <p:ext uri="{BB962C8B-B14F-4D97-AF65-F5344CB8AC3E}">
        <p14:creationId xmlns:p14="http://schemas.microsoft.com/office/powerpoint/2010/main" val="348851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77"/>
          <p:cNvGraphicFramePr>
            <a:graphicFrameLocks noGrp="1"/>
          </p:cNvGraphicFramePr>
          <p:nvPr>
            <p:extLst>
              <p:ext uri="{D42A27DB-BD31-4B8C-83A1-F6EECF244321}">
                <p14:modId xmlns:p14="http://schemas.microsoft.com/office/powerpoint/2010/main" val="1835523564"/>
              </p:ext>
            </p:extLst>
          </p:nvPr>
        </p:nvGraphicFramePr>
        <p:xfrm>
          <a:off x="839416" y="1856616"/>
          <a:ext cx="7620000" cy="4648200"/>
        </p:xfrm>
        <a:graphic>
          <a:graphicData uri="http://schemas.openxmlformats.org/drawingml/2006/table">
            <a:tbl>
              <a:tblPr/>
              <a:tblGrid>
                <a:gridCol w="1412875"/>
                <a:gridCol w="1235075"/>
                <a:gridCol w="1250950"/>
                <a:gridCol w="1235075"/>
                <a:gridCol w="1250950"/>
                <a:gridCol w="1235075"/>
              </a:tblGrid>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384</a:t>
                      </a: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7" name="Rectangle 478"/>
          <p:cNvSpPr>
            <a:spLocks noChangeArrowheads="1"/>
          </p:cNvSpPr>
          <p:nvPr/>
        </p:nvSpPr>
        <p:spPr bwMode="auto">
          <a:xfrm>
            <a:off x="140201" y="5028917"/>
            <a:ext cx="184731" cy="369332"/>
          </a:xfrm>
          <a:prstGeom prst="rect">
            <a:avLst/>
          </a:prstGeom>
          <a:noFill/>
          <a:ln>
            <a:noFill/>
          </a:ln>
          <a:effectLst/>
        </p:spPr>
        <p:txBody>
          <a:bodyPr wrap="none" anchor="ctr">
            <a:spAutoFit/>
          </a:bodyPr>
          <a:lstStyle/>
          <a:p>
            <a:endParaRPr lang="en-US" altLang="en-US"/>
          </a:p>
        </p:txBody>
      </p:sp>
      <p:graphicFrame>
        <p:nvGraphicFramePr>
          <p:cNvPr id="4194306" name="Group 510"/>
          <p:cNvGraphicFramePr>
            <a:graphicFrameLocks noGrp="1"/>
          </p:cNvGraphicFramePr>
          <p:nvPr>
            <p:extLst>
              <p:ext uri="{D42A27DB-BD31-4B8C-83A1-F6EECF244321}">
                <p14:modId xmlns:p14="http://schemas.microsoft.com/office/powerpoint/2010/main" val="3489307665"/>
              </p:ext>
            </p:extLst>
          </p:nvPr>
        </p:nvGraphicFramePr>
        <p:xfrm>
          <a:off x="838280" y="1549534"/>
          <a:ext cx="7620000" cy="304800"/>
        </p:xfrm>
        <a:graphic>
          <a:graphicData uri="http://schemas.openxmlformats.org/drawingml/2006/table">
            <a:tbl>
              <a:tblPr/>
              <a:tblGrid>
                <a:gridCol w="1412875"/>
                <a:gridCol w="1236663"/>
                <a:gridCol w="1249362"/>
                <a:gridCol w="1235075"/>
                <a:gridCol w="1250950"/>
                <a:gridCol w="1235075"/>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Populasi</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8" name="Text Box 511"/>
          <p:cNvSpPr txBox="1">
            <a:spLocks noChangeArrowheads="1"/>
          </p:cNvSpPr>
          <p:nvPr/>
        </p:nvSpPr>
        <p:spPr bwMode="auto">
          <a:xfrm>
            <a:off x="8976320" y="3140968"/>
            <a:ext cx="3066003" cy="1015663"/>
          </a:xfrm>
          <a:prstGeom prst="rect">
            <a:avLst/>
          </a:prstGeom>
          <a:noFill/>
          <a:ln>
            <a:noFill/>
          </a:ln>
          <a:effectLst/>
        </p:spPr>
        <p:txBody>
          <a:bodyPr wrap="square">
            <a:spAutoFit/>
          </a:bodyPr>
          <a:lstStyle/>
          <a:p>
            <a:pPr algn="ctr"/>
            <a:r>
              <a:rPr lang="en-US" altLang="en-US" sz="2000" b="1" dirty="0">
                <a:latin typeface="+mj-lt"/>
              </a:rPr>
              <a:t>Morgan &amp; </a:t>
            </a:r>
            <a:r>
              <a:rPr lang="en-US" altLang="en-US" sz="2000" b="1" dirty="0" err="1">
                <a:latin typeface="+mj-lt"/>
              </a:rPr>
              <a:t>Krecjie</a:t>
            </a:r>
            <a:r>
              <a:rPr lang="en-US" altLang="en-US" sz="2000" b="1" dirty="0">
                <a:latin typeface="+mj-lt"/>
              </a:rPr>
              <a:t>, </a:t>
            </a:r>
            <a:r>
              <a:rPr lang="en-US" altLang="en-US" sz="2000" b="1" dirty="0" err="1">
                <a:latin typeface="+mj-lt"/>
              </a:rPr>
              <a:t>dalam</a:t>
            </a:r>
            <a:r>
              <a:rPr lang="en-US" altLang="en-US" sz="2000" b="1" dirty="0">
                <a:latin typeface="+mj-lt"/>
              </a:rPr>
              <a:t> Uma </a:t>
            </a:r>
            <a:r>
              <a:rPr lang="en-US" altLang="en-US" sz="2000" b="1" dirty="0" err="1">
                <a:latin typeface="+mj-lt"/>
              </a:rPr>
              <a:t>Sekaran</a:t>
            </a:r>
            <a:r>
              <a:rPr lang="en-US" altLang="en-US" sz="2000" b="1" dirty="0">
                <a:latin typeface="+mj-lt"/>
              </a:rPr>
              <a:t>, 2003</a:t>
            </a:r>
          </a:p>
        </p:txBody>
      </p:sp>
      <p:sp>
        <p:nvSpPr>
          <p:cNvPr id="6"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spTree>
    <p:extLst>
      <p:ext uri="{BB962C8B-B14F-4D97-AF65-F5344CB8AC3E}">
        <p14:creationId xmlns:p14="http://schemas.microsoft.com/office/powerpoint/2010/main" val="19688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pPr eaLnBrk="1" hangingPunct="1"/>
            <a:r>
              <a:rPr lang="en-US" altLang="en-US" dirty="0" err="1" smtClean="0"/>
              <a:t>Ukuran</a:t>
            </a:r>
            <a:r>
              <a:rPr lang="en-US" altLang="en-US" dirty="0" smtClean="0"/>
              <a:t> </a:t>
            </a:r>
            <a:r>
              <a:rPr lang="en-US" altLang="en-US" dirty="0" err="1" smtClean="0"/>
              <a:t>Sampel</a:t>
            </a:r>
            <a:endParaRPr lang="en-US" altLang="en-US" dirty="0" smtClean="0"/>
          </a:p>
        </p:txBody>
      </p:sp>
      <p:sp>
        <p:nvSpPr>
          <p:cNvPr id="1048660" name="Content Placeholder 2"/>
          <p:cNvSpPr>
            <a:spLocks noGrp="1"/>
          </p:cNvSpPr>
          <p:nvPr>
            <p:ph idx="1"/>
          </p:nvPr>
        </p:nvSpPr>
        <p:spPr>
          <a:xfrm>
            <a:off x="609600" y="1371600"/>
            <a:ext cx="11391056" cy="4953000"/>
          </a:xfrm>
        </p:spPr>
        <p:txBody>
          <a:bodyPr>
            <a:normAutofit fontScale="87500" lnSpcReduction="10000"/>
          </a:bodyPr>
          <a:lstStyle/>
          <a:p>
            <a:pPr marL="274320" indent="-274320" fontAlgn="auto">
              <a:spcAft>
                <a:spcPts val="0"/>
              </a:spcAft>
              <a:buClr>
                <a:schemeClr val="accent3"/>
              </a:buClr>
              <a:buFont typeface="Wingdings 2"/>
              <a:buChar char=""/>
            </a:pPr>
            <a:r>
              <a:rPr lang="en-US" sz="2600" dirty="0" err="1"/>
              <a:t>Ukuran</a:t>
            </a:r>
            <a:r>
              <a:rPr lang="en-US" sz="2600" dirty="0"/>
              <a:t> </a:t>
            </a:r>
            <a:r>
              <a:rPr lang="en-US" sz="2600" dirty="0" err="1"/>
              <a:t>sampel</a:t>
            </a:r>
            <a:r>
              <a:rPr lang="en-US" sz="2600" dirty="0"/>
              <a:t> </a:t>
            </a:r>
            <a:r>
              <a:rPr lang="en-US" sz="2600" dirty="0" err="1"/>
              <a:t>dapat</a:t>
            </a:r>
            <a:r>
              <a:rPr lang="en-US" sz="2600" dirty="0"/>
              <a:t> pula </a:t>
            </a:r>
            <a:r>
              <a:rPr lang="en-US" sz="2600" dirty="0" err="1"/>
              <a:t>ditentukan</a:t>
            </a:r>
            <a:r>
              <a:rPr lang="en-US" sz="2600" dirty="0"/>
              <a:t> </a:t>
            </a:r>
            <a:r>
              <a:rPr lang="en-US" sz="2600" dirty="0" err="1"/>
              <a:t>dengan</a:t>
            </a:r>
            <a:r>
              <a:rPr lang="en-US" sz="2600" dirty="0"/>
              <a:t> </a:t>
            </a:r>
            <a:r>
              <a:rPr lang="en-US" sz="2600" dirty="0" err="1"/>
              <a:t>menggunakan</a:t>
            </a:r>
            <a:r>
              <a:rPr lang="en-US" sz="2600" dirty="0"/>
              <a:t> </a:t>
            </a:r>
            <a:r>
              <a:rPr lang="en-US" sz="2600" dirty="0" err="1"/>
              <a:t>rumus</a:t>
            </a:r>
            <a:r>
              <a:rPr lang="en-US" sz="2600" dirty="0"/>
              <a:t> </a:t>
            </a:r>
            <a:r>
              <a:rPr lang="en-US" sz="2600" dirty="0" err="1"/>
              <a:t>Slovin</a:t>
            </a:r>
            <a:r>
              <a:rPr lang="en-US" sz="2600" dirty="0"/>
              <a:t> (1960):</a:t>
            </a:r>
          </a:p>
          <a:p>
            <a:pPr marL="274320" indent="-274320" fontAlgn="auto">
              <a:spcAft>
                <a:spcPts val="0"/>
              </a:spcAft>
              <a:buClr>
                <a:schemeClr val="accent3"/>
              </a:buClr>
              <a:buNone/>
            </a:pPr>
            <a:r>
              <a:rPr lang="en-US" dirty="0" smtClean="0"/>
              <a:t> 			</a:t>
            </a:r>
            <a:endParaRPr lang="en-US" dirty="0"/>
          </a:p>
          <a:p>
            <a:pPr marL="274320" indent="-274320" fontAlgn="auto">
              <a:spcAft>
                <a:spcPts val="0"/>
              </a:spcAft>
              <a:buClr>
                <a:schemeClr val="accent3"/>
              </a:buClr>
              <a:buNone/>
            </a:pPr>
            <a:r>
              <a:rPr lang="es-ES" dirty="0"/>
              <a:t>	n = </a:t>
            </a:r>
            <a:r>
              <a:rPr lang="id-ID" dirty="0" smtClean="0"/>
              <a:t>        </a:t>
            </a:r>
            <a:r>
              <a:rPr lang="es-ES" dirty="0" smtClean="0"/>
              <a:t>N</a:t>
            </a:r>
            <a:endParaRPr lang="en-US" dirty="0" smtClean="0"/>
          </a:p>
          <a:p>
            <a:pPr marL="274320" indent="-274320" fontAlgn="auto">
              <a:spcAft>
                <a:spcPts val="0"/>
              </a:spcAft>
              <a:buClr>
                <a:schemeClr val="accent3"/>
              </a:buClr>
              <a:buNone/>
            </a:pPr>
            <a:r>
              <a:rPr lang="es-ES" dirty="0" smtClean="0"/>
              <a:t> 		   1  +  N e</a:t>
            </a:r>
            <a:r>
              <a:rPr lang="es-ES" baseline="30000" dirty="0" smtClean="0"/>
              <a:t>2</a:t>
            </a:r>
            <a:endParaRPr lang="en-US" dirty="0" smtClean="0"/>
          </a:p>
          <a:p>
            <a:pPr marL="0" indent="0" fontAlgn="auto">
              <a:spcAft>
                <a:spcPts val="0"/>
              </a:spcAft>
              <a:buClr>
                <a:schemeClr val="accent3"/>
              </a:buClr>
              <a:buNone/>
            </a:pPr>
            <a:endParaRPr lang="id-ID" dirty="0" smtClean="0"/>
          </a:p>
          <a:p>
            <a:pPr marL="0" indent="0" fontAlgn="auto">
              <a:spcAft>
                <a:spcPts val="0"/>
              </a:spcAft>
              <a:buClr>
                <a:schemeClr val="accent3"/>
              </a:buClr>
              <a:buNone/>
            </a:pPr>
            <a:r>
              <a:rPr lang="id-ID" dirty="0" smtClean="0"/>
              <a:t>Keterangan :</a:t>
            </a:r>
            <a:endParaRPr lang="en-US"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sampel</a:t>
            </a:r>
            <a:endParaRPr lang="en-US" b="0"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populasi</a:t>
            </a:r>
            <a:endParaRPr lang="en-US" b="0" dirty="0" smtClean="0"/>
          </a:p>
          <a:p>
            <a:pPr marL="274320" indent="-274320" fontAlgn="auto">
              <a:spcAft>
                <a:spcPts val="0"/>
              </a:spcAft>
              <a:buClr>
                <a:schemeClr val="accent3"/>
              </a:buClr>
              <a:buNone/>
            </a:pPr>
            <a:r>
              <a:rPr lang="en-US" b="0" dirty="0" smtClean="0"/>
              <a:t>e 	=  </a:t>
            </a:r>
            <a:r>
              <a:rPr lang="en-US" b="0" dirty="0" err="1" smtClean="0"/>
              <a:t>persen</a:t>
            </a:r>
            <a:r>
              <a:rPr lang="en-US" b="0" dirty="0" smtClean="0"/>
              <a:t> </a:t>
            </a:r>
            <a:r>
              <a:rPr lang="en-US" b="0" dirty="0" err="1" smtClean="0"/>
              <a:t>kelonggaran</a:t>
            </a:r>
            <a:r>
              <a:rPr lang="en-US" b="0" dirty="0" smtClean="0"/>
              <a:t> </a:t>
            </a:r>
            <a:r>
              <a:rPr lang="en-US" b="0" dirty="0" err="1" smtClean="0"/>
              <a:t>ketidaktelitian</a:t>
            </a:r>
            <a:r>
              <a:rPr lang="en-US" b="0" dirty="0" smtClean="0"/>
              <a:t> </a:t>
            </a:r>
            <a:r>
              <a:rPr lang="en-US" b="0" dirty="0" err="1" smtClean="0"/>
              <a:t>karena</a:t>
            </a:r>
            <a:r>
              <a:rPr lang="en-US" b="0" dirty="0" smtClean="0"/>
              <a:t> </a:t>
            </a:r>
          </a:p>
          <a:p>
            <a:pPr marL="274320" indent="-274320" fontAlgn="auto">
              <a:spcAft>
                <a:spcPts val="0"/>
              </a:spcAft>
              <a:buClr>
                <a:schemeClr val="accent3"/>
              </a:buClr>
              <a:buNone/>
            </a:pPr>
            <a:r>
              <a:rPr lang="en-US" b="0" dirty="0" smtClean="0"/>
              <a:t>		    </a:t>
            </a:r>
            <a:r>
              <a:rPr lang="en-US" b="0" dirty="0" err="1" smtClean="0"/>
              <a:t>kesalahan</a:t>
            </a:r>
            <a:r>
              <a:rPr lang="en-US" b="0" dirty="0" smtClean="0"/>
              <a:t> </a:t>
            </a:r>
            <a:r>
              <a:rPr lang="en-US" b="0" dirty="0" err="1" smtClean="0"/>
              <a:t>pengambilan</a:t>
            </a:r>
            <a:r>
              <a:rPr lang="en-US" b="0" dirty="0" smtClean="0"/>
              <a:t> </a:t>
            </a:r>
            <a:r>
              <a:rPr lang="en-US" b="0" dirty="0" err="1" smtClean="0"/>
              <a:t>sampel</a:t>
            </a:r>
            <a:r>
              <a:rPr lang="en-US" b="0" dirty="0" smtClean="0"/>
              <a:t> yang </a:t>
            </a:r>
            <a:r>
              <a:rPr lang="en-US" b="0" dirty="0" err="1" smtClean="0"/>
              <a:t>masih</a:t>
            </a:r>
            <a:r>
              <a:rPr lang="en-US" b="0" dirty="0" smtClean="0"/>
              <a:t> </a:t>
            </a:r>
            <a:r>
              <a:rPr lang="en-US" b="0" dirty="0" err="1" smtClean="0"/>
              <a:t>dapat</a:t>
            </a:r>
            <a:r>
              <a:rPr lang="en-US" b="0" dirty="0" smtClean="0"/>
              <a:t> </a:t>
            </a:r>
          </a:p>
          <a:p>
            <a:pPr marL="274320" indent="-274320" fontAlgn="auto">
              <a:spcAft>
                <a:spcPts val="0"/>
              </a:spcAft>
              <a:buClr>
                <a:schemeClr val="accent3"/>
              </a:buClr>
              <a:buNone/>
            </a:pPr>
            <a:r>
              <a:rPr lang="en-US" b="0" dirty="0" smtClean="0"/>
              <a:t>		    </a:t>
            </a:r>
            <a:r>
              <a:rPr lang="en-US" b="0" dirty="0" err="1" smtClean="0"/>
              <a:t>ditolerir</a:t>
            </a:r>
            <a:r>
              <a:rPr lang="en-US" b="0" dirty="0" smtClean="0"/>
              <a:t> </a:t>
            </a:r>
            <a:r>
              <a:rPr lang="en-US" b="0" dirty="0" err="1" smtClean="0"/>
              <a:t>atau</a:t>
            </a:r>
            <a:r>
              <a:rPr lang="en-US" b="0" dirty="0" smtClean="0"/>
              <a:t> </a:t>
            </a:r>
            <a:r>
              <a:rPr lang="en-US" b="0" dirty="0" err="1" smtClean="0"/>
              <a:t>diinginkan</a:t>
            </a:r>
            <a:r>
              <a:rPr lang="en-US" b="0" dirty="0" smtClean="0"/>
              <a:t>, </a:t>
            </a:r>
            <a:r>
              <a:rPr lang="en-US" b="0" dirty="0" err="1" smtClean="0"/>
              <a:t>misalnya</a:t>
            </a:r>
            <a:r>
              <a:rPr lang="en-US" b="0" dirty="0" smtClean="0"/>
              <a:t> 2%</a:t>
            </a:r>
            <a:endParaRPr lang="en-US" b="0" dirty="0"/>
          </a:p>
        </p:txBody>
      </p:sp>
      <p:cxnSp>
        <p:nvCxnSpPr>
          <p:cNvPr id="3145730" name="Straight Connector 4"/>
          <p:cNvCxnSpPr>
            <a:cxnSpLocks/>
          </p:cNvCxnSpPr>
          <p:nvPr/>
        </p:nvCxnSpPr>
        <p:spPr>
          <a:xfrm>
            <a:off x="1919536" y="2924944"/>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2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normAutofit fontScale="90000"/>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2" name="Content Placeholder 2"/>
          <p:cNvSpPr>
            <a:spLocks noGrp="1"/>
          </p:cNvSpPr>
          <p:nvPr>
            <p:ph idx="1"/>
          </p:nvPr>
        </p:nvSpPr>
        <p:spPr>
          <a:xfrm>
            <a:off x="609600" y="1371600"/>
            <a:ext cx="11391056" cy="4953000"/>
          </a:xfrm>
        </p:spPr>
        <p:txBody>
          <a:bodyPr>
            <a:noAutofit/>
          </a:bodyPr>
          <a:lstStyle/>
          <a:p>
            <a:pPr marL="268288" indent="-268288" fontAlgn="auto">
              <a:spcAft>
                <a:spcPts val="0"/>
              </a:spcAft>
              <a:buClr>
                <a:schemeClr val="accent3"/>
              </a:buClr>
            </a:pPr>
            <a:r>
              <a:rPr lang="en-US" sz="2400" dirty="0" err="1">
                <a:latin typeface="+mj-lt"/>
              </a:rPr>
              <a:t>Dalam</a:t>
            </a:r>
            <a:r>
              <a:rPr lang="en-US" sz="2400" dirty="0">
                <a:latin typeface="+mj-lt"/>
              </a:rPr>
              <a:t> </a:t>
            </a:r>
            <a:r>
              <a:rPr lang="en-US" sz="2400" dirty="0" err="1">
                <a:latin typeface="+mj-lt"/>
              </a:rPr>
              <a:t>menentukan</a:t>
            </a:r>
            <a:r>
              <a:rPr lang="en-US" sz="2400" dirty="0">
                <a:latin typeface="+mj-lt"/>
              </a:rPr>
              <a:t> </a:t>
            </a:r>
            <a:r>
              <a:rPr lang="en-US" sz="2400" dirty="0" err="1">
                <a:latin typeface="+mj-lt"/>
              </a:rPr>
              <a:t>ukuran</a:t>
            </a:r>
            <a:r>
              <a:rPr lang="en-US" sz="2400" dirty="0">
                <a:latin typeface="+mj-lt"/>
              </a:rPr>
              <a:t>/</a:t>
            </a:r>
            <a:r>
              <a:rPr lang="en-US" sz="2400" dirty="0" err="1">
                <a:latin typeface="+mj-lt"/>
              </a:rPr>
              <a:t>jumlah</a:t>
            </a:r>
            <a:r>
              <a:rPr lang="en-US" sz="2400" dirty="0">
                <a:latin typeface="+mj-lt"/>
              </a:rPr>
              <a:t> </a:t>
            </a:r>
            <a:r>
              <a:rPr lang="en-US" sz="2400" dirty="0" err="1">
                <a:latin typeface="+mj-lt"/>
              </a:rPr>
              <a:t>sampel</a:t>
            </a:r>
            <a:r>
              <a:rPr lang="en-US" sz="2400" dirty="0">
                <a:latin typeface="+mj-lt"/>
              </a:rPr>
              <a:t> </a:t>
            </a:r>
            <a:r>
              <a:rPr lang="en-US" sz="2400" dirty="0" err="1">
                <a:latin typeface="+mj-lt"/>
              </a:rPr>
              <a:t>juga</a:t>
            </a:r>
            <a:r>
              <a:rPr lang="en-US" sz="2400" dirty="0">
                <a:latin typeface="+mj-lt"/>
              </a:rPr>
              <a:t> </a:t>
            </a:r>
            <a:r>
              <a:rPr lang="en-US" sz="2400" dirty="0" err="1">
                <a:latin typeface="+mj-lt"/>
              </a:rPr>
              <a:t>perlu</a:t>
            </a:r>
            <a:r>
              <a:rPr lang="en-US" sz="2400" dirty="0">
                <a:latin typeface="+mj-lt"/>
              </a:rPr>
              <a:t> </a:t>
            </a:r>
            <a:r>
              <a:rPr lang="en-US" sz="2400" dirty="0" err="1">
                <a:latin typeface="+mj-lt"/>
              </a:rPr>
              <a:t>memperhatikan</a:t>
            </a:r>
            <a:r>
              <a:rPr lang="en-US" sz="2400" dirty="0">
                <a:latin typeface="+mj-lt"/>
              </a:rPr>
              <a:t> </a:t>
            </a:r>
            <a:r>
              <a:rPr lang="en-US" sz="2400" dirty="0" err="1">
                <a:latin typeface="+mj-lt"/>
              </a:rPr>
              <a:t>pedoman</a:t>
            </a:r>
            <a:r>
              <a:rPr lang="en-US" sz="2400" dirty="0">
                <a:latin typeface="+mj-lt"/>
              </a:rPr>
              <a:t> </a:t>
            </a:r>
            <a:r>
              <a:rPr lang="en-US" sz="2400" dirty="0" err="1">
                <a:latin typeface="+mj-lt"/>
              </a:rPr>
              <a:t>kasar</a:t>
            </a:r>
            <a:r>
              <a:rPr lang="en-US" sz="2400" dirty="0">
                <a:latin typeface="+mj-lt"/>
              </a:rPr>
              <a:t> yang </a:t>
            </a:r>
            <a:r>
              <a:rPr lang="en-US" sz="2400" dirty="0" err="1">
                <a:latin typeface="+mj-lt"/>
              </a:rPr>
              <a:t>dikemukakan</a:t>
            </a:r>
            <a:r>
              <a:rPr lang="en-US" sz="2400" dirty="0">
                <a:latin typeface="+mj-lt"/>
              </a:rPr>
              <a:t> </a:t>
            </a:r>
            <a:r>
              <a:rPr lang="en-US" sz="2400" dirty="0" err="1">
                <a:latin typeface="+mj-lt"/>
              </a:rPr>
              <a:t>oleh</a:t>
            </a:r>
            <a:r>
              <a:rPr lang="en-US" sz="2400" dirty="0">
                <a:latin typeface="+mj-lt"/>
              </a:rPr>
              <a:t> Roscoe </a:t>
            </a:r>
            <a:r>
              <a:rPr lang="en-US" sz="2400" dirty="0" err="1">
                <a:latin typeface="+mj-lt"/>
              </a:rPr>
              <a:t>dalam</a:t>
            </a:r>
            <a:r>
              <a:rPr lang="en-US" sz="2400" dirty="0">
                <a:latin typeface="+mj-lt"/>
              </a:rPr>
              <a:t> </a:t>
            </a:r>
            <a:r>
              <a:rPr lang="en-US" sz="2400" dirty="0" err="1">
                <a:latin typeface="+mj-lt"/>
              </a:rPr>
              <a:t>Sekaran</a:t>
            </a:r>
            <a:r>
              <a:rPr lang="en-US" sz="2400" dirty="0">
                <a:latin typeface="+mj-lt"/>
              </a:rPr>
              <a:t> (2000), </a:t>
            </a:r>
            <a:r>
              <a:rPr lang="en-US" sz="2400" dirty="0" err="1">
                <a:latin typeface="+mj-lt"/>
              </a:rPr>
              <a:t>yaitu</a:t>
            </a:r>
            <a:r>
              <a:rPr lang="en-US" sz="2400" dirty="0">
                <a:latin typeface="+mj-lt"/>
              </a:rPr>
              <a:t>:</a:t>
            </a:r>
            <a:endParaRPr lang="en-US" sz="1050" dirty="0">
              <a:latin typeface="+mj-lt"/>
            </a:endParaRPr>
          </a:p>
          <a:p>
            <a:pPr marL="711200" lvl="1" indent="-419100">
              <a:spcAft>
                <a:spcPts val="0"/>
              </a:spcAft>
            </a:pPr>
            <a:r>
              <a:rPr lang="en-US" sz="2800" dirty="0" err="1" smtClean="0">
                <a:solidFill>
                  <a:srgbClr val="002060"/>
                </a:solidFill>
                <a:latin typeface="+mj-lt"/>
              </a:rPr>
              <a:t>Jumlah</a:t>
            </a:r>
            <a:r>
              <a:rPr lang="en-US" sz="2800" dirty="0" smtClean="0">
                <a:solidFill>
                  <a:srgbClr val="002060"/>
                </a:solidFill>
                <a:latin typeface="+mj-lt"/>
              </a:rPr>
              <a:t> </a:t>
            </a:r>
            <a:r>
              <a:rPr lang="en-US" sz="2800" dirty="0" err="1" smtClean="0">
                <a:solidFill>
                  <a:srgbClr val="002060"/>
                </a:solidFill>
                <a:latin typeface="+mj-lt"/>
              </a:rPr>
              <a:t>sampel</a:t>
            </a:r>
            <a:r>
              <a:rPr lang="en-US" sz="2800" dirty="0" smtClean="0">
                <a:solidFill>
                  <a:srgbClr val="002060"/>
                </a:solidFill>
                <a:latin typeface="+mj-lt"/>
              </a:rPr>
              <a:t> yang paling </a:t>
            </a:r>
            <a:r>
              <a:rPr lang="en-US" sz="2800" dirty="0" err="1" smtClean="0">
                <a:solidFill>
                  <a:srgbClr val="002060"/>
                </a:solidFill>
                <a:latin typeface="+mj-lt"/>
              </a:rPr>
              <a:t>sesuai</a:t>
            </a:r>
            <a:r>
              <a:rPr lang="en-US" sz="2800" dirty="0" smtClean="0">
                <a:solidFill>
                  <a:srgbClr val="002060"/>
                </a:solidFill>
                <a:latin typeface="+mj-lt"/>
              </a:rPr>
              <a:t> </a:t>
            </a:r>
            <a:r>
              <a:rPr lang="en-US" sz="2800" dirty="0" err="1" smtClean="0">
                <a:solidFill>
                  <a:srgbClr val="002060"/>
                </a:solidFill>
                <a:latin typeface="+mj-lt"/>
              </a:rPr>
              <a:t>untuk</a:t>
            </a:r>
            <a:r>
              <a:rPr lang="en-US" sz="2800" dirty="0" smtClean="0">
                <a:solidFill>
                  <a:srgbClr val="002060"/>
                </a:solidFill>
                <a:latin typeface="+mj-lt"/>
              </a:rPr>
              <a:t> </a:t>
            </a:r>
            <a:r>
              <a:rPr lang="en-US" sz="2800" dirty="0" err="1" smtClean="0">
                <a:solidFill>
                  <a:srgbClr val="002060"/>
                </a:solidFill>
                <a:latin typeface="+mj-lt"/>
              </a:rPr>
              <a:t>hampir</a:t>
            </a:r>
            <a:r>
              <a:rPr lang="en-US" sz="2800" dirty="0" smtClean="0">
                <a:solidFill>
                  <a:srgbClr val="002060"/>
                </a:solidFill>
                <a:latin typeface="+mj-lt"/>
              </a:rPr>
              <a:t> </a:t>
            </a:r>
            <a:r>
              <a:rPr lang="en-US" sz="2800" dirty="0" err="1" smtClean="0">
                <a:solidFill>
                  <a:srgbClr val="002060"/>
                </a:solidFill>
                <a:latin typeface="+mj-lt"/>
              </a:rPr>
              <a:t>semua</a:t>
            </a:r>
            <a:r>
              <a:rPr lang="en-US" sz="2800" dirty="0" smtClean="0">
                <a:solidFill>
                  <a:srgbClr val="002060"/>
                </a:solidFill>
                <a:latin typeface="+mj-lt"/>
              </a:rPr>
              <a:t> </a:t>
            </a:r>
            <a:r>
              <a:rPr lang="en-US" sz="2800" dirty="0" err="1" smtClean="0">
                <a:solidFill>
                  <a:srgbClr val="002060"/>
                </a:solidFill>
                <a:latin typeface="+mj-lt"/>
              </a:rPr>
              <a:t>penelitian</a:t>
            </a:r>
            <a:r>
              <a:rPr lang="en-US" sz="2800" dirty="0" smtClean="0">
                <a:solidFill>
                  <a:srgbClr val="002060"/>
                </a:solidFill>
                <a:latin typeface="+mj-lt"/>
              </a:rPr>
              <a:t> </a:t>
            </a:r>
            <a:r>
              <a:rPr lang="en-US" sz="2800" dirty="0" err="1" smtClean="0">
                <a:solidFill>
                  <a:srgbClr val="002060"/>
                </a:solidFill>
                <a:latin typeface="+mj-lt"/>
              </a:rPr>
              <a:t>adalah</a:t>
            </a:r>
            <a:r>
              <a:rPr lang="en-US" sz="2800" dirty="0" smtClean="0">
                <a:solidFill>
                  <a:srgbClr val="002060"/>
                </a:solidFill>
                <a:latin typeface="+mj-lt"/>
              </a:rPr>
              <a:t> </a:t>
            </a:r>
            <a:r>
              <a:rPr lang="en-US" sz="2800" b="1" dirty="0" smtClean="0">
                <a:solidFill>
                  <a:srgbClr val="002060"/>
                </a:solidFill>
                <a:latin typeface="+mj-lt"/>
              </a:rPr>
              <a:t>30 &lt; n &lt; 500</a:t>
            </a:r>
          </a:p>
          <a:p>
            <a:pPr marL="711200" lvl="1" indent="-419100">
              <a:spcAft>
                <a:spcPts val="0"/>
              </a:spcAft>
            </a:pPr>
            <a:r>
              <a:rPr lang="en-US" dirty="0" err="1">
                <a:solidFill>
                  <a:srgbClr val="002060"/>
                </a:solidFill>
                <a:latin typeface="+mj-lt"/>
              </a:rPr>
              <a:t>Apabila</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dibagi</a:t>
            </a:r>
            <a:r>
              <a:rPr lang="en-US" dirty="0">
                <a:solidFill>
                  <a:srgbClr val="002060"/>
                </a:solidFill>
                <a:latin typeface="+mj-lt"/>
              </a:rPr>
              <a:t> </a:t>
            </a:r>
            <a:r>
              <a:rPr lang="en-US" dirty="0" err="1">
                <a:solidFill>
                  <a:srgbClr val="002060"/>
                </a:solidFill>
                <a:latin typeface="+mj-lt"/>
              </a:rPr>
              <a:t>ke</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a:t>
            </a:r>
            <a:r>
              <a:rPr lang="en-US" b="1" dirty="0" err="1">
                <a:solidFill>
                  <a:srgbClr val="002060"/>
                </a:solidFill>
                <a:latin typeface="+mj-lt"/>
              </a:rPr>
              <a:t>subsampel</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minimum </a:t>
            </a: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tiap</a:t>
            </a:r>
            <a:r>
              <a:rPr lang="en-US" b="1"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 </a:t>
            </a:r>
            <a:r>
              <a:rPr lang="en-US" b="1" dirty="0" err="1">
                <a:solidFill>
                  <a:srgbClr val="002060"/>
                </a:solidFill>
                <a:latin typeface="+mj-lt"/>
              </a:rPr>
              <a:t>adalah</a:t>
            </a:r>
            <a:r>
              <a:rPr lang="en-US" b="1" dirty="0">
                <a:solidFill>
                  <a:srgbClr val="002060"/>
                </a:solidFill>
                <a:latin typeface="+mj-lt"/>
              </a:rPr>
              <a:t> 30</a:t>
            </a:r>
          </a:p>
          <a:p>
            <a:pPr marL="711200" lvl="1" indent="-419100">
              <a:spcAft>
                <a:spcPts val="0"/>
              </a:spcAft>
            </a:pP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r>
              <a:rPr lang="en-US" b="1" dirty="0">
                <a:solidFill>
                  <a:srgbClr val="002060"/>
                </a:solidFill>
                <a:latin typeface="+mj-lt"/>
              </a:rPr>
              <a:t>multivariate</a:t>
            </a:r>
            <a:r>
              <a:rPr lang="en-US" dirty="0">
                <a:solidFill>
                  <a:srgbClr val="002060"/>
                </a:solidFill>
                <a:latin typeface="+mj-lt"/>
              </a:rPr>
              <a:t>(multiple regression analysis)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harus</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kali </a:t>
            </a:r>
            <a:r>
              <a:rPr lang="en-US" b="1" dirty="0">
                <a:solidFill>
                  <a:srgbClr val="002060"/>
                </a:solidFill>
                <a:latin typeface="+mj-lt"/>
              </a:rPr>
              <a:t>(</a:t>
            </a:r>
            <a:r>
              <a:rPr lang="en-US" b="1" dirty="0" err="1">
                <a:solidFill>
                  <a:srgbClr val="002060"/>
                </a:solidFill>
                <a:latin typeface="+mj-lt"/>
              </a:rPr>
              <a:t>sekitar</a:t>
            </a:r>
            <a:r>
              <a:rPr lang="en-US" b="1" dirty="0">
                <a:solidFill>
                  <a:srgbClr val="002060"/>
                </a:solidFill>
                <a:latin typeface="+mj-lt"/>
              </a:rPr>
              <a:t> 10 kali </a:t>
            </a:r>
            <a:r>
              <a:rPr lang="en-US" b="1" dirty="0" err="1">
                <a:solidFill>
                  <a:srgbClr val="002060"/>
                </a:solidFill>
                <a:latin typeface="+mj-lt"/>
              </a:rPr>
              <a:t>atau</a:t>
            </a:r>
            <a:r>
              <a:rPr lang="en-US" b="1" dirty="0">
                <a:solidFill>
                  <a:srgbClr val="002060"/>
                </a:solidFill>
                <a:latin typeface="+mj-lt"/>
              </a:rPr>
              <a:t> </a:t>
            </a:r>
            <a:r>
              <a:rPr lang="en-US" b="1" dirty="0" err="1">
                <a:solidFill>
                  <a:srgbClr val="002060"/>
                </a:solidFill>
                <a:latin typeface="+mj-lt"/>
              </a:rPr>
              <a:t>lebih</a:t>
            </a:r>
            <a:r>
              <a:rPr lang="en-US" b="1" dirty="0">
                <a:solidFill>
                  <a:srgbClr val="002060"/>
                </a:solidFill>
                <a:latin typeface="+mj-lt"/>
              </a:rPr>
              <a:t>) </a:t>
            </a:r>
            <a:r>
              <a:rPr lang="en-US" dirty="0" err="1">
                <a:solidFill>
                  <a:srgbClr val="002060"/>
                </a:solidFill>
                <a:latin typeface="+mj-lt"/>
              </a:rPr>
              <a:t>lipat</a:t>
            </a:r>
            <a:r>
              <a:rPr lang="en-US" dirty="0">
                <a:solidFill>
                  <a:srgbClr val="002060"/>
                </a:solidFill>
                <a:latin typeface="+mj-lt"/>
              </a:rPr>
              <a:t> </a:t>
            </a:r>
            <a:r>
              <a:rPr lang="en-US" dirty="0" err="1">
                <a:solidFill>
                  <a:srgbClr val="002060"/>
                </a:solidFill>
                <a:latin typeface="+mj-lt"/>
              </a:rPr>
              <a:t>dari</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variabel</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p>
          <a:p>
            <a:pPr marL="711200" lvl="1" indent="-419100">
              <a:spcAft>
                <a:spcPts val="0"/>
              </a:spcAft>
            </a:pP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penelitian</a:t>
            </a:r>
            <a:r>
              <a:rPr lang="en-US" b="1" dirty="0">
                <a:solidFill>
                  <a:srgbClr val="002060"/>
                </a:solidFill>
                <a:latin typeface="+mj-lt"/>
              </a:rPr>
              <a:t> </a:t>
            </a:r>
            <a:r>
              <a:rPr lang="en-US" b="1" dirty="0" err="1">
                <a:solidFill>
                  <a:srgbClr val="002060"/>
                </a:solidFill>
                <a:latin typeface="+mj-lt"/>
              </a:rPr>
              <a:t>eksperimen</a:t>
            </a:r>
            <a:r>
              <a:rPr lang="en-US" b="1" dirty="0">
                <a:solidFill>
                  <a:srgbClr val="002060"/>
                </a:solidFill>
                <a:latin typeface="+mj-lt"/>
              </a:rPr>
              <a:t> </a:t>
            </a:r>
            <a:r>
              <a:rPr lang="en-US" dirty="0">
                <a:solidFill>
                  <a:srgbClr val="002060"/>
                </a:solidFill>
                <a:latin typeface="+mj-lt"/>
              </a:rPr>
              <a:t>yang </a:t>
            </a:r>
            <a:r>
              <a:rPr lang="en-US" dirty="0" err="1">
                <a:solidFill>
                  <a:srgbClr val="002060"/>
                </a:solidFill>
                <a:latin typeface="+mj-lt"/>
              </a:rPr>
              <a:t>sederhana</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pengendalian</a:t>
            </a:r>
            <a:r>
              <a:rPr lang="en-US" dirty="0">
                <a:solidFill>
                  <a:srgbClr val="002060"/>
                </a:solidFill>
                <a:latin typeface="+mj-lt"/>
              </a:rPr>
              <a:t> </a:t>
            </a:r>
            <a:r>
              <a:rPr lang="en-US" dirty="0" err="1">
                <a:solidFill>
                  <a:srgbClr val="002060"/>
                </a:solidFill>
                <a:latin typeface="+mj-lt"/>
              </a:rPr>
              <a:t>ekperimental</a:t>
            </a:r>
            <a:r>
              <a:rPr lang="en-US" dirty="0">
                <a:solidFill>
                  <a:srgbClr val="002060"/>
                </a:solidFill>
                <a:latin typeface="+mj-lt"/>
              </a:rPr>
              <a:t> yang </a:t>
            </a:r>
            <a:r>
              <a:rPr lang="en-US" dirty="0" err="1">
                <a:solidFill>
                  <a:srgbClr val="002060"/>
                </a:solidFill>
                <a:latin typeface="+mj-lt"/>
              </a:rPr>
              <a:t>ketat</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yang </a:t>
            </a:r>
            <a:r>
              <a:rPr lang="en-US" dirty="0" err="1">
                <a:solidFill>
                  <a:srgbClr val="002060"/>
                </a:solidFill>
                <a:latin typeface="+mj-lt"/>
              </a:rPr>
              <a:t>baik</a:t>
            </a:r>
            <a:r>
              <a:rPr lang="en-US" dirty="0">
                <a:solidFill>
                  <a:srgbClr val="002060"/>
                </a:solidFill>
                <a:latin typeface="+mj-lt"/>
              </a:rPr>
              <a:t> </a:t>
            </a:r>
            <a:r>
              <a:rPr lang="en-US" dirty="0" err="1">
                <a:solidFill>
                  <a:srgbClr val="002060"/>
                </a:solidFill>
                <a:latin typeface="+mj-lt"/>
              </a:rPr>
              <a:t>dapat</a:t>
            </a:r>
            <a:r>
              <a:rPr lang="en-US" dirty="0">
                <a:solidFill>
                  <a:srgbClr val="002060"/>
                </a:solidFill>
                <a:latin typeface="+mj-lt"/>
              </a:rPr>
              <a:t> </a:t>
            </a:r>
            <a:r>
              <a:rPr lang="en-US" dirty="0" err="1">
                <a:solidFill>
                  <a:srgbClr val="002060"/>
                </a:solidFill>
                <a:latin typeface="+mj-lt"/>
              </a:rPr>
              <a:t>dilakukan</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menggunakan</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b="1" dirty="0" err="1">
                <a:solidFill>
                  <a:srgbClr val="002060"/>
                </a:solidFill>
                <a:latin typeface="+mj-lt"/>
              </a:rPr>
              <a:t>sekitar</a:t>
            </a:r>
            <a:r>
              <a:rPr lang="en-US" b="1" dirty="0">
                <a:solidFill>
                  <a:srgbClr val="002060"/>
                </a:solidFill>
                <a:latin typeface="+mj-lt"/>
              </a:rPr>
              <a:t> 10 </a:t>
            </a:r>
            <a:r>
              <a:rPr lang="en-US" b="1" dirty="0" err="1">
                <a:solidFill>
                  <a:srgbClr val="002060"/>
                </a:solidFill>
                <a:latin typeface="+mj-lt"/>
              </a:rPr>
              <a:t>sampai</a:t>
            </a:r>
            <a:r>
              <a:rPr lang="en-US" b="1" dirty="0">
                <a:solidFill>
                  <a:srgbClr val="002060"/>
                </a:solidFill>
                <a:latin typeface="+mj-lt"/>
              </a:rPr>
              <a:t> 20</a:t>
            </a:r>
            <a:r>
              <a:rPr lang="en-US" dirty="0">
                <a:solidFill>
                  <a:srgbClr val="002060"/>
                </a:solidFill>
                <a:latin typeface="+mj-lt"/>
              </a:rPr>
              <a:t>.</a:t>
            </a:r>
          </a:p>
        </p:txBody>
      </p:sp>
    </p:spTree>
    <p:extLst>
      <p:ext uri="{BB962C8B-B14F-4D97-AF65-F5344CB8AC3E}">
        <p14:creationId xmlns:p14="http://schemas.microsoft.com/office/powerpoint/2010/main" val="93626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Autofit/>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4" name="Content Placeholder 2"/>
          <p:cNvSpPr>
            <a:spLocks noGrp="1"/>
          </p:cNvSpPr>
          <p:nvPr>
            <p:ph idx="1"/>
          </p:nvPr>
        </p:nvSpPr>
        <p:spPr/>
        <p:txBody>
          <a:bodyPr>
            <a:normAutofit/>
          </a:bodyPr>
          <a:lstStyle/>
          <a:p>
            <a:pPr marL="361950" indent="-361950">
              <a:spcAft>
                <a:spcPts val="0"/>
              </a:spcAft>
            </a:pPr>
            <a:r>
              <a:rPr lang="en-US" dirty="0" err="1" smtClean="0"/>
              <a:t>Ukuran</a:t>
            </a:r>
            <a:r>
              <a:rPr lang="en-US" dirty="0" smtClean="0"/>
              <a:t> minimum </a:t>
            </a:r>
            <a:r>
              <a:rPr lang="en-US" dirty="0" err="1" smtClean="0"/>
              <a:t>sampel</a:t>
            </a:r>
            <a:r>
              <a:rPr lang="en-US" dirty="0" smtClean="0"/>
              <a:t> yang </a:t>
            </a:r>
            <a:r>
              <a:rPr lang="en-US" dirty="0" err="1" smtClean="0"/>
              <a:t>dapat</a:t>
            </a:r>
            <a:r>
              <a:rPr lang="en-US" dirty="0" smtClean="0"/>
              <a:t> </a:t>
            </a:r>
            <a:r>
              <a:rPr lang="en-US" dirty="0" err="1" smtClean="0"/>
              <a:t>diterima</a:t>
            </a:r>
            <a:r>
              <a:rPr lang="en-US" dirty="0" smtClean="0"/>
              <a:t> </a:t>
            </a:r>
            <a:r>
              <a:rPr lang="en-US" dirty="0" err="1" smtClean="0"/>
              <a:t>berdasarkan</a:t>
            </a:r>
            <a:r>
              <a:rPr lang="en-US" dirty="0" smtClean="0"/>
              <a:t> </a:t>
            </a:r>
            <a:r>
              <a:rPr lang="en-US" dirty="0" err="1" smtClean="0"/>
              <a:t>desain</a:t>
            </a:r>
            <a:r>
              <a:rPr lang="en-US" dirty="0" smtClean="0"/>
              <a:t>/</a:t>
            </a:r>
            <a:r>
              <a:rPr lang="en-US" dirty="0" err="1" smtClean="0"/>
              <a:t>metode</a:t>
            </a:r>
            <a:r>
              <a:rPr lang="en-US" dirty="0" smtClean="0"/>
              <a:t> </a:t>
            </a:r>
            <a:r>
              <a:rPr lang="en-US" dirty="0" err="1" smtClean="0"/>
              <a:t>penelitian</a:t>
            </a:r>
            <a:r>
              <a:rPr lang="en-US" dirty="0" smtClean="0"/>
              <a:t> yang </a:t>
            </a:r>
            <a:r>
              <a:rPr lang="en-US" dirty="0" err="1" smtClean="0"/>
              <a:t>digunakan</a:t>
            </a:r>
            <a:r>
              <a:rPr lang="en-US" dirty="0" smtClean="0"/>
              <a:t> </a:t>
            </a:r>
            <a:r>
              <a:rPr lang="en-US" dirty="0" err="1" smtClean="0"/>
              <a:t>menurut</a:t>
            </a:r>
            <a:r>
              <a:rPr lang="en-US" dirty="0" smtClean="0"/>
              <a:t> Gay (1976):</a:t>
            </a:r>
          </a:p>
          <a:p>
            <a:pPr marL="704850" lvl="1" indent="-342900">
              <a:spcAft>
                <a:spcPts val="0"/>
              </a:spcAft>
              <a:buFont typeface="Wingdings" panose="05000000000000000000" pitchFamily="2" charset="2"/>
              <a:buChar char="§"/>
            </a:pPr>
            <a:r>
              <a:rPr lang="es-ES" sz="2200" i="1" dirty="0" err="1">
                <a:solidFill>
                  <a:srgbClr val="002060"/>
                </a:solidFill>
              </a:rPr>
              <a:t>Deskriptif</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b="1" dirty="0">
                <a:solidFill>
                  <a:srgbClr val="002060"/>
                </a:solidFill>
              </a:rPr>
              <a:t>10 % </a:t>
            </a:r>
            <a:r>
              <a:rPr lang="es-ES" sz="2200" b="1" dirty="0" err="1">
                <a:solidFill>
                  <a:srgbClr val="002060"/>
                </a:solidFill>
              </a:rPr>
              <a:t>dari</a:t>
            </a:r>
            <a:r>
              <a:rPr lang="es-ES" sz="2200" b="1" dirty="0">
                <a:solidFill>
                  <a:srgbClr val="002060"/>
                </a:solidFill>
              </a:rPr>
              <a:t> </a:t>
            </a:r>
            <a:r>
              <a:rPr lang="es-ES" sz="2200" b="1" dirty="0" err="1">
                <a:solidFill>
                  <a:srgbClr val="002060"/>
                </a:solidFill>
              </a:rPr>
              <a:t>populasi</a:t>
            </a:r>
            <a:r>
              <a:rPr lang="es-ES" sz="2200" dirty="0">
                <a:solidFill>
                  <a:srgbClr val="002060"/>
                </a:solidFill>
              </a:rPr>
              <a:t>. </a:t>
            </a:r>
            <a:r>
              <a:rPr lang="es-ES" sz="2200" dirty="0" err="1">
                <a:solidFill>
                  <a:srgbClr val="002060"/>
                </a:solidFill>
              </a:rPr>
              <a:t>Untuk</a:t>
            </a:r>
            <a:r>
              <a:rPr lang="es-ES" sz="2200" dirty="0">
                <a:solidFill>
                  <a:srgbClr val="002060"/>
                </a:solidFill>
              </a:rPr>
              <a:t> </a:t>
            </a:r>
            <a:r>
              <a:rPr lang="es-ES" sz="2200" dirty="0" err="1">
                <a:solidFill>
                  <a:srgbClr val="002060"/>
                </a:solidFill>
              </a:rPr>
              <a:t>populasi</a:t>
            </a:r>
            <a:r>
              <a:rPr lang="es-ES" sz="2200" dirty="0">
                <a:solidFill>
                  <a:srgbClr val="002060"/>
                </a:solidFill>
              </a:rPr>
              <a:t> yang </a:t>
            </a:r>
            <a:r>
              <a:rPr lang="es-ES" sz="2200" dirty="0" err="1">
                <a:solidFill>
                  <a:srgbClr val="002060"/>
                </a:solidFill>
              </a:rPr>
              <a:t>relatif</a:t>
            </a:r>
            <a:r>
              <a:rPr lang="es-ES" sz="2200" dirty="0">
                <a:solidFill>
                  <a:srgbClr val="002060"/>
                </a:solidFill>
              </a:rPr>
              <a:t> </a:t>
            </a:r>
            <a:r>
              <a:rPr lang="es-ES" sz="2200" dirty="0" err="1">
                <a:solidFill>
                  <a:srgbClr val="002060"/>
                </a:solidFill>
              </a:rPr>
              <a:t>kecil</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dirty="0" err="1">
                <a:solidFill>
                  <a:srgbClr val="002060"/>
                </a:solidFill>
              </a:rPr>
              <a:t>minimal</a:t>
            </a:r>
            <a:r>
              <a:rPr lang="es-ES" sz="2200" dirty="0">
                <a:solidFill>
                  <a:srgbClr val="002060"/>
                </a:solidFill>
              </a:rPr>
              <a:t> 20%.</a:t>
            </a:r>
            <a:endParaRPr lang="en-US" sz="2200"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Desain</a:t>
            </a:r>
            <a:r>
              <a:rPr lang="en-US" dirty="0">
                <a:solidFill>
                  <a:srgbClr val="002060"/>
                </a:solidFill>
              </a:rPr>
              <a:t> </a:t>
            </a:r>
            <a:r>
              <a:rPr lang="en-US" i="1" dirty="0" err="1">
                <a:solidFill>
                  <a:srgbClr val="002060"/>
                </a:solidFill>
              </a:rPr>
              <a:t>deskriptif-korelasional</a:t>
            </a:r>
            <a:r>
              <a:rPr lang="en-US" dirty="0">
                <a:solidFill>
                  <a:srgbClr val="002060"/>
                </a:solidFill>
              </a:rPr>
              <a:t>, minimal </a:t>
            </a:r>
            <a:r>
              <a:rPr lang="en-US" b="1" dirty="0">
                <a:solidFill>
                  <a:srgbClr val="002060"/>
                </a:solidFill>
              </a:rPr>
              <a:t>30 </a:t>
            </a:r>
            <a:r>
              <a:rPr lang="en-US" b="1" dirty="0" err="1">
                <a:solidFill>
                  <a:srgbClr val="002060"/>
                </a:solidFill>
              </a:rPr>
              <a:t>subjek</a:t>
            </a:r>
            <a:endParaRPr lang="en-US" b="1"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a:solidFill>
                  <a:srgbClr val="002060"/>
                </a:solidFill>
              </a:rPr>
              <a:t>ex post facto</a:t>
            </a:r>
            <a:r>
              <a:rPr lang="en-US" dirty="0">
                <a:solidFill>
                  <a:srgbClr val="002060"/>
                </a:solidFill>
              </a:rPr>
              <a:t>, minimal </a:t>
            </a:r>
            <a:r>
              <a:rPr lang="en-US" b="1" dirty="0">
                <a:solidFill>
                  <a:srgbClr val="002060"/>
                </a:solidFill>
              </a:rPr>
              <a:t>15 </a:t>
            </a:r>
            <a:r>
              <a:rPr lang="en-US" b="1" dirty="0" err="1">
                <a:solidFill>
                  <a:srgbClr val="002060"/>
                </a:solidFill>
              </a:rPr>
              <a:t>subyek</a:t>
            </a:r>
            <a:r>
              <a:rPr lang="en-US" b="1" dirty="0">
                <a:solidFill>
                  <a:srgbClr val="002060"/>
                </a:solidFill>
              </a:rPr>
              <a:t> </a:t>
            </a:r>
            <a:r>
              <a:rPr lang="en-US" dirty="0">
                <a:solidFill>
                  <a:srgbClr val="002060"/>
                </a:solidFill>
              </a:rPr>
              <a:t>per </a:t>
            </a:r>
            <a:r>
              <a:rPr lang="en-US" dirty="0" err="1">
                <a:solidFill>
                  <a:srgbClr val="002060"/>
                </a:solidFill>
              </a:rPr>
              <a:t>kelompok</a:t>
            </a:r>
            <a:endParaRPr lang="en-US"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err="1">
                <a:solidFill>
                  <a:srgbClr val="002060"/>
                </a:solidFill>
              </a:rPr>
              <a:t>eksperimental</a:t>
            </a:r>
            <a:r>
              <a:rPr lang="en-US" dirty="0">
                <a:solidFill>
                  <a:srgbClr val="002060"/>
                </a:solidFill>
              </a:rPr>
              <a:t>, minimal </a:t>
            </a:r>
            <a:r>
              <a:rPr lang="en-US" b="1" dirty="0">
                <a:solidFill>
                  <a:srgbClr val="002060"/>
                </a:solidFill>
              </a:rPr>
              <a:t>15 </a:t>
            </a:r>
            <a:r>
              <a:rPr lang="en-US" b="1" dirty="0" err="1">
                <a:solidFill>
                  <a:srgbClr val="002060"/>
                </a:solidFill>
              </a:rPr>
              <a:t>subyek</a:t>
            </a:r>
            <a:endParaRPr lang="en-US" b="1" dirty="0">
              <a:solidFill>
                <a:srgbClr val="002060"/>
              </a:solidFill>
            </a:endParaRPr>
          </a:p>
          <a:p>
            <a:pPr marL="361950" indent="-361950" fontAlgn="auto">
              <a:spcAft>
                <a:spcPts val="0"/>
              </a:spcAft>
            </a:pPr>
            <a:r>
              <a:rPr lang="en-US" dirty="0" err="1" smtClean="0"/>
              <a:t>Penggunaan</a:t>
            </a:r>
            <a:r>
              <a:rPr lang="en-US" dirty="0" smtClean="0"/>
              <a:t> </a:t>
            </a:r>
            <a:r>
              <a:rPr lang="en-US" dirty="0" err="1"/>
              <a:t>kaidah</a:t>
            </a:r>
            <a:r>
              <a:rPr lang="en-US" dirty="0"/>
              <a:t> di </a:t>
            </a:r>
            <a:r>
              <a:rPr lang="en-US" dirty="0" err="1"/>
              <a:t>atas</a:t>
            </a:r>
            <a:r>
              <a:rPr lang="en-US" dirty="0"/>
              <a:t> </a:t>
            </a:r>
            <a:r>
              <a:rPr lang="en-US" dirty="0" err="1"/>
              <a:t>sebaiknya</a:t>
            </a:r>
            <a:r>
              <a:rPr lang="en-US" dirty="0"/>
              <a:t> </a:t>
            </a:r>
            <a:r>
              <a:rPr lang="en-US" dirty="0" err="1"/>
              <a:t>disesuaikan</a:t>
            </a:r>
            <a:r>
              <a:rPr lang="en-US" dirty="0"/>
              <a:t> </a:t>
            </a:r>
            <a:r>
              <a:rPr lang="en-US" dirty="0" err="1"/>
              <a:t>dengan</a:t>
            </a:r>
            <a:r>
              <a:rPr lang="en-US" dirty="0"/>
              <a:t> </a:t>
            </a:r>
            <a:r>
              <a:rPr lang="en-US" dirty="0" err="1"/>
              <a:t>kondisi</a:t>
            </a:r>
            <a:r>
              <a:rPr lang="en-US" dirty="0"/>
              <a:t> </a:t>
            </a:r>
            <a:r>
              <a:rPr lang="en-US" dirty="0" err="1"/>
              <a:t>populasi</a:t>
            </a:r>
            <a:r>
              <a:rPr lang="en-US" dirty="0"/>
              <a:t> </a:t>
            </a:r>
            <a:r>
              <a:rPr lang="en-US" dirty="0" err="1"/>
              <a:t>dan</a:t>
            </a:r>
            <a:r>
              <a:rPr lang="en-US" dirty="0"/>
              <a:t> </a:t>
            </a:r>
            <a:r>
              <a:rPr lang="en-US" dirty="0" err="1"/>
              <a:t>keadaan</a:t>
            </a:r>
            <a:r>
              <a:rPr lang="en-US" dirty="0"/>
              <a:t> lain yang </a:t>
            </a:r>
            <a:r>
              <a:rPr lang="en-US" dirty="0" err="1"/>
              <a:t>berkaitan</a:t>
            </a:r>
            <a:endParaRPr lang="en-US" dirty="0"/>
          </a:p>
        </p:txBody>
      </p:sp>
    </p:spTree>
    <p:extLst>
      <p:ext uri="{BB962C8B-B14F-4D97-AF65-F5344CB8AC3E}">
        <p14:creationId xmlns:p14="http://schemas.microsoft.com/office/powerpoint/2010/main" val="282663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pPr eaLnBrk="1" hangingPunct="1"/>
            <a:r>
              <a:rPr lang="en-US" altLang="en-US" dirty="0" smtClean="0"/>
              <a:t>Sampling</a:t>
            </a:r>
          </a:p>
        </p:txBody>
      </p:sp>
      <p:sp>
        <p:nvSpPr>
          <p:cNvPr id="1048666" name="Content Placeholder 2"/>
          <p:cNvSpPr>
            <a:spLocks noGrp="1"/>
          </p:cNvSpPr>
          <p:nvPr>
            <p:ph idx="1"/>
          </p:nvPr>
        </p:nvSpPr>
        <p:spPr>
          <a:xfrm>
            <a:off x="609600" y="1371600"/>
            <a:ext cx="11176000" cy="4953000"/>
          </a:xfrm>
        </p:spPr>
        <p:txBody>
          <a:bodyPr>
            <a:normAutofit/>
          </a:bodyPr>
          <a:lstStyle/>
          <a:p>
            <a:pPr eaLnBrk="1" hangingPunct="1"/>
            <a:r>
              <a:rPr lang="en-US" altLang="en-US" b="1" dirty="0" smtClean="0">
                <a:latin typeface="+mj-lt"/>
              </a:rPr>
              <a:t>Sampling </a:t>
            </a:r>
            <a:r>
              <a:rPr lang="en-US" altLang="en-US" b="1" dirty="0" smtClean="0">
                <a:latin typeface="+mj-lt"/>
                <a:sym typeface="Wingdings" panose="05000000000000000000" pitchFamily="2" charset="2"/>
              </a:rPr>
              <a:t></a:t>
            </a:r>
            <a:r>
              <a:rPr lang="en-US" altLang="en-US" b="1" dirty="0" smtClean="0">
                <a:latin typeface="+mj-lt"/>
              </a:rPr>
              <a:t> </a:t>
            </a:r>
            <a:r>
              <a:rPr lang="en-US" altLang="en-US" dirty="0" err="1" smtClean="0">
                <a:latin typeface="+mj-lt"/>
              </a:rPr>
              <a:t>adalah</a:t>
            </a:r>
            <a:r>
              <a:rPr lang="en-US" altLang="en-US" dirty="0" smtClean="0">
                <a:latin typeface="+mj-lt"/>
              </a:rPr>
              <a:t> proses </a:t>
            </a:r>
            <a:r>
              <a:rPr lang="en-US" altLang="en-US" dirty="0" err="1" smtClean="0">
                <a:latin typeface="+mj-lt"/>
              </a:rPr>
              <a:t>memilih</a:t>
            </a:r>
            <a:r>
              <a:rPr lang="en-US" altLang="en-US" dirty="0" smtClean="0">
                <a:latin typeface="+mj-lt"/>
              </a:rPr>
              <a:t> </a:t>
            </a:r>
            <a:r>
              <a:rPr lang="en-US" altLang="en-US" dirty="0" err="1" smtClean="0">
                <a:latin typeface="+mj-lt"/>
              </a:rPr>
              <a:t>suatu</a:t>
            </a:r>
            <a:r>
              <a:rPr lang="en-US" altLang="en-US" dirty="0" smtClean="0">
                <a:latin typeface="+mj-lt"/>
              </a:rPr>
              <a:t> </a:t>
            </a:r>
            <a:r>
              <a:rPr lang="en-US" altLang="en-US" dirty="0" err="1" smtClean="0">
                <a:latin typeface="+mj-lt"/>
              </a:rPr>
              <a:t>jumlah</a:t>
            </a:r>
            <a:r>
              <a:rPr lang="en-US" altLang="en-US" dirty="0" smtClean="0">
                <a:latin typeface="+mj-lt"/>
              </a:rPr>
              <a:t> </a:t>
            </a:r>
            <a:r>
              <a:rPr lang="en-US" altLang="en-US" dirty="0" err="1" smtClean="0">
                <a:latin typeface="+mj-lt"/>
              </a:rPr>
              <a:t>unsur</a:t>
            </a:r>
            <a:r>
              <a:rPr lang="en-US" altLang="en-US" dirty="0" smtClean="0">
                <a:latin typeface="+mj-lt"/>
              </a:rPr>
              <a:t> </a:t>
            </a:r>
            <a:r>
              <a:rPr lang="en-US" altLang="en-US" dirty="0" err="1" smtClean="0">
                <a:latin typeface="+mj-lt"/>
              </a:rPr>
              <a:t>populasi</a:t>
            </a:r>
            <a:r>
              <a:rPr lang="en-US" altLang="en-US" dirty="0" smtClean="0">
                <a:latin typeface="+mj-lt"/>
              </a:rPr>
              <a:t> yang </a:t>
            </a:r>
            <a:r>
              <a:rPr lang="en-US" altLang="en-US" dirty="0" err="1" smtClean="0">
                <a:latin typeface="+mj-lt"/>
              </a:rPr>
              <a:t>mencukupi</a:t>
            </a:r>
            <a:r>
              <a:rPr lang="en-US" altLang="en-US" dirty="0" smtClean="0">
                <a:latin typeface="+mj-lt"/>
              </a:rPr>
              <a:t> </a:t>
            </a:r>
            <a:r>
              <a:rPr lang="en-US" altLang="en-US" dirty="0" err="1" smtClean="0">
                <a:latin typeface="+mj-lt"/>
              </a:rPr>
              <a:t>dari</a:t>
            </a:r>
            <a:r>
              <a:rPr lang="en-US" altLang="en-US" dirty="0" smtClean="0">
                <a:latin typeface="+mj-lt"/>
              </a:rPr>
              <a:t> </a:t>
            </a:r>
            <a:r>
              <a:rPr lang="en-US" altLang="en-US" dirty="0" err="1" smtClean="0">
                <a:latin typeface="+mj-lt"/>
              </a:rPr>
              <a:t>populasi</a:t>
            </a:r>
            <a:r>
              <a:rPr lang="en-US" altLang="en-US" dirty="0" smtClean="0">
                <a:latin typeface="+mj-lt"/>
              </a:rPr>
              <a:t>, </a:t>
            </a:r>
            <a:r>
              <a:rPr lang="en-US" altLang="en-US" dirty="0" err="1" smtClean="0">
                <a:latin typeface="+mj-lt"/>
              </a:rPr>
              <a:t>sehingga</a:t>
            </a:r>
            <a:r>
              <a:rPr lang="en-US" altLang="en-US" dirty="0" smtClean="0">
                <a:latin typeface="+mj-lt"/>
              </a:rPr>
              <a:t> </a:t>
            </a:r>
            <a:r>
              <a:rPr lang="en-US" altLang="en-US" dirty="0" err="1" smtClean="0">
                <a:latin typeface="+mj-lt"/>
              </a:rPr>
              <a:t>dengan</a:t>
            </a:r>
            <a:r>
              <a:rPr lang="en-US" altLang="en-US" dirty="0" smtClean="0">
                <a:latin typeface="+mj-lt"/>
              </a:rPr>
              <a:t> </a:t>
            </a:r>
            <a:r>
              <a:rPr lang="en-US" altLang="en-US" dirty="0" err="1" smtClean="0">
                <a:latin typeface="+mj-lt"/>
              </a:rPr>
              <a:t>mempelajari</a:t>
            </a:r>
            <a:r>
              <a:rPr lang="en-US" altLang="en-US" dirty="0" smtClean="0">
                <a:latin typeface="+mj-lt"/>
              </a:rPr>
              <a:t> </a:t>
            </a:r>
            <a:r>
              <a:rPr lang="en-US" altLang="en-US" dirty="0" err="1" smtClean="0">
                <a:latin typeface="+mj-lt"/>
              </a:rPr>
              <a:t>sampel</a:t>
            </a:r>
            <a:r>
              <a:rPr lang="en-US" altLang="en-US" dirty="0" smtClean="0">
                <a:latin typeface="+mj-lt"/>
              </a:rPr>
              <a:t> </a:t>
            </a:r>
            <a:r>
              <a:rPr lang="en-US" altLang="en-US" dirty="0" err="1" smtClean="0">
                <a:latin typeface="+mj-lt"/>
              </a:rPr>
              <a:t>dan</a:t>
            </a:r>
            <a:r>
              <a:rPr lang="en-US" altLang="en-US" dirty="0" smtClean="0">
                <a:latin typeface="+mj-lt"/>
              </a:rPr>
              <a:t> </a:t>
            </a:r>
            <a:r>
              <a:rPr lang="en-US" altLang="en-US" dirty="0" err="1" smtClean="0">
                <a:latin typeface="+mj-lt"/>
              </a:rPr>
              <a:t>memahami</a:t>
            </a:r>
            <a:r>
              <a:rPr lang="en-US" altLang="en-US" dirty="0" smtClean="0">
                <a:latin typeface="+mj-lt"/>
              </a:rPr>
              <a:t> </a:t>
            </a:r>
            <a:r>
              <a:rPr lang="en-US" altLang="en-US" dirty="0" err="1" smtClean="0">
                <a:latin typeface="+mj-lt"/>
              </a:rPr>
              <a:t>karakteristiknya</a:t>
            </a:r>
            <a:r>
              <a:rPr lang="en-US" altLang="en-US" dirty="0" smtClean="0">
                <a:latin typeface="+mj-lt"/>
              </a:rPr>
              <a:t> </a:t>
            </a:r>
            <a:r>
              <a:rPr lang="en-US" altLang="en-US" dirty="0" err="1" smtClean="0">
                <a:latin typeface="+mj-lt"/>
              </a:rPr>
              <a:t>memungkinkan</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menggeneralisasikan</a:t>
            </a:r>
            <a:r>
              <a:rPr lang="en-US" altLang="en-US" dirty="0" smtClean="0">
                <a:latin typeface="+mj-lt"/>
              </a:rPr>
              <a:t> </a:t>
            </a:r>
            <a:r>
              <a:rPr lang="en-US" altLang="en-US" dirty="0" err="1" smtClean="0">
                <a:latin typeface="+mj-lt"/>
              </a:rPr>
              <a:t>karakteristik</a:t>
            </a:r>
            <a:r>
              <a:rPr lang="en-US" altLang="en-US" dirty="0" smtClean="0">
                <a:latin typeface="+mj-lt"/>
              </a:rPr>
              <a:t> </a:t>
            </a:r>
            <a:r>
              <a:rPr lang="en-US" altLang="en-US" dirty="0" err="1" smtClean="0">
                <a:latin typeface="+mj-lt"/>
              </a:rPr>
              <a:t>tersebut</a:t>
            </a:r>
            <a:r>
              <a:rPr lang="en-US" altLang="en-US" dirty="0" smtClean="0">
                <a:latin typeface="+mj-lt"/>
              </a:rPr>
              <a:t> </a:t>
            </a:r>
            <a:r>
              <a:rPr lang="en-US" altLang="en-US" dirty="0" err="1" smtClean="0">
                <a:latin typeface="+mj-lt"/>
              </a:rPr>
              <a:t>pada</a:t>
            </a:r>
            <a:r>
              <a:rPr lang="en-US" altLang="en-US" dirty="0" smtClean="0">
                <a:latin typeface="+mj-lt"/>
              </a:rPr>
              <a:t> </a:t>
            </a:r>
            <a:r>
              <a:rPr lang="en-US" altLang="en-US" dirty="0" err="1" smtClean="0">
                <a:latin typeface="+mj-lt"/>
              </a:rPr>
              <a:t>seluruh</a:t>
            </a:r>
            <a:r>
              <a:rPr lang="en-US" altLang="en-US" dirty="0" smtClean="0">
                <a:latin typeface="+mj-lt"/>
              </a:rPr>
              <a:t> </a:t>
            </a:r>
            <a:r>
              <a:rPr lang="en-US" altLang="en-US" dirty="0" err="1" smtClean="0">
                <a:latin typeface="+mj-lt"/>
              </a:rPr>
              <a:t>anggota</a:t>
            </a:r>
            <a:r>
              <a:rPr lang="en-US" altLang="en-US" dirty="0" smtClean="0">
                <a:latin typeface="+mj-lt"/>
              </a:rPr>
              <a:t> </a:t>
            </a:r>
            <a:r>
              <a:rPr lang="en-US" altLang="en-US" dirty="0" err="1" smtClean="0">
                <a:latin typeface="+mj-lt"/>
              </a:rPr>
              <a:t>populasi</a:t>
            </a:r>
            <a:r>
              <a:rPr lang="en-US" altLang="en-US" dirty="0" smtClean="0">
                <a:latin typeface="+mj-lt"/>
              </a:rPr>
              <a:t>.</a:t>
            </a:r>
          </a:p>
          <a:p>
            <a:pPr eaLnBrk="1" hangingPunct="1"/>
            <a:endParaRPr lang="en-US" altLang="en-US" dirty="0" smtClean="0">
              <a:latin typeface="+mj-lt"/>
            </a:endParaRPr>
          </a:p>
          <a:p>
            <a:pPr eaLnBrk="1" hangingPunct="1"/>
            <a:r>
              <a:rPr lang="en-US" altLang="en-US" b="1" dirty="0" err="1" smtClean="0">
                <a:latin typeface="+mj-lt"/>
              </a:rPr>
              <a:t>Kategori</a:t>
            </a:r>
            <a:r>
              <a:rPr lang="en-US" altLang="en-US" b="1" dirty="0" smtClean="0">
                <a:latin typeface="+mj-lt"/>
              </a:rPr>
              <a:t> Sampling</a:t>
            </a:r>
            <a:r>
              <a:rPr lang="en-US" altLang="en-US" dirty="0" smtClean="0">
                <a:latin typeface="+mj-lt"/>
              </a:rPr>
              <a:t> </a:t>
            </a:r>
          </a:p>
          <a:p>
            <a:pPr lvl="1" eaLnBrk="1" hangingPunct="1"/>
            <a:r>
              <a:rPr lang="en-US" altLang="en-US" b="1" dirty="0" smtClean="0">
                <a:solidFill>
                  <a:srgbClr val="002060"/>
                </a:solidFill>
                <a:latin typeface="+mj-lt"/>
              </a:rPr>
              <a:t>Probability Sampling</a:t>
            </a:r>
            <a:r>
              <a:rPr lang="en-US" altLang="en-US" dirty="0" smtClean="0">
                <a:solidFill>
                  <a:srgbClr val="002060"/>
                </a:solidFill>
                <a:latin typeface="+mj-lt"/>
              </a:rPr>
              <a:t> </a:t>
            </a:r>
            <a:r>
              <a:rPr lang="en-US" altLang="en-US" dirty="0" err="1" smtClean="0">
                <a:solidFill>
                  <a:srgbClr val="002060"/>
                </a:solidFill>
                <a:latin typeface="+mj-lt"/>
              </a:rPr>
              <a:t>dan</a:t>
            </a:r>
            <a:r>
              <a:rPr lang="en-US" altLang="en-US" dirty="0" smtClean="0">
                <a:solidFill>
                  <a:srgbClr val="002060"/>
                </a:solidFill>
                <a:latin typeface="+mj-lt"/>
              </a:rPr>
              <a:t> </a:t>
            </a:r>
          </a:p>
          <a:p>
            <a:pPr lvl="1" eaLnBrk="1" hangingPunct="1"/>
            <a:r>
              <a:rPr lang="en-US" altLang="en-US" b="1" dirty="0" smtClean="0">
                <a:solidFill>
                  <a:srgbClr val="002060"/>
                </a:solidFill>
                <a:latin typeface="+mj-lt"/>
              </a:rPr>
              <a:t>Nonprobability sampling </a:t>
            </a:r>
            <a:endParaRPr lang="en-US" altLang="en-US" dirty="0" smtClean="0">
              <a:solidFill>
                <a:srgbClr val="002060"/>
              </a:solidFill>
              <a:latin typeface="+mj-lt"/>
            </a:endParaRPr>
          </a:p>
          <a:p>
            <a:pPr eaLnBrk="1" hangingPunct="1"/>
            <a:endParaRPr lang="en-US" altLang="en-US" dirty="0" smtClean="0">
              <a:latin typeface="+mj-lt"/>
            </a:endParaRPr>
          </a:p>
        </p:txBody>
      </p:sp>
    </p:spTree>
    <p:extLst>
      <p:ext uri="{BB962C8B-B14F-4D97-AF65-F5344CB8AC3E}">
        <p14:creationId xmlns:p14="http://schemas.microsoft.com/office/powerpoint/2010/main" val="187702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 Box 6"/>
          <p:cNvSpPr txBox="1">
            <a:spLocks noChangeArrowheads="1"/>
          </p:cNvSpPr>
          <p:nvPr/>
        </p:nvSpPr>
        <p:spPr bwMode="auto">
          <a:xfrm>
            <a:off x="2414320" y="1295401"/>
            <a:ext cx="2484976"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Acak</a:t>
            </a:r>
            <a:endParaRPr lang="en-US" altLang="en-US" sz="4000" b="1" dirty="0">
              <a:latin typeface="+mj-lt"/>
            </a:endParaRPr>
          </a:p>
        </p:txBody>
      </p:sp>
      <p:sp>
        <p:nvSpPr>
          <p:cNvPr id="1048670" name="Text Box 7"/>
          <p:cNvSpPr txBox="1">
            <a:spLocks noChangeArrowheads="1"/>
          </p:cNvSpPr>
          <p:nvPr/>
        </p:nvSpPr>
        <p:spPr bwMode="auto">
          <a:xfrm>
            <a:off x="6708452" y="1295401"/>
            <a:ext cx="3316934"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Tidak</a:t>
            </a:r>
            <a:r>
              <a:rPr lang="en-US" altLang="en-US" sz="4000" b="1" dirty="0">
                <a:latin typeface="+mj-lt"/>
              </a:rPr>
              <a:t> </a:t>
            </a:r>
            <a:r>
              <a:rPr lang="en-US" altLang="en-US" sz="4000" b="1" dirty="0" err="1">
                <a:latin typeface="+mj-lt"/>
              </a:rPr>
              <a:t>Acak</a:t>
            </a:r>
            <a:endParaRPr lang="en-US" altLang="en-US" sz="4000" b="1" dirty="0">
              <a:latin typeface="+mj-lt"/>
            </a:endParaRPr>
          </a:p>
        </p:txBody>
      </p:sp>
      <p:sp>
        <p:nvSpPr>
          <p:cNvPr id="1048671" name="Text Box 8"/>
          <p:cNvSpPr txBox="1">
            <a:spLocks noChangeArrowheads="1"/>
          </p:cNvSpPr>
          <p:nvPr/>
        </p:nvSpPr>
        <p:spPr bwMode="auto">
          <a:xfrm>
            <a:off x="2209800" y="3276600"/>
            <a:ext cx="3048000" cy="3416320"/>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diberi</a:t>
            </a:r>
            <a:r>
              <a:rPr lang="en-US" altLang="en-US" sz="2400" b="1" dirty="0">
                <a:solidFill>
                  <a:srgbClr val="FF0000"/>
                </a:solidFill>
                <a:latin typeface="+mj-lt"/>
              </a:rPr>
              <a:t> </a:t>
            </a:r>
          </a:p>
          <a:p>
            <a:pPr algn="ct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p:txBody>
      </p:sp>
      <p:sp>
        <p:nvSpPr>
          <p:cNvPr id="1048672" name="Text Box 9"/>
          <p:cNvSpPr txBox="1">
            <a:spLocks noChangeArrowheads="1"/>
          </p:cNvSpPr>
          <p:nvPr/>
        </p:nvSpPr>
        <p:spPr bwMode="auto">
          <a:xfrm>
            <a:off x="6781800" y="3276600"/>
            <a:ext cx="3138488" cy="3785652"/>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tidak</a:t>
            </a:r>
            <a:r>
              <a:rPr lang="en-US" altLang="en-US" sz="2400" b="1" dirty="0">
                <a:solidFill>
                  <a:srgbClr val="FF0000"/>
                </a:solidFill>
                <a:latin typeface="+mj-lt"/>
              </a:rPr>
              <a:t> </a:t>
            </a:r>
          </a:p>
          <a:p>
            <a:pPr algn="ctr"/>
            <a:r>
              <a:rPr lang="en-US" altLang="en-US" sz="2400" b="1" dirty="0" err="1">
                <a:solidFill>
                  <a:srgbClr val="FF0000"/>
                </a:solidFill>
                <a:latin typeface="+mj-lt"/>
              </a:rPr>
              <a:t>diberi</a:t>
            </a:r>
            <a:r>
              <a:rPr lang="en-US" altLang="en-US" sz="2400" b="1" dirty="0">
                <a:latin typeface="+mj-lt"/>
              </a:rPr>
              <a:t> </a:t>
            </a: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a:p>
            <a:endParaRPr lang="en-US" altLang="en-US" sz="2400" dirty="0">
              <a:latin typeface="+mj-lt"/>
            </a:endParaRPr>
          </a:p>
        </p:txBody>
      </p:sp>
      <p:sp>
        <p:nvSpPr>
          <p:cNvPr id="1048673" name="Line 10"/>
          <p:cNvSpPr>
            <a:spLocks noChangeShapeType="1"/>
          </p:cNvSpPr>
          <p:nvPr/>
        </p:nvSpPr>
        <p:spPr bwMode="auto">
          <a:xfrm>
            <a:off x="35052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1048674" name="Line 11"/>
          <p:cNvSpPr>
            <a:spLocks noChangeShapeType="1"/>
          </p:cNvSpPr>
          <p:nvPr/>
        </p:nvSpPr>
        <p:spPr bwMode="auto">
          <a:xfrm>
            <a:off x="82296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2" name="Title 1"/>
          <p:cNvSpPr>
            <a:spLocks noGrp="1"/>
          </p:cNvSpPr>
          <p:nvPr>
            <p:ph type="title"/>
          </p:nvPr>
        </p:nvSpPr>
        <p:spPr/>
        <p:txBody>
          <a:bodyPr/>
          <a:lstStyle/>
          <a:p>
            <a:r>
              <a:rPr lang="en-US" altLang="en-US" dirty="0" err="1"/>
              <a:t>Bentuk</a:t>
            </a:r>
            <a:r>
              <a:rPr lang="en-US" altLang="en-US" dirty="0"/>
              <a:t> </a:t>
            </a:r>
            <a:r>
              <a:rPr lang="en-US" altLang="en-US" dirty="0" err="1"/>
              <a:t>pengambilan</a:t>
            </a:r>
            <a:r>
              <a:rPr lang="en-US" altLang="en-US" dirty="0"/>
              <a:t> </a:t>
            </a:r>
            <a:r>
              <a:rPr lang="en-US" altLang="en-US" dirty="0" err="1" smtClean="0"/>
              <a:t>sampel</a:t>
            </a:r>
            <a:endParaRPr lang="id-ID" dirty="0"/>
          </a:p>
        </p:txBody>
      </p:sp>
    </p:spTree>
    <p:extLst>
      <p:ext uri="{BB962C8B-B14F-4D97-AF65-F5344CB8AC3E}">
        <p14:creationId xmlns:p14="http://schemas.microsoft.com/office/powerpoint/2010/main" val="7856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ext Box 5"/>
          <p:cNvSpPr txBox="1">
            <a:spLocks noChangeArrowheads="1"/>
          </p:cNvSpPr>
          <p:nvPr/>
        </p:nvSpPr>
        <p:spPr bwMode="auto">
          <a:xfrm>
            <a:off x="1113296" y="1700808"/>
            <a:ext cx="4278735" cy="3108543"/>
          </a:xfrm>
          <a:prstGeom prst="rect">
            <a:avLst/>
          </a:prstGeom>
          <a:solidFill>
            <a:srgbClr val="FFFF0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acak</a:t>
            </a:r>
            <a:r>
              <a:rPr lang="en-US" altLang="en-US" sz="2800" dirty="0">
                <a:latin typeface="+mj-lt"/>
              </a:rPr>
              <a:t> </a:t>
            </a:r>
            <a:r>
              <a:rPr lang="en-US" altLang="en-US" sz="2800" dirty="0" err="1">
                <a:latin typeface="+mj-lt"/>
              </a:rPr>
              <a:t>dan</a:t>
            </a:r>
            <a:r>
              <a:rPr lang="en-US" altLang="en-US" sz="2800" dirty="0">
                <a:latin typeface="+mj-lt"/>
              </a:rPr>
              <a:t> </a:t>
            </a:r>
          </a:p>
          <a:p>
            <a:pPr algn="ctr"/>
            <a:r>
              <a:rPr lang="en-US" altLang="en-US" sz="2800" dirty="0" err="1">
                <a:latin typeface="+mj-lt"/>
              </a:rPr>
              <a:t>representatif</a:t>
            </a:r>
            <a:endParaRPr lang="en-US" altLang="en-US" sz="2800" dirty="0">
              <a:latin typeface="+mj-lt"/>
            </a:endParaRPr>
          </a:p>
        </p:txBody>
      </p:sp>
      <p:sp>
        <p:nvSpPr>
          <p:cNvPr id="1048681" name="Text Box 6"/>
          <p:cNvSpPr txBox="1">
            <a:spLocks noChangeArrowheads="1"/>
          </p:cNvSpPr>
          <p:nvPr/>
        </p:nvSpPr>
        <p:spPr bwMode="auto">
          <a:xfrm>
            <a:off x="6177064" y="2667001"/>
            <a:ext cx="4378122" cy="3970318"/>
          </a:xfrm>
          <a:prstGeom prst="rect">
            <a:avLst/>
          </a:prstGeom>
          <a:solidFill>
            <a:srgbClr val="00B05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tidak</a:t>
            </a:r>
            <a:r>
              <a:rPr lang="en-US" altLang="en-US" sz="2800" dirty="0">
                <a:latin typeface="+mj-lt"/>
              </a:rPr>
              <a:t> </a:t>
            </a: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r>
              <a:rPr lang="en-US" altLang="en-US" sz="2800" dirty="0">
                <a:latin typeface="+mj-lt"/>
              </a:rPr>
              <a:t> </a:t>
            </a:r>
          </a:p>
          <a:p>
            <a:pPr algn="ctr"/>
            <a:r>
              <a:rPr lang="en-US" altLang="en-US" sz="2800" dirty="0" err="1">
                <a:latin typeface="+mj-lt"/>
              </a:rPr>
              <a:t>atau</a:t>
            </a:r>
            <a:r>
              <a:rPr lang="en-US" altLang="en-US" sz="2800" dirty="0">
                <a:latin typeface="+mj-lt"/>
              </a:rPr>
              <a:t> </a:t>
            </a:r>
            <a:r>
              <a:rPr lang="en-US" altLang="en-US" sz="2800" dirty="0" err="1">
                <a:latin typeface="+mj-lt"/>
              </a:rPr>
              <a:t>ketika</a:t>
            </a:r>
            <a:r>
              <a:rPr lang="en-US" altLang="en-US" sz="2800" dirty="0">
                <a:latin typeface="+mj-lt"/>
              </a:rPr>
              <a:t> </a:t>
            </a:r>
            <a:r>
              <a:rPr lang="en-US" altLang="en-US" sz="2800" dirty="0" err="1">
                <a:latin typeface="+mj-lt"/>
              </a:rPr>
              <a:t>jumlah</a:t>
            </a:r>
            <a:r>
              <a:rPr lang="en-US" altLang="en-US" sz="2800" dirty="0">
                <a:latin typeface="+mj-lt"/>
              </a:rPr>
              <a:t> </a:t>
            </a:r>
          </a:p>
          <a:p>
            <a:pPr algn="ctr"/>
            <a:r>
              <a:rPr lang="en-US" altLang="en-US" sz="2800" dirty="0" err="1">
                <a:latin typeface="+mj-lt"/>
              </a:rPr>
              <a:t>populasi</a:t>
            </a:r>
            <a:r>
              <a:rPr lang="en-US" altLang="en-US" sz="2800" dirty="0">
                <a:latin typeface="+mj-lt"/>
              </a:rPr>
              <a:t> </a:t>
            </a:r>
            <a:r>
              <a:rPr lang="en-US" altLang="en-US" sz="2800" dirty="0" err="1">
                <a:latin typeface="+mj-lt"/>
              </a:rPr>
              <a:t>tidak</a:t>
            </a:r>
            <a:r>
              <a:rPr lang="en-US" altLang="en-US" sz="2800" dirty="0">
                <a:latin typeface="+mj-lt"/>
              </a:rPr>
              <a:t> di-</a:t>
            </a:r>
          </a:p>
          <a:p>
            <a:pPr algn="ctr"/>
            <a:r>
              <a:rPr lang="en-US" altLang="en-US" sz="2800" dirty="0" err="1">
                <a:latin typeface="+mj-lt"/>
              </a:rPr>
              <a:t>ketahui</a:t>
            </a:r>
            <a:r>
              <a:rPr lang="en-US" altLang="en-US" sz="2800" dirty="0">
                <a:latin typeface="+mj-lt"/>
              </a:rPr>
              <a:t> </a:t>
            </a:r>
            <a:r>
              <a:rPr lang="en-US" altLang="en-US" sz="2800" dirty="0" err="1">
                <a:latin typeface="+mj-lt"/>
              </a:rPr>
              <a:t>secara</a:t>
            </a:r>
            <a:r>
              <a:rPr lang="en-US" altLang="en-US" sz="2800" dirty="0">
                <a:latin typeface="+mj-lt"/>
              </a:rPr>
              <a:t> </a:t>
            </a:r>
            <a:r>
              <a:rPr lang="en-US" altLang="en-US" sz="2800" dirty="0" err="1">
                <a:latin typeface="+mj-lt"/>
              </a:rPr>
              <a:t>pasti</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tidak</a:t>
            </a:r>
            <a:r>
              <a:rPr lang="en-US" altLang="en-US" sz="2800" dirty="0">
                <a:latin typeface="+mj-lt"/>
              </a:rPr>
              <a:t> </a:t>
            </a:r>
            <a:r>
              <a:rPr lang="en-US" altLang="en-US" sz="2800" dirty="0" err="1">
                <a:latin typeface="+mj-lt"/>
              </a:rPr>
              <a:t>acak</a:t>
            </a:r>
            <a:r>
              <a:rPr lang="en-US" altLang="en-US" sz="2800" dirty="0">
                <a:latin typeface="+mj-lt"/>
              </a:rPr>
              <a:t> </a:t>
            </a:r>
          </a:p>
        </p:txBody>
      </p:sp>
      <p:sp>
        <p:nvSpPr>
          <p:cNvPr id="2" name="Title 1"/>
          <p:cNvSpPr>
            <a:spLocks noGrp="1"/>
          </p:cNvSpPr>
          <p:nvPr>
            <p:ph type="title"/>
          </p:nvPr>
        </p:nvSpPr>
        <p:spPr/>
        <p:txBody>
          <a:bodyPr/>
          <a:lstStyle/>
          <a:p>
            <a:r>
              <a:rPr lang="en-US" altLang="en-US" dirty="0" err="1"/>
              <a:t>Kapan</a:t>
            </a:r>
            <a:r>
              <a:rPr lang="en-US" altLang="en-US" dirty="0"/>
              <a:t> </a:t>
            </a:r>
            <a:r>
              <a:rPr lang="en-US" altLang="en-US" dirty="0" err="1"/>
              <a:t>peneliti</a:t>
            </a:r>
            <a:r>
              <a:rPr lang="en-US" altLang="en-US" dirty="0"/>
              <a:t> </a:t>
            </a:r>
            <a:r>
              <a:rPr lang="en-US" altLang="en-US" dirty="0" err="1"/>
              <a:t>sebaiknya</a:t>
            </a:r>
            <a:r>
              <a:rPr lang="en-US" altLang="en-US" dirty="0"/>
              <a:t> </a:t>
            </a:r>
            <a:r>
              <a:rPr lang="en-US" altLang="en-US" dirty="0" err="1"/>
              <a:t>mengambil</a:t>
            </a:r>
            <a:r>
              <a:rPr lang="en-US" altLang="en-US" dirty="0"/>
              <a:t> </a:t>
            </a:r>
            <a:r>
              <a:rPr lang="en-US" altLang="en-US" dirty="0" err="1" smtClean="0"/>
              <a:t>sampe</a:t>
            </a:r>
            <a:r>
              <a:rPr lang="id-ID" altLang="en-US" dirty="0" smtClean="0"/>
              <a:t>l</a:t>
            </a:r>
            <a:endParaRPr lang="id-ID" dirty="0"/>
          </a:p>
        </p:txBody>
      </p:sp>
    </p:spTree>
    <p:extLst>
      <p:ext uri="{BB962C8B-B14F-4D97-AF65-F5344CB8AC3E}">
        <p14:creationId xmlns:p14="http://schemas.microsoft.com/office/powerpoint/2010/main" val="144636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705809658"/>
              </p:ext>
            </p:extLst>
          </p:nvPr>
        </p:nvGraphicFramePr>
        <p:xfrm>
          <a:off x="263352" y="1418802"/>
          <a:ext cx="11797456" cy="5439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id-ID" dirty="0" smtClean="0"/>
              <a:t>Jenis jenis Teknik Sampling</a:t>
            </a:r>
            <a:endParaRPr lang="id-ID" dirty="0"/>
          </a:p>
        </p:txBody>
      </p:sp>
    </p:spTree>
    <p:extLst>
      <p:ext uri="{BB962C8B-B14F-4D97-AF65-F5344CB8AC3E}">
        <p14:creationId xmlns:p14="http://schemas.microsoft.com/office/powerpoint/2010/main" val="296493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12</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Analisa kuantitatif dalam penelitian</a:t>
            </a:r>
            <a:endParaRPr lang="id-ID" b="1" dirty="0">
              <a:solidFill>
                <a:schemeClr val="tx1"/>
              </a:solidFill>
              <a:latin typeface="+mj-lt"/>
            </a:endParaRPr>
          </a:p>
        </p:txBody>
      </p:sp>
    </p:spTree>
    <p:extLst>
      <p:ext uri="{BB962C8B-B14F-4D97-AF65-F5344CB8AC3E}">
        <p14:creationId xmlns:p14="http://schemas.microsoft.com/office/powerpoint/2010/main" val="101584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pPr eaLnBrk="1" hangingPunct="1"/>
            <a:r>
              <a:rPr lang="en-US" altLang="en-US" dirty="0" smtClean="0"/>
              <a:t>Probability Sampling</a:t>
            </a:r>
          </a:p>
        </p:txBody>
      </p:sp>
      <p:sp>
        <p:nvSpPr>
          <p:cNvPr id="1048686" name="Content Placeholder 2"/>
          <p:cNvSpPr>
            <a:spLocks noGrp="1"/>
          </p:cNvSpPr>
          <p:nvPr>
            <p:ph idx="1"/>
          </p:nvPr>
        </p:nvSpPr>
        <p:spPr/>
        <p:txBody>
          <a:bodyPr>
            <a:normAutofit/>
          </a:bodyPr>
          <a:lstStyle/>
          <a:p>
            <a:pPr eaLnBrk="1" hangingPunct="1"/>
            <a:r>
              <a:rPr lang="en-US" altLang="en-US" b="1" i="1" dirty="0" smtClean="0"/>
              <a:t>Probability sampling </a:t>
            </a:r>
            <a:r>
              <a:rPr lang="en-US" altLang="en-US" dirty="0" err="1" smtClean="0"/>
              <a:t>yaitu</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a:t>
            </a:r>
            <a:r>
              <a:rPr lang="en-US" altLang="en-US" dirty="0" err="1" smtClean="0"/>
              <a:t>unsur</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r>
              <a:rPr lang="en-US" altLang="en-US" b="1" i="1" dirty="0" smtClean="0"/>
              <a:t>Probability sampling </a:t>
            </a:r>
            <a:r>
              <a:rPr lang="en-US" altLang="en-US" dirty="0" err="1" smtClean="0"/>
              <a:t>meliputi</a:t>
            </a:r>
            <a:r>
              <a:rPr lang="en-US" altLang="en-US" dirty="0" smtClean="0"/>
              <a:t>:</a:t>
            </a:r>
          </a:p>
          <a:p>
            <a:pPr lvl="1" eaLnBrk="1" hangingPunct="1"/>
            <a:r>
              <a:rPr lang="en-US" altLang="en-US" dirty="0" smtClean="0">
                <a:solidFill>
                  <a:srgbClr val="002060"/>
                </a:solidFill>
              </a:rPr>
              <a:t>Random Sampling, </a:t>
            </a:r>
          </a:p>
          <a:p>
            <a:pPr lvl="1" eaLnBrk="1" hangingPunct="1"/>
            <a:r>
              <a:rPr lang="en-US" altLang="en-US" dirty="0" smtClean="0">
                <a:solidFill>
                  <a:srgbClr val="002060"/>
                </a:solidFill>
              </a:rPr>
              <a:t>Systematic Sampling, </a:t>
            </a:r>
          </a:p>
          <a:p>
            <a:pPr lvl="1" eaLnBrk="1" hangingPunct="1"/>
            <a:r>
              <a:rPr lang="en-US" altLang="en-US" dirty="0" smtClean="0">
                <a:solidFill>
                  <a:srgbClr val="002060"/>
                </a:solidFill>
              </a:rPr>
              <a:t>Stratified Random Sampling, </a:t>
            </a:r>
          </a:p>
          <a:p>
            <a:pPr lvl="1" eaLnBrk="1" hangingPunct="1"/>
            <a:r>
              <a:rPr lang="en-US" altLang="en-US" dirty="0" smtClean="0">
                <a:solidFill>
                  <a:srgbClr val="002060"/>
                </a:solidFill>
              </a:rPr>
              <a:t>Cluster Sampling, </a:t>
            </a:r>
          </a:p>
          <a:p>
            <a:pPr lvl="1" eaLnBrk="1" hangingPunct="1"/>
            <a:r>
              <a:rPr lang="en-US" altLang="en-US" dirty="0" smtClean="0">
                <a:solidFill>
                  <a:srgbClr val="002060"/>
                </a:solidFill>
              </a:rPr>
              <a:t>Area Sampling</a:t>
            </a:r>
          </a:p>
          <a:p>
            <a:pPr lvl="1" eaLnBrk="1" hangingPunct="1"/>
            <a:r>
              <a:rPr lang="en-US" altLang="en-US" dirty="0" smtClean="0">
                <a:solidFill>
                  <a:srgbClr val="002060"/>
                </a:solidFill>
              </a:rPr>
              <a:t>Double Sampling</a:t>
            </a:r>
          </a:p>
          <a:p>
            <a:pPr lvl="1" eaLnBrk="1" hangingPunct="1"/>
            <a:endParaRPr lang="en-US" altLang="en-US" dirty="0" smtClean="0">
              <a:solidFill>
                <a:srgbClr val="002060"/>
              </a:solidFill>
            </a:endParaRPr>
          </a:p>
          <a:p>
            <a:pPr eaLnBrk="1" hangingPunct="1"/>
            <a:endParaRPr lang="en-US" altLang="en-US" dirty="0" smtClean="0"/>
          </a:p>
        </p:txBody>
      </p:sp>
    </p:spTree>
    <p:extLst>
      <p:ext uri="{BB962C8B-B14F-4D97-AF65-F5344CB8AC3E}">
        <p14:creationId xmlns:p14="http://schemas.microsoft.com/office/powerpoint/2010/main" val="317609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67408" y="704850"/>
            <a:ext cx="9443392" cy="563910"/>
          </a:xfrm>
        </p:spPr>
        <p:txBody>
          <a:bodyPr>
            <a:normAutofit fontScale="90000"/>
          </a:bodyPr>
          <a:lstStyle/>
          <a:p>
            <a:pPr fontAlgn="auto">
              <a:spcAft>
                <a:spcPts val="0"/>
              </a:spcAft>
            </a:pPr>
            <a:r>
              <a:rPr lang="en-US" dirty="0" smtClean="0"/>
              <a:t>Nonprobability Sampling</a:t>
            </a:r>
            <a:endParaRPr lang="en-US" dirty="0"/>
          </a:p>
        </p:txBody>
      </p:sp>
      <p:sp>
        <p:nvSpPr>
          <p:cNvPr id="1048688" name="Content Placeholder 2"/>
          <p:cNvSpPr>
            <a:spLocks noGrp="1"/>
          </p:cNvSpPr>
          <p:nvPr>
            <p:ph idx="1"/>
          </p:nvPr>
        </p:nvSpPr>
        <p:spPr/>
        <p:txBody>
          <a:bodyPr>
            <a:normAutofit/>
          </a:bodyPr>
          <a:lstStyle/>
          <a:p>
            <a:pPr eaLnBrk="1" hangingPunct="1"/>
            <a:r>
              <a:rPr lang="en-US" altLang="en-US" dirty="0" err="1" smtClean="0"/>
              <a:t>Adalah</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tidak</a:t>
            </a:r>
            <a:r>
              <a:rPr lang="en-US" altLang="en-US" dirty="0" smtClean="0"/>
              <a:t>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unsure </a:t>
            </a:r>
            <a:r>
              <a:rPr lang="en-US" altLang="en-US" dirty="0" err="1" smtClean="0"/>
              <a:t>poppulasi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endParaRPr lang="en-US" altLang="en-US" dirty="0" smtClean="0"/>
          </a:p>
          <a:p>
            <a:pPr eaLnBrk="1" hangingPunct="1"/>
            <a:r>
              <a:rPr lang="en-US" altLang="en-US" dirty="0" err="1" smtClean="0"/>
              <a:t>Meliputi</a:t>
            </a:r>
            <a:r>
              <a:rPr lang="en-US" altLang="en-US" dirty="0" smtClean="0"/>
              <a:t>:</a:t>
            </a:r>
          </a:p>
          <a:p>
            <a:pPr lvl="1" eaLnBrk="1" hangingPunct="1"/>
            <a:r>
              <a:rPr lang="en-US" altLang="en-US" dirty="0" smtClean="0">
                <a:solidFill>
                  <a:srgbClr val="002060"/>
                </a:solidFill>
              </a:rPr>
              <a:t>Convenience Sampling, </a:t>
            </a:r>
          </a:p>
          <a:p>
            <a:pPr lvl="1" eaLnBrk="1" hangingPunct="1"/>
            <a:r>
              <a:rPr lang="en-US" altLang="en-US" dirty="0" err="1" smtClean="0">
                <a:solidFill>
                  <a:srgbClr val="002060"/>
                </a:solidFill>
              </a:rPr>
              <a:t>Judgement</a:t>
            </a:r>
            <a:r>
              <a:rPr lang="en-US" altLang="en-US" dirty="0" smtClean="0">
                <a:solidFill>
                  <a:srgbClr val="002060"/>
                </a:solidFill>
              </a:rPr>
              <a:t> Sampling, </a:t>
            </a:r>
          </a:p>
          <a:p>
            <a:pPr lvl="1" eaLnBrk="1" hangingPunct="1"/>
            <a:r>
              <a:rPr lang="en-US" altLang="en-US" dirty="0" smtClean="0">
                <a:solidFill>
                  <a:srgbClr val="002060"/>
                </a:solidFill>
              </a:rPr>
              <a:t>Quota Sampling</a:t>
            </a:r>
          </a:p>
          <a:p>
            <a:pPr lvl="1" eaLnBrk="1" hangingPunct="1"/>
            <a:r>
              <a:rPr lang="en-US" altLang="en-US" dirty="0" smtClean="0">
                <a:solidFill>
                  <a:srgbClr val="002060"/>
                </a:solidFill>
              </a:rPr>
              <a:t>Snowball Sampling.</a:t>
            </a:r>
          </a:p>
          <a:p>
            <a:pPr eaLnBrk="1" hangingPunct="1"/>
            <a:endParaRPr lang="en-US" altLang="en-US" dirty="0" smtClean="0"/>
          </a:p>
        </p:txBody>
      </p:sp>
    </p:spTree>
    <p:extLst>
      <p:ext uri="{BB962C8B-B14F-4D97-AF65-F5344CB8AC3E}">
        <p14:creationId xmlns:p14="http://schemas.microsoft.com/office/powerpoint/2010/main" val="413471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13909"/>
            <a:ext cx="10871200" cy="563562"/>
          </a:xfrm>
        </p:spPr>
        <p:txBody>
          <a:bodyPr/>
          <a:lstStyle/>
          <a:p>
            <a:r>
              <a:rPr lang="en-US" altLang="en-US" sz="3600" dirty="0" err="1"/>
              <a:t>Teknik</a:t>
            </a:r>
            <a:r>
              <a:rPr lang="en-US" altLang="en-US" sz="3600" dirty="0"/>
              <a:t> </a:t>
            </a:r>
            <a:r>
              <a:rPr lang="en-US" altLang="en-US" sz="3600" dirty="0" err="1"/>
              <a:t>pengambilan</a:t>
            </a:r>
            <a:r>
              <a:rPr lang="en-US" altLang="en-US" sz="3600" dirty="0"/>
              <a:t> </a:t>
            </a:r>
            <a:r>
              <a:rPr lang="en-US" altLang="en-US" sz="3600" dirty="0" err="1" smtClean="0"/>
              <a:t>sampel</a:t>
            </a:r>
            <a:endParaRPr lang="id-ID" sz="3600" dirty="0"/>
          </a:p>
        </p:txBody>
      </p:sp>
      <p:sp>
        <p:nvSpPr>
          <p:cNvPr id="3" name="Content Placeholder 2"/>
          <p:cNvSpPr>
            <a:spLocks noGrp="1"/>
          </p:cNvSpPr>
          <p:nvPr>
            <p:ph sz="half" idx="1"/>
          </p:nvPr>
        </p:nvSpPr>
        <p:spPr>
          <a:xfrm>
            <a:off x="686470" y="1460798"/>
            <a:ext cx="5384800" cy="3552378"/>
          </a:xfrm>
          <a:solidFill>
            <a:srgbClr val="00B0F0"/>
          </a:solidFill>
        </p:spPr>
        <p:txBody>
          <a:bodyPr/>
          <a:lstStyle/>
          <a:p>
            <a:pPr marL="0" indent="0">
              <a:buNone/>
            </a:pPr>
            <a:r>
              <a:rPr lang="en-US" altLang="en-US" dirty="0" err="1"/>
              <a:t>Sampel</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Sederhana</a:t>
            </a:r>
            <a:endParaRPr lang="en-US" altLang="en-US" sz="2400" dirty="0"/>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Distratakan</a:t>
            </a:r>
            <a:endParaRPr lang="en-US" altLang="en-US" sz="2400" dirty="0"/>
          </a:p>
          <a:p>
            <a:r>
              <a:rPr lang="en-US" altLang="en-US" sz="2400" dirty="0" err="1" smtClean="0"/>
              <a:t>Sampel</a:t>
            </a:r>
            <a:r>
              <a:rPr lang="en-US" altLang="en-US" sz="2400" dirty="0" smtClean="0"/>
              <a:t> </a:t>
            </a:r>
            <a:r>
              <a:rPr lang="en-US" altLang="en-US" sz="2400" dirty="0" err="1"/>
              <a:t>sistematis</a:t>
            </a:r>
            <a:endParaRPr lang="en-US" altLang="en-US" sz="2400" dirty="0"/>
          </a:p>
          <a:p>
            <a:r>
              <a:rPr lang="en-US" altLang="en-US" sz="2400" dirty="0" err="1" smtClean="0"/>
              <a:t>Sampel</a:t>
            </a:r>
            <a:r>
              <a:rPr lang="en-US" altLang="en-US" sz="2400" dirty="0" smtClean="0"/>
              <a:t> </a:t>
            </a:r>
            <a:r>
              <a:rPr lang="en-US" altLang="en-US" sz="2400" dirty="0" err="1"/>
              <a:t>Gugus</a:t>
            </a:r>
            <a:endParaRPr lang="en-US" altLang="en-US" sz="2400" dirty="0"/>
          </a:p>
          <a:p>
            <a:r>
              <a:rPr lang="en-US" altLang="en-US" sz="2400" dirty="0" err="1" smtClean="0"/>
              <a:t>Sampel</a:t>
            </a:r>
            <a:r>
              <a:rPr lang="en-US" altLang="en-US" sz="2400" dirty="0" smtClean="0"/>
              <a:t> </a:t>
            </a:r>
            <a:r>
              <a:rPr lang="en-US" altLang="en-US" sz="2400" dirty="0"/>
              <a:t>Wilayah</a:t>
            </a:r>
          </a:p>
          <a:p>
            <a:endParaRPr lang="id-ID" dirty="0"/>
          </a:p>
        </p:txBody>
      </p:sp>
      <p:sp>
        <p:nvSpPr>
          <p:cNvPr id="4" name="Content Placeholder 3"/>
          <p:cNvSpPr>
            <a:spLocks noGrp="1"/>
          </p:cNvSpPr>
          <p:nvPr>
            <p:ph sz="half" idx="2"/>
          </p:nvPr>
        </p:nvSpPr>
        <p:spPr>
          <a:xfrm>
            <a:off x="6426324" y="1460798"/>
            <a:ext cx="5384800" cy="3552378"/>
          </a:xfrm>
          <a:solidFill>
            <a:schemeClr val="accent2"/>
          </a:solidFill>
        </p:spPr>
        <p:txBody>
          <a:bodyPr/>
          <a:lstStyle/>
          <a:p>
            <a:pPr marL="0" indent="0">
              <a:buNone/>
            </a:pPr>
            <a:r>
              <a:rPr lang="en-US" altLang="en-US" dirty="0" err="1"/>
              <a:t>Sampel</a:t>
            </a:r>
            <a:r>
              <a:rPr lang="en-US" altLang="en-US" dirty="0"/>
              <a:t> </a:t>
            </a:r>
            <a:r>
              <a:rPr lang="en-US" altLang="en-US" dirty="0" err="1"/>
              <a:t>Tidak</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a:t>“</a:t>
            </a:r>
            <a:r>
              <a:rPr lang="en-US" altLang="en-US" sz="2400" dirty="0" err="1"/>
              <a:t>kemudahan</a:t>
            </a:r>
            <a:r>
              <a:rPr lang="en-US" altLang="en-US" sz="2400" dirty="0"/>
              <a:t>”</a:t>
            </a:r>
          </a:p>
          <a:p>
            <a:r>
              <a:rPr lang="en-US" altLang="en-US" sz="2400" dirty="0" err="1" smtClean="0"/>
              <a:t>Sampel</a:t>
            </a:r>
            <a:r>
              <a:rPr lang="en-US" altLang="en-US" sz="2400" dirty="0" smtClean="0"/>
              <a:t> </a:t>
            </a:r>
            <a:r>
              <a:rPr lang="en-US" altLang="en-US" sz="2400" dirty="0"/>
              <a:t>“</a:t>
            </a:r>
            <a:r>
              <a:rPr lang="en-US" altLang="en-US" sz="2400" dirty="0" err="1"/>
              <a:t>pertimbangan</a:t>
            </a:r>
            <a:r>
              <a:rPr lang="en-US" altLang="en-US" sz="2400" dirty="0"/>
              <a:t>”</a:t>
            </a:r>
          </a:p>
          <a:p>
            <a:r>
              <a:rPr lang="en-US" altLang="en-US" sz="2400" dirty="0" err="1" smtClean="0"/>
              <a:t>Sampel</a:t>
            </a:r>
            <a:r>
              <a:rPr lang="en-US" altLang="en-US" sz="2400" dirty="0" smtClean="0"/>
              <a:t> </a:t>
            </a:r>
            <a:r>
              <a:rPr lang="en-US" altLang="en-US" sz="2400" dirty="0"/>
              <a:t>Bola </a:t>
            </a:r>
            <a:r>
              <a:rPr lang="en-US" altLang="en-US" sz="2400" dirty="0" err="1"/>
              <a:t>Salju</a:t>
            </a:r>
            <a:endParaRPr lang="en-US" altLang="en-US" sz="2400" dirty="0"/>
          </a:p>
          <a:p>
            <a:endParaRPr lang="id-ID" dirty="0"/>
          </a:p>
        </p:txBody>
      </p:sp>
    </p:spTree>
    <p:extLst>
      <p:ext uri="{BB962C8B-B14F-4D97-AF65-F5344CB8AC3E}">
        <p14:creationId xmlns:p14="http://schemas.microsoft.com/office/powerpoint/2010/main" val="1606171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4"/>
          <p:cNvSpPr>
            <a:spLocks noChangeArrowheads="1"/>
          </p:cNvSpPr>
          <p:nvPr/>
        </p:nvSpPr>
        <p:spPr bwMode="auto">
          <a:xfrm>
            <a:off x="6002338" y="-1103313"/>
            <a:ext cx="184150" cy="366713"/>
          </a:xfrm>
          <a:prstGeom prst="rect">
            <a:avLst/>
          </a:prstGeom>
          <a:noFill/>
          <a:ln>
            <a:noFill/>
          </a:ln>
          <a:effectLst/>
        </p:spPr>
        <p:txBody>
          <a:bodyPr wrap="none" anchor="ctr">
            <a:spAutoFit/>
          </a:bodyPr>
          <a:lstStyle/>
          <a:p>
            <a:pPr algn="ctr"/>
            <a:endParaRPr lang="nb-NO" altLang="en-US"/>
          </a:p>
        </p:txBody>
      </p:sp>
      <p:sp>
        <p:nvSpPr>
          <p:cNvPr id="1048698" name="Rectangle 1239"/>
          <p:cNvSpPr>
            <a:spLocks noChangeArrowheads="1"/>
          </p:cNvSpPr>
          <p:nvPr/>
        </p:nvSpPr>
        <p:spPr bwMode="auto">
          <a:xfrm>
            <a:off x="1524000" y="7729022"/>
            <a:ext cx="184731" cy="369332"/>
          </a:xfrm>
          <a:prstGeom prst="rect">
            <a:avLst/>
          </a:prstGeom>
          <a:noFill/>
          <a:ln>
            <a:noFill/>
          </a:ln>
          <a:effectLst/>
        </p:spPr>
        <p:txBody>
          <a:bodyPr wrap="none" anchor="ctr">
            <a:spAutoFit/>
          </a:bodyPr>
          <a:lstStyle/>
          <a:p>
            <a:endParaRPr lang="en-US" altLang="en-US"/>
          </a:p>
        </p:txBody>
      </p:sp>
      <p:sp>
        <p:nvSpPr>
          <p:cNvPr id="2" name="Title 1"/>
          <p:cNvSpPr>
            <a:spLocks noGrp="1"/>
          </p:cNvSpPr>
          <p:nvPr>
            <p:ph type="title"/>
          </p:nvPr>
        </p:nvSpPr>
        <p:spPr/>
        <p:txBody>
          <a:bodyPr/>
          <a:lstStyle/>
          <a:p>
            <a:r>
              <a:rPr lang="en-US" altLang="en-US" dirty="0" err="1"/>
              <a:t>Kerangka</a:t>
            </a:r>
            <a:r>
              <a:rPr lang="en-US" altLang="en-US" dirty="0"/>
              <a:t> </a:t>
            </a:r>
            <a:r>
              <a:rPr lang="en-US" altLang="en-US" dirty="0" smtClean="0"/>
              <a:t>Sampling</a:t>
            </a:r>
            <a:endParaRPr lang="id-ID" dirty="0"/>
          </a:p>
        </p:txBody>
      </p:sp>
      <p:sp>
        <p:nvSpPr>
          <p:cNvPr id="3" name="Content Placeholder 2"/>
          <p:cNvSpPr>
            <a:spLocks noGrp="1"/>
          </p:cNvSpPr>
          <p:nvPr>
            <p:ph idx="1"/>
          </p:nvPr>
        </p:nvSpPr>
        <p:spPr>
          <a:xfrm>
            <a:off x="914400" y="1484784"/>
            <a:ext cx="11277600" cy="4953000"/>
          </a:xfrm>
        </p:spPr>
        <p:txBody>
          <a:bodyPr/>
          <a:lstStyle/>
          <a:p>
            <a:r>
              <a:rPr lang="en-US" altLang="en-US" dirty="0" err="1"/>
              <a:t>Daftar</a:t>
            </a:r>
            <a:r>
              <a:rPr lang="en-US" altLang="en-US" dirty="0"/>
              <a:t> yang </a:t>
            </a:r>
            <a:r>
              <a:rPr lang="en-US" altLang="en-US" dirty="0" err="1"/>
              <a:t>berisikan</a:t>
            </a:r>
            <a:r>
              <a:rPr lang="en-US" altLang="en-US" dirty="0"/>
              <a:t> </a:t>
            </a:r>
            <a:r>
              <a:rPr lang="en-US" altLang="en-US" dirty="0" err="1"/>
              <a:t>informasi</a:t>
            </a:r>
            <a:r>
              <a:rPr lang="en-US" altLang="en-US" dirty="0"/>
              <a:t> </a:t>
            </a:r>
            <a:r>
              <a:rPr lang="en-US" altLang="en-US" dirty="0" err="1"/>
              <a:t>dari</a:t>
            </a:r>
            <a:r>
              <a:rPr lang="en-US" altLang="en-US" dirty="0"/>
              <a:t> </a:t>
            </a:r>
            <a:r>
              <a:rPr lang="en-US" altLang="en-US" dirty="0" err="1" smtClean="0"/>
              <a:t>setiap</a:t>
            </a:r>
            <a:r>
              <a:rPr lang="id-ID" altLang="en-US" dirty="0" smtClean="0"/>
              <a:t> </a:t>
            </a:r>
            <a:r>
              <a:rPr lang="en-US" altLang="en-US" dirty="0" smtClean="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mahasiswa</a:t>
            </a:r>
            <a:r>
              <a:rPr lang="en-US" altLang="en-US" dirty="0"/>
              <a:t> </a:t>
            </a:r>
            <a:r>
              <a:rPr lang="id-ID" altLang="en-US" dirty="0" smtClean="0"/>
              <a:t>Budi Luhur</a:t>
            </a:r>
            <a:r>
              <a:rPr lang="en-US" altLang="en-US" dirty="0" smtClean="0"/>
              <a:t>.</a:t>
            </a:r>
            <a:endParaRPr lang="en-US" altLang="en-US" dirty="0"/>
          </a:p>
          <a:p>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smtClean="0"/>
              <a:t>Seluruh</a:t>
            </a:r>
            <a:r>
              <a:rPr lang="en-US" altLang="en-US" dirty="0" smtClean="0"/>
              <a:t> </a:t>
            </a:r>
            <a:r>
              <a:rPr lang="en-US" altLang="en-US" dirty="0" err="1"/>
              <a:t>mahasiswa</a:t>
            </a:r>
            <a:r>
              <a:rPr lang="en-US" altLang="en-US" dirty="0"/>
              <a:t> </a:t>
            </a:r>
            <a:r>
              <a:rPr lang="id-ID" altLang="en-US" dirty="0" smtClean="0"/>
              <a:t>Budi Luhur</a:t>
            </a:r>
            <a:r>
              <a:rPr lang="en-US" altLang="en-US" dirty="0" smtClean="0"/>
              <a:t>, </a:t>
            </a:r>
            <a:r>
              <a:rPr lang="en-US" altLang="en-US" dirty="0" err="1"/>
              <a:t>lengkap</a:t>
            </a:r>
            <a:r>
              <a:rPr lang="en-US" altLang="en-US" dirty="0"/>
              <a:t> </a:t>
            </a:r>
            <a:r>
              <a:rPr lang="en-US" altLang="en-US" dirty="0" err="1"/>
              <a:t>mulai</a:t>
            </a:r>
            <a:r>
              <a:rPr lang="en-US" altLang="en-US" dirty="0"/>
              <a:t> </a:t>
            </a:r>
            <a:r>
              <a:rPr lang="en-US" altLang="en-US" dirty="0" err="1"/>
              <a:t>dari</a:t>
            </a:r>
            <a:r>
              <a:rPr lang="en-US" altLang="en-US" dirty="0"/>
              <a:t> </a:t>
            </a:r>
            <a:r>
              <a:rPr lang="en-US" altLang="en-US" dirty="0" err="1"/>
              <a:t>nama</a:t>
            </a:r>
            <a:r>
              <a:rPr lang="en-US" altLang="en-US" dirty="0" smtClean="0"/>
              <a:t>,</a:t>
            </a:r>
            <a:r>
              <a:rPr lang="id-ID" altLang="en-US" dirty="0" smtClean="0"/>
              <a:t> </a:t>
            </a:r>
            <a:r>
              <a:rPr lang="en-US" altLang="en-US" dirty="0" err="1" smtClean="0"/>
              <a:t>Alamat</a:t>
            </a:r>
            <a:r>
              <a:rPr lang="en-US" altLang="en-US" dirty="0"/>
              <a:t>, </a:t>
            </a:r>
            <a:r>
              <a:rPr lang="en-US" altLang="en-US" dirty="0" err="1"/>
              <a:t>nomor</a:t>
            </a:r>
            <a:r>
              <a:rPr lang="en-US" altLang="en-US" dirty="0"/>
              <a:t> </a:t>
            </a:r>
            <a:r>
              <a:rPr lang="en-US" altLang="en-US" dirty="0" err="1"/>
              <a:t>pokok</a:t>
            </a:r>
            <a:r>
              <a:rPr lang="en-US" altLang="en-US" dirty="0"/>
              <a:t>, </a:t>
            </a:r>
            <a:r>
              <a:rPr lang="en-US" altLang="en-US" dirty="0" err="1" smtClean="0"/>
              <a:t>fakultas</a:t>
            </a:r>
            <a:r>
              <a:rPr lang="en-US" altLang="en-US" dirty="0" smtClean="0"/>
              <a:t>,</a:t>
            </a:r>
            <a:r>
              <a:rPr lang="id-ID" altLang="en-US" dirty="0"/>
              <a:t> </a:t>
            </a:r>
            <a:r>
              <a:rPr lang="id-ID" altLang="en-US" dirty="0" smtClean="0"/>
              <a:t>Prodi</a:t>
            </a:r>
            <a:r>
              <a:rPr lang="en-US" altLang="en-US" dirty="0" smtClean="0"/>
              <a:t>, </a:t>
            </a:r>
            <a:r>
              <a:rPr lang="en-US" altLang="en-US" dirty="0" err="1" smtClean="0"/>
              <a:t>dsb</a:t>
            </a:r>
            <a:r>
              <a:rPr lang="en-US" altLang="en-US" dirty="0" smtClean="0"/>
              <a:t>.</a:t>
            </a:r>
            <a:r>
              <a:rPr lang="id-ID" altLang="en-US" dirty="0" smtClean="0"/>
              <a:t> </a:t>
            </a:r>
          </a:p>
          <a:p>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di </a:t>
            </a:r>
            <a:r>
              <a:rPr lang="en-US" altLang="en-US" dirty="0" err="1"/>
              <a:t>Kecamatan</a:t>
            </a:r>
            <a:r>
              <a:rPr lang="en-US" altLang="en-US" dirty="0"/>
              <a:t> </a:t>
            </a:r>
            <a:r>
              <a:rPr lang="id-ID" altLang="en-US" dirty="0" smtClean="0"/>
              <a:t>Ciledug</a:t>
            </a:r>
            <a:r>
              <a:rPr lang="en-US" altLang="en-US" dirty="0" smtClean="0"/>
              <a:t>. </a:t>
            </a:r>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a:t>Seluruh</a:t>
            </a:r>
            <a:r>
              <a:rPr lang="en-US" altLang="en-US" dirty="0"/>
              <a:t> </a:t>
            </a:r>
            <a:r>
              <a:rPr lang="en-US" altLang="en-US" dirty="0" err="1"/>
              <a:t>nama</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a:t>
            </a:r>
            <a:r>
              <a:rPr lang="en-US" altLang="en-US" dirty="0" err="1"/>
              <a:t>penduduk</a:t>
            </a:r>
            <a:r>
              <a:rPr lang="en-US" altLang="en-US" dirty="0"/>
              <a:t> </a:t>
            </a:r>
            <a:r>
              <a:rPr lang="en-US" altLang="en-US" dirty="0" err="1"/>
              <a:t>kecamatan</a:t>
            </a:r>
            <a:r>
              <a:rPr lang="en-US" altLang="en-US" dirty="0"/>
              <a:t> </a:t>
            </a:r>
            <a:r>
              <a:rPr lang="id-ID" altLang="en-US" dirty="0" smtClean="0"/>
              <a:t>Ciledug</a:t>
            </a:r>
            <a:r>
              <a:rPr lang="en-US" altLang="en-US" dirty="0" smtClean="0"/>
              <a:t> </a:t>
            </a:r>
            <a:r>
              <a:rPr lang="en-US" altLang="en-US" dirty="0" err="1"/>
              <a:t>dan</a:t>
            </a:r>
            <a:r>
              <a:rPr lang="en-US" altLang="en-US" dirty="0"/>
              <a:t> </a:t>
            </a:r>
            <a:r>
              <a:rPr lang="en-US" altLang="en-US" dirty="0" err="1"/>
              <a:t>alamatnya</a:t>
            </a:r>
            <a:endParaRPr lang="en-US" altLang="en-US" dirty="0"/>
          </a:p>
          <a:p>
            <a:endParaRPr lang="en-US" altLang="en-US" dirty="0"/>
          </a:p>
          <a:p>
            <a:endParaRPr lang="id-ID" dirty="0"/>
          </a:p>
        </p:txBody>
      </p:sp>
    </p:spTree>
    <p:extLst>
      <p:ext uri="{BB962C8B-B14F-4D97-AF65-F5344CB8AC3E}">
        <p14:creationId xmlns:p14="http://schemas.microsoft.com/office/powerpoint/2010/main" val="267136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Rectangle 2"/>
          <p:cNvSpPr>
            <a:spLocks noGrp="1" noChangeArrowheads="1"/>
          </p:cNvSpPr>
          <p:nvPr>
            <p:ph type="title"/>
          </p:nvPr>
        </p:nvSpPr>
        <p:spPr>
          <a:xfrm>
            <a:off x="839416" y="808038"/>
            <a:ext cx="10871200" cy="388714"/>
          </a:xfrm>
        </p:spPr>
        <p:txBody>
          <a:bodyPr/>
          <a:lstStyle/>
          <a:p>
            <a:r>
              <a:rPr lang="en-US" altLang="en-US" sz="3600" dirty="0" err="1"/>
              <a:t>Alat</a:t>
            </a:r>
            <a:r>
              <a:rPr lang="en-US" altLang="en-US" sz="3600" dirty="0"/>
              <a:t> </a:t>
            </a:r>
            <a:r>
              <a:rPr lang="en-US" altLang="en-US" sz="3600" dirty="0" err="1"/>
              <a:t>pengambilan</a:t>
            </a:r>
            <a:r>
              <a:rPr lang="en-US" altLang="en-US" sz="3600" dirty="0"/>
              <a:t> </a:t>
            </a:r>
            <a:r>
              <a:rPr lang="en-US" altLang="en-US" sz="3600" dirty="0" err="1"/>
              <a:t>sampel</a:t>
            </a:r>
            <a:r>
              <a:rPr lang="en-US" altLang="en-US" sz="3600" dirty="0"/>
              <a:t> </a:t>
            </a:r>
            <a:r>
              <a:rPr lang="en-US" altLang="en-US" sz="3600" dirty="0" err="1" smtClean="0"/>
              <a:t>secara</a:t>
            </a:r>
            <a:r>
              <a:rPr lang="en-US" altLang="en-US" sz="3600" dirty="0" smtClean="0"/>
              <a:t> </a:t>
            </a:r>
            <a:r>
              <a:rPr lang="en-US" altLang="en-US" sz="3600" dirty="0" err="1"/>
              <a:t>acak</a:t>
            </a:r>
            <a:endParaRPr lang="en-US" altLang="en-US" sz="3600" dirty="0"/>
          </a:p>
        </p:txBody>
      </p:sp>
      <p:sp>
        <p:nvSpPr>
          <p:cNvPr id="1048705" name="Rectangle 3"/>
          <p:cNvSpPr>
            <a:spLocks noGrp="1" noChangeArrowheads="1"/>
          </p:cNvSpPr>
          <p:nvPr>
            <p:ph idx="1"/>
          </p:nvPr>
        </p:nvSpPr>
        <p:spPr>
          <a:xfrm>
            <a:off x="737816" y="1556792"/>
            <a:ext cx="10972800" cy="3528392"/>
          </a:xfrm>
        </p:spPr>
        <p:txBody>
          <a:bodyPr/>
          <a:lstStyle/>
          <a:p>
            <a:r>
              <a:rPr lang="en-US" altLang="en-US" dirty="0" err="1"/>
              <a:t>Daftar</a:t>
            </a:r>
            <a:r>
              <a:rPr lang="en-US" altLang="en-US" dirty="0"/>
              <a:t> </a:t>
            </a:r>
            <a:r>
              <a:rPr lang="en-US" altLang="en-US" dirty="0" err="1"/>
              <a:t>angka</a:t>
            </a:r>
            <a:r>
              <a:rPr lang="en-US" altLang="en-US" dirty="0"/>
              <a:t> </a:t>
            </a:r>
            <a:r>
              <a:rPr lang="en-US" altLang="en-US" dirty="0" err="1"/>
              <a:t>acak</a:t>
            </a:r>
            <a:r>
              <a:rPr lang="en-US" altLang="en-US" dirty="0"/>
              <a:t> (random)</a:t>
            </a:r>
          </a:p>
          <a:p>
            <a:r>
              <a:rPr lang="en-US" altLang="en-US" dirty="0" err="1" smtClean="0"/>
              <a:t>Undian</a:t>
            </a:r>
            <a:endParaRPr lang="en-US" altLang="en-US" dirty="0"/>
          </a:p>
          <a:p>
            <a:r>
              <a:rPr lang="en-US" altLang="en-US" dirty="0" err="1" smtClean="0"/>
              <a:t>Kalkulator</a:t>
            </a:r>
            <a:r>
              <a:rPr lang="en-US" altLang="en-US" dirty="0" smtClean="0"/>
              <a:t> </a:t>
            </a:r>
            <a:r>
              <a:rPr lang="en-US" altLang="en-US" dirty="0"/>
              <a:t>/ </a:t>
            </a:r>
            <a:r>
              <a:rPr lang="en-US" altLang="en-US" dirty="0" err="1"/>
              <a:t>komputer</a:t>
            </a:r>
            <a:endParaRPr lang="en-US" altLang="en-US" dirty="0"/>
          </a:p>
        </p:txBody>
      </p:sp>
    </p:spTree>
    <p:extLst>
      <p:ext uri="{BB962C8B-B14F-4D97-AF65-F5344CB8AC3E}">
        <p14:creationId xmlns:p14="http://schemas.microsoft.com/office/powerpoint/2010/main" val="58388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ext Box 4"/>
          <p:cNvSpPr txBox="1">
            <a:spLocks noChangeArrowheads="1"/>
          </p:cNvSpPr>
          <p:nvPr/>
        </p:nvSpPr>
        <p:spPr bwMode="auto">
          <a:xfrm>
            <a:off x="767408" y="1326930"/>
            <a:ext cx="10873208" cy="5016758"/>
          </a:xfrm>
          <a:prstGeom prst="rect">
            <a:avLst/>
          </a:prstGeom>
          <a:noFill/>
          <a:ln>
            <a:noFill/>
          </a:ln>
          <a:effec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1600" dirty="0">
                <a:latin typeface="+mj-lt"/>
              </a:rPr>
              <a:t>54463    22662    69505    70639    79365     67282     …….      ……..</a:t>
            </a:r>
          </a:p>
          <a:p>
            <a:pPr>
              <a:buFontTx/>
              <a:buAutoNum type="arabicPlain" startAt="15389"/>
            </a:pPr>
            <a:r>
              <a:rPr lang="en-US" altLang="en-US" sz="1600" dirty="0">
                <a:latin typeface="+mj-lt"/>
              </a:rPr>
              <a:t>    85205    18850    39226    42249     90669     …….      ……..</a:t>
            </a:r>
          </a:p>
          <a:p>
            <a:r>
              <a:rPr lang="en-US" altLang="en-US" sz="1600" dirty="0">
                <a:latin typeface="+mj-lt"/>
              </a:rPr>
              <a:t>85941    40756    82414    02015    13858     78030     …….      ……..</a:t>
            </a:r>
          </a:p>
          <a:p>
            <a:r>
              <a:rPr lang="en-US" altLang="en-US" sz="1600" dirty="0">
                <a:latin typeface="+mj-lt"/>
              </a:rPr>
              <a:t>61149    69440    11268    88218    58925     03638     …….      ……..</a:t>
            </a:r>
          </a:p>
          <a:p>
            <a:r>
              <a:rPr lang="en-US" altLang="en-US" sz="1600" dirty="0">
                <a:latin typeface="+mj-lt"/>
              </a:rPr>
              <a:t>05219    81619    81619    10651    67079     92511     …….      ……..</a:t>
            </a:r>
          </a:p>
          <a:p>
            <a:endParaRPr lang="en-US" altLang="en-US" sz="1600" dirty="0">
              <a:latin typeface="+mj-lt"/>
            </a:endParaRPr>
          </a:p>
          <a:p>
            <a:r>
              <a:rPr lang="en-US" altLang="en-US" sz="1600" dirty="0">
                <a:latin typeface="+mj-lt"/>
              </a:rPr>
              <a:t>41417    98326    87719     ……..    ………     ……..     …….      ……..</a:t>
            </a:r>
          </a:p>
          <a:p>
            <a:pPr>
              <a:buFontTx/>
              <a:buAutoNum type="arabicPlain" startAt="28357"/>
            </a:pPr>
            <a:r>
              <a:rPr lang="en-US" altLang="en-US" sz="1600" dirty="0">
                <a:latin typeface="+mj-lt"/>
              </a:rPr>
              <a:t>    94070    20652     ……..     ……..      ……..     …….      ……..</a:t>
            </a:r>
          </a:p>
          <a:p>
            <a:pPr>
              <a:buFontTx/>
              <a:buAutoNum type="arabicPlain" startAt="17783"/>
            </a:pPr>
            <a:r>
              <a:rPr lang="en-US" altLang="en-US" sz="1600" dirty="0">
                <a:latin typeface="+mj-lt"/>
              </a:rPr>
              <a:t>    00015    10806     ……..     ……..      ……..     …….      ……..</a:t>
            </a:r>
          </a:p>
          <a:p>
            <a:r>
              <a:rPr lang="en-US" altLang="en-US" sz="1600" dirty="0">
                <a:latin typeface="+mj-lt"/>
              </a:rPr>
              <a:t>40950    84820    29881     ……..     ……..      ……..     …….      ……..</a:t>
            </a:r>
          </a:p>
          <a:p>
            <a:r>
              <a:rPr lang="en-US" altLang="en-US" sz="1600" dirty="0">
                <a:latin typeface="+mj-lt"/>
              </a:rPr>
              <a:t>82995    64157    66164     ……..     ……..      ……..     …….      ……...</a:t>
            </a:r>
          </a:p>
          <a:p>
            <a:endParaRPr lang="en-US" altLang="en-US" sz="1600" dirty="0">
              <a:latin typeface="+mj-lt"/>
            </a:endParaRPr>
          </a:p>
          <a:p>
            <a:r>
              <a:rPr lang="en-US" altLang="en-US" sz="1600" dirty="0">
                <a:latin typeface="+mj-lt"/>
              </a:rPr>
              <a:t>96754    17676</a:t>
            </a:r>
          </a:p>
          <a:p>
            <a:r>
              <a:rPr lang="en-US" altLang="en-US" sz="1600" dirty="0">
                <a:latin typeface="+mj-lt"/>
              </a:rPr>
              <a:t>34357    88040</a:t>
            </a:r>
          </a:p>
          <a:p>
            <a:pPr>
              <a:buFontTx/>
              <a:buAutoNum type="arabicPlain" startAt="6318"/>
            </a:pPr>
            <a:r>
              <a:rPr lang="en-US" altLang="en-US" sz="1600" dirty="0">
                <a:latin typeface="+mj-lt"/>
              </a:rPr>
              <a:t>3    37403</a:t>
            </a:r>
          </a:p>
          <a:p>
            <a:r>
              <a:rPr lang="en-US" altLang="en-US" sz="1600" dirty="0">
                <a:latin typeface="+mj-lt"/>
              </a:rPr>
              <a:t>62111    52820</a:t>
            </a:r>
          </a:p>
          <a:p>
            <a:r>
              <a:rPr lang="en-US" altLang="en-US" sz="1600" dirty="0">
                <a:latin typeface="+mj-lt"/>
              </a:rPr>
              <a:t>47534    09243</a:t>
            </a:r>
          </a:p>
          <a:p>
            <a:endParaRPr lang="en-US" altLang="en-US" sz="1600" dirty="0">
              <a:latin typeface="+mj-lt"/>
            </a:endParaRPr>
          </a:p>
          <a:p>
            <a:r>
              <a:rPr lang="en-US" altLang="en-US" sz="1600" dirty="0">
                <a:latin typeface="+mj-lt"/>
              </a:rPr>
              <a:t>……..     ………</a:t>
            </a:r>
          </a:p>
          <a:p>
            <a:r>
              <a:rPr lang="en-US" altLang="en-US" sz="1600" dirty="0">
                <a:latin typeface="+mj-lt"/>
              </a:rPr>
              <a:t>……..     </a:t>
            </a:r>
            <a:r>
              <a:rPr lang="en-US" altLang="en-US" sz="1600" dirty="0" smtClean="0">
                <a:latin typeface="+mj-lt"/>
              </a:rPr>
              <a:t>………</a:t>
            </a:r>
            <a:endParaRPr lang="en-US" altLang="en-US" sz="1600" dirty="0">
              <a:latin typeface="+mj-lt"/>
            </a:endParaRPr>
          </a:p>
        </p:txBody>
      </p:sp>
      <p:sp>
        <p:nvSpPr>
          <p:cNvPr id="1048708" name="Line 5"/>
          <p:cNvSpPr>
            <a:spLocks noChangeShapeType="1"/>
          </p:cNvSpPr>
          <p:nvPr/>
        </p:nvSpPr>
        <p:spPr bwMode="auto">
          <a:xfrm flipH="1">
            <a:off x="1127445" y="1409760"/>
            <a:ext cx="11223" cy="4683536"/>
          </a:xfrm>
          <a:prstGeom prst="line">
            <a:avLst/>
          </a:prstGeom>
          <a:noFill/>
          <a:ln w="9525">
            <a:solidFill>
              <a:srgbClr val="FF0000"/>
            </a:solidFill>
            <a:round/>
            <a:headEnd/>
            <a:tailEnd/>
          </a:ln>
          <a:effectLst/>
        </p:spPr>
        <p:txBody>
          <a:bodyPr/>
          <a:lstStyle/>
          <a:p>
            <a:endParaRPr lang="en-US"/>
          </a:p>
        </p:txBody>
      </p:sp>
      <p:sp>
        <p:nvSpPr>
          <p:cNvPr id="1048709" name="Line 6"/>
          <p:cNvSpPr>
            <a:spLocks noChangeShapeType="1"/>
          </p:cNvSpPr>
          <p:nvPr/>
        </p:nvSpPr>
        <p:spPr bwMode="auto">
          <a:xfrm flipH="1">
            <a:off x="1853002" y="1401939"/>
            <a:ext cx="1" cy="4683536"/>
          </a:xfrm>
          <a:prstGeom prst="line">
            <a:avLst/>
          </a:prstGeom>
          <a:noFill/>
          <a:ln w="9525">
            <a:solidFill>
              <a:srgbClr val="FF0000"/>
            </a:solidFill>
            <a:round/>
            <a:headEnd/>
            <a:tailEnd/>
          </a:ln>
          <a:effectLst/>
        </p:spPr>
        <p:txBody>
          <a:bodyPr/>
          <a:lstStyle/>
          <a:p>
            <a:endParaRPr lang="en-US"/>
          </a:p>
        </p:txBody>
      </p:sp>
      <p:sp>
        <p:nvSpPr>
          <p:cNvPr id="1048710" name="Line 7"/>
          <p:cNvSpPr>
            <a:spLocks noChangeShapeType="1"/>
          </p:cNvSpPr>
          <p:nvPr/>
        </p:nvSpPr>
        <p:spPr bwMode="auto">
          <a:xfrm flipH="1">
            <a:off x="2218698" y="1401939"/>
            <a:ext cx="49566" cy="4683536"/>
          </a:xfrm>
          <a:prstGeom prst="line">
            <a:avLst/>
          </a:prstGeom>
          <a:noFill/>
          <a:ln w="9525">
            <a:solidFill>
              <a:srgbClr val="FF0000"/>
            </a:solidFill>
            <a:round/>
            <a:headEnd/>
            <a:tailEnd/>
          </a:ln>
          <a:effectLst/>
        </p:spPr>
        <p:txBody>
          <a:bodyPr/>
          <a:lstStyle/>
          <a:p>
            <a:endParaRPr lang="en-US"/>
          </a:p>
        </p:txBody>
      </p:sp>
      <p:sp>
        <p:nvSpPr>
          <p:cNvPr id="1048711" name="Line 8"/>
          <p:cNvSpPr>
            <a:spLocks noChangeShapeType="1"/>
          </p:cNvSpPr>
          <p:nvPr/>
        </p:nvSpPr>
        <p:spPr bwMode="auto">
          <a:xfrm>
            <a:off x="2999656" y="1409760"/>
            <a:ext cx="0" cy="2739320"/>
          </a:xfrm>
          <a:prstGeom prst="line">
            <a:avLst/>
          </a:prstGeom>
          <a:noFill/>
          <a:ln w="9525">
            <a:solidFill>
              <a:srgbClr val="FF0000"/>
            </a:solidFill>
            <a:round/>
            <a:headEnd/>
            <a:tailEnd/>
          </a:ln>
          <a:effectLst/>
        </p:spPr>
        <p:txBody>
          <a:bodyPr/>
          <a:lstStyle/>
          <a:p>
            <a:endParaRPr lang="en-US"/>
          </a:p>
        </p:txBody>
      </p:sp>
      <p:sp>
        <p:nvSpPr>
          <p:cNvPr id="1048712" name="Text Box 9"/>
          <p:cNvSpPr txBox="1">
            <a:spLocks noChangeArrowheads="1"/>
          </p:cNvSpPr>
          <p:nvPr/>
        </p:nvSpPr>
        <p:spPr bwMode="auto">
          <a:xfrm>
            <a:off x="6553200" y="4437112"/>
            <a:ext cx="4248472" cy="1477328"/>
          </a:xfrm>
          <a:prstGeom prst="rect">
            <a:avLst/>
          </a:prstGeom>
          <a:noFill/>
          <a:ln w="38100">
            <a:solidFill>
              <a:srgbClr val="FF0000"/>
            </a:solidFill>
            <a:miter lim="800000"/>
            <a:headEnd/>
            <a:tailEnd/>
          </a:ln>
          <a:effectLst/>
        </p:spPr>
        <p:txBody>
          <a:bodyPr wrap="square">
            <a:spAutoFit/>
          </a:bodyPr>
          <a:lstStyle/>
          <a:p>
            <a:pPr algn="ctr"/>
            <a:r>
              <a:rPr lang="en-US" altLang="en-US" dirty="0" err="1">
                <a:latin typeface="+mj-lt"/>
              </a:rPr>
              <a:t>Mis</a:t>
            </a:r>
            <a:r>
              <a:rPr lang="en-US" altLang="en-US" dirty="0">
                <a:latin typeface="+mj-lt"/>
              </a:rPr>
              <a:t> : </a:t>
            </a:r>
            <a:r>
              <a:rPr lang="en-US" altLang="en-US" dirty="0" err="1">
                <a:latin typeface="+mj-lt"/>
              </a:rPr>
              <a:t>Jumlah</a:t>
            </a:r>
            <a:r>
              <a:rPr lang="en-US" altLang="en-US" dirty="0">
                <a:latin typeface="+mj-lt"/>
              </a:rPr>
              <a:t> </a:t>
            </a:r>
            <a:r>
              <a:rPr lang="en-US" altLang="en-US" dirty="0" err="1">
                <a:latin typeface="+mj-lt"/>
              </a:rPr>
              <a:t>populasi</a:t>
            </a:r>
            <a:r>
              <a:rPr lang="en-US" altLang="en-US" dirty="0">
                <a:latin typeface="+mj-lt"/>
              </a:rPr>
              <a:t> </a:t>
            </a:r>
            <a:r>
              <a:rPr lang="en-US" altLang="en-US" b="1" dirty="0">
                <a:latin typeface="+mj-lt"/>
              </a:rPr>
              <a:t>500</a:t>
            </a:r>
          </a:p>
          <a:p>
            <a:pPr algn="ctr"/>
            <a:r>
              <a:rPr lang="en-US" altLang="en-US" dirty="0" err="1">
                <a:latin typeface="+mj-lt"/>
              </a:rPr>
              <a:t>Sampel</a:t>
            </a:r>
            <a:r>
              <a:rPr lang="en-US" altLang="en-US" dirty="0">
                <a:latin typeface="+mj-lt"/>
              </a:rPr>
              <a:t> yang </a:t>
            </a:r>
            <a:r>
              <a:rPr lang="en-US" altLang="en-US" dirty="0" err="1">
                <a:latin typeface="+mj-lt"/>
              </a:rPr>
              <a:t>akan</a:t>
            </a:r>
            <a:r>
              <a:rPr lang="en-US" altLang="en-US" dirty="0">
                <a:latin typeface="+mj-lt"/>
              </a:rPr>
              <a:t> </a:t>
            </a:r>
            <a:r>
              <a:rPr lang="en-US" altLang="en-US" dirty="0" err="1">
                <a:latin typeface="+mj-lt"/>
              </a:rPr>
              <a:t>diambil</a:t>
            </a:r>
            <a:r>
              <a:rPr lang="en-US" altLang="en-US" dirty="0">
                <a:latin typeface="+mj-lt"/>
              </a:rPr>
              <a:t> </a:t>
            </a:r>
            <a:r>
              <a:rPr lang="en-US" altLang="en-US" b="1" dirty="0">
                <a:latin typeface="+mj-lt"/>
              </a:rPr>
              <a:t>50 </a:t>
            </a:r>
          </a:p>
          <a:p>
            <a:pPr algn="ctr"/>
            <a:r>
              <a:rPr lang="en-US" altLang="en-US" dirty="0" err="1">
                <a:latin typeface="+mj-lt"/>
              </a:rPr>
              <a:t>Maka</a:t>
            </a:r>
            <a:r>
              <a:rPr lang="en-US" altLang="en-US" dirty="0">
                <a:latin typeface="+mj-lt"/>
              </a:rPr>
              <a:t> yang </a:t>
            </a:r>
            <a:r>
              <a:rPr lang="en-US" altLang="en-US" dirty="0" err="1">
                <a:latin typeface="+mj-lt"/>
              </a:rPr>
              <a:t>terambil</a:t>
            </a:r>
            <a:r>
              <a:rPr lang="en-US" altLang="en-US" dirty="0">
                <a:latin typeface="+mj-lt"/>
              </a:rPr>
              <a:t> </a:t>
            </a:r>
            <a:r>
              <a:rPr lang="en-US" altLang="en-US" dirty="0" err="1">
                <a:latin typeface="+mj-lt"/>
              </a:rPr>
              <a:t>adalah</a:t>
            </a:r>
            <a:r>
              <a:rPr lang="en-US" altLang="en-US" dirty="0">
                <a:latin typeface="+mj-lt"/>
              </a:rPr>
              <a:t> </a:t>
            </a:r>
          </a:p>
          <a:p>
            <a:pPr algn="ctr"/>
            <a:r>
              <a:rPr lang="en-US" altLang="en-US" dirty="0" err="1">
                <a:latin typeface="+mj-lt"/>
              </a:rPr>
              <a:t>Unsur</a:t>
            </a:r>
            <a:r>
              <a:rPr lang="en-US" altLang="en-US" dirty="0">
                <a:latin typeface="+mj-lt"/>
              </a:rPr>
              <a:t> no 153, 052, 414, 283,</a:t>
            </a:r>
          </a:p>
          <a:p>
            <a:pPr algn="ctr"/>
            <a:r>
              <a:rPr lang="en-US" altLang="en-US" dirty="0">
                <a:latin typeface="+mj-lt"/>
              </a:rPr>
              <a:t>177, 409, 343, </a:t>
            </a:r>
            <a:r>
              <a:rPr lang="en-US" altLang="en-US" dirty="0" err="1">
                <a:latin typeface="+mj-lt"/>
              </a:rPr>
              <a:t>dst</a:t>
            </a:r>
            <a:r>
              <a:rPr lang="en-US" altLang="en-US" dirty="0">
                <a:latin typeface="+mj-lt"/>
              </a:rPr>
              <a:t> </a:t>
            </a:r>
            <a:r>
              <a:rPr lang="en-US" altLang="en-US" dirty="0" err="1">
                <a:latin typeface="+mj-lt"/>
              </a:rPr>
              <a:t>sd</a:t>
            </a:r>
            <a:r>
              <a:rPr lang="en-US" altLang="en-US" dirty="0">
                <a:latin typeface="+mj-lt"/>
              </a:rPr>
              <a:t> </a:t>
            </a:r>
            <a:r>
              <a:rPr lang="en-US" altLang="en-US" b="1" dirty="0">
                <a:latin typeface="+mj-lt"/>
              </a:rPr>
              <a:t>50</a:t>
            </a:r>
            <a:r>
              <a:rPr lang="en-US" altLang="en-US" dirty="0">
                <a:latin typeface="+mj-lt"/>
              </a:rPr>
              <a:t> </a:t>
            </a:r>
            <a:r>
              <a:rPr lang="en-US" altLang="en-US" dirty="0" err="1">
                <a:latin typeface="+mj-lt"/>
              </a:rPr>
              <a:t>unsur</a:t>
            </a:r>
            <a:endParaRPr lang="en-US" altLang="en-US" dirty="0">
              <a:latin typeface="+mj-lt"/>
            </a:endParaRPr>
          </a:p>
        </p:txBody>
      </p:sp>
      <p:sp>
        <p:nvSpPr>
          <p:cNvPr id="2" name="Title 1"/>
          <p:cNvSpPr>
            <a:spLocks noGrp="1"/>
          </p:cNvSpPr>
          <p:nvPr>
            <p:ph type="title"/>
          </p:nvPr>
        </p:nvSpPr>
        <p:spPr>
          <a:xfrm>
            <a:off x="914400" y="731838"/>
            <a:ext cx="11277600" cy="563562"/>
          </a:xfrm>
        </p:spPr>
        <p:txBody>
          <a:bodyPr/>
          <a:lstStyle/>
          <a:p>
            <a:r>
              <a:rPr lang="en-US" altLang="en-US" sz="1600" dirty="0" err="1"/>
              <a:t>Tabel</a:t>
            </a:r>
            <a:r>
              <a:rPr lang="en-US" altLang="en-US" sz="1600" dirty="0"/>
              <a:t> </a:t>
            </a:r>
            <a:r>
              <a:rPr lang="en-US" altLang="en-US" sz="1600" dirty="0" err="1"/>
              <a:t>angka</a:t>
            </a:r>
            <a:r>
              <a:rPr lang="en-US" altLang="en-US" sz="1600" dirty="0"/>
              <a:t> </a:t>
            </a:r>
            <a:r>
              <a:rPr lang="en-US" altLang="en-US" sz="1600" dirty="0" err="1"/>
              <a:t>acak</a:t>
            </a:r>
            <a:r>
              <a:rPr lang="en-US" altLang="en-US" sz="1600" dirty="0"/>
              <a:t> </a:t>
            </a:r>
            <a:r>
              <a:rPr lang="en-US" altLang="en-US" sz="1600" dirty="0" err="1"/>
              <a:t>disalin</a:t>
            </a:r>
            <a:r>
              <a:rPr lang="en-US" altLang="en-US" sz="1600" dirty="0"/>
              <a:t> </a:t>
            </a:r>
            <a:r>
              <a:rPr lang="en-US" altLang="en-US" sz="1600" dirty="0" err="1"/>
              <a:t>dari</a:t>
            </a:r>
            <a:r>
              <a:rPr lang="en-US" altLang="en-US" sz="1600" dirty="0"/>
              <a:t> </a:t>
            </a:r>
            <a:r>
              <a:rPr lang="en-US" altLang="en-US" sz="1600" dirty="0" err="1"/>
              <a:t>buku</a:t>
            </a:r>
            <a:r>
              <a:rPr lang="en-US" altLang="en-US" sz="1600" dirty="0"/>
              <a:t> </a:t>
            </a:r>
            <a:r>
              <a:rPr lang="en-US" altLang="en-US" sz="1600" dirty="0" err="1"/>
              <a:t>Reseach</a:t>
            </a:r>
            <a:r>
              <a:rPr lang="en-US" altLang="en-US" sz="1600" dirty="0"/>
              <a:t> Methods for Business, LR. Gay </a:t>
            </a:r>
            <a:r>
              <a:rPr lang="en-US" altLang="en-US" sz="1600" dirty="0" err="1"/>
              <a:t>dan</a:t>
            </a:r>
            <a:r>
              <a:rPr lang="en-US" altLang="en-US" sz="1600" dirty="0"/>
              <a:t> P.L. Diehl, 1992</a:t>
            </a:r>
            <a:br>
              <a:rPr lang="en-US" altLang="en-US" sz="1600" dirty="0"/>
            </a:br>
            <a:endParaRPr lang="id-ID" sz="1600" dirty="0"/>
          </a:p>
        </p:txBody>
      </p:sp>
    </p:spTree>
    <p:extLst>
      <p:ext uri="{BB962C8B-B14F-4D97-AF65-F5344CB8AC3E}">
        <p14:creationId xmlns:p14="http://schemas.microsoft.com/office/powerpoint/2010/main" val="9282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pPr eaLnBrk="1" hangingPunct="1"/>
            <a:r>
              <a:rPr lang="en-US" altLang="en-US" b="1" dirty="0" smtClean="0"/>
              <a:t>PS: Simple Random Sampling</a:t>
            </a:r>
          </a:p>
        </p:txBody>
      </p:sp>
      <p:sp>
        <p:nvSpPr>
          <p:cNvPr id="1048714" name="Content Placeholder 2"/>
          <p:cNvSpPr>
            <a:spLocks noGrp="1"/>
          </p:cNvSpPr>
          <p:nvPr>
            <p:ph idx="1"/>
          </p:nvPr>
        </p:nvSpPr>
        <p:spPr>
          <a:xfrm>
            <a:off x="623392" y="1556792"/>
            <a:ext cx="10972800" cy="4953000"/>
          </a:xfrm>
        </p:spPr>
        <p:txBody>
          <a:bodyPr>
            <a:normAutofit/>
          </a:bodyPr>
          <a:lstStyle/>
          <a:p>
            <a:pPr fontAlgn="auto">
              <a:spcAft>
                <a:spcPts val="0"/>
              </a:spcAft>
            </a:pPr>
            <a:r>
              <a:rPr lang="en-US" dirty="0" err="1" smtClean="0"/>
              <a:t>Seluruh</a:t>
            </a:r>
            <a:r>
              <a:rPr lang="en-US" dirty="0" smtClean="0"/>
              <a:t> </a:t>
            </a:r>
            <a:r>
              <a:rPr lang="en-US" dirty="0" err="1" smtClean="0"/>
              <a:t>elemen</a:t>
            </a:r>
            <a:r>
              <a:rPr lang="en-US" dirty="0" smtClean="0"/>
              <a:t> </a:t>
            </a:r>
            <a:r>
              <a:rPr lang="en-US" dirty="0" err="1" smtClean="0"/>
              <a:t>dalam</a:t>
            </a:r>
            <a:r>
              <a:rPr lang="en-US" dirty="0" smtClean="0"/>
              <a:t> </a:t>
            </a:r>
            <a:r>
              <a:rPr lang="en-US" dirty="0" err="1" smtClean="0"/>
              <a:t>populasi</a:t>
            </a:r>
            <a:r>
              <a:rPr lang="en-US" dirty="0" smtClean="0"/>
              <a:t> </a:t>
            </a:r>
            <a:r>
              <a:rPr lang="en-US" dirty="0" err="1" smtClean="0"/>
              <a:t>diperhitungkan</a:t>
            </a:r>
            <a:r>
              <a:rPr lang="en-US" dirty="0" smtClean="0"/>
              <a:t> </a:t>
            </a:r>
            <a:r>
              <a:rPr lang="en-US" dirty="0" err="1" smtClean="0"/>
              <a:t>dan</a:t>
            </a:r>
            <a:r>
              <a:rPr lang="en-US" dirty="0" smtClean="0"/>
              <a:t> </a:t>
            </a:r>
            <a:r>
              <a:rPr lang="en-US" dirty="0" err="1" smtClean="0"/>
              <a:t>tiap</a:t>
            </a:r>
            <a:r>
              <a:rPr lang="en-US" dirty="0" smtClean="0"/>
              <a:t> </a:t>
            </a:r>
            <a:r>
              <a:rPr lang="en-US" dirty="0" err="1" smtClean="0"/>
              <a:t>elemen</a:t>
            </a:r>
            <a:r>
              <a:rPr lang="en-US" dirty="0" smtClean="0"/>
              <a:t> </a:t>
            </a:r>
            <a:r>
              <a:rPr lang="en-US" dirty="0" err="1" smtClean="0"/>
              <a:t>mempunyai</a:t>
            </a:r>
            <a:r>
              <a:rPr lang="en-US" dirty="0" smtClean="0"/>
              <a:t> </a:t>
            </a:r>
            <a:r>
              <a:rPr lang="en-US" dirty="0" err="1" smtClean="0"/>
              <a:t>kesempatan</a:t>
            </a:r>
            <a:r>
              <a:rPr lang="en-US" dirty="0" smtClean="0"/>
              <a:t> yang </a:t>
            </a:r>
            <a:r>
              <a:rPr lang="en-US" dirty="0" err="1" smtClean="0"/>
              <a:t>sama</a:t>
            </a:r>
            <a:r>
              <a:rPr lang="en-US" dirty="0" smtClean="0"/>
              <a:t> </a:t>
            </a:r>
            <a:r>
              <a:rPr lang="en-US" dirty="0" err="1" smtClean="0"/>
              <a:t>untuk</a:t>
            </a:r>
            <a:r>
              <a:rPr lang="en-US" dirty="0" smtClean="0"/>
              <a:t> </a:t>
            </a:r>
            <a:r>
              <a:rPr lang="en-US" dirty="0" err="1" smtClean="0"/>
              <a:t>terpilih</a:t>
            </a:r>
            <a:r>
              <a:rPr lang="en-US" dirty="0" smtClean="0"/>
              <a:t> </a:t>
            </a:r>
            <a:r>
              <a:rPr lang="en-US" dirty="0" err="1" smtClean="0"/>
              <a:t>sebagai</a:t>
            </a:r>
            <a:r>
              <a:rPr lang="en-US" dirty="0" smtClean="0"/>
              <a:t> </a:t>
            </a:r>
            <a:r>
              <a:rPr lang="en-US" dirty="0" err="1" smtClean="0"/>
              <a:t>objek</a:t>
            </a:r>
            <a:endParaRPr lang="en-US" dirty="0" smtClean="0"/>
          </a:p>
          <a:p>
            <a:pPr fontAlgn="auto">
              <a:spcAft>
                <a:spcPts val="0"/>
              </a:spcAft>
            </a:pPr>
            <a:r>
              <a:rPr lang="en-US" b="1" dirty="0" err="1" smtClean="0"/>
              <a:t>Kelebihan</a:t>
            </a:r>
            <a:r>
              <a:rPr lang="en-US" dirty="0" smtClean="0"/>
              <a:t>: </a:t>
            </a:r>
            <a:r>
              <a:rPr lang="fi-FI" dirty="0" smtClean="0"/>
              <a:t>kemampuan generalisasi hasil penenmuan tinggi</a:t>
            </a:r>
          </a:p>
          <a:p>
            <a:pPr fontAlgn="auto">
              <a:spcAft>
                <a:spcPts val="0"/>
              </a:spcAft>
            </a:pPr>
            <a:r>
              <a:rPr lang="fi-FI" b="1" dirty="0" smtClean="0"/>
              <a:t>Kelemahan</a:t>
            </a:r>
            <a:r>
              <a:rPr lang="fi-FI" dirty="0" smtClean="0"/>
              <a:t>: </a:t>
            </a:r>
            <a:r>
              <a:rPr lang="en-US" dirty="0" err="1" smtClean="0"/>
              <a:t>Tidak</a:t>
            </a:r>
            <a:r>
              <a:rPr lang="en-US" dirty="0" smtClean="0"/>
              <a:t> </a:t>
            </a:r>
            <a:r>
              <a:rPr lang="en-US" dirty="0" err="1" smtClean="0"/>
              <a:t>seefisien</a:t>
            </a:r>
            <a:r>
              <a:rPr lang="en-US" dirty="0" smtClean="0"/>
              <a:t> stratified sampling</a:t>
            </a:r>
          </a:p>
          <a:p>
            <a:pPr fontAlgn="auto">
              <a:spcAft>
                <a:spcPts val="0"/>
              </a:spcAft>
            </a:pPr>
            <a:r>
              <a:rPr lang="en-US" dirty="0" err="1" smtClean="0"/>
              <a:t>Setiap</a:t>
            </a:r>
            <a:r>
              <a:rPr lang="en-US" dirty="0" smtClean="0"/>
              <a:t> </a:t>
            </a:r>
            <a:r>
              <a:rPr lang="en-US" dirty="0" err="1" smtClean="0"/>
              <a:t>unsur</a:t>
            </a:r>
            <a:r>
              <a:rPr lang="en-US" dirty="0" smtClean="0"/>
              <a:t> </a:t>
            </a:r>
            <a:r>
              <a:rPr lang="en-US" dirty="0" err="1" smtClean="0"/>
              <a:t>populasi</a:t>
            </a:r>
            <a:r>
              <a:rPr lang="en-US" dirty="0" smtClean="0"/>
              <a:t> </a:t>
            </a:r>
            <a:r>
              <a:rPr lang="en-US" dirty="0" err="1" smtClean="0"/>
              <a:t>harus</a:t>
            </a:r>
            <a:r>
              <a:rPr lang="en-US" dirty="0" smtClean="0"/>
              <a:t> </a:t>
            </a:r>
            <a:r>
              <a:rPr lang="en-US" dirty="0" err="1" smtClean="0"/>
              <a:t>mempunyai</a:t>
            </a:r>
            <a:r>
              <a:rPr lang="en-US" dirty="0" smtClean="0"/>
              <a:t> </a:t>
            </a:r>
            <a:r>
              <a:rPr lang="en-US" dirty="0" err="1" smtClean="0"/>
              <a:t>kesempatan</a:t>
            </a:r>
            <a:r>
              <a:rPr lang="en-US" dirty="0" smtClean="0"/>
              <a:t> </a:t>
            </a:r>
            <a:r>
              <a:rPr lang="en-US" dirty="0" err="1" smtClean="0"/>
              <a:t>sama</a:t>
            </a:r>
            <a:r>
              <a:rPr lang="en-US" dirty="0" smtClean="0"/>
              <a:t> </a:t>
            </a:r>
            <a:r>
              <a:rPr lang="en-US" dirty="0" err="1" smtClean="0"/>
              <a:t>untuk</a:t>
            </a:r>
            <a:r>
              <a:rPr lang="en-US" dirty="0" smtClean="0"/>
              <a:t> </a:t>
            </a:r>
            <a:r>
              <a:rPr lang="en-US" dirty="0" err="1" smtClean="0"/>
              <a:t>bisa</a:t>
            </a:r>
            <a:r>
              <a:rPr lang="en-US" dirty="0" smtClean="0"/>
              <a:t> </a:t>
            </a:r>
            <a:r>
              <a:rPr lang="en-US" dirty="0" err="1" smtClean="0"/>
              <a:t>dipilih</a:t>
            </a:r>
            <a:r>
              <a:rPr lang="en-US" dirty="0" smtClean="0"/>
              <a:t> </a:t>
            </a:r>
            <a:r>
              <a:rPr lang="en-US" dirty="0" err="1" smtClean="0"/>
              <a:t>menjadi</a:t>
            </a:r>
            <a:r>
              <a:rPr lang="en-US" dirty="0" smtClean="0"/>
              <a:t> </a:t>
            </a:r>
            <a:r>
              <a:rPr lang="en-US" dirty="0" err="1" smtClean="0"/>
              <a:t>sampel</a:t>
            </a:r>
            <a:r>
              <a:rPr lang="en-US" dirty="0" smtClean="0"/>
              <a:t>. </a:t>
            </a:r>
            <a:endParaRPr lang="en-US" dirty="0"/>
          </a:p>
        </p:txBody>
      </p:sp>
    </p:spTree>
    <p:extLst>
      <p:ext uri="{BB962C8B-B14F-4D97-AF65-F5344CB8AC3E}">
        <p14:creationId xmlns:p14="http://schemas.microsoft.com/office/powerpoint/2010/main" val="271553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Sederhana</a:t>
            </a:r>
            <a:endParaRPr lang="id-ID" dirty="0"/>
          </a:p>
        </p:txBody>
      </p:sp>
      <p:sp>
        <p:nvSpPr>
          <p:cNvPr id="3" name="Content Placeholder 2"/>
          <p:cNvSpPr>
            <a:spLocks noGrp="1"/>
          </p:cNvSpPr>
          <p:nvPr>
            <p:ph idx="1"/>
          </p:nvPr>
        </p:nvSpPr>
        <p:spPr>
          <a:xfrm>
            <a:off x="633412" y="1439862"/>
            <a:ext cx="11340874" cy="4953000"/>
          </a:xfrm>
        </p:spPr>
        <p:txBody>
          <a:bodyPr/>
          <a:lstStyle/>
          <a:p>
            <a:r>
              <a:rPr lang="en-US" altLang="en-US" dirty="0" err="1"/>
              <a:t>Jika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a:t>populasi</a:t>
            </a:r>
            <a:r>
              <a:rPr lang="en-US" altLang="en-US" dirty="0"/>
              <a:t> </a:t>
            </a:r>
            <a:r>
              <a:rPr lang="en-US" altLang="en-US" dirty="0" err="1"/>
              <a:t>dianggap</a:t>
            </a:r>
            <a:r>
              <a:rPr lang="en-US" altLang="en-US" dirty="0"/>
              <a:t> </a:t>
            </a:r>
            <a:r>
              <a:rPr lang="en-US" altLang="en-US" dirty="0" err="1"/>
              <a:t>sama</a:t>
            </a:r>
            <a:r>
              <a:rPr lang="en-US" altLang="en-US" dirty="0"/>
              <a:t> (</a:t>
            </a:r>
            <a:r>
              <a:rPr lang="en-US" altLang="en-US" dirty="0" err="1"/>
              <a:t>homogen</a:t>
            </a:r>
            <a:r>
              <a:rPr lang="en-US" altLang="en-US" dirty="0"/>
              <a:t>) </a:t>
            </a:r>
            <a:r>
              <a:rPr lang="en-US" altLang="en-US" dirty="0" err="1" smtClean="0"/>
              <a:t>oleh</a:t>
            </a:r>
            <a:r>
              <a:rPr lang="en-US" altLang="en-US" dirty="0" smtClean="0"/>
              <a:t> </a:t>
            </a:r>
            <a:r>
              <a:rPr lang="en-US" altLang="en-US" dirty="0" err="1"/>
              <a:t>peneliti</a:t>
            </a:r>
            <a:r>
              <a:rPr lang="en-US" altLang="en-US" dirty="0"/>
              <a:t>. </a:t>
            </a:r>
            <a:r>
              <a:rPr lang="en-US" altLang="en-US" dirty="0" err="1"/>
              <a:t>Atau</a:t>
            </a:r>
            <a:r>
              <a:rPr lang="en-US" altLang="en-US" dirty="0"/>
              <a:t> </a:t>
            </a:r>
            <a:r>
              <a:rPr lang="en-US" altLang="en-US" dirty="0" err="1"/>
              <a:t>perbedaan-perbedaan</a:t>
            </a:r>
            <a:r>
              <a:rPr lang="en-US" altLang="en-US" dirty="0"/>
              <a:t> yang </a:t>
            </a:r>
            <a:r>
              <a:rPr lang="en-US" altLang="en-US" dirty="0" err="1"/>
              <a:t>ada</a:t>
            </a:r>
            <a:r>
              <a:rPr lang="en-US" altLang="en-US" dirty="0"/>
              <a:t> </a:t>
            </a:r>
            <a:r>
              <a:rPr lang="en-US" altLang="en-US" dirty="0" err="1"/>
              <a:t>dalam</a:t>
            </a:r>
            <a:r>
              <a:rPr lang="en-US" altLang="en-US" dirty="0"/>
              <a:t> </a:t>
            </a:r>
            <a:r>
              <a:rPr lang="en-US" altLang="en-US" dirty="0" err="1"/>
              <a:t>setiap</a:t>
            </a:r>
            <a:r>
              <a:rPr lang="en-US" altLang="en-US" dirty="0"/>
              <a:t> </a:t>
            </a:r>
            <a:r>
              <a:rPr lang="en-US" altLang="en-US" dirty="0" err="1" smtClean="0"/>
              <a:t>unsur</a:t>
            </a:r>
            <a:r>
              <a:rPr lang="en-US" altLang="en-US" dirty="0" smtClean="0"/>
              <a:t> </a:t>
            </a:r>
            <a:r>
              <a:rPr lang="en-US" altLang="en-US" dirty="0" err="1"/>
              <a:t>populasi</a:t>
            </a:r>
            <a:r>
              <a:rPr lang="en-US" altLang="en-US" dirty="0"/>
              <a:t> </a:t>
            </a:r>
            <a:r>
              <a:rPr lang="en-US" altLang="en-US" dirty="0" err="1"/>
              <a:t>tidak</a:t>
            </a:r>
            <a:r>
              <a:rPr lang="en-US" altLang="en-US" dirty="0"/>
              <a:t> </a:t>
            </a:r>
            <a:r>
              <a:rPr lang="en-US" altLang="en-US" dirty="0" err="1"/>
              <a:t>dianggap</a:t>
            </a:r>
            <a:r>
              <a:rPr lang="en-US" altLang="en-US" dirty="0"/>
              <a:t> </a:t>
            </a:r>
            <a:r>
              <a:rPr lang="en-US" altLang="en-US" dirty="0" err="1"/>
              <a:t>penting</a:t>
            </a:r>
            <a:r>
              <a:rPr lang="en-US" altLang="en-US" dirty="0"/>
              <a:t> </a:t>
            </a:r>
            <a:r>
              <a:rPr lang="en-US" altLang="en-US" dirty="0" err="1"/>
              <a:t>oleh</a:t>
            </a:r>
            <a:r>
              <a:rPr lang="en-US" altLang="en-US" dirty="0"/>
              <a:t> </a:t>
            </a:r>
            <a:r>
              <a:rPr lang="en-US" altLang="en-US" dirty="0" err="1"/>
              <a:t>peneliti</a:t>
            </a:r>
            <a:r>
              <a:rPr lang="en-US" altLang="en-US" dirty="0"/>
              <a:t>, </a:t>
            </a:r>
            <a:r>
              <a:rPr lang="en-US" altLang="en-US" dirty="0" err="1"/>
              <a:t>dan</a:t>
            </a:r>
            <a:r>
              <a:rPr lang="en-US" altLang="en-US" dirty="0"/>
              <a:t> </a:t>
            </a:r>
            <a:r>
              <a:rPr lang="en-US" altLang="en-US" dirty="0" err="1" smtClean="0"/>
              <a:t>jumlah</a:t>
            </a:r>
            <a:r>
              <a:rPr lang="id-ID" altLang="en-US" dirty="0" smtClean="0"/>
              <a:t> </a:t>
            </a:r>
            <a:r>
              <a:rPr lang="en-US" altLang="en-US" dirty="0" err="1" smtClean="0"/>
              <a:t>unsur</a:t>
            </a:r>
            <a:r>
              <a:rPr lang="en-US" altLang="en-US" dirty="0" smtClean="0"/>
              <a:t> </a:t>
            </a:r>
            <a:r>
              <a:rPr lang="en-US" altLang="en-US" dirty="0" err="1"/>
              <a:t>dalam</a:t>
            </a:r>
            <a:r>
              <a:rPr lang="en-US" altLang="en-US" dirty="0"/>
              <a:t> </a:t>
            </a:r>
            <a:r>
              <a:rPr lang="en-US" altLang="en-US" dirty="0" err="1"/>
              <a:t>populasi</a:t>
            </a:r>
            <a:r>
              <a:rPr lang="en-US" altLang="en-US" dirty="0"/>
              <a:t> </a:t>
            </a:r>
            <a:r>
              <a:rPr lang="en-US" altLang="en-US" dirty="0" err="1"/>
              <a:t>tidak</a:t>
            </a:r>
            <a:r>
              <a:rPr lang="en-US" altLang="en-US" dirty="0"/>
              <a:t> </a:t>
            </a:r>
            <a:r>
              <a:rPr lang="en-US" altLang="en-US" dirty="0" err="1"/>
              <a:t>begitu</a:t>
            </a:r>
            <a:r>
              <a:rPr lang="en-US" altLang="en-US" dirty="0"/>
              <a:t> </a:t>
            </a:r>
            <a:r>
              <a:rPr lang="en-US" altLang="en-US" dirty="0" err="1"/>
              <a:t>banyak</a:t>
            </a:r>
            <a:r>
              <a:rPr lang="en-US" altLang="en-US" dirty="0" smtClean="0"/>
              <a:t>.</a:t>
            </a:r>
            <a:endParaRPr lang="id-ID" altLang="en-US" dirty="0" smtClean="0"/>
          </a:p>
          <a:p>
            <a:r>
              <a:rPr lang="en-US" altLang="en-US" dirty="0" err="1"/>
              <a:t>Langkah-langkah</a:t>
            </a:r>
            <a:r>
              <a:rPr lang="en-US" altLang="en-US" dirty="0"/>
              <a:t> : </a:t>
            </a:r>
          </a:p>
          <a:p>
            <a:pPr marL="812800">
              <a:buFontTx/>
              <a:buAutoNum type="arabicPeriod"/>
            </a:pPr>
            <a:r>
              <a:rPr lang="en-US" altLang="en-US" dirty="0" err="1"/>
              <a:t>Susun</a:t>
            </a:r>
            <a:r>
              <a:rPr lang="en-US" altLang="en-US" dirty="0"/>
              <a:t> </a:t>
            </a:r>
            <a:r>
              <a:rPr lang="en-US" altLang="en-US" dirty="0" err="1"/>
              <a:t>kerangka</a:t>
            </a:r>
            <a:r>
              <a:rPr lang="en-US" altLang="en-US" dirty="0"/>
              <a:t> sampling</a:t>
            </a:r>
          </a:p>
          <a:p>
            <a:pPr marL="8128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a:t>
            </a:r>
          </a:p>
          <a:p>
            <a:pPr marL="812800">
              <a:buFontTx/>
              <a:buAutoNum type="arabicPeriod"/>
            </a:pPr>
            <a:r>
              <a:rPr lang="en-US" altLang="en-US" dirty="0" err="1"/>
              <a:t>Tentukan</a:t>
            </a:r>
            <a:r>
              <a:rPr lang="en-US" altLang="en-US" dirty="0"/>
              <a:t> </a:t>
            </a:r>
            <a:r>
              <a:rPr lang="en-US" altLang="en-US" dirty="0" err="1"/>
              <a:t>alat</a:t>
            </a:r>
            <a:r>
              <a:rPr lang="en-US" altLang="en-US" dirty="0"/>
              <a:t> </a:t>
            </a:r>
            <a:r>
              <a:rPr lang="en-US" altLang="en-US" dirty="0" err="1"/>
              <a:t>pengambilan</a:t>
            </a:r>
            <a:r>
              <a:rPr lang="en-US" altLang="en-US" dirty="0"/>
              <a:t> </a:t>
            </a:r>
            <a:r>
              <a:rPr lang="en-US" altLang="en-US" dirty="0" err="1"/>
              <a:t>sampel</a:t>
            </a:r>
            <a:endParaRPr lang="en-US" altLang="en-US" dirty="0"/>
          </a:p>
          <a:p>
            <a:pPr marL="812800">
              <a:buFontTx/>
              <a:buAutoNum type="arabicPeriod"/>
            </a:pPr>
            <a:r>
              <a:rPr lang="en-US" altLang="en-US" dirty="0" err="1"/>
              <a:t>Pilih</a:t>
            </a:r>
            <a:r>
              <a:rPr lang="en-US" altLang="en-US" dirty="0"/>
              <a:t> </a:t>
            </a:r>
            <a:r>
              <a:rPr lang="en-US" altLang="en-US" dirty="0" err="1"/>
              <a:t>sampel</a:t>
            </a:r>
            <a:r>
              <a:rPr lang="en-US" altLang="en-US" dirty="0"/>
              <a:t> </a:t>
            </a:r>
            <a:r>
              <a:rPr lang="en-US" altLang="en-US" dirty="0" err="1"/>
              <a:t>sampai</a:t>
            </a:r>
            <a:r>
              <a:rPr lang="en-US" altLang="en-US" dirty="0"/>
              <a:t> </a:t>
            </a:r>
            <a:r>
              <a:rPr lang="en-US" altLang="en-US" dirty="0" err="1"/>
              <a:t>dengan</a:t>
            </a:r>
            <a:r>
              <a:rPr lang="en-US" altLang="en-US" dirty="0"/>
              <a:t> </a:t>
            </a:r>
            <a:r>
              <a:rPr lang="en-US" altLang="en-US" dirty="0" err="1"/>
              <a:t>jumlah</a:t>
            </a:r>
            <a:r>
              <a:rPr lang="en-US" altLang="en-US" dirty="0"/>
              <a:t> </a:t>
            </a:r>
            <a:r>
              <a:rPr lang="en-US" altLang="en-US" dirty="0" err="1"/>
              <a:t>sampel</a:t>
            </a:r>
            <a:r>
              <a:rPr lang="en-US" altLang="en-US" dirty="0"/>
              <a:t> </a:t>
            </a:r>
            <a:r>
              <a:rPr lang="en-US" altLang="en-US" dirty="0" err="1"/>
              <a:t>terpenuhi</a:t>
            </a:r>
            <a:endParaRPr lang="en-US" altLang="en-US" dirty="0"/>
          </a:p>
          <a:p>
            <a:pPr marL="812800"/>
            <a:endParaRPr lang="en-US" altLang="en-US" dirty="0"/>
          </a:p>
          <a:p>
            <a:endParaRPr lang="id-ID" dirty="0"/>
          </a:p>
        </p:txBody>
      </p:sp>
    </p:spTree>
    <p:extLst>
      <p:ext uri="{BB962C8B-B14F-4D97-AF65-F5344CB8AC3E}">
        <p14:creationId xmlns:p14="http://schemas.microsoft.com/office/powerpoint/2010/main" val="398655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normAutofit fontScale="90000"/>
          </a:bodyPr>
          <a:lstStyle/>
          <a:p>
            <a:pPr fontAlgn="auto">
              <a:spcAft>
                <a:spcPts val="0"/>
              </a:spcAft>
            </a:pPr>
            <a:r>
              <a:rPr lang="en-US" dirty="0" smtClean="0"/>
              <a:t> PS: </a:t>
            </a:r>
            <a:r>
              <a:rPr lang="en-US" b="1" dirty="0" smtClean="0"/>
              <a:t>Stratified Random Sampling </a:t>
            </a:r>
            <a:endParaRPr lang="en-US" dirty="0"/>
          </a:p>
        </p:txBody>
      </p:sp>
      <p:sp>
        <p:nvSpPr>
          <p:cNvPr id="1048720" name="Content Placeholder 2"/>
          <p:cNvSpPr>
            <a:spLocks noGrp="1"/>
          </p:cNvSpPr>
          <p:nvPr>
            <p:ph idx="1"/>
          </p:nvPr>
        </p:nvSpPr>
        <p:spPr>
          <a:xfrm>
            <a:off x="609600" y="1371600"/>
            <a:ext cx="11391056" cy="4953000"/>
          </a:xfrm>
        </p:spPr>
        <p:txBody>
          <a:bodyPr>
            <a:normAutofit lnSpcReduction="10000"/>
          </a:bodyPr>
          <a:lstStyle/>
          <a:p>
            <a:pPr fontAlgn="auto">
              <a:spcAft>
                <a:spcPts val="0"/>
              </a:spcAft>
            </a:pPr>
            <a:r>
              <a:rPr lang="en-US" dirty="0" err="1" smtClean="0"/>
              <a:t>Populasi</a:t>
            </a:r>
            <a:r>
              <a:rPr lang="en-US" dirty="0" smtClean="0"/>
              <a:t> </a:t>
            </a:r>
            <a:r>
              <a:rPr lang="en-US" dirty="0" err="1" smtClean="0"/>
              <a:t>dibagi</a:t>
            </a:r>
            <a:r>
              <a:rPr lang="en-US" dirty="0" smtClean="0"/>
              <a:t> </a:t>
            </a:r>
            <a:r>
              <a:rPr lang="en-US" dirty="0" err="1" smtClean="0"/>
              <a:t>ke</a:t>
            </a:r>
            <a:r>
              <a:rPr lang="en-US" dirty="0" smtClean="0"/>
              <a:t> </a:t>
            </a:r>
            <a:r>
              <a:rPr lang="en-US" dirty="0" err="1" smtClean="0"/>
              <a:t>dalam</a:t>
            </a:r>
            <a:r>
              <a:rPr lang="en-US" dirty="0" smtClean="0"/>
              <a:t> </a:t>
            </a:r>
            <a:r>
              <a:rPr lang="en-US" dirty="0" err="1" smtClean="0"/>
              <a:t>kelompok</a:t>
            </a:r>
            <a:r>
              <a:rPr lang="en-US" dirty="0" smtClean="0"/>
              <a:t> </a:t>
            </a:r>
            <a:r>
              <a:rPr lang="en-US" dirty="0" err="1" smtClean="0"/>
              <a:t>tertentu</a:t>
            </a:r>
            <a:r>
              <a:rPr lang="en-US" dirty="0" smtClean="0"/>
              <a:t> </a:t>
            </a:r>
            <a:r>
              <a:rPr lang="en-US" dirty="0" err="1" smtClean="0"/>
              <a:t>kemudian</a:t>
            </a:r>
            <a:r>
              <a:rPr lang="en-US" dirty="0" smtClean="0"/>
              <a:t> </a:t>
            </a:r>
            <a:r>
              <a:rPr lang="en-US" dirty="0" err="1" smtClean="0"/>
              <a:t>subyek</a:t>
            </a:r>
            <a:r>
              <a:rPr lang="en-US" dirty="0" smtClean="0"/>
              <a:t> </a:t>
            </a:r>
            <a:r>
              <a:rPr lang="en-US" dirty="0" err="1" smtClean="0"/>
              <a:t>diambil</a:t>
            </a:r>
            <a:r>
              <a:rPr lang="en-US" dirty="0" smtClean="0"/>
              <a:t>: </a:t>
            </a:r>
          </a:p>
          <a:p>
            <a:pPr marL="736092" lvl="1" indent="-342900" fontAlgn="auto">
              <a:spcAft>
                <a:spcPts val="0"/>
              </a:spcAft>
            </a:pPr>
            <a:r>
              <a:rPr lang="en-US" dirty="0" err="1" smtClean="0">
                <a:solidFill>
                  <a:srgbClr val="002060"/>
                </a:solidFill>
              </a:rPr>
              <a:t>dalam</a:t>
            </a:r>
            <a:r>
              <a:rPr lang="en-US" dirty="0" smtClean="0">
                <a:solidFill>
                  <a:srgbClr val="002060"/>
                </a:solidFill>
              </a:rPr>
              <a:t> </a:t>
            </a:r>
            <a:r>
              <a:rPr lang="en-US" dirty="0" err="1" smtClean="0">
                <a:solidFill>
                  <a:srgbClr val="002060"/>
                </a:solidFill>
              </a:rPr>
              <a:t>proporsi</a:t>
            </a:r>
            <a:r>
              <a:rPr lang="en-US" dirty="0" smtClean="0">
                <a:solidFill>
                  <a:srgbClr val="002060"/>
                </a:solidFill>
              </a:rPr>
              <a:t> </a:t>
            </a:r>
            <a:r>
              <a:rPr lang="en-US" dirty="0" err="1" smtClean="0">
                <a:solidFill>
                  <a:srgbClr val="002060"/>
                </a:solidFill>
              </a:rPr>
              <a:t>jumlah</a:t>
            </a:r>
            <a:r>
              <a:rPr lang="en-US" dirty="0" smtClean="0">
                <a:solidFill>
                  <a:srgbClr val="002060"/>
                </a:solidFill>
              </a:rPr>
              <a:t> yang </a:t>
            </a:r>
            <a:r>
              <a:rPr lang="en-US" dirty="0" err="1" smtClean="0">
                <a:solidFill>
                  <a:srgbClr val="002060"/>
                </a:solidFill>
              </a:rPr>
              <a:t>sebenarnya</a:t>
            </a:r>
            <a:r>
              <a:rPr lang="en-US" dirty="0" smtClean="0">
                <a:solidFill>
                  <a:srgbClr val="002060"/>
                </a:solidFill>
              </a:rPr>
              <a:t> </a:t>
            </a:r>
            <a:r>
              <a:rPr lang="en-US" dirty="0" err="1" smtClean="0">
                <a:solidFill>
                  <a:srgbClr val="002060"/>
                </a:solidFill>
              </a:rPr>
              <a:t>dan</a:t>
            </a:r>
            <a:r>
              <a:rPr lang="en-US" dirty="0" smtClean="0">
                <a:solidFill>
                  <a:srgbClr val="002060"/>
                </a:solidFill>
              </a:rPr>
              <a:t> </a:t>
            </a:r>
            <a:r>
              <a:rPr lang="en-US" dirty="0" err="1" smtClean="0">
                <a:solidFill>
                  <a:srgbClr val="002060"/>
                </a:solidFill>
              </a:rPr>
              <a:t>perbandingannya</a:t>
            </a:r>
            <a:r>
              <a:rPr lang="en-US" dirty="0" smtClean="0">
                <a:solidFill>
                  <a:srgbClr val="002060"/>
                </a:solidFill>
              </a:rPr>
              <a:t> (</a:t>
            </a:r>
            <a:r>
              <a:rPr lang="en-US" i="1" dirty="0" err="1" smtClean="0">
                <a:solidFill>
                  <a:srgbClr val="002060"/>
                </a:solidFill>
              </a:rPr>
              <a:t>proporsionate</a:t>
            </a:r>
            <a:r>
              <a:rPr lang="en-US" dirty="0" smtClean="0">
                <a:solidFill>
                  <a:srgbClr val="002060"/>
                </a:solidFill>
              </a:rPr>
              <a:t>)</a:t>
            </a:r>
          </a:p>
          <a:p>
            <a:pPr marL="736092" lvl="1" indent="-342900" fontAlgn="auto">
              <a:spcAft>
                <a:spcPts val="0"/>
              </a:spcAft>
            </a:pPr>
            <a:r>
              <a:rPr lang="fi-FI" dirty="0" smtClean="0">
                <a:solidFill>
                  <a:srgbClr val="002060"/>
                </a:solidFill>
              </a:rPr>
              <a:t>berdasarkan criteria selain jumlah populasi sebenarnya (</a:t>
            </a:r>
            <a:r>
              <a:rPr lang="fi-FI" i="1" dirty="0" smtClean="0">
                <a:solidFill>
                  <a:srgbClr val="002060"/>
                </a:solidFill>
              </a:rPr>
              <a:t>disproporsionate</a:t>
            </a:r>
            <a:r>
              <a:rPr lang="fi-FI" dirty="0" smtClean="0">
                <a:solidFill>
                  <a:srgbClr val="002060"/>
                </a:solidFill>
              </a:rPr>
              <a:t>)</a:t>
            </a:r>
            <a:endParaRPr lang="en-US" dirty="0" smtClean="0">
              <a:solidFill>
                <a:srgbClr val="002060"/>
              </a:solidFill>
            </a:endParaRPr>
          </a:p>
          <a:p>
            <a:pPr fontAlgn="auto">
              <a:spcAft>
                <a:spcPts val="0"/>
              </a:spcAft>
            </a:pPr>
            <a:r>
              <a:rPr lang="fi-FI" dirty="0" smtClean="0"/>
              <a:t>Kelebihan: Paling efisien di antara semua desain probabilitas semua kelompok terwakili jumlahnya</a:t>
            </a:r>
          </a:p>
          <a:p>
            <a:pPr fontAlgn="auto">
              <a:spcAft>
                <a:spcPts val="0"/>
              </a:spcAft>
            </a:pPr>
            <a:r>
              <a:rPr lang="fi-FI" dirty="0" smtClean="0"/>
              <a:t>Kelemahan: </a:t>
            </a:r>
          </a:p>
          <a:p>
            <a:pPr marL="736092" lvl="1" indent="-342900" fontAlgn="auto">
              <a:spcAft>
                <a:spcPts val="0"/>
              </a:spcAft>
            </a:pPr>
            <a:r>
              <a:rPr lang="fi-FI" dirty="0" smtClean="0">
                <a:solidFill>
                  <a:srgbClr val="002060"/>
                </a:solidFill>
              </a:rPr>
              <a:t>Stratified harus memiliki arti tertentu </a:t>
            </a:r>
          </a:p>
          <a:p>
            <a:pPr marL="736092" lvl="1" indent="-342900" fontAlgn="auto">
              <a:spcAft>
                <a:spcPts val="0"/>
              </a:spcAft>
            </a:pPr>
            <a:r>
              <a:rPr lang="fi-FI" dirty="0" smtClean="0">
                <a:solidFill>
                  <a:srgbClr val="002060"/>
                </a:solidFill>
              </a:rPr>
              <a:t>lebih memakan waktu dibandingkan dengan simple random sampling</a:t>
            </a:r>
          </a:p>
          <a:p>
            <a:pPr marL="736092" lvl="1" indent="-342900" fontAlgn="auto">
              <a:spcAft>
                <a:spcPts val="0"/>
              </a:spcAft>
            </a:pPr>
            <a:r>
              <a:rPr lang="fi-FI" dirty="0" smtClean="0">
                <a:solidFill>
                  <a:srgbClr val="002060"/>
                </a:solidFill>
              </a:rPr>
              <a:t>kerangka populasi untuk tiap kelompok/strata diperlukan.</a:t>
            </a:r>
            <a:endParaRPr lang="en-US" dirty="0" smtClean="0">
              <a:solidFill>
                <a:srgbClr val="002060"/>
              </a:solidFill>
            </a:endParaRPr>
          </a:p>
          <a:p>
            <a:pPr fontAlgn="auto">
              <a:spcAft>
                <a:spcPts val="0"/>
              </a:spcAft>
            </a:pPr>
            <a:endParaRPr lang="en-US" dirty="0"/>
          </a:p>
        </p:txBody>
      </p:sp>
    </p:spTree>
    <p:extLst>
      <p:ext uri="{BB962C8B-B14F-4D97-AF65-F5344CB8AC3E}">
        <p14:creationId xmlns:p14="http://schemas.microsoft.com/office/powerpoint/2010/main" val="410448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05173"/>
            <a:ext cx="10871200" cy="563562"/>
          </a:xfrm>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Distratakan</a:t>
            </a:r>
            <a:endParaRPr lang="id-ID" dirty="0"/>
          </a:p>
        </p:txBody>
      </p:sp>
      <p:sp>
        <p:nvSpPr>
          <p:cNvPr id="3" name="Content Placeholder 2"/>
          <p:cNvSpPr>
            <a:spLocks noGrp="1"/>
          </p:cNvSpPr>
          <p:nvPr>
            <p:ph idx="1"/>
          </p:nvPr>
        </p:nvSpPr>
        <p:spPr>
          <a:xfrm>
            <a:off x="637382" y="1488519"/>
            <a:ext cx="10972800" cy="5369481"/>
          </a:xfrm>
        </p:spPr>
        <p:txBody>
          <a:bodyPr/>
          <a:lstStyle/>
          <a:p>
            <a:r>
              <a:rPr lang="en-US" altLang="en-US" sz="2200" dirty="0" err="1"/>
              <a:t>Jika</a:t>
            </a:r>
            <a:r>
              <a:rPr lang="en-US" altLang="en-US" sz="2200" dirty="0"/>
              <a:t> </a:t>
            </a:r>
            <a:r>
              <a:rPr lang="en-US" altLang="en-US" sz="2200" dirty="0" err="1"/>
              <a:t>unsur</a:t>
            </a:r>
            <a:r>
              <a:rPr lang="en-US" altLang="en-US" sz="2200" dirty="0"/>
              <a:t> </a:t>
            </a:r>
            <a:r>
              <a:rPr lang="en-US" altLang="en-US" sz="2200" dirty="0" err="1"/>
              <a:t>populasi</a:t>
            </a:r>
            <a:r>
              <a:rPr lang="en-US" altLang="en-US" sz="2200" dirty="0"/>
              <a:t> </a:t>
            </a:r>
            <a:r>
              <a:rPr lang="en-US" altLang="en-US" sz="2200" dirty="0" err="1"/>
              <a:t>heterogen</a:t>
            </a:r>
            <a:r>
              <a:rPr lang="en-US" altLang="en-US" sz="2200" dirty="0"/>
              <a:t> </a:t>
            </a:r>
            <a:r>
              <a:rPr lang="en-US" altLang="en-US" sz="2200" dirty="0" err="1"/>
              <a:t>Mis</a:t>
            </a:r>
            <a:r>
              <a:rPr lang="en-US" altLang="en-US" sz="2200" dirty="0"/>
              <a:t>. </a:t>
            </a:r>
            <a:r>
              <a:rPr lang="en-US" altLang="en-US" sz="2200" dirty="0" err="1"/>
              <a:t>heterogen</a:t>
            </a:r>
            <a:r>
              <a:rPr lang="en-US" altLang="en-US" sz="2200" dirty="0"/>
              <a:t> </a:t>
            </a:r>
            <a:r>
              <a:rPr lang="en-US" altLang="en-US" sz="2200" dirty="0" err="1"/>
              <a:t>dalam</a:t>
            </a:r>
            <a:r>
              <a:rPr lang="en-US" altLang="en-US" sz="2200" dirty="0"/>
              <a:t> </a:t>
            </a:r>
            <a:r>
              <a:rPr lang="en-US" altLang="en-US" sz="2200" dirty="0" err="1"/>
              <a:t>jenis</a:t>
            </a:r>
            <a:r>
              <a:rPr lang="en-US" altLang="en-US" sz="2200" dirty="0"/>
              <a:t> </a:t>
            </a:r>
            <a:r>
              <a:rPr lang="en-US" altLang="en-US" sz="2200" dirty="0" err="1"/>
              <a:t>kelamin</a:t>
            </a:r>
            <a:r>
              <a:rPr lang="en-US" altLang="en-US" sz="2200" dirty="0"/>
              <a:t>, </a:t>
            </a:r>
            <a:r>
              <a:rPr lang="en-US" altLang="en-US" sz="2200" dirty="0" err="1" smtClean="0"/>
              <a:t>pendidikan</a:t>
            </a:r>
            <a:r>
              <a:rPr lang="en-US" altLang="en-US" sz="2200" dirty="0"/>
              <a:t>, </a:t>
            </a:r>
            <a:r>
              <a:rPr lang="en-US" altLang="en-US" sz="2200" dirty="0" err="1"/>
              <a:t>pendapatan</a:t>
            </a:r>
            <a:r>
              <a:rPr lang="en-US" altLang="en-US" sz="2200" dirty="0"/>
              <a:t>, status </a:t>
            </a:r>
            <a:r>
              <a:rPr lang="en-US" altLang="en-US" sz="2200" dirty="0" err="1"/>
              <a:t>pekerjaan</a:t>
            </a:r>
            <a:r>
              <a:rPr lang="en-US" altLang="en-US" sz="2200" dirty="0"/>
              <a:t>, </a:t>
            </a:r>
            <a:r>
              <a:rPr lang="en-US" altLang="en-US" sz="2200" dirty="0" err="1"/>
              <a:t>dlsb</a:t>
            </a:r>
            <a:r>
              <a:rPr lang="en-US" altLang="en-US" sz="2200" dirty="0"/>
              <a:t>; </a:t>
            </a:r>
            <a:r>
              <a:rPr lang="en-US" altLang="en-US" sz="2200" dirty="0" err="1"/>
              <a:t>dan</a:t>
            </a:r>
            <a:r>
              <a:rPr lang="en-US" altLang="en-US" sz="2200" dirty="0"/>
              <a:t> </a:t>
            </a:r>
            <a:r>
              <a:rPr lang="en-US" altLang="en-US" sz="2200" dirty="0" err="1"/>
              <a:t>keanekaragaman</a:t>
            </a:r>
            <a:r>
              <a:rPr lang="en-US" altLang="en-US" sz="2200" dirty="0"/>
              <a:t> </a:t>
            </a:r>
            <a:r>
              <a:rPr lang="en-US" altLang="en-US" sz="2200" dirty="0" err="1" smtClean="0"/>
              <a:t>tersebut</a:t>
            </a:r>
            <a:r>
              <a:rPr lang="en-US" altLang="en-US" sz="2200" dirty="0" smtClean="0"/>
              <a:t> </a:t>
            </a:r>
            <a:r>
              <a:rPr lang="en-US" altLang="en-US" sz="2200" dirty="0" err="1"/>
              <a:t>bermakna</a:t>
            </a:r>
            <a:r>
              <a:rPr lang="en-US" altLang="en-US" sz="2200" dirty="0"/>
              <a:t> </a:t>
            </a:r>
            <a:r>
              <a:rPr lang="en-US" altLang="en-US" sz="2200" dirty="0" err="1"/>
              <a:t>bagi</a:t>
            </a:r>
            <a:r>
              <a:rPr lang="en-US" altLang="en-US" sz="2200" dirty="0"/>
              <a:t> </a:t>
            </a:r>
            <a:r>
              <a:rPr lang="en-US" altLang="en-US" sz="2200" dirty="0" err="1"/>
              <a:t>analisis</a:t>
            </a:r>
            <a:r>
              <a:rPr lang="en-US" altLang="en-US" sz="2200" dirty="0"/>
              <a:t> </a:t>
            </a:r>
            <a:r>
              <a:rPr lang="en-US" altLang="en-US" sz="2200" dirty="0" err="1"/>
              <a:t>penelitiannya</a:t>
            </a:r>
            <a:r>
              <a:rPr lang="en-US" altLang="en-US" sz="2200" dirty="0"/>
              <a:t> </a:t>
            </a:r>
            <a:r>
              <a:rPr lang="en-US" altLang="en-US" sz="2200" dirty="0" err="1"/>
              <a:t>maka</a:t>
            </a:r>
            <a:r>
              <a:rPr lang="en-US" altLang="en-US" sz="2200" dirty="0"/>
              <a:t> agar </a:t>
            </a:r>
            <a:r>
              <a:rPr lang="en-US" altLang="en-US" sz="2200" dirty="0" err="1"/>
              <a:t>tidak</a:t>
            </a:r>
            <a:r>
              <a:rPr lang="en-US" altLang="en-US" sz="2200" dirty="0"/>
              <a:t> </a:t>
            </a:r>
            <a:r>
              <a:rPr lang="en-US" altLang="en-US" sz="2200" dirty="0" err="1" smtClean="0"/>
              <a:t>terambil</a:t>
            </a:r>
            <a:r>
              <a:rPr lang="en-US" altLang="en-US" sz="2200" dirty="0" smtClean="0"/>
              <a:t> </a:t>
            </a:r>
            <a:r>
              <a:rPr lang="en-US" altLang="en-US" sz="2200" dirty="0" err="1"/>
              <a:t>hanya</a:t>
            </a:r>
            <a:r>
              <a:rPr lang="en-US" altLang="en-US" sz="2200" dirty="0"/>
              <a:t> </a:t>
            </a:r>
            <a:r>
              <a:rPr lang="en-US" altLang="en-US" sz="2200" dirty="0" err="1"/>
              <a:t>dari</a:t>
            </a:r>
            <a:r>
              <a:rPr lang="en-US" altLang="en-US" sz="2200" dirty="0"/>
              <a:t> </a:t>
            </a:r>
            <a:r>
              <a:rPr lang="en-US" altLang="en-US" sz="2200" dirty="0" err="1"/>
              <a:t>kelompok</a:t>
            </a:r>
            <a:r>
              <a:rPr lang="en-US" altLang="en-US" sz="2200" dirty="0"/>
              <a:t>/strata </a:t>
            </a:r>
            <a:r>
              <a:rPr lang="en-US" altLang="en-US" sz="2200" dirty="0" err="1"/>
              <a:t>tertentu</a:t>
            </a:r>
            <a:r>
              <a:rPr lang="en-US" altLang="en-US" sz="2200" dirty="0"/>
              <a:t> </a:t>
            </a:r>
            <a:r>
              <a:rPr lang="en-US" altLang="en-US" sz="2200" dirty="0" err="1"/>
              <a:t>saja</a:t>
            </a:r>
            <a:r>
              <a:rPr lang="en-US" altLang="en-US" sz="2200" dirty="0"/>
              <a:t>, </a:t>
            </a:r>
            <a:r>
              <a:rPr lang="en-US" altLang="en-US" sz="2200" dirty="0" err="1"/>
              <a:t>gunakan</a:t>
            </a:r>
            <a:r>
              <a:rPr lang="en-US" altLang="en-US" sz="2200" dirty="0"/>
              <a:t> </a:t>
            </a:r>
            <a:r>
              <a:rPr lang="en-US" altLang="en-US" sz="2200" dirty="0" err="1"/>
              <a:t>cara</a:t>
            </a:r>
            <a:r>
              <a:rPr lang="en-US" altLang="en-US" sz="2200" dirty="0"/>
              <a:t> </a:t>
            </a:r>
            <a:r>
              <a:rPr lang="en-US" altLang="en-US" sz="2200" dirty="0" err="1"/>
              <a:t>ini</a:t>
            </a:r>
            <a:r>
              <a:rPr lang="en-US" altLang="en-US" sz="2200" dirty="0" smtClean="0"/>
              <a:t>.</a:t>
            </a:r>
            <a:endParaRPr lang="id-ID" altLang="en-US" sz="2200" dirty="0" smtClean="0"/>
          </a:p>
          <a:p>
            <a:r>
              <a:rPr lang="en-US" altLang="en-US" sz="2200" dirty="0" err="1"/>
              <a:t>Langkah-langkah</a:t>
            </a:r>
            <a:r>
              <a:rPr lang="en-US" altLang="en-US" sz="2200" dirty="0"/>
              <a:t> :</a:t>
            </a:r>
          </a:p>
          <a:p>
            <a:pPr marL="812800">
              <a:buFontTx/>
              <a:buAutoNum type="arabicPeriod"/>
            </a:pPr>
            <a:r>
              <a:rPr lang="en-US" altLang="en-US" sz="2200" dirty="0" err="1"/>
              <a:t>Susun</a:t>
            </a:r>
            <a:r>
              <a:rPr lang="en-US" altLang="en-US" sz="2200" dirty="0"/>
              <a:t> </a:t>
            </a:r>
            <a:r>
              <a:rPr lang="en-US" altLang="en-US" sz="2200" dirty="0" err="1"/>
              <a:t>kerangka</a:t>
            </a:r>
            <a:r>
              <a:rPr lang="en-US" altLang="en-US" sz="2200" dirty="0"/>
              <a:t> sampling.</a:t>
            </a:r>
          </a:p>
          <a:p>
            <a:pPr marL="812800">
              <a:buFontTx/>
              <a:buAutoNum type="arabicPeriod"/>
            </a:pPr>
            <a:r>
              <a:rPr lang="en-US" altLang="en-US" sz="2200" dirty="0" err="1"/>
              <a:t>Bagi</a:t>
            </a:r>
            <a:r>
              <a:rPr lang="en-US" altLang="en-US" sz="2200" dirty="0"/>
              <a:t> </a:t>
            </a:r>
            <a:r>
              <a:rPr lang="en-US" altLang="en-US" sz="2200" dirty="0" err="1"/>
              <a:t>kerangka</a:t>
            </a:r>
            <a:r>
              <a:rPr lang="en-US" altLang="en-US" sz="2200" dirty="0"/>
              <a:t> sampling </a:t>
            </a:r>
            <a:r>
              <a:rPr lang="en-US" altLang="en-US" sz="2200" dirty="0" err="1"/>
              <a:t>ke</a:t>
            </a:r>
            <a:r>
              <a:rPr lang="en-US" altLang="en-US" sz="2200" dirty="0"/>
              <a:t> </a:t>
            </a:r>
            <a:r>
              <a:rPr lang="en-US" altLang="en-US" sz="2200" dirty="0" err="1"/>
              <a:t>dalam</a:t>
            </a:r>
            <a:r>
              <a:rPr lang="en-US" altLang="en-US" sz="2200" dirty="0"/>
              <a:t> strata yang </a:t>
            </a:r>
            <a:r>
              <a:rPr lang="en-US" altLang="en-US" sz="2200" dirty="0" err="1" smtClean="0"/>
              <a:t>dikehendaki</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secara</a:t>
            </a:r>
            <a:r>
              <a:rPr lang="en-US" altLang="en-US" sz="2200" dirty="0"/>
              <a:t> </a:t>
            </a:r>
            <a:r>
              <a:rPr lang="en-US" altLang="en-US" sz="2200" dirty="0" err="1"/>
              <a:t>keseluruhan</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dalam</a:t>
            </a:r>
            <a:r>
              <a:rPr lang="en-US" altLang="en-US" sz="2200" dirty="0"/>
              <a:t> </a:t>
            </a:r>
            <a:r>
              <a:rPr lang="en-US" altLang="en-US" sz="2200" dirty="0" err="1"/>
              <a:t>setiap</a:t>
            </a:r>
            <a:r>
              <a:rPr lang="en-US" altLang="en-US" sz="2200" dirty="0"/>
              <a:t> stratum.</a:t>
            </a:r>
          </a:p>
          <a:p>
            <a:pPr marL="812800">
              <a:buFont typeface="+mj-lt"/>
              <a:buAutoNum type="arabicPeriod"/>
            </a:pPr>
            <a:r>
              <a:rPr lang="en-US" altLang="en-US" sz="2200" dirty="0" err="1" smtClean="0"/>
              <a:t>Pilih</a:t>
            </a:r>
            <a:r>
              <a:rPr lang="en-US" altLang="en-US" sz="2200" dirty="0" smtClean="0"/>
              <a:t> </a:t>
            </a:r>
            <a:r>
              <a:rPr lang="en-US" altLang="en-US" sz="2200" dirty="0" err="1"/>
              <a:t>sampel</a:t>
            </a:r>
            <a:r>
              <a:rPr lang="en-US" altLang="en-US" sz="2200" dirty="0"/>
              <a:t> </a:t>
            </a:r>
            <a:r>
              <a:rPr lang="en-US" altLang="en-US" sz="2200" dirty="0" err="1"/>
              <a:t>dari</a:t>
            </a:r>
            <a:r>
              <a:rPr lang="en-US" altLang="en-US" sz="2200" dirty="0"/>
              <a:t> </a:t>
            </a:r>
            <a:r>
              <a:rPr lang="en-US" altLang="en-US" sz="2200" dirty="0" err="1"/>
              <a:t>setiap</a:t>
            </a:r>
            <a:r>
              <a:rPr lang="en-US" altLang="en-US" sz="2200" dirty="0"/>
              <a:t> stratum </a:t>
            </a:r>
            <a:r>
              <a:rPr lang="en-US" altLang="en-US" sz="2200" dirty="0" err="1"/>
              <a:t>secara</a:t>
            </a:r>
            <a:r>
              <a:rPr lang="en-US" altLang="en-US" sz="2200" dirty="0"/>
              <a:t> </a:t>
            </a:r>
            <a:r>
              <a:rPr lang="en-US" altLang="en-US" sz="2200" dirty="0" err="1"/>
              <a:t>acak</a:t>
            </a:r>
            <a:r>
              <a:rPr lang="en-US" altLang="en-US" sz="2200" dirty="0" smtClean="0"/>
              <a:t>.</a:t>
            </a:r>
            <a:endParaRPr lang="id-ID" altLang="en-US" sz="2200" dirty="0" smtClean="0"/>
          </a:p>
          <a:p>
            <a:r>
              <a:rPr lang="en-US" altLang="en-US" sz="2200" dirty="0" err="1"/>
              <a:t>Catatan</a:t>
            </a:r>
            <a:r>
              <a:rPr lang="en-US" altLang="en-US" sz="2200" dirty="0"/>
              <a:t> : </a:t>
            </a:r>
            <a:r>
              <a:rPr lang="en-US" altLang="en-US" sz="2200" dirty="0" err="1"/>
              <a:t>dalam</a:t>
            </a:r>
            <a:r>
              <a:rPr lang="en-US" altLang="en-US" sz="2200" dirty="0"/>
              <a:t> </a:t>
            </a:r>
            <a:r>
              <a:rPr lang="en-US" altLang="en-US" sz="2200" dirty="0" err="1"/>
              <a:t>menentukan</a:t>
            </a:r>
            <a:r>
              <a:rPr lang="en-US" altLang="en-US" sz="2200" dirty="0"/>
              <a:t> </a:t>
            </a:r>
            <a:r>
              <a:rPr lang="en-US" altLang="en-US" sz="2200" dirty="0" err="1"/>
              <a:t>jumlah</a:t>
            </a:r>
            <a:r>
              <a:rPr lang="en-US" altLang="en-US" sz="2200" dirty="0"/>
              <a:t> </a:t>
            </a:r>
            <a:r>
              <a:rPr lang="en-US" altLang="en-US" sz="2200" dirty="0" err="1"/>
              <a:t>sampel</a:t>
            </a:r>
            <a:r>
              <a:rPr lang="en-US" altLang="en-US" sz="2200" dirty="0"/>
              <a:t> di </a:t>
            </a:r>
            <a:r>
              <a:rPr lang="en-US" altLang="en-US" sz="2200" dirty="0" err="1"/>
              <a:t>setiap</a:t>
            </a:r>
            <a:r>
              <a:rPr lang="en-US" altLang="en-US" sz="2200" dirty="0"/>
              <a:t> </a:t>
            </a:r>
            <a:r>
              <a:rPr lang="en-US" altLang="en-US" sz="2200" dirty="0" err="1"/>
              <a:t>statum</a:t>
            </a:r>
            <a:r>
              <a:rPr lang="en-US" altLang="en-US" sz="2200" dirty="0"/>
              <a:t>, </a:t>
            </a:r>
            <a:r>
              <a:rPr lang="en-US" altLang="en-US" sz="2200" dirty="0" err="1"/>
              <a:t>dapat</a:t>
            </a:r>
            <a:r>
              <a:rPr lang="en-US" altLang="en-US" sz="2200" dirty="0"/>
              <a:t> </a:t>
            </a:r>
            <a:r>
              <a:rPr lang="en-US" altLang="en-US" sz="2200" dirty="0" err="1"/>
              <a:t>dilakukan</a:t>
            </a:r>
            <a:r>
              <a:rPr lang="en-US" altLang="en-US" sz="2200" dirty="0"/>
              <a:t> </a:t>
            </a:r>
            <a:r>
              <a:rPr lang="en-US" altLang="en-US" sz="2200" dirty="0" err="1" smtClean="0"/>
              <a:t>secara</a:t>
            </a:r>
            <a:r>
              <a:rPr lang="en-US" altLang="en-US" sz="2200" dirty="0" smtClean="0"/>
              <a:t> </a:t>
            </a:r>
            <a:r>
              <a:rPr lang="en-US" altLang="en-US" sz="2200" dirty="0" err="1"/>
              <a:t>proporsional</a:t>
            </a:r>
            <a:r>
              <a:rPr lang="en-US" altLang="en-US" sz="2200" dirty="0"/>
              <a:t> </a:t>
            </a:r>
            <a:r>
              <a:rPr lang="en-US" altLang="en-US" sz="2200" dirty="0" err="1"/>
              <a:t>atau</a:t>
            </a:r>
            <a:r>
              <a:rPr lang="en-US" altLang="en-US" sz="2200" dirty="0"/>
              <a:t> </a:t>
            </a:r>
            <a:r>
              <a:rPr lang="en-US" altLang="en-US" sz="2200" dirty="0" err="1"/>
              <a:t>tidak</a:t>
            </a:r>
            <a:r>
              <a:rPr lang="en-US" altLang="en-US" sz="2200" dirty="0"/>
              <a:t> </a:t>
            </a:r>
            <a:r>
              <a:rPr lang="en-US" altLang="en-US" sz="2200" dirty="0" err="1"/>
              <a:t>proporsional</a:t>
            </a:r>
            <a:endParaRPr lang="en-US" altLang="en-US" sz="2200" dirty="0"/>
          </a:p>
          <a:p>
            <a:endParaRPr lang="en-US" altLang="en-US" sz="2200" dirty="0"/>
          </a:p>
          <a:p>
            <a:endParaRPr lang="en-US" altLang="en-US" sz="2200" dirty="0"/>
          </a:p>
          <a:p>
            <a:endParaRPr lang="id-ID" sz="2200" dirty="0"/>
          </a:p>
        </p:txBody>
      </p:sp>
    </p:spTree>
    <p:extLst>
      <p:ext uri="{BB962C8B-B14F-4D97-AF65-F5344CB8AC3E}">
        <p14:creationId xmlns:p14="http://schemas.microsoft.com/office/powerpoint/2010/main" val="8092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Penelitian kuantitatif</a:t>
            </a:r>
            <a:endParaRPr lang="id-ID" dirty="0"/>
          </a:p>
        </p:txBody>
      </p:sp>
      <p:sp>
        <p:nvSpPr>
          <p:cNvPr id="3" name="Content Placeholder 2"/>
          <p:cNvSpPr>
            <a:spLocks noGrp="1"/>
          </p:cNvSpPr>
          <p:nvPr>
            <p:ph idx="1"/>
          </p:nvPr>
        </p:nvSpPr>
        <p:spPr>
          <a:xfrm>
            <a:off x="609600" y="1371600"/>
            <a:ext cx="10972800" cy="5369768"/>
          </a:xfrm>
        </p:spPr>
        <p:txBody>
          <a:bodyPr/>
          <a:lstStyle/>
          <a:p>
            <a:r>
              <a:rPr lang="id-ID" sz="2400" b="0" dirty="0" smtClean="0"/>
              <a:t>Merupakan </a:t>
            </a:r>
            <a:r>
              <a:rPr lang="id-ID" sz="2400" b="0" dirty="0"/>
              <a:t>suatu pengamatan yang melibatkan suatu ciri tertentu, berupa perhitungan, angka atau kuantitas. Penelitian kuantitatif ini didasarkan pada perhitungan persentase, rata-rata, chi kuadrat, dan juga perhitungan statistik lainnya</a:t>
            </a:r>
            <a:r>
              <a:rPr lang="id-ID" sz="2400" b="0" dirty="0" smtClean="0"/>
              <a:t>.</a:t>
            </a:r>
          </a:p>
          <a:p>
            <a:r>
              <a:rPr lang="id-ID" sz="2400" b="0" dirty="0"/>
              <a:t>Metode penelitian kuantitatif dapat diartikan sebagai metode penelitian yang berlandaskan pada filsafat positivisme, digunakan untuk meneliti pada populasi atau sampel tertentu, teknik pengambilan sampel pada umumnya dilakukan secara random, pengumpulan data menggunakan instrumen penelitian, analisis data bersifat kuantitatif/statistik dengan tujuan untuk menguji hipotesis yang telah </a:t>
            </a:r>
            <a:r>
              <a:rPr lang="id-ID" sz="2400" b="0" dirty="0" smtClean="0"/>
              <a:t>ditetapkan</a:t>
            </a:r>
          </a:p>
          <a:p>
            <a:r>
              <a:rPr lang="id-ID" sz="2400" b="0" dirty="0"/>
              <a:t>Salah satu metode kuantitatif yang banyak digunakan untuk analisis data adalah dengan menggunakan statistika</a:t>
            </a:r>
          </a:p>
        </p:txBody>
      </p:sp>
    </p:spTree>
    <p:extLst>
      <p:ext uri="{BB962C8B-B14F-4D97-AF65-F5344CB8AC3E}">
        <p14:creationId xmlns:p14="http://schemas.microsoft.com/office/powerpoint/2010/main" val="2830063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pPr eaLnBrk="1" hangingPunct="1"/>
            <a:r>
              <a:rPr lang="en-US" altLang="en-US" b="1" dirty="0" smtClean="0"/>
              <a:t>PS: Systematic Sampling</a:t>
            </a:r>
            <a:endParaRPr lang="en-US" altLang="en-US" dirty="0" smtClean="0"/>
          </a:p>
        </p:txBody>
      </p:sp>
      <p:sp>
        <p:nvSpPr>
          <p:cNvPr id="1048727" name="Content Placeholder 2"/>
          <p:cNvSpPr>
            <a:spLocks noGrp="1"/>
          </p:cNvSpPr>
          <p:nvPr>
            <p:ph idx="1"/>
          </p:nvPr>
        </p:nvSpPr>
        <p:spPr>
          <a:xfrm>
            <a:off x="784494" y="1412776"/>
            <a:ext cx="11144154" cy="4953000"/>
          </a:xfrm>
        </p:spPr>
        <p:txBody>
          <a:bodyPr/>
          <a:lstStyle/>
          <a:p>
            <a:pPr eaLnBrk="1" hangingPunct="1"/>
            <a:r>
              <a:rPr lang="en-US" altLang="en-US" dirty="0" err="1" smtClean="0"/>
              <a:t>Setiap</a:t>
            </a:r>
            <a:r>
              <a:rPr lang="en-US" altLang="en-US" dirty="0" smtClean="0"/>
              <a:t> </a:t>
            </a:r>
            <a:r>
              <a:rPr lang="en-US" altLang="en-US" dirty="0" err="1" smtClean="0"/>
              <a:t>elemen</a:t>
            </a:r>
            <a:r>
              <a:rPr lang="en-US" altLang="en-US" dirty="0" smtClean="0"/>
              <a:t> </a:t>
            </a:r>
            <a:r>
              <a:rPr lang="en-US" altLang="en-US" dirty="0" err="1" smtClean="0"/>
              <a:t>ke</a:t>
            </a:r>
            <a:r>
              <a:rPr lang="en-US" altLang="en-US" dirty="0" smtClean="0"/>
              <a:t> n </a:t>
            </a:r>
            <a:r>
              <a:rPr lang="en-US" altLang="en-US" dirty="0" err="1" smtClean="0"/>
              <a:t>dari</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mulai</a:t>
            </a:r>
            <a:r>
              <a:rPr lang="en-US" altLang="en-US" dirty="0" smtClean="0"/>
              <a:t> </a:t>
            </a:r>
            <a:r>
              <a:rPr lang="en-US" altLang="en-US" dirty="0" err="1" smtClean="0"/>
              <a:t>dari</a:t>
            </a:r>
            <a:r>
              <a:rPr lang="en-US" altLang="en-US" dirty="0" smtClean="0"/>
              <a:t> </a:t>
            </a:r>
            <a:r>
              <a:rPr lang="en-US" altLang="en-US" dirty="0" err="1" smtClean="0"/>
              <a:t>anggota</a:t>
            </a:r>
            <a:r>
              <a:rPr lang="en-US" altLang="en-US" dirty="0" smtClean="0"/>
              <a:t> </a:t>
            </a:r>
            <a:r>
              <a:rPr lang="en-US" altLang="en-US" dirty="0" err="1" smtClean="0"/>
              <a:t>tertentu</a:t>
            </a:r>
            <a:r>
              <a:rPr lang="en-US" altLang="en-US" dirty="0" smtClean="0"/>
              <a:t> </a:t>
            </a:r>
            <a:r>
              <a:rPr lang="en-US" altLang="en-US" dirty="0" err="1" smtClean="0"/>
              <a:t>dalam</a:t>
            </a:r>
            <a:r>
              <a:rPr lang="en-US" altLang="en-US" dirty="0" smtClean="0"/>
              <a:t> </a:t>
            </a:r>
            <a:r>
              <a:rPr lang="en-US" altLang="en-US" dirty="0" err="1" smtClean="0"/>
              <a:t>kerangka</a:t>
            </a:r>
            <a:r>
              <a:rPr lang="en-US" altLang="en-US" dirty="0" smtClean="0"/>
              <a:t> </a:t>
            </a:r>
            <a:r>
              <a:rPr lang="en-US" altLang="en-US" dirty="0" err="1" smtClean="0"/>
              <a:t>populasi</a:t>
            </a:r>
            <a:endParaRPr lang="en-US" altLang="en-US" dirty="0" smtClean="0"/>
          </a:p>
          <a:p>
            <a:pPr eaLnBrk="1" hangingPunct="1"/>
            <a:r>
              <a:rPr lang="en-US" altLang="en-US" dirty="0" err="1" smtClean="0"/>
              <a:t>Kelebihan</a:t>
            </a:r>
            <a:r>
              <a:rPr lang="en-US" altLang="en-US" dirty="0" smtClean="0"/>
              <a:t>: </a:t>
            </a:r>
            <a:r>
              <a:rPr lang="en-US" altLang="en-US" dirty="0" err="1" smtClean="0"/>
              <a:t>Mudah</a:t>
            </a:r>
            <a:r>
              <a:rPr lang="en-US" altLang="en-US" dirty="0" smtClean="0"/>
              <a:t> </a:t>
            </a:r>
            <a:r>
              <a:rPr lang="en-US" altLang="en-US" dirty="0" err="1" smtClean="0"/>
              <a:t>dilakukan</a:t>
            </a:r>
            <a:r>
              <a:rPr lang="en-US" altLang="en-US" dirty="0" smtClean="0"/>
              <a:t> </a:t>
            </a:r>
            <a:r>
              <a:rPr lang="en-US" altLang="en-US" dirty="0" err="1" smtClean="0"/>
              <a:t>bila</a:t>
            </a:r>
            <a:r>
              <a:rPr lang="en-US" altLang="en-US" dirty="0" smtClean="0"/>
              <a:t> </a:t>
            </a:r>
            <a:r>
              <a:rPr lang="en-US" altLang="en-US" dirty="0" err="1" smtClean="0"/>
              <a:t>kerangka</a:t>
            </a:r>
            <a:r>
              <a:rPr lang="en-US" altLang="en-US" dirty="0" smtClean="0"/>
              <a:t> </a:t>
            </a:r>
            <a:r>
              <a:rPr lang="en-US" altLang="en-US" dirty="0" err="1" smtClean="0"/>
              <a:t>populasinya</a:t>
            </a:r>
            <a:r>
              <a:rPr lang="en-US" altLang="en-US" dirty="0" smtClean="0"/>
              <a:t> </a:t>
            </a:r>
            <a:r>
              <a:rPr lang="en-US" altLang="en-US" dirty="0" err="1" smtClean="0"/>
              <a:t>tersedia</a:t>
            </a:r>
            <a:endParaRPr lang="en-US" altLang="en-US" dirty="0" smtClean="0"/>
          </a:p>
          <a:p>
            <a:pPr eaLnBrk="1" hangingPunct="1"/>
            <a:r>
              <a:rPr lang="en-US" altLang="en-US" dirty="0" err="1" smtClean="0"/>
              <a:t>Kelemahan</a:t>
            </a:r>
            <a:r>
              <a:rPr lang="en-US" altLang="en-US" dirty="0" smtClean="0"/>
              <a:t>: </a:t>
            </a:r>
            <a:r>
              <a:rPr lang="en-US" altLang="en-US" dirty="0" err="1" smtClean="0"/>
              <a:t>Dimungkinkan</a:t>
            </a:r>
            <a:r>
              <a:rPr lang="en-US" altLang="en-US" dirty="0" smtClean="0"/>
              <a:t> </a:t>
            </a:r>
            <a:r>
              <a:rPr lang="en-US" altLang="en-US" dirty="0" err="1" smtClean="0"/>
              <a:t>terjadinya</a:t>
            </a:r>
            <a:r>
              <a:rPr lang="en-US" altLang="en-US" dirty="0" smtClean="0"/>
              <a:t> bias </a:t>
            </a:r>
            <a:r>
              <a:rPr lang="en-US" altLang="en-US" dirty="0" err="1" smtClean="0"/>
              <a:t>sistematik</a:t>
            </a:r>
            <a:endParaRPr lang="en-US" altLang="en-US" dirty="0" smtClean="0"/>
          </a:p>
        </p:txBody>
      </p:sp>
    </p:spTree>
    <p:extLst>
      <p:ext uri="{BB962C8B-B14F-4D97-AF65-F5344CB8AC3E}">
        <p14:creationId xmlns:p14="http://schemas.microsoft.com/office/powerpoint/2010/main" val="343555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Sistematis</a:t>
            </a:r>
            <a:endParaRPr lang="id-ID" dirty="0"/>
          </a:p>
        </p:txBody>
      </p:sp>
      <p:sp>
        <p:nvSpPr>
          <p:cNvPr id="3" name="Content Placeholder 2"/>
          <p:cNvSpPr>
            <a:spLocks noGrp="1"/>
          </p:cNvSpPr>
          <p:nvPr>
            <p:ph idx="1"/>
          </p:nvPr>
        </p:nvSpPr>
        <p:spPr>
          <a:xfrm>
            <a:off x="578272" y="1295400"/>
            <a:ext cx="11207328" cy="5400600"/>
          </a:xfrm>
        </p:spPr>
        <p:txBody>
          <a:bodyPr/>
          <a:lstStyle/>
          <a:p>
            <a:r>
              <a:rPr lang="en-US" altLang="en-US" sz="2000" dirty="0" err="1"/>
              <a:t>Jika</a:t>
            </a:r>
            <a:r>
              <a:rPr lang="en-US" altLang="en-US" sz="2000" dirty="0"/>
              <a:t> </a:t>
            </a:r>
            <a:r>
              <a:rPr lang="en-US" altLang="en-US" sz="2000" dirty="0" err="1"/>
              <a:t>jumlah</a:t>
            </a:r>
            <a:r>
              <a:rPr lang="en-US" altLang="en-US" sz="2000" dirty="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sedemikian</a:t>
            </a:r>
            <a:r>
              <a:rPr lang="en-US" altLang="en-US" sz="2000" dirty="0"/>
              <a:t> </a:t>
            </a:r>
            <a:r>
              <a:rPr lang="en-US" altLang="en-US" sz="2000" dirty="0" err="1"/>
              <a:t>besar</a:t>
            </a:r>
            <a:r>
              <a:rPr lang="en-US" altLang="en-US" sz="2000" dirty="0"/>
              <a:t> </a:t>
            </a:r>
            <a:r>
              <a:rPr lang="en-US" altLang="en-US" sz="2000" dirty="0" err="1"/>
              <a:t>dan</a:t>
            </a:r>
            <a:r>
              <a:rPr lang="en-US" altLang="en-US" sz="2000" dirty="0"/>
              <a:t> </a:t>
            </a:r>
            <a:r>
              <a:rPr lang="en-US" altLang="en-US" sz="2000" dirty="0" err="1"/>
              <a:t>dianggap</a:t>
            </a:r>
            <a:r>
              <a:rPr lang="en-US" altLang="en-US" sz="2000" dirty="0"/>
              <a:t> </a:t>
            </a:r>
            <a:r>
              <a:rPr lang="en-US" altLang="en-US" sz="2000" dirty="0" err="1" smtClean="0"/>
              <a:t>homogen</a:t>
            </a:r>
            <a:r>
              <a:rPr lang="en-US" altLang="en-US" sz="2000" dirty="0"/>
              <a:t>, </a:t>
            </a:r>
            <a:r>
              <a:rPr lang="en-US" altLang="en-US" sz="2000" dirty="0" err="1"/>
              <a:t>dan</a:t>
            </a:r>
            <a:r>
              <a:rPr lang="en-US" altLang="en-US" sz="2000" dirty="0"/>
              <a:t> </a:t>
            </a:r>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tidak</a:t>
            </a:r>
            <a:r>
              <a:rPr lang="en-US" altLang="en-US" sz="2000" dirty="0"/>
              <a:t> </a:t>
            </a:r>
            <a:r>
              <a:rPr lang="en-US" altLang="en-US" sz="2000" dirty="0" err="1"/>
              <a:t>mempunyai</a:t>
            </a:r>
            <a:r>
              <a:rPr lang="en-US" altLang="en-US" sz="2000" dirty="0"/>
              <a:t> </a:t>
            </a:r>
            <a:r>
              <a:rPr lang="en-US" altLang="en-US" sz="2000" dirty="0" err="1"/>
              <a:t>alat</a:t>
            </a:r>
            <a:r>
              <a:rPr lang="en-US" altLang="en-US" sz="2000" dirty="0"/>
              <a:t> </a:t>
            </a:r>
            <a:r>
              <a:rPr lang="en-US" altLang="en-US" sz="2000" dirty="0" err="1"/>
              <a:t>pengambilan</a:t>
            </a:r>
            <a:r>
              <a:rPr lang="en-US" altLang="en-US" sz="2000" dirty="0"/>
              <a:t> </a:t>
            </a:r>
            <a:r>
              <a:rPr lang="en-US" altLang="en-US" sz="2000" dirty="0" err="1" smtClean="0"/>
              <a:t>sampel</a:t>
            </a:r>
            <a:r>
              <a:rPr lang="en-US" altLang="en-US" sz="2000" dirty="0" smtClean="0"/>
              <a:t> </a:t>
            </a:r>
            <a:r>
              <a:rPr lang="en-US" altLang="en-US" sz="2000" dirty="0" err="1"/>
              <a:t>secara</a:t>
            </a:r>
            <a:r>
              <a:rPr lang="en-US" altLang="en-US" sz="2000" dirty="0"/>
              <a:t> </a:t>
            </a:r>
            <a:r>
              <a:rPr lang="en-US" altLang="en-US" sz="2000" dirty="0" err="1"/>
              <a:t>acak</a:t>
            </a:r>
            <a:r>
              <a:rPr lang="en-US" altLang="en-US" sz="2000" dirty="0"/>
              <a:t> yang </a:t>
            </a:r>
            <a:r>
              <a:rPr lang="en-US" altLang="en-US" sz="2000" dirty="0" err="1"/>
              <a:t>baik</a:t>
            </a:r>
            <a:r>
              <a:rPr lang="en-US" altLang="en-US" sz="2000" dirty="0"/>
              <a:t>, </a:t>
            </a:r>
            <a:r>
              <a:rPr lang="en-US" altLang="en-US" sz="2000" dirty="0" err="1"/>
              <a:t>pakailah</a:t>
            </a:r>
            <a:r>
              <a:rPr lang="en-US" altLang="en-US" sz="2000" dirty="0"/>
              <a:t> </a:t>
            </a:r>
            <a:r>
              <a:rPr lang="en-US" altLang="en-US" sz="2000" dirty="0" err="1"/>
              <a:t>cara</a:t>
            </a:r>
            <a:r>
              <a:rPr lang="en-US" altLang="en-US" sz="2000" dirty="0"/>
              <a:t> </a:t>
            </a:r>
            <a:r>
              <a:rPr lang="en-US" altLang="en-US" sz="2000" dirty="0" err="1"/>
              <a:t>ini</a:t>
            </a:r>
            <a:r>
              <a:rPr lang="en-US" altLang="en-US" sz="2000" dirty="0"/>
              <a:t>. </a:t>
            </a:r>
            <a:r>
              <a:rPr lang="en-US" altLang="en-US" sz="2000" dirty="0" err="1"/>
              <a:t>Peneliti</a:t>
            </a:r>
            <a:r>
              <a:rPr lang="en-US" altLang="en-US" sz="2000" dirty="0"/>
              <a:t> </a:t>
            </a:r>
            <a:r>
              <a:rPr lang="en-US" altLang="en-US" sz="2000" dirty="0" err="1"/>
              <a:t>menentukan</a:t>
            </a:r>
            <a:r>
              <a:rPr lang="en-US" altLang="en-US" sz="2000" dirty="0"/>
              <a:t> </a:t>
            </a:r>
            <a:r>
              <a:rPr lang="en-US" altLang="en-US" sz="2000" dirty="0" err="1" smtClean="0"/>
              <a:t>unsur</a:t>
            </a:r>
            <a:r>
              <a:rPr lang="en-US" altLang="en-US" sz="2000" dirty="0" smtClean="0"/>
              <a:t> </a:t>
            </a:r>
            <a:r>
              <a:rPr lang="en-US" altLang="en-US" sz="2000" dirty="0" err="1"/>
              <a:t>dalam</a:t>
            </a:r>
            <a:r>
              <a:rPr lang="en-US" altLang="en-US" sz="2000" dirty="0"/>
              <a:t> </a:t>
            </a:r>
            <a:r>
              <a:rPr lang="en-US" altLang="en-US" sz="2000" dirty="0" err="1"/>
              <a:t>populasi</a:t>
            </a:r>
            <a:r>
              <a:rPr lang="en-US" altLang="en-US" sz="2000" dirty="0"/>
              <a:t> yang “</a:t>
            </a:r>
            <a:r>
              <a:rPr lang="en-US" altLang="en-US" sz="2000" dirty="0" err="1"/>
              <a:t>keberapa</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 </a:t>
            </a:r>
            <a:r>
              <a:rPr lang="en-US" altLang="en-US" sz="2000" dirty="0" err="1" smtClean="0"/>
              <a:t>sebagai</a:t>
            </a:r>
            <a:r>
              <a:rPr lang="en-US" altLang="en-US" sz="2000" dirty="0" smtClean="0"/>
              <a:t> </a:t>
            </a:r>
            <a:r>
              <a:rPr lang="en-US" altLang="en-US" sz="2000" dirty="0" err="1" smtClean="0"/>
              <a:t>sampel</a:t>
            </a:r>
            <a:endParaRPr lang="id-ID" altLang="en-US" sz="2000" dirty="0" smtClean="0"/>
          </a:p>
          <a:p>
            <a:r>
              <a:rPr lang="en-US" altLang="en-US" sz="2000" dirty="0" err="1"/>
              <a:t>Langkah-langkah</a:t>
            </a:r>
            <a:r>
              <a:rPr lang="en-US" altLang="en-US" sz="2000" dirty="0"/>
              <a:t> :</a:t>
            </a:r>
          </a:p>
          <a:p>
            <a:pPr marL="715963">
              <a:buFontTx/>
              <a:buAutoNum type="arabicPeriod"/>
            </a:pPr>
            <a:r>
              <a:rPr lang="en-US" altLang="en-US" sz="2000" dirty="0" err="1"/>
              <a:t>Susun</a:t>
            </a:r>
            <a:r>
              <a:rPr lang="en-US" altLang="en-US" sz="2000" dirty="0"/>
              <a:t> </a:t>
            </a:r>
            <a:r>
              <a:rPr lang="en-US" altLang="en-US" sz="2000" dirty="0" err="1"/>
              <a:t>kerangka</a:t>
            </a:r>
            <a:r>
              <a:rPr lang="en-US" altLang="en-US" sz="2000" dirty="0"/>
              <a:t> sampling</a:t>
            </a:r>
          </a:p>
          <a:p>
            <a:pPr marL="715963">
              <a:buFontTx/>
              <a:buAutoNum type="arabicPeriod"/>
            </a:pPr>
            <a:r>
              <a:rPr lang="en-US" altLang="en-US" sz="2000" dirty="0" err="1"/>
              <a:t>Tetapkan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a:t>
            </a:r>
          </a:p>
          <a:p>
            <a:pPr marL="715963">
              <a:buFontTx/>
              <a:buAutoNum type="arabicPeriod"/>
            </a:pPr>
            <a:r>
              <a:rPr lang="en-US" altLang="en-US" sz="2000" dirty="0" err="1"/>
              <a:t>Tentukan</a:t>
            </a:r>
            <a:r>
              <a:rPr lang="en-US" altLang="en-US" sz="2000" dirty="0"/>
              <a:t> </a:t>
            </a:r>
            <a:r>
              <a:rPr lang="en-US" altLang="en-US" sz="2000" dirty="0" err="1"/>
              <a:t>kelas</a:t>
            </a:r>
            <a:r>
              <a:rPr lang="en-US" altLang="en-US" sz="2000" dirty="0"/>
              <a:t> interval (k)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membagi</a:t>
            </a:r>
            <a:r>
              <a:rPr lang="en-US" altLang="en-US" sz="2000" dirty="0"/>
              <a:t> </a:t>
            </a:r>
            <a:r>
              <a:rPr lang="en-US" altLang="en-US" sz="2000" dirty="0" err="1"/>
              <a:t>jumlah</a:t>
            </a:r>
            <a:r>
              <a:rPr lang="en-US" altLang="en-US" sz="2000" dirty="0"/>
              <a:t> </a:t>
            </a:r>
            <a:r>
              <a:rPr lang="en-US" altLang="en-US" sz="2000" dirty="0" smtClean="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dengan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smtClean="0"/>
              <a:t>    </a:t>
            </a:r>
            <a:r>
              <a:rPr lang="en-US" altLang="en-US" sz="2000" dirty="0" err="1"/>
              <a:t>dikehendaki</a:t>
            </a:r>
            <a:r>
              <a:rPr lang="en-US" altLang="en-US" sz="2000" dirty="0"/>
              <a:t>. </a:t>
            </a:r>
            <a:r>
              <a:rPr lang="en-US" altLang="en-US" sz="2000" dirty="0" err="1"/>
              <a:t>Mis</a:t>
            </a:r>
            <a:r>
              <a:rPr lang="en-US" altLang="en-US" sz="2000" dirty="0"/>
              <a:t> : N = 50000 orang, n = 500 orang </a:t>
            </a:r>
            <a:r>
              <a:rPr lang="en-US" altLang="en-US" sz="2000" dirty="0" err="1"/>
              <a:t>maka</a:t>
            </a:r>
            <a:r>
              <a:rPr lang="en-US" altLang="en-US" sz="2000" dirty="0"/>
              <a:t> </a:t>
            </a:r>
            <a:r>
              <a:rPr lang="en-US" altLang="en-US" sz="2000" dirty="0" smtClean="0"/>
              <a:t>    </a:t>
            </a:r>
            <a:r>
              <a:rPr lang="en-US" altLang="en-US" sz="2000" dirty="0"/>
              <a:t>k = 10.</a:t>
            </a:r>
          </a:p>
          <a:p>
            <a:pPr marL="715963">
              <a:buFont typeface="+mj-lt"/>
              <a:buAutoNum type="arabicPeriod"/>
            </a:pPr>
            <a:r>
              <a:rPr lang="en-US" altLang="en-US" sz="2000" dirty="0" err="1" smtClean="0"/>
              <a:t>Pilih</a:t>
            </a:r>
            <a:r>
              <a:rPr lang="en-US" altLang="en-US" sz="2000" dirty="0" smtClean="0"/>
              <a:t> </a:t>
            </a:r>
            <a:r>
              <a:rPr lang="en-US" altLang="en-US" sz="2000" dirty="0" err="1"/>
              <a:t>sampel</a:t>
            </a:r>
            <a:r>
              <a:rPr lang="en-US" altLang="en-US" sz="2000" dirty="0"/>
              <a:t> </a:t>
            </a:r>
            <a:r>
              <a:rPr lang="en-US" altLang="en-US" sz="2000" dirty="0" err="1"/>
              <a:t>ke</a:t>
            </a:r>
            <a:r>
              <a:rPr lang="en-US" altLang="en-US" sz="2000" dirty="0"/>
              <a:t> </a:t>
            </a:r>
            <a:r>
              <a:rPr lang="en-US" altLang="en-US" sz="2000" dirty="0" err="1"/>
              <a:t>satu</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r>
              <a:rPr lang="en-US" altLang="en-US" sz="2000" dirty="0"/>
              <a:t> – </a:t>
            </a:r>
            <a:r>
              <a:rPr lang="en-US" altLang="en-US" sz="2000" dirty="0" err="1"/>
              <a:t>mengundi</a:t>
            </a:r>
            <a:r>
              <a:rPr lang="en-US" altLang="en-US" sz="2000" dirty="0"/>
              <a:t> </a:t>
            </a:r>
            <a:r>
              <a:rPr lang="en-US" altLang="en-US" sz="2000" dirty="0" err="1" smtClean="0"/>
              <a:t>unsur</a:t>
            </a:r>
            <a:r>
              <a:rPr lang="en-US" altLang="en-US" sz="2000" dirty="0" smtClean="0"/>
              <a:t>    </a:t>
            </a:r>
            <a:r>
              <a:rPr lang="en-US" altLang="en-US" sz="2000" dirty="0" err="1"/>
              <a:t>populasi</a:t>
            </a:r>
            <a:r>
              <a:rPr lang="en-US" altLang="en-US" sz="2000" dirty="0"/>
              <a:t> yang </a:t>
            </a:r>
            <a:r>
              <a:rPr lang="en-US" altLang="en-US" sz="2000" dirty="0" err="1"/>
              <a:t>kesatu</a:t>
            </a:r>
            <a:r>
              <a:rPr lang="en-US" altLang="en-US" sz="2000" dirty="0"/>
              <a:t> s/d </a:t>
            </a:r>
            <a:r>
              <a:rPr lang="en-US" altLang="en-US" sz="2000" dirty="0" err="1"/>
              <a:t>kesepuluh</a:t>
            </a:r>
            <a:r>
              <a:rPr lang="en-US" altLang="en-US" sz="2000" dirty="0"/>
              <a:t>. </a:t>
            </a:r>
            <a:r>
              <a:rPr lang="en-US" altLang="en-US" sz="2000" dirty="0" err="1"/>
              <a:t>Kalau</a:t>
            </a:r>
            <a:r>
              <a:rPr lang="en-US" altLang="en-US" sz="2000" dirty="0"/>
              <a:t> </a:t>
            </a:r>
            <a:r>
              <a:rPr lang="en-US" altLang="en-US" sz="2000" dirty="0" err="1"/>
              <a:t>sampel</a:t>
            </a:r>
            <a:r>
              <a:rPr lang="en-US" altLang="en-US" sz="2000" dirty="0"/>
              <a:t> </a:t>
            </a:r>
            <a:r>
              <a:rPr lang="en-US" altLang="en-US" sz="2000" dirty="0" err="1"/>
              <a:t>kesatu</a:t>
            </a:r>
            <a:r>
              <a:rPr lang="en-US" altLang="en-US" sz="2000" dirty="0"/>
              <a:t> </a:t>
            </a:r>
            <a:r>
              <a:rPr lang="en-US" altLang="en-US" sz="2000" dirty="0" smtClean="0"/>
              <a:t>    </a:t>
            </a:r>
            <a:r>
              <a:rPr lang="en-US" altLang="en-US" sz="2000" dirty="0" err="1"/>
              <a:t>jatuh</a:t>
            </a:r>
            <a:r>
              <a:rPr lang="en-US" altLang="en-US" sz="2000" dirty="0"/>
              <a:t> </a:t>
            </a:r>
            <a:r>
              <a:rPr lang="en-US" altLang="en-US" sz="2000" dirty="0" err="1"/>
              <a:t>ke</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a:t>ketiga</a:t>
            </a:r>
            <a:r>
              <a:rPr lang="en-US" altLang="en-US" sz="2000" dirty="0"/>
              <a:t>, </a:t>
            </a:r>
            <a:r>
              <a:rPr lang="en-US" altLang="en-US" sz="2000" dirty="0" err="1"/>
              <a:t>maka</a:t>
            </a:r>
            <a:r>
              <a:rPr lang="en-US" altLang="en-US" sz="2000" dirty="0"/>
              <a:t> </a:t>
            </a:r>
            <a:r>
              <a:rPr lang="en-US" altLang="en-US" sz="2000" dirty="0" err="1"/>
              <a:t>sampel</a:t>
            </a:r>
            <a:r>
              <a:rPr lang="en-US" altLang="en-US" sz="2000" dirty="0"/>
              <a:t> </a:t>
            </a:r>
            <a:r>
              <a:rPr lang="en-US" altLang="en-US" sz="2000" dirty="0" err="1"/>
              <a:t>kedua</a:t>
            </a:r>
            <a:r>
              <a:rPr lang="en-US" altLang="en-US" sz="2000" dirty="0"/>
              <a:t> </a:t>
            </a:r>
            <a:r>
              <a:rPr lang="en-US" altLang="en-US" sz="2000" dirty="0" err="1" smtClean="0"/>
              <a:t>adalah</a:t>
            </a:r>
            <a:r>
              <a:rPr lang="en-US" altLang="en-US" sz="2000" dirty="0" smtClean="0"/>
              <a:t>  </a:t>
            </a:r>
            <a:r>
              <a:rPr lang="en-US" altLang="en-US" sz="2000" dirty="0" err="1"/>
              <a:t>unsur</a:t>
            </a:r>
            <a:r>
              <a:rPr lang="en-US" altLang="en-US" sz="2000" dirty="0"/>
              <a:t> </a:t>
            </a:r>
            <a:r>
              <a:rPr lang="en-US" altLang="en-US" sz="2000" dirty="0" err="1"/>
              <a:t>populasi</a:t>
            </a:r>
            <a:r>
              <a:rPr lang="en-US" altLang="en-US" sz="2000" dirty="0"/>
              <a:t> yang </a:t>
            </a:r>
            <a:r>
              <a:rPr lang="en-US" altLang="en-US" sz="2000" dirty="0" err="1"/>
              <a:t>ke</a:t>
            </a:r>
            <a:r>
              <a:rPr lang="en-US" altLang="en-US" sz="2000" dirty="0"/>
              <a:t> 13</a:t>
            </a:r>
          </a:p>
          <a:p>
            <a:pPr marL="715963">
              <a:buFont typeface="+mj-lt"/>
              <a:buAutoNum type="arabicPeriod"/>
            </a:pPr>
            <a:r>
              <a:rPr lang="en-US" altLang="en-US" sz="2000" dirty="0" err="1" smtClean="0"/>
              <a:t>Selanjutnya</a:t>
            </a:r>
            <a:r>
              <a:rPr lang="en-US" altLang="en-US" sz="2000" dirty="0" smtClean="0"/>
              <a:t> </a:t>
            </a:r>
            <a:r>
              <a:rPr lang="en-US" altLang="en-US" sz="2000" dirty="0" err="1"/>
              <a:t>pilih</a:t>
            </a:r>
            <a:r>
              <a:rPr lang="en-US" altLang="en-US" sz="2000" dirty="0"/>
              <a:t> </a:t>
            </a:r>
            <a:r>
              <a:rPr lang="en-US" altLang="en-US" sz="2000" dirty="0" err="1"/>
              <a:t>sampel</a:t>
            </a:r>
            <a:r>
              <a:rPr lang="en-US" altLang="en-US" sz="2000" dirty="0"/>
              <a:t> </a:t>
            </a:r>
            <a:r>
              <a:rPr lang="en-US" altLang="en-US" sz="2000" dirty="0" err="1"/>
              <a:t>berikutnya</a:t>
            </a:r>
            <a:r>
              <a:rPr lang="en-US" altLang="en-US" sz="2000" dirty="0"/>
              <a:t> : no 23, 33, 43, 53, </a:t>
            </a:r>
            <a:r>
              <a:rPr lang="en-US" altLang="en-US" sz="2000" dirty="0" err="1"/>
              <a:t>dst</a:t>
            </a:r>
            <a:r>
              <a:rPr lang="en-US" altLang="en-US" sz="2000" dirty="0"/>
              <a:t>.</a:t>
            </a:r>
          </a:p>
          <a:p>
            <a:endParaRPr lang="en-US" altLang="en-US" sz="2000" dirty="0"/>
          </a:p>
          <a:p>
            <a:endParaRPr lang="id-ID" sz="2000" dirty="0"/>
          </a:p>
        </p:txBody>
      </p:sp>
    </p:spTree>
    <p:extLst>
      <p:ext uri="{BB962C8B-B14F-4D97-AF65-F5344CB8AC3E}">
        <p14:creationId xmlns:p14="http://schemas.microsoft.com/office/powerpoint/2010/main" val="3948346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pPr eaLnBrk="1" hangingPunct="1"/>
            <a:r>
              <a:rPr lang="en-US" altLang="en-US" b="1" dirty="0" smtClean="0"/>
              <a:t>PS: Cluster Sampling</a:t>
            </a:r>
            <a:endParaRPr lang="en-US" altLang="en-US" dirty="0" smtClean="0"/>
          </a:p>
        </p:txBody>
      </p:sp>
      <p:sp>
        <p:nvSpPr>
          <p:cNvPr id="1048733" name="Content Placeholder 2"/>
          <p:cNvSpPr>
            <a:spLocks noGrp="1"/>
          </p:cNvSpPr>
          <p:nvPr>
            <p:ph idx="1"/>
          </p:nvPr>
        </p:nvSpPr>
        <p:spPr/>
        <p:txBody>
          <a:bodyPr>
            <a:normAutofit fontScale="97500"/>
          </a:bodyPr>
          <a:lstStyle/>
          <a:p>
            <a:pPr fontAlgn="auto">
              <a:spcAft>
                <a:spcPts val="0"/>
              </a:spcAft>
            </a:pPr>
            <a:r>
              <a:rPr lang="en-US" dirty="0" err="1" smtClean="0"/>
              <a:t>Teknik</a:t>
            </a:r>
            <a:r>
              <a:rPr lang="en-US" dirty="0" smtClean="0"/>
              <a:t> </a:t>
            </a:r>
            <a:r>
              <a:rPr lang="en-US" dirty="0" err="1" smtClean="0"/>
              <a:t>ini</a:t>
            </a:r>
            <a:r>
              <a:rPr lang="en-US" dirty="0" smtClean="0"/>
              <a:t> </a:t>
            </a:r>
            <a:r>
              <a:rPr lang="en-US" dirty="0" err="1" smtClean="0"/>
              <a:t>biasa</a:t>
            </a:r>
            <a:r>
              <a:rPr lang="en-US" dirty="0" smtClean="0"/>
              <a:t> </a:t>
            </a:r>
            <a:r>
              <a:rPr lang="en-US" dirty="0" err="1" smtClean="0"/>
              <a:t>juga</a:t>
            </a:r>
            <a:r>
              <a:rPr lang="en-US" dirty="0" smtClean="0"/>
              <a:t> </a:t>
            </a:r>
            <a:r>
              <a:rPr lang="en-US" dirty="0" err="1" smtClean="0"/>
              <a:t>diterjemahkan</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pengambilan</a:t>
            </a:r>
            <a:r>
              <a:rPr lang="en-US" dirty="0" smtClean="0"/>
              <a:t> </a:t>
            </a:r>
            <a:r>
              <a:rPr lang="en-US" dirty="0" err="1" smtClean="0"/>
              <a:t>sampel</a:t>
            </a:r>
            <a:r>
              <a:rPr lang="en-US" dirty="0" smtClean="0"/>
              <a:t> </a:t>
            </a:r>
            <a:r>
              <a:rPr lang="en-US" dirty="0" err="1" smtClean="0"/>
              <a:t>berdasarkan</a:t>
            </a:r>
            <a:r>
              <a:rPr lang="en-US" dirty="0" smtClean="0"/>
              <a:t> </a:t>
            </a:r>
            <a:r>
              <a:rPr lang="en-US" dirty="0" err="1" smtClean="0"/>
              <a:t>gugus</a:t>
            </a:r>
            <a:r>
              <a:rPr lang="en-US" dirty="0" smtClean="0"/>
              <a:t>.  </a:t>
            </a:r>
          </a:p>
          <a:p>
            <a:pPr fontAlgn="auto">
              <a:spcAft>
                <a:spcPts val="0"/>
              </a:spcAft>
            </a:pPr>
            <a:r>
              <a:rPr lang="en-US" dirty="0" err="1" smtClean="0"/>
              <a:t>Dalam</a:t>
            </a:r>
            <a:r>
              <a:rPr lang="en-US" dirty="0" smtClean="0"/>
              <a:t> </a:t>
            </a:r>
            <a:r>
              <a:rPr lang="en-US" dirty="0" err="1" smtClean="0"/>
              <a:t>sampel</a:t>
            </a:r>
            <a:r>
              <a:rPr lang="en-US" dirty="0" smtClean="0"/>
              <a:t> </a:t>
            </a:r>
            <a:r>
              <a:rPr lang="en-US" dirty="0" err="1" smtClean="0"/>
              <a:t>gugus</a:t>
            </a:r>
            <a:r>
              <a:rPr lang="en-US" dirty="0" smtClean="0"/>
              <a:t>, </a:t>
            </a:r>
            <a:r>
              <a:rPr lang="en-US" dirty="0" err="1" smtClean="0"/>
              <a:t>setiap</a:t>
            </a:r>
            <a:r>
              <a:rPr lang="en-US" dirty="0" smtClean="0"/>
              <a:t> </a:t>
            </a:r>
            <a:r>
              <a:rPr lang="en-US" dirty="0" err="1" smtClean="0"/>
              <a:t>gugus</a:t>
            </a:r>
            <a:r>
              <a:rPr lang="en-US" dirty="0" smtClean="0"/>
              <a:t> </a:t>
            </a:r>
            <a:r>
              <a:rPr lang="en-US" dirty="0" err="1" smtClean="0"/>
              <a:t>boleh</a:t>
            </a:r>
            <a:r>
              <a:rPr lang="en-US" dirty="0" smtClean="0"/>
              <a:t> </a:t>
            </a:r>
            <a:r>
              <a:rPr lang="en-US" dirty="0" err="1" smtClean="0"/>
              <a:t>mengandung</a:t>
            </a:r>
            <a:r>
              <a:rPr lang="en-US" dirty="0" smtClean="0"/>
              <a:t> </a:t>
            </a:r>
            <a:r>
              <a:rPr lang="en-US" dirty="0" err="1" smtClean="0"/>
              <a:t>unsur</a:t>
            </a:r>
            <a:r>
              <a:rPr lang="en-US" dirty="0" smtClean="0"/>
              <a:t> yang </a:t>
            </a:r>
            <a:r>
              <a:rPr lang="en-US" dirty="0" err="1" smtClean="0"/>
              <a:t>karakteristiknya</a:t>
            </a:r>
            <a:r>
              <a:rPr lang="en-US" dirty="0" smtClean="0"/>
              <a:t> </a:t>
            </a:r>
            <a:r>
              <a:rPr lang="en-US" dirty="0" err="1" smtClean="0"/>
              <a:t>berbeda-beda</a:t>
            </a:r>
            <a:r>
              <a:rPr lang="en-US" dirty="0" smtClean="0"/>
              <a:t> </a:t>
            </a:r>
            <a:r>
              <a:rPr lang="en-US" dirty="0" err="1" smtClean="0"/>
              <a:t>atau</a:t>
            </a:r>
            <a:r>
              <a:rPr lang="en-US" dirty="0" smtClean="0"/>
              <a:t> </a:t>
            </a:r>
            <a:r>
              <a:rPr lang="en-US" dirty="0" err="1" smtClean="0"/>
              <a:t>heterogen</a:t>
            </a:r>
            <a:r>
              <a:rPr lang="en-US" dirty="0" smtClean="0"/>
              <a:t>. </a:t>
            </a:r>
          </a:p>
          <a:p>
            <a:pPr fontAlgn="auto">
              <a:spcAft>
                <a:spcPts val="0"/>
              </a:spcAft>
            </a:pPr>
            <a:r>
              <a:rPr lang="en-US" b="1" dirty="0" err="1" smtClean="0"/>
              <a:t>Kelebihan</a:t>
            </a:r>
            <a:r>
              <a:rPr lang="en-US" dirty="0" smtClean="0"/>
              <a:t>: </a:t>
            </a:r>
            <a:r>
              <a:rPr lang="en-US" dirty="0" err="1" smtClean="0"/>
              <a:t>Dalam</a:t>
            </a:r>
            <a:r>
              <a:rPr lang="en-US" dirty="0" smtClean="0"/>
              <a:t> cluster </a:t>
            </a:r>
            <a:r>
              <a:rPr lang="en-US" dirty="0" err="1" smtClean="0"/>
              <a:t>geografis</a:t>
            </a:r>
            <a:r>
              <a:rPr lang="en-US" dirty="0" smtClean="0"/>
              <a:t> , </a:t>
            </a:r>
            <a:r>
              <a:rPr lang="en-US" dirty="0" err="1" smtClean="0"/>
              <a:t>biaya</a:t>
            </a:r>
            <a:r>
              <a:rPr lang="en-US" dirty="0" smtClean="0"/>
              <a:t> </a:t>
            </a:r>
            <a:r>
              <a:rPr lang="en-US" dirty="0" err="1" smtClean="0"/>
              <a:t>pengumpulan</a:t>
            </a:r>
            <a:r>
              <a:rPr lang="en-US" dirty="0" smtClean="0"/>
              <a:t> </a:t>
            </a:r>
            <a:r>
              <a:rPr lang="en-US" dirty="0" err="1" smtClean="0"/>
              <a:t>datanya</a:t>
            </a:r>
            <a:r>
              <a:rPr lang="en-US" dirty="0" smtClean="0"/>
              <a:t> </a:t>
            </a:r>
            <a:r>
              <a:rPr lang="en-US" dirty="0" err="1" smtClean="0"/>
              <a:t>rendah</a:t>
            </a:r>
            <a:endParaRPr lang="en-US" dirty="0" smtClean="0"/>
          </a:p>
          <a:p>
            <a:pPr fontAlgn="auto">
              <a:spcAft>
                <a:spcPts val="0"/>
              </a:spcAft>
            </a:pPr>
            <a:r>
              <a:rPr lang="en-US" b="1" dirty="0" err="1" smtClean="0"/>
              <a:t>Kelemahan</a:t>
            </a:r>
            <a:r>
              <a:rPr lang="en-US" dirty="0" smtClean="0"/>
              <a:t>: Paling </a:t>
            </a:r>
            <a:r>
              <a:rPr lang="en-US" dirty="0" err="1" smtClean="0"/>
              <a:t>kurang</a:t>
            </a:r>
            <a:r>
              <a:rPr lang="en-US" dirty="0" smtClean="0"/>
              <a:t> </a:t>
            </a:r>
            <a:r>
              <a:rPr lang="en-US" dirty="0" err="1" smtClean="0"/>
              <a:t>dapat</a:t>
            </a:r>
            <a:r>
              <a:rPr lang="en-US" dirty="0" smtClean="0"/>
              <a:t> </a:t>
            </a:r>
            <a:r>
              <a:rPr lang="en-US" dirty="0" err="1" smtClean="0"/>
              <a:t>diandalkan</a:t>
            </a:r>
            <a:r>
              <a:rPr lang="en-US" dirty="0" smtClean="0"/>
              <a:t> &amp; </a:t>
            </a:r>
            <a:r>
              <a:rPr lang="en-US" dirty="0" err="1" smtClean="0"/>
              <a:t>kurang</a:t>
            </a:r>
            <a:r>
              <a:rPr lang="en-US" dirty="0" smtClean="0"/>
              <a:t> </a:t>
            </a:r>
            <a:r>
              <a:rPr lang="en-US" dirty="0" err="1" smtClean="0"/>
              <a:t>efisien</a:t>
            </a:r>
            <a:r>
              <a:rPr lang="en-US" dirty="0" smtClean="0"/>
              <a:t> </a:t>
            </a:r>
            <a:r>
              <a:rPr lang="en-US" dirty="0" err="1" smtClean="0"/>
              <a:t>diantara</a:t>
            </a:r>
            <a:r>
              <a:rPr lang="en-US" dirty="0" smtClean="0"/>
              <a:t> </a:t>
            </a:r>
            <a:r>
              <a:rPr lang="en-US" dirty="0" err="1" smtClean="0"/>
              <a:t>desain</a:t>
            </a:r>
            <a:r>
              <a:rPr lang="en-US" dirty="0" smtClean="0"/>
              <a:t> </a:t>
            </a:r>
            <a:r>
              <a:rPr lang="en-US" dirty="0" err="1" smtClean="0"/>
              <a:t>probabilitas</a:t>
            </a:r>
            <a:r>
              <a:rPr lang="en-US" dirty="0" smtClean="0"/>
              <a:t> </a:t>
            </a:r>
            <a:r>
              <a:rPr lang="en-US" dirty="0" err="1" smtClean="0"/>
              <a:t>lainnya</a:t>
            </a:r>
            <a:r>
              <a:rPr lang="en-US" dirty="0" smtClean="0"/>
              <a:t> </a:t>
            </a:r>
            <a:r>
              <a:rPr lang="en-US" dirty="0" err="1" smtClean="0"/>
              <a:t>karena</a:t>
            </a:r>
            <a:r>
              <a:rPr lang="en-US" dirty="0" smtClean="0"/>
              <a:t> sub-sub </a:t>
            </a:r>
            <a:r>
              <a:rPr lang="en-US" dirty="0" err="1" smtClean="0"/>
              <a:t>dari</a:t>
            </a:r>
            <a:r>
              <a:rPr lang="en-US" dirty="0" smtClean="0"/>
              <a:t> </a:t>
            </a:r>
            <a:r>
              <a:rPr lang="en-US" dirty="0" err="1" smtClean="0"/>
              <a:t>kelompok</a:t>
            </a:r>
            <a:r>
              <a:rPr lang="en-US" dirty="0" smtClean="0"/>
              <a:t> </a:t>
            </a:r>
            <a:r>
              <a:rPr lang="en-US" dirty="0" err="1" smtClean="0"/>
              <a:t>lebih</a:t>
            </a:r>
            <a:r>
              <a:rPr lang="en-US" dirty="0" smtClean="0"/>
              <a:t> </a:t>
            </a:r>
            <a:r>
              <a:rPr lang="en-US" dirty="0" err="1" smtClean="0"/>
              <a:t>cenderung</a:t>
            </a:r>
            <a:r>
              <a:rPr lang="en-US" dirty="0" smtClean="0"/>
              <a:t> </a:t>
            </a:r>
            <a:r>
              <a:rPr lang="en-US" dirty="0" err="1" smtClean="0"/>
              <a:t>homogen</a:t>
            </a:r>
            <a:r>
              <a:rPr lang="en-US" dirty="0" smtClean="0"/>
              <a:t> </a:t>
            </a:r>
            <a:r>
              <a:rPr lang="en-US" dirty="0" err="1" smtClean="0"/>
              <a:t>daripada</a:t>
            </a:r>
            <a:r>
              <a:rPr lang="en-US" dirty="0" smtClean="0"/>
              <a:t> </a:t>
            </a:r>
            <a:r>
              <a:rPr lang="en-US" dirty="0" err="1" smtClean="0"/>
              <a:t>heterogen</a:t>
            </a:r>
            <a:r>
              <a:rPr lang="en-US" dirty="0" smtClean="0"/>
              <a:t>.</a:t>
            </a:r>
            <a:endParaRPr lang="en-US" dirty="0"/>
          </a:p>
        </p:txBody>
      </p:sp>
    </p:spTree>
    <p:extLst>
      <p:ext uri="{BB962C8B-B14F-4D97-AF65-F5344CB8AC3E}">
        <p14:creationId xmlns:p14="http://schemas.microsoft.com/office/powerpoint/2010/main" val="2051340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gugus</a:t>
            </a:r>
            <a:endParaRPr lang="id-ID" dirty="0"/>
          </a:p>
        </p:txBody>
      </p:sp>
      <p:sp>
        <p:nvSpPr>
          <p:cNvPr id="4" name="Content Placeholder 3"/>
          <p:cNvSpPr>
            <a:spLocks noGrp="1"/>
          </p:cNvSpPr>
          <p:nvPr>
            <p:ph idx="1"/>
          </p:nvPr>
        </p:nvSpPr>
        <p:spPr>
          <a:xfrm>
            <a:off x="838785" y="1312146"/>
            <a:ext cx="11022430" cy="5429222"/>
          </a:xfrm>
        </p:spPr>
        <p:txBody>
          <a:bodyPr/>
          <a:lstStyle/>
          <a:p>
            <a:r>
              <a:rPr lang="en-US" altLang="en-US" sz="2400" dirty="0" err="1"/>
              <a:t>Jika</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r>
              <a:rPr lang="en-US" altLang="en-US" sz="2400" dirty="0"/>
              <a:t> </a:t>
            </a:r>
            <a:r>
              <a:rPr lang="en-US" altLang="en-US" sz="2400" dirty="0" err="1"/>
              <a:t>adalah</a:t>
            </a:r>
            <a:r>
              <a:rPr lang="en-US" altLang="en-US" sz="2400" dirty="0"/>
              <a:t> </a:t>
            </a:r>
            <a:r>
              <a:rPr lang="en-US" altLang="en-US" sz="2400" dirty="0" err="1"/>
              <a:t>sekelompok</a:t>
            </a:r>
            <a:r>
              <a:rPr lang="en-US" altLang="en-US" sz="2400" dirty="0"/>
              <a:t> orang, </a:t>
            </a:r>
            <a:r>
              <a:rPr lang="en-US" altLang="en-US" sz="2400" dirty="0" err="1" smtClean="0"/>
              <a:t>bukan</a:t>
            </a:r>
            <a:r>
              <a:rPr lang="en-US" altLang="en-US" sz="2400" dirty="0" smtClean="0"/>
              <a:t> </a:t>
            </a:r>
            <a:r>
              <a:rPr lang="en-US" altLang="en-US" sz="2400" dirty="0"/>
              <a:t>individual, </a:t>
            </a:r>
            <a:r>
              <a:rPr lang="en-US" altLang="en-US" sz="2400" dirty="0" err="1"/>
              <a:t>maka</a:t>
            </a:r>
            <a:r>
              <a:rPr lang="en-US" altLang="en-US" sz="2400" dirty="0"/>
              <a:t> </a:t>
            </a:r>
            <a:r>
              <a:rPr lang="en-US" altLang="en-US" sz="2400" dirty="0" err="1"/>
              <a:t>sampel</a:t>
            </a:r>
            <a:r>
              <a:rPr lang="en-US" altLang="en-US" sz="2400" dirty="0"/>
              <a:t> </a:t>
            </a:r>
            <a:r>
              <a:rPr lang="en-US" altLang="en-US" sz="2400" dirty="0" err="1"/>
              <a:t>gugus</a:t>
            </a:r>
            <a:r>
              <a:rPr lang="en-US" altLang="en-US" sz="2400" dirty="0"/>
              <a:t> </a:t>
            </a:r>
            <a:r>
              <a:rPr lang="en-US" altLang="en-US" sz="2400" dirty="0" err="1"/>
              <a:t>bisa</a:t>
            </a:r>
            <a:r>
              <a:rPr lang="en-US" altLang="en-US" sz="2400" dirty="0"/>
              <a:t> </a:t>
            </a:r>
            <a:r>
              <a:rPr lang="en-US" altLang="en-US" sz="2400" dirty="0" err="1"/>
              <a:t>digunakan</a:t>
            </a:r>
            <a:r>
              <a:rPr lang="en-US" altLang="en-US" sz="2400" dirty="0"/>
              <a:t>. </a:t>
            </a:r>
            <a:r>
              <a:rPr lang="en-US" altLang="en-US" sz="2400" dirty="0" err="1"/>
              <a:t>Misalkan</a:t>
            </a:r>
            <a:r>
              <a:rPr lang="en-US" altLang="en-US" sz="2400" dirty="0"/>
              <a:t> </a:t>
            </a:r>
            <a:r>
              <a:rPr lang="en-US" altLang="en-US" sz="2400" dirty="0" err="1" smtClean="0"/>
              <a:t>ingin</a:t>
            </a:r>
            <a:r>
              <a:rPr lang="en-US" altLang="en-US" sz="2400" dirty="0" smtClean="0"/>
              <a:t> </a:t>
            </a:r>
            <a:r>
              <a:rPr lang="en-US" altLang="en-US" sz="2400" dirty="0" err="1"/>
              <a:t>meneliti</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a:t>
            </a:r>
            <a:r>
              <a:rPr lang="en-US" altLang="en-US" sz="2400" dirty="0" err="1"/>
              <a:t>berdasarkan</a:t>
            </a:r>
            <a:r>
              <a:rPr lang="en-US" altLang="en-US" sz="2400" dirty="0"/>
              <a:t> </a:t>
            </a:r>
            <a:r>
              <a:rPr lang="en-US" altLang="en-US" sz="2400" dirty="0" err="1"/>
              <a:t>fakultas</a:t>
            </a:r>
            <a:r>
              <a:rPr lang="en-US" altLang="en-US" sz="2400" dirty="0" smtClean="0"/>
              <a:t>.</a:t>
            </a:r>
            <a:endParaRPr lang="id-ID" altLang="en-US" sz="2400" dirty="0" smtClean="0"/>
          </a:p>
          <a:p>
            <a:r>
              <a:rPr lang="en-US" altLang="en-US" sz="2400" dirty="0" err="1"/>
              <a:t>Langkah-langkah</a:t>
            </a:r>
            <a:r>
              <a:rPr lang="en-US" altLang="en-US" sz="2400" dirty="0"/>
              <a:t> :</a:t>
            </a:r>
          </a:p>
          <a:p>
            <a:pPr marL="812800">
              <a:buFontTx/>
              <a:buAutoNum type="arabicPeriod"/>
            </a:pPr>
            <a:r>
              <a:rPr lang="en-US" altLang="en-US" sz="2400" dirty="0" err="1"/>
              <a:t>Susun</a:t>
            </a:r>
            <a:r>
              <a:rPr lang="en-US" altLang="en-US" sz="2400" dirty="0"/>
              <a:t> </a:t>
            </a:r>
            <a:r>
              <a:rPr lang="en-US" altLang="en-US" sz="2400" dirty="0" err="1"/>
              <a:t>kerangka</a:t>
            </a:r>
            <a:r>
              <a:rPr lang="en-US" altLang="en-US" sz="2400" dirty="0"/>
              <a:t> sampling yang </a:t>
            </a:r>
            <a:r>
              <a:rPr lang="en-US" altLang="en-US" sz="2400" dirty="0" err="1"/>
              <a:t>unsurnya</a:t>
            </a:r>
            <a:r>
              <a:rPr lang="en-US" altLang="en-US" sz="2400" dirty="0"/>
              <a:t> </a:t>
            </a:r>
            <a:r>
              <a:rPr lang="en-US" altLang="en-US" sz="2400" dirty="0" err="1"/>
              <a:t>adalah</a:t>
            </a:r>
            <a:r>
              <a:rPr lang="en-US" altLang="en-US" sz="2400" dirty="0"/>
              <a:t> </a:t>
            </a:r>
            <a:r>
              <a:rPr lang="en-US" altLang="en-US" sz="2400" dirty="0" err="1"/>
              <a:t>gugus</a:t>
            </a:r>
            <a:r>
              <a:rPr lang="en-US" altLang="en-US" sz="2400" dirty="0"/>
              <a:t> (</a:t>
            </a:r>
            <a:r>
              <a:rPr lang="en-US" altLang="en-US" sz="2400" dirty="0" err="1"/>
              <a:t>kelompok</a:t>
            </a:r>
            <a:r>
              <a:rPr lang="en-US" altLang="en-US" sz="2400" dirty="0"/>
              <a:t>)</a:t>
            </a:r>
          </a:p>
          <a:p>
            <a:pPr marL="812800">
              <a:buFontTx/>
              <a:buAutoNum type="arabicPeriod"/>
            </a:pPr>
            <a:r>
              <a:rPr lang="en-US" altLang="en-US" sz="2400" dirty="0" err="1"/>
              <a:t>Tentukan</a:t>
            </a:r>
            <a:r>
              <a:rPr lang="en-US" altLang="en-US" sz="2400" dirty="0"/>
              <a:t> </a:t>
            </a:r>
            <a:r>
              <a:rPr lang="en-US" altLang="en-US" sz="2400" dirty="0" err="1"/>
              <a:t>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endParaRPr lang="en-US" altLang="en-US" sz="2400" dirty="0"/>
          </a:p>
          <a:p>
            <a:pPr marL="812800">
              <a:buFontTx/>
              <a:buAutoNum type="arabicPeriod"/>
            </a:pPr>
            <a:r>
              <a:rPr lang="en-US" altLang="en-US" sz="2400" dirty="0" err="1"/>
              <a:t>Pilih</a:t>
            </a:r>
            <a:r>
              <a:rPr lang="en-US" altLang="en-US" sz="2400" dirty="0"/>
              <a:t> </a:t>
            </a:r>
            <a:r>
              <a:rPr lang="en-US" altLang="en-US" sz="2400" dirty="0" err="1"/>
              <a:t>beberapa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dijadikan</a:t>
            </a:r>
            <a:r>
              <a:rPr lang="en-US" altLang="en-US" sz="2400" dirty="0"/>
              <a:t> </a:t>
            </a:r>
            <a:r>
              <a:rPr lang="en-US" altLang="en-US" sz="2400" dirty="0" err="1"/>
              <a:t>sampel</a:t>
            </a:r>
            <a:r>
              <a:rPr lang="en-US" altLang="en-US" sz="2400" dirty="0"/>
              <a:t> </a:t>
            </a:r>
            <a:r>
              <a:rPr lang="en-US" altLang="en-US" sz="2400" dirty="0" err="1"/>
              <a:t>dengan</a:t>
            </a:r>
            <a:r>
              <a:rPr lang="en-US" altLang="en-US" sz="2400" dirty="0"/>
              <a:t> </a:t>
            </a:r>
            <a:r>
              <a:rPr lang="en-US" altLang="en-US" sz="2400" dirty="0" err="1"/>
              <a:t>cara</a:t>
            </a:r>
            <a:r>
              <a:rPr lang="en-US" altLang="en-US" sz="2400" dirty="0"/>
              <a:t> </a:t>
            </a:r>
            <a:r>
              <a:rPr lang="en-US" altLang="en-US" sz="2400" dirty="0" err="1"/>
              <a:t>acak</a:t>
            </a:r>
            <a:endParaRPr lang="en-US" altLang="en-US" sz="2400" dirty="0"/>
          </a:p>
          <a:p>
            <a:pPr marL="812800">
              <a:buFontTx/>
              <a:buAutoNum type="arabicPeriod"/>
            </a:pPr>
            <a:r>
              <a:rPr lang="en-US" altLang="en-US" sz="2400" dirty="0" err="1"/>
              <a:t>Telitilah</a:t>
            </a:r>
            <a:r>
              <a:rPr lang="en-US" altLang="en-US" sz="2400" dirty="0"/>
              <a:t> </a:t>
            </a:r>
            <a:r>
              <a:rPr lang="en-US" altLang="en-US" sz="2400" dirty="0" err="1"/>
              <a:t>setiap</a:t>
            </a:r>
            <a:r>
              <a:rPr lang="en-US" altLang="en-US" sz="2400" dirty="0"/>
              <a:t> </a:t>
            </a:r>
            <a:r>
              <a:rPr lang="en-US" altLang="en-US" sz="2400" dirty="0" err="1"/>
              <a:t>unsur</a:t>
            </a:r>
            <a:r>
              <a:rPr lang="en-US" altLang="en-US" sz="2400" dirty="0"/>
              <a:t> yang </a:t>
            </a:r>
            <a:r>
              <a:rPr lang="en-US" altLang="en-US" sz="2400" dirty="0" err="1"/>
              <a:t>dalam</a:t>
            </a:r>
            <a:r>
              <a:rPr lang="en-US" altLang="en-US" sz="2400" dirty="0"/>
              <a:t> </a:t>
            </a:r>
            <a:r>
              <a:rPr lang="en-US" altLang="en-US" sz="2400" dirty="0" err="1"/>
              <a:t>gugus</a:t>
            </a:r>
            <a:endParaRPr lang="en-US" altLang="en-US" sz="2400" dirty="0"/>
          </a:p>
          <a:p>
            <a:r>
              <a:rPr lang="en-US" altLang="en-US" sz="2400" dirty="0"/>
              <a:t>(</a:t>
            </a:r>
            <a:r>
              <a:rPr lang="en-US" altLang="en-US" sz="2400" dirty="0" err="1"/>
              <a:t>dalam</a:t>
            </a:r>
            <a:r>
              <a:rPr lang="en-US" altLang="en-US" sz="2400" dirty="0"/>
              <a:t> </a:t>
            </a:r>
            <a:r>
              <a:rPr lang="en-US" altLang="en-US" sz="2400" dirty="0" err="1"/>
              <a:t>kasus</a:t>
            </a:r>
            <a:r>
              <a:rPr lang="en-US" altLang="en-US" sz="2400" dirty="0"/>
              <a:t>/</a:t>
            </a:r>
            <a:r>
              <a:rPr lang="en-US" altLang="en-US" sz="2400" dirty="0" err="1"/>
              <a:t>contoh</a:t>
            </a:r>
            <a:r>
              <a:rPr lang="en-US" altLang="en-US" sz="2400" dirty="0"/>
              <a:t> di </a:t>
            </a:r>
            <a:r>
              <a:rPr lang="en-US" altLang="en-US" sz="2400" dirty="0" err="1"/>
              <a:t>atas</a:t>
            </a:r>
            <a:r>
              <a:rPr lang="en-US" altLang="en-US" sz="2400" dirty="0"/>
              <a:t>, </a:t>
            </a:r>
            <a:r>
              <a:rPr lang="en-US" altLang="en-US" sz="2400" dirty="0" err="1"/>
              <a:t>telitilah</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di </a:t>
            </a:r>
            <a:r>
              <a:rPr lang="en-US" altLang="en-US" sz="2400" dirty="0" err="1"/>
              <a:t>setiap</a:t>
            </a:r>
            <a:r>
              <a:rPr lang="en-US" altLang="en-US" sz="2400" dirty="0"/>
              <a:t> </a:t>
            </a:r>
            <a:r>
              <a:rPr lang="en-US" altLang="en-US" sz="2400" dirty="0" err="1" smtClean="0"/>
              <a:t>fakultas</a:t>
            </a:r>
            <a:r>
              <a:rPr lang="en-US" altLang="en-US" sz="2400" dirty="0"/>
              <a:t>, </a:t>
            </a:r>
            <a:r>
              <a:rPr lang="en-US" altLang="en-US" sz="2400" dirty="0" err="1"/>
              <a:t>lalu</a:t>
            </a:r>
            <a:r>
              <a:rPr lang="en-US" altLang="en-US" sz="2400" dirty="0"/>
              <a:t> </a:t>
            </a:r>
            <a:r>
              <a:rPr lang="en-US" altLang="en-US" sz="2400" dirty="0" err="1"/>
              <a:t>cari</a:t>
            </a:r>
            <a:r>
              <a:rPr lang="en-US" altLang="en-US" sz="2400" dirty="0"/>
              <a:t> rata-</a:t>
            </a:r>
            <a:r>
              <a:rPr lang="en-US" altLang="en-US" sz="2400" dirty="0" err="1"/>
              <a:t>ratanya</a:t>
            </a:r>
            <a:r>
              <a:rPr lang="en-US" altLang="en-US" sz="2400" dirty="0"/>
              <a:t> </a:t>
            </a:r>
            <a:r>
              <a:rPr lang="en-US" altLang="en-US" sz="2400" dirty="0" smtClean="0"/>
              <a:t>)</a:t>
            </a:r>
            <a:endParaRPr lang="id-ID" sz="2400" dirty="0"/>
          </a:p>
        </p:txBody>
      </p:sp>
    </p:spTree>
    <p:extLst>
      <p:ext uri="{BB962C8B-B14F-4D97-AF65-F5344CB8AC3E}">
        <p14:creationId xmlns:p14="http://schemas.microsoft.com/office/powerpoint/2010/main" val="2428643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pPr eaLnBrk="1" hangingPunct="1"/>
            <a:r>
              <a:rPr lang="en-US" altLang="en-US" sz="3600" b="1" dirty="0" smtClean="0"/>
              <a:t>PS: Area Sampling</a:t>
            </a:r>
            <a:endParaRPr lang="en-US" altLang="en-US" sz="3600" dirty="0" smtClean="0"/>
          </a:p>
        </p:txBody>
      </p:sp>
      <p:sp>
        <p:nvSpPr>
          <p:cNvPr id="1048739" name="Content Placeholder 2"/>
          <p:cNvSpPr>
            <a:spLocks noGrp="1"/>
          </p:cNvSpPr>
          <p:nvPr>
            <p:ph idx="1"/>
          </p:nvPr>
        </p:nvSpPr>
        <p:spPr>
          <a:xfrm>
            <a:off x="609600" y="1371600"/>
            <a:ext cx="11319048" cy="4953000"/>
          </a:xfrm>
        </p:spPr>
        <p:txBody>
          <a:bodyPr/>
          <a:lstStyle/>
          <a:p>
            <a:pPr eaLnBrk="1" hangingPunct="1"/>
            <a:r>
              <a:rPr lang="en-US" altLang="en-US" sz="3200" dirty="0" smtClean="0"/>
              <a:t>Cluster sampling </a:t>
            </a:r>
            <a:r>
              <a:rPr lang="en-US" altLang="en-US" sz="3200" dirty="0" err="1" smtClean="0"/>
              <a:t>dalam</a:t>
            </a:r>
            <a:r>
              <a:rPr lang="en-US" altLang="en-US" sz="3200" dirty="0" smtClean="0"/>
              <a:t> </a:t>
            </a:r>
            <a:r>
              <a:rPr lang="en-US" altLang="en-US" sz="3200" dirty="0" err="1" smtClean="0"/>
              <a:t>suatu</a:t>
            </a:r>
            <a:r>
              <a:rPr lang="en-US" altLang="en-US" sz="3200" dirty="0" smtClean="0"/>
              <a:t> </a:t>
            </a:r>
            <a:r>
              <a:rPr lang="en-US" altLang="en-US" sz="3200" dirty="0" err="1" smtClean="0"/>
              <a:t>daerah</a:t>
            </a:r>
            <a:r>
              <a:rPr lang="en-US" altLang="en-US" sz="3200" dirty="0" smtClean="0"/>
              <a:t>/</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Kelebihan</a:t>
            </a:r>
            <a:r>
              <a:rPr lang="en-US" altLang="en-US" sz="3200" b="1" dirty="0" smtClean="0"/>
              <a:t>:</a:t>
            </a:r>
            <a:r>
              <a:rPr lang="en-US" altLang="en-US" sz="3200" dirty="0" smtClean="0"/>
              <a:t> </a:t>
            </a:r>
            <a:r>
              <a:rPr lang="en-US" altLang="en-US" sz="3200" dirty="0" err="1" smtClean="0"/>
              <a:t>Biayanya</a:t>
            </a:r>
            <a:r>
              <a:rPr lang="en-US" altLang="en-US" sz="3200" dirty="0" smtClean="0"/>
              <a:t> </a:t>
            </a:r>
            <a:r>
              <a:rPr lang="en-US" altLang="en-US" sz="3200" dirty="0" err="1" smtClean="0"/>
              <a:t>efektif</a:t>
            </a:r>
            <a:r>
              <a:rPr lang="en-US" altLang="en-US" sz="3200" dirty="0" smtClean="0"/>
              <a:t>, </a:t>
            </a:r>
            <a:r>
              <a:rPr lang="en-US" altLang="en-US" sz="3200" dirty="0" err="1" smtClean="0"/>
              <a:t>berguna</a:t>
            </a:r>
            <a:r>
              <a:rPr lang="en-US" altLang="en-US" sz="3200" dirty="0" smtClean="0"/>
              <a:t> </a:t>
            </a:r>
            <a:r>
              <a:rPr lang="en-US" altLang="en-US" sz="3200" dirty="0" err="1" smtClean="0"/>
              <a:t>untuk</a:t>
            </a:r>
            <a:r>
              <a:rPr lang="en-US" altLang="en-US" sz="3200" dirty="0" smtClean="0"/>
              <a:t> </a:t>
            </a:r>
            <a:r>
              <a:rPr lang="en-US" altLang="en-US" sz="3200" dirty="0" err="1" smtClean="0"/>
              <a:t>keputusan</a:t>
            </a:r>
            <a:r>
              <a:rPr lang="en-US" altLang="en-US" sz="3200" dirty="0" smtClean="0"/>
              <a:t> yang </a:t>
            </a:r>
            <a:r>
              <a:rPr lang="en-US" altLang="en-US" sz="3200" dirty="0" err="1" smtClean="0"/>
              <a:t>berhubungan</a:t>
            </a:r>
            <a:r>
              <a:rPr lang="en-US" altLang="en-US" sz="3200" dirty="0" smtClean="0"/>
              <a:t> </a:t>
            </a:r>
            <a:r>
              <a:rPr lang="en-US" altLang="en-US" sz="3200" dirty="0" err="1" smtClean="0"/>
              <a:t>dengan</a:t>
            </a:r>
            <a:r>
              <a:rPr lang="en-US" altLang="en-US" sz="3200" dirty="0" smtClean="0"/>
              <a:t> </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Kelemahan</a:t>
            </a:r>
            <a:r>
              <a:rPr lang="en-US" altLang="en-US" sz="3200" b="1" dirty="0" smtClean="0"/>
              <a:t>:</a:t>
            </a:r>
            <a:r>
              <a:rPr lang="en-US" altLang="en-US" sz="3200" dirty="0" smtClean="0"/>
              <a:t> </a:t>
            </a:r>
            <a:r>
              <a:rPr lang="en-US" altLang="en-US" sz="3200" dirty="0" err="1" smtClean="0"/>
              <a:t>Memakan</a:t>
            </a:r>
            <a:r>
              <a:rPr lang="en-US" altLang="en-US" sz="3200" dirty="0" smtClean="0"/>
              <a:t> </a:t>
            </a:r>
            <a:r>
              <a:rPr lang="en-US" altLang="en-US" sz="3200" dirty="0" err="1" smtClean="0"/>
              <a:t>waktu</a:t>
            </a:r>
            <a:r>
              <a:rPr lang="en-US" altLang="en-US" sz="3200" dirty="0" smtClean="0"/>
              <a:t> </a:t>
            </a:r>
            <a:r>
              <a:rPr lang="en-US" altLang="en-US" sz="3200" dirty="0" err="1" smtClean="0"/>
              <a:t>untuk</a:t>
            </a:r>
            <a:r>
              <a:rPr lang="en-US" altLang="en-US" sz="3200" dirty="0" smtClean="0"/>
              <a:t> </a:t>
            </a:r>
            <a:r>
              <a:rPr lang="en-US" altLang="en-US" sz="3200" dirty="0" err="1" smtClean="0"/>
              <a:t>mengumpulkan</a:t>
            </a:r>
            <a:r>
              <a:rPr lang="en-US" altLang="en-US" sz="3200" dirty="0" smtClean="0"/>
              <a:t> data </a:t>
            </a:r>
            <a:r>
              <a:rPr lang="en-US" altLang="en-US" sz="3200" dirty="0" err="1" smtClean="0"/>
              <a:t>dari</a:t>
            </a:r>
            <a:r>
              <a:rPr lang="en-US" altLang="en-US" sz="3200" dirty="0" smtClean="0"/>
              <a:t> </a:t>
            </a:r>
            <a:r>
              <a:rPr lang="en-US" altLang="en-US" sz="3200" dirty="0" err="1" smtClean="0"/>
              <a:t>suatu</a:t>
            </a:r>
            <a:r>
              <a:rPr lang="en-US" altLang="en-US" sz="3200" dirty="0" smtClean="0"/>
              <a:t> </a:t>
            </a:r>
            <a:r>
              <a:rPr lang="en-US" altLang="en-US" sz="3200" dirty="0" err="1" smtClean="0"/>
              <a:t>lokasi</a:t>
            </a:r>
            <a:r>
              <a:rPr lang="en-US" altLang="en-US" sz="3200" dirty="0" smtClean="0"/>
              <a:t>.</a:t>
            </a:r>
          </a:p>
        </p:txBody>
      </p:sp>
    </p:spTree>
    <p:extLst>
      <p:ext uri="{BB962C8B-B14F-4D97-AF65-F5344CB8AC3E}">
        <p14:creationId xmlns:p14="http://schemas.microsoft.com/office/powerpoint/2010/main" val="4039546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smtClean="0"/>
              <a:t>Wilayah</a:t>
            </a:r>
            <a:endParaRPr lang="id-ID" dirty="0"/>
          </a:p>
        </p:txBody>
      </p:sp>
      <p:sp>
        <p:nvSpPr>
          <p:cNvPr id="3" name="Content Placeholder 2"/>
          <p:cNvSpPr>
            <a:spLocks noGrp="1"/>
          </p:cNvSpPr>
          <p:nvPr>
            <p:ph idx="1"/>
          </p:nvPr>
        </p:nvSpPr>
        <p:spPr>
          <a:xfrm>
            <a:off x="479376" y="1412776"/>
            <a:ext cx="11449272" cy="5445224"/>
          </a:xfrm>
        </p:spPr>
        <p:txBody>
          <a:bodyPr/>
          <a:lstStyle/>
          <a:p>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dihadapkan</a:t>
            </a:r>
            <a:r>
              <a:rPr lang="en-US" altLang="en-US" sz="2000" dirty="0"/>
              <a:t> </a:t>
            </a:r>
            <a:r>
              <a:rPr lang="en-US" altLang="en-US" sz="2000" dirty="0" err="1"/>
              <a:t>pada</a:t>
            </a:r>
            <a:r>
              <a:rPr lang="en-US" altLang="en-US" sz="2000" dirty="0"/>
              <a:t> </a:t>
            </a:r>
            <a:r>
              <a:rPr lang="en-US" altLang="en-US" sz="2000" dirty="0" err="1"/>
              <a:t>situasi</a:t>
            </a:r>
            <a:r>
              <a:rPr lang="en-US" altLang="en-US" sz="2000" dirty="0"/>
              <a:t> di </a:t>
            </a:r>
            <a:r>
              <a:rPr lang="en-US" altLang="en-US" sz="2000" dirty="0" err="1"/>
              <a:t>mana</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smtClean="0"/>
              <a:t>tersebar</a:t>
            </a:r>
            <a:r>
              <a:rPr lang="en-US" altLang="en-US" sz="2000" dirty="0" smtClean="0"/>
              <a:t> </a:t>
            </a:r>
            <a:r>
              <a:rPr lang="en-US" altLang="en-US" sz="2000" dirty="0"/>
              <a:t>di </a:t>
            </a:r>
            <a:r>
              <a:rPr lang="en-US" altLang="en-US" sz="2000" dirty="0" err="1"/>
              <a:t>berbagai</a:t>
            </a:r>
            <a:r>
              <a:rPr lang="en-US" altLang="en-US" sz="2000" dirty="0"/>
              <a:t> </a:t>
            </a:r>
            <a:r>
              <a:rPr lang="en-US" altLang="en-US" sz="2000" dirty="0" err="1"/>
              <a:t>wilayah</a:t>
            </a:r>
            <a:r>
              <a:rPr lang="en-US" altLang="en-US" sz="2000" dirty="0"/>
              <a:t> yang </a:t>
            </a:r>
            <a:r>
              <a:rPr lang="en-US" altLang="en-US" sz="2000" dirty="0" err="1"/>
              <a:t>relatif</a:t>
            </a:r>
            <a:r>
              <a:rPr lang="en-US" altLang="en-US" sz="2000" dirty="0"/>
              <a:t> </a:t>
            </a:r>
            <a:r>
              <a:rPr lang="en-US" altLang="en-US" sz="2000" dirty="0" err="1"/>
              <a:t>saling</a:t>
            </a:r>
            <a:r>
              <a:rPr lang="en-US" altLang="en-US" sz="2000" dirty="0"/>
              <a:t> </a:t>
            </a:r>
            <a:r>
              <a:rPr lang="en-US" altLang="en-US" sz="2000" dirty="0" err="1"/>
              <a:t>berjauhan</a:t>
            </a:r>
            <a:r>
              <a:rPr lang="en-US" altLang="en-US" sz="2000" dirty="0"/>
              <a:t>, </a:t>
            </a:r>
            <a:r>
              <a:rPr lang="en-US" altLang="en-US" sz="2000" dirty="0" err="1"/>
              <a:t>maka</a:t>
            </a:r>
            <a:r>
              <a:rPr lang="en-US" altLang="en-US" sz="2000" dirty="0"/>
              <a:t> </a:t>
            </a:r>
            <a:r>
              <a:rPr lang="en-US" altLang="en-US" sz="2000" dirty="0" err="1" smtClean="0"/>
              <a:t>cara</a:t>
            </a:r>
            <a:r>
              <a:rPr lang="en-US" altLang="en-US" sz="2000" dirty="0" smtClean="0"/>
              <a:t> </a:t>
            </a:r>
            <a:r>
              <a:rPr lang="en-US" altLang="en-US" sz="2000" dirty="0" err="1"/>
              <a:t>pengambilan</a:t>
            </a:r>
            <a:r>
              <a:rPr lang="en-US" altLang="en-US" sz="2000" dirty="0"/>
              <a:t> </a:t>
            </a:r>
            <a:r>
              <a:rPr lang="en-US" altLang="en-US" sz="2000" dirty="0" err="1"/>
              <a:t>sampel</a:t>
            </a:r>
            <a:r>
              <a:rPr lang="en-US" altLang="en-US" sz="2000" dirty="0"/>
              <a:t> </a:t>
            </a:r>
            <a:r>
              <a:rPr lang="en-US" altLang="en-US" sz="2000" dirty="0" err="1"/>
              <a:t>wilayah</a:t>
            </a:r>
            <a:r>
              <a:rPr lang="en-US" altLang="en-US" sz="2000" dirty="0"/>
              <a:t> </a:t>
            </a:r>
            <a:r>
              <a:rPr lang="en-US" altLang="en-US" sz="2000" dirty="0" err="1"/>
              <a:t>dapat</a:t>
            </a:r>
            <a:r>
              <a:rPr lang="en-US" altLang="en-US" sz="2000" dirty="0"/>
              <a:t> </a:t>
            </a:r>
            <a:r>
              <a:rPr lang="en-US" altLang="en-US" sz="2000" dirty="0" err="1"/>
              <a:t>diterapkan</a:t>
            </a:r>
            <a:r>
              <a:rPr lang="en-US" altLang="en-US" sz="2000" dirty="0"/>
              <a:t>. </a:t>
            </a:r>
            <a:r>
              <a:rPr lang="en-US" altLang="en-US" sz="2000" dirty="0" err="1"/>
              <a:t>Misalkan</a:t>
            </a:r>
            <a:r>
              <a:rPr lang="en-US" altLang="en-US" sz="2000" dirty="0"/>
              <a:t>, </a:t>
            </a:r>
            <a:r>
              <a:rPr lang="en-US" altLang="en-US" sz="2000" dirty="0" err="1" smtClean="0"/>
              <a:t>peneliti</a:t>
            </a:r>
            <a:r>
              <a:rPr lang="en-US" altLang="en-US" sz="2000" dirty="0" smtClean="0"/>
              <a:t> </a:t>
            </a:r>
            <a:r>
              <a:rPr lang="en-US" altLang="en-US" sz="2000" dirty="0" err="1"/>
              <a:t>ingin</a:t>
            </a:r>
            <a:r>
              <a:rPr lang="en-US" altLang="en-US" sz="2000" dirty="0"/>
              <a:t> </a:t>
            </a:r>
            <a:r>
              <a:rPr lang="en-US" altLang="en-US" sz="2000" dirty="0" err="1"/>
              <a:t>mengetahui</a:t>
            </a:r>
            <a:r>
              <a:rPr lang="en-US" altLang="en-US" sz="2000" dirty="0"/>
              <a:t> </a:t>
            </a:r>
            <a:r>
              <a:rPr lang="en-US" altLang="en-US" sz="2000" dirty="0" err="1"/>
              <a:t>pandangan</a:t>
            </a:r>
            <a:r>
              <a:rPr lang="en-US" altLang="en-US" sz="2000" dirty="0"/>
              <a:t> </a:t>
            </a:r>
            <a:r>
              <a:rPr lang="en-US" altLang="en-US" sz="2000" dirty="0" err="1"/>
              <a:t>masyarakat</a:t>
            </a:r>
            <a:r>
              <a:rPr lang="en-US" altLang="en-US" sz="2000" dirty="0"/>
              <a:t> </a:t>
            </a:r>
            <a:r>
              <a:rPr lang="en-US" altLang="en-US" sz="2000" dirty="0" err="1"/>
              <a:t>Jawa</a:t>
            </a:r>
            <a:r>
              <a:rPr lang="en-US" altLang="en-US" sz="2000" dirty="0"/>
              <a:t> Barat </a:t>
            </a:r>
            <a:r>
              <a:rPr lang="en-US" altLang="en-US" sz="2000" dirty="0" err="1" smtClean="0"/>
              <a:t>terhadap</a:t>
            </a:r>
            <a:r>
              <a:rPr lang="en-US" altLang="en-US" sz="2000" dirty="0" smtClean="0"/>
              <a:t> </a:t>
            </a:r>
            <a:r>
              <a:rPr lang="en-US" altLang="en-US" sz="2000" dirty="0"/>
              <a:t>program </a:t>
            </a:r>
            <a:r>
              <a:rPr lang="en-US" altLang="en-US" sz="2000" dirty="0" err="1"/>
              <a:t>keluarga</a:t>
            </a:r>
            <a:r>
              <a:rPr lang="en-US" altLang="en-US" sz="2000" dirty="0"/>
              <a:t> </a:t>
            </a:r>
            <a:r>
              <a:rPr lang="en-US" altLang="en-US" sz="2000" dirty="0" err="1" smtClean="0"/>
              <a:t>berencana</a:t>
            </a:r>
            <a:endParaRPr lang="id-ID" altLang="en-US" sz="2000" dirty="0" smtClean="0"/>
          </a:p>
          <a:p>
            <a:r>
              <a:rPr lang="en-US" altLang="en-US" sz="2000" dirty="0" err="1"/>
              <a:t>Langkah-langkah</a:t>
            </a:r>
            <a:r>
              <a:rPr lang="en-US" altLang="en-US" sz="2000" dirty="0"/>
              <a:t> :</a:t>
            </a:r>
          </a:p>
          <a:p>
            <a:pPr marL="900113" indent="-457200">
              <a:buFont typeface="+mj-lt"/>
              <a:buAutoNum type="arabicPeriod"/>
            </a:pPr>
            <a:r>
              <a:rPr lang="en-US" altLang="en-US" sz="2000" dirty="0" err="1"/>
              <a:t>Susun</a:t>
            </a:r>
            <a:r>
              <a:rPr lang="en-US" altLang="en-US" sz="2000" dirty="0"/>
              <a:t> </a:t>
            </a:r>
            <a:r>
              <a:rPr lang="en-US" altLang="en-US" sz="2000" dirty="0" err="1"/>
              <a:t>kerangka</a:t>
            </a:r>
            <a:r>
              <a:rPr lang="en-US" altLang="en-US" sz="2000" dirty="0"/>
              <a:t> </a:t>
            </a:r>
            <a:r>
              <a:rPr lang="en-US" altLang="en-US" sz="2000" dirty="0" err="1"/>
              <a:t>sampel</a:t>
            </a:r>
            <a:r>
              <a:rPr lang="en-US" altLang="en-US" sz="2000" dirty="0"/>
              <a:t> yang </a:t>
            </a:r>
            <a:r>
              <a:rPr lang="en-US" altLang="en-US" sz="2000" dirty="0" err="1"/>
              <a:t>menggambarkan</a:t>
            </a:r>
            <a:r>
              <a:rPr lang="en-US" altLang="en-US" sz="2000" dirty="0"/>
              <a:t> </a:t>
            </a:r>
            <a:r>
              <a:rPr lang="en-US" altLang="en-US" sz="2000" dirty="0" err="1" smtClean="0"/>
              <a:t>wilayah-wilayah</a:t>
            </a:r>
            <a:r>
              <a:rPr lang="en-US" altLang="en-US" sz="2000" dirty="0"/>
              <a:t>.  </a:t>
            </a:r>
            <a:r>
              <a:rPr lang="en-US" altLang="en-US" sz="2000" dirty="0" err="1"/>
              <a:t>Mis</a:t>
            </a:r>
            <a:r>
              <a:rPr lang="en-US" altLang="en-US" sz="2000" dirty="0"/>
              <a:t>. </a:t>
            </a:r>
            <a:r>
              <a:rPr lang="en-US" altLang="en-US" sz="2000" dirty="0" err="1"/>
              <a:t>Propinsi</a:t>
            </a:r>
            <a:r>
              <a:rPr lang="en-US" altLang="en-US" sz="2000" dirty="0"/>
              <a:t> </a:t>
            </a:r>
            <a:r>
              <a:rPr lang="en-US" altLang="en-US" sz="2000" dirty="0" err="1"/>
              <a:t>Jawa</a:t>
            </a:r>
            <a:r>
              <a:rPr lang="en-US" altLang="en-US" sz="2000" dirty="0"/>
              <a:t> Barat yang </a:t>
            </a:r>
            <a:r>
              <a:rPr lang="en-US" altLang="en-US" sz="2000" dirty="0" err="1" smtClean="0"/>
              <a:t>lengkap</a:t>
            </a:r>
            <a:r>
              <a:rPr lang="en-US" altLang="en-US" sz="2000" dirty="0" smtClean="0"/>
              <a:t> </a:t>
            </a:r>
            <a:r>
              <a:rPr lang="en-US" altLang="en-US" sz="2000" dirty="0" err="1"/>
              <a:t>dengan</a:t>
            </a:r>
            <a:r>
              <a:rPr lang="en-US" altLang="en-US" sz="2000" dirty="0"/>
              <a:t> </a:t>
            </a:r>
            <a:r>
              <a:rPr lang="en-US" altLang="en-US" sz="2000" dirty="0" err="1"/>
              <a:t>Kabupaten</a:t>
            </a:r>
            <a:r>
              <a:rPr lang="en-US" altLang="en-US" sz="2000" dirty="0"/>
              <a:t>, </a:t>
            </a:r>
            <a:r>
              <a:rPr lang="en-US" altLang="en-US" sz="2000" dirty="0" err="1"/>
              <a:t>Kecamatan</a:t>
            </a:r>
            <a:r>
              <a:rPr lang="en-US" altLang="en-US" sz="2000" dirty="0"/>
              <a:t>, </a:t>
            </a:r>
            <a:r>
              <a:rPr lang="en-US" altLang="en-US" sz="2000" dirty="0" err="1"/>
              <a:t>dan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 </a:t>
            </a:r>
            <a:r>
              <a:rPr lang="en-US" altLang="en-US" sz="2000" dirty="0" err="1"/>
              <a:t>Kabupaten</a:t>
            </a:r>
            <a:r>
              <a:rPr lang="en-US" altLang="en-US" sz="2000" dirty="0" smtClean="0"/>
              <a:t>?,</a:t>
            </a:r>
            <a:r>
              <a:rPr lang="id-ID" altLang="en-US" sz="2000" dirty="0" smtClean="0"/>
              <a:t> </a:t>
            </a:r>
            <a:r>
              <a:rPr lang="en-US" altLang="en-US" sz="2000" dirty="0" err="1" smtClean="0"/>
              <a:t>Kecamatan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berapa</a:t>
            </a:r>
            <a:r>
              <a:rPr lang="en-US" altLang="en-US" sz="2000" dirty="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endParaRPr lang="en-US" altLang="en-US" sz="2000" dirty="0"/>
          </a:p>
          <a:p>
            <a:pPr marL="900113" indent="-457200">
              <a:buFont typeface="+mj-lt"/>
              <a:buAutoNum type="arabicPeriod"/>
            </a:pPr>
            <a:r>
              <a:rPr lang="en-US" altLang="en-US" sz="2000" dirty="0" err="1" smtClean="0"/>
              <a:t>Pilih</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endParaRPr lang="en-US" altLang="en-US" sz="2000" dirty="0"/>
          </a:p>
          <a:p>
            <a:pPr marL="900113" indent="-457200">
              <a:buFont typeface="+mj-lt"/>
              <a:buAutoNum type="arabicPeriod"/>
            </a:pPr>
            <a:r>
              <a:rPr lang="en-US" altLang="en-US" sz="2000" dirty="0" err="1" smtClean="0"/>
              <a:t>Telitilah</a:t>
            </a:r>
            <a:r>
              <a:rPr lang="en-US" altLang="en-US" sz="2000" dirty="0" smtClean="0"/>
              <a:t> </a:t>
            </a:r>
            <a:r>
              <a:rPr lang="en-US" altLang="en-US" sz="2000" dirty="0" err="1"/>
              <a:t>semua</a:t>
            </a:r>
            <a:r>
              <a:rPr lang="en-US" altLang="en-US" sz="2000" dirty="0"/>
              <a:t> </a:t>
            </a:r>
            <a:r>
              <a:rPr lang="en-US" altLang="en-US" sz="2000" dirty="0" err="1"/>
              <a:t>unsur</a:t>
            </a:r>
            <a:r>
              <a:rPr lang="en-US" altLang="en-US" sz="2000" dirty="0"/>
              <a:t> </a:t>
            </a:r>
            <a:r>
              <a:rPr lang="en-US" altLang="en-US" sz="2000" dirty="0" err="1"/>
              <a:t>sampel</a:t>
            </a:r>
            <a:r>
              <a:rPr lang="en-US" altLang="en-US" sz="2000" dirty="0"/>
              <a:t> yang </a:t>
            </a:r>
            <a:r>
              <a:rPr lang="en-US" altLang="en-US" sz="2000" dirty="0" err="1"/>
              <a:t>ada</a:t>
            </a:r>
            <a:r>
              <a:rPr lang="en-US" altLang="en-US" sz="2000" dirty="0"/>
              <a:t> </a:t>
            </a:r>
            <a:r>
              <a:rPr lang="en-US" altLang="en-US" sz="2000" dirty="0" err="1"/>
              <a:t>dalam</a:t>
            </a:r>
            <a:r>
              <a:rPr lang="en-US" altLang="en-US" sz="2000" dirty="0"/>
              <a:t> </a:t>
            </a:r>
            <a:r>
              <a:rPr lang="en-US" altLang="en-US" sz="2000" dirty="0" err="1" smtClean="0"/>
              <a:t>wilayah</a:t>
            </a:r>
            <a:r>
              <a:rPr lang="en-US" altLang="en-US" sz="2000" dirty="0" smtClean="0"/>
              <a:t> </a:t>
            </a:r>
            <a:r>
              <a:rPr lang="en-US" altLang="en-US" sz="2000" dirty="0" err="1"/>
              <a:t>sampel</a:t>
            </a:r>
            <a:r>
              <a:rPr lang="en-US" altLang="en-US" sz="2000" dirty="0"/>
              <a:t> </a:t>
            </a:r>
            <a:r>
              <a:rPr lang="en-US" altLang="en-US" sz="2000" dirty="0" err="1"/>
              <a:t>penelitian</a:t>
            </a:r>
            <a:r>
              <a:rPr lang="en-US" altLang="en-US" sz="2000" dirty="0"/>
              <a:t>.</a:t>
            </a:r>
          </a:p>
          <a:p>
            <a:r>
              <a:rPr lang="en-US" altLang="en-US" sz="2000" dirty="0" err="1"/>
              <a:t>Jika</a:t>
            </a:r>
            <a:r>
              <a:rPr lang="en-US" altLang="en-US" sz="2000" dirty="0"/>
              <a:t> </a:t>
            </a:r>
            <a:r>
              <a:rPr lang="en-US" altLang="en-US" sz="2000" dirty="0" err="1"/>
              <a:t>masih</a:t>
            </a:r>
            <a:r>
              <a:rPr lang="en-US" altLang="en-US" sz="2000" dirty="0"/>
              <a:t> </a:t>
            </a:r>
            <a:r>
              <a:rPr lang="en-US" altLang="en-US" sz="2000" dirty="0" err="1"/>
              <a:t>terlampau</a:t>
            </a:r>
            <a:r>
              <a:rPr lang="en-US" altLang="en-US" sz="2000" dirty="0"/>
              <a:t> </a:t>
            </a:r>
            <a:r>
              <a:rPr lang="en-US" altLang="en-US" sz="2000" dirty="0" err="1"/>
              <a:t>banyak</a:t>
            </a:r>
            <a:r>
              <a:rPr lang="en-US" altLang="en-US" sz="2000" dirty="0"/>
              <a:t>, </a:t>
            </a:r>
            <a:r>
              <a:rPr lang="en-US" altLang="en-US" sz="2000" dirty="0" err="1"/>
              <a:t>bagilah</a:t>
            </a:r>
            <a:r>
              <a:rPr lang="en-US" altLang="en-US" sz="2000" dirty="0"/>
              <a:t> </a:t>
            </a:r>
            <a:r>
              <a:rPr lang="en-US" altLang="en-US" sz="2000" dirty="0" err="1"/>
              <a:t>lagi</a:t>
            </a:r>
            <a:r>
              <a:rPr lang="en-US" altLang="en-US" sz="2000" dirty="0"/>
              <a:t> </a:t>
            </a:r>
            <a:r>
              <a:rPr lang="en-US" altLang="en-US" sz="2000" dirty="0" err="1"/>
              <a:t>wilayah</a:t>
            </a:r>
            <a:r>
              <a:rPr lang="en-US" altLang="en-US" sz="2000" dirty="0"/>
              <a:t> </a:t>
            </a:r>
            <a:r>
              <a:rPr lang="en-US" altLang="en-US" sz="2000" dirty="0" err="1"/>
              <a:t>penelitian</a:t>
            </a:r>
            <a:r>
              <a:rPr lang="en-US" altLang="en-US" sz="2000" dirty="0"/>
              <a:t> </a:t>
            </a:r>
            <a:r>
              <a:rPr lang="en-US" altLang="en-US" sz="2000" dirty="0" err="1" smtClean="0"/>
              <a:t>ke</a:t>
            </a:r>
            <a:r>
              <a:rPr lang="en-US" altLang="en-US" sz="2000" dirty="0" smtClean="0"/>
              <a:t> </a:t>
            </a:r>
            <a:r>
              <a:rPr lang="en-US" altLang="en-US" sz="2000" dirty="0" err="1"/>
              <a:t>dalam</a:t>
            </a:r>
            <a:r>
              <a:rPr lang="en-US" altLang="en-US" sz="2000" dirty="0"/>
              <a:t> </a:t>
            </a:r>
            <a:r>
              <a:rPr lang="en-US" altLang="en-US" sz="2000" dirty="0" err="1"/>
              <a:t>wilayah</a:t>
            </a:r>
            <a:r>
              <a:rPr lang="en-US" altLang="en-US" sz="2000" dirty="0"/>
              <a:t> yang </a:t>
            </a:r>
            <a:r>
              <a:rPr lang="en-US" altLang="en-US" sz="2000" dirty="0" err="1"/>
              <a:t>lebih</a:t>
            </a:r>
            <a:r>
              <a:rPr lang="en-US" altLang="en-US" sz="2000" dirty="0"/>
              <a:t> </a:t>
            </a:r>
            <a:r>
              <a:rPr lang="en-US" altLang="en-US" sz="2000" dirty="0" err="1"/>
              <a:t>kecil</a:t>
            </a:r>
            <a:r>
              <a:rPr lang="en-US" altLang="en-US" sz="2000" dirty="0"/>
              <a:t> </a:t>
            </a:r>
            <a:r>
              <a:rPr lang="en-US" altLang="en-US" sz="2000" dirty="0" err="1"/>
              <a:t>lagi</a:t>
            </a:r>
            <a:r>
              <a:rPr lang="en-US" altLang="en-US" sz="2000" dirty="0"/>
              <a:t> – </a:t>
            </a:r>
            <a:r>
              <a:rPr lang="en-US" altLang="en-US" sz="2000" dirty="0" err="1"/>
              <a:t>misalnya</a:t>
            </a:r>
            <a:r>
              <a:rPr lang="en-US" altLang="en-US" sz="2000" dirty="0"/>
              <a:t> “</a:t>
            </a:r>
            <a:r>
              <a:rPr lang="en-US" altLang="en-US" sz="2000" dirty="0" err="1"/>
              <a:t>kampung</a:t>
            </a:r>
            <a:r>
              <a:rPr lang="en-US" altLang="en-US" sz="2000" dirty="0" smtClean="0"/>
              <a:t>”</a:t>
            </a:r>
            <a:endParaRPr lang="en-US" altLang="en-US" sz="2000" dirty="0"/>
          </a:p>
        </p:txBody>
      </p:sp>
    </p:spTree>
    <p:extLst>
      <p:ext uri="{BB962C8B-B14F-4D97-AF65-F5344CB8AC3E}">
        <p14:creationId xmlns:p14="http://schemas.microsoft.com/office/powerpoint/2010/main" val="370274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ext Box 5"/>
          <p:cNvSpPr txBox="1">
            <a:spLocks noChangeArrowheads="1"/>
          </p:cNvSpPr>
          <p:nvPr/>
        </p:nvSpPr>
        <p:spPr bwMode="auto">
          <a:xfrm>
            <a:off x="2879725" y="1408113"/>
            <a:ext cx="184150" cy="366712"/>
          </a:xfrm>
          <a:prstGeom prst="rect">
            <a:avLst/>
          </a:prstGeom>
          <a:noFill/>
          <a:ln>
            <a:noFill/>
          </a:ln>
          <a:effectLst/>
        </p:spPr>
        <p:txBody>
          <a:bodyPr wrap="none">
            <a:spAutoFit/>
          </a:bodyPr>
          <a:lstStyle/>
          <a:p>
            <a:endParaRPr lang="en-US" altLang="en-US"/>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Tidak</a:t>
            </a:r>
            <a:r>
              <a:rPr lang="en-US" altLang="en-US" dirty="0"/>
              <a:t> </a:t>
            </a:r>
            <a:r>
              <a:rPr lang="en-US" altLang="en-US" dirty="0" err="1" smtClean="0"/>
              <a:t>Acak</a:t>
            </a:r>
            <a:endParaRPr lang="id-ID" dirty="0"/>
          </a:p>
        </p:txBody>
      </p:sp>
      <p:sp>
        <p:nvSpPr>
          <p:cNvPr id="3" name="Content Placeholder 2"/>
          <p:cNvSpPr>
            <a:spLocks noGrp="1"/>
          </p:cNvSpPr>
          <p:nvPr>
            <p:ph idx="1"/>
          </p:nvPr>
        </p:nvSpPr>
        <p:spPr>
          <a:xfrm>
            <a:off x="737235" y="1425665"/>
            <a:ext cx="10972800" cy="4953000"/>
          </a:xfrm>
        </p:spPr>
        <p:txBody>
          <a:bodyPr/>
          <a:lstStyle/>
          <a:p>
            <a:r>
              <a:rPr lang="en-US" altLang="en-US" dirty="0" err="1"/>
              <a:t>Sampel</a:t>
            </a:r>
            <a:r>
              <a:rPr lang="en-US" altLang="en-US" dirty="0"/>
              <a:t> yang </a:t>
            </a:r>
            <a:r>
              <a:rPr lang="en-US" altLang="en-US" dirty="0" err="1"/>
              <a:t>mudah</a:t>
            </a:r>
            <a:r>
              <a:rPr lang="en-US" altLang="en-US" dirty="0"/>
              <a:t> </a:t>
            </a:r>
            <a:r>
              <a:rPr lang="en-US" altLang="en-US" dirty="0" err="1"/>
              <a:t>dilakukan</a:t>
            </a:r>
            <a:endParaRPr lang="en-US" altLang="en-US" dirty="0"/>
          </a:p>
          <a:p>
            <a:r>
              <a:rPr lang="en-US" altLang="en-US" dirty="0" err="1"/>
              <a:t>Pengambilan</a:t>
            </a:r>
            <a:r>
              <a:rPr lang="en-US" altLang="en-US" dirty="0"/>
              <a:t> </a:t>
            </a:r>
            <a:r>
              <a:rPr lang="en-US" altLang="en-US" dirty="0" err="1"/>
              <a:t>sampel</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ini</a:t>
            </a:r>
            <a:r>
              <a:rPr lang="en-US" altLang="en-US" dirty="0"/>
              <a:t> </a:t>
            </a:r>
            <a:r>
              <a:rPr lang="en-US" altLang="en-US" dirty="0" err="1"/>
              <a:t>cukup</a:t>
            </a:r>
            <a:r>
              <a:rPr lang="en-US" altLang="en-US" dirty="0"/>
              <a:t> </a:t>
            </a:r>
            <a:r>
              <a:rPr lang="en-US" altLang="en-US" dirty="0" err="1" smtClean="0"/>
              <a:t>Memadai</a:t>
            </a:r>
            <a:r>
              <a:rPr lang="en-US" altLang="en-US" dirty="0" smtClean="0"/>
              <a:t> </a:t>
            </a:r>
            <a:r>
              <a:rPr lang="en-US" altLang="en-US" dirty="0" err="1"/>
              <a:t>untuk</a:t>
            </a:r>
            <a:r>
              <a:rPr lang="en-US" altLang="en-US" dirty="0"/>
              <a:t> </a:t>
            </a:r>
            <a:r>
              <a:rPr lang="en-US" altLang="en-US" dirty="0" err="1"/>
              <a:t>penelitian</a:t>
            </a:r>
            <a:r>
              <a:rPr lang="en-US" altLang="en-US" dirty="0"/>
              <a:t> yang </a:t>
            </a:r>
            <a:r>
              <a:rPr lang="en-US" altLang="en-US" dirty="0" err="1"/>
              <a:t>sifatnya</a:t>
            </a:r>
            <a:r>
              <a:rPr lang="en-US" altLang="en-US" dirty="0"/>
              <a:t> </a:t>
            </a:r>
            <a:r>
              <a:rPr lang="en-US" altLang="en-US" dirty="0" err="1" smtClean="0"/>
              <a:t>Penjajagan</a:t>
            </a:r>
            <a:endParaRPr lang="id-ID" altLang="en-US" dirty="0" smtClean="0"/>
          </a:p>
          <a:p>
            <a:r>
              <a:rPr lang="en-US" altLang="en-US" dirty="0" err="1"/>
              <a:t>Langkah-langkah</a:t>
            </a:r>
            <a:r>
              <a:rPr lang="en-US" altLang="en-US" dirty="0"/>
              <a:t> : </a:t>
            </a:r>
          </a:p>
          <a:p>
            <a:pPr marL="711200">
              <a:buFontTx/>
              <a:buAutoNum type="arabicPeriod"/>
            </a:pPr>
            <a:r>
              <a:rPr lang="en-US" altLang="en-US" dirty="0" err="1"/>
              <a:t>Tetapkan</a:t>
            </a:r>
            <a:r>
              <a:rPr lang="en-US" altLang="en-US" dirty="0"/>
              <a:t> </a:t>
            </a:r>
            <a:r>
              <a:rPr lang="en-US" altLang="en-US" dirty="0" err="1"/>
              <a:t>secara</a:t>
            </a:r>
            <a:r>
              <a:rPr lang="en-US" altLang="en-US" dirty="0"/>
              <a:t> </a:t>
            </a:r>
            <a:r>
              <a:rPr lang="en-US" altLang="en-US" dirty="0" err="1"/>
              <a:t>khusus</a:t>
            </a:r>
            <a:r>
              <a:rPr lang="en-US" altLang="en-US" dirty="0"/>
              <a:t> </a:t>
            </a:r>
            <a:r>
              <a:rPr lang="en-US" altLang="en-US" dirty="0" err="1"/>
              <a:t>populasi</a:t>
            </a:r>
            <a:r>
              <a:rPr lang="en-US" altLang="en-US" dirty="0"/>
              <a:t> </a:t>
            </a:r>
            <a:r>
              <a:rPr lang="en-US" altLang="en-US" dirty="0" err="1"/>
              <a:t>penelitian</a:t>
            </a:r>
            <a:endParaRPr lang="en-US" altLang="en-US" dirty="0"/>
          </a:p>
          <a:p>
            <a:pPr marL="7112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yang </a:t>
            </a:r>
            <a:r>
              <a:rPr lang="en-US" altLang="en-US" dirty="0" err="1"/>
              <a:t>akan</a:t>
            </a:r>
            <a:r>
              <a:rPr lang="en-US" altLang="en-US" dirty="0"/>
              <a:t> </a:t>
            </a:r>
            <a:r>
              <a:rPr lang="en-US" altLang="en-US" dirty="0" err="1"/>
              <a:t>diambil</a:t>
            </a:r>
            <a:endParaRPr lang="en-US" altLang="en-US" dirty="0"/>
          </a:p>
          <a:p>
            <a:pPr marL="711200">
              <a:buFontTx/>
              <a:buAutoNum type="arabicPeriod"/>
            </a:pPr>
            <a:r>
              <a:rPr lang="en-US" altLang="en-US" dirty="0" err="1"/>
              <a:t>Pergilah</a:t>
            </a:r>
            <a:r>
              <a:rPr lang="en-US" altLang="en-US" dirty="0"/>
              <a:t> </a:t>
            </a:r>
            <a:r>
              <a:rPr lang="en-US" altLang="en-US" dirty="0" err="1"/>
              <a:t>ke</a:t>
            </a:r>
            <a:r>
              <a:rPr lang="en-US" altLang="en-US" dirty="0"/>
              <a:t> </a:t>
            </a:r>
            <a:r>
              <a:rPr lang="en-US" altLang="en-US" dirty="0" err="1"/>
              <a:t>tempat</a:t>
            </a:r>
            <a:r>
              <a:rPr lang="en-US" altLang="en-US" dirty="0"/>
              <a:t> yang </a:t>
            </a:r>
            <a:r>
              <a:rPr lang="en-US" altLang="en-US" dirty="0" err="1"/>
              <a:t>banyak</a:t>
            </a:r>
            <a:r>
              <a:rPr lang="en-US" altLang="en-US" dirty="0"/>
              <a:t> </a:t>
            </a:r>
            <a:r>
              <a:rPr lang="en-US" altLang="en-US" dirty="0" err="1"/>
              <a:t>terdapat</a:t>
            </a:r>
            <a:r>
              <a:rPr lang="en-US" altLang="en-US" dirty="0"/>
              <a:t> </a:t>
            </a:r>
            <a:r>
              <a:rPr lang="en-US" altLang="en-US" dirty="0" err="1"/>
              <a:t>unsur</a:t>
            </a:r>
            <a:r>
              <a:rPr lang="en-US" altLang="en-US" dirty="0"/>
              <a:t> </a:t>
            </a:r>
            <a:r>
              <a:rPr lang="en-US" altLang="en-US" dirty="0" err="1"/>
              <a:t>populasi</a:t>
            </a:r>
            <a:endParaRPr lang="en-US" altLang="en-US" dirty="0"/>
          </a:p>
          <a:p>
            <a:pPr marL="711200">
              <a:buFontTx/>
              <a:buAutoNum type="arabicPeriod"/>
            </a:pPr>
            <a:r>
              <a:rPr lang="en-US" altLang="en-US" dirty="0" err="1"/>
              <a:t>Bagikanlah</a:t>
            </a:r>
            <a:r>
              <a:rPr lang="en-US" altLang="en-US" dirty="0"/>
              <a:t> </a:t>
            </a:r>
            <a:r>
              <a:rPr lang="en-US" altLang="en-US" dirty="0" err="1"/>
              <a:t>kuesioner</a:t>
            </a:r>
            <a:r>
              <a:rPr lang="en-US" altLang="en-US" dirty="0"/>
              <a:t> </a:t>
            </a:r>
            <a:r>
              <a:rPr lang="en-US" altLang="en-US" dirty="0" err="1"/>
              <a:t>kepada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populasi</a:t>
            </a:r>
            <a:r>
              <a:rPr lang="en-US" altLang="en-US" dirty="0"/>
              <a:t> </a:t>
            </a:r>
            <a:r>
              <a:rPr lang="en-US" altLang="en-US" dirty="0" smtClean="0"/>
              <a:t>yang </a:t>
            </a:r>
            <a:r>
              <a:rPr lang="en-US" altLang="en-US" dirty="0" err="1"/>
              <a:t>dijumpai</a:t>
            </a:r>
            <a:endParaRPr lang="en-US" altLang="en-US" dirty="0"/>
          </a:p>
          <a:p>
            <a:endParaRPr lang="en-US" altLang="en-US" dirty="0"/>
          </a:p>
          <a:p>
            <a:endParaRPr lang="id-ID" dirty="0"/>
          </a:p>
        </p:txBody>
      </p:sp>
    </p:spTree>
    <p:extLst>
      <p:ext uri="{BB962C8B-B14F-4D97-AF65-F5344CB8AC3E}">
        <p14:creationId xmlns:p14="http://schemas.microsoft.com/office/powerpoint/2010/main" val="14921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ext Box 4"/>
          <p:cNvSpPr txBox="1">
            <a:spLocks noChangeArrowheads="1"/>
          </p:cNvSpPr>
          <p:nvPr/>
        </p:nvSpPr>
        <p:spPr bwMode="auto">
          <a:xfrm>
            <a:off x="6190959" y="304800"/>
            <a:ext cx="184731" cy="584775"/>
          </a:xfrm>
          <a:prstGeom prst="rect">
            <a:avLst/>
          </a:prstGeom>
          <a:solidFill>
            <a:srgbClr val="B5ADBB"/>
          </a:solidFill>
          <a:ln>
            <a:noFill/>
          </a:ln>
          <a:effectLst/>
        </p:spPr>
        <p:txBody>
          <a:bodyPr wrap="none">
            <a:spAutoFit/>
          </a:bodyPr>
          <a:lstStyle/>
          <a:p>
            <a:pPr algn="ctr"/>
            <a:endParaRPr lang="en-US" altLang="en-US" sz="3200" b="1" dirty="0"/>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berdasarkan</a:t>
            </a:r>
            <a:r>
              <a:rPr lang="en-US" altLang="en-US" dirty="0"/>
              <a:t> </a:t>
            </a:r>
            <a:r>
              <a:rPr lang="en-US" altLang="en-US" dirty="0" err="1" smtClean="0"/>
              <a:t>pertimbangan</a:t>
            </a:r>
            <a:r>
              <a:rPr lang="en-US" altLang="en-US" dirty="0" smtClean="0"/>
              <a:t> </a:t>
            </a:r>
            <a:r>
              <a:rPr lang="en-US" altLang="en-US" dirty="0" err="1" smtClean="0"/>
              <a:t>tertentu</a:t>
            </a:r>
            <a:endParaRPr lang="id-ID" dirty="0"/>
          </a:p>
        </p:txBody>
      </p:sp>
      <p:sp>
        <p:nvSpPr>
          <p:cNvPr id="3" name="Content Placeholder 2"/>
          <p:cNvSpPr>
            <a:spLocks noGrp="1"/>
          </p:cNvSpPr>
          <p:nvPr>
            <p:ph idx="1"/>
          </p:nvPr>
        </p:nvSpPr>
        <p:spPr>
          <a:xfrm>
            <a:off x="704559" y="1484784"/>
            <a:ext cx="10972800" cy="4953000"/>
          </a:xfrm>
        </p:spPr>
        <p:txBody>
          <a:bodyPr/>
          <a:lstStyle/>
          <a:p>
            <a:r>
              <a:rPr lang="en-US" altLang="en-US" dirty="0" err="1"/>
              <a:t>Peneliti</a:t>
            </a:r>
            <a:r>
              <a:rPr lang="en-US" altLang="en-US" dirty="0"/>
              <a:t> </a:t>
            </a:r>
            <a:r>
              <a:rPr lang="en-US" altLang="en-US" dirty="0" err="1"/>
              <a:t>menentukan</a:t>
            </a:r>
            <a:r>
              <a:rPr lang="en-US" altLang="en-US" dirty="0"/>
              <a:t> </a:t>
            </a:r>
            <a:r>
              <a:rPr lang="en-US" altLang="en-US" dirty="0" err="1"/>
              <a:t>suatu</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dijadikan</a:t>
            </a:r>
            <a:r>
              <a:rPr lang="en-US" altLang="en-US" dirty="0" smtClean="0"/>
              <a:t> </a:t>
            </a:r>
            <a:r>
              <a:rPr lang="en-US" altLang="en-US" dirty="0" err="1"/>
              <a:t>sampel</a:t>
            </a:r>
            <a:r>
              <a:rPr lang="en-US" altLang="en-US" dirty="0"/>
              <a:t>, </a:t>
            </a:r>
            <a:r>
              <a:rPr lang="en-US" altLang="en-US" dirty="0" err="1"/>
              <a:t>berdasarkan</a:t>
            </a:r>
            <a:r>
              <a:rPr lang="en-US" altLang="en-US" dirty="0"/>
              <a:t> </a:t>
            </a:r>
            <a:r>
              <a:rPr lang="en-US" altLang="en-US" dirty="0" err="1"/>
              <a:t>pertimbangan</a:t>
            </a:r>
            <a:r>
              <a:rPr lang="en-US" altLang="en-US" dirty="0"/>
              <a:t> </a:t>
            </a:r>
            <a:r>
              <a:rPr lang="en-US" altLang="en-US" dirty="0" err="1"/>
              <a:t>tertentu</a:t>
            </a:r>
            <a:r>
              <a:rPr lang="en-US" altLang="en-US" dirty="0"/>
              <a:t>, </a:t>
            </a:r>
            <a:r>
              <a:rPr lang="en-US" altLang="en-US" dirty="0" err="1" smtClean="0"/>
              <a:t>yaitu</a:t>
            </a:r>
            <a:r>
              <a:rPr lang="en-US" altLang="en-US" dirty="0" smtClean="0"/>
              <a:t> </a:t>
            </a:r>
            <a:r>
              <a:rPr lang="en-US" altLang="en-US" dirty="0" err="1"/>
              <a:t>karena</a:t>
            </a:r>
            <a:r>
              <a:rPr lang="en-US" altLang="en-US" dirty="0"/>
              <a:t> “kaya </a:t>
            </a:r>
            <a:r>
              <a:rPr lang="en-US" altLang="en-US" dirty="0" err="1"/>
              <a:t>akan</a:t>
            </a:r>
            <a:r>
              <a:rPr lang="en-US" altLang="en-US" dirty="0"/>
              <a:t> </a:t>
            </a:r>
            <a:r>
              <a:rPr lang="en-US" altLang="en-US" dirty="0" err="1" smtClean="0"/>
              <a:t>informasi</a:t>
            </a:r>
            <a:r>
              <a:rPr lang="en-US" altLang="en-US" dirty="0" smtClean="0"/>
              <a:t>”</a:t>
            </a:r>
            <a:endParaRPr lang="id-ID" altLang="en-US" dirty="0" smtClean="0"/>
          </a:p>
          <a:p>
            <a:r>
              <a:rPr lang="en-US" altLang="en-US" dirty="0"/>
              <a:t>“</a:t>
            </a:r>
            <a:r>
              <a:rPr lang="en-US" altLang="en-US" dirty="0" err="1"/>
              <a:t>Seorang</a:t>
            </a:r>
            <a:r>
              <a:rPr lang="en-US" altLang="en-US" dirty="0"/>
              <a:t> </a:t>
            </a:r>
            <a:r>
              <a:rPr lang="en-US" altLang="en-US" dirty="0" err="1"/>
              <a:t>kepala</a:t>
            </a:r>
            <a:r>
              <a:rPr lang="en-US" altLang="en-US" dirty="0"/>
              <a:t> </a:t>
            </a:r>
            <a:r>
              <a:rPr lang="en-US" altLang="en-US" dirty="0" err="1"/>
              <a:t>sekolah</a:t>
            </a:r>
            <a:r>
              <a:rPr lang="en-US" altLang="en-US" dirty="0"/>
              <a:t> </a:t>
            </a:r>
            <a:r>
              <a:rPr lang="en-US" altLang="en-US" dirty="0" err="1"/>
              <a:t>dijadikan</a:t>
            </a:r>
            <a:r>
              <a:rPr lang="en-US" altLang="en-US" dirty="0"/>
              <a:t> </a:t>
            </a:r>
            <a:r>
              <a:rPr lang="en-US" altLang="en-US" dirty="0" err="1"/>
              <a:t>sampel</a:t>
            </a:r>
            <a:r>
              <a:rPr lang="en-US" altLang="en-US" dirty="0"/>
              <a:t> </a:t>
            </a:r>
            <a:r>
              <a:rPr lang="en-US" altLang="en-US" dirty="0" err="1" smtClean="0"/>
              <a:t>penelitian</a:t>
            </a:r>
            <a:r>
              <a:rPr lang="id-ID" altLang="en-US" dirty="0" smtClean="0"/>
              <a:t> </a:t>
            </a:r>
            <a:r>
              <a:rPr lang="en-US" altLang="en-US" dirty="0" err="1" smtClean="0"/>
              <a:t>ketika</a:t>
            </a:r>
            <a:r>
              <a:rPr lang="en-US" altLang="en-US" dirty="0" smtClean="0"/>
              <a:t> </a:t>
            </a:r>
            <a:r>
              <a:rPr lang="en-US" altLang="en-US" dirty="0" err="1"/>
              <a:t>peneliti</a:t>
            </a:r>
            <a:r>
              <a:rPr lang="en-US" altLang="en-US" dirty="0"/>
              <a:t> </a:t>
            </a:r>
            <a:r>
              <a:rPr lang="en-US" altLang="en-US" dirty="0" err="1"/>
              <a:t>yakin</a:t>
            </a:r>
            <a:r>
              <a:rPr lang="en-US" altLang="en-US" dirty="0"/>
              <a:t> </a:t>
            </a:r>
            <a:r>
              <a:rPr lang="en-US" altLang="en-US" dirty="0" err="1"/>
              <a:t>bahwa</a:t>
            </a:r>
            <a:r>
              <a:rPr lang="en-US" altLang="en-US" dirty="0"/>
              <a:t> </a:t>
            </a:r>
            <a:r>
              <a:rPr lang="en-US" altLang="en-US" dirty="0" err="1"/>
              <a:t>informasi</a:t>
            </a:r>
            <a:r>
              <a:rPr lang="en-US" altLang="en-US" dirty="0"/>
              <a:t> </a:t>
            </a:r>
            <a:r>
              <a:rPr lang="en-US" altLang="en-US" dirty="0" err="1"/>
              <a:t>atau</a:t>
            </a:r>
            <a:r>
              <a:rPr lang="en-US" altLang="en-US" dirty="0"/>
              <a:t> data </a:t>
            </a:r>
            <a:r>
              <a:rPr lang="en-US" altLang="en-US" dirty="0" smtClean="0"/>
              <a:t>yang </a:t>
            </a:r>
            <a:r>
              <a:rPr lang="en-US" altLang="en-US" dirty="0" err="1"/>
              <a:t>ingin</a:t>
            </a:r>
            <a:r>
              <a:rPr lang="en-US" altLang="en-US" dirty="0"/>
              <a:t> </a:t>
            </a:r>
            <a:r>
              <a:rPr lang="en-US" altLang="en-US" dirty="0" err="1"/>
              <a:t>diperolehya</a:t>
            </a:r>
            <a:r>
              <a:rPr lang="en-US" altLang="en-US" dirty="0"/>
              <a:t> </a:t>
            </a:r>
            <a:r>
              <a:rPr lang="en-US" altLang="en-US" dirty="0" err="1"/>
              <a:t>akan</a:t>
            </a:r>
            <a:r>
              <a:rPr lang="en-US" altLang="en-US" dirty="0"/>
              <a:t> </a:t>
            </a:r>
            <a:r>
              <a:rPr lang="en-US" altLang="en-US" dirty="0" err="1"/>
              <a:t>banyak</a:t>
            </a:r>
            <a:r>
              <a:rPr lang="en-US" altLang="en-US" dirty="0"/>
              <a:t> di </a:t>
            </a:r>
            <a:r>
              <a:rPr lang="en-US" altLang="en-US" dirty="0" err="1"/>
              <a:t>miliki</a:t>
            </a:r>
            <a:r>
              <a:rPr lang="en-US" altLang="en-US" dirty="0"/>
              <a:t> </a:t>
            </a:r>
            <a:r>
              <a:rPr lang="en-US" altLang="en-US" dirty="0" err="1" smtClean="0"/>
              <a:t>oleh</a:t>
            </a:r>
            <a:r>
              <a:rPr lang="en-US" altLang="en-US" dirty="0" smtClean="0"/>
              <a:t> </a:t>
            </a:r>
            <a:r>
              <a:rPr lang="en-US" altLang="en-US" dirty="0" err="1"/>
              <a:t>kepala</a:t>
            </a:r>
            <a:r>
              <a:rPr lang="en-US" altLang="en-US" dirty="0"/>
              <a:t> </a:t>
            </a:r>
            <a:r>
              <a:rPr lang="en-US" altLang="en-US" dirty="0" err="1"/>
              <a:t>sekolah</a:t>
            </a:r>
            <a:r>
              <a:rPr lang="en-US" altLang="en-US" dirty="0"/>
              <a:t> </a:t>
            </a:r>
            <a:r>
              <a:rPr lang="en-US" altLang="en-US" dirty="0" err="1"/>
              <a:t>tadi</a:t>
            </a:r>
            <a:r>
              <a:rPr lang="en-US" altLang="en-US" dirty="0"/>
              <a:t>”</a:t>
            </a:r>
          </a:p>
          <a:p>
            <a:endParaRPr lang="en-US" altLang="en-US" dirty="0"/>
          </a:p>
          <a:p>
            <a:endParaRPr lang="id-ID" dirty="0"/>
          </a:p>
        </p:txBody>
      </p:sp>
    </p:spTree>
    <p:extLst>
      <p:ext uri="{BB962C8B-B14F-4D97-AF65-F5344CB8AC3E}">
        <p14:creationId xmlns:p14="http://schemas.microsoft.com/office/powerpoint/2010/main" val="584247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Oval 6"/>
          <p:cNvSpPr>
            <a:spLocks noChangeArrowheads="1"/>
          </p:cNvSpPr>
          <p:nvPr/>
        </p:nvSpPr>
        <p:spPr bwMode="auto">
          <a:xfrm>
            <a:off x="6363816" y="5258544"/>
            <a:ext cx="990600" cy="9906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8" name="Oval 7"/>
          <p:cNvSpPr>
            <a:spLocks noChangeArrowheads="1"/>
          </p:cNvSpPr>
          <p:nvPr/>
        </p:nvSpPr>
        <p:spPr bwMode="auto">
          <a:xfrm>
            <a:off x="8040216" y="4725144"/>
            <a:ext cx="1905000" cy="19812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9" name="Oval 8"/>
          <p:cNvSpPr>
            <a:spLocks noChangeArrowheads="1"/>
          </p:cNvSpPr>
          <p:nvPr/>
        </p:nvSpPr>
        <p:spPr bwMode="auto">
          <a:xfrm>
            <a:off x="5220816" y="5487144"/>
            <a:ext cx="609600" cy="5334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2" name="Title 1"/>
          <p:cNvSpPr>
            <a:spLocks noGrp="1"/>
          </p:cNvSpPr>
          <p:nvPr>
            <p:ph type="title"/>
          </p:nvPr>
        </p:nvSpPr>
        <p:spPr>
          <a:xfrm>
            <a:off x="911424" y="727730"/>
            <a:ext cx="10871200" cy="563562"/>
          </a:xfrm>
        </p:spPr>
        <p:txBody>
          <a:bodyPr/>
          <a:lstStyle/>
          <a:p>
            <a:r>
              <a:rPr lang="en-US" altLang="en-US" dirty="0" err="1"/>
              <a:t>Sampel</a:t>
            </a:r>
            <a:r>
              <a:rPr lang="en-US" altLang="en-US" dirty="0"/>
              <a:t> Bola </a:t>
            </a:r>
            <a:r>
              <a:rPr lang="en-US" altLang="en-US" dirty="0" err="1" smtClean="0"/>
              <a:t>Salju</a:t>
            </a:r>
            <a:r>
              <a:rPr lang="id-ID" altLang="en-US" dirty="0" smtClean="0"/>
              <a:t> (Snowbal)</a:t>
            </a:r>
            <a:endParaRPr lang="id-ID" dirty="0"/>
          </a:p>
        </p:txBody>
      </p:sp>
      <p:sp>
        <p:nvSpPr>
          <p:cNvPr id="3" name="Content Placeholder 2"/>
          <p:cNvSpPr>
            <a:spLocks noGrp="1"/>
          </p:cNvSpPr>
          <p:nvPr>
            <p:ph idx="1"/>
          </p:nvPr>
        </p:nvSpPr>
        <p:spPr>
          <a:xfrm>
            <a:off x="809824" y="1376903"/>
            <a:ext cx="10972800" cy="2729230"/>
          </a:xfrm>
        </p:spPr>
        <p:txBody>
          <a:bodyPr/>
          <a:lstStyle/>
          <a:p>
            <a:r>
              <a:rPr lang="en-US" altLang="en-US" sz="2400" dirty="0"/>
              <a:t>Cara </a:t>
            </a:r>
            <a:r>
              <a:rPr lang="en-US" altLang="en-US" sz="2400" dirty="0" err="1"/>
              <a:t>ini</a:t>
            </a:r>
            <a:r>
              <a:rPr lang="en-US" altLang="en-US" sz="2400" dirty="0"/>
              <a:t> </a:t>
            </a:r>
            <a:r>
              <a:rPr lang="en-US" altLang="en-US" sz="2400" dirty="0" err="1"/>
              <a:t>bisa</a:t>
            </a:r>
            <a:r>
              <a:rPr lang="en-US" altLang="en-US" sz="2400" dirty="0"/>
              <a:t> </a:t>
            </a:r>
            <a:r>
              <a:rPr lang="en-US" altLang="en-US" sz="2400" dirty="0" err="1"/>
              <a:t>dipakai</a:t>
            </a:r>
            <a:r>
              <a:rPr lang="en-US" altLang="en-US" sz="2400" dirty="0"/>
              <a:t> </a:t>
            </a:r>
            <a:r>
              <a:rPr lang="en-US" altLang="en-US" sz="2400" dirty="0" err="1"/>
              <a:t>jika</a:t>
            </a:r>
            <a:r>
              <a:rPr lang="en-US" altLang="en-US" sz="2400" dirty="0"/>
              <a:t> </a:t>
            </a:r>
            <a:r>
              <a:rPr lang="en-US" altLang="en-US" sz="2400" dirty="0" err="1"/>
              <a:t>peneliti</a:t>
            </a:r>
            <a:r>
              <a:rPr lang="en-US" altLang="en-US" sz="2400" dirty="0"/>
              <a:t> </a:t>
            </a:r>
            <a:r>
              <a:rPr lang="en-US" altLang="en-US" sz="2400" dirty="0" err="1"/>
              <a:t>tidak</a:t>
            </a:r>
            <a:r>
              <a:rPr lang="en-US" altLang="en-US" sz="2400" dirty="0"/>
              <a:t> </a:t>
            </a:r>
            <a:r>
              <a:rPr lang="en-US" altLang="en-US" sz="2400" dirty="0" err="1"/>
              <a:t>mengetahui</a:t>
            </a:r>
            <a:r>
              <a:rPr lang="en-US" altLang="en-US" sz="2400" dirty="0"/>
              <a:t> </a:t>
            </a:r>
            <a:r>
              <a:rPr lang="en-US" altLang="en-US" sz="2400" dirty="0" err="1"/>
              <a:t>banyak</a:t>
            </a:r>
            <a:r>
              <a:rPr lang="en-US" altLang="en-US" sz="2400" dirty="0"/>
              <a:t> </a:t>
            </a:r>
            <a:r>
              <a:rPr lang="en-US" altLang="en-US" sz="2400" dirty="0" err="1" smtClean="0"/>
              <a:t>siapa-siapa</a:t>
            </a:r>
            <a:r>
              <a:rPr lang="en-US" altLang="en-US" sz="2400" dirty="0" smtClean="0"/>
              <a:t> </a:t>
            </a:r>
            <a:r>
              <a:rPr lang="en-US" altLang="en-US" sz="2400" dirty="0"/>
              <a:t>yang </a:t>
            </a:r>
            <a:r>
              <a:rPr lang="en-US" altLang="en-US" sz="2400" dirty="0" err="1"/>
              <a:t>menjadi</a:t>
            </a:r>
            <a:r>
              <a:rPr lang="en-US" altLang="en-US" sz="2400" dirty="0"/>
              <a:t> </a:t>
            </a:r>
            <a:r>
              <a:rPr lang="en-US" altLang="en-US" sz="2400" dirty="0" err="1"/>
              <a:t>unsur</a:t>
            </a:r>
            <a:r>
              <a:rPr lang="en-US" altLang="en-US" sz="2400" dirty="0"/>
              <a:t> </a:t>
            </a:r>
            <a:r>
              <a:rPr lang="en-US" altLang="en-US" sz="2400" dirty="0" err="1"/>
              <a:t>dalam</a:t>
            </a:r>
            <a:r>
              <a:rPr lang="en-US" altLang="en-US" sz="2400" dirty="0"/>
              <a:t> </a:t>
            </a:r>
            <a:r>
              <a:rPr lang="en-US" altLang="en-US" sz="2400" dirty="0" err="1"/>
              <a:t>populasi</a:t>
            </a:r>
            <a:r>
              <a:rPr lang="en-US" altLang="en-US" sz="2400" dirty="0"/>
              <a:t> </a:t>
            </a:r>
            <a:r>
              <a:rPr lang="en-US" altLang="en-US" sz="2400" dirty="0" err="1"/>
              <a:t>penelitiannya</a:t>
            </a:r>
            <a:r>
              <a:rPr lang="en-US" altLang="en-US" sz="2400" dirty="0" smtClean="0"/>
              <a:t>.</a:t>
            </a:r>
            <a:r>
              <a:rPr lang="id-ID" altLang="en-US" sz="2400" dirty="0" smtClean="0"/>
              <a:t> </a:t>
            </a:r>
          </a:p>
          <a:p>
            <a:r>
              <a:rPr lang="en-US" altLang="en-US" sz="2400" dirty="0" err="1" smtClean="0"/>
              <a:t>Dia</a:t>
            </a:r>
            <a:r>
              <a:rPr lang="en-US" altLang="en-US" sz="2400" dirty="0" smtClean="0"/>
              <a:t> </a:t>
            </a:r>
            <a:r>
              <a:rPr lang="en-US" altLang="en-US" sz="2400" dirty="0" err="1"/>
              <a:t>hanya</a:t>
            </a:r>
            <a:r>
              <a:rPr lang="en-US" altLang="en-US" sz="2400" dirty="0"/>
              <a:t> </a:t>
            </a:r>
            <a:r>
              <a:rPr lang="en-US" altLang="en-US" sz="2400" dirty="0" err="1"/>
              <a:t>tahu</a:t>
            </a:r>
            <a:r>
              <a:rPr lang="en-US" altLang="en-US" sz="2400" dirty="0"/>
              <a:t> </a:t>
            </a:r>
            <a:r>
              <a:rPr lang="en-US" altLang="en-US" sz="2400" dirty="0" err="1"/>
              <a:t>satu</a:t>
            </a:r>
            <a:r>
              <a:rPr lang="en-US" altLang="en-US" sz="2400" dirty="0"/>
              <a:t> </a:t>
            </a:r>
            <a:r>
              <a:rPr lang="en-US" altLang="en-US" sz="2400" dirty="0" err="1"/>
              <a:t>atau</a:t>
            </a:r>
            <a:r>
              <a:rPr lang="en-US" altLang="en-US" sz="2400" dirty="0"/>
              <a:t> </a:t>
            </a:r>
            <a:r>
              <a:rPr lang="en-US" altLang="en-US" sz="2400" dirty="0" err="1"/>
              <a:t>dua</a:t>
            </a:r>
            <a:r>
              <a:rPr lang="en-US" altLang="en-US" sz="2400" dirty="0"/>
              <a:t> orang </a:t>
            </a:r>
            <a:r>
              <a:rPr lang="en-US" altLang="en-US" sz="2400" dirty="0" err="1"/>
              <a:t>saja</a:t>
            </a:r>
            <a:r>
              <a:rPr lang="en-US" altLang="en-US" sz="2400" dirty="0"/>
              <a:t>. </a:t>
            </a:r>
            <a:endParaRPr lang="id-ID" altLang="en-US" sz="2400" dirty="0" smtClean="0"/>
          </a:p>
          <a:p>
            <a:r>
              <a:rPr lang="en-US" altLang="en-US" sz="2400" dirty="0" err="1" smtClean="0"/>
              <a:t>Untuk</a:t>
            </a:r>
            <a:r>
              <a:rPr lang="en-US" altLang="en-US" sz="2400" dirty="0" smtClean="0"/>
              <a:t> </a:t>
            </a:r>
            <a:r>
              <a:rPr lang="en-US" altLang="en-US" sz="2400" dirty="0" err="1"/>
              <a:t>memperoleh</a:t>
            </a:r>
            <a:r>
              <a:rPr lang="en-US" altLang="en-US" sz="2400" dirty="0"/>
              <a:t> </a:t>
            </a:r>
            <a:r>
              <a:rPr lang="en-US" altLang="en-US" sz="2400" dirty="0" err="1" smtClean="0"/>
              <a:t>sampel</a:t>
            </a:r>
            <a:r>
              <a:rPr lang="en-US" altLang="en-US" sz="2400" dirty="0" smtClean="0"/>
              <a:t> </a:t>
            </a:r>
            <a:r>
              <a:rPr lang="en-US" altLang="en-US" sz="2400" dirty="0" err="1"/>
              <a:t>lebih</a:t>
            </a:r>
            <a:r>
              <a:rPr lang="en-US" altLang="en-US" sz="2400" dirty="0"/>
              <a:t> </a:t>
            </a:r>
            <a:r>
              <a:rPr lang="en-US" altLang="en-US" sz="2400" dirty="0" err="1"/>
              <a:t>banyak</a:t>
            </a:r>
            <a:r>
              <a:rPr lang="en-US" altLang="en-US" sz="2400" dirty="0"/>
              <a:t> </a:t>
            </a:r>
            <a:r>
              <a:rPr lang="en-US" altLang="en-US" sz="2400" dirty="0" err="1"/>
              <a:t>lagi</a:t>
            </a:r>
            <a:r>
              <a:rPr lang="en-US" altLang="en-US" sz="2400" dirty="0"/>
              <a:t>, </a:t>
            </a:r>
            <a:r>
              <a:rPr lang="en-US" altLang="en-US" sz="2400" dirty="0" err="1"/>
              <a:t>maka</a:t>
            </a:r>
            <a:r>
              <a:rPr lang="en-US" altLang="en-US" sz="2400" dirty="0"/>
              <a:t> </a:t>
            </a:r>
            <a:r>
              <a:rPr lang="en-US" altLang="en-US" sz="2400" dirty="0" err="1"/>
              <a:t>dia</a:t>
            </a:r>
            <a:r>
              <a:rPr lang="en-US" altLang="en-US" sz="2400" dirty="0"/>
              <a:t> </a:t>
            </a:r>
            <a:r>
              <a:rPr lang="en-US" altLang="en-US" sz="2400" dirty="0" err="1"/>
              <a:t>bisa</a:t>
            </a:r>
            <a:r>
              <a:rPr lang="en-US" altLang="en-US" sz="2400" dirty="0"/>
              <a:t> </a:t>
            </a:r>
            <a:r>
              <a:rPr lang="en-US" altLang="en-US" sz="2400" dirty="0" err="1"/>
              <a:t>minta</a:t>
            </a:r>
            <a:r>
              <a:rPr lang="en-US" altLang="en-US" sz="2400" dirty="0"/>
              <a:t> </a:t>
            </a:r>
            <a:r>
              <a:rPr lang="en-US" altLang="en-US" sz="2400" dirty="0" err="1"/>
              <a:t>tolong</a:t>
            </a:r>
            <a:r>
              <a:rPr lang="en-US" altLang="en-US" sz="2400" dirty="0"/>
              <a:t> </a:t>
            </a:r>
            <a:r>
              <a:rPr lang="en-US" altLang="en-US" sz="2400" dirty="0" err="1"/>
              <a:t>kepada</a:t>
            </a:r>
            <a:r>
              <a:rPr lang="en-US" altLang="en-US" sz="2400" dirty="0"/>
              <a:t> </a:t>
            </a:r>
            <a:r>
              <a:rPr lang="id-ID" altLang="en-US" sz="2400" dirty="0" smtClean="0"/>
              <a:t> </a:t>
            </a:r>
            <a:r>
              <a:rPr lang="en-US" altLang="en-US" sz="2400" dirty="0" err="1" smtClean="0"/>
              <a:t>sampel</a:t>
            </a:r>
            <a:r>
              <a:rPr lang="en-US" altLang="en-US" sz="2400" dirty="0" smtClean="0"/>
              <a:t> </a:t>
            </a:r>
            <a:r>
              <a:rPr lang="en-US" altLang="en-US" sz="2400" dirty="0" err="1"/>
              <a:t>pertama</a:t>
            </a:r>
            <a:r>
              <a:rPr lang="en-US" altLang="en-US" sz="2400" dirty="0"/>
              <a:t> </a:t>
            </a:r>
            <a:r>
              <a:rPr lang="en-US" altLang="en-US" sz="2400" dirty="0" err="1"/>
              <a:t>dan</a:t>
            </a:r>
            <a:r>
              <a:rPr lang="en-US" altLang="en-US" sz="2400" dirty="0"/>
              <a:t> </a:t>
            </a:r>
            <a:r>
              <a:rPr lang="en-US" altLang="en-US" sz="2400" dirty="0" err="1"/>
              <a:t>kedua</a:t>
            </a:r>
            <a:r>
              <a:rPr lang="en-US" altLang="en-US" sz="2400" dirty="0"/>
              <a:t> </a:t>
            </a:r>
            <a:r>
              <a:rPr lang="en-US" altLang="en-US" sz="2400" dirty="0" err="1"/>
              <a:t>untuk</a:t>
            </a:r>
            <a:r>
              <a:rPr lang="en-US" altLang="en-US" sz="2400" dirty="0"/>
              <a:t> </a:t>
            </a:r>
            <a:r>
              <a:rPr lang="en-US" altLang="en-US" sz="2400" dirty="0" err="1"/>
              <a:t>mencarikan</a:t>
            </a:r>
            <a:r>
              <a:rPr lang="en-US" altLang="en-US" sz="2400" dirty="0"/>
              <a:t> </a:t>
            </a:r>
            <a:r>
              <a:rPr lang="en-US" altLang="en-US" sz="2400" dirty="0" err="1"/>
              <a:t>sampel</a:t>
            </a:r>
            <a:r>
              <a:rPr lang="en-US" altLang="en-US" sz="2400" dirty="0"/>
              <a:t> </a:t>
            </a:r>
            <a:r>
              <a:rPr lang="en-US" altLang="en-US" sz="2400" dirty="0" err="1" smtClean="0"/>
              <a:t>berikutnya</a:t>
            </a:r>
            <a:endParaRPr lang="id-ID" sz="2400" dirty="0"/>
          </a:p>
        </p:txBody>
      </p:sp>
    </p:spTree>
    <p:extLst>
      <p:ext uri="{BB962C8B-B14F-4D97-AF65-F5344CB8AC3E}">
        <p14:creationId xmlns:p14="http://schemas.microsoft.com/office/powerpoint/2010/main" val="23035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r>
              <a:rPr lang="en-ID" smtClean="0"/>
              <a:t>Latihan penentuan jumlah sampel</a:t>
            </a:r>
            <a:endParaRPr lang="en-ID"/>
          </a:p>
        </p:txBody>
      </p:sp>
      <p:sp>
        <p:nvSpPr>
          <p:cNvPr id="1048761" name="Content Placeholder 2"/>
          <p:cNvSpPr>
            <a:spLocks noGrp="1"/>
          </p:cNvSpPr>
          <p:nvPr>
            <p:ph idx="1"/>
          </p:nvPr>
        </p:nvSpPr>
        <p:spPr>
          <a:xfrm>
            <a:off x="609600" y="1371600"/>
            <a:ext cx="11582400" cy="4953000"/>
          </a:xfrm>
        </p:spPr>
        <p:txBody>
          <a:bodyPr>
            <a:normAutofit/>
          </a:bodyPr>
          <a:lstStyle/>
          <a:p>
            <a:r>
              <a:rPr lang="en-ID" sz="3200" dirty="0" err="1"/>
              <a:t>Jika</a:t>
            </a:r>
            <a:r>
              <a:rPr lang="en-ID" sz="3200" dirty="0"/>
              <a:t> </a:t>
            </a:r>
            <a:r>
              <a:rPr lang="en-ID" sz="3200" dirty="0" err="1"/>
              <a:t>diketahui</a:t>
            </a:r>
            <a:r>
              <a:rPr lang="en-ID" sz="3200" dirty="0"/>
              <a:t> </a:t>
            </a:r>
            <a:r>
              <a:rPr lang="en-ID" sz="3200" dirty="0" err="1"/>
              <a:t>suatu</a:t>
            </a:r>
            <a:r>
              <a:rPr lang="en-ID" sz="3200" dirty="0"/>
              <a:t> </a:t>
            </a:r>
            <a:r>
              <a:rPr lang="en-ID" sz="3200" dirty="0" err="1"/>
              <a:t>penelitian</a:t>
            </a:r>
            <a:r>
              <a:rPr lang="en-ID" sz="3200" dirty="0"/>
              <a:t> </a:t>
            </a:r>
            <a:r>
              <a:rPr lang="en-ID" sz="3200" dirty="0" err="1"/>
              <a:t>memiliki</a:t>
            </a:r>
            <a:r>
              <a:rPr lang="en-ID" sz="3200" dirty="0"/>
              <a:t> </a:t>
            </a:r>
            <a:r>
              <a:rPr lang="en-ID" sz="3200" dirty="0" err="1"/>
              <a:t>populasi</a:t>
            </a:r>
            <a:r>
              <a:rPr lang="en-ID" sz="3200" dirty="0"/>
              <a:t> </a:t>
            </a:r>
            <a:r>
              <a:rPr lang="en-ID" sz="3200" dirty="0" err="1"/>
              <a:t>dengan</a:t>
            </a:r>
            <a:r>
              <a:rPr lang="en-ID" sz="3200" dirty="0"/>
              <a:t> </a:t>
            </a:r>
            <a:r>
              <a:rPr lang="en-ID" sz="3200" dirty="0" err="1"/>
              <a:t>jumlah</a:t>
            </a:r>
            <a:r>
              <a:rPr lang="en-ID" sz="3200" dirty="0"/>
              <a:t> </a:t>
            </a:r>
            <a:r>
              <a:rPr lang="en-ID" sz="3200" dirty="0" err="1"/>
              <a:t>sebanyak</a:t>
            </a:r>
            <a:r>
              <a:rPr lang="en-ID" sz="3200" dirty="0"/>
              <a:t> </a:t>
            </a:r>
            <a:r>
              <a:rPr lang="id-ID" sz="3200" dirty="0" smtClean="0"/>
              <a:t>1</a:t>
            </a:r>
            <a:r>
              <a:rPr lang="en-ID" sz="3200" dirty="0" smtClean="0"/>
              <a:t>500</a:t>
            </a:r>
            <a:r>
              <a:rPr lang="en-ID" sz="3200" dirty="0"/>
              <a:t>. </a:t>
            </a:r>
            <a:r>
              <a:rPr lang="en-ID" sz="3200" dirty="0" err="1"/>
              <a:t>Tentukan</a:t>
            </a:r>
            <a:r>
              <a:rPr lang="en-ID" sz="3200" dirty="0"/>
              <a:t> </a:t>
            </a:r>
            <a:r>
              <a:rPr lang="en-ID" sz="3200" dirty="0" err="1"/>
              <a:t>jumlah</a:t>
            </a:r>
            <a:r>
              <a:rPr lang="en-ID" sz="3200" dirty="0"/>
              <a:t> minimal </a:t>
            </a:r>
            <a:r>
              <a:rPr lang="en-ID" sz="3200" dirty="0" err="1"/>
              <a:t>sampel</a:t>
            </a:r>
            <a:r>
              <a:rPr lang="en-ID" sz="3200" dirty="0"/>
              <a:t> </a:t>
            </a:r>
            <a:r>
              <a:rPr lang="en-ID" sz="3200" dirty="0" err="1"/>
              <a:t>dengan</a:t>
            </a:r>
            <a:r>
              <a:rPr lang="en-ID" sz="3200" dirty="0"/>
              <a:t>:</a:t>
            </a:r>
          </a:p>
          <a:p>
            <a:pPr marL="987425" indent="-538163">
              <a:buFont typeface="+mj-lt"/>
              <a:buAutoNum type="alphaLcPeriod"/>
            </a:pPr>
            <a:r>
              <a:rPr lang="en-ID" sz="3200" dirty="0" err="1"/>
              <a:t>Tabel</a:t>
            </a:r>
            <a:r>
              <a:rPr lang="en-ID" sz="3200" dirty="0"/>
              <a:t> Morgan</a:t>
            </a:r>
          </a:p>
          <a:p>
            <a:pPr marL="987425" indent="-538163">
              <a:buFont typeface="+mj-lt"/>
              <a:buAutoNum type="alphaLcPeriod"/>
            </a:pPr>
            <a:r>
              <a:rPr lang="en-ID" sz="3200" dirty="0" err="1"/>
              <a:t>Rumus</a:t>
            </a:r>
            <a:r>
              <a:rPr lang="en-ID" sz="3200" dirty="0"/>
              <a:t> </a:t>
            </a:r>
            <a:r>
              <a:rPr lang="en-ID" sz="3200" dirty="0" err="1"/>
              <a:t>Slovin</a:t>
            </a:r>
            <a:r>
              <a:rPr lang="en-ID" sz="3200" dirty="0"/>
              <a:t> (</a:t>
            </a:r>
            <a:r>
              <a:rPr lang="en-ID" sz="3200" dirty="0" err="1"/>
              <a:t>dengan</a:t>
            </a:r>
            <a:r>
              <a:rPr lang="en-ID" sz="3200" dirty="0"/>
              <a:t> </a:t>
            </a:r>
            <a:r>
              <a:rPr lang="en-ID" sz="3200" dirty="0" err="1"/>
              <a:t>nilai</a:t>
            </a:r>
            <a:r>
              <a:rPr lang="en-ID" sz="3200" dirty="0"/>
              <a:t> sampling error = 10%)</a:t>
            </a:r>
          </a:p>
        </p:txBody>
      </p:sp>
    </p:spTree>
    <p:extLst>
      <p:ext uri="{BB962C8B-B14F-4D97-AF65-F5344CB8AC3E}">
        <p14:creationId xmlns:p14="http://schemas.microsoft.com/office/powerpoint/2010/main" val="64132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Komponen dan Proses Penelitian Kuantitatif</a:t>
            </a:r>
            <a:endParaRPr lang="id-ID" dirty="0"/>
          </a:p>
        </p:txBody>
      </p:sp>
      <p:pic>
        <p:nvPicPr>
          <p:cNvPr id="4" name="Picture 3"/>
          <p:cNvPicPr/>
          <p:nvPr/>
        </p:nvPicPr>
        <p:blipFill>
          <a:blip r:embed="rId2"/>
          <a:stretch>
            <a:fillRect/>
          </a:stretch>
        </p:blipFill>
        <p:spPr>
          <a:xfrm>
            <a:off x="1847528" y="1628800"/>
            <a:ext cx="8136904" cy="4824536"/>
          </a:xfrm>
          <a:prstGeom prst="rect">
            <a:avLst/>
          </a:prstGeom>
        </p:spPr>
      </p:pic>
    </p:spTree>
    <p:extLst>
      <p:ext uri="{BB962C8B-B14F-4D97-AF65-F5344CB8AC3E}">
        <p14:creationId xmlns:p14="http://schemas.microsoft.com/office/powerpoint/2010/main" val="3707859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ID" smtClean="0"/>
              <a:t>Latihan penentuan jumlah sampel (jawab a)</a:t>
            </a:r>
            <a:endParaRPr lang="en-ID"/>
          </a:p>
        </p:txBody>
      </p:sp>
      <p:sp>
        <p:nvSpPr>
          <p:cNvPr id="1048763" name="Content Placeholder 2"/>
          <p:cNvSpPr>
            <a:spLocks noGrp="1"/>
          </p:cNvSpPr>
          <p:nvPr>
            <p:ph idx="1"/>
          </p:nvPr>
        </p:nvSpPr>
        <p:spPr>
          <a:xfrm>
            <a:off x="609600" y="1295400"/>
            <a:ext cx="10972800" cy="4953000"/>
          </a:xfrm>
        </p:spPr>
        <p:txBody>
          <a:bodyPr>
            <a:normAutofit/>
          </a:bodyPr>
          <a:lstStyle/>
          <a:p>
            <a:r>
              <a:rPr lang="en-ID" dirty="0" err="1"/>
              <a:t>Diketahui</a:t>
            </a:r>
            <a:r>
              <a:rPr lang="en-ID" dirty="0"/>
              <a:t> N = 1500</a:t>
            </a:r>
          </a:p>
        </p:txBody>
      </p:sp>
      <p:pic>
        <p:nvPicPr>
          <p:cNvPr id="2097157" name="Picture 3"/>
          <p:cNvPicPr>
            <a:picLocks noChangeAspect="1"/>
          </p:cNvPicPr>
          <p:nvPr/>
        </p:nvPicPr>
        <p:blipFill>
          <a:blip r:embed="rId2"/>
          <a:stretch>
            <a:fillRect/>
          </a:stretch>
        </p:blipFill>
        <p:spPr>
          <a:xfrm>
            <a:off x="1038599" y="1834195"/>
            <a:ext cx="6600719" cy="4763157"/>
          </a:xfrm>
          <a:prstGeom prst="rect">
            <a:avLst/>
          </a:prstGeom>
        </p:spPr>
      </p:pic>
      <p:sp>
        <p:nvSpPr>
          <p:cNvPr id="1048764" name="Rectangle 4"/>
          <p:cNvSpPr/>
          <p:nvPr/>
        </p:nvSpPr>
        <p:spPr>
          <a:xfrm>
            <a:off x="7881764" y="5813276"/>
            <a:ext cx="2895600" cy="609600"/>
          </a:xfrm>
          <a:prstGeom prst="rect">
            <a:avLst/>
          </a:prstGeom>
          <a:solidFill>
            <a:srgbClr val="00B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b="1"/>
              <a:t>Tabel Morgan</a:t>
            </a:r>
          </a:p>
        </p:txBody>
      </p:sp>
      <p:sp>
        <p:nvSpPr>
          <p:cNvPr id="1048765" name="Rectangle 5"/>
          <p:cNvSpPr/>
          <p:nvPr/>
        </p:nvSpPr>
        <p:spPr>
          <a:xfrm>
            <a:off x="5763940" y="3022352"/>
            <a:ext cx="1771917" cy="216024"/>
          </a:xfrm>
          <a:prstGeom prst="rect">
            <a:avLst/>
          </a:prstGeom>
          <a:solidFill>
            <a:srgbClr val="FF0000">
              <a:alpha val="2705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766" name="TextBox 6"/>
          <p:cNvSpPr txBox="1"/>
          <p:nvPr/>
        </p:nvSpPr>
        <p:spPr>
          <a:xfrm>
            <a:off x="7848599" y="2819400"/>
            <a:ext cx="4162799" cy="1015663"/>
          </a:xfrm>
          <a:prstGeom prst="rect">
            <a:avLst/>
          </a:prstGeom>
          <a:noFill/>
        </p:spPr>
        <p:txBody>
          <a:bodyPr wrap="square" rtlCol="0">
            <a:spAutoFit/>
          </a:bodyPr>
          <a:lstStyle/>
          <a:p>
            <a:r>
              <a:rPr lang="en-ID" sz="2000" dirty="0" err="1">
                <a:latin typeface="+mj-lt"/>
              </a:rPr>
              <a:t>Jadi</a:t>
            </a:r>
            <a:r>
              <a:rPr lang="en-ID" sz="2000" dirty="0">
                <a:latin typeface="+mj-lt"/>
              </a:rPr>
              <a:t>, </a:t>
            </a:r>
            <a:r>
              <a:rPr lang="en-ID" sz="2000" dirty="0" err="1">
                <a:latin typeface="+mj-lt"/>
              </a:rPr>
              <a:t>jumlah</a:t>
            </a:r>
            <a:r>
              <a:rPr lang="en-ID" sz="2000" dirty="0">
                <a:latin typeface="+mj-lt"/>
              </a:rPr>
              <a:t> minimal </a:t>
            </a:r>
            <a:r>
              <a:rPr lang="en-ID" sz="2000" dirty="0" err="1">
                <a:latin typeface="+mj-lt"/>
              </a:rPr>
              <a:t>sampel</a:t>
            </a:r>
            <a:r>
              <a:rPr lang="en-ID" sz="2000" dirty="0">
                <a:latin typeface="+mj-lt"/>
              </a:rPr>
              <a:t> </a:t>
            </a:r>
            <a:r>
              <a:rPr lang="en-ID" sz="2000" dirty="0" err="1">
                <a:latin typeface="+mj-lt"/>
              </a:rPr>
              <a:t>penelitian</a:t>
            </a:r>
            <a:r>
              <a:rPr lang="en-ID" sz="2000" dirty="0">
                <a:latin typeface="+mj-lt"/>
              </a:rPr>
              <a:t> </a:t>
            </a:r>
            <a:r>
              <a:rPr lang="en-ID" sz="2000" dirty="0" err="1">
                <a:latin typeface="+mj-lt"/>
              </a:rPr>
              <a:t>berdasarkan</a:t>
            </a:r>
            <a:r>
              <a:rPr lang="en-ID" sz="2000" dirty="0">
                <a:latin typeface="+mj-lt"/>
              </a:rPr>
              <a:t> </a:t>
            </a:r>
            <a:r>
              <a:rPr lang="en-ID" sz="2000" dirty="0" err="1">
                <a:latin typeface="+mj-lt"/>
              </a:rPr>
              <a:t>Tabel</a:t>
            </a:r>
            <a:r>
              <a:rPr lang="en-ID" sz="2000" dirty="0">
                <a:latin typeface="+mj-lt"/>
              </a:rPr>
              <a:t> Morgan </a:t>
            </a:r>
            <a:r>
              <a:rPr lang="en-ID" sz="2000" dirty="0" err="1">
                <a:latin typeface="+mj-lt"/>
              </a:rPr>
              <a:t>adalah</a:t>
            </a:r>
            <a:r>
              <a:rPr lang="en-ID" sz="2000" dirty="0">
                <a:latin typeface="+mj-lt"/>
              </a:rPr>
              <a:t> </a:t>
            </a:r>
            <a:r>
              <a:rPr lang="en-ID" sz="2000" b="1" dirty="0">
                <a:latin typeface="+mj-lt"/>
              </a:rPr>
              <a:t>306</a:t>
            </a:r>
          </a:p>
        </p:txBody>
      </p:sp>
    </p:spTree>
    <p:extLst>
      <p:ext uri="{BB962C8B-B14F-4D97-AF65-F5344CB8AC3E}">
        <p14:creationId xmlns:p14="http://schemas.microsoft.com/office/powerpoint/2010/main" val="3966487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ID" smtClean="0"/>
              <a:t>Latihan penentuan jumlah sampel (jawab b)</a:t>
            </a:r>
            <a:endParaRPr lang="en-ID"/>
          </a:p>
        </p:txBody>
      </p:sp>
      <p:sp>
        <p:nvSpPr>
          <p:cNvPr id="1048768" name="Content Placeholder 2"/>
          <p:cNvSpPr>
            <a:spLocks noGrp="1"/>
          </p:cNvSpPr>
          <p:nvPr>
            <p:ph idx="1"/>
          </p:nvPr>
        </p:nvSpPr>
        <p:spPr>
          <a:xfrm>
            <a:off x="683095" y="1399885"/>
            <a:ext cx="10972800" cy="686304"/>
          </a:xfrm>
        </p:spPr>
        <p:txBody>
          <a:bodyPr>
            <a:normAutofit/>
          </a:bodyPr>
          <a:lstStyle/>
          <a:p>
            <a:r>
              <a:rPr lang="en-ID" dirty="0" err="1"/>
              <a:t>Diketahui</a:t>
            </a:r>
            <a:r>
              <a:rPr lang="en-ID" dirty="0"/>
              <a:t> N = 1500 </a:t>
            </a:r>
            <a:r>
              <a:rPr lang="en-ID" dirty="0" err="1"/>
              <a:t>dan</a:t>
            </a:r>
            <a:r>
              <a:rPr lang="en-ID" dirty="0"/>
              <a:t> e=10% (0,1)</a:t>
            </a:r>
          </a:p>
        </p:txBody>
      </p:sp>
      <p:sp>
        <p:nvSpPr>
          <p:cNvPr id="1048769" name="TextBox 6"/>
          <p:cNvSpPr txBox="1"/>
          <p:nvPr/>
        </p:nvSpPr>
        <p:spPr>
          <a:xfrm>
            <a:off x="638671" y="4349422"/>
            <a:ext cx="11017224" cy="1384995"/>
          </a:xfrm>
          <a:prstGeom prst="rect">
            <a:avLst/>
          </a:prstGeom>
          <a:noFill/>
        </p:spPr>
        <p:txBody>
          <a:bodyPr wrap="square" rtlCol="0">
            <a:spAutoFit/>
          </a:bodyPr>
          <a:lstStyle/>
          <a:p>
            <a:pPr marL="457200" indent="-457200">
              <a:buFont typeface="Wingdings" panose="05000000000000000000" pitchFamily="2" charset="2"/>
              <a:buChar char="q"/>
            </a:pPr>
            <a:r>
              <a:rPr lang="en-ID" sz="2800" dirty="0" err="1">
                <a:latin typeface="+mj-lt"/>
              </a:rPr>
              <a:t>Jadi</a:t>
            </a:r>
            <a:r>
              <a:rPr lang="en-ID" sz="2800" dirty="0">
                <a:latin typeface="+mj-lt"/>
              </a:rPr>
              <a:t>, </a:t>
            </a:r>
            <a:r>
              <a:rPr lang="en-ID" sz="2800" dirty="0" err="1">
                <a:latin typeface="+mj-lt"/>
              </a:rPr>
              <a:t>jumlah</a:t>
            </a:r>
            <a:r>
              <a:rPr lang="en-ID" sz="2800" dirty="0">
                <a:latin typeface="+mj-lt"/>
              </a:rPr>
              <a:t> minimal </a:t>
            </a:r>
            <a:r>
              <a:rPr lang="en-ID" sz="2800" dirty="0" err="1">
                <a:latin typeface="+mj-lt"/>
              </a:rPr>
              <a:t>sampel</a:t>
            </a:r>
            <a:r>
              <a:rPr lang="en-ID" sz="2800" dirty="0">
                <a:latin typeface="+mj-lt"/>
              </a:rPr>
              <a:t> </a:t>
            </a:r>
            <a:r>
              <a:rPr lang="en-ID" sz="2800" dirty="0" err="1">
                <a:latin typeface="+mj-lt"/>
              </a:rPr>
              <a:t>penelitian</a:t>
            </a:r>
            <a:r>
              <a:rPr lang="en-ID" sz="2800" dirty="0">
                <a:latin typeface="+mj-lt"/>
              </a:rPr>
              <a:t> </a:t>
            </a:r>
            <a:r>
              <a:rPr lang="en-ID" sz="2800" dirty="0" err="1">
                <a:latin typeface="+mj-lt"/>
              </a:rPr>
              <a:t>berdasarkan</a:t>
            </a:r>
            <a:r>
              <a:rPr lang="en-ID" sz="2800" dirty="0">
                <a:latin typeface="+mj-lt"/>
              </a:rPr>
              <a:t> </a:t>
            </a:r>
            <a:r>
              <a:rPr lang="en-ID" sz="2800" dirty="0" err="1">
                <a:latin typeface="+mj-lt"/>
              </a:rPr>
              <a:t>perhitungan</a:t>
            </a:r>
            <a:r>
              <a:rPr lang="en-ID" sz="2800" dirty="0">
                <a:latin typeface="+mj-lt"/>
              </a:rPr>
              <a:t> </a:t>
            </a:r>
            <a:r>
              <a:rPr lang="en-ID" sz="2800" dirty="0" err="1">
                <a:latin typeface="+mj-lt"/>
              </a:rPr>
              <a:t>Rumus</a:t>
            </a:r>
            <a:r>
              <a:rPr lang="en-ID" sz="2800" dirty="0">
                <a:latin typeface="+mj-lt"/>
              </a:rPr>
              <a:t> </a:t>
            </a:r>
            <a:r>
              <a:rPr lang="en-ID" sz="2800" b="1" dirty="0" err="1">
                <a:latin typeface="+mj-lt"/>
              </a:rPr>
              <a:t>Slovin</a:t>
            </a:r>
            <a:r>
              <a:rPr lang="en-ID" sz="2800" dirty="0">
                <a:latin typeface="+mj-lt"/>
              </a:rPr>
              <a:t> </a:t>
            </a:r>
            <a:r>
              <a:rPr lang="en-ID" sz="2800" dirty="0" err="1">
                <a:latin typeface="+mj-lt"/>
              </a:rPr>
              <a:t>dengan</a:t>
            </a:r>
            <a:r>
              <a:rPr lang="en-ID" sz="2800" dirty="0">
                <a:latin typeface="+mj-lt"/>
              </a:rPr>
              <a:t> sampling error 10% </a:t>
            </a:r>
            <a:r>
              <a:rPr lang="en-ID" sz="2800" dirty="0" err="1">
                <a:latin typeface="+mj-lt"/>
              </a:rPr>
              <a:t>adalah</a:t>
            </a:r>
            <a:r>
              <a:rPr lang="en-ID" sz="2800" dirty="0">
                <a:latin typeface="+mj-lt"/>
              </a:rPr>
              <a:t> </a:t>
            </a:r>
            <a:r>
              <a:rPr lang="en-ID" sz="2800" b="1" dirty="0">
                <a:latin typeface="+mj-lt"/>
              </a:rPr>
              <a:t>94</a:t>
            </a:r>
          </a:p>
        </p:txBody>
      </p:sp>
      <p:sp>
        <p:nvSpPr>
          <p:cNvPr id="1048770" name="TextBox 7"/>
          <p:cNvSpPr txBox="1">
            <a:spLocks noRot="1" noChangeAspect="1" noMove="1" noResize="1" noEditPoints="1" noAdjustHandles="1" noChangeArrowheads="1" noChangeShapeType="1" noTextEdit="1"/>
          </p:cNvSpPr>
          <p:nvPr/>
        </p:nvSpPr>
        <p:spPr>
          <a:xfrm>
            <a:off x="1847528" y="2190674"/>
            <a:ext cx="1747594" cy="697627"/>
          </a:xfrm>
          <a:prstGeom prst="rect">
            <a:avLst/>
          </a:prstGeom>
          <a:blipFill>
            <a:blip r:embed="rId2"/>
            <a:stretch>
              <a:fillRect/>
            </a:stretch>
          </a:blipFill>
        </p:spPr>
        <p:txBody>
          <a:bodyPr/>
          <a:lstStyle/>
          <a:p>
            <a:r>
              <a:rPr lang="en-ID">
                <a:noFill/>
              </a:rPr>
              <a:t> </a:t>
            </a:r>
          </a:p>
        </p:txBody>
      </p:sp>
      <p:sp>
        <p:nvSpPr>
          <p:cNvPr id="1048771" name="TextBox 8"/>
          <p:cNvSpPr txBox="1">
            <a:spLocks noRot="1" noChangeAspect="1" noMove="1" noResize="1" noEditPoints="1" noAdjustHandles="1" noChangeArrowheads="1" noChangeShapeType="1" noTextEdit="1"/>
          </p:cNvSpPr>
          <p:nvPr/>
        </p:nvSpPr>
        <p:spPr>
          <a:xfrm>
            <a:off x="1847528" y="3180616"/>
            <a:ext cx="2751138" cy="766877"/>
          </a:xfrm>
          <a:prstGeom prst="rect">
            <a:avLst/>
          </a:prstGeom>
          <a:blipFill>
            <a:blip r:embed="rId3"/>
            <a:stretch>
              <a:fillRect/>
            </a:stretch>
          </a:blipFill>
        </p:spPr>
        <p:txBody>
          <a:bodyPr/>
          <a:lstStyle/>
          <a:p>
            <a:r>
              <a:rPr lang="en-ID">
                <a:noFill/>
              </a:rPr>
              <a:t> </a:t>
            </a:r>
          </a:p>
        </p:txBody>
      </p:sp>
      <p:sp>
        <p:nvSpPr>
          <p:cNvPr id="1048772" name="TextBox 9"/>
          <p:cNvSpPr txBox="1">
            <a:spLocks noRot="1" noChangeAspect="1" noMove="1" noResize="1" noEditPoints="1" noAdjustHandles="1" noChangeArrowheads="1" noChangeShapeType="1" noTextEdit="1"/>
          </p:cNvSpPr>
          <p:nvPr/>
        </p:nvSpPr>
        <p:spPr>
          <a:xfrm>
            <a:off x="5553912" y="2193606"/>
            <a:ext cx="2778453" cy="766877"/>
          </a:xfrm>
          <a:prstGeom prst="rect">
            <a:avLst/>
          </a:prstGeom>
          <a:blipFill>
            <a:blip r:embed="rId4"/>
            <a:stretch>
              <a:fillRect/>
            </a:stretch>
          </a:blipFill>
        </p:spPr>
        <p:txBody>
          <a:bodyPr/>
          <a:lstStyle/>
          <a:p>
            <a:r>
              <a:rPr lang="en-ID">
                <a:noFill/>
              </a:rPr>
              <a:t> </a:t>
            </a:r>
          </a:p>
        </p:txBody>
      </p:sp>
      <p:sp>
        <p:nvSpPr>
          <p:cNvPr id="1048773" name="TextBox 10"/>
          <p:cNvSpPr txBox="1">
            <a:spLocks noRot="1" noChangeAspect="1" noMove="1" noResize="1" noEditPoints="1" noAdjustHandles="1" noChangeArrowheads="1" noChangeShapeType="1" noTextEdit="1"/>
          </p:cNvSpPr>
          <p:nvPr/>
        </p:nvSpPr>
        <p:spPr>
          <a:xfrm>
            <a:off x="5568051" y="3180615"/>
            <a:ext cx="3489032" cy="707566"/>
          </a:xfrm>
          <a:prstGeom prst="rect">
            <a:avLst/>
          </a:prstGeom>
          <a:blipFill>
            <a:blip r:embed="rId5"/>
            <a:stretch>
              <a:fillRect/>
            </a:stretch>
          </a:blipFill>
        </p:spPr>
        <p:txBody>
          <a:bodyPr/>
          <a:lstStyle/>
          <a:p>
            <a:r>
              <a:rPr lang="en-ID">
                <a:noFill/>
              </a:rPr>
              <a:t> </a:t>
            </a:r>
          </a:p>
        </p:txBody>
      </p:sp>
    </p:spTree>
    <p:extLst>
      <p:ext uri="{BB962C8B-B14F-4D97-AF65-F5344CB8AC3E}">
        <p14:creationId xmlns:p14="http://schemas.microsoft.com/office/powerpoint/2010/main" val="236492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Sampel</a:t>
            </a:r>
            <a:endParaRPr lang="id-ID" dirty="0"/>
          </a:p>
        </p:txBody>
      </p:sp>
      <p:sp>
        <p:nvSpPr>
          <p:cNvPr id="3" name="Content Placeholder 2"/>
          <p:cNvSpPr>
            <a:spLocks noGrp="1"/>
          </p:cNvSpPr>
          <p:nvPr>
            <p:ph idx="1"/>
          </p:nvPr>
        </p:nvSpPr>
        <p:spPr>
          <a:xfrm>
            <a:off x="609600" y="1371600"/>
            <a:ext cx="11319048" cy="4953000"/>
          </a:xfrm>
        </p:spPr>
        <p:txBody>
          <a:bodyPr/>
          <a:lstStyle/>
          <a:p>
            <a:r>
              <a:rPr lang="id-ID" b="0" dirty="0"/>
              <a:t>Peneliti dapat melakukan penelitian terhadap semua elemen populasi (</a:t>
            </a:r>
            <a:r>
              <a:rPr lang="id-ID" b="0" dirty="0" smtClean="0"/>
              <a:t>penelitian sensus</a:t>
            </a:r>
            <a:r>
              <a:rPr lang="id-ID" b="0" dirty="0"/>
              <a:t>), namun juga dapat meneliti sebagian dari elemen populasi (penelitian sampel).</a:t>
            </a:r>
          </a:p>
          <a:p>
            <a:r>
              <a:rPr lang="id-ID" b="0" dirty="0"/>
              <a:t>Alasan dilakukannya penelitian sampel:</a:t>
            </a:r>
          </a:p>
          <a:p>
            <a:pPr marL="898525"/>
            <a:r>
              <a:rPr lang="id-ID" b="0" dirty="0" smtClean="0"/>
              <a:t>Jumlah </a:t>
            </a:r>
            <a:r>
              <a:rPr lang="id-ID" b="0" dirty="0"/>
              <a:t>elemen populasi relatif banyak.</a:t>
            </a:r>
          </a:p>
          <a:p>
            <a:pPr marL="898525"/>
            <a:r>
              <a:rPr lang="id-ID" b="0" dirty="0" smtClean="0"/>
              <a:t>Kualitas </a:t>
            </a:r>
            <a:r>
              <a:rPr lang="id-ID" b="0" dirty="0"/>
              <a:t>data penelitian sample sering lebih baik daripada penelitian sensus.</a:t>
            </a:r>
          </a:p>
          <a:p>
            <a:pPr marL="898525"/>
            <a:r>
              <a:rPr lang="id-ID" b="0" dirty="0" smtClean="0"/>
              <a:t>Proses </a:t>
            </a:r>
            <a:r>
              <a:rPr lang="id-ID" b="0" dirty="0"/>
              <a:t>penelitian dengan menggunakan sampel relatif lebih cepat </a:t>
            </a:r>
            <a:r>
              <a:rPr lang="id-ID" b="0" dirty="0" smtClean="0"/>
              <a:t>daripada sensus</a:t>
            </a:r>
            <a:r>
              <a:rPr lang="id-ID" b="0" dirty="0"/>
              <a:t>.</a:t>
            </a:r>
          </a:p>
          <a:p>
            <a:pPr marL="898525"/>
            <a:r>
              <a:rPr lang="id-ID" b="0" dirty="0" smtClean="0"/>
              <a:t>Penelitian </a:t>
            </a:r>
            <a:r>
              <a:rPr lang="id-ID" b="0" dirty="0"/>
              <a:t>sampel dapat menghindari penelitian yang bersifat merusak.</a:t>
            </a:r>
            <a:endParaRPr lang="id-ID" dirty="0"/>
          </a:p>
        </p:txBody>
      </p:sp>
    </p:spTree>
    <p:extLst>
      <p:ext uri="{BB962C8B-B14F-4D97-AF65-F5344CB8AC3E}">
        <p14:creationId xmlns:p14="http://schemas.microsoft.com/office/powerpoint/2010/main" val="4585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Alasan</a:t>
            </a:r>
            <a:r>
              <a:rPr lang="en-US" altLang="en-US" dirty="0"/>
              <a:t> </a:t>
            </a:r>
            <a:r>
              <a:rPr lang="en-US" altLang="en-US" dirty="0" err="1"/>
              <a:t>Pengambilan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788080" y="1556792"/>
            <a:ext cx="10972800" cy="4953000"/>
          </a:xfrm>
        </p:spPr>
        <p:txBody>
          <a:bodyPr/>
          <a:lstStyle/>
          <a:p>
            <a:pPr marL="533400" indent="-533400">
              <a:buFontTx/>
              <a:buAutoNum type="arabicPeriod"/>
            </a:pPr>
            <a:r>
              <a:rPr lang="en-US" altLang="en-US" sz="3600" b="0" dirty="0" err="1"/>
              <a:t>Keterbatasan</a:t>
            </a:r>
            <a:r>
              <a:rPr lang="en-US" altLang="en-US" sz="3600" b="0" dirty="0"/>
              <a:t> </a:t>
            </a:r>
            <a:r>
              <a:rPr lang="en-US" altLang="en-US" sz="3600" b="0" dirty="0" err="1"/>
              <a:t>waktu</a:t>
            </a:r>
            <a:r>
              <a:rPr lang="en-US" altLang="en-US" sz="3600" b="0" dirty="0"/>
              <a:t>, </a:t>
            </a:r>
            <a:r>
              <a:rPr lang="en-US" altLang="en-US" sz="3600" b="0" dirty="0" err="1"/>
              <a:t>biaya</a:t>
            </a:r>
            <a:r>
              <a:rPr lang="en-US" altLang="en-US" sz="3600" b="0" dirty="0"/>
              <a:t>, </a:t>
            </a:r>
            <a:r>
              <a:rPr lang="en-US" altLang="en-US" sz="3600" b="0" dirty="0" err="1"/>
              <a:t>tenaga</a:t>
            </a:r>
            <a:r>
              <a:rPr lang="en-US" altLang="en-US" sz="3600" b="0" dirty="0"/>
              <a:t> </a:t>
            </a:r>
            <a:r>
              <a:rPr lang="en-US" altLang="en-US" sz="3600" b="0" dirty="0" smtClean="0"/>
              <a:t> </a:t>
            </a:r>
            <a:r>
              <a:rPr lang="en-US" altLang="en-US" sz="3600" b="0" dirty="0"/>
              <a:t>yang </a:t>
            </a:r>
            <a:r>
              <a:rPr lang="en-US" altLang="en-US" sz="3600" b="0" dirty="0" err="1"/>
              <a:t>dimiliki</a:t>
            </a:r>
            <a:r>
              <a:rPr lang="en-US" altLang="en-US" sz="3600" b="0" dirty="0"/>
              <a:t> </a:t>
            </a:r>
            <a:r>
              <a:rPr lang="en-US" altLang="en-US" sz="3600" b="0" dirty="0" err="1"/>
              <a:t>peneliti</a:t>
            </a:r>
            <a:r>
              <a:rPr lang="en-US" altLang="en-US" sz="3600" b="0" dirty="0"/>
              <a:t>.</a:t>
            </a:r>
          </a:p>
          <a:p>
            <a:pPr marL="514350" indent="-514350">
              <a:buFont typeface="+mj-lt"/>
              <a:buAutoNum type="arabicPeriod"/>
            </a:pPr>
            <a:r>
              <a:rPr lang="en-US" altLang="en-US" sz="3600" b="0" dirty="0" err="1" smtClean="0"/>
              <a:t>Penelitiannya</a:t>
            </a:r>
            <a:r>
              <a:rPr lang="en-US" altLang="en-US" sz="3600" b="0" dirty="0" smtClean="0"/>
              <a:t> </a:t>
            </a:r>
            <a:r>
              <a:rPr lang="en-US" altLang="en-US" sz="3600" b="0" dirty="0" err="1"/>
              <a:t>bersifat</a:t>
            </a:r>
            <a:r>
              <a:rPr lang="en-US" altLang="en-US" sz="3600" b="0" dirty="0"/>
              <a:t> </a:t>
            </a:r>
            <a:r>
              <a:rPr lang="en-US" altLang="en-US" sz="3600" b="0" dirty="0" err="1"/>
              <a:t>penjajagan</a:t>
            </a:r>
            <a:r>
              <a:rPr lang="en-US" altLang="en-US" sz="3600" b="0" dirty="0"/>
              <a:t>.</a:t>
            </a:r>
          </a:p>
          <a:p>
            <a:pPr marL="514350" indent="-514350">
              <a:buFont typeface="+mj-lt"/>
              <a:buAutoNum type="arabicPeriod"/>
            </a:pPr>
            <a:r>
              <a:rPr lang="en-US" altLang="en-US" sz="3600" b="0" dirty="0" err="1" smtClean="0"/>
              <a:t>Setiap</a:t>
            </a:r>
            <a:r>
              <a:rPr lang="en-US" altLang="en-US" sz="3600" b="0" dirty="0" smtClean="0"/>
              <a:t> </a:t>
            </a:r>
            <a:r>
              <a:rPr lang="en-US" altLang="en-US" sz="3600" b="0" dirty="0" err="1"/>
              <a:t>unsur</a:t>
            </a:r>
            <a:r>
              <a:rPr lang="en-US" altLang="en-US" sz="3600" b="0" dirty="0"/>
              <a:t> </a:t>
            </a:r>
            <a:r>
              <a:rPr lang="en-US" altLang="en-US" sz="3600" b="0" dirty="0" err="1"/>
              <a:t>dalam</a:t>
            </a:r>
            <a:r>
              <a:rPr lang="en-US" altLang="en-US" sz="3600" b="0" dirty="0"/>
              <a:t> </a:t>
            </a:r>
            <a:r>
              <a:rPr lang="en-US" altLang="en-US" sz="3600" b="0" dirty="0" err="1"/>
              <a:t>populasi</a:t>
            </a:r>
            <a:r>
              <a:rPr lang="en-US" altLang="en-US" sz="3600" b="0" dirty="0"/>
              <a:t> </a:t>
            </a:r>
            <a:r>
              <a:rPr lang="en-US" altLang="en-US" sz="3600" b="0" dirty="0" err="1"/>
              <a:t>dianggap</a:t>
            </a:r>
            <a:r>
              <a:rPr lang="en-US" altLang="en-US" sz="3600" b="0" dirty="0"/>
              <a:t> </a:t>
            </a:r>
            <a:r>
              <a:rPr lang="en-US" altLang="en-US" sz="3600" b="0" dirty="0" err="1" smtClean="0"/>
              <a:t>memiliki</a:t>
            </a:r>
            <a:r>
              <a:rPr lang="en-US" altLang="en-US" sz="3600" b="0" dirty="0" smtClean="0"/>
              <a:t> </a:t>
            </a:r>
            <a:r>
              <a:rPr lang="en-US" altLang="en-US" sz="3600" b="0" dirty="0" err="1"/>
              <a:t>karakter</a:t>
            </a:r>
            <a:r>
              <a:rPr lang="en-US" altLang="en-US" sz="3600" b="0" dirty="0"/>
              <a:t> yang </a:t>
            </a:r>
            <a:r>
              <a:rPr lang="en-US" altLang="en-US" sz="3600" b="0" dirty="0" err="1"/>
              <a:t>sama</a:t>
            </a:r>
            <a:r>
              <a:rPr lang="en-US" altLang="en-US" sz="3600" b="0" dirty="0"/>
              <a:t> (</a:t>
            </a:r>
            <a:r>
              <a:rPr lang="en-US" altLang="en-US" sz="3600" b="0" dirty="0" err="1"/>
              <a:t>homogen</a:t>
            </a:r>
            <a:r>
              <a:rPr lang="en-US" altLang="en-US" sz="3600" b="0" dirty="0"/>
              <a:t>).</a:t>
            </a:r>
          </a:p>
          <a:p>
            <a:pPr marL="514350" indent="-514350">
              <a:buFont typeface="+mj-lt"/>
              <a:buAutoNum type="arabicPeriod"/>
            </a:pPr>
            <a:endParaRPr lang="id-ID" sz="3600" b="0" dirty="0"/>
          </a:p>
        </p:txBody>
      </p:sp>
    </p:spTree>
    <p:extLst>
      <p:ext uri="{BB962C8B-B14F-4D97-AF65-F5344CB8AC3E}">
        <p14:creationId xmlns:p14="http://schemas.microsoft.com/office/powerpoint/2010/main" val="376013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Syarat</a:t>
            </a:r>
            <a:r>
              <a:rPr lang="en-US" altLang="en-US" dirty="0"/>
              <a:t> </a:t>
            </a:r>
            <a:r>
              <a:rPr lang="en-US" altLang="en-US" dirty="0" err="1"/>
              <a:t>sampel</a:t>
            </a:r>
            <a:r>
              <a:rPr lang="en-US" altLang="en-US" dirty="0"/>
              <a:t> yang </a:t>
            </a:r>
            <a:r>
              <a:rPr lang="en-US" altLang="en-US" dirty="0" err="1" smtClean="0"/>
              <a:t>baik</a:t>
            </a:r>
            <a:endParaRPr lang="id-ID" dirty="0"/>
          </a:p>
        </p:txBody>
      </p:sp>
      <p:sp>
        <p:nvSpPr>
          <p:cNvPr id="1048615" name="Line 4"/>
          <p:cNvSpPr>
            <a:spLocks noChangeShapeType="1"/>
          </p:cNvSpPr>
          <p:nvPr/>
        </p:nvSpPr>
        <p:spPr bwMode="auto">
          <a:xfrm>
            <a:off x="3630960" y="2124005"/>
            <a:ext cx="0" cy="3810000"/>
          </a:xfrm>
          <a:prstGeom prst="line">
            <a:avLst/>
          </a:prstGeom>
          <a:noFill/>
          <a:ln w="38100">
            <a:solidFill>
              <a:schemeClr val="tx1"/>
            </a:solidFill>
            <a:round/>
            <a:headEnd/>
            <a:tailEnd/>
          </a:ln>
          <a:effectLst/>
        </p:spPr>
        <p:txBody>
          <a:bodyPr/>
          <a:lstStyle/>
          <a:p>
            <a:endParaRPr lang="en-US"/>
          </a:p>
        </p:txBody>
      </p:sp>
      <p:sp>
        <p:nvSpPr>
          <p:cNvPr id="1048616" name="Line 5"/>
          <p:cNvSpPr>
            <a:spLocks noChangeShapeType="1"/>
          </p:cNvSpPr>
          <p:nvPr/>
        </p:nvSpPr>
        <p:spPr bwMode="auto">
          <a:xfrm>
            <a:off x="3630960" y="5934005"/>
            <a:ext cx="5867400" cy="0"/>
          </a:xfrm>
          <a:prstGeom prst="line">
            <a:avLst/>
          </a:prstGeom>
          <a:noFill/>
          <a:ln w="38100">
            <a:solidFill>
              <a:schemeClr val="tx1"/>
            </a:solidFill>
            <a:round/>
            <a:headEnd/>
            <a:tailEnd/>
          </a:ln>
          <a:effectLst/>
        </p:spPr>
        <p:txBody>
          <a:bodyPr/>
          <a:lstStyle/>
          <a:p>
            <a:endParaRPr lang="en-US"/>
          </a:p>
        </p:txBody>
      </p:sp>
      <p:sp>
        <p:nvSpPr>
          <p:cNvPr id="1048617" name="Line 6"/>
          <p:cNvSpPr>
            <a:spLocks noChangeShapeType="1"/>
          </p:cNvSpPr>
          <p:nvPr/>
        </p:nvSpPr>
        <p:spPr bwMode="auto">
          <a:xfrm>
            <a:off x="3935760" y="2428805"/>
            <a:ext cx="5257800" cy="3124200"/>
          </a:xfrm>
          <a:prstGeom prst="line">
            <a:avLst/>
          </a:prstGeom>
          <a:noFill/>
          <a:ln w="28575">
            <a:solidFill>
              <a:schemeClr val="tx1"/>
            </a:solidFill>
            <a:round/>
            <a:headEnd/>
            <a:tailEnd/>
          </a:ln>
          <a:effectLst/>
        </p:spPr>
        <p:txBody>
          <a:bodyPr/>
          <a:lstStyle/>
          <a:p>
            <a:endParaRPr lang="en-US"/>
          </a:p>
        </p:txBody>
      </p:sp>
      <p:sp>
        <p:nvSpPr>
          <p:cNvPr id="1048618" name="Line 7"/>
          <p:cNvSpPr>
            <a:spLocks noChangeShapeType="1"/>
          </p:cNvSpPr>
          <p:nvPr/>
        </p:nvSpPr>
        <p:spPr bwMode="auto">
          <a:xfrm>
            <a:off x="3630960" y="5095805"/>
            <a:ext cx="4724400" cy="0"/>
          </a:xfrm>
          <a:prstGeom prst="line">
            <a:avLst/>
          </a:prstGeom>
          <a:noFill/>
          <a:ln w="9525">
            <a:solidFill>
              <a:schemeClr val="tx1"/>
            </a:solidFill>
            <a:prstDash val="dash"/>
            <a:round/>
            <a:headEnd/>
            <a:tailEnd/>
          </a:ln>
          <a:effectLst/>
        </p:spPr>
        <p:txBody>
          <a:bodyPr/>
          <a:lstStyle/>
          <a:p>
            <a:endParaRPr lang="en-US"/>
          </a:p>
        </p:txBody>
      </p:sp>
      <p:sp>
        <p:nvSpPr>
          <p:cNvPr id="1048619" name="Line 8"/>
          <p:cNvSpPr>
            <a:spLocks noChangeShapeType="1"/>
          </p:cNvSpPr>
          <p:nvPr/>
        </p:nvSpPr>
        <p:spPr bwMode="auto">
          <a:xfrm>
            <a:off x="8355360" y="5095805"/>
            <a:ext cx="0" cy="838200"/>
          </a:xfrm>
          <a:prstGeom prst="line">
            <a:avLst/>
          </a:prstGeom>
          <a:noFill/>
          <a:ln w="9525">
            <a:solidFill>
              <a:schemeClr val="tx1"/>
            </a:solidFill>
            <a:prstDash val="dash"/>
            <a:round/>
            <a:headEnd/>
            <a:tailEnd/>
          </a:ln>
          <a:effectLst/>
        </p:spPr>
        <p:txBody>
          <a:bodyPr/>
          <a:lstStyle/>
          <a:p>
            <a:endParaRPr lang="en-US"/>
          </a:p>
        </p:txBody>
      </p:sp>
      <p:sp>
        <p:nvSpPr>
          <p:cNvPr id="1048620" name="Line 9"/>
          <p:cNvSpPr>
            <a:spLocks noChangeShapeType="1"/>
          </p:cNvSpPr>
          <p:nvPr/>
        </p:nvSpPr>
        <p:spPr bwMode="auto">
          <a:xfrm flipV="1">
            <a:off x="4697760" y="2886005"/>
            <a:ext cx="0" cy="3048000"/>
          </a:xfrm>
          <a:prstGeom prst="line">
            <a:avLst/>
          </a:prstGeom>
          <a:noFill/>
          <a:ln w="9525">
            <a:solidFill>
              <a:schemeClr val="tx1"/>
            </a:solidFill>
            <a:prstDash val="dash"/>
            <a:round/>
            <a:headEnd/>
            <a:tailEnd/>
          </a:ln>
          <a:effectLst/>
        </p:spPr>
        <p:txBody>
          <a:bodyPr/>
          <a:lstStyle/>
          <a:p>
            <a:endParaRPr lang="en-US"/>
          </a:p>
        </p:txBody>
      </p:sp>
      <p:sp>
        <p:nvSpPr>
          <p:cNvPr id="1048621" name="Line 10"/>
          <p:cNvSpPr>
            <a:spLocks noChangeShapeType="1"/>
          </p:cNvSpPr>
          <p:nvPr/>
        </p:nvSpPr>
        <p:spPr bwMode="auto">
          <a:xfrm flipH="1">
            <a:off x="3630960" y="2886005"/>
            <a:ext cx="1066800" cy="0"/>
          </a:xfrm>
          <a:prstGeom prst="line">
            <a:avLst/>
          </a:prstGeom>
          <a:noFill/>
          <a:ln w="9525">
            <a:solidFill>
              <a:schemeClr val="tx1"/>
            </a:solidFill>
            <a:prstDash val="dash"/>
            <a:round/>
            <a:headEnd/>
            <a:tailEnd/>
          </a:ln>
          <a:effectLst/>
        </p:spPr>
        <p:txBody>
          <a:bodyPr/>
          <a:lstStyle/>
          <a:p>
            <a:endParaRPr lang="en-US"/>
          </a:p>
        </p:txBody>
      </p:sp>
      <p:sp>
        <p:nvSpPr>
          <p:cNvPr id="1048622" name="Text Box 12"/>
          <p:cNvSpPr txBox="1">
            <a:spLocks noChangeArrowheads="1"/>
          </p:cNvSpPr>
          <p:nvPr/>
        </p:nvSpPr>
        <p:spPr bwMode="auto">
          <a:xfrm>
            <a:off x="2487960" y="3114605"/>
            <a:ext cx="1152880" cy="707886"/>
          </a:xfrm>
          <a:prstGeom prst="rect">
            <a:avLst/>
          </a:prstGeom>
          <a:noFill/>
          <a:ln>
            <a:noFill/>
          </a:ln>
          <a:effectLst/>
        </p:spPr>
        <p:txBody>
          <a:bodyPr wrap="none">
            <a:spAutoFit/>
          </a:bodyPr>
          <a:lstStyle/>
          <a:p>
            <a:r>
              <a:rPr lang="en-US" altLang="en-US" sz="2000" b="1"/>
              <a:t>Jumlah </a:t>
            </a:r>
          </a:p>
          <a:p>
            <a:r>
              <a:rPr lang="en-US" altLang="en-US" sz="2000" b="1"/>
              <a:t>Sampel</a:t>
            </a:r>
          </a:p>
        </p:txBody>
      </p:sp>
      <p:sp>
        <p:nvSpPr>
          <p:cNvPr id="1048623" name="Text Box 13"/>
          <p:cNvSpPr txBox="1">
            <a:spLocks noChangeArrowheads="1"/>
          </p:cNvSpPr>
          <p:nvPr/>
        </p:nvSpPr>
        <p:spPr bwMode="auto">
          <a:xfrm>
            <a:off x="3173760" y="1590606"/>
            <a:ext cx="1069524" cy="369332"/>
          </a:xfrm>
          <a:prstGeom prst="rect">
            <a:avLst/>
          </a:prstGeom>
          <a:noFill/>
          <a:ln>
            <a:noFill/>
          </a:ln>
          <a:effectLst/>
        </p:spPr>
        <p:txBody>
          <a:bodyPr wrap="none">
            <a:spAutoFit/>
          </a:bodyPr>
          <a:lstStyle/>
          <a:p>
            <a:r>
              <a:rPr lang="en-US" altLang="en-US" b="1" dirty="0" err="1"/>
              <a:t>Banyak</a:t>
            </a:r>
            <a:r>
              <a:rPr lang="en-US" altLang="en-US" b="1" dirty="0"/>
              <a:t> </a:t>
            </a:r>
          </a:p>
        </p:txBody>
      </p:sp>
      <p:sp>
        <p:nvSpPr>
          <p:cNvPr id="1048624" name="Text Box 14"/>
          <p:cNvSpPr txBox="1">
            <a:spLocks noChangeArrowheads="1"/>
          </p:cNvSpPr>
          <p:nvPr/>
        </p:nvSpPr>
        <p:spPr bwMode="auto">
          <a:xfrm>
            <a:off x="3173760" y="6086406"/>
            <a:ext cx="1005403" cy="369332"/>
          </a:xfrm>
          <a:prstGeom prst="rect">
            <a:avLst/>
          </a:prstGeom>
          <a:noFill/>
          <a:ln>
            <a:noFill/>
          </a:ln>
          <a:effectLst/>
        </p:spPr>
        <p:txBody>
          <a:bodyPr wrap="none">
            <a:spAutoFit/>
          </a:bodyPr>
          <a:lstStyle/>
          <a:p>
            <a:r>
              <a:rPr lang="en-US" altLang="en-US" b="1"/>
              <a:t>Sedikit </a:t>
            </a:r>
          </a:p>
        </p:txBody>
      </p:sp>
      <p:sp>
        <p:nvSpPr>
          <p:cNvPr id="1048625" name="Text Box 15"/>
          <p:cNvSpPr txBox="1">
            <a:spLocks noChangeArrowheads="1"/>
          </p:cNvSpPr>
          <p:nvPr/>
        </p:nvSpPr>
        <p:spPr bwMode="auto">
          <a:xfrm>
            <a:off x="5535961" y="5908605"/>
            <a:ext cx="2403415" cy="400110"/>
          </a:xfrm>
          <a:prstGeom prst="rect">
            <a:avLst/>
          </a:prstGeom>
          <a:noFill/>
          <a:ln>
            <a:noFill/>
          </a:ln>
          <a:effectLst/>
        </p:spPr>
        <p:txBody>
          <a:bodyPr wrap="none">
            <a:spAutoFit/>
          </a:bodyPr>
          <a:lstStyle/>
          <a:p>
            <a:r>
              <a:rPr lang="en-US" altLang="en-US" sz="2000" b="1"/>
              <a:t>Tingkat kesalahan</a:t>
            </a:r>
          </a:p>
        </p:txBody>
      </p:sp>
      <p:sp>
        <p:nvSpPr>
          <p:cNvPr id="1048626" name="Text Box 16"/>
          <p:cNvSpPr txBox="1">
            <a:spLocks noChangeArrowheads="1"/>
          </p:cNvSpPr>
          <p:nvPr/>
        </p:nvSpPr>
        <p:spPr bwMode="auto">
          <a:xfrm>
            <a:off x="9101485" y="6046718"/>
            <a:ext cx="1069524" cy="369332"/>
          </a:xfrm>
          <a:prstGeom prst="rect">
            <a:avLst/>
          </a:prstGeom>
          <a:noFill/>
          <a:ln>
            <a:noFill/>
          </a:ln>
          <a:effectLst/>
        </p:spPr>
        <p:txBody>
          <a:bodyPr wrap="none">
            <a:spAutoFit/>
          </a:bodyPr>
          <a:lstStyle/>
          <a:p>
            <a:r>
              <a:rPr lang="en-US" altLang="en-US" b="1"/>
              <a:t>Banyak </a:t>
            </a:r>
          </a:p>
        </p:txBody>
      </p:sp>
      <p:sp>
        <p:nvSpPr>
          <p:cNvPr id="1048628" name="Text Box 18"/>
          <p:cNvSpPr txBox="1">
            <a:spLocks noChangeArrowheads="1"/>
          </p:cNvSpPr>
          <p:nvPr/>
        </p:nvSpPr>
        <p:spPr bwMode="auto">
          <a:xfrm>
            <a:off x="2487960" y="4223853"/>
            <a:ext cx="1067921" cy="1015663"/>
          </a:xfrm>
          <a:prstGeom prst="rect">
            <a:avLst/>
          </a:prstGeom>
          <a:noFill/>
          <a:ln>
            <a:noFill/>
          </a:ln>
          <a:effectLst/>
        </p:spPr>
        <p:txBody>
          <a:bodyPr wrap="none">
            <a:spAutoFit/>
          </a:bodyPr>
          <a:lstStyle/>
          <a:p>
            <a:r>
              <a:rPr lang="en-US" altLang="en-US" sz="2000" b="1"/>
              <a:t>Karak-</a:t>
            </a:r>
          </a:p>
          <a:p>
            <a:r>
              <a:rPr lang="en-US" altLang="en-US" sz="2000" b="1"/>
              <a:t>teristik</a:t>
            </a:r>
          </a:p>
          <a:p>
            <a:r>
              <a:rPr lang="en-US" altLang="en-US" sz="2000" b="1"/>
              <a:t>sampel</a:t>
            </a:r>
          </a:p>
        </p:txBody>
      </p:sp>
    </p:spTree>
    <p:extLst>
      <p:ext uri="{BB962C8B-B14F-4D97-AF65-F5344CB8AC3E}">
        <p14:creationId xmlns:p14="http://schemas.microsoft.com/office/powerpoint/2010/main" val="335528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ltLang="en-US" b="1" smtClean="0"/>
              <a:t>Pengambilan </a:t>
            </a:r>
            <a:r>
              <a:rPr lang="en-US" altLang="en-US" b="1"/>
              <a:t>sampel yang </a:t>
            </a:r>
            <a:r>
              <a:rPr lang="en-US" altLang="en-US" b="1" smtClean="0"/>
              <a:t>baik</a:t>
            </a:r>
            <a:endParaRPr lang="en-ID"/>
          </a:p>
        </p:txBody>
      </p:sp>
      <p:sp>
        <p:nvSpPr>
          <p:cNvPr id="1048638" name="Content Placeholder 2"/>
          <p:cNvSpPr>
            <a:spLocks noGrp="1"/>
          </p:cNvSpPr>
          <p:nvPr>
            <p:ph idx="1"/>
          </p:nvPr>
        </p:nvSpPr>
        <p:spPr/>
        <p:txBody>
          <a:bodyPr>
            <a:normAutofit/>
          </a:bodyPr>
          <a:lstStyle/>
          <a:p>
            <a:pPr marL="352425" indent="-352425"/>
            <a:r>
              <a:rPr lang="en-ID" sz="3200"/>
              <a:t>Akurat : tidak ada bias / kekeliruan dalam penentuan populasi.</a:t>
            </a:r>
          </a:p>
          <a:p>
            <a:pPr marL="352425" indent="-352425"/>
            <a:r>
              <a:rPr lang="en-ID" sz="3200"/>
              <a:t>Presisi: seberapa dekat pemilihan sampel dengan karakteristik populasi.</a:t>
            </a:r>
          </a:p>
        </p:txBody>
      </p:sp>
    </p:spTree>
    <p:extLst>
      <p:ext uri="{BB962C8B-B14F-4D97-AF65-F5344CB8AC3E}">
        <p14:creationId xmlns:p14="http://schemas.microsoft.com/office/powerpoint/2010/main" val="274594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pPr eaLnBrk="1" hangingPunct="1"/>
            <a:r>
              <a:rPr lang="en-US" altLang="en-US" b="1" dirty="0" err="1" smtClean="0"/>
              <a:t>Ukuran</a:t>
            </a:r>
            <a:r>
              <a:rPr lang="en-US" altLang="en-US" b="1" dirty="0" smtClean="0"/>
              <a:t> </a:t>
            </a:r>
            <a:r>
              <a:rPr lang="en-US" altLang="en-US" b="1" dirty="0" err="1" smtClean="0"/>
              <a:t>Sampel</a:t>
            </a:r>
            <a:r>
              <a:rPr lang="en-US" altLang="en-US" b="1" dirty="0" smtClean="0"/>
              <a:t> </a:t>
            </a:r>
            <a:endParaRPr lang="en-US" altLang="en-US" dirty="0" smtClean="0"/>
          </a:p>
        </p:txBody>
      </p:sp>
      <p:sp>
        <p:nvSpPr>
          <p:cNvPr id="1048644" name="Content Placeholder 2"/>
          <p:cNvSpPr>
            <a:spLocks noGrp="1"/>
          </p:cNvSpPr>
          <p:nvPr>
            <p:ph idx="1"/>
          </p:nvPr>
        </p:nvSpPr>
        <p:spPr>
          <a:xfrm>
            <a:off x="609600" y="1371600"/>
            <a:ext cx="11176000" cy="4953000"/>
          </a:xfrm>
        </p:spPr>
        <p:txBody>
          <a:bodyPr>
            <a:noAutofit/>
          </a:bodyPr>
          <a:lstStyle/>
          <a:p>
            <a:pPr marL="274320" indent="-274320" fontAlgn="auto">
              <a:spcAft>
                <a:spcPts val="0"/>
              </a:spcAft>
              <a:buClr>
                <a:schemeClr val="accent3"/>
              </a:buClr>
              <a:buNone/>
            </a:pPr>
            <a:r>
              <a:rPr lang="en-US" sz="3200" dirty="0" err="1"/>
              <a:t>Syarat</a:t>
            </a:r>
            <a:r>
              <a:rPr lang="en-US" sz="3200" dirty="0"/>
              <a:t> </a:t>
            </a:r>
            <a:r>
              <a:rPr lang="en-US" sz="3200" dirty="0" err="1"/>
              <a:t>sampel</a:t>
            </a:r>
            <a:r>
              <a:rPr lang="en-US" sz="3200" dirty="0"/>
              <a:t> yang </a:t>
            </a:r>
            <a:r>
              <a:rPr lang="en-US" sz="3200" dirty="0" err="1"/>
              <a:t>baik</a:t>
            </a:r>
            <a:r>
              <a:rPr lang="en-US" sz="3200" dirty="0"/>
              <a:t> </a:t>
            </a:r>
            <a:r>
              <a:rPr lang="en-US" sz="3200" dirty="0" err="1"/>
              <a:t>adalah</a:t>
            </a:r>
            <a:r>
              <a:rPr lang="en-US" sz="3200" dirty="0"/>
              <a:t>:</a:t>
            </a:r>
          </a:p>
          <a:p>
            <a:pPr fontAlgn="auto">
              <a:spcAft>
                <a:spcPts val="0"/>
              </a:spcAft>
            </a:pPr>
            <a:r>
              <a:rPr lang="id-ID" sz="3200" dirty="0" smtClean="0"/>
              <a:t> </a:t>
            </a:r>
            <a:r>
              <a:rPr lang="en-US" sz="3200" dirty="0" err="1" smtClean="0"/>
              <a:t>tingkat</a:t>
            </a:r>
            <a:r>
              <a:rPr lang="en-US" sz="3200" dirty="0" smtClean="0"/>
              <a:t> </a:t>
            </a:r>
            <a:r>
              <a:rPr lang="en-US" sz="3200" dirty="0" err="1"/>
              <a:t>ketepatan</a:t>
            </a:r>
            <a:r>
              <a:rPr lang="en-US" sz="3200" dirty="0"/>
              <a:t> (</a:t>
            </a:r>
            <a:r>
              <a:rPr lang="en-US" sz="3200" i="1" dirty="0"/>
              <a:t>precision</a:t>
            </a:r>
            <a:r>
              <a:rPr lang="en-US" sz="3200" dirty="0"/>
              <a:t>)</a:t>
            </a:r>
          </a:p>
          <a:p>
            <a:pPr marL="808038" lvl="1" indent="-246063" fontAlgn="auto">
              <a:spcAft>
                <a:spcPts val="0"/>
              </a:spcAft>
              <a:buFont typeface="Wingdings 2"/>
              <a:buChar char=""/>
            </a:pPr>
            <a:r>
              <a:rPr lang="id-ID" sz="2800" b="1" dirty="0" smtClean="0">
                <a:solidFill>
                  <a:srgbClr val="002060"/>
                </a:solidFill>
              </a:rPr>
              <a:t>S</a:t>
            </a:r>
            <a:r>
              <a:rPr lang="en-US" sz="2800" b="1" dirty="0" err="1" smtClean="0">
                <a:solidFill>
                  <a:srgbClr val="002060"/>
                </a:solidFill>
              </a:rPr>
              <a:t>eberapa</a:t>
            </a:r>
            <a:r>
              <a:rPr lang="en-US" sz="2800" b="1" dirty="0" smtClean="0">
                <a:solidFill>
                  <a:srgbClr val="002060"/>
                </a:solidFill>
              </a:rPr>
              <a:t> </a:t>
            </a:r>
            <a:r>
              <a:rPr lang="en-US" sz="2800" b="1" dirty="0" err="1">
                <a:solidFill>
                  <a:srgbClr val="002060"/>
                </a:solidFill>
              </a:rPr>
              <a:t>dekat</a:t>
            </a:r>
            <a:r>
              <a:rPr lang="en-US" sz="2800" b="1" dirty="0">
                <a:solidFill>
                  <a:srgbClr val="002060"/>
                </a:solidFill>
              </a:rPr>
              <a:t> </a:t>
            </a:r>
            <a:r>
              <a:rPr lang="en-US" sz="2800" b="1" dirty="0" err="1">
                <a:solidFill>
                  <a:srgbClr val="002060"/>
                </a:solidFill>
              </a:rPr>
              <a:t>estimasi</a:t>
            </a:r>
            <a:r>
              <a:rPr lang="en-US" sz="2800" dirty="0">
                <a:solidFill>
                  <a:srgbClr val="002060"/>
                </a:solidFill>
              </a:rPr>
              <a:t> </a:t>
            </a:r>
            <a:r>
              <a:rPr lang="en-US" sz="2800" dirty="0" err="1">
                <a:solidFill>
                  <a:srgbClr val="002060"/>
                </a:solidFill>
              </a:rPr>
              <a:t>peneliti</a:t>
            </a:r>
            <a:r>
              <a:rPr lang="en-US" sz="2800" dirty="0">
                <a:solidFill>
                  <a:srgbClr val="002060"/>
                </a:solidFill>
              </a:rPr>
              <a:t> </a:t>
            </a:r>
            <a:r>
              <a:rPr lang="en-US" sz="2800" dirty="0" err="1">
                <a:solidFill>
                  <a:srgbClr val="002060"/>
                </a:solidFill>
              </a:rPr>
              <a:t>berdasarkan</a:t>
            </a:r>
            <a:r>
              <a:rPr lang="en-US" sz="2800" dirty="0">
                <a:solidFill>
                  <a:srgbClr val="002060"/>
                </a:solidFill>
              </a:rPr>
              <a:t> </a:t>
            </a:r>
            <a:r>
              <a:rPr lang="en-US" sz="2800" b="1" dirty="0" err="1">
                <a:solidFill>
                  <a:srgbClr val="002060"/>
                </a:solidFill>
              </a:rPr>
              <a:t>sampel</a:t>
            </a:r>
            <a:r>
              <a:rPr lang="en-US" sz="2800" b="1" dirty="0">
                <a:solidFill>
                  <a:srgbClr val="002060"/>
                </a:solidFill>
              </a:rPr>
              <a:t> yang </a:t>
            </a:r>
            <a:r>
              <a:rPr lang="en-US" sz="2800" b="1" dirty="0" err="1">
                <a:solidFill>
                  <a:srgbClr val="002060"/>
                </a:solidFill>
              </a:rPr>
              <a:t>terpilih</a:t>
            </a:r>
            <a:r>
              <a:rPr lang="en-US" sz="2800" dirty="0">
                <a:solidFill>
                  <a:srgbClr val="002060"/>
                </a:solidFill>
              </a:rPr>
              <a:t> </a:t>
            </a:r>
            <a:r>
              <a:rPr lang="en-US" sz="2800" b="1" dirty="0" err="1">
                <a:solidFill>
                  <a:srgbClr val="002060"/>
                </a:solidFill>
              </a:rPr>
              <a:t>terhadap</a:t>
            </a:r>
            <a:r>
              <a:rPr lang="en-US" sz="2800" b="1" dirty="0">
                <a:solidFill>
                  <a:srgbClr val="002060"/>
                </a:solidFill>
              </a:rPr>
              <a:t> </a:t>
            </a:r>
            <a:r>
              <a:rPr lang="en-US" sz="2800" b="1" dirty="0" err="1">
                <a:solidFill>
                  <a:srgbClr val="002060"/>
                </a:solidFill>
              </a:rPr>
              <a:t>karakteristik</a:t>
            </a:r>
            <a:r>
              <a:rPr lang="en-US" sz="2800" dirty="0">
                <a:solidFill>
                  <a:srgbClr val="002060"/>
                </a:solidFill>
              </a:rPr>
              <a:t> yang </a:t>
            </a:r>
            <a:r>
              <a:rPr lang="en-US" sz="2800" dirty="0" err="1">
                <a:solidFill>
                  <a:srgbClr val="002060"/>
                </a:solidFill>
              </a:rPr>
              <a:t>sebenarmya</a:t>
            </a:r>
            <a:r>
              <a:rPr lang="en-US" sz="2800" dirty="0">
                <a:solidFill>
                  <a:srgbClr val="002060"/>
                </a:solidFill>
              </a:rPr>
              <a:t> </a:t>
            </a:r>
            <a:r>
              <a:rPr lang="en-US" sz="2800" dirty="0" err="1">
                <a:solidFill>
                  <a:srgbClr val="002060"/>
                </a:solidFill>
              </a:rPr>
              <a:t>dari</a:t>
            </a:r>
            <a:r>
              <a:rPr lang="en-US" sz="2800" dirty="0">
                <a:solidFill>
                  <a:srgbClr val="002060"/>
                </a:solidFill>
              </a:rPr>
              <a:t> </a:t>
            </a:r>
            <a:r>
              <a:rPr lang="en-US" sz="2800" b="1" dirty="0" err="1">
                <a:solidFill>
                  <a:srgbClr val="002060"/>
                </a:solidFill>
              </a:rPr>
              <a:t>populasi</a:t>
            </a:r>
            <a:endParaRPr lang="en-US" sz="2800" dirty="0">
              <a:solidFill>
                <a:srgbClr val="002060"/>
              </a:solidFill>
            </a:endParaRPr>
          </a:p>
          <a:p>
            <a:pPr fontAlgn="auto">
              <a:spcAft>
                <a:spcPts val="0"/>
              </a:spcAft>
            </a:pPr>
            <a:r>
              <a:rPr lang="id-ID" sz="3200" dirty="0" smtClean="0"/>
              <a:t> </a:t>
            </a:r>
            <a:r>
              <a:rPr lang="en-US" sz="3200" dirty="0" err="1" smtClean="0"/>
              <a:t>tingkat</a:t>
            </a:r>
            <a:r>
              <a:rPr lang="en-US" sz="3200" dirty="0" smtClean="0"/>
              <a:t> </a:t>
            </a:r>
            <a:r>
              <a:rPr lang="en-US" sz="3200" dirty="0" err="1"/>
              <a:t>kepercayaan</a:t>
            </a:r>
            <a:r>
              <a:rPr lang="en-US" sz="3200" dirty="0"/>
              <a:t> (</a:t>
            </a:r>
            <a:r>
              <a:rPr lang="en-US" sz="3200" i="1" dirty="0"/>
              <a:t>confidence</a:t>
            </a:r>
            <a:r>
              <a:rPr lang="en-US" sz="3200" dirty="0"/>
              <a:t>)</a:t>
            </a:r>
          </a:p>
          <a:p>
            <a:pPr marL="808038" lvl="1" indent="-246063" fontAlgn="auto">
              <a:spcAft>
                <a:spcPts val="0"/>
              </a:spcAft>
              <a:buFont typeface="Wingdings 2"/>
              <a:buChar char=""/>
            </a:pPr>
            <a:r>
              <a:rPr lang="id-ID" sz="2800" dirty="0" smtClean="0">
                <a:solidFill>
                  <a:srgbClr val="002060"/>
                </a:solidFill>
              </a:rPr>
              <a:t>D</a:t>
            </a:r>
            <a:r>
              <a:rPr lang="en-US" sz="2800" dirty="0" err="1" smtClean="0">
                <a:solidFill>
                  <a:srgbClr val="002060"/>
                </a:solidFill>
              </a:rPr>
              <a:t>erajat</a:t>
            </a:r>
            <a:r>
              <a:rPr lang="en-US" sz="2800" dirty="0" smtClean="0">
                <a:solidFill>
                  <a:srgbClr val="002060"/>
                </a:solidFill>
              </a:rPr>
              <a:t> </a:t>
            </a:r>
            <a:r>
              <a:rPr lang="en-US" sz="2800" dirty="0" err="1">
                <a:solidFill>
                  <a:srgbClr val="002060"/>
                </a:solidFill>
              </a:rPr>
              <a:t>kepercayaan</a:t>
            </a:r>
            <a:r>
              <a:rPr lang="en-US" sz="2800" dirty="0">
                <a:solidFill>
                  <a:srgbClr val="002060"/>
                </a:solidFill>
              </a:rPr>
              <a:t> </a:t>
            </a:r>
            <a:r>
              <a:rPr lang="en-US" sz="2800" dirty="0" err="1">
                <a:solidFill>
                  <a:srgbClr val="002060"/>
                </a:solidFill>
              </a:rPr>
              <a:t>atau</a:t>
            </a:r>
            <a:r>
              <a:rPr lang="en-US" sz="2800" dirty="0">
                <a:solidFill>
                  <a:srgbClr val="002060"/>
                </a:solidFill>
              </a:rPr>
              <a:t> </a:t>
            </a:r>
            <a:r>
              <a:rPr lang="en-US" sz="2800" dirty="0" err="1">
                <a:solidFill>
                  <a:srgbClr val="002060"/>
                </a:solidFill>
              </a:rPr>
              <a:t>ketelitian</a:t>
            </a:r>
            <a:r>
              <a:rPr lang="en-US" sz="2800" dirty="0">
                <a:solidFill>
                  <a:srgbClr val="002060"/>
                </a:solidFill>
              </a:rPr>
              <a:t> </a:t>
            </a:r>
            <a:r>
              <a:rPr lang="en-US" sz="2800" dirty="0" err="1">
                <a:solidFill>
                  <a:srgbClr val="002060"/>
                </a:solidFill>
              </a:rPr>
              <a:t>pengambilan</a:t>
            </a:r>
            <a:r>
              <a:rPr lang="en-US" sz="2800" dirty="0">
                <a:solidFill>
                  <a:srgbClr val="002060"/>
                </a:solidFill>
              </a:rPr>
              <a:t> </a:t>
            </a:r>
            <a:r>
              <a:rPr lang="en-US" sz="2800" dirty="0" err="1">
                <a:solidFill>
                  <a:srgbClr val="002060"/>
                </a:solidFill>
              </a:rPr>
              <a:t>sebuah</a:t>
            </a:r>
            <a:r>
              <a:rPr lang="en-US" sz="2800" dirty="0">
                <a:solidFill>
                  <a:srgbClr val="002060"/>
                </a:solidFill>
              </a:rPr>
              <a:t> </a:t>
            </a:r>
            <a:r>
              <a:rPr lang="en-US" sz="2800" dirty="0" err="1">
                <a:solidFill>
                  <a:srgbClr val="002060"/>
                </a:solidFill>
              </a:rPr>
              <a:t>sampel</a:t>
            </a:r>
            <a:endParaRPr lang="en-US" sz="2800" dirty="0">
              <a:solidFill>
                <a:srgbClr val="002060"/>
              </a:solidFill>
            </a:endParaRPr>
          </a:p>
          <a:p>
            <a:pPr marL="808038" lvl="1" indent="-246063" fontAlgn="auto">
              <a:spcAft>
                <a:spcPts val="0"/>
              </a:spcAft>
              <a:buFont typeface="Wingdings 2"/>
              <a:buChar char=""/>
            </a:pPr>
            <a:r>
              <a:rPr lang="en-US" sz="2800" dirty="0">
                <a:solidFill>
                  <a:srgbClr val="002060"/>
                </a:solidFill>
              </a:rPr>
              <a:t>Confidence level 95</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99</a:t>
            </a:r>
            <a:r>
              <a:rPr lang="en-US" sz="2800" dirty="0">
                <a:solidFill>
                  <a:srgbClr val="002060"/>
                </a:solidFill>
              </a:rPr>
              <a:t>%. </a:t>
            </a:r>
          </a:p>
          <a:p>
            <a:pPr marL="808038" lvl="1" indent="-246063" fontAlgn="auto">
              <a:spcAft>
                <a:spcPts val="0"/>
              </a:spcAft>
              <a:buFont typeface="Wingdings 2"/>
              <a:buChar char=""/>
            </a:pPr>
            <a:r>
              <a:rPr lang="en-US" sz="2800" dirty="0" err="1">
                <a:solidFill>
                  <a:srgbClr val="002060"/>
                </a:solidFill>
              </a:rPr>
              <a:t>Semakin</a:t>
            </a:r>
            <a:r>
              <a:rPr lang="en-US" sz="2800" dirty="0">
                <a:solidFill>
                  <a:srgbClr val="002060"/>
                </a:solidFill>
              </a:rPr>
              <a:t> </a:t>
            </a:r>
            <a:r>
              <a:rPr lang="en-US" sz="2800" dirty="0" err="1">
                <a:solidFill>
                  <a:srgbClr val="002060"/>
                </a:solidFill>
              </a:rPr>
              <a:t>tinggi</a:t>
            </a:r>
            <a:r>
              <a:rPr lang="en-US" sz="2800" dirty="0">
                <a:solidFill>
                  <a:srgbClr val="002060"/>
                </a:solidFill>
              </a:rPr>
              <a:t> </a:t>
            </a:r>
            <a:r>
              <a:rPr lang="en-US" sz="2800" dirty="0" err="1">
                <a:solidFill>
                  <a:srgbClr val="002060"/>
                </a:solidFill>
              </a:rPr>
              <a:t>Condidence</a:t>
            </a:r>
            <a:r>
              <a:rPr lang="en-US" sz="2800" dirty="0">
                <a:solidFill>
                  <a:srgbClr val="002060"/>
                </a:solidFill>
              </a:rPr>
              <a:t> level </a:t>
            </a:r>
            <a:r>
              <a:rPr lang="en-US" sz="2800" dirty="0" err="1">
                <a:solidFill>
                  <a:srgbClr val="002060"/>
                </a:solidFill>
              </a:rPr>
              <a:t>semakin</a:t>
            </a:r>
            <a:r>
              <a:rPr lang="en-US" sz="2800" dirty="0">
                <a:solidFill>
                  <a:srgbClr val="002060"/>
                </a:solidFill>
              </a:rPr>
              <a:t> </a:t>
            </a:r>
            <a:r>
              <a:rPr lang="en-US" sz="2800" dirty="0" err="1">
                <a:solidFill>
                  <a:srgbClr val="002060"/>
                </a:solidFill>
              </a:rPr>
              <a:t>dapat</a:t>
            </a:r>
            <a:r>
              <a:rPr lang="en-US" sz="2800" dirty="0">
                <a:solidFill>
                  <a:srgbClr val="002060"/>
                </a:solidFill>
              </a:rPr>
              <a:t> </a:t>
            </a:r>
            <a:r>
              <a:rPr lang="en-US" sz="2800" dirty="0" err="1">
                <a:solidFill>
                  <a:srgbClr val="002060"/>
                </a:solidFill>
              </a:rPr>
              <a:t>dipercaya</a:t>
            </a:r>
            <a:r>
              <a:rPr lang="en-US" sz="2800" dirty="0">
                <a:solidFill>
                  <a:srgbClr val="002060"/>
                </a:solidFill>
              </a:rPr>
              <a:t> data </a:t>
            </a:r>
            <a:r>
              <a:rPr lang="en-US" sz="2800" dirty="0" err="1">
                <a:solidFill>
                  <a:srgbClr val="002060"/>
                </a:solidFill>
              </a:rPr>
              <a:t>tersebut</a:t>
            </a:r>
            <a:r>
              <a:rPr lang="en-US" sz="2800" dirty="0">
                <a:solidFill>
                  <a:srgbClr val="002060"/>
                </a:solidFill>
              </a:rPr>
              <a:t>.</a:t>
            </a:r>
          </a:p>
        </p:txBody>
      </p:sp>
    </p:spTree>
    <p:extLst>
      <p:ext uri="{BB962C8B-B14F-4D97-AF65-F5344CB8AC3E}">
        <p14:creationId xmlns:p14="http://schemas.microsoft.com/office/powerpoint/2010/main" val="1956265778"/>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7913</TotalTime>
  <Words>4790</Words>
  <Application>Microsoft Office PowerPoint</Application>
  <PresentationFormat>Widescreen</PresentationFormat>
  <Paragraphs>530</Paragraphs>
  <Slides>42</Slides>
  <Notes>9</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42</vt:i4>
      </vt:variant>
    </vt:vector>
  </HeadingPairs>
  <TitlesOfParts>
    <vt:vector size="58" baseType="lpstr">
      <vt:lpstr>ＭＳ Ｐゴシック</vt:lpstr>
      <vt:lpstr>Arial</vt:lpstr>
      <vt:lpstr>Bebas Neue</vt:lpstr>
      <vt:lpstr>Calibri</vt:lpstr>
      <vt:lpstr>Calibri Light</vt:lpstr>
      <vt:lpstr>Georgia</vt:lpstr>
      <vt:lpstr>Lato</vt:lpstr>
      <vt:lpstr>Times New Roman</vt:lpstr>
      <vt:lpstr>Verdana</vt:lpstr>
      <vt:lpstr>Wingdings</vt:lpstr>
      <vt:lpstr>Wingdings 2</vt:lpstr>
      <vt:lpstr>powerpoint-template-apr7</vt:lpstr>
      <vt:lpstr>3_Custom Design</vt:lpstr>
      <vt:lpstr>Custom Design</vt:lpstr>
      <vt:lpstr>1_Custom Design</vt:lpstr>
      <vt:lpstr>Image</vt:lpstr>
      <vt:lpstr>FAKULTAS TEKNOLOGI INFORMASI</vt:lpstr>
      <vt:lpstr>Analisa kuantitatif dalam penelitian</vt:lpstr>
      <vt:lpstr>Penelitian kuantitatif</vt:lpstr>
      <vt:lpstr>Komponen dan Proses Penelitian Kuantitatif</vt:lpstr>
      <vt:lpstr>Penelitian Sampel</vt:lpstr>
      <vt:lpstr>Alasan Pengambilan Sampel</vt:lpstr>
      <vt:lpstr>Syarat sampel yang baik</vt:lpstr>
      <vt:lpstr>Pengambilan sampel yang baik</vt:lpstr>
      <vt:lpstr>Ukuran Sampel </vt:lpstr>
      <vt:lpstr>Ukuran Sampel</vt:lpstr>
      <vt:lpstr>PowerPoint Presentation</vt:lpstr>
      <vt:lpstr>PowerPoint Presentation</vt:lpstr>
      <vt:lpstr>Ukuran Sampel</vt:lpstr>
      <vt:lpstr>Ukuran Sampel</vt:lpstr>
      <vt:lpstr>Ukuran Sampel</vt:lpstr>
      <vt:lpstr>Sampling</vt:lpstr>
      <vt:lpstr>Bentuk pengambilan sampel</vt:lpstr>
      <vt:lpstr>Kapan peneliti sebaiknya mengambil sampel</vt:lpstr>
      <vt:lpstr>Jenis jenis Teknik Sampling</vt:lpstr>
      <vt:lpstr>Probability Sampling</vt:lpstr>
      <vt:lpstr>Nonprobability Sampling</vt:lpstr>
      <vt:lpstr>Teknik pengambilan sampel</vt:lpstr>
      <vt:lpstr>Kerangka Sampling</vt:lpstr>
      <vt:lpstr>Alat pengambilan sampel secara acak</vt:lpstr>
      <vt:lpstr>Tabel angka acak disalin dari buku Reseach Methods for Business, LR. Gay dan P.L. Diehl, 1992 </vt:lpstr>
      <vt:lpstr>PS: Simple Random Sampling</vt:lpstr>
      <vt:lpstr>Sampel Acak Sederhana</vt:lpstr>
      <vt:lpstr> PS: Stratified Random Sampling </vt:lpstr>
      <vt:lpstr>Sampel Acak Distratakan</vt:lpstr>
      <vt:lpstr>PS: Systematic Sampling</vt:lpstr>
      <vt:lpstr>Sampel Sistematis</vt:lpstr>
      <vt:lpstr>PS: Cluster Sampling</vt:lpstr>
      <vt:lpstr>Sampel gugus</vt:lpstr>
      <vt:lpstr>PS: Area Sampling</vt:lpstr>
      <vt:lpstr>Sampel Wilayah</vt:lpstr>
      <vt:lpstr>Sampel Tidak Acak</vt:lpstr>
      <vt:lpstr>Sampel berdasarkan pertimbangan tertentu</vt:lpstr>
      <vt:lpstr>Sampel Bola Salju (Snowbal)</vt:lpstr>
      <vt:lpstr>Latihan penentuan jumlah sampel</vt:lpstr>
      <vt:lpstr>Latihan penentuan jumlah sampel (jawab a)</vt:lpstr>
      <vt:lpstr>Latihan penentuan jumlah sampel (jawab b)</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455</cp:revision>
  <dcterms:created xsi:type="dcterms:W3CDTF">2011-05-21T14:11:58Z</dcterms:created>
  <dcterms:modified xsi:type="dcterms:W3CDTF">2020-09-14T20:34:29Z</dcterms:modified>
</cp:coreProperties>
</file>