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3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4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817" r:id="rId3"/>
    <p:sldMasterId id="2147483836" r:id="rId4"/>
    <p:sldMasterId id="2147483849" r:id="rId5"/>
  </p:sldMasterIdLst>
  <p:notesMasterIdLst>
    <p:notesMasterId r:id="rId26"/>
  </p:notesMasterIdLst>
  <p:handoutMasterIdLst>
    <p:handoutMasterId r:id="rId27"/>
  </p:handoutMasterIdLst>
  <p:sldIdLst>
    <p:sldId id="670" r:id="rId6"/>
    <p:sldId id="671" r:id="rId7"/>
    <p:sldId id="636" r:id="rId8"/>
    <p:sldId id="643" r:id="rId9"/>
    <p:sldId id="644" r:id="rId10"/>
    <p:sldId id="645" r:id="rId11"/>
    <p:sldId id="659" r:id="rId12"/>
    <p:sldId id="660" r:id="rId13"/>
    <p:sldId id="661" r:id="rId14"/>
    <p:sldId id="657" r:id="rId15"/>
    <p:sldId id="668" r:id="rId16"/>
    <p:sldId id="662" r:id="rId17"/>
    <p:sldId id="663" r:id="rId18"/>
    <p:sldId id="664" r:id="rId19"/>
    <p:sldId id="666" r:id="rId20"/>
    <p:sldId id="647" r:id="rId21"/>
    <p:sldId id="654" r:id="rId22"/>
    <p:sldId id="667" r:id="rId23"/>
    <p:sldId id="669" r:id="rId24"/>
    <p:sldId id="64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1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608A"/>
    <a:srgbClr val="2C83B9"/>
    <a:srgbClr val="2F88C0"/>
    <a:srgbClr val="4299D4"/>
    <a:srgbClr val="7BB9E2"/>
    <a:srgbClr val="A2CAE4"/>
    <a:srgbClr val="C2DFF0"/>
    <a:srgbClr val="222A35"/>
    <a:srgbClr val="80C0EC"/>
    <a:srgbClr val="45A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53" autoAdjust="0"/>
    <p:restoredTop sz="94374" autoAdjust="0"/>
  </p:normalViewPr>
  <p:slideViewPr>
    <p:cSldViewPr snapToGrid="0">
      <p:cViewPr varScale="1">
        <p:scale>
          <a:sx n="67" d="100"/>
          <a:sy n="67" d="100"/>
        </p:scale>
        <p:origin x="480" y="60"/>
      </p:cViewPr>
      <p:guideLst>
        <p:guide orient="horz" pos="3216"/>
        <p:guide pos="3840"/>
      </p:guideLst>
    </p:cSldViewPr>
  </p:slideViewPr>
  <p:outlineViewPr>
    <p:cViewPr>
      <p:scale>
        <a:sx n="33" d="100"/>
        <a:sy n="33" d="100"/>
      </p:scale>
      <p:origin x="0" y="-618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2002"/>
    </p:cViewPr>
  </p:sorterViewPr>
  <p:notesViewPr>
    <p:cSldViewPr snapToGrid="0" showGuides="1">
      <p:cViewPr varScale="1">
        <p:scale>
          <a:sx n="54" d="100"/>
          <a:sy n="54" d="100"/>
        </p:scale>
        <p:origin x="1944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7D797-1524-4D86-8D4D-DA1A33F9C007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84A43-F2C3-400E-83F3-88AC3141D8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26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1EAFC-EB8A-4C94-B2C2-B8BBF4E3E50F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1F051-4910-43B6-88BC-8A7BA3F0CC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750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065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323697" y="1965700"/>
            <a:ext cx="4868303" cy="4892300"/>
          </a:xfrm>
          <a:custGeom>
            <a:avLst/>
            <a:gdLst>
              <a:gd name="connsiteX0" fmla="*/ 4868303 w 4868303"/>
              <a:gd name="connsiteY0" fmla="*/ 0 h 4892300"/>
              <a:gd name="connsiteX1" fmla="*/ 4868303 w 4868303"/>
              <a:gd name="connsiteY1" fmla="*/ 4892300 h 4892300"/>
              <a:gd name="connsiteX2" fmla="*/ 0 w 4868303"/>
              <a:gd name="connsiteY2" fmla="*/ 4892300 h 4892300"/>
              <a:gd name="connsiteX3" fmla="*/ 4571 w 4868303"/>
              <a:gd name="connsiteY3" fmla="*/ 4670006 h 4892300"/>
              <a:gd name="connsiteX4" fmla="*/ 1424222 w 4868303"/>
              <a:gd name="connsiteY4" fmla="*/ 1440941 h 4892300"/>
              <a:gd name="connsiteX5" fmla="*/ 4646361 w 4868303"/>
              <a:gd name="connsiteY5" fmla="*/ 5641 h 4892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8303" h="4892300">
                <a:moveTo>
                  <a:pt x="4868303" y="0"/>
                </a:moveTo>
                <a:lnTo>
                  <a:pt x="4868303" y="4892300"/>
                </a:lnTo>
                <a:lnTo>
                  <a:pt x="0" y="4892300"/>
                </a:lnTo>
                <a:lnTo>
                  <a:pt x="4571" y="4670006"/>
                </a:lnTo>
                <a:cubicBezTo>
                  <a:pt x="59666" y="3457539"/>
                  <a:pt x="563998" y="2305350"/>
                  <a:pt x="1424222" y="1440941"/>
                </a:cubicBezTo>
                <a:cubicBezTo>
                  <a:pt x="2284448" y="576533"/>
                  <a:pt x="3434175" y="66617"/>
                  <a:pt x="4646361" y="564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4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965876"/>
            <a:ext cx="4865688" cy="4892125"/>
          </a:xfrm>
          <a:custGeom>
            <a:avLst/>
            <a:gdLst>
              <a:gd name="connsiteX0" fmla="*/ 0 w 4865688"/>
              <a:gd name="connsiteY0" fmla="*/ 0 h 4892125"/>
              <a:gd name="connsiteX1" fmla="*/ 213673 w 4865688"/>
              <a:gd name="connsiteY1" fmla="*/ 3944 h 4892125"/>
              <a:gd name="connsiteX2" fmla="*/ 3479190 w 4865688"/>
              <a:gd name="connsiteY2" fmla="*/ 1451900 h 4892125"/>
              <a:gd name="connsiteX3" fmla="*/ 4849920 w 4865688"/>
              <a:gd name="connsiteY3" fmla="*/ 4245281 h 4892125"/>
              <a:gd name="connsiteX4" fmla="*/ 4865688 w 4865688"/>
              <a:gd name="connsiteY4" fmla="*/ 4391305 h 4892125"/>
              <a:gd name="connsiteX5" fmla="*/ 4865688 w 4865688"/>
              <a:gd name="connsiteY5" fmla="*/ 4892125 h 4892125"/>
              <a:gd name="connsiteX6" fmla="*/ 0 w 4865688"/>
              <a:gd name="connsiteY6" fmla="*/ 4892125 h 4892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5688" h="4892125">
                <a:moveTo>
                  <a:pt x="0" y="0"/>
                </a:moveTo>
                <a:lnTo>
                  <a:pt x="213673" y="3944"/>
                </a:lnTo>
                <a:cubicBezTo>
                  <a:pt x="1442675" y="57615"/>
                  <a:pt x="2609998" y="572865"/>
                  <a:pt x="3479190" y="1451900"/>
                </a:cubicBezTo>
                <a:cubicBezTo>
                  <a:pt x="4232490" y="2213732"/>
                  <a:pt x="4710040" y="3196402"/>
                  <a:pt x="4849920" y="4245281"/>
                </a:cubicBezTo>
                <a:lnTo>
                  <a:pt x="4865688" y="4391305"/>
                </a:lnTo>
                <a:lnTo>
                  <a:pt x="4865688" y="4892125"/>
                </a:lnTo>
                <a:lnTo>
                  <a:pt x="0" y="489212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91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4892675" cy="4892209"/>
          </a:xfrm>
          <a:custGeom>
            <a:avLst/>
            <a:gdLst>
              <a:gd name="connsiteX0" fmla="*/ 0 w 4892675"/>
              <a:gd name="connsiteY0" fmla="*/ 0 h 4892209"/>
              <a:gd name="connsiteX1" fmla="*/ 4892675 w 4892675"/>
              <a:gd name="connsiteY1" fmla="*/ 0 h 4892209"/>
              <a:gd name="connsiteX2" fmla="*/ 4892675 w 4892675"/>
              <a:gd name="connsiteY2" fmla="*/ 2046 h 4892209"/>
              <a:gd name="connsiteX3" fmla="*/ 4887015 w 4892675"/>
              <a:gd name="connsiteY3" fmla="*/ 238856 h 4892209"/>
              <a:gd name="connsiteX4" fmla="*/ 3451271 w 4892675"/>
              <a:gd name="connsiteY4" fmla="*/ 3468232 h 4892209"/>
              <a:gd name="connsiteX5" fmla="*/ 214894 w 4892675"/>
              <a:gd name="connsiteY5" fmla="*/ 4888127 h 4892209"/>
              <a:gd name="connsiteX6" fmla="*/ 0 w 4892675"/>
              <a:gd name="connsiteY6" fmla="*/ 4892209 h 4892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92675" h="4892209">
                <a:moveTo>
                  <a:pt x="0" y="0"/>
                </a:moveTo>
                <a:lnTo>
                  <a:pt x="4892675" y="0"/>
                </a:lnTo>
                <a:lnTo>
                  <a:pt x="4892675" y="2046"/>
                </a:lnTo>
                <a:lnTo>
                  <a:pt x="4887015" y="238856"/>
                </a:lnTo>
                <a:cubicBezTo>
                  <a:pt x="4827691" y="1453619"/>
                  <a:pt x="4317495" y="2606244"/>
                  <a:pt x="3451271" y="3468232"/>
                </a:cubicBezTo>
                <a:cubicBezTo>
                  <a:pt x="2585047" y="4330219"/>
                  <a:pt x="1429934" y="4834758"/>
                  <a:pt x="214894" y="4888127"/>
                </a:cubicBezTo>
                <a:lnTo>
                  <a:pt x="0" y="48922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515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323340" y="1"/>
            <a:ext cx="4868661" cy="4892383"/>
          </a:xfrm>
          <a:custGeom>
            <a:avLst/>
            <a:gdLst>
              <a:gd name="connsiteX0" fmla="*/ 0 w 4868661"/>
              <a:gd name="connsiteY0" fmla="*/ 0 h 4892383"/>
              <a:gd name="connsiteX1" fmla="*/ 4868661 w 4868661"/>
              <a:gd name="connsiteY1" fmla="*/ 0 h 4892383"/>
              <a:gd name="connsiteX2" fmla="*/ 4868661 w 4868661"/>
              <a:gd name="connsiteY2" fmla="*/ 4892383 h 4892383"/>
              <a:gd name="connsiteX3" fmla="*/ 4633983 w 4868661"/>
              <a:gd name="connsiteY3" fmla="*/ 4886112 h 4892383"/>
              <a:gd name="connsiteX4" fmla="*/ 6001 w 4868661"/>
              <a:gd name="connsiteY4" fmla="*/ 246938 h 4892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8661" h="4892383">
                <a:moveTo>
                  <a:pt x="0" y="0"/>
                </a:moveTo>
                <a:lnTo>
                  <a:pt x="4868661" y="0"/>
                </a:lnTo>
                <a:lnTo>
                  <a:pt x="4868661" y="4892383"/>
                </a:lnTo>
                <a:lnTo>
                  <a:pt x="4633983" y="4886112"/>
                </a:lnTo>
                <a:cubicBezTo>
                  <a:pt x="2133134" y="4755772"/>
                  <a:pt x="130301" y="2748095"/>
                  <a:pt x="6001" y="24693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953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29942" y="1138238"/>
            <a:ext cx="3994985" cy="2290762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6128084" y="1138238"/>
            <a:ext cx="6016" cy="5719762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H="1">
            <a:off x="6152147" y="2283619"/>
            <a:ext cx="561473" cy="0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 flipH="1">
            <a:off x="5566611" y="4791129"/>
            <a:ext cx="561473" cy="0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258554" y="3645748"/>
            <a:ext cx="3994985" cy="229076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7258554" y="1138238"/>
            <a:ext cx="3995234" cy="2290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29693" y="3645748"/>
            <a:ext cx="3995234" cy="2290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600241" y="458364"/>
            <a:ext cx="5103812" cy="381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96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7258554" y="3645748"/>
            <a:ext cx="3994985" cy="229076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128084" y="-163773"/>
            <a:ext cx="6016" cy="7021773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 flipH="1">
            <a:off x="6152147" y="2283619"/>
            <a:ext cx="561473" cy="0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H="1">
            <a:off x="5566611" y="4586413"/>
            <a:ext cx="561473" cy="0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7258554" y="1138238"/>
            <a:ext cx="3995234" cy="2290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929942" y="1138238"/>
            <a:ext cx="3994985" cy="2290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29693" y="3645748"/>
            <a:ext cx="3995234" cy="22907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880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4098507" y="2283619"/>
            <a:ext cx="3994985" cy="2290762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6096000" y="-160421"/>
            <a:ext cx="0" cy="2444040"/>
          </a:xfrm>
          <a:prstGeom prst="line">
            <a:avLst/>
          </a:prstGeom>
          <a:ln>
            <a:solidFill>
              <a:srgbClr val="2C83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098507" y="4913313"/>
            <a:ext cx="3994986" cy="114617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76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build="p">
        <p:tmplLst>
          <p:tmpl lvl="1">
            <p:tnLst>
              <p:par>
                <p:cTn presetID="2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02109" y="2114550"/>
            <a:ext cx="3623619" cy="2628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4334904" y="2114550"/>
            <a:ext cx="3623619" cy="2628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267700" y="2114550"/>
            <a:ext cx="3623619" cy="2628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972050"/>
            <a:ext cx="3623619" cy="150495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972050"/>
            <a:ext cx="3623619" cy="150495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972050"/>
            <a:ext cx="3623619" cy="1504950"/>
          </a:xfrm>
        </p:spPr>
        <p:txBody>
          <a:bodyPr/>
          <a:lstStyle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609600"/>
            <a:ext cx="11489209" cy="952500"/>
          </a:xfr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281557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4761087" y="1885950"/>
            <a:ext cx="2649363" cy="3314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108027" y="1885950"/>
            <a:ext cx="2628900" cy="3314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8455073" y="1885950"/>
            <a:ext cx="2628900" cy="33147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0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1108028" y="609600"/>
            <a:ext cx="9975946" cy="952500"/>
          </a:xfrm>
        </p:spPr>
        <p:txBody>
          <a:bodyPr/>
          <a:lstStyle>
            <a:lvl1pPr algn="ctr"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95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4" grpId="0"/>
      <p:bldP spid="70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61474" y="846221"/>
            <a:ext cx="5165558" cy="5165558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7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1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297768" y="0"/>
            <a:ext cx="5894231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7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1738522" y="1778000"/>
            <a:ext cx="2811462" cy="3302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8802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68969" y="2189747"/>
            <a:ext cx="2667000" cy="2667000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308685" y="2189747"/>
            <a:ext cx="2667000" cy="2667000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248401" y="2189747"/>
            <a:ext cx="2667000" cy="2667000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188117" y="2189747"/>
            <a:ext cx="2667000" cy="2667000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91368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925638"/>
            <a:ext cx="5872163" cy="24050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319837" y="1925638"/>
            <a:ext cx="5872163" cy="24050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673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33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523629" y="1308328"/>
            <a:ext cx="4526029" cy="4526029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5946203" y="4579361"/>
            <a:ext cx="800609" cy="800609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4485086" y="2667000"/>
            <a:ext cx="1684300" cy="1684300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0242703" y="679962"/>
            <a:ext cx="1256732" cy="1256732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10242703" y="5208804"/>
            <a:ext cx="1256732" cy="1256732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16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55090" y="2204056"/>
            <a:ext cx="2702258" cy="2702258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223144" y="3066140"/>
            <a:ext cx="2702258" cy="2702258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5627425" y="1175928"/>
            <a:ext cx="3421038" cy="3421038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8809628" y="2886447"/>
            <a:ext cx="2695432" cy="2695432"/>
          </a:xfrm>
          <a:custGeom>
            <a:avLst/>
            <a:gdLst>
              <a:gd name="connsiteX0" fmla="*/ 2582779 w 5165558"/>
              <a:gd name="connsiteY0" fmla="*/ 0 h 5165558"/>
              <a:gd name="connsiteX1" fmla="*/ 5165558 w 5165558"/>
              <a:gd name="connsiteY1" fmla="*/ 2582779 h 5165558"/>
              <a:gd name="connsiteX2" fmla="*/ 2582779 w 5165558"/>
              <a:gd name="connsiteY2" fmla="*/ 5165558 h 5165558"/>
              <a:gd name="connsiteX3" fmla="*/ 0 w 5165558"/>
              <a:gd name="connsiteY3" fmla="*/ 2582779 h 5165558"/>
              <a:gd name="connsiteX4" fmla="*/ 2582779 w 5165558"/>
              <a:gd name="connsiteY4" fmla="*/ 0 h 5165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5558" h="5165558">
                <a:moveTo>
                  <a:pt x="2582779" y="0"/>
                </a:moveTo>
                <a:cubicBezTo>
                  <a:pt x="4009208" y="0"/>
                  <a:pt x="5165558" y="1156350"/>
                  <a:pt x="5165558" y="2582779"/>
                </a:cubicBezTo>
                <a:cubicBezTo>
                  <a:pt x="5165558" y="4009208"/>
                  <a:pt x="4009208" y="5165558"/>
                  <a:pt x="2582779" y="5165558"/>
                </a:cubicBezTo>
                <a:cubicBezTo>
                  <a:pt x="1156350" y="5165558"/>
                  <a:pt x="0" y="4009208"/>
                  <a:pt x="0" y="2582779"/>
                </a:cubicBezTo>
                <a:cubicBezTo>
                  <a:pt x="0" y="1156350"/>
                  <a:pt x="1156350" y="0"/>
                  <a:pt x="258277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5881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2613" y="1645317"/>
            <a:ext cx="7599387" cy="4749617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201556" y="2237596"/>
            <a:ext cx="4334516" cy="248443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6386" y="994610"/>
            <a:ext cx="10524029" cy="5863390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-2695074" y="1203325"/>
            <a:ext cx="8349916" cy="47162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20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2054796" y="1542209"/>
            <a:ext cx="8082408" cy="487463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39532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771650"/>
            <a:ext cx="12192000" cy="272415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6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482782" y="598650"/>
            <a:ext cx="5433333" cy="5433333"/>
          </a:xfrm>
          <a:custGeom>
            <a:avLst/>
            <a:gdLst>
              <a:gd name="connsiteX0" fmla="*/ 3134226 w 5433333"/>
              <a:gd name="connsiteY0" fmla="*/ 231 h 5433333"/>
              <a:gd name="connsiteX1" fmla="*/ 3859028 w 5433333"/>
              <a:gd name="connsiteY1" fmla="*/ 406376 h 5433333"/>
              <a:gd name="connsiteX2" fmla="*/ 5292710 w 5433333"/>
              <a:gd name="connsiteY2" fmla="*/ 2636451 h 5433333"/>
              <a:gd name="connsiteX3" fmla="*/ 5026958 w 5433333"/>
              <a:gd name="connsiteY3" fmla="*/ 3859028 h 5433333"/>
              <a:gd name="connsiteX4" fmla="*/ 2796883 w 5433333"/>
              <a:gd name="connsiteY4" fmla="*/ 5292710 h 5433333"/>
              <a:gd name="connsiteX5" fmla="*/ 1574307 w 5433333"/>
              <a:gd name="connsiteY5" fmla="*/ 5026958 h 5433333"/>
              <a:gd name="connsiteX6" fmla="*/ 140624 w 5433333"/>
              <a:gd name="connsiteY6" fmla="*/ 2796883 h 5433333"/>
              <a:gd name="connsiteX7" fmla="*/ 406376 w 5433333"/>
              <a:gd name="connsiteY7" fmla="*/ 1574307 h 5433333"/>
              <a:gd name="connsiteX8" fmla="*/ 2636451 w 5433333"/>
              <a:gd name="connsiteY8" fmla="*/ 140624 h 5433333"/>
              <a:gd name="connsiteX9" fmla="*/ 3134226 w 5433333"/>
              <a:gd name="connsiteY9" fmla="*/ 231 h 543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33333" h="5433333">
                <a:moveTo>
                  <a:pt x="3134226" y="231"/>
                </a:moveTo>
                <a:cubicBezTo>
                  <a:pt x="3418149" y="6704"/>
                  <a:pt x="3693890" y="149507"/>
                  <a:pt x="3859028" y="406376"/>
                </a:cubicBezTo>
                <a:lnTo>
                  <a:pt x="5292710" y="2636451"/>
                </a:lnTo>
                <a:cubicBezTo>
                  <a:pt x="5556930" y="3047442"/>
                  <a:pt x="5437949" y="3594808"/>
                  <a:pt x="5026958" y="3859028"/>
                </a:cubicBezTo>
                <a:lnTo>
                  <a:pt x="2796883" y="5292710"/>
                </a:lnTo>
                <a:cubicBezTo>
                  <a:pt x="2385893" y="5556930"/>
                  <a:pt x="1838526" y="5437949"/>
                  <a:pt x="1574307" y="5026958"/>
                </a:cubicBezTo>
                <a:lnTo>
                  <a:pt x="140624" y="2796883"/>
                </a:lnTo>
                <a:cubicBezTo>
                  <a:pt x="-123596" y="2385893"/>
                  <a:pt x="-4614" y="1838526"/>
                  <a:pt x="406376" y="1574307"/>
                </a:cubicBezTo>
                <a:lnTo>
                  <a:pt x="2636451" y="140624"/>
                </a:lnTo>
                <a:cubicBezTo>
                  <a:pt x="2790573" y="41542"/>
                  <a:pt x="2963872" y="-3653"/>
                  <a:pt x="3134226" y="23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8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975230"/>
            <a:ext cx="3992451" cy="29075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8199549" y="1975230"/>
            <a:ext cx="3992451" cy="29075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6927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24631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52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68429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8284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4"/>
          <p:cNvSpPr>
            <a:spLocks noGrp="1"/>
          </p:cNvSpPr>
          <p:nvPr>
            <p:ph type="pic" sz="quarter" idx="75"/>
          </p:nvPr>
        </p:nvSpPr>
        <p:spPr>
          <a:xfrm>
            <a:off x="3611564" y="914400"/>
            <a:ext cx="2819401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7" name="Рисунок 4"/>
          <p:cNvSpPr>
            <a:spLocks noGrp="1"/>
          </p:cNvSpPr>
          <p:nvPr>
            <p:ph type="pic" sz="quarter" idx="76"/>
          </p:nvPr>
        </p:nvSpPr>
        <p:spPr>
          <a:xfrm>
            <a:off x="3611564" y="3660417"/>
            <a:ext cx="2819401" cy="273844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8" name="Рисунок 4"/>
          <p:cNvSpPr>
            <a:spLocks noGrp="1"/>
          </p:cNvSpPr>
          <p:nvPr>
            <p:ph type="pic" sz="quarter" idx="77"/>
          </p:nvPr>
        </p:nvSpPr>
        <p:spPr>
          <a:xfrm>
            <a:off x="830266" y="3655649"/>
            <a:ext cx="2781300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9" name="Рисунок 4"/>
          <p:cNvSpPr>
            <a:spLocks noGrp="1"/>
          </p:cNvSpPr>
          <p:nvPr>
            <p:ph type="pic" sz="quarter" idx="78"/>
          </p:nvPr>
        </p:nvSpPr>
        <p:spPr>
          <a:xfrm>
            <a:off x="6434064" y="3660411"/>
            <a:ext cx="2819401" cy="273843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10" name="Рисунок 4"/>
          <p:cNvSpPr>
            <a:spLocks noGrp="1"/>
          </p:cNvSpPr>
          <p:nvPr>
            <p:ph type="pic" sz="quarter" idx="79"/>
          </p:nvPr>
        </p:nvSpPr>
        <p:spPr>
          <a:xfrm>
            <a:off x="6434065" y="914400"/>
            <a:ext cx="4945138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0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4"/>
          <p:cNvSpPr>
            <a:spLocks noGrp="1"/>
          </p:cNvSpPr>
          <p:nvPr>
            <p:ph type="pic" sz="quarter" idx="75"/>
          </p:nvPr>
        </p:nvSpPr>
        <p:spPr>
          <a:xfrm>
            <a:off x="3611564" y="914400"/>
            <a:ext cx="5390768" cy="5484448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7" name="Рисунок 4"/>
          <p:cNvSpPr>
            <a:spLocks noGrp="1"/>
          </p:cNvSpPr>
          <p:nvPr>
            <p:ph type="pic" sz="quarter" idx="77"/>
          </p:nvPr>
        </p:nvSpPr>
        <p:spPr>
          <a:xfrm>
            <a:off x="830266" y="3655649"/>
            <a:ext cx="2781300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8" name="Рисунок 4"/>
          <p:cNvSpPr>
            <a:spLocks noGrp="1"/>
          </p:cNvSpPr>
          <p:nvPr>
            <p:ph type="pic" sz="quarter" idx="79"/>
          </p:nvPr>
        </p:nvSpPr>
        <p:spPr>
          <a:xfrm>
            <a:off x="9002332" y="914409"/>
            <a:ext cx="2376877" cy="548444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28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 nodePh="1">
                                  <p:stCondLst>
                                    <p:cond delay="3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4"/>
          <p:cNvSpPr>
            <a:spLocks noGrp="1"/>
          </p:cNvSpPr>
          <p:nvPr>
            <p:ph type="pic" sz="quarter" idx="75"/>
          </p:nvPr>
        </p:nvSpPr>
        <p:spPr>
          <a:xfrm>
            <a:off x="3611563" y="914409"/>
            <a:ext cx="4968875" cy="5484449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7" name="Рисунок 4"/>
          <p:cNvSpPr>
            <a:spLocks noGrp="1"/>
          </p:cNvSpPr>
          <p:nvPr>
            <p:ph type="pic" sz="quarter" idx="77"/>
          </p:nvPr>
        </p:nvSpPr>
        <p:spPr>
          <a:xfrm>
            <a:off x="8585054" y="3655658"/>
            <a:ext cx="2781300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8" name="Рисунок 4"/>
          <p:cNvSpPr>
            <a:spLocks noGrp="1"/>
          </p:cNvSpPr>
          <p:nvPr>
            <p:ph type="pic" sz="quarter" idx="82"/>
          </p:nvPr>
        </p:nvSpPr>
        <p:spPr>
          <a:xfrm>
            <a:off x="8571199" y="912449"/>
            <a:ext cx="2781300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  <p:sp>
        <p:nvSpPr>
          <p:cNvPr id="9" name="Рисунок 4"/>
          <p:cNvSpPr>
            <a:spLocks noGrp="1"/>
          </p:cNvSpPr>
          <p:nvPr>
            <p:ph type="pic" sz="quarter" idx="83"/>
          </p:nvPr>
        </p:nvSpPr>
        <p:spPr>
          <a:xfrm>
            <a:off x="825647" y="912449"/>
            <a:ext cx="2781300" cy="2743200"/>
          </a:xfrm>
          <a:noFill/>
        </p:spPr>
        <p:txBody>
          <a:bodyPr anchor="ctr" anchorCtr="0">
            <a:normAutofit/>
          </a:bodyPr>
          <a:lstStyle>
            <a:lvl1pPr algn="ctr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63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50000" fill="hold" grpId="0" nodeType="withEffect" nodePh="1">
                                  <p:stCondLst>
                                    <p:cond delay="1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5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8670">
            <a:off x="1104039" y="1084360"/>
            <a:ext cx="4554107" cy="49564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23686" y="1084359"/>
            <a:ext cx="4554107" cy="49564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 rot="21180954">
            <a:off x="1593249" y="1239101"/>
            <a:ext cx="4014979" cy="3063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27983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3710" y="462742"/>
            <a:ext cx="7218290" cy="639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640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64632"/>
            <a:ext cx="12192000" cy="4010528"/>
          </a:xfrm>
          <a:prstGeom prst="rect">
            <a:avLst/>
          </a:prstGeom>
          <a:solidFill>
            <a:srgbClr val="0A1A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6118459" y="2085475"/>
            <a:ext cx="5165558" cy="3689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484938" y="2389691"/>
            <a:ext cx="4540250" cy="30972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6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608763" y="0"/>
            <a:ext cx="5583237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787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464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4580944" y="-3453860"/>
            <a:ext cx="10148770" cy="8759974"/>
          </a:xfrm>
          <a:custGeom>
            <a:avLst/>
            <a:gdLst>
              <a:gd name="connsiteX0" fmla="*/ 2619217 w 10148770"/>
              <a:gd name="connsiteY0" fmla="*/ 0 h 8759974"/>
              <a:gd name="connsiteX1" fmla="*/ 9034465 w 10148770"/>
              <a:gd name="connsiteY1" fmla="*/ 1292933 h 8759974"/>
              <a:gd name="connsiteX2" fmla="*/ 10148770 w 10148770"/>
              <a:gd name="connsiteY2" fmla="*/ 5402682 h 8759974"/>
              <a:gd name="connsiteX3" fmla="*/ 7529553 w 10148770"/>
              <a:gd name="connsiteY3" fmla="*/ 8759974 h 8759974"/>
              <a:gd name="connsiteX4" fmla="*/ 1114305 w 10148770"/>
              <a:gd name="connsiteY4" fmla="*/ 7467041 h 8759974"/>
              <a:gd name="connsiteX5" fmla="*/ 0 w 10148770"/>
              <a:gd name="connsiteY5" fmla="*/ 3357292 h 875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48770" h="8759974">
                <a:moveTo>
                  <a:pt x="2619217" y="0"/>
                </a:moveTo>
                <a:lnTo>
                  <a:pt x="9034465" y="1292933"/>
                </a:lnTo>
                <a:lnTo>
                  <a:pt x="10148770" y="5402682"/>
                </a:lnTo>
                <a:lnTo>
                  <a:pt x="7529553" y="8759974"/>
                </a:lnTo>
                <a:lnTo>
                  <a:pt x="1114305" y="7467041"/>
                </a:lnTo>
                <a:lnTo>
                  <a:pt x="0" y="33572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711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-3631804" y="1805606"/>
            <a:ext cx="12129527" cy="12129528"/>
          </a:xfrm>
          <a:custGeom>
            <a:avLst/>
            <a:gdLst>
              <a:gd name="connsiteX0" fmla="*/ 6717641 w 12129527"/>
              <a:gd name="connsiteY0" fmla="*/ 727 h 12129528"/>
              <a:gd name="connsiteX1" fmla="*/ 10593200 w 12129527"/>
              <a:gd name="connsiteY1" fmla="*/ 2466012 h 12129528"/>
              <a:gd name="connsiteX2" fmla="*/ 11769242 w 12129527"/>
              <a:gd name="connsiteY2" fmla="*/ 5107332 h 12129528"/>
              <a:gd name="connsiteX3" fmla="*/ 9663518 w 12129527"/>
              <a:gd name="connsiteY3" fmla="*/ 10593200 h 12129528"/>
              <a:gd name="connsiteX4" fmla="*/ 7022197 w 12129527"/>
              <a:gd name="connsiteY4" fmla="*/ 11769243 h 12129528"/>
              <a:gd name="connsiteX5" fmla="*/ 1536329 w 12129527"/>
              <a:gd name="connsiteY5" fmla="*/ 9663518 h 12129528"/>
              <a:gd name="connsiteX6" fmla="*/ 360286 w 12129527"/>
              <a:gd name="connsiteY6" fmla="*/ 7022198 h 12129528"/>
              <a:gd name="connsiteX7" fmla="*/ 2466011 w 12129527"/>
              <a:gd name="connsiteY7" fmla="*/ 1536330 h 12129528"/>
              <a:gd name="connsiteX8" fmla="*/ 5107331 w 12129527"/>
              <a:gd name="connsiteY8" fmla="*/ 360287 h 12129528"/>
              <a:gd name="connsiteX9" fmla="*/ 6717641 w 12129527"/>
              <a:gd name="connsiteY9" fmla="*/ 727 h 12129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29527" h="12129528">
                <a:moveTo>
                  <a:pt x="6717641" y="727"/>
                </a:moveTo>
                <a:cubicBezTo>
                  <a:pt x="8336576" y="-29632"/>
                  <a:pt x="9893149" y="893741"/>
                  <a:pt x="10593200" y="2466012"/>
                </a:cubicBezTo>
                <a:lnTo>
                  <a:pt x="11769242" y="5107332"/>
                </a:lnTo>
                <a:cubicBezTo>
                  <a:pt x="12702643" y="7203692"/>
                  <a:pt x="11759878" y="9659800"/>
                  <a:pt x="9663518" y="10593200"/>
                </a:cubicBezTo>
                <a:lnTo>
                  <a:pt x="7022197" y="11769243"/>
                </a:lnTo>
                <a:cubicBezTo>
                  <a:pt x="4925837" y="12702644"/>
                  <a:pt x="2469730" y="11759879"/>
                  <a:pt x="1536329" y="9663518"/>
                </a:cubicBezTo>
                <a:lnTo>
                  <a:pt x="360286" y="7022198"/>
                </a:lnTo>
                <a:cubicBezTo>
                  <a:pt x="-573115" y="4925838"/>
                  <a:pt x="369650" y="2469731"/>
                  <a:pt x="2466011" y="1536330"/>
                </a:cubicBezTo>
                <a:lnTo>
                  <a:pt x="5107331" y="360287"/>
                </a:lnTo>
                <a:cubicBezTo>
                  <a:pt x="5631421" y="126937"/>
                  <a:pt x="6177996" y="10847"/>
                  <a:pt x="6717641" y="727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5832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8158819" y="3636625"/>
            <a:ext cx="3351963" cy="3351963"/>
          </a:xfrm>
          <a:custGeom>
            <a:avLst/>
            <a:gdLst>
              <a:gd name="connsiteX0" fmla="*/ 1703683 w 3351963"/>
              <a:gd name="connsiteY0" fmla="*/ 0 h 3351963"/>
              <a:gd name="connsiteX1" fmla="*/ 3351963 w 3351963"/>
              <a:gd name="connsiteY1" fmla="*/ 1703683 h 3351963"/>
              <a:gd name="connsiteX2" fmla="*/ 1648280 w 3351963"/>
              <a:gd name="connsiteY2" fmla="*/ 3351963 h 3351963"/>
              <a:gd name="connsiteX3" fmla="*/ 0 w 3351963"/>
              <a:gd name="connsiteY3" fmla="*/ 1648280 h 335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1963" h="3351963">
                <a:moveTo>
                  <a:pt x="1703683" y="0"/>
                </a:moveTo>
                <a:lnTo>
                  <a:pt x="3351963" y="1703683"/>
                </a:lnTo>
                <a:lnTo>
                  <a:pt x="1648280" y="3351963"/>
                </a:lnTo>
                <a:lnTo>
                  <a:pt x="0" y="16482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2911644" y="-1130968"/>
            <a:ext cx="9127957" cy="9063789"/>
          </a:xfrm>
          <a:custGeom>
            <a:avLst/>
            <a:gdLst>
              <a:gd name="connsiteX0" fmla="*/ 2181727 w 9127957"/>
              <a:gd name="connsiteY0" fmla="*/ 4700336 h 9063789"/>
              <a:gd name="connsiteX1" fmla="*/ 4363453 w 9127957"/>
              <a:gd name="connsiteY1" fmla="*/ 6882063 h 9063789"/>
              <a:gd name="connsiteX2" fmla="*/ 2181727 w 9127957"/>
              <a:gd name="connsiteY2" fmla="*/ 9063789 h 9063789"/>
              <a:gd name="connsiteX3" fmla="*/ 0 w 9127957"/>
              <a:gd name="connsiteY3" fmla="*/ 6882063 h 9063789"/>
              <a:gd name="connsiteX4" fmla="*/ 7748337 w 9127957"/>
              <a:gd name="connsiteY4" fmla="*/ 3882188 h 9063789"/>
              <a:gd name="connsiteX5" fmla="*/ 8398043 w 9127957"/>
              <a:gd name="connsiteY5" fmla="*/ 4531894 h 9063789"/>
              <a:gd name="connsiteX6" fmla="*/ 7748337 w 9127957"/>
              <a:gd name="connsiteY6" fmla="*/ 5181600 h 9063789"/>
              <a:gd name="connsiteX7" fmla="*/ 7098631 w 9127957"/>
              <a:gd name="connsiteY7" fmla="*/ 4531894 h 9063789"/>
              <a:gd name="connsiteX8" fmla="*/ 4547937 w 9127957"/>
              <a:gd name="connsiteY8" fmla="*/ 2350168 h 9063789"/>
              <a:gd name="connsiteX9" fmla="*/ 6729663 w 9127957"/>
              <a:gd name="connsiteY9" fmla="*/ 4531895 h 9063789"/>
              <a:gd name="connsiteX10" fmla="*/ 4547937 w 9127957"/>
              <a:gd name="connsiteY10" fmla="*/ 6713621 h 9063789"/>
              <a:gd name="connsiteX11" fmla="*/ 2366210 w 9127957"/>
              <a:gd name="connsiteY11" fmla="*/ 4531895 h 9063789"/>
              <a:gd name="connsiteX12" fmla="*/ 3745830 w 9127957"/>
              <a:gd name="connsiteY12" fmla="*/ 1532020 h 9063789"/>
              <a:gd name="connsiteX13" fmla="*/ 4395536 w 9127957"/>
              <a:gd name="connsiteY13" fmla="*/ 2181726 h 9063789"/>
              <a:gd name="connsiteX14" fmla="*/ 3745830 w 9127957"/>
              <a:gd name="connsiteY14" fmla="*/ 2831432 h 9063789"/>
              <a:gd name="connsiteX15" fmla="*/ 3096124 w 9127957"/>
              <a:gd name="connsiteY15" fmla="*/ 2181726 h 9063789"/>
              <a:gd name="connsiteX16" fmla="*/ 6946231 w 9127957"/>
              <a:gd name="connsiteY16" fmla="*/ 0 h 9063789"/>
              <a:gd name="connsiteX17" fmla="*/ 9127957 w 9127957"/>
              <a:gd name="connsiteY17" fmla="*/ 2181727 h 9063789"/>
              <a:gd name="connsiteX18" fmla="*/ 6946231 w 9127957"/>
              <a:gd name="connsiteY18" fmla="*/ 4363453 h 9063789"/>
              <a:gd name="connsiteX19" fmla="*/ 4764504 w 9127957"/>
              <a:gd name="connsiteY19" fmla="*/ 2181727 h 9063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127957" h="9063789">
                <a:moveTo>
                  <a:pt x="2181727" y="4700336"/>
                </a:moveTo>
                <a:lnTo>
                  <a:pt x="4363453" y="6882063"/>
                </a:lnTo>
                <a:lnTo>
                  <a:pt x="2181727" y="9063789"/>
                </a:lnTo>
                <a:lnTo>
                  <a:pt x="0" y="6882063"/>
                </a:lnTo>
                <a:close/>
                <a:moveTo>
                  <a:pt x="7748337" y="3882188"/>
                </a:moveTo>
                <a:lnTo>
                  <a:pt x="8398043" y="4531894"/>
                </a:lnTo>
                <a:lnTo>
                  <a:pt x="7748337" y="5181600"/>
                </a:lnTo>
                <a:lnTo>
                  <a:pt x="7098631" y="4531894"/>
                </a:lnTo>
                <a:close/>
                <a:moveTo>
                  <a:pt x="4547937" y="2350168"/>
                </a:moveTo>
                <a:lnTo>
                  <a:pt x="6729663" y="4531895"/>
                </a:lnTo>
                <a:lnTo>
                  <a:pt x="4547937" y="6713621"/>
                </a:lnTo>
                <a:lnTo>
                  <a:pt x="2366210" y="4531895"/>
                </a:lnTo>
                <a:close/>
                <a:moveTo>
                  <a:pt x="3745830" y="1532020"/>
                </a:moveTo>
                <a:lnTo>
                  <a:pt x="4395536" y="2181726"/>
                </a:lnTo>
                <a:lnTo>
                  <a:pt x="3745830" y="2831432"/>
                </a:lnTo>
                <a:lnTo>
                  <a:pt x="3096124" y="2181726"/>
                </a:lnTo>
                <a:close/>
                <a:moveTo>
                  <a:pt x="6946231" y="0"/>
                </a:moveTo>
                <a:lnTo>
                  <a:pt x="9127957" y="2181727"/>
                </a:lnTo>
                <a:lnTo>
                  <a:pt x="6946231" y="4363453"/>
                </a:lnTo>
                <a:lnTo>
                  <a:pt x="4764504" y="218172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6310969" y="5446375"/>
            <a:ext cx="3351963" cy="3351963"/>
          </a:xfrm>
          <a:custGeom>
            <a:avLst/>
            <a:gdLst>
              <a:gd name="connsiteX0" fmla="*/ 1703683 w 3351963"/>
              <a:gd name="connsiteY0" fmla="*/ 0 h 3351963"/>
              <a:gd name="connsiteX1" fmla="*/ 3351963 w 3351963"/>
              <a:gd name="connsiteY1" fmla="*/ 1703683 h 3351963"/>
              <a:gd name="connsiteX2" fmla="*/ 1648280 w 3351963"/>
              <a:gd name="connsiteY2" fmla="*/ 3351963 h 3351963"/>
              <a:gd name="connsiteX3" fmla="*/ 0 w 3351963"/>
              <a:gd name="connsiteY3" fmla="*/ 1648280 h 335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51963" h="3351963">
                <a:moveTo>
                  <a:pt x="1703683" y="0"/>
                </a:moveTo>
                <a:lnTo>
                  <a:pt x="3351963" y="1703683"/>
                </a:lnTo>
                <a:lnTo>
                  <a:pt x="1648280" y="3351963"/>
                </a:lnTo>
                <a:lnTo>
                  <a:pt x="0" y="164828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4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10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0005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0146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56430">
            <a:off x="3636971" y="1057290"/>
            <a:ext cx="2471332" cy="25465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1215366">
            <a:off x="776511" y="1065671"/>
            <a:ext cx="2471332" cy="25465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6" name="Picture Placeholder 15"/>
          <p:cNvSpPr>
            <a:spLocks noGrp="1"/>
          </p:cNvSpPr>
          <p:nvPr>
            <p:ph type="pic" sz="quarter" idx="10"/>
          </p:nvPr>
        </p:nvSpPr>
        <p:spPr>
          <a:xfrm rot="20792528">
            <a:off x="905188" y="1224583"/>
            <a:ext cx="2117725" cy="1939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5"/>
          <p:cNvSpPr>
            <a:spLocks noGrp="1"/>
          </p:cNvSpPr>
          <p:nvPr>
            <p:ph type="pic" sz="quarter" idx="12"/>
          </p:nvPr>
        </p:nvSpPr>
        <p:spPr>
          <a:xfrm rot="648612">
            <a:off x="3870628" y="1230516"/>
            <a:ext cx="2117725" cy="19399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692810" y="3645751"/>
            <a:ext cx="2471332" cy="25465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23" name="Picture Placeholder 15"/>
          <p:cNvSpPr>
            <a:spLocks noGrp="1"/>
          </p:cNvSpPr>
          <p:nvPr>
            <p:ph type="pic" sz="quarter" idx="11"/>
          </p:nvPr>
        </p:nvSpPr>
        <p:spPr>
          <a:xfrm rot="21218486">
            <a:off x="1861227" y="3750638"/>
            <a:ext cx="2117725" cy="19399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9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418161" y="600498"/>
            <a:ext cx="5117910" cy="5117910"/>
          </a:xfrm>
          <a:custGeom>
            <a:avLst/>
            <a:gdLst>
              <a:gd name="connsiteX0" fmla="*/ 2558955 w 5117910"/>
              <a:gd name="connsiteY0" fmla="*/ 0 h 5117910"/>
              <a:gd name="connsiteX1" fmla="*/ 5117910 w 5117910"/>
              <a:gd name="connsiteY1" fmla="*/ 2558955 h 5117910"/>
              <a:gd name="connsiteX2" fmla="*/ 2558955 w 5117910"/>
              <a:gd name="connsiteY2" fmla="*/ 5117910 h 5117910"/>
              <a:gd name="connsiteX3" fmla="*/ 0 w 5117910"/>
              <a:gd name="connsiteY3" fmla="*/ 2558955 h 511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0" h="5117910">
                <a:moveTo>
                  <a:pt x="2558955" y="0"/>
                </a:moveTo>
                <a:lnTo>
                  <a:pt x="5117910" y="2558955"/>
                </a:lnTo>
                <a:lnTo>
                  <a:pt x="2558955" y="5117910"/>
                </a:lnTo>
                <a:lnTo>
                  <a:pt x="0" y="2558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287671" y="1037225"/>
            <a:ext cx="2008495" cy="2008495"/>
          </a:xfrm>
          <a:custGeom>
            <a:avLst/>
            <a:gdLst>
              <a:gd name="connsiteX0" fmla="*/ 2558955 w 5117910"/>
              <a:gd name="connsiteY0" fmla="*/ 0 h 5117910"/>
              <a:gd name="connsiteX1" fmla="*/ 5117910 w 5117910"/>
              <a:gd name="connsiteY1" fmla="*/ 2558955 h 5117910"/>
              <a:gd name="connsiteX2" fmla="*/ 2558955 w 5117910"/>
              <a:gd name="connsiteY2" fmla="*/ 5117910 h 5117910"/>
              <a:gd name="connsiteX3" fmla="*/ 0 w 5117910"/>
              <a:gd name="connsiteY3" fmla="*/ 2558955 h 511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0" h="5117910">
                <a:moveTo>
                  <a:pt x="2558955" y="0"/>
                </a:moveTo>
                <a:lnTo>
                  <a:pt x="5117910" y="2558955"/>
                </a:lnTo>
                <a:lnTo>
                  <a:pt x="2558955" y="5117910"/>
                </a:lnTo>
                <a:lnTo>
                  <a:pt x="0" y="2558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070374" y="5065591"/>
            <a:ext cx="1496705" cy="1496705"/>
          </a:xfrm>
          <a:custGeom>
            <a:avLst/>
            <a:gdLst>
              <a:gd name="connsiteX0" fmla="*/ 2558955 w 5117910"/>
              <a:gd name="connsiteY0" fmla="*/ 0 h 5117910"/>
              <a:gd name="connsiteX1" fmla="*/ 5117910 w 5117910"/>
              <a:gd name="connsiteY1" fmla="*/ 2558955 h 5117910"/>
              <a:gd name="connsiteX2" fmla="*/ 2558955 w 5117910"/>
              <a:gd name="connsiteY2" fmla="*/ 5117910 h 5117910"/>
              <a:gd name="connsiteX3" fmla="*/ 0 w 5117910"/>
              <a:gd name="connsiteY3" fmla="*/ 2558955 h 511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0" h="5117910">
                <a:moveTo>
                  <a:pt x="2558955" y="0"/>
                </a:moveTo>
                <a:lnTo>
                  <a:pt x="5117910" y="2558955"/>
                </a:lnTo>
                <a:lnTo>
                  <a:pt x="2558955" y="5117910"/>
                </a:lnTo>
                <a:lnTo>
                  <a:pt x="0" y="2558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6353029" y="5065590"/>
            <a:ext cx="1496705" cy="1496705"/>
          </a:xfrm>
          <a:custGeom>
            <a:avLst/>
            <a:gdLst>
              <a:gd name="connsiteX0" fmla="*/ 2558955 w 5117910"/>
              <a:gd name="connsiteY0" fmla="*/ 0 h 5117910"/>
              <a:gd name="connsiteX1" fmla="*/ 5117910 w 5117910"/>
              <a:gd name="connsiteY1" fmla="*/ 2558955 h 5117910"/>
              <a:gd name="connsiteX2" fmla="*/ 2558955 w 5117910"/>
              <a:gd name="connsiteY2" fmla="*/ 5117910 h 5117910"/>
              <a:gd name="connsiteX3" fmla="*/ 0 w 5117910"/>
              <a:gd name="connsiteY3" fmla="*/ 2558955 h 511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0" h="5117910">
                <a:moveTo>
                  <a:pt x="2558955" y="0"/>
                </a:moveTo>
                <a:lnTo>
                  <a:pt x="5117910" y="2558955"/>
                </a:lnTo>
                <a:lnTo>
                  <a:pt x="2558955" y="5117910"/>
                </a:lnTo>
                <a:lnTo>
                  <a:pt x="0" y="2558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9658066" y="1037225"/>
            <a:ext cx="2008495" cy="2008495"/>
          </a:xfrm>
          <a:custGeom>
            <a:avLst/>
            <a:gdLst>
              <a:gd name="connsiteX0" fmla="*/ 2558955 w 5117910"/>
              <a:gd name="connsiteY0" fmla="*/ 0 h 5117910"/>
              <a:gd name="connsiteX1" fmla="*/ 5117910 w 5117910"/>
              <a:gd name="connsiteY1" fmla="*/ 2558955 h 5117910"/>
              <a:gd name="connsiteX2" fmla="*/ 2558955 w 5117910"/>
              <a:gd name="connsiteY2" fmla="*/ 5117910 h 5117910"/>
              <a:gd name="connsiteX3" fmla="*/ 0 w 5117910"/>
              <a:gd name="connsiteY3" fmla="*/ 2558955 h 511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7910" h="5117910">
                <a:moveTo>
                  <a:pt x="2558955" y="0"/>
                </a:moveTo>
                <a:lnTo>
                  <a:pt x="5117910" y="2558955"/>
                </a:lnTo>
                <a:lnTo>
                  <a:pt x="2558955" y="5117910"/>
                </a:lnTo>
                <a:lnTo>
                  <a:pt x="0" y="255895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3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edia Placeholder 6"/>
          <p:cNvSpPr>
            <a:spLocks noGrp="1"/>
          </p:cNvSpPr>
          <p:nvPr>
            <p:ph type="media" sz="quarter" idx="10"/>
          </p:nvPr>
        </p:nvSpPr>
        <p:spPr>
          <a:xfrm>
            <a:off x="849626" y="1687132"/>
            <a:ext cx="7675562" cy="44812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5608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493C-64D7-45E0-9B64-F5BE042087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F784-6C2A-48BE-B2B9-2310CD18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45811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493C-64D7-45E0-9B64-F5BE042087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F784-6C2A-48BE-B2B9-2310CD18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128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210614" y="1764406"/>
            <a:ext cx="3335628" cy="3335628"/>
          </a:xfrm>
          <a:custGeom>
            <a:avLst/>
            <a:gdLst>
              <a:gd name="connsiteX0" fmla="*/ 1667814 w 3335628"/>
              <a:gd name="connsiteY0" fmla="*/ 0 h 3335628"/>
              <a:gd name="connsiteX1" fmla="*/ 3335628 w 3335628"/>
              <a:gd name="connsiteY1" fmla="*/ 1667814 h 3335628"/>
              <a:gd name="connsiteX2" fmla="*/ 1667814 w 3335628"/>
              <a:gd name="connsiteY2" fmla="*/ 3335628 h 3335628"/>
              <a:gd name="connsiteX3" fmla="*/ 0 w 3335628"/>
              <a:gd name="connsiteY3" fmla="*/ 1667814 h 3335628"/>
              <a:gd name="connsiteX4" fmla="*/ 1667814 w 3335628"/>
              <a:gd name="connsiteY4" fmla="*/ 0 h 333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628" h="3335628">
                <a:moveTo>
                  <a:pt x="1667814" y="0"/>
                </a:moveTo>
                <a:cubicBezTo>
                  <a:pt x="2588922" y="0"/>
                  <a:pt x="3335628" y="746706"/>
                  <a:pt x="3335628" y="1667814"/>
                </a:cubicBezTo>
                <a:cubicBezTo>
                  <a:pt x="3335628" y="2588922"/>
                  <a:pt x="2588922" y="3335628"/>
                  <a:pt x="1667814" y="3335628"/>
                </a:cubicBezTo>
                <a:cubicBezTo>
                  <a:pt x="746706" y="3335628"/>
                  <a:pt x="0" y="2588922"/>
                  <a:pt x="0" y="1667814"/>
                </a:cubicBezTo>
                <a:cubicBezTo>
                  <a:pt x="0" y="746706"/>
                  <a:pt x="746706" y="0"/>
                  <a:pt x="16678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8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493C-64D7-45E0-9B64-F5BE042087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F784-6C2A-48BE-B2B9-2310CD18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125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493C-64D7-45E0-9B64-F5BE042087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F784-6C2A-48BE-B2B9-2310CD18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308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493C-64D7-45E0-9B64-F5BE042087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F784-6C2A-48BE-B2B9-2310CD18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29023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493C-64D7-45E0-9B64-F5BE042087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F784-6C2A-48BE-B2B9-2310CD18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94002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493C-64D7-45E0-9B64-F5BE042087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F784-6C2A-48BE-B2B9-2310CD18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640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493C-64D7-45E0-9B64-F5BE042087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F784-6C2A-48BE-B2B9-2310CD18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692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493C-64D7-45E0-9B64-F5BE042087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F784-6C2A-48BE-B2B9-2310CD18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6378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493C-64D7-45E0-9B64-F5BE042087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F784-6C2A-48BE-B2B9-2310CD18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3705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493C-64D7-45E0-9B64-F5BE042087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FF784-6C2A-48BE-B2B9-2310CD18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346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22493C-64D7-45E0-9B64-F5BE0420872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7FF784-6C2A-48BE-B2B9-2310CD1853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243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754743" y="746486"/>
            <a:ext cx="2682514" cy="2682514"/>
          </a:xfrm>
          <a:custGeom>
            <a:avLst/>
            <a:gdLst>
              <a:gd name="connsiteX0" fmla="*/ 1667814 w 3335628"/>
              <a:gd name="connsiteY0" fmla="*/ 0 h 3335628"/>
              <a:gd name="connsiteX1" fmla="*/ 3335628 w 3335628"/>
              <a:gd name="connsiteY1" fmla="*/ 1667814 h 3335628"/>
              <a:gd name="connsiteX2" fmla="*/ 1667814 w 3335628"/>
              <a:gd name="connsiteY2" fmla="*/ 3335628 h 3335628"/>
              <a:gd name="connsiteX3" fmla="*/ 0 w 3335628"/>
              <a:gd name="connsiteY3" fmla="*/ 1667814 h 3335628"/>
              <a:gd name="connsiteX4" fmla="*/ 1667814 w 3335628"/>
              <a:gd name="connsiteY4" fmla="*/ 0 h 333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628" h="3335628">
                <a:moveTo>
                  <a:pt x="1667814" y="0"/>
                </a:moveTo>
                <a:cubicBezTo>
                  <a:pt x="2588922" y="0"/>
                  <a:pt x="3335628" y="746706"/>
                  <a:pt x="3335628" y="1667814"/>
                </a:cubicBezTo>
                <a:cubicBezTo>
                  <a:pt x="3335628" y="2588922"/>
                  <a:pt x="2588922" y="3335628"/>
                  <a:pt x="1667814" y="3335628"/>
                </a:cubicBezTo>
                <a:cubicBezTo>
                  <a:pt x="746706" y="3335628"/>
                  <a:pt x="0" y="2588922"/>
                  <a:pt x="0" y="1667814"/>
                </a:cubicBezTo>
                <a:cubicBezTo>
                  <a:pt x="0" y="746706"/>
                  <a:pt x="746706" y="0"/>
                  <a:pt x="16678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1919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22493C-64D7-45E0-9B64-F5BE0420872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7FF784-6C2A-48BE-B2B9-2310CD1853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844386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22493C-64D7-45E0-9B64-F5BE0420872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7FF784-6C2A-48BE-B2B9-2310CD1853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22283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22493C-64D7-45E0-9B64-F5BE0420872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7FF784-6C2A-48BE-B2B9-2310CD1853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3654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22493C-64D7-45E0-9B64-F5BE0420872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7FF784-6C2A-48BE-B2B9-2310CD1853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8162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22493C-64D7-45E0-9B64-F5BE0420872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7FF784-6C2A-48BE-B2B9-2310CD1853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6220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22493C-64D7-45E0-9B64-F5BE0420872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7FF784-6C2A-48BE-B2B9-2310CD1853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5266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22493C-64D7-45E0-9B64-F5BE0420872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7FF784-6C2A-48BE-B2B9-2310CD1853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9857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22493C-64D7-45E0-9B64-F5BE0420872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7FF784-6C2A-48BE-B2B9-2310CD1853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09243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22493C-64D7-45E0-9B64-F5BE0420872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7FF784-6C2A-48BE-B2B9-2310CD1853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31791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22493C-64D7-45E0-9B64-F5BE0420872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7FF784-6C2A-48BE-B2B9-2310CD1853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360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5278582" y="0"/>
            <a:ext cx="8631382" cy="6858000"/>
          </a:xfrm>
          <a:custGeom>
            <a:avLst/>
            <a:gdLst>
              <a:gd name="connsiteX0" fmla="*/ 1714500 w 8631382"/>
              <a:gd name="connsiteY0" fmla="*/ 0 h 6858000"/>
              <a:gd name="connsiteX1" fmla="*/ 8631382 w 8631382"/>
              <a:gd name="connsiteY1" fmla="*/ 0 h 6858000"/>
              <a:gd name="connsiteX2" fmla="*/ 6916882 w 8631382"/>
              <a:gd name="connsiteY2" fmla="*/ 6858000 h 6858000"/>
              <a:gd name="connsiteX3" fmla="*/ 0 w 863138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31382" h="6858000">
                <a:moveTo>
                  <a:pt x="1714500" y="0"/>
                </a:moveTo>
                <a:lnTo>
                  <a:pt x="8631382" y="0"/>
                </a:lnTo>
                <a:lnTo>
                  <a:pt x="691688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6192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17347D"/>
              </a:solidFill>
              <a:latin typeface="Arial" charset="0"/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17347D"/>
              </a:solidFill>
              <a:latin typeface="Arial" charset="0"/>
            </a:endParaRPr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Image" r:id="rId3" imgW="4330159" imgH="6146032" progId="">
                  <p:embed/>
                </p:oleObj>
              </mc:Choice>
              <mc:Fallback>
                <p:oleObj name="Image" r:id="rId3" imgW="4330159" imgH="61460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Image" r:id="rId5" imgW="2526984" imgH="3428571" progId="">
                  <p:embed/>
                </p:oleObj>
              </mc:Choice>
              <mc:Fallback>
                <p:oleObj name="Image" r:id="rId5" imgW="2526984" imgH="34285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04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704594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063011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6544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84346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65027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856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9610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234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087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53900" cy="6819900"/>
          </a:xfrm>
          <a:custGeom>
            <a:avLst/>
            <a:gdLst>
              <a:gd name="connsiteX0" fmla="*/ 6076950 w 12153900"/>
              <a:gd name="connsiteY0" fmla="*/ 0 h 6819900"/>
              <a:gd name="connsiteX1" fmla="*/ 12153900 w 12153900"/>
              <a:gd name="connsiteY1" fmla="*/ 0 h 6819900"/>
              <a:gd name="connsiteX2" fmla="*/ 6076950 w 12153900"/>
              <a:gd name="connsiteY2" fmla="*/ 6819900 h 6819900"/>
              <a:gd name="connsiteX3" fmla="*/ 0 w 12153900"/>
              <a:gd name="connsiteY3" fmla="*/ 6819900 h 681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53900" h="6819900">
                <a:moveTo>
                  <a:pt x="6076950" y="0"/>
                </a:moveTo>
                <a:lnTo>
                  <a:pt x="12153900" y="0"/>
                </a:lnTo>
                <a:lnTo>
                  <a:pt x="6076950" y="6819900"/>
                </a:lnTo>
                <a:lnTo>
                  <a:pt x="0" y="68199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680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36" userDrawn="1">
          <p15:clr>
            <a:srgbClr val="FBAE40"/>
          </p15:clr>
        </p15:guide>
        <p15:guide id="2" pos="3816" userDrawn="1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801368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20337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1925638"/>
            <a:ext cx="5872163" cy="24050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319837" y="1925638"/>
            <a:ext cx="5872163" cy="24050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6572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17347D"/>
              </a:solidFill>
              <a:latin typeface="Arial" charset="0"/>
            </a:endParaRPr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id-ID">
              <a:solidFill>
                <a:srgbClr val="17347D"/>
              </a:solidFill>
              <a:latin typeface="Arial" charset="0"/>
            </a:endParaRPr>
          </a:p>
        </p:txBody>
      </p:sp>
      <p:graphicFrame>
        <p:nvGraphicFramePr>
          <p:cNvPr id="3140" name="Object 68"/>
          <p:cNvGraphicFramePr>
            <a:graphicFrameLocks noChangeAspect="1"/>
          </p:cNvGraphicFramePr>
          <p:nvPr/>
        </p:nvGraphicFramePr>
        <p:xfrm>
          <a:off x="6187017" y="-9525"/>
          <a:ext cx="2954867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Image" r:id="rId3" imgW="4330159" imgH="6146032" progId="">
                  <p:embed/>
                </p:oleObj>
              </mc:Choice>
              <mc:Fallback>
                <p:oleObj name="Image" r:id="rId3" imgW="4330159" imgH="61460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17" y="-9525"/>
                        <a:ext cx="2954867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41" name="Object 69"/>
          <p:cNvGraphicFramePr>
            <a:graphicFrameLocks noChangeAspect="1"/>
          </p:cNvGraphicFramePr>
          <p:nvPr/>
        </p:nvGraphicFramePr>
        <p:xfrm>
          <a:off x="3048000" y="0"/>
          <a:ext cx="3058584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" name="Image" r:id="rId5" imgW="2526984" imgH="3428571" progId="">
                  <p:embed/>
                </p:oleObj>
              </mc:Choice>
              <mc:Fallback>
                <p:oleObj name="Image" r:id="rId5" imgW="2526984" imgH="3428571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3058584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42" name="Picture 7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211733" y="1"/>
            <a:ext cx="2980267" cy="312737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5377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034836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988733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8919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53049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06594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7958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485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1661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11912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316601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24596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723171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71.xml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79.xml"/><Relationship Id="rId19" Type="http://schemas.openxmlformats.org/officeDocument/2006/relationships/image" Target="../media/image9.jpeg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13" Type="http://schemas.openxmlformats.org/officeDocument/2006/relationships/theme" Target="../theme/theme5.xml"/><Relationship Id="rId18" Type="http://schemas.openxmlformats.org/officeDocument/2006/relationships/image" Target="../media/image9.jpeg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4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84.xml"/><Relationship Id="rId16" Type="http://schemas.openxmlformats.org/officeDocument/2006/relationships/oleObject" Target="../embeddings/oleObject4.bin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92.xml"/><Relationship Id="rId19" Type="http://schemas.openxmlformats.org/officeDocument/2006/relationships/image" Target="../media/image10.png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Relationship Id="rId14" Type="http://schemas.openxmlformats.org/officeDocument/2006/relationships/vmlDrawing" Target="../drawings/vmlDrawing3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B5FED-8B4A-4C3F-828E-617254191C30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3A7D7-C998-4776-B998-2C6B75D46A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17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813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0" r:id="rId14"/>
    <p:sldLayoutId id="2147483815" r:id="rId15"/>
    <p:sldLayoutId id="2147483769" r:id="rId16"/>
    <p:sldLayoutId id="2147483713" r:id="rId17"/>
    <p:sldLayoutId id="2147483814" r:id="rId18"/>
    <p:sldLayoutId id="2147483712" r:id="rId19"/>
    <p:sldLayoutId id="2147483816" r:id="rId20"/>
    <p:sldLayoutId id="2147483714" r:id="rId21"/>
    <p:sldLayoutId id="2147483715" r:id="rId22"/>
    <p:sldLayoutId id="2147483716" r:id="rId23"/>
    <p:sldLayoutId id="2147483764" r:id="rId24"/>
    <p:sldLayoutId id="2147483765" r:id="rId25"/>
    <p:sldLayoutId id="2147483766" r:id="rId26"/>
    <p:sldLayoutId id="2147483809" r:id="rId27"/>
    <p:sldLayoutId id="2147483767" r:id="rId28"/>
    <p:sldLayoutId id="2147483768" r:id="rId29"/>
    <p:sldLayoutId id="2147483770" r:id="rId30"/>
    <p:sldLayoutId id="2147483771" r:id="rId31"/>
    <p:sldLayoutId id="2147483772" r:id="rId32"/>
    <p:sldLayoutId id="2147483773" r:id="rId33"/>
    <p:sldLayoutId id="2147483774" r:id="rId34"/>
    <p:sldLayoutId id="2147483775" r:id="rId35"/>
    <p:sldLayoutId id="2147483777" r:id="rId36"/>
    <p:sldLayoutId id="2147483778" r:id="rId37"/>
    <p:sldLayoutId id="2147483779" r:id="rId38"/>
    <p:sldLayoutId id="2147483780" r:id="rId39"/>
    <p:sldLayoutId id="2147483803" r:id="rId40"/>
    <p:sldLayoutId id="2147483804" r:id="rId41"/>
    <p:sldLayoutId id="2147483805" r:id="rId42"/>
    <p:sldLayoutId id="2147483806" r:id="rId43"/>
    <p:sldLayoutId id="2147483807" r:id="rId44"/>
    <p:sldLayoutId id="2147483808" r:id="rId45"/>
    <p:sldLayoutId id="2147483811" r:id="rId46"/>
    <p:sldLayoutId id="2147483812" r:id="rId4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2493C-64D7-45E0-9B64-F5BE04208726}" type="datetimeFigureOut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FF784-6C2A-48BE-B2B9-2310CD1853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6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22493C-64D7-45E0-9B64-F5BE04208726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9/15/2020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7FF784-6C2A-48BE-B2B9-2310CD1853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62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id-ID">
                <a:solidFill>
                  <a:srgbClr val="17347D"/>
                </a:solidFill>
                <a:latin typeface="Arial" charset="0"/>
              </a:endParaRPr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id-ID">
                <a:solidFill>
                  <a:srgbClr val="17347D"/>
                </a:solidFill>
                <a:latin typeface="Arial" charset="0"/>
              </a:endParaRPr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/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Image" r:id="rId17" imgW="4330159" imgH="6146032" progId="">
                  <p:embed/>
                </p:oleObj>
              </mc:Choice>
              <mc:Fallback>
                <p:oleObj name="Image" r:id="rId17" imgW="4330159" imgH="61460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rgbClr val="17347D"/>
                </a:solidFill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rgbClr val="17347D"/>
                </a:solidFill>
              </a:rPr>
              <a:t>TEKNOLOGI INFORMASI</a:t>
            </a:r>
            <a:endParaRPr lang="en-AU" sz="1500" kern="0" dirty="0" smtClean="0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0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62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59553" y="-1"/>
            <a:ext cx="2892435" cy="731839"/>
          </a:xfrm>
          <a:prstGeom prst="rect">
            <a:avLst/>
          </a:prstGeom>
        </p:spPr>
      </p:pic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id-ID">
                <a:solidFill>
                  <a:srgbClr val="17347D"/>
                </a:solidFill>
                <a:latin typeface="Arial" charset="0"/>
              </a:endParaRPr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id-ID">
                <a:solidFill>
                  <a:srgbClr val="17347D"/>
                </a:solidFill>
                <a:latin typeface="Arial" charset="0"/>
              </a:endParaRPr>
            </a:p>
          </p:txBody>
        </p:sp>
      </p:grpSp>
      <p:graphicFrame>
        <p:nvGraphicFramePr>
          <p:cNvPr id="1095" name="Object 71"/>
          <p:cNvGraphicFramePr>
            <a:graphicFrameLocks noChangeAspect="1"/>
          </p:cNvGraphicFramePr>
          <p:nvPr>
            <p:extLst/>
          </p:nvPr>
        </p:nvGraphicFramePr>
        <p:xfrm>
          <a:off x="3791744" y="0"/>
          <a:ext cx="2743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Image" r:id="rId16" imgW="4330159" imgH="6146032" progId="">
                  <p:embed/>
                </p:oleObj>
              </mc:Choice>
              <mc:Fallback>
                <p:oleObj name="Image" r:id="rId16" imgW="4330159" imgH="614603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9179" b="45369"/>
                      <a:stretch>
                        <a:fillRect/>
                      </a:stretch>
                    </p:blipFill>
                    <p:spPr bwMode="auto">
                      <a:xfrm>
                        <a:off x="3791744" y="0"/>
                        <a:ext cx="27432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77B7E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17347D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DDDDDD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96" name="Picture 7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572251" y="-9525"/>
            <a:ext cx="2781300" cy="708025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rgbClr val="17347D"/>
                </a:solidFill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rgbClr val="17347D"/>
                </a:solidFill>
              </a:rPr>
              <a:t>TEKNOLOGI INFORMASI</a:t>
            </a:r>
            <a:endParaRPr lang="en-AU" sz="1500" kern="0" dirty="0" smtClean="0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5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400" b="1" dirty="0" smtClean="0">
                <a:latin typeface="+mj-lt"/>
              </a:rPr>
              <a:t>M</a:t>
            </a:r>
            <a:r>
              <a:rPr lang="id-ID" sz="4400" b="1" dirty="0" smtClean="0">
                <a:latin typeface="+mj-lt"/>
              </a:rPr>
              <a:t>ETODOLOGI PENELITIAN</a:t>
            </a:r>
          </a:p>
          <a:p>
            <a:r>
              <a:rPr lang="id-ID" sz="3600" b="1" dirty="0" smtClean="0">
                <a:latin typeface="+mj-lt"/>
              </a:rPr>
              <a:t>[ </a:t>
            </a:r>
            <a:r>
              <a:rPr lang="en-US" sz="3600" b="1" dirty="0" smtClean="0">
                <a:latin typeface="+mj-lt"/>
              </a:rPr>
              <a:t>U</a:t>
            </a:r>
            <a:r>
              <a:rPr lang="id-ID" sz="3600" b="1" dirty="0" smtClean="0">
                <a:latin typeface="+mj-lt"/>
              </a:rPr>
              <a:t>M013/ 2 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391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smtClean="0"/>
              <a:t>JADWAL </a:t>
            </a:r>
            <a:r>
              <a:rPr lang="id-ID" dirty="0" smtClean="0"/>
              <a:t>PENELITIAN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061" y="1456622"/>
            <a:ext cx="5492175" cy="4929188"/>
          </a:xfrm>
        </p:spPr>
        <p:txBody>
          <a:bodyPr/>
          <a:lstStyle/>
          <a:p>
            <a:r>
              <a:rPr lang="en-ID" sz="2400" dirty="0" err="1" smtClean="0"/>
              <a:t>Kegiatan</a:t>
            </a:r>
            <a:r>
              <a:rPr lang="en-ID" sz="2400" dirty="0" smtClean="0"/>
              <a:t> </a:t>
            </a:r>
            <a:r>
              <a:rPr lang="en-ID" sz="2400" dirty="0" err="1" smtClean="0"/>
              <a:t>penelitian</a:t>
            </a:r>
            <a:r>
              <a:rPr lang="en-ID" sz="2400" dirty="0" smtClean="0"/>
              <a:t> </a:t>
            </a:r>
            <a:r>
              <a:rPr lang="en-ID" sz="2400" dirty="0" err="1" smtClean="0"/>
              <a:t>dibatasi</a:t>
            </a:r>
            <a:r>
              <a:rPr lang="en-ID" sz="2400" dirty="0" smtClean="0"/>
              <a:t> </a:t>
            </a:r>
            <a:r>
              <a:rPr lang="en-ID" sz="2400" dirty="0" err="1" smtClean="0"/>
              <a:t>oleh</a:t>
            </a:r>
            <a:r>
              <a:rPr lang="en-ID" sz="2400" dirty="0" smtClean="0"/>
              <a:t> </a:t>
            </a:r>
            <a:r>
              <a:rPr lang="en-ID" sz="2400" dirty="0" err="1" smtClean="0"/>
              <a:t>waktu</a:t>
            </a:r>
            <a:r>
              <a:rPr lang="en-ID" sz="2400" dirty="0" smtClean="0"/>
              <a:t>. </a:t>
            </a:r>
            <a:r>
              <a:rPr lang="en-ID" sz="2400" dirty="0" err="1" smtClean="0"/>
              <a:t>Oleh</a:t>
            </a:r>
            <a:r>
              <a:rPr lang="en-ID" sz="2400" dirty="0" smtClean="0"/>
              <a:t> </a:t>
            </a:r>
            <a:r>
              <a:rPr lang="en-ID" sz="2400" dirty="0" err="1" smtClean="0"/>
              <a:t>karena</a:t>
            </a:r>
            <a:r>
              <a:rPr lang="en-ID" sz="2400" dirty="0" smtClean="0"/>
              <a:t> </a:t>
            </a:r>
            <a:r>
              <a:rPr lang="en-ID" sz="2400" dirty="0" err="1" smtClean="0"/>
              <a:t>itu</a:t>
            </a:r>
            <a:r>
              <a:rPr lang="en-ID" sz="2400" dirty="0" smtClean="0"/>
              <a:t>, </a:t>
            </a:r>
            <a:r>
              <a:rPr lang="en-ID" sz="2400" dirty="0" err="1" smtClean="0"/>
              <a:t>perlu</a:t>
            </a:r>
            <a:r>
              <a:rPr lang="en-ID" sz="2400" dirty="0" smtClean="0"/>
              <a:t> </a:t>
            </a:r>
            <a:r>
              <a:rPr lang="en-ID" sz="2400" dirty="0" err="1" smtClean="0"/>
              <a:t>disusun</a:t>
            </a:r>
            <a:r>
              <a:rPr lang="en-ID" sz="2400" dirty="0" smtClean="0"/>
              <a:t> </a:t>
            </a:r>
            <a:r>
              <a:rPr lang="en-ID" sz="2400" dirty="0" err="1" smtClean="0"/>
              <a:t>rencana</a:t>
            </a:r>
            <a:r>
              <a:rPr lang="en-ID" sz="2400" dirty="0" smtClean="0"/>
              <a:t> </a:t>
            </a:r>
            <a:r>
              <a:rPr lang="en-ID" sz="2400" dirty="0" err="1" smtClean="0"/>
              <a:t>jadwal</a:t>
            </a:r>
            <a:r>
              <a:rPr lang="en-ID" sz="2400" dirty="0" smtClean="0"/>
              <a:t> </a:t>
            </a:r>
            <a:r>
              <a:rPr lang="en-ID" sz="2400" dirty="0" err="1" smtClean="0"/>
              <a:t>pelaksanaan</a:t>
            </a:r>
            <a:r>
              <a:rPr lang="en-ID" sz="2400" dirty="0" smtClean="0"/>
              <a:t> </a:t>
            </a:r>
            <a:r>
              <a:rPr lang="en-ID" sz="2400" dirty="0" err="1" smtClean="0"/>
              <a:t>penelitian</a:t>
            </a:r>
            <a:r>
              <a:rPr lang="en-ID" sz="2400" dirty="0" smtClean="0"/>
              <a:t>.</a:t>
            </a:r>
          </a:p>
          <a:p>
            <a:r>
              <a:rPr lang="en-ID" sz="2400" dirty="0" err="1" smtClean="0"/>
              <a:t>Jadwal</a:t>
            </a:r>
            <a:r>
              <a:rPr lang="en-ID" sz="2400" dirty="0" smtClean="0"/>
              <a:t> </a:t>
            </a:r>
            <a:r>
              <a:rPr lang="en-ID" sz="2400" dirty="0" err="1" smtClean="0"/>
              <a:t>disusun</a:t>
            </a:r>
            <a:r>
              <a:rPr lang="en-ID" sz="2400" dirty="0" smtClean="0"/>
              <a:t> </a:t>
            </a:r>
            <a:r>
              <a:rPr lang="en-ID" sz="2400" dirty="0" err="1" smtClean="0"/>
              <a:t>dalam</a:t>
            </a:r>
            <a:r>
              <a:rPr lang="en-ID" sz="2400" dirty="0" smtClean="0"/>
              <a:t> </a:t>
            </a:r>
            <a:r>
              <a:rPr lang="en-ID" sz="2400" dirty="0" err="1" smtClean="0"/>
              <a:t>bentuk</a:t>
            </a:r>
            <a:r>
              <a:rPr lang="en-ID" sz="2400" dirty="0" smtClean="0"/>
              <a:t> </a:t>
            </a:r>
            <a:r>
              <a:rPr lang="en-ID" sz="2400" dirty="0" err="1" smtClean="0"/>
              <a:t>tabel</a:t>
            </a:r>
            <a:r>
              <a:rPr lang="en-ID" sz="2400" dirty="0" smtClean="0"/>
              <a:t> </a:t>
            </a:r>
            <a:r>
              <a:rPr lang="en-ID" sz="2400" dirty="0" err="1" smtClean="0"/>
              <a:t>berdasarkan</a:t>
            </a:r>
            <a:r>
              <a:rPr lang="en-ID" sz="2400" dirty="0" smtClean="0"/>
              <a:t> </a:t>
            </a:r>
            <a:r>
              <a:rPr lang="en-ID" sz="2400" dirty="0" err="1" smtClean="0"/>
              <a:t>tahapan</a:t>
            </a:r>
            <a:r>
              <a:rPr lang="en-ID" sz="2400" dirty="0" smtClean="0"/>
              <a:t> </a:t>
            </a:r>
            <a:r>
              <a:rPr lang="en-ID" sz="2400" dirty="0" err="1" smtClean="0"/>
              <a:t>penelitian</a:t>
            </a:r>
            <a:r>
              <a:rPr lang="en-ID" sz="2400" dirty="0" smtClean="0"/>
              <a:t>.</a:t>
            </a:r>
          </a:p>
          <a:p>
            <a:r>
              <a:rPr lang="en-ID" sz="2400" dirty="0" err="1" smtClean="0"/>
              <a:t>Pembagian</a:t>
            </a:r>
            <a:r>
              <a:rPr lang="en-ID" sz="2400" dirty="0" smtClean="0"/>
              <a:t> </a:t>
            </a:r>
            <a:r>
              <a:rPr lang="en-ID" sz="2400" dirty="0" err="1" smtClean="0"/>
              <a:t>waktu</a:t>
            </a:r>
            <a:r>
              <a:rPr lang="en-ID" sz="2400" dirty="0" smtClean="0"/>
              <a:t> </a:t>
            </a:r>
            <a:r>
              <a:rPr lang="en-ID" sz="2400" dirty="0" err="1" smtClean="0"/>
              <a:t>umumnya</a:t>
            </a:r>
            <a:r>
              <a:rPr lang="en-ID" sz="2400" dirty="0" smtClean="0"/>
              <a:t> </a:t>
            </a:r>
            <a:r>
              <a:rPr lang="en-ID" sz="2400" dirty="0" err="1" smtClean="0"/>
              <a:t>dilakukan</a:t>
            </a:r>
            <a:r>
              <a:rPr lang="en-ID" sz="2400" dirty="0" smtClean="0"/>
              <a:t> per-</a:t>
            </a:r>
            <a:r>
              <a:rPr lang="en-ID" sz="2400" dirty="0" err="1" smtClean="0"/>
              <a:t>minggu</a:t>
            </a:r>
            <a:r>
              <a:rPr lang="en-ID" sz="2400" dirty="0" smtClean="0"/>
              <a:t> </a:t>
            </a:r>
            <a:r>
              <a:rPr lang="en-ID" sz="2400" dirty="0" err="1" smtClean="0"/>
              <a:t>atau</a:t>
            </a:r>
            <a:r>
              <a:rPr lang="en-ID" sz="2400" dirty="0" smtClean="0"/>
              <a:t> </a:t>
            </a:r>
            <a:r>
              <a:rPr lang="en-ID" sz="2400" dirty="0" err="1" smtClean="0"/>
              <a:t>bulan</a:t>
            </a:r>
            <a:r>
              <a:rPr lang="en-ID" sz="2400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372" y="1580291"/>
            <a:ext cx="5955628" cy="396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8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423987"/>
            <a:ext cx="10972800" cy="4953000"/>
          </a:xfrm>
        </p:spPr>
        <p:txBody>
          <a:bodyPr/>
          <a:lstStyle/>
          <a:p>
            <a:r>
              <a:rPr lang="id-ID" sz="1800" dirty="0"/>
              <a:t>DAFTAR PUSTAKA</a:t>
            </a:r>
          </a:p>
          <a:p>
            <a:pPr marL="985838"/>
            <a:r>
              <a:rPr lang="id-ID" sz="1800" b="0" dirty="0"/>
              <a:t>Daftar Pustaka disusun berdasarkan sistem nama dan tahun dengan urutan abjad</a:t>
            </a:r>
          </a:p>
          <a:p>
            <a:pPr marL="985838"/>
            <a:r>
              <a:rPr lang="sv-SE" sz="1800" b="0" dirty="0"/>
              <a:t>nama pengarang, tahun penerbitan, judul tulisan, dan sumber atau penerbit. Untuk</a:t>
            </a:r>
          </a:p>
          <a:p>
            <a:pPr marL="985838"/>
            <a:r>
              <a:rPr lang="id-ID" sz="1800" b="0" dirty="0"/>
              <a:t>pustaka yang berasal dari jurnal ilmiah, perlu juga mencantumkan nama jurnal,</a:t>
            </a:r>
          </a:p>
          <a:p>
            <a:pPr marL="985838"/>
            <a:r>
              <a:rPr lang="id-ID" sz="1800" b="0" dirty="0"/>
              <a:t>volume dan nomor penerbitan, serta halaman dimana artikel tersebut dimuat. Hanya</a:t>
            </a:r>
          </a:p>
          <a:p>
            <a:pPr marL="985838"/>
            <a:r>
              <a:rPr lang="sv-SE" sz="1800" b="0" dirty="0"/>
              <a:t>pustaka yang dikutip dalam usulan penelitian yang dicantumkan dalam Daftar</a:t>
            </a:r>
          </a:p>
          <a:p>
            <a:pPr marL="985838"/>
            <a:r>
              <a:rPr lang="id-ID" sz="1800" b="0" dirty="0"/>
              <a:t>Pustaka.</a:t>
            </a:r>
          </a:p>
          <a:p>
            <a:r>
              <a:rPr lang="id-ID" sz="1800" dirty="0" smtClean="0"/>
              <a:t>LAMPIRAN-LAMPIRAN</a:t>
            </a:r>
            <a:endParaRPr lang="id-ID" sz="1800" dirty="0"/>
          </a:p>
          <a:p>
            <a:pPr marL="985838">
              <a:tabLst>
                <a:tab pos="1071563" algn="l"/>
              </a:tabLst>
            </a:pPr>
            <a:r>
              <a:rPr lang="id-ID" sz="1800" b="0" dirty="0"/>
              <a:t>Lampiran 1. Anggaran Penelitian.</a:t>
            </a:r>
          </a:p>
          <a:p>
            <a:pPr marL="985838">
              <a:tabLst>
                <a:tab pos="1071563" algn="l"/>
              </a:tabLst>
            </a:pPr>
            <a:r>
              <a:rPr lang="fi-FI" sz="1800" b="0" dirty="0"/>
              <a:t>Lampiran 2. Susunan organisasi peneliti.</a:t>
            </a:r>
          </a:p>
          <a:p>
            <a:pPr marL="985838">
              <a:tabLst>
                <a:tab pos="1071563" algn="l"/>
              </a:tabLst>
            </a:pPr>
            <a:r>
              <a:rPr lang="id-ID" sz="1800" b="0" dirty="0"/>
              <a:t>Lampiran 3. Biodata peneliti.</a:t>
            </a:r>
            <a:endParaRPr lang="id-ID" sz="18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Sistematika Proposal/Usulan Penelitian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098268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95927" y="715467"/>
            <a:ext cx="10529929" cy="61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883" tIns="30479" rIns="60883" bIns="30479">
            <a:spAutoFit/>
          </a:bodyPr>
          <a:lstStyle/>
          <a:p>
            <a:pPr defTabSz="1448816"/>
            <a:r>
              <a:rPr lang="id-ID" sz="3600" b="1" spc="-200" dirty="0" smtClean="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Open Sans" pitchFamily="34" charset="0"/>
              </a:rPr>
              <a:t>JUDUL PENELITIAN</a:t>
            </a:r>
            <a:endParaRPr lang="en-CA" sz="3600" b="1" spc="-200" dirty="0">
              <a:solidFill>
                <a:schemeClr val="bg1"/>
              </a:solidFill>
              <a:latin typeface="+mj-lt"/>
              <a:ea typeface="Roboto Black" panose="02000000000000000000" pitchFamily="2" charset="0"/>
              <a:cs typeface="Open Sans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2717" y="1477647"/>
            <a:ext cx="1143635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Judul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penelitian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sebaiknya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singkat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padat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mewakili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seluruh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isi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penelitian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kita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Maksimal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hanya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terdiri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8-12 kata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singkatan</a:t>
            </a:r>
            <a:endParaRPr lang="en-US" sz="3200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Tidak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kata-kata redundant 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study on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2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research on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dsb</a:t>
            </a:r>
            <a:r>
              <a:rPr lang="en-US" sz="32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  <a:endParaRPr lang="id-ID" sz="32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71463" indent="-271463">
              <a:buFont typeface="Arial" panose="020B0604020202020204" pitchFamily="34" charset="0"/>
              <a:buChar char="•"/>
            </a:pPr>
            <a:r>
              <a:rPr lang="en-US" sz="3200" dirty="0" err="1"/>
              <a:t>Judul</a:t>
            </a:r>
            <a:r>
              <a:rPr lang="en-US" sz="3200" dirty="0"/>
              <a:t> </a:t>
            </a:r>
            <a:r>
              <a:rPr lang="id-ID" sz="3200" dirty="0"/>
              <a:t>Naskah</a:t>
            </a:r>
            <a:r>
              <a:rPr lang="en-US" sz="3200" dirty="0"/>
              <a:t> </a:t>
            </a:r>
            <a:r>
              <a:rPr lang="id-ID" sz="3200" dirty="0" smtClean="0"/>
              <a:t>wajib memperlihatkan </a:t>
            </a:r>
            <a:r>
              <a:rPr lang="en-US" sz="3200" dirty="0"/>
              <a:t>:</a:t>
            </a:r>
          </a:p>
          <a:p>
            <a:pPr marL="976312" lvl="1" indent="-514350">
              <a:buFont typeface="+mj-lt"/>
              <a:buAutoNum type="arabicPeriod"/>
            </a:pPr>
            <a:r>
              <a:rPr lang="id-ID" sz="3200" dirty="0">
                <a:solidFill>
                  <a:srgbClr val="C00000"/>
                </a:solidFill>
              </a:rPr>
              <a:t>Met</a:t>
            </a:r>
            <a:r>
              <a:rPr lang="en-US" sz="3200" dirty="0">
                <a:solidFill>
                  <a:srgbClr val="C00000"/>
                </a:solidFill>
              </a:rPr>
              <a:t>ode yang </a:t>
            </a:r>
            <a:r>
              <a:rPr lang="en-US" sz="3200" dirty="0" err="1">
                <a:solidFill>
                  <a:srgbClr val="C00000"/>
                </a:solidFill>
              </a:rPr>
              <a:t>Diusulkan</a:t>
            </a:r>
            <a:endParaRPr lang="en-US" sz="3200" dirty="0"/>
          </a:p>
          <a:p>
            <a:pPr marL="976312" lvl="1" indent="-514350">
              <a:buFont typeface="+mj-lt"/>
              <a:buAutoNum type="arabicPeriod"/>
            </a:pPr>
            <a:r>
              <a:rPr lang="en-US" sz="3200" dirty="0" err="1">
                <a:solidFill>
                  <a:srgbClr val="0070C0"/>
                </a:solidFill>
              </a:rPr>
              <a:t>Tujuan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id-ID" sz="3200" dirty="0">
                <a:solidFill>
                  <a:srgbClr val="0070C0"/>
                </a:solidFill>
              </a:rPr>
              <a:t>P</a:t>
            </a:r>
            <a:r>
              <a:rPr lang="en-US" sz="3200" dirty="0" err="1">
                <a:solidFill>
                  <a:srgbClr val="0070C0"/>
                </a:solidFill>
              </a:rPr>
              <a:t>enelitan</a:t>
            </a:r>
            <a:endParaRPr lang="en-US" sz="3200" dirty="0">
              <a:solidFill>
                <a:srgbClr val="0070C0"/>
              </a:solidFill>
            </a:endParaRPr>
          </a:p>
          <a:p>
            <a:pPr marL="976312" lvl="1" indent="-514350">
              <a:buFont typeface="+mj-lt"/>
              <a:buAutoNum type="arabicPeriod"/>
            </a:pPr>
            <a:r>
              <a:rPr lang="en-US" sz="3200" dirty="0" err="1">
                <a:solidFill>
                  <a:srgbClr val="00B050"/>
                </a:solidFill>
              </a:rPr>
              <a:t>Obyek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sz="3200" dirty="0" err="1" smtClean="0">
                <a:solidFill>
                  <a:srgbClr val="00B050"/>
                </a:solidFill>
              </a:rPr>
              <a:t>Penelitian</a:t>
            </a:r>
            <a:endParaRPr lang="en-US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3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7414" y="652463"/>
            <a:ext cx="11042650" cy="726155"/>
          </a:xfrm>
        </p:spPr>
        <p:txBody>
          <a:bodyPr/>
          <a:lstStyle/>
          <a:p>
            <a:r>
              <a:rPr lang="en-US" b="1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Contoh</a:t>
            </a:r>
            <a:r>
              <a:rPr lang="en-US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Judul</a:t>
            </a:r>
            <a:endParaRPr lang="id-ID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19" y="1378618"/>
            <a:ext cx="11965781" cy="5007895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b="1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Metode</a:t>
            </a:r>
            <a:r>
              <a:rPr lang="en-US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</a:t>
            </a:r>
            <a:r>
              <a: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      </a:t>
            </a:r>
            <a:r>
              <a:rPr lang="id-ID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Tujuan</a:t>
            </a:r>
            <a:r>
              <a:rPr lang="id-ID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			</a:t>
            </a:r>
            <a:r>
              <a:rPr lang="en-US" b="1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Obyek</a:t>
            </a:r>
            <a:endParaRPr lang="id-ID" b="1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None/>
            </a:pPr>
            <a:endParaRPr lang="en-US" sz="1400" dirty="0">
              <a:solidFill>
                <a:srgbClr val="C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Penerapan</a:t>
            </a:r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Algoritma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Semut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Pemilihan</a:t>
            </a: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Arsitektur</a:t>
            </a: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Jaringan</a:t>
            </a: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pada</a:t>
            </a: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Neural Network</a:t>
            </a:r>
            <a:r>
              <a:rPr lang="en-US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Pengujian</a:t>
            </a:r>
            <a:r>
              <a:rPr lang="en-US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Metode </a:t>
            </a:r>
            <a:r>
              <a:rPr lang="en-US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Blackbox</a:t>
            </a:r>
            <a:r>
              <a:rPr lang="en-US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Penerapan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Algoritma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A* </a:t>
            </a:r>
            <a:r>
              <a:rPr lang="id-ID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yang Diperbaiki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Pencarian</a:t>
            </a: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Tempat</a:t>
            </a: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Parkir</a:t>
            </a: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Kosong</a:t>
            </a: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 </a:t>
            </a:r>
            <a:r>
              <a:rPr lang="en-US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 </a:t>
            </a:r>
            <a:r>
              <a:rPr lang="en-US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</a:t>
            </a:r>
            <a:r>
              <a:rPr lang="en-US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Supermaket</a:t>
            </a:r>
            <a:endParaRPr lang="id-ID" dirty="0">
              <a:solidFill>
                <a:srgbClr val="00B05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Penggabungan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Forward Selection </a:t>
            </a:r>
            <a:r>
              <a:rPr lang="en-US" dirty="0" err="1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dan</a:t>
            </a:r>
            <a:r>
              <a:rPr lang="en-US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Backward Elimination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Pemilihan</a:t>
            </a: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Fitur</a:t>
            </a:r>
            <a:r>
              <a:rPr lang="en-US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pada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Prediksi</a:t>
            </a:r>
            <a:r>
              <a:rPr lang="en-US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Mahasiswa</a:t>
            </a:r>
            <a:r>
              <a:rPr lang="en-US" dirty="0">
                <a:solidFill>
                  <a:srgbClr val="00B05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DO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menggunakan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Algoritma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C4.5</a:t>
            </a:r>
          </a:p>
        </p:txBody>
      </p:sp>
    </p:spTree>
    <p:extLst>
      <p:ext uri="{BB962C8B-B14F-4D97-AF65-F5344CB8AC3E}">
        <p14:creationId xmlns:p14="http://schemas.microsoft.com/office/powerpoint/2010/main" val="206334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45287" y="701180"/>
            <a:ext cx="6259250" cy="677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883" tIns="30479" rIns="60883" bIns="30479">
            <a:spAutoFit/>
          </a:bodyPr>
          <a:lstStyle/>
          <a:p>
            <a:pPr algn="ctr" defTabSz="1448816"/>
            <a:r>
              <a:rPr lang="id-ID" sz="4000" b="1" spc="-200" dirty="0" smtClean="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Open Sans" pitchFamily="34" charset="0"/>
              </a:rPr>
              <a:t>ABSTRAK/RINGKASAN</a:t>
            </a:r>
            <a:endParaRPr lang="en-CA" sz="4000" b="1" spc="-200" dirty="0">
              <a:solidFill>
                <a:schemeClr val="bg1"/>
              </a:solidFill>
              <a:latin typeface="+mj-lt"/>
              <a:ea typeface="Roboto Black" panose="02000000000000000000" pitchFamily="2" charset="0"/>
              <a:cs typeface="Open Sans" pitchFamily="34" charset="0"/>
            </a:endParaRP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456815" y="1333890"/>
            <a:ext cx="11436737" cy="449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0883" tIns="30479" rIns="60883" bIns="30479" anchor="ctr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</a:t>
            </a:r>
            <a:r>
              <a:rPr lang="id-ID" sz="3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arus </a:t>
            </a:r>
            <a:r>
              <a:rPr lang="id-ID" sz="3200" b="1" dirty="0">
                <a:solidFill>
                  <a:srgbClr val="C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menggambarkan keseluruhan isi</a:t>
            </a:r>
            <a:r>
              <a:rPr lang="id-ID" sz="3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dari tulisan atau </a:t>
            </a:r>
            <a:r>
              <a:rPr lang="en-US" sz="3200" b="1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penelitian</a:t>
            </a:r>
            <a:r>
              <a:rPr lang="en-US" sz="3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3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yang </a:t>
            </a:r>
            <a:r>
              <a:rPr lang="id-ID" sz="3200" b="1" dirty="0" smtClean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dilakukan</a:t>
            </a:r>
            <a:endParaRPr lang="id-ID" sz="3200" b="1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id-ID" sz="3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Abstrak diuraikan dengan </a:t>
            </a:r>
            <a:r>
              <a:rPr lang="id-ID" sz="3200" b="1" dirty="0">
                <a:solidFill>
                  <a:srgbClr val="C0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bahasa lugas</a:t>
            </a:r>
            <a:r>
              <a:rPr lang="en-US" sz="3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id-ID" sz="3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langsung ke sasaran</a:t>
            </a:r>
            <a:r>
              <a:rPr lang="en-US" sz="3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3200" b="1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dan</a:t>
            </a:r>
            <a:r>
              <a:rPr lang="en-US" sz="3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harus</a:t>
            </a:r>
            <a:r>
              <a:rPr lang="en-US" sz="3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200" b="1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memuat</a:t>
            </a:r>
            <a:r>
              <a:rPr lang="en-US" sz="3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976312" lvl="1" indent="-514350" algn="just">
              <a:buFont typeface="+mj-lt"/>
              <a:buAutoNum type="arabicPeriod"/>
            </a:pPr>
            <a:r>
              <a:rPr lang="id-ID" sz="3200" b="1" dirty="0">
                <a:solidFill>
                  <a:srgbClr val="0070C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Masalah </a:t>
            </a:r>
            <a:r>
              <a:rPr lang="id-ID" sz="3200" b="1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penelitian</a:t>
            </a:r>
          </a:p>
          <a:p>
            <a:pPr marL="976312" lvl="1" indent="-514350" algn="just">
              <a:buFont typeface="+mj-lt"/>
              <a:buAutoNum type="arabicPeriod"/>
            </a:pPr>
            <a:r>
              <a:rPr lang="id-ID" sz="3200" b="1" dirty="0">
                <a:solidFill>
                  <a:srgbClr val="FF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Metode</a:t>
            </a:r>
            <a:r>
              <a:rPr lang="id-ID" sz="3200" b="1" dirty="0">
                <a:solidFill>
                  <a:srgbClr val="0070C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id-ID" sz="3200" b="1" dirty="0" smtClean="0">
                <a:solidFill>
                  <a:srgbClr val="FF000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yang diusulkan </a:t>
            </a:r>
          </a:p>
          <a:p>
            <a:pPr marL="976312" lvl="1" indent="-514350" algn="just">
              <a:buFont typeface="+mj-lt"/>
              <a:buAutoNum type="arabicPeriod"/>
            </a:pPr>
            <a:r>
              <a:rPr lang="id-ID" sz="3200" b="1" dirty="0" smtClean="0">
                <a:solidFill>
                  <a:srgbClr val="00B05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Hasil</a:t>
            </a:r>
            <a:r>
              <a:rPr lang="id-ID" sz="3200" b="1" dirty="0" smtClean="0">
                <a:solidFill>
                  <a:srgbClr val="0070C0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3200" b="1" dirty="0" err="1" smtClean="0">
                <a:latin typeface="+mj-lt"/>
              </a:rPr>
              <a:t>Hasil</a:t>
            </a:r>
            <a:r>
              <a:rPr lang="en-ID" sz="3200" b="1" dirty="0" smtClean="0">
                <a:latin typeface="+mj-lt"/>
              </a:rPr>
              <a:t> </a:t>
            </a:r>
            <a:r>
              <a:rPr lang="en-ID" sz="3200" b="1" dirty="0">
                <a:latin typeface="+mj-lt"/>
              </a:rPr>
              <a:t>yang </a:t>
            </a:r>
            <a:r>
              <a:rPr lang="en-ID" sz="3200" b="1" dirty="0" err="1">
                <a:latin typeface="+mj-lt"/>
              </a:rPr>
              <a:t>diharapkan</a:t>
            </a:r>
            <a:r>
              <a:rPr lang="en-ID" sz="3200" b="1" dirty="0">
                <a:latin typeface="+mj-lt"/>
              </a:rPr>
              <a:t> (proposal) </a:t>
            </a:r>
            <a:r>
              <a:rPr lang="en-ID" sz="3200" b="1" dirty="0" err="1">
                <a:latin typeface="+mj-lt"/>
              </a:rPr>
              <a:t>atau</a:t>
            </a:r>
            <a:r>
              <a:rPr lang="en-ID" sz="3200" b="1" dirty="0">
                <a:latin typeface="+mj-lt"/>
              </a:rPr>
              <a:t> </a:t>
            </a:r>
            <a:r>
              <a:rPr lang="en-ID" sz="3200" b="1" dirty="0" err="1">
                <a:latin typeface="+mj-lt"/>
              </a:rPr>
              <a:t>Hasil</a:t>
            </a:r>
            <a:r>
              <a:rPr lang="en-ID" sz="3200" b="1" dirty="0">
                <a:latin typeface="+mj-lt"/>
              </a:rPr>
              <a:t> </a:t>
            </a:r>
            <a:r>
              <a:rPr lang="en-ID" sz="3200" b="1" dirty="0" err="1">
                <a:latin typeface="+mj-lt"/>
              </a:rPr>
              <a:t>penelitian</a:t>
            </a:r>
            <a:r>
              <a:rPr lang="en-ID" sz="3200" b="1" dirty="0">
                <a:latin typeface="+mj-lt"/>
              </a:rPr>
              <a:t> yang </a:t>
            </a:r>
            <a:r>
              <a:rPr lang="en-ID" sz="3200" b="1" dirty="0" err="1">
                <a:latin typeface="+mj-lt"/>
              </a:rPr>
              <a:t>dicapai</a:t>
            </a:r>
            <a:r>
              <a:rPr lang="en-ID" sz="3200" b="1" dirty="0">
                <a:latin typeface="+mj-lt"/>
              </a:rPr>
              <a:t> (</a:t>
            </a:r>
            <a:r>
              <a:rPr lang="en-ID" sz="3200" b="1" dirty="0" err="1">
                <a:latin typeface="+mj-lt"/>
              </a:rPr>
              <a:t>laporan</a:t>
            </a:r>
            <a:r>
              <a:rPr lang="en-ID" sz="3200" b="1" dirty="0">
                <a:latin typeface="+mj-lt"/>
              </a:rPr>
              <a:t>)</a:t>
            </a:r>
          </a:p>
          <a:p>
            <a:pPr marL="461962" lvl="1" algn="just"/>
            <a:endParaRPr lang="en-US" sz="3200" b="1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5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16354" y="685266"/>
            <a:ext cx="10752467" cy="615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60883" tIns="30479" rIns="60883" bIns="30479">
            <a:spAutoFit/>
          </a:bodyPr>
          <a:lstStyle/>
          <a:p>
            <a:pPr algn="ctr" defTabSz="1448816"/>
            <a:r>
              <a:rPr lang="id-ID" sz="3600" b="1" spc="-200" dirty="0" smtClean="0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Open Sans" pitchFamily="34" charset="0"/>
              </a:rPr>
              <a:t>Contoh Abstrak Proposal/Usulan Penelitian</a:t>
            </a:r>
            <a:endParaRPr lang="en-CA" sz="3600" b="1" spc="-200" dirty="0">
              <a:solidFill>
                <a:schemeClr val="bg1"/>
              </a:solidFill>
              <a:latin typeface="+mj-lt"/>
              <a:ea typeface="Roboto Black" panose="02000000000000000000" pitchFamily="2" charset="0"/>
              <a:cs typeface="Open San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6354" y="1499099"/>
            <a:ext cx="92011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Abstrak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akademik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bertugas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merencanakan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melaksanakan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menilai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pembelajaran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pembimbingan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pengabdian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kepada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STMIK Dharma Putra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Perguruan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Swasta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Tangerang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berupaya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berkelanjutan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bersaing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perguruan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Salah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mengevaluasi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Masalah yang ada dalam mengevaluasi kinerja dosen adalah masih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kesulitan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menentukan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terbaik</a:t>
            </a:r>
            <a:r>
              <a:rPr lang="id-ID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karena Kriteria yang digunakan dalam 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penilaian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id-ID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terbaik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id-ID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id-ID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Penilaian kinerja dosen belum menggunakan metode yang tepat dalam penentuannya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pengolahan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datanya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lama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sering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kesalahan</a:t>
            </a:r>
            <a:r>
              <a:rPr lang="id-ID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 ini bertujuan untuk </a:t>
            </a:r>
            <a:r>
              <a:rPr lang="id-ID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mengembangkan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sebuah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penunjang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keputusan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penentuan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dosen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terbaik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Analytical Hierarchy Process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(AHP)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Additive Weighting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(SAW)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Penelitian ini </a:t>
            </a:r>
            <a:r>
              <a:rPr lang="id-ID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diharapkan dapat menghasilkan nilai bobot masing – masing krtieria yang sesuai dengan STMIK Dharma Putra.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Penunjang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keputusan penentuan dosen terbaik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yang di rancang dapat membantu dalam melakukan penilaian dosen terbaik yang lebih mudah, cepat dan akurat.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Kata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id-ID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SPK,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SAW, Dosen</a:t>
            </a:r>
          </a:p>
          <a:p>
            <a:endParaRPr lang="id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542884" y="3371048"/>
            <a:ext cx="1404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rgbClr val="0070C0"/>
                </a:solidFill>
              </a:rPr>
              <a:t>Masalah Penelitian</a:t>
            </a:r>
            <a:endParaRPr lang="id-ID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42884" y="4059249"/>
            <a:ext cx="1393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rgbClr val="FF0000"/>
                </a:solidFill>
              </a:rPr>
              <a:t>Metode yang diusulkan</a:t>
            </a:r>
            <a:endParaRPr lang="id-ID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14903" y="5015303"/>
            <a:ext cx="157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rgbClr val="00B050"/>
                </a:solidFill>
              </a:rPr>
              <a:t>Hasil Penelitian</a:t>
            </a:r>
            <a:endParaRPr lang="id-ID" dirty="0">
              <a:solidFill>
                <a:srgbClr val="00B050"/>
              </a:solidFill>
            </a:endParaRPr>
          </a:p>
        </p:txBody>
      </p:sp>
      <p:cxnSp>
        <p:nvCxnSpPr>
          <p:cNvPr id="9" name="Straight Arrow Connector 8"/>
          <p:cNvCxnSpPr>
            <a:stCxn id="2" idx="1"/>
          </p:cNvCxnSpPr>
          <p:nvPr/>
        </p:nvCxnSpPr>
        <p:spPr>
          <a:xfrm flipH="1" flipV="1">
            <a:off x="10017504" y="3694213"/>
            <a:ext cx="52538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0028701" y="4630061"/>
            <a:ext cx="525380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10028701" y="5200873"/>
            <a:ext cx="525380" cy="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1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ABSTRAK (RINGKASAN)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3200" dirty="0" err="1" smtClean="0"/>
              <a:t>Abstrak</a:t>
            </a:r>
            <a:r>
              <a:rPr lang="en-ID" sz="3200" dirty="0" smtClean="0"/>
              <a:t> </a:t>
            </a:r>
            <a:r>
              <a:rPr lang="en-ID" sz="3200" dirty="0" err="1" smtClean="0"/>
              <a:t>sekurang-kurangnya</a:t>
            </a:r>
            <a:r>
              <a:rPr lang="en-ID" sz="3200" dirty="0" smtClean="0"/>
              <a:t> </a:t>
            </a:r>
            <a:r>
              <a:rPr lang="en-ID" sz="3200" dirty="0" err="1" smtClean="0"/>
              <a:t>harus</a:t>
            </a:r>
            <a:r>
              <a:rPr lang="en-ID" sz="3200" dirty="0" smtClean="0"/>
              <a:t> </a:t>
            </a:r>
            <a:r>
              <a:rPr lang="en-ID" sz="3200" dirty="0" err="1" smtClean="0"/>
              <a:t>memuat</a:t>
            </a:r>
            <a:r>
              <a:rPr lang="en-ID" sz="3200" dirty="0" smtClean="0"/>
              <a:t> 3 (</a:t>
            </a:r>
            <a:r>
              <a:rPr lang="en-ID" sz="3200" dirty="0" err="1" smtClean="0"/>
              <a:t>tiga</a:t>
            </a:r>
            <a:r>
              <a:rPr lang="en-ID" sz="3200" dirty="0" smtClean="0"/>
              <a:t>) </a:t>
            </a:r>
            <a:r>
              <a:rPr lang="en-ID" sz="3200" dirty="0" err="1" smtClean="0"/>
              <a:t>hal</a:t>
            </a:r>
            <a:r>
              <a:rPr lang="en-ID" sz="3200" dirty="0" smtClean="0"/>
              <a:t>:</a:t>
            </a:r>
          </a:p>
          <a:p>
            <a:pPr lvl="1"/>
            <a:r>
              <a:rPr lang="en-ID" sz="2800" dirty="0" err="1" smtClean="0"/>
              <a:t>Permasalahan</a:t>
            </a:r>
            <a:endParaRPr lang="en-ID" sz="2800" dirty="0" smtClean="0"/>
          </a:p>
          <a:p>
            <a:pPr lvl="1"/>
            <a:r>
              <a:rPr lang="en-ID" sz="2800" dirty="0" err="1" smtClean="0"/>
              <a:t>Metode</a:t>
            </a:r>
            <a:r>
              <a:rPr lang="en-ID" sz="2800" dirty="0" smtClean="0"/>
              <a:t> yang </a:t>
            </a:r>
            <a:r>
              <a:rPr lang="en-ID" sz="2800" dirty="0" err="1" smtClean="0"/>
              <a:t>diusulkan</a:t>
            </a:r>
            <a:endParaRPr lang="en-ID" sz="2800" dirty="0" smtClean="0"/>
          </a:p>
          <a:p>
            <a:pPr lvl="1"/>
            <a:r>
              <a:rPr lang="en-ID" sz="2800" dirty="0" err="1" smtClean="0"/>
              <a:t>Hasil</a:t>
            </a:r>
            <a:r>
              <a:rPr lang="en-ID" sz="2800" dirty="0" smtClean="0"/>
              <a:t> yang </a:t>
            </a:r>
            <a:r>
              <a:rPr lang="en-ID" sz="2800" dirty="0" err="1" smtClean="0"/>
              <a:t>diharapkan</a:t>
            </a:r>
            <a:r>
              <a:rPr lang="en-ID" sz="2800" dirty="0" smtClean="0"/>
              <a:t> (proposal) </a:t>
            </a:r>
            <a:r>
              <a:rPr lang="en-ID" sz="2800" dirty="0" err="1" smtClean="0"/>
              <a:t>atau</a:t>
            </a:r>
            <a:r>
              <a:rPr lang="en-ID" sz="2800" dirty="0" smtClean="0"/>
              <a:t> </a:t>
            </a:r>
            <a:r>
              <a:rPr lang="en-ID" sz="2800" dirty="0" err="1" smtClean="0"/>
              <a:t>Hasil</a:t>
            </a:r>
            <a:r>
              <a:rPr lang="en-ID" sz="2800" dirty="0" smtClean="0"/>
              <a:t> </a:t>
            </a:r>
            <a:r>
              <a:rPr lang="en-ID" sz="2800" dirty="0" err="1" smtClean="0"/>
              <a:t>penelitian</a:t>
            </a:r>
            <a:r>
              <a:rPr lang="en-ID" sz="2800" dirty="0" smtClean="0"/>
              <a:t> yang </a:t>
            </a:r>
            <a:r>
              <a:rPr lang="en-ID" sz="2800" dirty="0" err="1" smtClean="0"/>
              <a:t>dicapai</a:t>
            </a:r>
            <a:r>
              <a:rPr lang="en-ID" sz="2800" dirty="0" smtClean="0"/>
              <a:t> (</a:t>
            </a:r>
            <a:r>
              <a:rPr lang="en-ID" sz="2800" dirty="0" err="1" smtClean="0"/>
              <a:t>laporan</a:t>
            </a:r>
            <a:r>
              <a:rPr lang="en-ID" sz="2800" dirty="0" smtClean="0"/>
              <a:t>)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996643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PENDAHULUAN : LUARAN PENELITIAN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dirty="0" err="1" smtClean="0">
                <a:latin typeface="+mj-lt"/>
              </a:rPr>
              <a:t>Terkadang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pada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bagian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pendahuluan</a:t>
            </a:r>
            <a:r>
              <a:rPr lang="en-ID" dirty="0" smtClean="0">
                <a:latin typeface="+mj-lt"/>
              </a:rPr>
              <a:t>, </a:t>
            </a:r>
            <a:r>
              <a:rPr lang="en-ID" dirty="0" err="1" smtClean="0">
                <a:latin typeface="+mj-lt"/>
              </a:rPr>
              <a:t>diminta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juga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disebutkan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secara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eksplisit</a:t>
            </a:r>
            <a:r>
              <a:rPr lang="en-ID" dirty="0" smtClean="0">
                <a:latin typeface="+mj-lt"/>
              </a:rPr>
              <a:t>, </a:t>
            </a:r>
            <a:r>
              <a:rPr lang="en-ID" dirty="0" err="1" smtClean="0">
                <a:latin typeface="+mj-lt"/>
              </a:rPr>
              <a:t>luaran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penelitian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apa</a:t>
            </a:r>
            <a:r>
              <a:rPr lang="en-ID" dirty="0" smtClean="0">
                <a:latin typeface="+mj-lt"/>
              </a:rPr>
              <a:t> yang </a:t>
            </a:r>
            <a:r>
              <a:rPr lang="en-ID" dirty="0" err="1" smtClean="0">
                <a:latin typeface="+mj-lt"/>
              </a:rPr>
              <a:t>ingin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dicapai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pada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kegiatan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penelitian</a:t>
            </a:r>
            <a:r>
              <a:rPr lang="en-ID" dirty="0" smtClean="0">
                <a:latin typeface="+mj-lt"/>
              </a:rPr>
              <a:t>.</a:t>
            </a:r>
          </a:p>
          <a:p>
            <a:r>
              <a:rPr lang="en-ID" dirty="0" err="1" smtClean="0">
                <a:latin typeface="+mj-lt"/>
              </a:rPr>
              <a:t>Luaran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penelitian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dapat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berupa</a:t>
            </a:r>
            <a:r>
              <a:rPr lang="en-ID" dirty="0" smtClean="0">
                <a:latin typeface="+mj-lt"/>
              </a:rPr>
              <a:t>:</a:t>
            </a:r>
          </a:p>
          <a:p>
            <a:pPr lvl="1"/>
            <a:r>
              <a:rPr lang="en-ID" dirty="0" err="1" smtClean="0">
                <a:latin typeface="+mj-lt"/>
              </a:rPr>
              <a:t>Dokumen</a:t>
            </a:r>
            <a:r>
              <a:rPr lang="en-ID" dirty="0" smtClean="0">
                <a:latin typeface="+mj-lt"/>
              </a:rPr>
              <a:t> (</a:t>
            </a:r>
            <a:r>
              <a:rPr lang="en-ID" dirty="0" err="1" smtClean="0">
                <a:latin typeface="+mj-lt"/>
              </a:rPr>
              <a:t>laporan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penelitian</a:t>
            </a:r>
            <a:r>
              <a:rPr lang="en-ID" dirty="0" smtClean="0">
                <a:latin typeface="+mj-lt"/>
              </a:rPr>
              <a:t>),</a:t>
            </a:r>
          </a:p>
          <a:p>
            <a:pPr lvl="1"/>
            <a:r>
              <a:rPr lang="en-ID" dirty="0" smtClean="0">
                <a:latin typeface="+mj-lt"/>
              </a:rPr>
              <a:t>Prototype, </a:t>
            </a:r>
            <a:r>
              <a:rPr lang="en-ID" dirty="0" err="1" smtClean="0">
                <a:latin typeface="+mj-lt"/>
              </a:rPr>
              <a:t>sistem</a:t>
            </a:r>
            <a:r>
              <a:rPr lang="en-ID" dirty="0" smtClean="0">
                <a:latin typeface="+mj-lt"/>
              </a:rPr>
              <a:t>, program,</a:t>
            </a:r>
          </a:p>
          <a:p>
            <a:pPr lvl="1"/>
            <a:r>
              <a:rPr lang="en-ID" dirty="0" smtClean="0">
                <a:latin typeface="+mj-lt"/>
              </a:rPr>
              <a:t>Model, formula, </a:t>
            </a:r>
            <a:r>
              <a:rPr lang="en-ID" dirty="0" err="1" smtClean="0">
                <a:latin typeface="+mj-lt"/>
              </a:rPr>
              <a:t>teori</a:t>
            </a:r>
            <a:r>
              <a:rPr lang="en-ID" dirty="0" smtClean="0">
                <a:latin typeface="+mj-lt"/>
              </a:rPr>
              <a:t>, </a:t>
            </a:r>
            <a:r>
              <a:rPr lang="en-ID" dirty="0" err="1" smtClean="0">
                <a:latin typeface="+mj-lt"/>
              </a:rPr>
              <a:t>dan</a:t>
            </a:r>
            <a:r>
              <a:rPr lang="en-ID" dirty="0" smtClean="0">
                <a:latin typeface="+mj-lt"/>
              </a:rPr>
              <a:t>/</a:t>
            </a:r>
            <a:r>
              <a:rPr lang="en-ID" dirty="0" err="1" smtClean="0">
                <a:latin typeface="+mj-lt"/>
              </a:rPr>
              <a:t>atau</a:t>
            </a:r>
            <a:endParaRPr lang="en-ID" dirty="0" smtClean="0">
              <a:latin typeface="+mj-lt"/>
            </a:endParaRPr>
          </a:p>
          <a:p>
            <a:pPr lvl="1"/>
            <a:r>
              <a:rPr lang="en-ID" dirty="0" err="1" smtClean="0">
                <a:latin typeface="+mj-lt"/>
              </a:rPr>
              <a:t>Publikasi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hasil</a:t>
            </a:r>
            <a:r>
              <a:rPr lang="en-ID" dirty="0" smtClean="0">
                <a:latin typeface="+mj-lt"/>
              </a:rPr>
              <a:t> </a:t>
            </a:r>
            <a:r>
              <a:rPr lang="en-ID" dirty="0" err="1" smtClean="0">
                <a:latin typeface="+mj-lt"/>
              </a:rPr>
              <a:t>penelitian</a:t>
            </a:r>
            <a:r>
              <a:rPr lang="en-ID" dirty="0" smtClean="0">
                <a:latin typeface="+mj-lt"/>
              </a:rPr>
              <a:t> (paper)</a:t>
            </a:r>
            <a:endParaRPr lang="en-US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79914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Bentuk Luaran Penelitian</a:t>
            </a: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3" y="1295400"/>
            <a:ext cx="7372350" cy="53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395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Sistematika Laporan Akhir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663" y="1423987"/>
            <a:ext cx="10372726" cy="543401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id-ID" sz="1800" b="0" dirty="0" smtClean="0">
                <a:latin typeface="+mj-lt"/>
              </a:rPr>
              <a:t>HALAMAN </a:t>
            </a:r>
            <a:r>
              <a:rPr lang="id-ID" sz="1800" b="0" dirty="0">
                <a:latin typeface="+mj-lt"/>
              </a:rPr>
              <a:t>PENGESAHAN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b="0" dirty="0">
                <a:latin typeface="+mj-lt"/>
              </a:rPr>
              <a:t>RINGKASAN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b="0" dirty="0">
                <a:latin typeface="+mj-lt"/>
              </a:rPr>
              <a:t>PRAKATA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b="0" dirty="0">
                <a:latin typeface="+mj-lt"/>
              </a:rPr>
              <a:t>DAFTAR ISI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b="0" dirty="0">
                <a:latin typeface="+mj-lt"/>
              </a:rPr>
              <a:t>DAFTAR TABEL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b="0" dirty="0">
                <a:latin typeface="+mj-lt"/>
              </a:rPr>
              <a:t>DAFTAR GAMBAR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b="0" dirty="0">
                <a:latin typeface="+mj-lt"/>
              </a:rPr>
              <a:t>DAFTAR LAMPIRAN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b="0" dirty="0">
                <a:latin typeface="+mj-lt"/>
              </a:rPr>
              <a:t>BAB 1. PENDAHULUAN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b="0" dirty="0">
                <a:latin typeface="+mj-lt"/>
              </a:rPr>
              <a:t>BAB 2. TINJAUAN PUSTAKA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b="0" dirty="0">
                <a:latin typeface="+mj-lt"/>
              </a:rPr>
              <a:t>BAB 3. METODE PENELITIAN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nl-NL" sz="1800" b="0" dirty="0">
                <a:latin typeface="+mj-lt"/>
              </a:rPr>
              <a:t>BAB 4. HASIL DAN ANALISA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b="0" dirty="0">
                <a:latin typeface="+mj-lt"/>
              </a:rPr>
              <a:t>BAB 5. KESIMPULAN DAN SARAN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b="0" dirty="0">
                <a:latin typeface="+mj-lt"/>
              </a:rPr>
              <a:t>DAFTAR PUSTAKA</a:t>
            </a:r>
          </a:p>
          <a:p>
            <a:pPr marL="0" indent="0">
              <a:spcBef>
                <a:spcPts val="0"/>
              </a:spcBef>
              <a:buNone/>
            </a:pPr>
            <a:r>
              <a:rPr lang="id-ID" sz="1800" b="0" dirty="0">
                <a:latin typeface="+mj-lt"/>
              </a:rPr>
              <a:t>LAMPIRAN</a:t>
            </a:r>
          </a:p>
          <a:p>
            <a:pPr marL="185738" indent="0">
              <a:spcBef>
                <a:spcPts val="0"/>
              </a:spcBef>
              <a:buNone/>
            </a:pPr>
            <a:r>
              <a:rPr lang="id-ID" sz="1800" b="0" dirty="0">
                <a:latin typeface="+mj-lt"/>
              </a:rPr>
              <a:t>Lampiran 1. Instrumen Penelitian (angket atau kuesioner, dokumen wawancara).</a:t>
            </a:r>
          </a:p>
          <a:p>
            <a:pPr marL="185738" indent="0">
              <a:spcBef>
                <a:spcPts val="0"/>
              </a:spcBef>
              <a:buNone/>
            </a:pPr>
            <a:r>
              <a:rPr lang="id-ID" sz="1800" b="0" dirty="0">
                <a:latin typeface="+mj-lt"/>
              </a:rPr>
              <a:t>Lampiran 2. Biodata peneliti.</a:t>
            </a:r>
          </a:p>
          <a:p>
            <a:pPr marL="185738" indent="0">
              <a:spcBef>
                <a:spcPts val="0"/>
              </a:spcBef>
              <a:buNone/>
            </a:pPr>
            <a:r>
              <a:rPr lang="fi-FI" sz="1800" b="0" dirty="0">
                <a:latin typeface="+mj-lt"/>
              </a:rPr>
              <a:t>Lampiran 3. Surat Perjanjian Kontrak Penelitian.</a:t>
            </a:r>
          </a:p>
          <a:p>
            <a:pPr marL="185738" indent="0">
              <a:spcBef>
                <a:spcPts val="0"/>
              </a:spcBef>
              <a:buNone/>
            </a:pPr>
            <a:r>
              <a:rPr lang="id-ID" sz="1800" b="0" dirty="0">
                <a:latin typeface="+mj-lt"/>
              </a:rPr>
              <a:t>Lampiran 4. Catatan Harian.</a:t>
            </a:r>
          </a:p>
          <a:p>
            <a:pPr marL="185738" indent="0">
              <a:spcBef>
                <a:spcPts val="0"/>
              </a:spcBef>
              <a:buNone/>
            </a:pPr>
            <a:r>
              <a:rPr lang="id-ID" sz="1800" b="0" dirty="0">
                <a:latin typeface="+mj-lt"/>
              </a:rPr>
              <a:t>Lampiran 5. Artikel Ilmiah (draft, status submission, dll).</a:t>
            </a:r>
            <a:endParaRPr lang="id-ID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056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dirty="0" smtClean="0"/>
              <a:t>Pertemuan </a:t>
            </a:r>
            <a:r>
              <a:rPr lang="id-ID" sz="2800" dirty="0" smtClean="0"/>
              <a:t>15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PENULISAN LAPORAN </a:t>
            </a:r>
            <a:r>
              <a:rPr lang="id-ID" b="1" dirty="0" smtClean="0">
                <a:solidFill>
                  <a:schemeClr val="tx1"/>
                </a:solidFill>
                <a:latin typeface="+mj-lt"/>
              </a:rPr>
              <a:t>penelitian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70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920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Bentuk Laporan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1391900" cy="4953000"/>
          </a:xfrm>
        </p:spPr>
        <p:txBody>
          <a:bodyPr/>
          <a:lstStyle/>
          <a:p>
            <a:r>
              <a:rPr lang="id-ID" sz="3600" dirty="0" smtClean="0"/>
              <a:t>Proposal/Usulan Penelitian</a:t>
            </a:r>
          </a:p>
          <a:p>
            <a:r>
              <a:rPr lang="id-ID" sz="3600" dirty="0" smtClean="0"/>
              <a:t>Laporan Progres/kemajuan Penelitian</a:t>
            </a:r>
          </a:p>
          <a:p>
            <a:r>
              <a:rPr lang="id-ID" sz="3600" dirty="0" smtClean="0"/>
              <a:t>Laporan Akhir Penelitian</a:t>
            </a:r>
            <a:endParaRPr lang="id-ID" sz="3600" dirty="0"/>
          </a:p>
        </p:txBody>
      </p:sp>
    </p:spTree>
    <p:extLst>
      <p:ext uri="{BB962C8B-B14F-4D97-AF65-F5344CB8AC3E}">
        <p14:creationId xmlns:p14="http://schemas.microsoft.com/office/powerpoint/2010/main" val="65903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TUJUAN PROPOSAL PENELITIAN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1349038" cy="4953000"/>
          </a:xfrm>
        </p:spPr>
        <p:txBody>
          <a:bodyPr/>
          <a:lstStyle/>
          <a:p>
            <a:r>
              <a:rPr lang="en-ID" dirty="0" err="1" smtClean="0"/>
              <a:t>Mengawali</a:t>
            </a:r>
            <a:r>
              <a:rPr lang="en-ID" dirty="0" smtClean="0"/>
              <a:t> </a:t>
            </a:r>
            <a:r>
              <a:rPr lang="en-ID" dirty="0" err="1" smtClean="0"/>
              <a:t>sebuah</a:t>
            </a:r>
            <a:r>
              <a:rPr lang="en-ID" dirty="0" smtClean="0"/>
              <a:t> </a:t>
            </a:r>
            <a:r>
              <a:rPr lang="en-ID" dirty="0" err="1" smtClean="0"/>
              <a:t>kegiatan</a:t>
            </a:r>
            <a:r>
              <a:rPr lang="en-ID" dirty="0" smtClean="0"/>
              <a:t> </a:t>
            </a:r>
            <a:r>
              <a:rPr lang="en-ID" dirty="0" err="1" smtClean="0"/>
              <a:t>penelitian</a:t>
            </a:r>
            <a:endParaRPr lang="en-ID" dirty="0" smtClean="0"/>
          </a:p>
          <a:p>
            <a:r>
              <a:rPr lang="en-ID" dirty="0" err="1" smtClean="0"/>
              <a:t>Bahan</a:t>
            </a:r>
            <a:r>
              <a:rPr lang="en-ID" dirty="0" smtClean="0"/>
              <a:t> </a:t>
            </a:r>
            <a:r>
              <a:rPr lang="en-ID" dirty="0" err="1" smtClean="0"/>
              <a:t>evaluasi</a:t>
            </a:r>
            <a:r>
              <a:rPr lang="en-ID" dirty="0" smtClean="0"/>
              <a:t> </a:t>
            </a:r>
            <a:r>
              <a:rPr lang="en-ID" dirty="0" err="1"/>
              <a:t>pembimbing</a:t>
            </a:r>
            <a:r>
              <a:rPr lang="en-ID" dirty="0"/>
              <a:t> </a:t>
            </a:r>
            <a:r>
              <a:rPr lang="en-ID" dirty="0" err="1" smtClean="0"/>
              <a:t>penelitian</a:t>
            </a:r>
            <a:r>
              <a:rPr lang="en-ID" dirty="0" smtClean="0"/>
              <a:t>, </a:t>
            </a:r>
            <a:r>
              <a:rPr lang="en-ID" dirty="0" err="1" smtClean="0"/>
              <a:t>pembimbing</a:t>
            </a:r>
            <a:r>
              <a:rPr lang="en-ID" dirty="0" smtClean="0"/>
              <a:t> </a:t>
            </a:r>
            <a:r>
              <a:rPr lang="en-ID" dirty="0" err="1"/>
              <a:t>praktek</a:t>
            </a:r>
            <a:r>
              <a:rPr lang="en-ID" dirty="0" smtClean="0"/>
              <a:t>, </a:t>
            </a:r>
            <a:r>
              <a:rPr lang="en-ID" dirty="0" err="1" smtClean="0"/>
              <a:t>pembimbing</a:t>
            </a:r>
            <a:r>
              <a:rPr lang="en-ID" dirty="0" smtClean="0"/>
              <a:t> </a:t>
            </a:r>
            <a:r>
              <a:rPr lang="en-ID" dirty="0" err="1" smtClean="0"/>
              <a:t>skripsi</a:t>
            </a:r>
            <a:r>
              <a:rPr lang="en-ID" dirty="0" smtClean="0"/>
              <a:t>, </a:t>
            </a:r>
            <a:r>
              <a:rPr lang="en-ID" dirty="0" err="1"/>
              <a:t>dan</a:t>
            </a:r>
            <a:r>
              <a:rPr lang="en-ID" dirty="0"/>
              <a:t> </a:t>
            </a:r>
            <a:r>
              <a:rPr lang="en-ID" dirty="0" smtClean="0"/>
              <a:t>sponsor </a:t>
            </a:r>
            <a:r>
              <a:rPr lang="en-ID" dirty="0" err="1" smtClean="0"/>
              <a:t>pemberi</a:t>
            </a:r>
            <a:r>
              <a:rPr lang="en-ID" dirty="0" smtClean="0"/>
              <a:t> </a:t>
            </a:r>
            <a:r>
              <a:rPr lang="en-ID" dirty="0" err="1" smtClean="0"/>
              <a:t>dana</a:t>
            </a:r>
            <a:r>
              <a:rPr lang="en-ID" dirty="0" smtClean="0"/>
              <a:t> </a:t>
            </a:r>
            <a:r>
              <a:rPr lang="en-ID" dirty="0" err="1"/>
              <a:t>penelitian</a:t>
            </a:r>
            <a:r>
              <a:rPr lang="en-ID" dirty="0"/>
              <a:t> </a:t>
            </a:r>
            <a:endParaRPr lang="en-ID" dirty="0" smtClean="0"/>
          </a:p>
          <a:p>
            <a:r>
              <a:rPr lang="nn-NO" dirty="0"/>
              <a:t>Pedoman kerja antara pemilik proyek </a:t>
            </a:r>
            <a:r>
              <a:rPr lang="nn-NO" dirty="0" smtClean="0"/>
              <a:t>penelitian (sponsor) dengan </a:t>
            </a:r>
            <a:r>
              <a:rPr lang="nn-NO" dirty="0"/>
              <a:t>para </a:t>
            </a:r>
            <a:r>
              <a:rPr lang="nn-NO" dirty="0" smtClean="0"/>
              <a:t>peneliti</a:t>
            </a:r>
          </a:p>
          <a:p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</a:t>
            </a:r>
            <a:r>
              <a:rPr lang="en-ID" dirty="0" err="1" smtClean="0"/>
              <a:t>perencanaan</a:t>
            </a:r>
            <a:endParaRPr lang="en-ID" dirty="0" smtClean="0"/>
          </a:p>
          <a:p>
            <a:r>
              <a:rPr lang="en-ID" dirty="0" err="1" smtClean="0"/>
              <a:t>Dokumentasi</a:t>
            </a:r>
            <a:r>
              <a:rPr lang="en-ID" dirty="0" smtClean="0"/>
              <a:t> </a:t>
            </a:r>
            <a:r>
              <a:rPr lang="en-ID" dirty="0" err="1" smtClean="0"/>
              <a:t>perancanaan</a:t>
            </a:r>
            <a:r>
              <a:rPr lang="en-ID" dirty="0" smtClean="0"/>
              <a:t> </a:t>
            </a:r>
            <a:r>
              <a:rPr lang="en-ID" dirty="0" err="1" smtClean="0"/>
              <a:t>penelitian</a:t>
            </a:r>
            <a:endParaRPr lang="en-ID" dirty="0" smtClean="0"/>
          </a:p>
          <a:p>
            <a:r>
              <a:rPr lang="fi-FI" dirty="0"/>
              <a:t>Sebagai alat evaluasi pelaksanaan </a:t>
            </a:r>
            <a:r>
              <a:rPr lang="fi-FI" dirty="0" smtClean="0"/>
              <a:t>penelitian</a:t>
            </a:r>
            <a:r>
              <a:rPr lang="en-ID" dirty="0"/>
              <a:t/>
            </a:r>
            <a:br>
              <a:rPr lang="en-ID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9078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Format Proposal Penelitian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415" y="1484756"/>
            <a:ext cx="11153585" cy="5373243"/>
          </a:xfrm>
        </p:spPr>
        <p:txBody>
          <a:bodyPr>
            <a:noAutofit/>
          </a:bodyPr>
          <a:lstStyle/>
          <a:p>
            <a:r>
              <a:rPr lang="en-ID" sz="2800" dirty="0" smtClean="0"/>
              <a:t>Format (</a:t>
            </a:r>
            <a:r>
              <a:rPr lang="en-ID" sz="2800" dirty="0" err="1" smtClean="0"/>
              <a:t>mungkin</a:t>
            </a:r>
            <a:r>
              <a:rPr lang="en-ID" sz="2800" dirty="0" smtClean="0"/>
              <a:t> </a:t>
            </a:r>
            <a:r>
              <a:rPr lang="en-ID" sz="2800" dirty="0" err="1" smtClean="0"/>
              <a:t>saja</a:t>
            </a:r>
            <a:r>
              <a:rPr lang="en-ID" sz="2800" dirty="0" smtClean="0"/>
              <a:t>) </a:t>
            </a:r>
            <a:r>
              <a:rPr lang="en-ID" sz="2800" dirty="0" err="1" smtClean="0"/>
              <a:t>berbeda</a:t>
            </a:r>
            <a:r>
              <a:rPr lang="en-ID" sz="2800" dirty="0" smtClean="0"/>
              <a:t>, </a:t>
            </a:r>
            <a:r>
              <a:rPr lang="en-ID" sz="2800" dirty="0" err="1" smtClean="0"/>
              <a:t>tergantung</a:t>
            </a:r>
            <a:r>
              <a:rPr lang="en-ID" sz="2800" dirty="0" smtClean="0"/>
              <a:t> </a:t>
            </a:r>
            <a:r>
              <a:rPr lang="en-ID" sz="2800" dirty="0" err="1" smtClean="0"/>
              <a:t>pemberi</a:t>
            </a:r>
            <a:r>
              <a:rPr lang="en-ID" sz="2800" dirty="0" smtClean="0"/>
              <a:t> </a:t>
            </a:r>
            <a:r>
              <a:rPr lang="en-ID" sz="2800" dirty="0" err="1" smtClean="0"/>
              <a:t>dana</a:t>
            </a:r>
            <a:r>
              <a:rPr lang="en-ID" sz="2800" dirty="0" smtClean="0"/>
              <a:t> (</a:t>
            </a:r>
            <a:r>
              <a:rPr lang="en-ID" sz="2800" dirty="0" err="1" smtClean="0"/>
              <a:t>penyelenggara</a:t>
            </a:r>
            <a:r>
              <a:rPr lang="en-ID" sz="2800" dirty="0" smtClean="0"/>
              <a:t>) </a:t>
            </a:r>
            <a:r>
              <a:rPr lang="en-ID" sz="2800" dirty="0" err="1" smtClean="0"/>
              <a:t>penelitian</a:t>
            </a:r>
            <a:endParaRPr lang="en-ID" sz="2800" dirty="0" smtClean="0"/>
          </a:p>
          <a:p>
            <a:r>
              <a:rPr lang="en-ID" sz="2800" dirty="0" err="1" smtClean="0"/>
              <a:t>Unsur</a:t>
            </a:r>
            <a:r>
              <a:rPr lang="en-ID" sz="2800" dirty="0" smtClean="0"/>
              <a:t> / </a:t>
            </a:r>
            <a:r>
              <a:rPr lang="en-ID" sz="2800" dirty="0" err="1" smtClean="0"/>
              <a:t>bagian</a:t>
            </a:r>
            <a:r>
              <a:rPr lang="en-ID" sz="2800" dirty="0" smtClean="0"/>
              <a:t> yang </a:t>
            </a:r>
            <a:r>
              <a:rPr lang="en-ID" sz="2800" dirty="0" err="1" smtClean="0"/>
              <a:t>umumnya</a:t>
            </a:r>
            <a:r>
              <a:rPr lang="en-ID" sz="2800" dirty="0" smtClean="0"/>
              <a:t> </a:t>
            </a:r>
            <a:r>
              <a:rPr lang="en-ID" sz="2800" dirty="0" err="1" smtClean="0"/>
              <a:t>ada</a:t>
            </a:r>
            <a:r>
              <a:rPr lang="en-ID" sz="2800" dirty="0" smtClean="0"/>
              <a:t> di proposal </a:t>
            </a:r>
            <a:r>
              <a:rPr lang="en-ID" sz="2800" dirty="0" err="1" smtClean="0"/>
              <a:t>penelitian</a:t>
            </a:r>
            <a:r>
              <a:rPr lang="en-ID" sz="2800" dirty="0" smtClean="0"/>
              <a:t>:</a:t>
            </a:r>
          </a:p>
          <a:p>
            <a:pPr lvl="1"/>
            <a:r>
              <a:rPr lang="en-ID" sz="2400" dirty="0" err="1" smtClean="0"/>
              <a:t>Latar</a:t>
            </a:r>
            <a:r>
              <a:rPr lang="en-ID" sz="2400" dirty="0" smtClean="0"/>
              <a:t> </a:t>
            </a:r>
            <a:r>
              <a:rPr lang="en-ID" sz="2400" dirty="0" err="1" smtClean="0"/>
              <a:t>belakang</a:t>
            </a:r>
            <a:endParaRPr lang="en-ID" sz="2400" dirty="0" smtClean="0"/>
          </a:p>
          <a:p>
            <a:pPr lvl="1"/>
            <a:r>
              <a:rPr lang="en-ID" sz="2400" dirty="0" err="1" smtClean="0"/>
              <a:t>Rumusan</a:t>
            </a:r>
            <a:r>
              <a:rPr lang="en-ID" sz="2400" dirty="0" smtClean="0"/>
              <a:t> </a:t>
            </a:r>
            <a:r>
              <a:rPr lang="en-ID" sz="2400" dirty="0" err="1" smtClean="0"/>
              <a:t>masalah</a:t>
            </a:r>
            <a:endParaRPr lang="en-ID" sz="2400" dirty="0" smtClean="0"/>
          </a:p>
          <a:p>
            <a:pPr lvl="1"/>
            <a:r>
              <a:rPr lang="en-ID" sz="2400" dirty="0" err="1" smtClean="0"/>
              <a:t>Tujuan</a:t>
            </a:r>
            <a:r>
              <a:rPr lang="en-ID" sz="2400" dirty="0" smtClean="0"/>
              <a:t> </a:t>
            </a:r>
            <a:r>
              <a:rPr lang="en-ID" sz="2400" dirty="0" err="1" smtClean="0"/>
              <a:t>penelitian</a:t>
            </a:r>
            <a:endParaRPr lang="en-ID" sz="2400" dirty="0" smtClean="0"/>
          </a:p>
          <a:p>
            <a:pPr lvl="1"/>
            <a:r>
              <a:rPr lang="en-ID" sz="2400" dirty="0" err="1" smtClean="0"/>
              <a:t>Studi</a:t>
            </a:r>
            <a:r>
              <a:rPr lang="en-ID" sz="2400" dirty="0" smtClean="0"/>
              <a:t> literature / </a:t>
            </a:r>
            <a:r>
              <a:rPr lang="en-ID" sz="2400" dirty="0" err="1" smtClean="0"/>
              <a:t>Tinjauan</a:t>
            </a:r>
            <a:r>
              <a:rPr lang="en-ID" sz="2400" dirty="0" smtClean="0"/>
              <a:t> </a:t>
            </a:r>
            <a:r>
              <a:rPr lang="en-ID" sz="2400" dirty="0" err="1" smtClean="0"/>
              <a:t>pustaka</a:t>
            </a:r>
            <a:endParaRPr lang="en-ID" sz="2400" dirty="0"/>
          </a:p>
          <a:p>
            <a:pPr lvl="1"/>
            <a:r>
              <a:rPr lang="en-ID" sz="2400" dirty="0" err="1" smtClean="0"/>
              <a:t>Metodologi</a:t>
            </a:r>
            <a:r>
              <a:rPr lang="en-ID" sz="2400" dirty="0" smtClean="0"/>
              <a:t> </a:t>
            </a:r>
            <a:r>
              <a:rPr lang="en-ID" sz="2400" dirty="0" err="1"/>
              <a:t>penelitian</a:t>
            </a:r>
            <a:endParaRPr lang="en-ID" sz="2400" dirty="0"/>
          </a:p>
          <a:p>
            <a:pPr lvl="1"/>
            <a:r>
              <a:rPr lang="en-ID" sz="2400" dirty="0" err="1" smtClean="0"/>
              <a:t>Jadwal</a:t>
            </a:r>
            <a:r>
              <a:rPr lang="en-ID" sz="2400" dirty="0" smtClean="0"/>
              <a:t> </a:t>
            </a:r>
            <a:r>
              <a:rPr lang="en-ID" sz="2400" dirty="0" err="1" smtClean="0"/>
              <a:t>penelitian</a:t>
            </a:r>
            <a:endParaRPr lang="en-ID" sz="2400" dirty="0"/>
          </a:p>
          <a:p>
            <a:pPr lvl="1"/>
            <a:r>
              <a:rPr lang="en-ID" sz="2400" dirty="0" err="1" smtClean="0"/>
              <a:t>Rencana</a:t>
            </a:r>
            <a:r>
              <a:rPr lang="en-ID" sz="2400" dirty="0" smtClean="0"/>
              <a:t> </a:t>
            </a:r>
            <a:r>
              <a:rPr lang="en-ID" sz="2400" dirty="0" err="1" smtClean="0"/>
              <a:t>anggaran</a:t>
            </a:r>
            <a:r>
              <a:rPr lang="en-ID" sz="2400" dirty="0" smtClean="0"/>
              <a:t> </a:t>
            </a:r>
            <a:r>
              <a:rPr lang="en-ID" sz="2400" dirty="0" err="1"/>
              <a:t>biaya</a:t>
            </a:r>
            <a:r>
              <a:rPr lang="en-ID" sz="2400" dirty="0"/>
              <a:t> (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 smtClean="0"/>
              <a:t>penelitian</a:t>
            </a:r>
            <a:r>
              <a:rPr lang="en-ID" sz="2400" dirty="0" smtClean="0"/>
              <a:t> yang </a:t>
            </a:r>
            <a:r>
              <a:rPr lang="en-ID" sz="2400" dirty="0" err="1"/>
              <a:t>dibiayai</a:t>
            </a:r>
            <a:r>
              <a:rPr lang="en-ID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5419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Format Proposal Penelitian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00891" y="1728938"/>
            <a:ext cx="415712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dirty="0" err="1" smtClean="0"/>
              <a:t>Halaman</a:t>
            </a:r>
            <a:r>
              <a:rPr lang="en-ID" dirty="0" smtClean="0"/>
              <a:t> </a:t>
            </a:r>
            <a:r>
              <a:rPr lang="en-ID" dirty="0" err="1" smtClean="0"/>
              <a:t>Judul</a:t>
            </a:r>
            <a:endParaRPr lang="en-ID" dirty="0" smtClean="0"/>
          </a:p>
          <a:p>
            <a:r>
              <a:rPr lang="en-ID" dirty="0" err="1" smtClean="0"/>
              <a:t>Halaman</a:t>
            </a:r>
            <a:r>
              <a:rPr lang="en-ID" dirty="0" smtClean="0"/>
              <a:t> </a:t>
            </a:r>
            <a:r>
              <a:rPr lang="en-ID" dirty="0" err="1" smtClean="0"/>
              <a:t>Pengesahan</a:t>
            </a:r>
            <a:endParaRPr lang="en-ID" dirty="0" smtClean="0"/>
          </a:p>
          <a:p>
            <a:r>
              <a:rPr lang="en-ID" dirty="0" err="1" smtClean="0"/>
              <a:t>Daftar</a:t>
            </a:r>
            <a:r>
              <a:rPr lang="en-ID" dirty="0" smtClean="0"/>
              <a:t> </a:t>
            </a:r>
            <a:r>
              <a:rPr lang="en-ID" dirty="0" err="1" smtClean="0"/>
              <a:t>isi</a:t>
            </a:r>
            <a:endParaRPr lang="en-ID" dirty="0" smtClean="0"/>
          </a:p>
          <a:p>
            <a:r>
              <a:rPr lang="en-ID" dirty="0" err="1" smtClean="0"/>
              <a:t>Ringkasan</a:t>
            </a:r>
            <a:r>
              <a:rPr lang="en-ID" dirty="0" smtClean="0"/>
              <a:t> (</a:t>
            </a:r>
            <a:r>
              <a:rPr lang="en-ID" dirty="0" err="1" smtClean="0"/>
              <a:t>Abstrak</a:t>
            </a:r>
            <a:r>
              <a:rPr lang="en-ID" dirty="0" smtClean="0"/>
              <a:t>)</a:t>
            </a:r>
            <a:endParaRPr lang="en-ID" dirty="0"/>
          </a:p>
        </p:txBody>
      </p:sp>
      <p:sp>
        <p:nvSpPr>
          <p:cNvPr id="5" name="Rectangle 4"/>
          <p:cNvSpPr/>
          <p:nvPr/>
        </p:nvSpPr>
        <p:spPr>
          <a:xfrm>
            <a:off x="2800891" y="3114975"/>
            <a:ext cx="590019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dirty="0"/>
              <a:t>Bab 1. PENDAHULUAN</a:t>
            </a:r>
            <a:br>
              <a:rPr lang="en-ID" dirty="0"/>
            </a:br>
            <a:r>
              <a:rPr lang="en-ID" dirty="0"/>
              <a:t>Bab 2. TINJAUAN PUSTAKA/LANDASAN TEORI</a:t>
            </a:r>
            <a:br>
              <a:rPr lang="en-ID" dirty="0"/>
            </a:br>
            <a:r>
              <a:rPr lang="en-ID" dirty="0"/>
              <a:t>Bab 3. METODOLOGI PENELITIAN</a:t>
            </a:r>
          </a:p>
          <a:p>
            <a:r>
              <a:rPr lang="en-ID" dirty="0"/>
              <a:t>Bab 4. BIAYA DAN JADWAL </a:t>
            </a:r>
            <a:r>
              <a:rPr lang="en-ID" dirty="0" smtClean="0"/>
              <a:t>PENELITIAN</a:t>
            </a:r>
            <a:endParaRPr lang="en-ID" dirty="0"/>
          </a:p>
        </p:txBody>
      </p:sp>
      <p:sp>
        <p:nvSpPr>
          <p:cNvPr id="6" name="Rectangle 5"/>
          <p:cNvSpPr/>
          <p:nvPr/>
        </p:nvSpPr>
        <p:spPr>
          <a:xfrm>
            <a:off x="2800890" y="4488558"/>
            <a:ext cx="470004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D" dirty="0" err="1"/>
              <a:t>Daftar</a:t>
            </a:r>
            <a:r>
              <a:rPr lang="en-ID" dirty="0"/>
              <a:t> </a:t>
            </a:r>
            <a:r>
              <a:rPr lang="en-ID" dirty="0" err="1"/>
              <a:t>Pustaka</a:t>
            </a:r>
            <a:endParaRPr lang="en-ID" dirty="0"/>
          </a:p>
          <a:p>
            <a:r>
              <a:rPr lang="en-ID" dirty="0" err="1"/>
              <a:t>Lampiran</a:t>
            </a:r>
            <a:r>
              <a:rPr lang="en-ID" dirty="0"/>
              <a:t> </a:t>
            </a:r>
            <a:r>
              <a:rPr lang="en-ID" dirty="0" err="1"/>
              <a:t>Rencana</a:t>
            </a:r>
            <a:r>
              <a:rPr lang="en-ID" dirty="0"/>
              <a:t> </a:t>
            </a:r>
            <a:r>
              <a:rPr lang="en-ID" dirty="0" err="1"/>
              <a:t>Anggaran</a:t>
            </a:r>
            <a:r>
              <a:rPr lang="en-ID" dirty="0"/>
              <a:t/>
            </a:r>
            <a:br>
              <a:rPr lang="en-ID" dirty="0"/>
            </a:br>
            <a:r>
              <a:rPr lang="en-ID" dirty="0" err="1"/>
              <a:t>Lampiran</a:t>
            </a:r>
            <a:r>
              <a:rPr lang="en-ID" dirty="0"/>
              <a:t> </a:t>
            </a:r>
            <a:r>
              <a:rPr lang="en-ID" dirty="0" err="1"/>
              <a:t>Biodata</a:t>
            </a:r>
            <a:r>
              <a:rPr lang="en-ID" dirty="0"/>
              <a:t> </a:t>
            </a:r>
            <a:r>
              <a:rPr lang="en-ID" dirty="0" err="1"/>
              <a:t>Peneliti</a:t>
            </a:r>
            <a:endParaRPr lang="en-ID" dirty="0"/>
          </a:p>
          <a:p>
            <a:r>
              <a:rPr lang="en-ID" dirty="0" err="1"/>
              <a:t>Lampiran</a:t>
            </a:r>
            <a:r>
              <a:rPr lang="en-ID" dirty="0"/>
              <a:t> </a:t>
            </a:r>
            <a:r>
              <a:rPr lang="en-ID" dirty="0" err="1"/>
              <a:t>Pembagian</a:t>
            </a:r>
            <a:r>
              <a:rPr lang="en-ID" dirty="0"/>
              <a:t> </a:t>
            </a:r>
            <a:r>
              <a:rPr lang="en-ID" dirty="0" err="1"/>
              <a:t>Tugas</a:t>
            </a:r>
            <a:endParaRPr lang="en-ID" dirty="0"/>
          </a:p>
        </p:txBody>
      </p:sp>
      <p:sp>
        <p:nvSpPr>
          <p:cNvPr id="7" name="8-Point Star 6"/>
          <p:cNvSpPr/>
          <p:nvPr/>
        </p:nvSpPr>
        <p:spPr>
          <a:xfrm>
            <a:off x="1565008" y="1828078"/>
            <a:ext cx="972151" cy="972151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600" dirty="0" smtClean="0"/>
              <a:t>1</a:t>
            </a:r>
            <a:endParaRPr lang="en-ID" dirty="0"/>
          </a:p>
        </p:txBody>
      </p:sp>
      <p:sp>
        <p:nvSpPr>
          <p:cNvPr id="8" name="8-Point Star 7"/>
          <p:cNvSpPr/>
          <p:nvPr/>
        </p:nvSpPr>
        <p:spPr>
          <a:xfrm>
            <a:off x="1565007" y="3229063"/>
            <a:ext cx="972151" cy="972151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600" smtClean="0"/>
              <a:t>2</a:t>
            </a:r>
            <a:endParaRPr lang="en-ID"/>
          </a:p>
        </p:txBody>
      </p:sp>
      <p:sp>
        <p:nvSpPr>
          <p:cNvPr id="9" name="8-Point Star 8"/>
          <p:cNvSpPr/>
          <p:nvPr/>
        </p:nvSpPr>
        <p:spPr>
          <a:xfrm>
            <a:off x="1565007" y="4630048"/>
            <a:ext cx="972151" cy="972151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3600" smtClean="0"/>
              <a:t>3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0286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Sistematika Proposal/Usulan Penelitian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193" y="1295400"/>
            <a:ext cx="11123613" cy="5562600"/>
          </a:xfrm>
        </p:spPr>
        <p:txBody>
          <a:bodyPr/>
          <a:lstStyle/>
          <a:p>
            <a:pPr marL="0" indent="0">
              <a:buNone/>
            </a:pPr>
            <a:r>
              <a:rPr lang="id-ID" sz="1500" b="0" dirty="0"/>
              <a:t>Usulan Penelitian ditulis menggunakan font Times New Roman ukuran 12 dengan </a:t>
            </a:r>
            <a:r>
              <a:rPr lang="id-ID" sz="1500" b="0" dirty="0" smtClean="0"/>
              <a:t>jarak baris </a:t>
            </a:r>
            <a:r>
              <a:rPr lang="id-ID" sz="1500" b="0" dirty="0"/>
              <a:t>1,5 spasi kecuali ringkasan satu spasi dan ukuran kertas A-4 serta </a:t>
            </a:r>
            <a:r>
              <a:rPr lang="id-ID" sz="1500" b="0" dirty="0" smtClean="0"/>
              <a:t>mengikuti sistematika </a:t>
            </a:r>
            <a:r>
              <a:rPr lang="id-ID" sz="1500" b="0" dirty="0"/>
              <a:t>sebagai berikut :</a:t>
            </a:r>
          </a:p>
          <a:p>
            <a:pPr marL="0" indent="0">
              <a:buNone/>
            </a:pPr>
            <a:r>
              <a:rPr lang="id-ID" sz="1500" b="0" dirty="0"/>
              <a:t> </a:t>
            </a:r>
            <a:r>
              <a:rPr lang="id-ID" sz="1800" dirty="0"/>
              <a:t>HALAMAN SAMPUL</a:t>
            </a:r>
          </a:p>
          <a:p>
            <a:pPr marL="0" indent="0">
              <a:buNone/>
            </a:pPr>
            <a:r>
              <a:rPr lang="id-ID" sz="1800" b="0" dirty="0"/>
              <a:t> </a:t>
            </a:r>
            <a:r>
              <a:rPr lang="id-ID" sz="1800" dirty="0"/>
              <a:t>HALAMAN PENGESAHAN</a:t>
            </a:r>
          </a:p>
          <a:p>
            <a:pPr marL="0" indent="0">
              <a:buNone/>
            </a:pPr>
            <a:r>
              <a:rPr lang="id-ID" sz="1800" b="0" dirty="0"/>
              <a:t> </a:t>
            </a:r>
            <a:r>
              <a:rPr lang="id-ID" sz="1800" dirty="0"/>
              <a:t>DAFTAR ISI</a:t>
            </a:r>
          </a:p>
          <a:p>
            <a:pPr marL="0" indent="0">
              <a:buNone/>
            </a:pPr>
            <a:r>
              <a:rPr lang="id-ID" sz="1800" b="0" dirty="0"/>
              <a:t> </a:t>
            </a:r>
            <a:r>
              <a:rPr lang="id-ID" sz="1800" dirty="0"/>
              <a:t>RINGKASAN (maksimum satu halaman)</a:t>
            </a:r>
          </a:p>
          <a:p>
            <a:pPr marL="0" indent="0" algn="just">
              <a:buNone/>
            </a:pPr>
            <a:r>
              <a:rPr lang="id-ID" sz="1500" b="0" dirty="0"/>
              <a:t>Ringkasan penelitian berisi latarbelakang penelitian, tujuan dan tahapan </a:t>
            </a:r>
            <a:r>
              <a:rPr lang="id-ID" sz="1500" b="0" dirty="0" smtClean="0"/>
              <a:t>metode penelitian</a:t>
            </a:r>
            <a:r>
              <a:rPr lang="id-ID" sz="1500" b="0" dirty="0"/>
              <a:t>. Kemukakan tujuan jangka panjang dan target khusus yang ingin </a:t>
            </a:r>
            <a:r>
              <a:rPr lang="id-ID" sz="1500" b="0" dirty="0" smtClean="0"/>
              <a:t>dicapai </a:t>
            </a:r>
            <a:r>
              <a:rPr lang="sv-SE" sz="1500" b="0" dirty="0" smtClean="0"/>
              <a:t>serta </a:t>
            </a:r>
            <a:r>
              <a:rPr lang="sv-SE" sz="1500" b="0" dirty="0"/>
              <a:t>metode yang akan dipakai dalam pencapaian tujuan tersebut. Ringkasan </a:t>
            </a:r>
            <a:r>
              <a:rPr lang="sv-SE" sz="1500" b="0" dirty="0" smtClean="0"/>
              <a:t>harus</a:t>
            </a:r>
            <a:r>
              <a:rPr lang="id-ID" sz="1500" b="0" dirty="0" smtClean="0"/>
              <a:t> mampu </a:t>
            </a:r>
            <a:r>
              <a:rPr lang="id-ID" sz="1500" b="0" dirty="0"/>
              <a:t>menguraikan secara cermat dan singkat tentang rencana kegiatan </a:t>
            </a:r>
            <a:r>
              <a:rPr lang="id-ID" sz="1500" b="0" dirty="0" smtClean="0"/>
              <a:t>yang </a:t>
            </a:r>
            <a:r>
              <a:rPr lang="sv-SE" sz="1500" b="0" dirty="0" smtClean="0"/>
              <a:t>diusulkan</a:t>
            </a:r>
            <a:r>
              <a:rPr lang="sv-SE" sz="1500" b="0" dirty="0"/>
              <a:t>. Dalam ringkasan juga dituliskan maksimal 5 kata kunci.</a:t>
            </a:r>
          </a:p>
          <a:p>
            <a:pPr marL="0" indent="0">
              <a:buNone/>
            </a:pPr>
            <a:endParaRPr lang="id-ID" sz="1500" dirty="0" smtClean="0"/>
          </a:p>
          <a:p>
            <a:pPr marL="0" indent="0">
              <a:buNone/>
            </a:pPr>
            <a:r>
              <a:rPr lang="id-ID" sz="1800" dirty="0" smtClean="0"/>
              <a:t>BAB </a:t>
            </a:r>
            <a:r>
              <a:rPr lang="id-ID" sz="1800" dirty="0"/>
              <a:t>1. PENDAHULUAN</a:t>
            </a:r>
          </a:p>
          <a:p>
            <a:pPr marL="0" indent="0" algn="just">
              <a:buNone/>
            </a:pPr>
            <a:r>
              <a:rPr lang="id-ID" sz="1500" b="0" dirty="0"/>
              <a:t>Pada bab ini menjelaskan tentang latar belakang pemilihan topik penelitian </a:t>
            </a:r>
            <a:r>
              <a:rPr lang="id-ID" sz="1500" b="0" dirty="0" smtClean="0"/>
              <a:t>yang dilandasi </a:t>
            </a:r>
            <a:r>
              <a:rPr lang="id-ID" sz="1500" b="0" dirty="0"/>
              <a:t>oleh keingintahuan peneliti dalam mengungkapkan </a:t>
            </a:r>
            <a:r>
              <a:rPr lang="id-ID" sz="1500" b="0" dirty="0" smtClean="0"/>
              <a:t>suatu gejala/konsep/dugaan </a:t>
            </a:r>
            <a:r>
              <a:rPr lang="id-ID" sz="1500" b="0" dirty="0"/>
              <a:t>untuk mencapai suatu tujuan. Perlu dikemukakan hal-hal </a:t>
            </a:r>
            <a:r>
              <a:rPr lang="id-ID" sz="1500" b="0" dirty="0" smtClean="0"/>
              <a:t>yang melandasi </a:t>
            </a:r>
            <a:r>
              <a:rPr lang="id-ID" sz="1500" b="0" dirty="0"/>
              <a:t>atau argumentasi yang menguatkan bahwa penelitian tersebut </a:t>
            </a:r>
            <a:r>
              <a:rPr lang="id-ID" sz="1500" b="0" dirty="0" smtClean="0"/>
              <a:t>penting untuk </a:t>
            </a:r>
            <a:r>
              <a:rPr lang="id-ID" sz="1500" b="0" dirty="0"/>
              <a:t>dilaksanakan. Masalah yang akan diteliti harus dirumuskan secara jelas </a:t>
            </a:r>
            <a:r>
              <a:rPr lang="id-ID" sz="1500" b="0" dirty="0" smtClean="0"/>
              <a:t>disertai dengan </a:t>
            </a:r>
            <a:r>
              <a:rPr lang="id-ID" sz="1500" b="0" dirty="0"/>
              <a:t>penjelasan umum yang terkait dengan pemikiran yang </a:t>
            </a:r>
            <a:r>
              <a:rPr lang="id-ID" sz="1500" b="0" dirty="0" smtClean="0"/>
              <a:t>merupakan pendekatan </a:t>
            </a:r>
            <a:r>
              <a:rPr lang="id-ID" sz="1500" b="0" dirty="0"/>
              <a:t>dan konsep yang diajukan sebagai jawaban permasalahan atau </a:t>
            </a:r>
            <a:r>
              <a:rPr lang="id-ID" sz="1500" b="0" dirty="0" smtClean="0"/>
              <a:t>hipotesis </a:t>
            </a:r>
            <a:r>
              <a:rPr lang="sv-SE" sz="1500" b="0" dirty="0" smtClean="0"/>
              <a:t>atau </a:t>
            </a:r>
            <a:r>
              <a:rPr lang="sv-SE" sz="1500" b="0" dirty="0"/>
              <a:t>dugaan yang akan dibuktikan. Dalam perumusan masalah, perlu </a:t>
            </a:r>
            <a:r>
              <a:rPr lang="sv-SE" sz="1500" b="0" dirty="0" smtClean="0"/>
              <a:t>dijelaskan</a:t>
            </a:r>
            <a:r>
              <a:rPr lang="id-ID" sz="1500" b="0" dirty="0" smtClean="0"/>
              <a:t> definisi</a:t>
            </a:r>
            <a:r>
              <a:rPr lang="id-ID" sz="1500" b="0" dirty="0"/>
              <a:t>, asumsi, dan lingkup yang menjadi batasan penelitian. Pada bab ini juga </a:t>
            </a:r>
            <a:r>
              <a:rPr lang="id-ID" sz="1500" b="0" dirty="0" smtClean="0"/>
              <a:t>perlu dijelaskan </a:t>
            </a:r>
            <a:r>
              <a:rPr lang="id-ID" sz="1500" b="0" dirty="0"/>
              <a:t>tujuan penelitian secara ringkas dan target luaran yang ingin dicapai </a:t>
            </a:r>
            <a:r>
              <a:rPr lang="id-ID" sz="1500" b="0" dirty="0" smtClean="0"/>
              <a:t>serta kontribusi </a:t>
            </a:r>
            <a:r>
              <a:rPr lang="id-ID" sz="1500" b="0" dirty="0"/>
              <a:t>yang diharapkan</a:t>
            </a:r>
            <a:r>
              <a:rPr lang="id-ID" sz="1500" b="0" dirty="0" smtClean="0"/>
              <a:t>.</a:t>
            </a:r>
            <a:endParaRPr lang="id-ID" sz="1500" b="0" dirty="0"/>
          </a:p>
        </p:txBody>
      </p:sp>
    </p:spTree>
    <p:extLst>
      <p:ext uri="{BB962C8B-B14F-4D97-AF65-F5344CB8AC3E}">
        <p14:creationId xmlns:p14="http://schemas.microsoft.com/office/powerpoint/2010/main" val="395592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71600"/>
            <a:ext cx="11320463" cy="4953000"/>
          </a:xfrm>
        </p:spPr>
        <p:txBody>
          <a:bodyPr/>
          <a:lstStyle/>
          <a:p>
            <a:pPr marL="0" indent="0">
              <a:buNone/>
            </a:pPr>
            <a:r>
              <a:rPr lang="id-ID" sz="1900" dirty="0" smtClean="0"/>
              <a:t>BAB </a:t>
            </a:r>
            <a:r>
              <a:rPr lang="id-ID" sz="1900" dirty="0"/>
              <a:t>2. TINJAUAN PUSTAKA</a:t>
            </a:r>
          </a:p>
          <a:p>
            <a:pPr marL="0" indent="0">
              <a:buNone/>
            </a:pPr>
            <a:r>
              <a:rPr lang="sv-SE" sz="1900" b="0" dirty="0"/>
              <a:t>Bab ini menguraikan secara jelas kajian pustaka yang melandasi timbulnya gagasan</a:t>
            </a:r>
            <a:r>
              <a:rPr lang="id-ID" sz="1900" b="0" dirty="0"/>
              <a:t> dan permasalahan yang akan diteliti. Uraian menguraikan landasan- andasan </a:t>
            </a:r>
            <a:r>
              <a:rPr lang="id-ID" sz="1900" b="0" dirty="0" smtClean="0"/>
              <a:t>teori </a:t>
            </a:r>
            <a:r>
              <a:rPr lang="fi-FI" sz="1900" b="0" dirty="0" smtClean="0"/>
              <a:t>dari </a:t>
            </a:r>
            <a:r>
              <a:rPr lang="fi-FI" sz="1900" b="0" dirty="0"/>
              <a:t>topik penelitian serta diskusi kritis atas temuan atau bahan penelitian lain </a:t>
            </a:r>
            <a:r>
              <a:rPr lang="fi-FI" sz="1900" b="0" dirty="0" smtClean="0"/>
              <a:t>yang</a:t>
            </a:r>
            <a:r>
              <a:rPr lang="id-ID" sz="1900" b="0" dirty="0" smtClean="0"/>
              <a:t> </a:t>
            </a:r>
            <a:r>
              <a:rPr lang="fi-FI" sz="1900" b="0" dirty="0" smtClean="0"/>
              <a:t>terkait </a:t>
            </a:r>
            <a:r>
              <a:rPr lang="fi-FI" sz="1900" b="0" dirty="0"/>
              <a:t>dengan masalah penelitian. Rujukan temuan atau bahan penelitian </a:t>
            </a:r>
            <a:r>
              <a:rPr lang="fi-FI" sz="1900" b="0" dirty="0" smtClean="0"/>
              <a:t>lain</a:t>
            </a:r>
            <a:r>
              <a:rPr lang="id-ID" sz="1900" b="0" dirty="0" smtClean="0"/>
              <a:t> tersebut </a:t>
            </a:r>
            <a:r>
              <a:rPr lang="id-ID" sz="1900" b="0" dirty="0"/>
              <a:t>sebaiknya adalah rujukan yang mutakhir (maksimum 10 tahun terakhir).</a:t>
            </a:r>
          </a:p>
          <a:p>
            <a:pPr marL="0" indent="0">
              <a:buNone/>
            </a:pPr>
            <a:endParaRPr lang="id-ID" sz="1900" b="0" dirty="0"/>
          </a:p>
          <a:p>
            <a:pPr marL="0" indent="0">
              <a:buNone/>
            </a:pPr>
            <a:r>
              <a:rPr lang="id-ID" sz="1900" dirty="0" smtClean="0"/>
              <a:t>BAB </a:t>
            </a:r>
            <a:r>
              <a:rPr lang="id-ID" sz="1900" dirty="0"/>
              <a:t>3. METODE PENELITIAN</a:t>
            </a:r>
          </a:p>
          <a:p>
            <a:pPr marL="0" indent="0">
              <a:buNone/>
            </a:pPr>
            <a:r>
              <a:rPr lang="id-ID" sz="1900" b="0" dirty="0"/>
              <a:t>Bab ini menjelaskan secara rinci atas pendekatan dan konsep atau hipotesa </a:t>
            </a:r>
            <a:r>
              <a:rPr lang="id-ID" sz="1900" b="0" dirty="0" smtClean="0"/>
              <a:t>yang diajukan </a:t>
            </a:r>
            <a:r>
              <a:rPr lang="id-ID" sz="1900" b="0" dirty="0"/>
              <a:t>sebagai jawaban dari masalah penelitian. Bab ini juga menjelaskan </a:t>
            </a:r>
            <a:r>
              <a:rPr lang="id-ID" sz="1900" b="0" dirty="0" smtClean="0"/>
              <a:t>metode penelitian </a:t>
            </a:r>
            <a:r>
              <a:rPr lang="id-ID" sz="1900" b="0" dirty="0"/>
              <a:t>yang dilakukan dalam upaya untuk menguji pendekatan dan konsep </a:t>
            </a:r>
            <a:r>
              <a:rPr lang="id-ID" sz="1900" b="0" dirty="0" smtClean="0"/>
              <a:t>atau hipotesa </a:t>
            </a:r>
            <a:r>
              <a:rPr lang="id-ID" sz="1900" b="0" dirty="0"/>
              <a:t>tersebut. Uraian metode penelitian mencakup metode yang akan </a:t>
            </a:r>
            <a:r>
              <a:rPr lang="id-ID" sz="1900" b="0" dirty="0" smtClean="0"/>
              <a:t>digunakan meliputi </a:t>
            </a:r>
            <a:r>
              <a:rPr lang="id-ID" sz="1900" b="0" dirty="0"/>
              <a:t>tahapan-tahapan penelitian, peubah yang diamati/diukur, </a:t>
            </a:r>
            <a:r>
              <a:rPr lang="id-ID" sz="1900" b="0" dirty="0" smtClean="0"/>
              <a:t>rancangan penelitian</a:t>
            </a:r>
            <a:r>
              <a:rPr lang="id-ID" sz="1900" b="0" dirty="0"/>
              <a:t>, serta teknik pengumpulan dan analisis data. Untuk penelitian </a:t>
            </a:r>
            <a:r>
              <a:rPr lang="id-ID" sz="1900" b="0" dirty="0" smtClean="0"/>
              <a:t>yang menggunakan </a:t>
            </a:r>
            <a:r>
              <a:rPr lang="id-ID" sz="1900" b="0" dirty="0"/>
              <a:t>metode kualitatif perlu dijelaskan pendekatan yang digunakan, </a:t>
            </a:r>
            <a:r>
              <a:rPr lang="id-ID" sz="1900" b="0" dirty="0" smtClean="0"/>
              <a:t>proses </a:t>
            </a:r>
            <a:r>
              <a:rPr lang="es-ES" sz="1900" b="0" dirty="0" err="1" smtClean="0"/>
              <a:t>pengumpulan</a:t>
            </a:r>
            <a:r>
              <a:rPr lang="es-ES" sz="1900" b="0" dirty="0" smtClean="0"/>
              <a:t> </a:t>
            </a:r>
            <a:r>
              <a:rPr lang="es-ES" sz="1900" b="0" dirty="0"/>
              <a:t>dan </a:t>
            </a:r>
            <a:r>
              <a:rPr lang="es-ES" sz="1900" b="0" dirty="0" err="1"/>
              <a:t>analisis</a:t>
            </a:r>
            <a:r>
              <a:rPr lang="es-ES" sz="1900" b="0" dirty="0"/>
              <a:t> </a:t>
            </a:r>
            <a:r>
              <a:rPr lang="es-ES" sz="1900" b="0" dirty="0" err="1"/>
              <a:t>informasi</a:t>
            </a:r>
            <a:r>
              <a:rPr lang="es-ES" sz="1900" b="0" dirty="0"/>
              <a:t>, </a:t>
            </a:r>
            <a:r>
              <a:rPr lang="es-ES" sz="1900" b="0" dirty="0" err="1"/>
              <a:t>serta</a:t>
            </a:r>
            <a:r>
              <a:rPr lang="es-ES" sz="1900" b="0" dirty="0"/>
              <a:t> </a:t>
            </a:r>
            <a:r>
              <a:rPr lang="es-ES" sz="1900" b="0" dirty="0" err="1"/>
              <a:t>penafsiran</a:t>
            </a:r>
            <a:r>
              <a:rPr lang="es-ES" sz="1900" b="0" dirty="0"/>
              <a:t> dan </a:t>
            </a:r>
            <a:r>
              <a:rPr lang="es-ES" sz="1900" b="0" dirty="0" err="1"/>
              <a:t>penarikan</a:t>
            </a:r>
            <a:r>
              <a:rPr lang="es-ES" sz="1900" b="0" dirty="0"/>
              <a:t> </a:t>
            </a:r>
            <a:r>
              <a:rPr lang="es-ES" sz="1900" b="0" dirty="0" err="1" smtClean="0"/>
              <a:t>kesimpulan</a:t>
            </a:r>
            <a:r>
              <a:rPr lang="id-ID" sz="1900" b="0" dirty="0" smtClean="0"/>
              <a:t> penelitian.</a:t>
            </a:r>
            <a:endParaRPr lang="id-ID" sz="1900" b="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Sistematika Proposal/Usulan Penelitian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6547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2720715"/>
          </a:xfrm>
        </p:spPr>
        <p:txBody>
          <a:bodyPr/>
          <a:lstStyle/>
          <a:p>
            <a:pPr marL="0" indent="0">
              <a:buNone/>
            </a:pPr>
            <a:r>
              <a:rPr lang="id-ID" b="0" dirty="0"/>
              <a:t> </a:t>
            </a:r>
            <a:r>
              <a:rPr lang="id-ID" dirty="0"/>
              <a:t>BAB 4. BIAYA DAN JADWAL PENELITIAN</a:t>
            </a:r>
          </a:p>
          <a:p>
            <a:r>
              <a:rPr lang="en-ID" sz="2400" b="0" dirty="0"/>
              <a:t>Proposal </a:t>
            </a:r>
            <a:r>
              <a:rPr lang="en-ID" sz="2400" b="0" dirty="0" err="1"/>
              <a:t>penelitian</a:t>
            </a:r>
            <a:r>
              <a:rPr lang="en-ID" sz="2400" b="0" dirty="0"/>
              <a:t> yang </a:t>
            </a:r>
            <a:r>
              <a:rPr lang="en-ID" sz="2400" b="0" dirty="0" err="1"/>
              <a:t>diajukan</a:t>
            </a:r>
            <a:r>
              <a:rPr lang="en-ID" sz="2400" b="0" dirty="0"/>
              <a:t> </a:t>
            </a:r>
            <a:r>
              <a:rPr lang="en-ID" sz="2400" b="0" dirty="0" err="1"/>
              <a:t>untuk</a:t>
            </a:r>
            <a:r>
              <a:rPr lang="en-ID" sz="2400" b="0" dirty="0"/>
              <a:t> </a:t>
            </a:r>
            <a:r>
              <a:rPr lang="en-ID" sz="2400" b="0" dirty="0" err="1"/>
              <a:t>memperoleh</a:t>
            </a:r>
            <a:r>
              <a:rPr lang="en-ID" sz="2400" b="0" dirty="0"/>
              <a:t> </a:t>
            </a:r>
            <a:r>
              <a:rPr lang="en-ID" sz="2400" b="0" dirty="0" err="1"/>
              <a:t>pendanaan</a:t>
            </a:r>
            <a:r>
              <a:rPr lang="en-ID" sz="2400" b="0" dirty="0"/>
              <a:t> </a:t>
            </a:r>
            <a:r>
              <a:rPr lang="en-ID" sz="2400" b="0" dirty="0" err="1"/>
              <a:t>dari</a:t>
            </a:r>
            <a:r>
              <a:rPr lang="en-ID" sz="2400" b="0" dirty="0"/>
              <a:t> </a:t>
            </a:r>
            <a:r>
              <a:rPr lang="en-ID" sz="2400" b="0" dirty="0" err="1"/>
              <a:t>pihak</a:t>
            </a:r>
            <a:r>
              <a:rPr lang="en-ID" sz="2400" b="0" dirty="0"/>
              <a:t> </a:t>
            </a:r>
            <a:r>
              <a:rPr lang="en-ID" sz="2400" b="0" dirty="0" err="1"/>
              <a:t>tertentu</a:t>
            </a:r>
            <a:r>
              <a:rPr lang="en-ID" sz="2400" b="0" dirty="0"/>
              <a:t> </a:t>
            </a:r>
            <a:r>
              <a:rPr lang="en-ID" sz="2400" b="0" dirty="0" err="1"/>
              <a:t>pada</a:t>
            </a:r>
            <a:r>
              <a:rPr lang="en-ID" sz="2400" b="0" dirty="0"/>
              <a:t> </a:t>
            </a:r>
            <a:r>
              <a:rPr lang="en-ID" sz="2400" b="0" dirty="0" err="1"/>
              <a:t>umumnya</a:t>
            </a:r>
            <a:r>
              <a:rPr lang="en-ID" sz="2400" b="0" dirty="0"/>
              <a:t> </a:t>
            </a:r>
            <a:r>
              <a:rPr lang="en-ID" sz="2400" b="0" dirty="0" err="1"/>
              <a:t>harus</a:t>
            </a:r>
            <a:r>
              <a:rPr lang="en-ID" sz="2400" b="0" dirty="0"/>
              <a:t> </a:t>
            </a:r>
            <a:r>
              <a:rPr lang="en-ID" sz="2400" b="0" dirty="0" err="1"/>
              <a:t>mencantumkan</a:t>
            </a:r>
            <a:r>
              <a:rPr lang="en-ID" sz="2400" b="0" dirty="0"/>
              <a:t> </a:t>
            </a:r>
            <a:r>
              <a:rPr lang="en-ID" sz="2400" b="0" dirty="0" err="1"/>
              <a:t>rencana</a:t>
            </a:r>
            <a:r>
              <a:rPr lang="en-ID" sz="2400" b="0" dirty="0"/>
              <a:t> </a:t>
            </a:r>
            <a:r>
              <a:rPr lang="en-ID" sz="2400" b="0" dirty="0" err="1"/>
              <a:t>anggaran</a:t>
            </a:r>
            <a:r>
              <a:rPr lang="en-ID" sz="2400" b="0" dirty="0"/>
              <a:t>.</a:t>
            </a:r>
          </a:p>
          <a:p>
            <a:r>
              <a:rPr lang="en-ID" sz="2400" b="0" dirty="0" err="1"/>
              <a:t>Besaran</a:t>
            </a:r>
            <a:r>
              <a:rPr lang="en-ID" sz="2400" b="0" dirty="0"/>
              <a:t> </a:t>
            </a:r>
            <a:r>
              <a:rPr lang="en-ID" sz="2400" b="0" dirty="0" err="1"/>
              <a:t>dan</a:t>
            </a:r>
            <a:r>
              <a:rPr lang="en-ID" sz="2400" b="0" dirty="0"/>
              <a:t> </a:t>
            </a:r>
            <a:r>
              <a:rPr lang="en-ID" sz="2400" b="0" dirty="0" err="1"/>
              <a:t>komposisi</a:t>
            </a:r>
            <a:r>
              <a:rPr lang="en-ID" sz="2400" b="0" dirty="0"/>
              <a:t> </a:t>
            </a:r>
            <a:r>
              <a:rPr lang="en-ID" sz="2400" b="0" dirty="0" err="1"/>
              <a:t>anggaran</a:t>
            </a:r>
            <a:r>
              <a:rPr lang="en-ID" sz="2400" b="0" dirty="0"/>
              <a:t> </a:t>
            </a:r>
            <a:r>
              <a:rPr lang="en-ID" sz="2400" b="0" dirty="0" err="1"/>
              <a:t>sangat</a:t>
            </a:r>
            <a:r>
              <a:rPr lang="en-ID" sz="2400" b="0" dirty="0"/>
              <a:t> </a:t>
            </a:r>
            <a:r>
              <a:rPr lang="en-ID" sz="2400" b="0" dirty="0" err="1"/>
              <a:t>bergantung</a:t>
            </a:r>
            <a:r>
              <a:rPr lang="en-ID" sz="2400" b="0" dirty="0"/>
              <a:t> </a:t>
            </a:r>
            <a:r>
              <a:rPr lang="en-ID" sz="2400" b="0" dirty="0" err="1"/>
              <a:t>pada</a:t>
            </a:r>
            <a:r>
              <a:rPr lang="en-ID" sz="2400" b="0" dirty="0"/>
              <a:t> </a:t>
            </a:r>
            <a:r>
              <a:rPr lang="en-ID" sz="2400" b="0" dirty="0" err="1"/>
              <a:t>pagu</a:t>
            </a:r>
            <a:r>
              <a:rPr lang="en-ID" sz="2400" b="0" dirty="0"/>
              <a:t> </a:t>
            </a:r>
            <a:r>
              <a:rPr lang="en-ID" sz="2400" b="0" dirty="0" err="1"/>
              <a:t>dan</a:t>
            </a:r>
            <a:r>
              <a:rPr lang="en-ID" sz="2400" b="0" dirty="0"/>
              <a:t> </a:t>
            </a:r>
            <a:r>
              <a:rPr lang="en-ID" sz="2400" b="0" dirty="0" err="1"/>
              <a:t>ketentuan</a:t>
            </a:r>
            <a:r>
              <a:rPr lang="en-ID" sz="2400" b="0" dirty="0"/>
              <a:t> yang </a:t>
            </a:r>
            <a:r>
              <a:rPr lang="en-ID" sz="2400" b="0" dirty="0" err="1"/>
              <a:t>ditetapkan</a:t>
            </a:r>
            <a:r>
              <a:rPr lang="en-ID" sz="2400" b="0" dirty="0"/>
              <a:t> </a:t>
            </a:r>
            <a:r>
              <a:rPr lang="en-ID" sz="2400" b="0" dirty="0" err="1"/>
              <a:t>oleh</a:t>
            </a:r>
            <a:r>
              <a:rPr lang="en-ID" sz="2400" b="0" dirty="0"/>
              <a:t> </a:t>
            </a:r>
            <a:r>
              <a:rPr lang="en-ID" sz="2400" b="0" dirty="0" err="1"/>
              <a:t>pemberi</a:t>
            </a:r>
            <a:r>
              <a:rPr lang="en-ID" sz="2400" b="0" dirty="0"/>
              <a:t> </a:t>
            </a:r>
            <a:r>
              <a:rPr lang="en-ID" sz="2400" b="0" dirty="0" err="1"/>
              <a:t>dana</a:t>
            </a:r>
            <a:r>
              <a:rPr lang="en-ID" sz="2400" b="0" dirty="0"/>
              <a:t> (sponsor)</a:t>
            </a:r>
          </a:p>
          <a:p>
            <a:pPr marL="0" indent="0">
              <a:buNone/>
            </a:pPr>
            <a:endParaRPr lang="id-ID" sz="2400" b="0" dirty="0" smtClean="0"/>
          </a:p>
          <a:p>
            <a:pPr marL="0" indent="0">
              <a:buNone/>
            </a:pPr>
            <a:endParaRPr lang="id-ID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00" y="3995737"/>
            <a:ext cx="9970442" cy="286226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Sistematika Proposal/Usulan Penelitian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68094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8601</TotalTime>
  <Words>1175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Calibri</vt:lpstr>
      <vt:lpstr>Calibri Light</vt:lpstr>
      <vt:lpstr>Open Sans</vt:lpstr>
      <vt:lpstr>Roboto Black</vt:lpstr>
      <vt:lpstr>Times New Roman</vt:lpstr>
      <vt:lpstr>Verdana</vt:lpstr>
      <vt:lpstr>Wingdings</vt:lpstr>
      <vt:lpstr>Custom Design</vt:lpstr>
      <vt:lpstr>1_Custom Design</vt:lpstr>
      <vt:lpstr>2_Custom Design</vt:lpstr>
      <vt:lpstr>powerpoint-template-apr7</vt:lpstr>
      <vt:lpstr>1_powerpoint-template-apr7</vt:lpstr>
      <vt:lpstr>Image</vt:lpstr>
      <vt:lpstr>FAKULTAS TEKNOLOGI INFORMASI</vt:lpstr>
      <vt:lpstr>PENULISAN LAPORAN penelitian</vt:lpstr>
      <vt:lpstr>Bentuk Laporan Penelitian</vt:lpstr>
      <vt:lpstr>TUJUAN PROPOSAL PENELITIAN</vt:lpstr>
      <vt:lpstr>Format Proposal Penelitian</vt:lpstr>
      <vt:lpstr>Format Proposal Penelitian</vt:lpstr>
      <vt:lpstr>Sistematika Proposal/Usulan Penelitian</vt:lpstr>
      <vt:lpstr>Sistematika Proposal/Usulan Penelitian</vt:lpstr>
      <vt:lpstr>Sistematika Proposal/Usulan Penelitian</vt:lpstr>
      <vt:lpstr>JADWAL PENELITIAN</vt:lpstr>
      <vt:lpstr>Sistematika Proposal/Usulan Penelitian</vt:lpstr>
      <vt:lpstr>PowerPoint Presentation</vt:lpstr>
      <vt:lpstr>Contoh Judul</vt:lpstr>
      <vt:lpstr>PowerPoint Presentation</vt:lpstr>
      <vt:lpstr>PowerPoint Presentation</vt:lpstr>
      <vt:lpstr>ABSTRAK (RINGKASAN)</vt:lpstr>
      <vt:lpstr>PENDAHULUAN : LUARAN PENELITIAN</vt:lpstr>
      <vt:lpstr>Bentuk Luaran Penelitian</vt:lpstr>
      <vt:lpstr>Sistematika Laporan Akhir</vt:lpstr>
      <vt:lpstr>Kesimpulan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</dc:creator>
  <cp:lastModifiedBy>deni mahdiana</cp:lastModifiedBy>
  <cp:revision>516</cp:revision>
  <dcterms:created xsi:type="dcterms:W3CDTF">2017-01-20T14:58:20Z</dcterms:created>
  <dcterms:modified xsi:type="dcterms:W3CDTF">2020-09-14T20:26:20Z</dcterms:modified>
</cp:coreProperties>
</file>