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6"/>
  </p:notesMasterIdLst>
  <p:handoutMasterIdLst>
    <p:handoutMasterId r:id="rId27"/>
  </p:handoutMasterIdLst>
  <p:sldIdLst>
    <p:sldId id="324" r:id="rId3"/>
    <p:sldId id="351" r:id="rId4"/>
    <p:sldId id="352" r:id="rId5"/>
    <p:sldId id="356" r:id="rId6"/>
    <p:sldId id="354" r:id="rId7"/>
    <p:sldId id="358" r:id="rId8"/>
    <p:sldId id="359" r:id="rId9"/>
    <p:sldId id="360" r:id="rId10"/>
    <p:sldId id="361" r:id="rId11"/>
    <p:sldId id="364" r:id="rId12"/>
    <p:sldId id="355" r:id="rId13"/>
    <p:sldId id="363" r:id="rId14"/>
    <p:sldId id="365" r:id="rId15"/>
    <p:sldId id="362" r:id="rId16"/>
    <p:sldId id="366" r:id="rId17"/>
    <p:sldId id="367" r:id="rId18"/>
    <p:sldId id="357" r:id="rId19"/>
    <p:sldId id="368" r:id="rId20"/>
    <p:sldId id="369" r:id="rId21"/>
    <p:sldId id="353" r:id="rId22"/>
    <p:sldId id="370" r:id="rId23"/>
    <p:sldId id="371" r:id="rId24"/>
    <p:sldId id="348" r:id="rId2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1" d="100"/>
          <a:sy n="71" d="100"/>
        </p:scale>
        <p:origin x="558"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61"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62"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07"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9/15/2020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id-ID" sz="4400" b="1" dirty="0" smtClean="0">
                <a:latin typeface="+mj-lt"/>
              </a:rPr>
              <a:t>METODOLOGI PENELITIAN</a:t>
            </a:r>
          </a:p>
          <a:p>
            <a:r>
              <a:rPr lang="id-ID" sz="3600" b="1" dirty="0" smtClean="0">
                <a:latin typeface="+mj-lt"/>
              </a:rPr>
              <a:t>[ </a:t>
            </a:r>
            <a:r>
              <a:rPr lang="en-US" sz="3600" b="1" dirty="0" smtClean="0">
                <a:latin typeface="+mj-lt"/>
              </a:rPr>
              <a:t>U</a:t>
            </a:r>
            <a:r>
              <a:rPr lang="id-ID" sz="3600" b="1" dirty="0" smtClean="0">
                <a:latin typeface="+mj-lt"/>
              </a:rPr>
              <a:t>M013/2 </a:t>
            </a:r>
            <a:r>
              <a:rPr lang="id-ID" sz="3600" b="1" dirty="0" smtClean="0">
                <a:latin typeface="+mj-lt"/>
              </a:rPr>
              <a:t>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Sumber Masalah </a:t>
            </a:r>
            <a:r>
              <a:rPr lang="id-ID" dirty="0" smtClean="0"/>
              <a:t>Penelitian (1)</a:t>
            </a:r>
            <a:endParaRPr lang="id-ID" dirty="0"/>
          </a:p>
        </p:txBody>
      </p:sp>
      <p:sp>
        <p:nvSpPr>
          <p:cNvPr id="3" name="Content Placeholder 2"/>
          <p:cNvSpPr>
            <a:spLocks noGrp="1"/>
          </p:cNvSpPr>
          <p:nvPr>
            <p:ph idx="1"/>
          </p:nvPr>
        </p:nvSpPr>
        <p:spPr/>
        <p:txBody>
          <a:bodyPr/>
          <a:lstStyle/>
          <a:p>
            <a:r>
              <a:rPr lang="id-ID" dirty="0" smtClean="0"/>
              <a:t>Sumber </a:t>
            </a:r>
            <a:r>
              <a:rPr lang="id-ID" dirty="0"/>
              <a:t>masalah penelitian bisa didaptkan </a:t>
            </a:r>
            <a:r>
              <a:rPr lang="id-ID" dirty="0" smtClean="0"/>
              <a:t>dari:</a:t>
            </a:r>
          </a:p>
          <a:p>
            <a:pPr lvl="1"/>
            <a:r>
              <a:rPr lang="id-ID" b="1" dirty="0" smtClean="0"/>
              <a:t>Diskusi ilmiah,  </a:t>
            </a:r>
          </a:p>
          <a:p>
            <a:pPr lvl="1"/>
            <a:r>
              <a:rPr lang="id-ID" b="1" dirty="0" smtClean="0"/>
              <a:t>seminar,. </a:t>
            </a:r>
          </a:p>
          <a:p>
            <a:pPr lvl="1"/>
            <a:r>
              <a:rPr lang="id-ID" b="1" dirty="0" smtClean="0"/>
              <a:t>artikel </a:t>
            </a:r>
            <a:r>
              <a:rPr lang="id-ID" b="1" dirty="0"/>
              <a:t>jurnal, </a:t>
            </a:r>
            <a:endParaRPr lang="id-ID" b="1" dirty="0" smtClean="0"/>
          </a:p>
          <a:p>
            <a:pPr lvl="1"/>
            <a:r>
              <a:rPr lang="id-ID" b="1" dirty="0" smtClean="0"/>
              <a:t>buku</a:t>
            </a:r>
            <a:r>
              <a:rPr lang="id-ID" b="1" dirty="0"/>
              <a:t>, </a:t>
            </a:r>
            <a:endParaRPr lang="id-ID" b="1" dirty="0" smtClean="0"/>
          </a:p>
          <a:p>
            <a:pPr lvl="1"/>
            <a:r>
              <a:rPr lang="id-ID" b="1" dirty="0" smtClean="0"/>
              <a:t>laporan </a:t>
            </a:r>
            <a:r>
              <a:rPr lang="id-ID" b="1" dirty="0"/>
              <a:t>penelitian, </a:t>
            </a:r>
            <a:endParaRPr lang="id-ID" b="1" dirty="0" smtClean="0"/>
          </a:p>
          <a:p>
            <a:pPr lvl="1"/>
            <a:r>
              <a:rPr lang="id-ID" b="1" dirty="0" smtClean="0"/>
              <a:t>makalah</a:t>
            </a:r>
            <a:r>
              <a:rPr lang="id-ID" b="1" dirty="0"/>
              <a:t>, </a:t>
            </a:r>
            <a:r>
              <a:rPr lang="id-ID" b="1" dirty="0" smtClean="0"/>
              <a:t>dll.</a:t>
            </a:r>
            <a:endParaRPr lang="id-ID" b="1" dirty="0"/>
          </a:p>
        </p:txBody>
      </p:sp>
    </p:spTree>
    <p:extLst>
      <p:ext uri="{BB962C8B-B14F-4D97-AF65-F5344CB8AC3E}">
        <p14:creationId xmlns:p14="http://schemas.microsoft.com/office/powerpoint/2010/main" val="1950242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Sumber Masalah </a:t>
            </a:r>
            <a:r>
              <a:rPr lang="id-ID" dirty="0" smtClean="0"/>
              <a:t>Penelitian (2)</a:t>
            </a:r>
            <a:endParaRPr lang="id-ID" dirty="0"/>
          </a:p>
        </p:txBody>
      </p:sp>
      <p:sp>
        <p:nvSpPr>
          <p:cNvPr id="3" name="Content Placeholder 2"/>
          <p:cNvSpPr>
            <a:spLocks noGrp="1"/>
          </p:cNvSpPr>
          <p:nvPr>
            <p:ph idx="1"/>
          </p:nvPr>
        </p:nvSpPr>
        <p:spPr/>
        <p:txBody>
          <a:bodyPr/>
          <a:lstStyle/>
          <a:p>
            <a:r>
              <a:rPr lang="id-ID" sz="2600" dirty="0" smtClean="0"/>
              <a:t>Pada </a:t>
            </a:r>
            <a:r>
              <a:rPr lang="id-ID" sz="2600" dirty="0"/>
              <a:t>saat ini, telah banyak mengalami perubahan dan perkembangan teknologi. Hal ini akan terus-menerus </a:t>
            </a:r>
            <a:r>
              <a:rPr lang="id-ID" sz="2600" dirty="0">
                <a:solidFill>
                  <a:srgbClr val="FF0000"/>
                </a:solidFill>
              </a:rPr>
              <a:t>memunculkan masalah baru </a:t>
            </a:r>
            <a:r>
              <a:rPr lang="id-ID" sz="2600" dirty="0"/>
              <a:t>dan </a:t>
            </a:r>
            <a:r>
              <a:rPr lang="id-ID" sz="2600" dirty="0">
                <a:solidFill>
                  <a:srgbClr val="FF0000"/>
                </a:solidFill>
              </a:rPr>
              <a:t>peluang baru </a:t>
            </a:r>
            <a:r>
              <a:rPr lang="id-ID" sz="2600" dirty="0"/>
              <a:t>untuk dijadikan masalah penelitian.</a:t>
            </a:r>
          </a:p>
          <a:p>
            <a:r>
              <a:rPr lang="id-ID" sz="2600" dirty="0"/>
              <a:t>Perkembangan pada bidang komputer dan literasi telah memberikan kemudahan dalam memperkaya topik penelitian melalui internet. </a:t>
            </a:r>
            <a:endParaRPr lang="id-ID" sz="2600" dirty="0" smtClean="0"/>
          </a:p>
          <a:p>
            <a:r>
              <a:rPr lang="id-ID" sz="2600" dirty="0" smtClean="0"/>
              <a:t>Kita </a:t>
            </a:r>
            <a:r>
              <a:rPr lang="id-ID" sz="2600" dirty="0"/>
              <a:t>bisa mendapatkan topik penelitian melalui </a:t>
            </a:r>
            <a:r>
              <a:rPr lang="id-ID" sz="2600" dirty="0">
                <a:solidFill>
                  <a:srgbClr val="FF0000"/>
                </a:solidFill>
              </a:rPr>
              <a:t>publikasi-publikasi hasil penelitian </a:t>
            </a:r>
            <a:r>
              <a:rPr lang="id-ID" sz="2600" dirty="0" smtClean="0">
                <a:solidFill>
                  <a:srgbClr val="FF0000"/>
                </a:solidFill>
              </a:rPr>
              <a:t>nasional atau internasional</a:t>
            </a:r>
            <a:r>
              <a:rPr lang="id-ID" sz="2600" dirty="0" smtClean="0"/>
              <a:t> </a:t>
            </a:r>
            <a:r>
              <a:rPr lang="id-ID" sz="2600" dirty="0"/>
              <a:t>secara elektronik</a:t>
            </a:r>
            <a:r>
              <a:rPr lang="id-ID" sz="2600" dirty="0" smtClean="0"/>
              <a:t>.</a:t>
            </a:r>
            <a:endParaRPr lang="id-ID" sz="2600" dirty="0"/>
          </a:p>
        </p:txBody>
      </p:sp>
    </p:spTree>
    <p:extLst>
      <p:ext uri="{BB962C8B-B14F-4D97-AF65-F5344CB8AC3E}">
        <p14:creationId xmlns:p14="http://schemas.microsoft.com/office/powerpoint/2010/main" val="2405943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Sumber Masalah </a:t>
            </a:r>
            <a:r>
              <a:rPr lang="id-ID" dirty="0" smtClean="0"/>
              <a:t>Penelitian (3)</a:t>
            </a:r>
            <a:endParaRPr lang="id-ID" dirty="0"/>
          </a:p>
        </p:txBody>
      </p:sp>
      <p:sp>
        <p:nvSpPr>
          <p:cNvPr id="3" name="Content Placeholder 2"/>
          <p:cNvSpPr>
            <a:spLocks noGrp="1"/>
          </p:cNvSpPr>
          <p:nvPr>
            <p:ph idx="1"/>
          </p:nvPr>
        </p:nvSpPr>
        <p:spPr/>
        <p:txBody>
          <a:bodyPr/>
          <a:lstStyle/>
          <a:p>
            <a:r>
              <a:rPr lang="id-ID" dirty="0" smtClean="0"/>
              <a:t>Sumber </a:t>
            </a:r>
            <a:r>
              <a:rPr lang="id-ID" dirty="0"/>
              <a:t>lain dari masalah penelitian adalah </a:t>
            </a:r>
            <a:r>
              <a:rPr lang="id-ID" dirty="0">
                <a:solidFill>
                  <a:srgbClr val="FF0000"/>
                </a:solidFill>
              </a:rPr>
              <a:t>penelitian sebelumnya</a:t>
            </a:r>
            <a:r>
              <a:rPr lang="id-ID" dirty="0"/>
              <a:t>. </a:t>
            </a:r>
            <a:endParaRPr lang="id-ID" dirty="0" smtClean="0"/>
          </a:p>
          <a:p>
            <a:r>
              <a:rPr lang="id-ID" dirty="0" smtClean="0"/>
              <a:t>Semua </a:t>
            </a:r>
            <a:r>
              <a:rPr lang="id-ID" dirty="0"/>
              <a:t>hasil penelitian pasti </a:t>
            </a:r>
            <a:r>
              <a:rPr lang="id-ID" dirty="0" smtClean="0"/>
              <a:t>memiliki:</a:t>
            </a:r>
          </a:p>
          <a:p>
            <a:pPr lvl="1"/>
            <a:r>
              <a:rPr lang="id-ID" dirty="0" smtClean="0"/>
              <a:t>Keterbatasan,</a:t>
            </a:r>
          </a:p>
          <a:p>
            <a:pPr lvl="1"/>
            <a:r>
              <a:rPr lang="id-ID" dirty="0" smtClean="0"/>
              <a:t>masalah </a:t>
            </a:r>
            <a:r>
              <a:rPr lang="id-ID" dirty="0"/>
              <a:t>penelitian, </a:t>
            </a:r>
            <a:endParaRPr lang="id-ID" dirty="0" smtClean="0"/>
          </a:p>
          <a:p>
            <a:pPr lvl="1"/>
            <a:r>
              <a:rPr lang="id-ID" dirty="0" smtClean="0"/>
              <a:t>Saran </a:t>
            </a:r>
            <a:r>
              <a:rPr lang="id-ID" dirty="0"/>
              <a:t>untuk penelitian lebih </a:t>
            </a:r>
            <a:r>
              <a:rPr lang="id-ID" dirty="0" smtClean="0"/>
              <a:t>lanjut. </a:t>
            </a:r>
          </a:p>
          <a:p>
            <a:r>
              <a:rPr lang="id-ID" dirty="0" smtClean="0"/>
              <a:t>Cara </a:t>
            </a:r>
            <a:r>
              <a:rPr lang="id-ID" dirty="0"/>
              <a:t>mendapatkan sumber masalah yang mudah dan baik adalah yang </a:t>
            </a:r>
            <a:r>
              <a:rPr lang="id-ID" dirty="0">
                <a:solidFill>
                  <a:srgbClr val="FF0000"/>
                </a:solidFill>
              </a:rPr>
              <a:t>bersumber dari penelitian sebelumnya</a:t>
            </a:r>
            <a:r>
              <a:rPr lang="id-ID" dirty="0"/>
              <a:t>. </a:t>
            </a:r>
            <a:endParaRPr lang="id-ID" dirty="0" smtClean="0"/>
          </a:p>
        </p:txBody>
      </p:sp>
    </p:spTree>
    <p:extLst>
      <p:ext uri="{BB962C8B-B14F-4D97-AF65-F5344CB8AC3E}">
        <p14:creationId xmlns:p14="http://schemas.microsoft.com/office/powerpoint/2010/main" val="157680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Sumber Masalah </a:t>
            </a:r>
            <a:r>
              <a:rPr lang="id-ID" dirty="0" smtClean="0"/>
              <a:t>Penelitian (4)</a:t>
            </a:r>
            <a:endParaRPr lang="id-ID" dirty="0"/>
          </a:p>
        </p:txBody>
      </p:sp>
      <p:sp>
        <p:nvSpPr>
          <p:cNvPr id="3" name="Content Placeholder 2"/>
          <p:cNvSpPr>
            <a:spLocks noGrp="1"/>
          </p:cNvSpPr>
          <p:nvPr>
            <p:ph idx="1"/>
          </p:nvPr>
        </p:nvSpPr>
        <p:spPr/>
        <p:txBody>
          <a:bodyPr/>
          <a:lstStyle/>
          <a:p>
            <a:r>
              <a:rPr lang="id-ID" dirty="0" smtClean="0"/>
              <a:t>Sumber </a:t>
            </a:r>
            <a:r>
              <a:rPr lang="id-ID" dirty="0"/>
              <a:t>masalah juga bisa </a:t>
            </a:r>
            <a:r>
              <a:rPr lang="id-ID" dirty="0" smtClean="0"/>
              <a:t>didapatkan dari konsultasi </a:t>
            </a:r>
            <a:r>
              <a:rPr lang="id-ID" dirty="0"/>
              <a:t>dengan konsultan, pakar, atau orang yang mempunyai pengalaman </a:t>
            </a:r>
            <a:r>
              <a:rPr lang="id-ID" dirty="0" smtClean="0"/>
              <a:t>pada bidang tertentu. </a:t>
            </a:r>
          </a:p>
          <a:p>
            <a:pPr lvl="1"/>
            <a:r>
              <a:rPr lang="id-ID" dirty="0" smtClean="0"/>
              <a:t>Fungsi </a:t>
            </a:r>
            <a:r>
              <a:rPr lang="id-ID" dirty="0"/>
              <a:t>yang sangat penting dari konsultasi ini adalah untuk membantu Kita dalam mengembangkan masalah yang mungkin tidak jelas, rumit atau tidak dapat diteliti</a:t>
            </a:r>
            <a:r>
              <a:rPr lang="id-ID" dirty="0" smtClean="0"/>
              <a:t>.</a:t>
            </a:r>
            <a:endParaRPr lang="id-ID" dirty="0"/>
          </a:p>
        </p:txBody>
      </p:sp>
    </p:spTree>
    <p:extLst>
      <p:ext uri="{BB962C8B-B14F-4D97-AF65-F5344CB8AC3E}">
        <p14:creationId xmlns:p14="http://schemas.microsoft.com/office/powerpoint/2010/main" val="1675745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731838"/>
            <a:ext cx="11424592" cy="563562"/>
          </a:xfrm>
        </p:spPr>
        <p:txBody>
          <a:bodyPr/>
          <a:lstStyle/>
          <a:p>
            <a:r>
              <a:rPr lang="id-ID" sz="2800" dirty="0"/>
              <a:t>Memilih dan Menentapkan Masalah </a:t>
            </a:r>
            <a:r>
              <a:rPr lang="id-ID" sz="2800" dirty="0" smtClean="0"/>
              <a:t>Penelitian (1) </a:t>
            </a:r>
            <a:endParaRPr lang="id-ID" sz="2800" dirty="0"/>
          </a:p>
        </p:txBody>
      </p:sp>
      <p:sp>
        <p:nvSpPr>
          <p:cNvPr id="3" name="Content Placeholder 2"/>
          <p:cNvSpPr>
            <a:spLocks noGrp="1"/>
          </p:cNvSpPr>
          <p:nvPr>
            <p:ph idx="1"/>
          </p:nvPr>
        </p:nvSpPr>
        <p:spPr/>
        <p:txBody>
          <a:bodyPr/>
          <a:lstStyle/>
          <a:p>
            <a:r>
              <a:rPr lang="id-ID" dirty="0"/>
              <a:t>Masalah penelitian yang dilakukan untuk penelitian harus dipilih dengan cermat. </a:t>
            </a:r>
            <a:endParaRPr lang="id-ID" dirty="0" smtClean="0"/>
          </a:p>
          <a:p>
            <a:r>
              <a:rPr lang="id-ID" dirty="0" smtClean="0"/>
              <a:t>Masalah </a:t>
            </a:r>
            <a:r>
              <a:rPr lang="id-ID" dirty="0"/>
              <a:t>penelitian merupakan pekerjaan yang sulit, meskipun terlihat sederhana. </a:t>
            </a:r>
            <a:endParaRPr lang="id-ID" dirty="0" smtClean="0"/>
          </a:p>
          <a:p>
            <a:r>
              <a:rPr lang="id-ID" dirty="0" smtClean="0"/>
              <a:t>Setiap </a:t>
            </a:r>
            <a:r>
              <a:rPr lang="id-ID" dirty="0"/>
              <a:t>peneliti harus menemukan permasalahan sendiri karena masalah penelitian tidak dapat dibagikan ke peneliti lain. </a:t>
            </a:r>
            <a:endParaRPr lang="id-ID" dirty="0" smtClean="0"/>
          </a:p>
          <a:p>
            <a:r>
              <a:rPr lang="id-ID" dirty="0" smtClean="0"/>
              <a:t>Masalah </a:t>
            </a:r>
            <a:r>
              <a:rPr lang="id-ID" dirty="0"/>
              <a:t>harus muncul dari pemikiran peneliti </a:t>
            </a:r>
            <a:r>
              <a:rPr lang="id-ID" dirty="0" smtClean="0"/>
              <a:t>sendiri.</a:t>
            </a:r>
          </a:p>
        </p:txBody>
      </p:sp>
    </p:spTree>
    <p:extLst>
      <p:ext uri="{BB962C8B-B14F-4D97-AF65-F5344CB8AC3E}">
        <p14:creationId xmlns:p14="http://schemas.microsoft.com/office/powerpoint/2010/main" val="476894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Pedoman dalam </a:t>
            </a:r>
            <a:r>
              <a:rPr lang="id-ID" dirty="0"/>
              <a:t>memilih masalah penelitian:</a:t>
            </a:r>
          </a:p>
          <a:p>
            <a:pPr marL="914400" lvl="1" indent="-457200">
              <a:buFont typeface="+mj-lt"/>
              <a:buAutoNum type="arabicPeriod"/>
            </a:pPr>
            <a:r>
              <a:rPr lang="id-ID" dirty="0"/>
              <a:t>Masalah yang terlalu besar sebaiknya tidak boleh dipilih secara </a:t>
            </a:r>
            <a:r>
              <a:rPr lang="id-ID" dirty="0" smtClean="0"/>
              <a:t>normal, </a:t>
            </a:r>
            <a:r>
              <a:rPr lang="id-ID" dirty="0"/>
              <a:t>karena itu akan menjadi pekerjaan yang berat atau dapat menjadi hambatan yang serius saat melakukan </a:t>
            </a:r>
            <a:r>
              <a:rPr lang="id-ID" dirty="0" smtClean="0"/>
              <a:t>penelitian.</a:t>
            </a:r>
          </a:p>
          <a:p>
            <a:pPr marL="914400" lvl="1" indent="-457200">
              <a:buFont typeface="+mj-lt"/>
              <a:buAutoNum type="arabicPeriod"/>
            </a:pPr>
            <a:r>
              <a:rPr lang="id-ID" dirty="0" smtClean="0"/>
              <a:t>Masalah </a:t>
            </a:r>
            <a:r>
              <a:rPr lang="id-ID" dirty="0"/>
              <a:t>yang dipilih sebaiknya tidak </a:t>
            </a:r>
            <a:r>
              <a:rPr lang="id-ID" dirty="0" smtClean="0"/>
              <a:t>kontroversial.</a:t>
            </a:r>
          </a:p>
          <a:p>
            <a:pPr marL="914400" lvl="1" indent="-457200">
              <a:buFont typeface="+mj-lt"/>
              <a:buAutoNum type="arabicPeriod"/>
            </a:pPr>
            <a:r>
              <a:rPr lang="id-ID" dirty="0" smtClean="0"/>
              <a:t>Masalah </a:t>
            </a:r>
            <a:r>
              <a:rPr lang="id-ID" dirty="0"/>
              <a:t>yang terlalu sempit atau terlalu kabur harus </a:t>
            </a:r>
            <a:r>
              <a:rPr lang="id-ID" dirty="0" smtClean="0"/>
              <a:t>dihindari.</a:t>
            </a:r>
          </a:p>
          <a:p>
            <a:pPr marL="914400" lvl="1" indent="-457200">
              <a:buFont typeface="+mj-lt"/>
              <a:buAutoNum type="arabicPeriod"/>
            </a:pPr>
            <a:r>
              <a:rPr lang="id-ID" dirty="0" smtClean="0"/>
              <a:t>Masalah </a:t>
            </a:r>
            <a:r>
              <a:rPr lang="id-ID" dirty="0"/>
              <a:t>yang dipilih untuk penelitian harus familier dan layak sehingga materi penelitian terkait tersedia dengan mudah. </a:t>
            </a:r>
          </a:p>
          <a:p>
            <a:pPr marL="914400" lvl="1" indent="-457200">
              <a:buFont typeface="+mj-lt"/>
              <a:buAutoNum type="arabicPeriod"/>
            </a:pPr>
            <a:r>
              <a:rPr lang="id-ID" dirty="0" smtClean="0"/>
              <a:t>Masalah </a:t>
            </a:r>
            <a:r>
              <a:rPr lang="id-ID" dirty="0"/>
              <a:t>penelitian dipilih berdasarkan beberapa pertimbangan antara lain dilihat dari sisi waktu, biaya, </a:t>
            </a:r>
            <a:r>
              <a:rPr lang="id-ID" dirty="0" smtClean="0"/>
              <a:t>kemampuan peneliti, </a:t>
            </a:r>
            <a:r>
              <a:rPr lang="id-ID" dirty="0"/>
              <a:t>maupun </a:t>
            </a:r>
            <a:r>
              <a:rPr lang="id-ID" dirty="0" smtClean="0"/>
              <a:t>kontribusi yang akan diberikan. </a:t>
            </a:r>
          </a:p>
        </p:txBody>
      </p:sp>
      <p:sp>
        <p:nvSpPr>
          <p:cNvPr id="5" name="Title 1"/>
          <p:cNvSpPr>
            <a:spLocks noGrp="1"/>
          </p:cNvSpPr>
          <p:nvPr>
            <p:ph type="title"/>
          </p:nvPr>
        </p:nvSpPr>
        <p:spPr/>
        <p:txBody>
          <a:bodyPr/>
          <a:lstStyle/>
          <a:p>
            <a:r>
              <a:rPr lang="id-ID" sz="2800" dirty="0"/>
              <a:t>Memilih dan Menentapkan Masalah </a:t>
            </a:r>
            <a:r>
              <a:rPr lang="id-ID" sz="2800" dirty="0" smtClean="0"/>
              <a:t>Penelitian (2) </a:t>
            </a:r>
            <a:endParaRPr lang="id-ID" sz="2800" dirty="0"/>
          </a:p>
        </p:txBody>
      </p:sp>
    </p:spTree>
    <p:extLst>
      <p:ext uri="{BB962C8B-B14F-4D97-AF65-F5344CB8AC3E}">
        <p14:creationId xmlns:p14="http://schemas.microsoft.com/office/powerpoint/2010/main" val="92555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Pedoman dalam </a:t>
            </a:r>
            <a:r>
              <a:rPr lang="id-ID" dirty="0"/>
              <a:t>memilih masalah penelitian:</a:t>
            </a:r>
          </a:p>
          <a:p>
            <a:pPr marL="914400" lvl="1" indent="-457200">
              <a:buFont typeface="+mj-lt"/>
              <a:buAutoNum type="arabicPeriod" startAt="6"/>
            </a:pPr>
            <a:r>
              <a:rPr lang="id-ID" dirty="0" smtClean="0"/>
              <a:t>Pemilihan </a:t>
            </a:r>
            <a:r>
              <a:rPr lang="id-ID" dirty="0"/>
              <a:t>masalah harus didahului dengan studi </a:t>
            </a:r>
            <a:r>
              <a:rPr lang="id-ID" dirty="0" smtClean="0"/>
              <a:t>pendahuluan, perlu dilakukan jika bidang </a:t>
            </a:r>
            <a:r>
              <a:rPr lang="id-ID" dirty="0"/>
              <a:t>penyelidikan relatif baru dan tidak memiliki serangkaian teknik yang dikembangkan dengan </a:t>
            </a:r>
            <a:r>
              <a:rPr lang="id-ID" dirty="0" smtClean="0"/>
              <a:t>baik.</a:t>
            </a:r>
            <a:endParaRPr lang="id-ID" dirty="0"/>
          </a:p>
          <a:p>
            <a:pPr marL="914400" lvl="1" indent="-457200">
              <a:buFont typeface="+mj-lt"/>
              <a:buAutoNum type="arabicPeriod" startAt="6"/>
            </a:pPr>
            <a:r>
              <a:rPr lang="id-ID" dirty="0" smtClean="0"/>
              <a:t>Permasalahan </a:t>
            </a:r>
            <a:r>
              <a:rPr lang="id-ID" dirty="0"/>
              <a:t>yang ingin dikaji sebaiknya diuraikan mulai dari permasalahan secara umum hingga akhirnya terbentuk suatu permasalahan yang lebih khusus dan </a:t>
            </a:r>
            <a:r>
              <a:rPr lang="id-ID" dirty="0" smtClean="0"/>
              <a:t>spesifik.</a:t>
            </a:r>
          </a:p>
          <a:p>
            <a:r>
              <a:rPr lang="id-ID" sz="2400" dirty="0" smtClean="0">
                <a:solidFill>
                  <a:srgbClr val="FF0000"/>
                </a:solidFill>
              </a:rPr>
              <a:t>Jika masalah penelitian dipilih dengan benar, dengan memahami beberapa poin yang disebutkan di atas, maka penelitian tersebut akan menyenangkan. Subjek atau masalah yang dipilih harus sesuai dengan minat peneliti sehingga seorang peneliti dapat melakukan semua dengan semangat yang tinggi.</a:t>
            </a:r>
            <a:endParaRPr lang="id-ID" sz="2000" dirty="0">
              <a:solidFill>
                <a:srgbClr val="FF0000"/>
              </a:solidFill>
            </a:endParaRPr>
          </a:p>
        </p:txBody>
      </p:sp>
      <p:sp>
        <p:nvSpPr>
          <p:cNvPr id="6" name="Title 1"/>
          <p:cNvSpPr>
            <a:spLocks noGrp="1"/>
          </p:cNvSpPr>
          <p:nvPr>
            <p:ph type="title"/>
          </p:nvPr>
        </p:nvSpPr>
        <p:spPr/>
        <p:txBody>
          <a:bodyPr/>
          <a:lstStyle/>
          <a:p>
            <a:r>
              <a:rPr lang="id-ID" sz="2800" dirty="0"/>
              <a:t>Memilih dan Menentapkan Masalah </a:t>
            </a:r>
            <a:r>
              <a:rPr lang="id-ID" sz="2800" dirty="0" smtClean="0"/>
              <a:t>Penelitian (3) </a:t>
            </a:r>
            <a:endParaRPr lang="id-ID" sz="2800" dirty="0"/>
          </a:p>
        </p:txBody>
      </p:sp>
    </p:spTree>
    <p:extLst>
      <p:ext uri="{BB962C8B-B14F-4D97-AF65-F5344CB8AC3E}">
        <p14:creationId xmlns:p14="http://schemas.microsoft.com/office/powerpoint/2010/main" val="2124569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a:t>Mendefinisikan masalah </a:t>
            </a:r>
            <a:r>
              <a:rPr lang="id-ID" dirty="0" smtClean="0"/>
              <a:t>harus </a:t>
            </a:r>
            <a:r>
              <a:rPr lang="id-ID" dirty="0"/>
              <a:t>ditangani </a:t>
            </a:r>
            <a:r>
              <a:rPr lang="id-ID" dirty="0">
                <a:solidFill>
                  <a:srgbClr val="FF0000"/>
                </a:solidFill>
              </a:rPr>
              <a:t>secara cerdas</a:t>
            </a:r>
            <a:r>
              <a:rPr lang="id-ID" dirty="0"/>
              <a:t> untuk menghindari kebingungan pada saat pelakukan proses penelitian. </a:t>
            </a:r>
            <a:endParaRPr lang="id-ID" dirty="0" smtClean="0"/>
          </a:p>
          <a:p>
            <a:r>
              <a:rPr lang="id-ID" dirty="0" smtClean="0"/>
              <a:t>Mendefinisikan </a:t>
            </a:r>
            <a:r>
              <a:rPr lang="id-ID" dirty="0"/>
              <a:t>masalah penelitian dengan baik dan jelas adalah bagian penting dari studi </a:t>
            </a:r>
            <a:r>
              <a:rPr lang="id-ID" dirty="0" smtClean="0"/>
              <a:t>penelitian.</a:t>
            </a:r>
          </a:p>
          <a:p>
            <a:r>
              <a:rPr lang="id-ID" dirty="0" smtClean="0"/>
              <a:t>Masalah penelitian </a:t>
            </a:r>
            <a:r>
              <a:rPr lang="id-ID" dirty="0"/>
              <a:t>harus didefinisikan secara </a:t>
            </a:r>
            <a:r>
              <a:rPr lang="id-ID" dirty="0" smtClean="0"/>
              <a:t>sistematis dan </a:t>
            </a:r>
            <a:r>
              <a:rPr lang="id-ID" dirty="0"/>
              <a:t>memberikan bobot setiap poin pekerjaan yang terkait. </a:t>
            </a:r>
            <a:endParaRPr lang="id-ID" dirty="0" smtClean="0"/>
          </a:p>
        </p:txBody>
      </p:sp>
      <p:sp>
        <p:nvSpPr>
          <p:cNvPr id="4" name="Title 1"/>
          <p:cNvSpPr>
            <a:spLocks noGrp="1"/>
          </p:cNvSpPr>
          <p:nvPr>
            <p:ph type="title"/>
          </p:nvPr>
        </p:nvSpPr>
        <p:spPr/>
        <p:txBody>
          <a:bodyPr/>
          <a:lstStyle/>
          <a:p>
            <a:r>
              <a:rPr lang="id-ID" sz="2800" dirty="0"/>
              <a:t>Memilih dan Menentapkan Masalah </a:t>
            </a:r>
            <a:r>
              <a:rPr lang="id-ID" sz="2800" dirty="0" smtClean="0"/>
              <a:t>Penelitian (4) </a:t>
            </a:r>
            <a:endParaRPr lang="id-ID" sz="2800" dirty="0"/>
          </a:p>
        </p:txBody>
      </p:sp>
    </p:spTree>
    <p:extLst>
      <p:ext uri="{BB962C8B-B14F-4D97-AF65-F5344CB8AC3E}">
        <p14:creationId xmlns:p14="http://schemas.microsoft.com/office/powerpoint/2010/main" val="2033059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dirty="0" smtClean="0"/>
              <a:t>Teknik </a:t>
            </a:r>
            <a:r>
              <a:rPr lang="id-ID" dirty="0"/>
              <a:t>untuk mendefinisikan secara umum diuraikan dalam langkah-langkah berikut ini: </a:t>
            </a:r>
          </a:p>
          <a:p>
            <a:pPr lvl="1"/>
            <a:r>
              <a:rPr lang="id-ID" dirty="0"/>
              <a:t>Ungkapkan masalah secara umum</a:t>
            </a:r>
          </a:p>
          <a:p>
            <a:pPr lvl="1"/>
            <a:r>
              <a:rPr lang="id-ID" dirty="0" smtClean="0"/>
              <a:t>Memahami </a:t>
            </a:r>
            <a:r>
              <a:rPr lang="id-ID" dirty="0"/>
              <a:t>sifat masalah</a:t>
            </a:r>
          </a:p>
          <a:p>
            <a:pPr lvl="1"/>
            <a:r>
              <a:rPr lang="id-ID" dirty="0" smtClean="0"/>
              <a:t>Survei </a:t>
            </a:r>
            <a:r>
              <a:rPr lang="id-ID" dirty="0"/>
              <a:t>literatur yang tersedia</a:t>
            </a:r>
          </a:p>
          <a:p>
            <a:pPr lvl="1"/>
            <a:r>
              <a:rPr lang="id-ID" dirty="0" smtClean="0"/>
              <a:t>Mengembangkan </a:t>
            </a:r>
            <a:r>
              <a:rPr lang="id-ID" dirty="0"/>
              <a:t>gagasan melalui diskusi</a:t>
            </a:r>
          </a:p>
          <a:p>
            <a:pPr lvl="1"/>
            <a:r>
              <a:rPr lang="id-ID" dirty="0" smtClean="0"/>
              <a:t>Mengulangi </a:t>
            </a:r>
            <a:r>
              <a:rPr lang="id-ID" dirty="0"/>
              <a:t>masalah </a:t>
            </a:r>
            <a:r>
              <a:rPr lang="id-ID" dirty="0" smtClean="0"/>
              <a:t>penelitian</a:t>
            </a:r>
            <a:endParaRPr lang="id-ID" dirty="0"/>
          </a:p>
        </p:txBody>
      </p:sp>
      <p:sp>
        <p:nvSpPr>
          <p:cNvPr id="4" name="Title 1"/>
          <p:cNvSpPr>
            <a:spLocks noGrp="1"/>
          </p:cNvSpPr>
          <p:nvPr>
            <p:ph type="title"/>
          </p:nvPr>
        </p:nvSpPr>
        <p:spPr/>
        <p:txBody>
          <a:bodyPr/>
          <a:lstStyle/>
          <a:p>
            <a:r>
              <a:rPr lang="id-ID" sz="2800" dirty="0"/>
              <a:t>Memilih dan Menentapkan Masalah </a:t>
            </a:r>
            <a:r>
              <a:rPr lang="id-ID" sz="2800" dirty="0" smtClean="0"/>
              <a:t>Penelitian (4) </a:t>
            </a:r>
            <a:endParaRPr lang="id-ID" sz="2800" dirty="0"/>
          </a:p>
        </p:txBody>
      </p:sp>
    </p:spTree>
    <p:extLst>
      <p:ext uri="{BB962C8B-B14F-4D97-AF65-F5344CB8AC3E}">
        <p14:creationId xmlns:p14="http://schemas.microsoft.com/office/powerpoint/2010/main" val="3739231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816" y="1428328"/>
            <a:ext cx="10972800" cy="4953000"/>
          </a:xfrm>
        </p:spPr>
        <p:txBody>
          <a:bodyPr/>
          <a:lstStyle/>
          <a:p>
            <a:r>
              <a:rPr lang="id-ID" dirty="0" smtClean="0"/>
              <a:t>Beberapa poin yang </a:t>
            </a:r>
            <a:r>
              <a:rPr lang="id-ID" dirty="0"/>
              <a:t>harus diperhatikan saat mendefinisikan masalah penelitian adalah:</a:t>
            </a:r>
          </a:p>
          <a:p>
            <a:pPr lvl="1"/>
            <a:r>
              <a:rPr lang="id-ID" dirty="0"/>
              <a:t>Istilah dan kata atau frasa teknis, dengan makna khusus yang digunakan dalam pernyataan masalah, harus didefinisikan dengan jelas.</a:t>
            </a:r>
          </a:p>
          <a:p>
            <a:pPr lvl="1"/>
            <a:r>
              <a:rPr lang="id-ID" dirty="0"/>
              <a:t>Asumsi dasar yang berkaitan dengan masalah penelitian harus dinyatakan dengan jelas.</a:t>
            </a:r>
          </a:p>
          <a:p>
            <a:pPr lvl="1"/>
            <a:r>
              <a:rPr lang="id-ID" dirty="0"/>
              <a:t>Pernyataan langsung tentang nilai investigasi (misalkan, kriteria untuk pemilihan masalah) harus disampaikan.</a:t>
            </a:r>
          </a:p>
          <a:p>
            <a:pPr lvl="1"/>
            <a:r>
              <a:rPr lang="id-ID" dirty="0"/>
              <a:t>Kesesuaian periode waktu dan sumber data yang tersedia juga harus dipertimbangkan oleh peneliti dalam mendefinisikan masalah.</a:t>
            </a:r>
          </a:p>
          <a:p>
            <a:pPr lvl="1"/>
            <a:r>
              <a:rPr lang="id-ID" dirty="0"/>
              <a:t>Ruang lingkup </a:t>
            </a:r>
            <a:r>
              <a:rPr lang="id-ID" dirty="0" smtClean="0"/>
              <a:t>investigasi/ batasan masalah </a:t>
            </a:r>
            <a:r>
              <a:rPr lang="id-ID" dirty="0"/>
              <a:t>harus dipelajari </a:t>
            </a:r>
            <a:r>
              <a:rPr lang="id-ID" dirty="0" smtClean="0"/>
              <a:t>dandisebutkan </a:t>
            </a:r>
            <a:r>
              <a:rPr lang="id-ID" dirty="0"/>
              <a:t>secara eksplisit dalam mendefinisikan masalah penelitian.</a:t>
            </a:r>
          </a:p>
          <a:p>
            <a:pPr lvl="1"/>
            <a:endParaRPr lang="id-ID" dirty="0"/>
          </a:p>
        </p:txBody>
      </p:sp>
      <p:sp>
        <p:nvSpPr>
          <p:cNvPr id="4" name="Title 1"/>
          <p:cNvSpPr>
            <a:spLocks noGrp="1"/>
          </p:cNvSpPr>
          <p:nvPr>
            <p:ph type="title"/>
          </p:nvPr>
        </p:nvSpPr>
        <p:spPr/>
        <p:txBody>
          <a:bodyPr/>
          <a:lstStyle/>
          <a:p>
            <a:r>
              <a:rPr lang="id-ID" sz="2800" dirty="0"/>
              <a:t>Memilih dan Menentapkan Masalah </a:t>
            </a:r>
            <a:r>
              <a:rPr lang="id-ID" sz="2800" dirty="0" smtClean="0"/>
              <a:t>Penelitian (4) </a:t>
            </a:r>
            <a:endParaRPr lang="id-ID" sz="2800" dirty="0"/>
          </a:p>
        </p:txBody>
      </p:sp>
    </p:spTree>
    <p:extLst>
      <p:ext uri="{BB962C8B-B14F-4D97-AF65-F5344CB8AC3E}">
        <p14:creationId xmlns:p14="http://schemas.microsoft.com/office/powerpoint/2010/main" val="106500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en-US" sz="2800" dirty="0" smtClean="0"/>
              <a:t>2</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MASALAH PENELITIAN</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(1)</a:t>
            </a:r>
            <a:endParaRPr lang="id-ID" dirty="0"/>
          </a:p>
        </p:txBody>
      </p:sp>
      <p:sp>
        <p:nvSpPr>
          <p:cNvPr id="3" name="Content Placeholder 2"/>
          <p:cNvSpPr>
            <a:spLocks noGrp="1"/>
          </p:cNvSpPr>
          <p:nvPr>
            <p:ph idx="1"/>
          </p:nvPr>
        </p:nvSpPr>
        <p:spPr/>
        <p:txBody>
          <a:bodyPr/>
          <a:lstStyle/>
          <a:p>
            <a:pPr lvl="0"/>
            <a:r>
              <a:rPr lang="id-ID" sz="2400" dirty="0"/>
              <a:t>Masalah penelitian merupakan kunci utama mengapa penelitian itu dilakukan. Layak atau tidak sebuah penelelitian ditentukan oleh masalah yang diselesaikan.</a:t>
            </a:r>
          </a:p>
          <a:p>
            <a:pPr lvl="0"/>
            <a:r>
              <a:rPr lang="id-ID" sz="2400" dirty="0"/>
              <a:t>Masalah penelitian harus didefinisikan dengan baik, tidak hanya bermakna dari sudut pandang operasional, tetapi juga mampu membuka jalan untuk pengembangan hipotesis dan untuk cara memecahkan masalah itu sendiri.</a:t>
            </a:r>
          </a:p>
          <a:p>
            <a:pPr lvl="0"/>
            <a:r>
              <a:rPr lang="id-ID" sz="2400" dirty="0"/>
              <a:t>Masalah penelitian merupakan kunci utama mengapa penelitian itu dilakukan. Layak atau tidak sebuah penelelitian ditentukan oleh masalah yang diselesaikan</a:t>
            </a:r>
            <a:r>
              <a:rPr lang="id-ID" sz="2400" dirty="0" smtClean="0"/>
              <a:t>.</a:t>
            </a:r>
            <a:endParaRPr lang="id-ID" sz="2400" dirty="0"/>
          </a:p>
        </p:txBody>
      </p:sp>
    </p:spTree>
    <p:extLst>
      <p:ext uri="{BB962C8B-B14F-4D97-AF65-F5344CB8AC3E}">
        <p14:creationId xmlns:p14="http://schemas.microsoft.com/office/powerpoint/2010/main" val="3097302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(2)</a:t>
            </a:r>
            <a:endParaRPr lang="id-ID" dirty="0"/>
          </a:p>
        </p:txBody>
      </p:sp>
      <p:sp>
        <p:nvSpPr>
          <p:cNvPr id="3" name="Content Placeholder 2"/>
          <p:cNvSpPr>
            <a:spLocks noGrp="1"/>
          </p:cNvSpPr>
          <p:nvPr>
            <p:ph idx="1"/>
          </p:nvPr>
        </p:nvSpPr>
        <p:spPr/>
        <p:txBody>
          <a:bodyPr/>
          <a:lstStyle/>
          <a:p>
            <a:pPr lvl="0"/>
            <a:r>
              <a:rPr lang="id-ID" sz="2400" dirty="0" smtClean="0"/>
              <a:t>Karakteristik </a:t>
            </a:r>
            <a:r>
              <a:rPr lang="id-ID" sz="2400" dirty="0"/>
              <a:t>utama masalah penelitian adalaj (1) Mengandung hubungan antara dua variabel atau lebih. (2) Dinyatakan dengan jelas, singkat dan tidak ambigu. (3) Signifikan, yaitu tidak sepele atau tidak ada pengulangan dari penelitian sebelumnya. (4) Digambarkan, untuk membatasi ruang lingkupnya penelitian yang dilakukan. (5) Dapat digunakan untuk mendapatkan informasi yang diperlukan untuk mengeksplorasi masalah. (6) Dapat ditarik kesimpulan yang terkait dengan masalah tersebut</a:t>
            </a:r>
          </a:p>
          <a:p>
            <a:pPr lvl="0"/>
            <a:r>
              <a:rPr lang="id-ID" sz="2400" dirty="0"/>
              <a:t>Sumber masalah penelitian bisa didaptkan daridiskusi ilmiah,  seminar, artikel jurnal, buku, laporan penelitian, makalah, dll</a:t>
            </a:r>
            <a:r>
              <a:rPr lang="id-ID" sz="2400" dirty="0" smtClean="0"/>
              <a:t>.</a:t>
            </a:r>
            <a:endParaRPr lang="id-ID" sz="2400" dirty="0"/>
          </a:p>
        </p:txBody>
      </p:sp>
    </p:spTree>
    <p:extLst>
      <p:ext uri="{BB962C8B-B14F-4D97-AF65-F5344CB8AC3E}">
        <p14:creationId xmlns:p14="http://schemas.microsoft.com/office/powerpoint/2010/main" val="313768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Kesimpulan(3)</a:t>
            </a:r>
            <a:endParaRPr lang="id-ID" dirty="0"/>
          </a:p>
        </p:txBody>
      </p:sp>
      <p:sp>
        <p:nvSpPr>
          <p:cNvPr id="3" name="Content Placeholder 2"/>
          <p:cNvSpPr>
            <a:spLocks noGrp="1"/>
          </p:cNvSpPr>
          <p:nvPr>
            <p:ph idx="1"/>
          </p:nvPr>
        </p:nvSpPr>
        <p:spPr/>
        <p:txBody>
          <a:bodyPr/>
          <a:lstStyle/>
          <a:p>
            <a:pPr lvl="0"/>
            <a:r>
              <a:rPr lang="id-ID" sz="2400" dirty="0" smtClean="0"/>
              <a:t>Sumber </a:t>
            </a:r>
            <a:r>
              <a:rPr lang="id-ID" sz="2400" dirty="0"/>
              <a:t>lain dari masalah penelitian adalah penelitian sebelumnya, semua hasil penelitian pasti memiliki: </a:t>
            </a:r>
            <a:endParaRPr lang="id-ID" sz="2400" dirty="0" smtClean="0"/>
          </a:p>
          <a:p>
            <a:pPr lvl="1"/>
            <a:r>
              <a:rPr lang="id-ID" sz="2000" dirty="0" smtClean="0"/>
              <a:t>Keterbatasan</a:t>
            </a:r>
            <a:r>
              <a:rPr lang="id-ID" sz="2000" dirty="0"/>
              <a:t>, </a:t>
            </a:r>
            <a:endParaRPr lang="id-ID" sz="2000" dirty="0" smtClean="0"/>
          </a:p>
          <a:p>
            <a:pPr lvl="1"/>
            <a:r>
              <a:rPr lang="id-ID" sz="2000" dirty="0" smtClean="0"/>
              <a:t>masalah </a:t>
            </a:r>
            <a:r>
              <a:rPr lang="id-ID" sz="2000" dirty="0"/>
              <a:t>penelitian,  </a:t>
            </a:r>
            <a:endParaRPr lang="id-ID" sz="2000" dirty="0" smtClean="0"/>
          </a:p>
          <a:p>
            <a:pPr lvl="1"/>
            <a:r>
              <a:rPr lang="id-ID" sz="2000" dirty="0" smtClean="0"/>
              <a:t>Saran </a:t>
            </a:r>
            <a:r>
              <a:rPr lang="id-ID" sz="2000" dirty="0"/>
              <a:t>untuk penelitian lebih lanjut</a:t>
            </a:r>
            <a:r>
              <a:rPr lang="id-ID" sz="2000"/>
              <a:t>. </a:t>
            </a:r>
            <a:endParaRPr lang="id-ID" sz="2000" smtClean="0"/>
          </a:p>
          <a:p>
            <a:r>
              <a:rPr lang="id-ID" smtClean="0"/>
              <a:t>Cara </a:t>
            </a:r>
            <a:r>
              <a:rPr lang="id-ID" dirty="0"/>
              <a:t>mendapatkan sumber masalah yang mudah dan baik adalah yang bersumber dari penelitian sebelumnya. </a:t>
            </a:r>
          </a:p>
          <a:p>
            <a:pPr marL="0" indent="0">
              <a:buNone/>
            </a:pPr>
            <a:endParaRPr lang="id-ID" dirty="0"/>
          </a:p>
        </p:txBody>
      </p:sp>
    </p:spTree>
    <p:extLst>
      <p:ext uri="{BB962C8B-B14F-4D97-AF65-F5344CB8AC3E}">
        <p14:creationId xmlns:p14="http://schemas.microsoft.com/office/powerpoint/2010/main" val="2521303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pPr lvl="0"/>
            <a:r>
              <a:rPr lang="id-ID" dirty="0"/>
              <a:t>Mahasiswa </a:t>
            </a:r>
            <a:r>
              <a:rPr lang="id-ID" dirty="0">
                <a:solidFill>
                  <a:srgbClr val="FF0000"/>
                </a:solidFill>
              </a:rPr>
              <a:t>mampu</a:t>
            </a:r>
            <a:r>
              <a:rPr lang="id-ID" dirty="0"/>
              <a:t> </a:t>
            </a:r>
            <a:r>
              <a:rPr lang="id-ID" dirty="0">
                <a:solidFill>
                  <a:srgbClr val="FF0000"/>
                </a:solidFill>
              </a:rPr>
              <a:t>memahami</a:t>
            </a:r>
            <a:r>
              <a:rPr lang="id-ID" dirty="0"/>
              <a:t> </a:t>
            </a:r>
            <a:r>
              <a:rPr lang="id-ID" dirty="0">
                <a:solidFill>
                  <a:schemeClr val="accent4"/>
                </a:solidFill>
              </a:rPr>
              <a:t>konsep dasar masalah penelitian</a:t>
            </a:r>
          </a:p>
          <a:p>
            <a:pPr lvl="0"/>
            <a:r>
              <a:rPr lang="id-ID" dirty="0"/>
              <a:t>Mahasiswa mampu </a:t>
            </a:r>
            <a:r>
              <a:rPr lang="id-ID" dirty="0">
                <a:solidFill>
                  <a:schemeClr val="accent4"/>
                </a:solidFill>
              </a:rPr>
              <a:t>memahami </a:t>
            </a:r>
            <a:r>
              <a:rPr lang="id-ID" dirty="0"/>
              <a:t>dan mempraktekan sumber </a:t>
            </a:r>
            <a:r>
              <a:rPr lang="id-ID" dirty="0">
                <a:solidFill>
                  <a:srgbClr val="FF0000"/>
                </a:solidFill>
              </a:rPr>
              <a:t>masalah penelitian, memilih dan menetapkan masalah penelitan dengan baik</a:t>
            </a:r>
            <a:r>
              <a:rPr lang="id-ID" dirty="0"/>
              <a:t>. </a:t>
            </a:r>
          </a:p>
          <a:p>
            <a:pPr marL="0" indent="0">
              <a:buNone/>
            </a:pPr>
            <a:endParaRPr lang="id-ID" dirty="0"/>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Pembelajaran</a:t>
            </a:r>
            <a:endParaRPr lang="id-ID" dirty="0"/>
          </a:p>
        </p:txBody>
      </p:sp>
      <p:sp>
        <p:nvSpPr>
          <p:cNvPr id="3" name="Content Placeholder 2"/>
          <p:cNvSpPr>
            <a:spLocks noGrp="1"/>
          </p:cNvSpPr>
          <p:nvPr>
            <p:ph idx="1"/>
          </p:nvPr>
        </p:nvSpPr>
        <p:spPr/>
        <p:txBody>
          <a:bodyPr/>
          <a:lstStyle/>
          <a:p>
            <a:pPr lvl="0"/>
            <a:r>
              <a:rPr lang="id-ID" dirty="0" smtClean="0">
                <a:hlinkClick r:id="rId2" action="ppaction://hlinksldjump"/>
              </a:rPr>
              <a:t>Masalah </a:t>
            </a:r>
            <a:r>
              <a:rPr lang="id-ID" dirty="0">
                <a:hlinkClick r:id="rId2" action="ppaction://hlinksldjump"/>
              </a:rPr>
              <a:t>Penelitian</a:t>
            </a:r>
            <a:endParaRPr lang="id-ID" dirty="0"/>
          </a:p>
          <a:p>
            <a:pPr lvl="0"/>
            <a:r>
              <a:rPr lang="id-ID" dirty="0">
                <a:hlinkClick r:id="rId3" action="ppaction://hlinksldjump"/>
              </a:rPr>
              <a:t>Sumber Masalah Penelitian</a:t>
            </a:r>
            <a:endParaRPr lang="id-ID" dirty="0"/>
          </a:p>
          <a:p>
            <a:pPr lvl="0"/>
            <a:r>
              <a:rPr lang="id-ID" dirty="0">
                <a:hlinkClick r:id="rId4" action="ppaction://hlinksldjump"/>
              </a:rPr>
              <a:t>Memilih dan Menentapkan Masalah </a:t>
            </a:r>
            <a:r>
              <a:rPr lang="id-ID" dirty="0" smtClean="0">
                <a:hlinkClick r:id="rId4" action="ppaction://hlinksldjump"/>
              </a:rPr>
              <a:t>Penelitian</a:t>
            </a:r>
            <a:endParaRPr lang="id-ID" dirty="0" smtClean="0"/>
          </a:p>
          <a:p>
            <a:pPr lvl="0"/>
            <a:r>
              <a:rPr lang="id-ID" dirty="0" smtClean="0">
                <a:hlinkClick r:id="rId5" action="ppaction://hlinksldjump"/>
              </a:rPr>
              <a:t>Kesimpulan</a:t>
            </a:r>
            <a:endParaRPr lang="id-ID" dirty="0"/>
          </a:p>
        </p:txBody>
      </p:sp>
    </p:spTree>
    <p:extLst>
      <p:ext uri="{BB962C8B-B14F-4D97-AF65-F5344CB8AC3E}">
        <p14:creationId xmlns:p14="http://schemas.microsoft.com/office/powerpoint/2010/main" val="343963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Masalah </a:t>
            </a:r>
            <a:r>
              <a:rPr lang="id-ID" dirty="0"/>
              <a:t>Penelitian</a:t>
            </a:r>
          </a:p>
        </p:txBody>
      </p:sp>
      <p:sp>
        <p:nvSpPr>
          <p:cNvPr id="3" name="Content Placeholder 2"/>
          <p:cNvSpPr>
            <a:spLocks noGrp="1"/>
          </p:cNvSpPr>
          <p:nvPr>
            <p:ph idx="1"/>
          </p:nvPr>
        </p:nvSpPr>
        <p:spPr/>
        <p:txBody>
          <a:bodyPr/>
          <a:lstStyle/>
          <a:p>
            <a:r>
              <a:rPr lang="id-ID" dirty="0" smtClean="0"/>
              <a:t>Definisi </a:t>
            </a:r>
            <a:r>
              <a:rPr lang="id-ID" dirty="0"/>
              <a:t>masalah </a:t>
            </a:r>
            <a:r>
              <a:rPr lang="id-ID" dirty="0" smtClean="0"/>
              <a:t>penelitian:</a:t>
            </a:r>
          </a:p>
          <a:p>
            <a:pPr lvl="1"/>
            <a:r>
              <a:rPr lang="id-ID" b="1" dirty="0" smtClean="0">
                <a:solidFill>
                  <a:srgbClr val="FF0000"/>
                </a:solidFill>
              </a:rPr>
              <a:t>Pertama, masalah penelitian </a:t>
            </a:r>
            <a:r>
              <a:rPr lang="id-ID" dirty="0"/>
              <a:t>adalah dalam pengertian umum di mana peneliti menganggap masalah penelitian sebagai pertanyaan yang menyatakan situasi yang membutuhkan diskusi, penyelidikan, keputusan atau solusi. </a:t>
            </a:r>
            <a:endParaRPr lang="id-ID" dirty="0" smtClean="0"/>
          </a:p>
          <a:p>
            <a:pPr lvl="1"/>
            <a:r>
              <a:rPr lang="id-ID" dirty="0" smtClean="0">
                <a:solidFill>
                  <a:srgbClr val="FF0000"/>
                </a:solidFill>
              </a:rPr>
              <a:t>Kedua, masalah penelitian</a:t>
            </a:r>
            <a:r>
              <a:rPr lang="id-ID" dirty="0" smtClean="0"/>
              <a:t> merupakan masalah </a:t>
            </a:r>
            <a:r>
              <a:rPr lang="id-ID" dirty="0"/>
              <a:t>penelitian sebagai pertanyaan yang menanyakan bagaimana dua variabel atau lebih terkait</a:t>
            </a:r>
            <a:r>
              <a:rPr lang="id-ID" dirty="0" smtClean="0"/>
              <a:t>.</a:t>
            </a:r>
          </a:p>
        </p:txBody>
      </p:sp>
    </p:spTree>
    <p:extLst>
      <p:ext uri="{BB962C8B-B14F-4D97-AF65-F5344CB8AC3E}">
        <p14:creationId xmlns:p14="http://schemas.microsoft.com/office/powerpoint/2010/main" val="2862724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Masalah </a:t>
            </a:r>
            <a:r>
              <a:rPr lang="id-ID" dirty="0"/>
              <a:t>Penelitian</a:t>
            </a:r>
          </a:p>
        </p:txBody>
      </p:sp>
      <p:sp>
        <p:nvSpPr>
          <p:cNvPr id="3" name="Content Placeholder 2"/>
          <p:cNvSpPr>
            <a:spLocks noGrp="1"/>
          </p:cNvSpPr>
          <p:nvPr>
            <p:ph idx="1"/>
          </p:nvPr>
        </p:nvSpPr>
        <p:spPr/>
        <p:txBody>
          <a:bodyPr/>
          <a:lstStyle/>
          <a:p>
            <a:r>
              <a:rPr lang="id-ID" dirty="0" smtClean="0">
                <a:solidFill>
                  <a:srgbClr val="FF0000"/>
                </a:solidFill>
              </a:rPr>
              <a:t>Tahap </a:t>
            </a:r>
            <a:r>
              <a:rPr lang="id-ID" dirty="0">
                <a:solidFill>
                  <a:srgbClr val="FF0000"/>
                </a:solidFill>
              </a:rPr>
              <a:t>pertama dan terpenting</a:t>
            </a:r>
            <a:r>
              <a:rPr lang="id-ID" dirty="0"/>
              <a:t> dalam proses penelitian adalah memilih dan mendefinisikan masalah penelitian dengan tepat. </a:t>
            </a:r>
            <a:endParaRPr lang="id-ID" dirty="0" smtClean="0"/>
          </a:p>
          <a:p>
            <a:r>
              <a:rPr lang="id-ID" dirty="0" smtClean="0"/>
              <a:t>Seorang </a:t>
            </a:r>
            <a:r>
              <a:rPr lang="id-ID" dirty="0"/>
              <a:t>peneliti pertama-tama harus mengidentifikasi masalah dan merumuskannya. </a:t>
            </a:r>
            <a:endParaRPr lang="id-ID" dirty="0" smtClean="0"/>
          </a:p>
          <a:p>
            <a:r>
              <a:rPr lang="id-ID" dirty="0" smtClean="0"/>
              <a:t>Masalah </a:t>
            </a:r>
            <a:r>
              <a:rPr lang="id-ID" dirty="0"/>
              <a:t>penelitian dapat didasarkan pada </a:t>
            </a:r>
            <a:r>
              <a:rPr lang="id-ID" dirty="0">
                <a:solidFill>
                  <a:srgbClr val="FF0000"/>
                </a:solidFill>
              </a:rPr>
              <a:t>masalah-masalah yang belum terselesaikan</a:t>
            </a:r>
            <a:r>
              <a:rPr lang="id-ID" dirty="0"/>
              <a:t>. </a:t>
            </a:r>
            <a:endParaRPr lang="id-ID" dirty="0" smtClean="0"/>
          </a:p>
          <a:p>
            <a:r>
              <a:rPr lang="id-ID" dirty="0" smtClean="0"/>
              <a:t>Mengidentifikasi </a:t>
            </a:r>
            <a:r>
              <a:rPr lang="id-ID" dirty="0"/>
              <a:t>berbagai aspek pada area masalah, seorang peneliti dapat memfokuskan pada aspek yang </a:t>
            </a:r>
            <a:r>
              <a:rPr lang="id-ID" dirty="0">
                <a:solidFill>
                  <a:srgbClr val="FF0000"/>
                </a:solidFill>
              </a:rPr>
              <a:t>menarik bagi peneliti </a:t>
            </a:r>
            <a:r>
              <a:rPr lang="id-ID" dirty="0"/>
              <a:t>atau masalah yang </a:t>
            </a:r>
            <a:r>
              <a:rPr lang="id-ID" dirty="0">
                <a:solidFill>
                  <a:srgbClr val="FF0000"/>
                </a:solidFill>
              </a:rPr>
              <a:t>sangat penting </a:t>
            </a:r>
            <a:r>
              <a:rPr lang="id-ID" dirty="0"/>
              <a:t>untuk diselesaikan.</a:t>
            </a:r>
          </a:p>
          <a:p>
            <a:pPr marL="0" indent="0">
              <a:buNone/>
            </a:pPr>
            <a:endParaRPr lang="id-ID" dirty="0"/>
          </a:p>
        </p:txBody>
      </p:sp>
    </p:spTree>
    <p:extLst>
      <p:ext uri="{BB962C8B-B14F-4D97-AF65-F5344CB8AC3E}">
        <p14:creationId xmlns:p14="http://schemas.microsoft.com/office/powerpoint/2010/main" val="43206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Masalah Penelitian</a:t>
            </a:r>
            <a:endParaRPr lang="id-ID" dirty="0"/>
          </a:p>
        </p:txBody>
      </p:sp>
      <p:sp>
        <p:nvSpPr>
          <p:cNvPr id="3" name="Content Placeholder 2"/>
          <p:cNvSpPr>
            <a:spLocks noGrp="1"/>
          </p:cNvSpPr>
          <p:nvPr>
            <p:ph idx="1"/>
          </p:nvPr>
        </p:nvSpPr>
        <p:spPr/>
        <p:txBody>
          <a:bodyPr/>
          <a:lstStyle/>
          <a:p>
            <a:r>
              <a:rPr lang="id-ID" dirty="0" smtClean="0">
                <a:solidFill>
                  <a:srgbClr val="FF0000"/>
                </a:solidFill>
              </a:rPr>
              <a:t>Karakteristik </a:t>
            </a:r>
            <a:r>
              <a:rPr lang="id-ID" dirty="0">
                <a:solidFill>
                  <a:srgbClr val="FF0000"/>
                </a:solidFill>
              </a:rPr>
              <a:t>utama masalah </a:t>
            </a:r>
            <a:r>
              <a:rPr lang="id-ID" dirty="0" smtClean="0">
                <a:solidFill>
                  <a:srgbClr val="FF0000"/>
                </a:solidFill>
              </a:rPr>
              <a:t>penelitian:</a:t>
            </a:r>
            <a:endParaRPr lang="id-ID" dirty="0">
              <a:solidFill>
                <a:srgbClr val="FF0000"/>
              </a:solidFill>
            </a:endParaRPr>
          </a:p>
          <a:p>
            <a:pPr lvl="1"/>
            <a:r>
              <a:rPr lang="id-ID" dirty="0" smtClean="0"/>
              <a:t>Mengandung </a:t>
            </a:r>
            <a:r>
              <a:rPr lang="id-ID" dirty="0"/>
              <a:t>hubungan antara dua variabel atau lebih.</a:t>
            </a:r>
          </a:p>
          <a:p>
            <a:pPr lvl="1"/>
            <a:r>
              <a:rPr lang="id-ID" dirty="0" smtClean="0"/>
              <a:t>Dinyatakan </a:t>
            </a:r>
            <a:r>
              <a:rPr lang="id-ID" dirty="0"/>
              <a:t>dengan jelas, singkat dan tidak ambigu.</a:t>
            </a:r>
          </a:p>
          <a:p>
            <a:pPr lvl="1"/>
            <a:r>
              <a:rPr lang="id-ID" dirty="0" smtClean="0"/>
              <a:t>Signifikan</a:t>
            </a:r>
            <a:r>
              <a:rPr lang="id-ID" dirty="0"/>
              <a:t>, yaitu tidak sepele atau tidak ada pengulangan dari </a:t>
            </a:r>
            <a:r>
              <a:rPr lang="id-ID" dirty="0" smtClean="0"/>
              <a:t>penelitian </a:t>
            </a:r>
            <a:r>
              <a:rPr lang="id-ID" dirty="0"/>
              <a:t>sebelumnya.</a:t>
            </a:r>
          </a:p>
          <a:p>
            <a:pPr lvl="1"/>
            <a:r>
              <a:rPr lang="id-ID" dirty="0"/>
              <a:t>D</a:t>
            </a:r>
            <a:r>
              <a:rPr lang="id-ID" dirty="0" smtClean="0"/>
              <a:t>igambarkan, untuk </a:t>
            </a:r>
            <a:r>
              <a:rPr lang="id-ID" dirty="0"/>
              <a:t>membatasi ruang lingkupnya penelitian yang dilakukan.</a:t>
            </a:r>
          </a:p>
          <a:p>
            <a:pPr lvl="1"/>
            <a:r>
              <a:rPr lang="id-ID" dirty="0" smtClean="0"/>
              <a:t>Dapat digunakan </a:t>
            </a:r>
            <a:r>
              <a:rPr lang="id-ID" dirty="0"/>
              <a:t>untuk mendapatkan informasi yang diperlukan untuk mengeksplorasi masalah.</a:t>
            </a:r>
          </a:p>
          <a:p>
            <a:pPr lvl="1"/>
            <a:r>
              <a:rPr lang="id-ID" dirty="0"/>
              <a:t>Dapat ditarik kesimpulan yang terkait dengan masalah </a:t>
            </a:r>
            <a:r>
              <a:rPr lang="id-ID" dirty="0" smtClean="0"/>
              <a:t>tersebut</a:t>
            </a:r>
            <a:endParaRPr lang="id-ID" dirty="0"/>
          </a:p>
        </p:txBody>
      </p:sp>
    </p:spTree>
    <p:extLst>
      <p:ext uri="{BB962C8B-B14F-4D97-AF65-F5344CB8AC3E}">
        <p14:creationId xmlns:p14="http://schemas.microsoft.com/office/powerpoint/2010/main" val="309005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Masalah Penelitian</a:t>
            </a:r>
            <a:endParaRPr lang="id-ID" dirty="0"/>
          </a:p>
        </p:txBody>
      </p:sp>
      <p:sp>
        <p:nvSpPr>
          <p:cNvPr id="3" name="Content Placeholder 2"/>
          <p:cNvSpPr>
            <a:spLocks noGrp="1"/>
          </p:cNvSpPr>
          <p:nvPr>
            <p:ph idx="1"/>
          </p:nvPr>
        </p:nvSpPr>
        <p:spPr/>
        <p:txBody>
          <a:bodyPr/>
          <a:lstStyle/>
          <a:p>
            <a:r>
              <a:rPr lang="id-ID" dirty="0" smtClean="0">
                <a:solidFill>
                  <a:srgbClr val="FF0000"/>
                </a:solidFill>
              </a:rPr>
              <a:t>Masalah </a:t>
            </a:r>
            <a:r>
              <a:rPr lang="id-ID" dirty="0">
                <a:solidFill>
                  <a:srgbClr val="FF0000"/>
                </a:solidFill>
              </a:rPr>
              <a:t>yang dapat diangkat dalam penelitian jika memenuhi kriteria:</a:t>
            </a:r>
          </a:p>
          <a:p>
            <a:pPr lvl="1"/>
            <a:r>
              <a:rPr lang="id-ID" dirty="0" smtClean="0"/>
              <a:t>Harus ada masyarakat yang </a:t>
            </a:r>
            <a:r>
              <a:rPr lang="id-ID" dirty="0"/>
              <a:t>mengalami kesulitan atau masalah. </a:t>
            </a:r>
          </a:p>
          <a:p>
            <a:pPr lvl="1"/>
            <a:r>
              <a:rPr lang="id-ID" dirty="0"/>
              <a:t>Harus ada beberapa tujuan yang harus </a:t>
            </a:r>
            <a:r>
              <a:rPr lang="id-ID" dirty="0" smtClean="0"/>
              <a:t>dicapai</a:t>
            </a:r>
            <a:endParaRPr lang="id-ID" dirty="0"/>
          </a:p>
          <a:p>
            <a:pPr lvl="1"/>
            <a:r>
              <a:rPr lang="id-ID" dirty="0"/>
              <a:t>Harus ada cara tindakan (solusi) untuk mendapatkan tujuan yang ingin dicapai. </a:t>
            </a:r>
            <a:endParaRPr lang="id-ID" dirty="0" smtClean="0"/>
          </a:p>
          <a:p>
            <a:pPr lvl="1"/>
            <a:r>
              <a:rPr lang="id-ID" dirty="0" smtClean="0"/>
              <a:t>Harus </a:t>
            </a:r>
            <a:r>
              <a:rPr lang="id-ID" dirty="0"/>
              <a:t>ada keraguan dalam pikiran seorang peneliti sehubungan dengan pemilihan alternatif. </a:t>
            </a:r>
            <a:endParaRPr lang="id-ID" dirty="0" smtClean="0"/>
          </a:p>
          <a:p>
            <a:pPr lvl="1"/>
            <a:r>
              <a:rPr lang="id-ID" dirty="0" smtClean="0"/>
              <a:t>Harus </a:t>
            </a:r>
            <a:r>
              <a:rPr lang="id-ID" dirty="0"/>
              <a:t>ada beberapa lingkungan di mana kesulitan tersebut terjadi, seorang peneliti yang dapat menjelaskan di mana masalah itu jerjadi</a:t>
            </a:r>
            <a:r>
              <a:rPr lang="id-ID" dirty="0" smtClean="0"/>
              <a:t>.</a:t>
            </a:r>
            <a:endParaRPr lang="id-ID" dirty="0"/>
          </a:p>
        </p:txBody>
      </p:sp>
    </p:spTree>
    <p:extLst>
      <p:ext uri="{BB962C8B-B14F-4D97-AF65-F5344CB8AC3E}">
        <p14:creationId xmlns:p14="http://schemas.microsoft.com/office/powerpoint/2010/main" val="3004081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Masalah Penelitian</a:t>
            </a:r>
            <a:endParaRPr lang="id-ID" dirty="0"/>
          </a:p>
        </p:txBody>
      </p:sp>
      <p:sp>
        <p:nvSpPr>
          <p:cNvPr id="3" name="Content Placeholder 2"/>
          <p:cNvSpPr>
            <a:spLocks noGrp="1"/>
          </p:cNvSpPr>
          <p:nvPr>
            <p:ph idx="1"/>
          </p:nvPr>
        </p:nvSpPr>
        <p:spPr/>
        <p:txBody>
          <a:bodyPr/>
          <a:lstStyle/>
          <a:p>
            <a:r>
              <a:rPr lang="id-ID" dirty="0" smtClean="0"/>
              <a:t>Beberapa </a:t>
            </a:r>
            <a:r>
              <a:rPr lang="id-ID" dirty="0"/>
              <a:t>faktor yang dapat menyebabkan masalah menjadi rumit, yaitu:</a:t>
            </a:r>
          </a:p>
          <a:p>
            <a:pPr lvl="1"/>
            <a:r>
              <a:rPr lang="id-ID" dirty="0"/>
              <a:t>Adanya perubahan yang terjadi pada lingkungan penelitian, sehingga mempengaruhi efisiensi tindakan atau nilai-nilai hasil.</a:t>
            </a:r>
          </a:p>
          <a:p>
            <a:pPr lvl="1"/>
            <a:r>
              <a:rPr lang="id-ID" dirty="0"/>
              <a:t>Masalah yang diselesaikan sangat besar, sehingga mempengaruhi jumlah tindakan untuk mencapai solusi.</a:t>
            </a:r>
          </a:p>
          <a:p>
            <a:pPr lvl="1"/>
            <a:r>
              <a:rPr lang="id-ID" dirty="0"/>
              <a:t>Adanya orang yang tidak terlibat dalam pengambilan keputusan dapat dipengaruhi dalam penelitian baik menguntungkan atau tidak menguntungkan.</a:t>
            </a:r>
          </a:p>
          <a:p>
            <a:pPr lvl="1"/>
            <a:r>
              <a:rPr lang="id-ID" dirty="0"/>
              <a:t>Semua elemen tersebut harus dipikirkan dalam konteks masalah penelitian, karena akan mempengaruhi hasil penelitian</a:t>
            </a:r>
            <a:r>
              <a:rPr lang="id-ID" dirty="0" smtClean="0"/>
              <a:t>.</a:t>
            </a:r>
            <a:endParaRPr lang="id-ID" dirty="0"/>
          </a:p>
        </p:txBody>
      </p:sp>
    </p:spTree>
    <p:extLst>
      <p:ext uri="{BB962C8B-B14F-4D97-AF65-F5344CB8AC3E}">
        <p14:creationId xmlns:p14="http://schemas.microsoft.com/office/powerpoint/2010/main" val="1273446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6176</TotalTime>
  <Words>1257</Words>
  <Application>Microsoft Office PowerPoint</Application>
  <PresentationFormat>Widescreen</PresentationFormat>
  <Paragraphs>115</Paragraphs>
  <Slides>23</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4"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MASALAH PENELITIAN</vt:lpstr>
      <vt:lpstr>Tujuan Pembelajaran</vt:lpstr>
      <vt:lpstr>Pokok Pembelajaran</vt:lpstr>
      <vt:lpstr>Masalah Penelitian</vt:lpstr>
      <vt:lpstr>Masalah Penelitian</vt:lpstr>
      <vt:lpstr>Masalah Penelitian</vt:lpstr>
      <vt:lpstr>Masalah Penelitian</vt:lpstr>
      <vt:lpstr>Masalah Penelitian</vt:lpstr>
      <vt:lpstr>Sumber Masalah Penelitian (1)</vt:lpstr>
      <vt:lpstr>Sumber Masalah Penelitian (2)</vt:lpstr>
      <vt:lpstr>Sumber Masalah Penelitian (3)</vt:lpstr>
      <vt:lpstr>Sumber Masalah Penelitian (4)</vt:lpstr>
      <vt:lpstr>Memilih dan Menentapkan Masalah Penelitian (1) </vt:lpstr>
      <vt:lpstr>Memilih dan Menentapkan Masalah Penelitian (2) </vt:lpstr>
      <vt:lpstr>Memilih dan Menentapkan Masalah Penelitian (3) </vt:lpstr>
      <vt:lpstr>Memilih dan Menentapkan Masalah Penelitian (4) </vt:lpstr>
      <vt:lpstr>Memilih dan Menentapkan Masalah Penelitian (4) </vt:lpstr>
      <vt:lpstr>Memilih dan Menentapkan Masalah Penelitian (4) </vt:lpstr>
      <vt:lpstr>Kesimpulan (1)</vt:lpstr>
      <vt:lpstr>Kesimpulan (2)</vt:lpstr>
      <vt:lpstr>Kesimpulan(3)</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383</cp:revision>
  <dcterms:created xsi:type="dcterms:W3CDTF">2011-05-21T14:11:58Z</dcterms:created>
  <dcterms:modified xsi:type="dcterms:W3CDTF">2020-09-14T20:13:10Z</dcterms:modified>
</cp:coreProperties>
</file>