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2"/>
  </p:notesMasterIdLst>
  <p:handoutMasterIdLst>
    <p:handoutMasterId r:id="rId23"/>
  </p:handoutMasterIdLst>
  <p:sldIdLst>
    <p:sldId id="324" r:id="rId3"/>
    <p:sldId id="351" r:id="rId4"/>
    <p:sldId id="352" r:id="rId5"/>
    <p:sldId id="356" r:id="rId6"/>
    <p:sldId id="354" r:id="rId7"/>
    <p:sldId id="361" r:id="rId8"/>
    <p:sldId id="362" r:id="rId9"/>
    <p:sldId id="363" r:id="rId10"/>
    <p:sldId id="364" r:id="rId11"/>
    <p:sldId id="355" r:id="rId12"/>
    <p:sldId id="365" r:id="rId13"/>
    <p:sldId id="366" r:id="rId14"/>
    <p:sldId id="357" r:id="rId15"/>
    <p:sldId id="358" r:id="rId16"/>
    <p:sldId id="367" r:id="rId17"/>
    <p:sldId id="353" r:id="rId18"/>
    <p:sldId id="359" r:id="rId19"/>
    <p:sldId id="360" r:id="rId20"/>
    <p:sldId id="348" r:id="rId21"/>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1" d="100"/>
          <a:sy n="71" d="100"/>
        </p:scale>
        <p:origin x="558"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75"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76"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14"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9/15/2020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enelitianilmiah.com/studi-kas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a:t>
            </a:r>
            <a:r>
              <a:rPr lang="id-ID" sz="3600" b="1" dirty="0">
                <a:latin typeface="+mj-lt"/>
              </a:rPr>
              <a:t>2</a:t>
            </a:r>
            <a:r>
              <a:rPr lang="id-ID" sz="3600" b="1" dirty="0" smtClean="0">
                <a:latin typeface="+mj-lt"/>
              </a:rPr>
              <a:t>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Menyususan Kerangka </a:t>
            </a:r>
            <a:r>
              <a:rPr lang="id-ID" dirty="0" smtClean="0"/>
              <a:t>Berpikir (1)</a:t>
            </a:r>
            <a:endParaRPr lang="id-ID" dirty="0"/>
          </a:p>
        </p:txBody>
      </p:sp>
      <p:sp>
        <p:nvSpPr>
          <p:cNvPr id="3" name="Content Placeholder 2"/>
          <p:cNvSpPr>
            <a:spLocks noGrp="1"/>
          </p:cNvSpPr>
          <p:nvPr>
            <p:ph idx="1"/>
          </p:nvPr>
        </p:nvSpPr>
        <p:spPr/>
        <p:txBody>
          <a:bodyPr/>
          <a:lstStyle/>
          <a:p>
            <a:r>
              <a:rPr lang="id-ID" dirty="0"/>
              <a:t>Berdasarkan pertimbangan-pertimbangan tersebut di atas, maka dalam menyusun kerangka berpikir Kita harus memulainya dengan:</a:t>
            </a:r>
          </a:p>
          <a:p>
            <a:pPr lvl="1"/>
            <a:r>
              <a:rPr lang="id-ID" dirty="0"/>
              <a:t>Memastikan teori apa yang dijadikan landasan dan akan diuji atau digambarkan dalam penelitian yang Kita lakukan. </a:t>
            </a:r>
          </a:p>
          <a:p>
            <a:pPr lvl="1"/>
            <a:r>
              <a:rPr lang="id-ID" dirty="0"/>
              <a:t>Kemudian, dilanjutkan dengan penegasan tentang asumsi teoretis apa yang akan diambil dari teori tersebut sehingga konsep-konsep dan variabel-variabel yang diteliti menjadi jelas. </a:t>
            </a:r>
          </a:p>
          <a:p>
            <a:pPr lvl="1"/>
            <a:r>
              <a:rPr lang="id-ID" dirty="0"/>
              <a:t>Terakhir, Kita menjelaskan bagaimana cara mengoperasionalisasikan konsep atau variabel-variabel tersebut sehingga siap untuk diuji. </a:t>
            </a:r>
          </a:p>
          <a:p>
            <a:endParaRPr lang="id-ID" dirty="0"/>
          </a:p>
        </p:txBody>
      </p:sp>
    </p:spTree>
    <p:extLst>
      <p:ext uri="{BB962C8B-B14F-4D97-AF65-F5344CB8AC3E}">
        <p14:creationId xmlns:p14="http://schemas.microsoft.com/office/powerpoint/2010/main" val="2405943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Menyusun Kerangka Berpikir (2)</a:t>
            </a:r>
            <a:endParaRPr lang="id-ID" dirty="0"/>
          </a:p>
        </p:txBody>
      </p:sp>
      <p:sp>
        <p:nvSpPr>
          <p:cNvPr id="3" name="Content Placeholder 2"/>
          <p:cNvSpPr>
            <a:spLocks noGrp="1"/>
          </p:cNvSpPr>
          <p:nvPr>
            <p:ph idx="1"/>
          </p:nvPr>
        </p:nvSpPr>
        <p:spPr/>
        <p:txBody>
          <a:bodyPr/>
          <a:lstStyle/>
          <a:p>
            <a:r>
              <a:rPr lang="id-ID" sz="2400" dirty="0" smtClean="0"/>
              <a:t>Penyusunan </a:t>
            </a:r>
            <a:r>
              <a:rPr lang="id-ID" sz="2400" dirty="0"/>
              <a:t>kerangka berpikir dapat dilakukan dengan mengikuti langkah-langkah </a:t>
            </a:r>
            <a:r>
              <a:rPr lang="id-ID" sz="2400" dirty="0" smtClean="0"/>
              <a:t>sbb: </a:t>
            </a:r>
            <a:endParaRPr lang="id-ID" sz="2400" dirty="0"/>
          </a:p>
          <a:p>
            <a:pPr marL="914400" lvl="1" indent="-457200">
              <a:buFont typeface="+mj-lt"/>
              <a:buAutoNum type="arabicPeriod"/>
            </a:pPr>
            <a:r>
              <a:rPr lang="id-ID" dirty="0"/>
              <a:t>Menentukan  paradigma atau kerangka teoretis yang akan digunakan, kerangka konseptual dan kerangka operasional variabel yang akan diteliti. </a:t>
            </a:r>
          </a:p>
          <a:p>
            <a:pPr marL="914400" lvl="1" indent="-457200">
              <a:buFont typeface="+mj-lt"/>
              <a:buAutoNum type="arabicPeriod"/>
            </a:pPr>
            <a:r>
              <a:rPr lang="id-ID" dirty="0"/>
              <a:t>Memberikan penjelasan secara deduktif mengenai hubungan antar variabel penelitian. Tahapan berpikir deduktif meliputi tiga hal yaitu:  </a:t>
            </a:r>
          </a:p>
          <a:p>
            <a:pPr marL="1371600" lvl="2" indent="-457200">
              <a:buFont typeface="+mj-lt"/>
              <a:buAutoNum type="alphaLcPeriod"/>
            </a:pPr>
            <a:r>
              <a:rPr lang="id-ID" dirty="0"/>
              <a:t>Tahap penelaahan konsep (conceptioning), yaitu tahapan menyusun konsepsi-konsepsi (mencari konsep-konsep </a:t>
            </a:r>
            <a:r>
              <a:rPr lang="id-ID" dirty="0" smtClean="0"/>
              <a:t>dari </a:t>
            </a:r>
            <a:r>
              <a:rPr lang="id-ID" dirty="0"/>
              <a:t>proposisi yang telah ada, yang telah dinyatakan benar).</a:t>
            </a:r>
          </a:p>
          <a:p>
            <a:pPr marL="1371600" lvl="2" indent="-457200">
              <a:buFont typeface="+mj-lt"/>
              <a:buAutoNum type="alphaLcPeriod"/>
            </a:pPr>
            <a:r>
              <a:rPr lang="id-ID" dirty="0"/>
              <a:t>Tahap pertimbangan atau putusan (judgement), yaitu tahapan penyusunan ketentuan-ketentuan (mendukung atau menentukan masalah akibat pada konsep atau variabel dependen).</a:t>
            </a:r>
          </a:p>
          <a:p>
            <a:pPr marL="1371600" lvl="2" indent="-457200">
              <a:buFont typeface="+mj-lt"/>
              <a:buAutoNum type="alphaLcPeriod"/>
            </a:pPr>
            <a:r>
              <a:rPr lang="id-ID" dirty="0"/>
              <a:t>Tahapan penyimpulan (reasoning), yaitu pemikiran yang menyatakan hal-hal yang berlaku pada teori, berlaku pula bagi hal-hal yang khusus</a:t>
            </a:r>
            <a:r>
              <a:rPr lang="id-ID" dirty="0" smtClean="0"/>
              <a:t>.</a:t>
            </a:r>
            <a:endParaRPr lang="id-ID" dirty="0"/>
          </a:p>
        </p:txBody>
      </p:sp>
    </p:spTree>
    <p:extLst>
      <p:ext uri="{BB962C8B-B14F-4D97-AF65-F5344CB8AC3E}">
        <p14:creationId xmlns:p14="http://schemas.microsoft.com/office/powerpoint/2010/main" val="3610669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Menyusun Kerangka Berpikir (3)</a:t>
            </a:r>
            <a:endParaRPr lang="id-ID" dirty="0"/>
          </a:p>
        </p:txBody>
      </p:sp>
      <p:sp>
        <p:nvSpPr>
          <p:cNvPr id="3" name="Content Placeholder 2"/>
          <p:cNvSpPr>
            <a:spLocks noGrp="1"/>
          </p:cNvSpPr>
          <p:nvPr>
            <p:ph idx="1"/>
          </p:nvPr>
        </p:nvSpPr>
        <p:spPr/>
        <p:txBody>
          <a:bodyPr/>
          <a:lstStyle/>
          <a:p>
            <a:pPr marL="914400" lvl="1" indent="-457200">
              <a:buFont typeface="+mj-lt"/>
              <a:buAutoNum type="arabicPeriod" startAt="3"/>
            </a:pPr>
            <a:r>
              <a:rPr lang="id-ID" dirty="0" smtClean="0"/>
              <a:t>Memberikan </a:t>
            </a:r>
            <a:r>
              <a:rPr lang="id-ID" dirty="0"/>
              <a:t>argumen teoritis mengenai hubungan antar variabel yang diteliti. Argumen teoritis dalam kerangka berpikir merupakan sebuah upaya untuk memperoleh jawaban atas rumusan masalah. Dalam prakteknya, membuat argumen teoritis memerlukan kajian teoretis atau hasil-hasil penelitian yang </a:t>
            </a:r>
            <a:r>
              <a:rPr lang="id-ID" dirty="0" smtClean="0"/>
              <a:t>relavan. </a:t>
            </a:r>
            <a:r>
              <a:rPr lang="id-ID" dirty="0"/>
              <a:t>Hal lain yang perlu diperhatikan adalah, </a:t>
            </a:r>
            <a:r>
              <a:rPr lang="id-ID" dirty="0" smtClean="0"/>
              <a:t>argumen </a:t>
            </a:r>
            <a:r>
              <a:rPr lang="id-ID" dirty="0"/>
              <a:t>teoritis sebagai upaya untuk memperoleh jawaban atas rumusan </a:t>
            </a:r>
            <a:r>
              <a:rPr lang="id-ID" dirty="0" smtClean="0"/>
              <a:t>masalah. Hasil </a:t>
            </a:r>
            <a:r>
              <a:rPr lang="id-ID" dirty="0"/>
              <a:t>dari argumen teoritis ini adalah sebuah jawaban sementara atas rumusan masalah penelitian. Sehingga pada akhirnya produk dari kerangka berpikir adalah sebuah jawaban sementara atas rumusan masalah (hipotesis). </a:t>
            </a:r>
          </a:p>
          <a:p>
            <a:pPr marL="914400" lvl="1" indent="-457200">
              <a:buFont typeface="+mj-lt"/>
              <a:buAutoNum type="arabicPeriod" startAt="3"/>
            </a:pPr>
            <a:r>
              <a:rPr lang="id-ID" dirty="0"/>
              <a:t>Merumuskan model penelitian. Model adalah konstruksi kerangka berpikir atau konstruksi kerangka </a:t>
            </a:r>
            <a:r>
              <a:rPr lang="id-ID" dirty="0" smtClean="0"/>
              <a:t>teoritis </a:t>
            </a:r>
            <a:r>
              <a:rPr lang="id-ID" dirty="0"/>
              <a:t>yang visualisasikan dalam bentuk </a:t>
            </a:r>
            <a:r>
              <a:rPr lang="id-ID" dirty="0" smtClean="0"/>
              <a:t>diagram, </a:t>
            </a:r>
            <a:r>
              <a:rPr lang="id-ID" dirty="0"/>
              <a:t>esensinya menyatakan hipotesis penelitian. </a:t>
            </a:r>
          </a:p>
          <a:p>
            <a:pPr marL="0" indent="0">
              <a:buNone/>
            </a:pPr>
            <a:endParaRPr lang="id-ID" dirty="0"/>
          </a:p>
        </p:txBody>
      </p:sp>
    </p:spTree>
    <p:extLst>
      <p:ext uri="{BB962C8B-B14F-4D97-AF65-F5344CB8AC3E}">
        <p14:creationId xmlns:p14="http://schemas.microsoft.com/office/powerpoint/2010/main" val="431582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Model Kerangka </a:t>
            </a:r>
            <a:r>
              <a:rPr lang="id-ID" dirty="0" smtClean="0"/>
              <a:t>Berpikir</a:t>
            </a:r>
            <a:endParaRPr lang="id-ID" dirty="0"/>
          </a:p>
        </p:txBody>
      </p:sp>
      <p:sp>
        <p:nvSpPr>
          <p:cNvPr id="3" name="Content Placeholder 2"/>
          <p:cNvSpPr>
            <a:spLocks noGrp="1"/>
          </p:cNvSpPr>
          <p:nvPr>
            <p:ph idx="1"/>
          </p:nvPr>
        </p:nvSpPr>
        <p:spPr>
          <a:xfrm>
            <a:off x="681608" y="1356320"/>
            <a:ext cx="3974232" cy="3152800"/>
          </a:xfrm>
        </p:spPr>
        <p:txBody>
          <a:bodyPr/>
          <a:lstStyle/>
          <a:p>
            <a:r>
              <a:rPr lang="id-ID" sz="2400" dirty="0" smtClean="0"/>
              <a:t>Dalam memahami </a:t>
            </a:r>
            <a:r>
              <a:rPr lang="id-ID" sz="2400" dirty="0"/>
              <a:t>posisi kerangka </a:t>
            </a:r>
            <a:r>
              <a:rPr lang="id-ID" sz="2400" dirty="0" smtClean="0"/>
              <a:t>berpikir, lihat </a:t>
            </a:r>
            <a:r>
              <a:rPr lang="id-ID" sz="2400" dirty="0"/>
              <a:t>model stuktur pengkajian ilmiah pada </a:t>
            </a:r>
            <a:r>
              <a:rPr lang="id-ID" sz="2400" dirty="0" smtClean="0"/>
              <a:t>Gambar.</a:t>
            </a:r>
            <a:endParaRPr lang="id-ID" sz="2400" dirty="0"/>
          </a:p>
          <a:p>
            <a:endParaRPr lang="id-ID" sz="2400" dirty="0"/>
          </a:p>
        </p:txBody>
      </p:sp>
      <p:sp>
        <p:nvSpPr>
          <p:cNvPr id="4" name="Rectangle 2"/>
          <p:cNvSpPr>
            <a:spLocks noChangeArrowheads="1"/>
          </p:cNvSpPr>
          <p:nvPr/>
        </p:nvSpPr>
        <p:spPr bwMode="auto">
          <a:xfrm>
            <a:off x="4295800" y="1295399"/>
            <a:ext cx="131994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4064822936"/>
              </p:ext>
            </p:extLst>
          </p:nvPr>
        </p:nvGraphicFramePr>
        <p:xfrm>
          <a:off x="4727848" y="1268760"/>
          <a:ext cx="5688632" cy="5625967"/>
        </p:xfrm>
        <a:graphic>
          <a:graphicData uri="http://schemas.openxmlformats.org/presentationml/2006/ole">
            <mc:AlternateContent xmlns:mc="http://schemas.openxmlformats.org/markup-compatibility/2006">
              <mc:Choice xmlns:v="urn:schemas-microsoft-com:vml" Requires="v">
                <p:oleObj spid="_x0000_s4107" name="Visio" r:id="rId3" imgW="5882147" imgH="5819786" progId="Visio.Drawing.11">
                  <p:embed/>
                </p:oleObj>
              </mc:Choice>
              <mc:Fallback>
                <p:oleObj name="Visio" r:id="rId3" imgW="5882147" imgH="58197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848" y="1268760"/>
                        <a:ext cx="5688632" cy="5625967"/>
                      </a:xfrm>
                      <a:prstGeom prst="rect">
                        <a:avLst/>
                      </a:prstGeom>
                      <a:noFill/>
                    </p:spPr>
                  </p:pic>
                </p:oleObj>
              </mc:Fallback>
            </mc:AlternateContent>
          </a:graphicData>
        </a:graphic>
      </p:graphicFrame>
    </p:spTree>
    <p:extLst>
      <p:ext uri="{BB962C8B-B14F-4D97-AF65-F5344CB8AC3E}">
        <p14:creationId xmlns:p14="http://schemas.microsoft.com/office/powerpoint/2010/main" val="2479425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Kerangka </a:t>
            </a:r>
            <a:r>
              <a:rPr lang="id-ID" dirty="0" smtClean="0"/>
              <a:t>Berpikir (1)</a:t>
            </a:r>
            <a:endParaRPr lang="id-ID" dirty="0"/>
          </a:p>
        </p:txBody>
      </p:sp>
      <p:sp>
        <p:nvSpPr>
          <p:cNvPr id="3" name="Content Placeholder 2"/>
          <p:cNvSpPr>
            <a:spLocks noGrp="1"/>
          </p:cNvSpPr>
          <p:nvPr>
            <p:ph idx="1"/>
          </p:nvPr>
        </p:nvSpPr>
        <p:spPr/>
        <p:txBody>
          <a:bodyPr/>
          <a:lstStyle/>
          <a:p>
            <a:r>
              <a:rPr lang="id-ID" sz="2400" dirty="0"/>
              <a:t>Dalam membuat model kerangka berpikir, seorang peneliti harus memahami susunan dari kerangka berpikir. </a:t>
            </a:r>
            <a:endParaRPr lang="id-ID" sz="2400" dirty="0" smtClean="0"/>
          </a:p>
          <a:p>
            <a:r>
              <a:rPr lang="id-ID" sz="2400" dirty="0" smtClean="0"/>
              <a:t>Susunan </a:t>
            </a:r>
            <a:r>
              <a:rPr lang="id-ID" sz="2400" dirty="0"/>
              <a:t>isi dari suatu kerangka berpikir penelitian, meliputi: </a:t>
            </a:r>
          </a:p>
          <a:p>
            <a:pPr lvl="1"/>
            <a:r>
              <a:rPr lang="id-ID" sz="2200" dirty="0"/>
              <a:t>Penentuan masalah </a:t>
            </a:r>
            <a:r>
              <a:rPr lang="id-ID" sz="2200" dirty="0" smtClean="0"/>
              <a:t>penelitian, merupakan gambaran masalah penelitian yang akan diselesaikan.</a:t>
            </a:r>
            <a:endParaRPr lang="id-ID" sz="2200" dirty="0"/>
          </a:p>
          <a:p>
            <a:pPr lvl="1"/>
            <a:r>
              <a:rPr lang="id-ID" sz="2200" dirty="0"/>
              <a:t>Latar belakang penelitian, penjelasan masalah yang akan diselesaikan pada penelitian yang dilakukan.</a:t>
            </a:r>
          </a:p>
          <a:p>
            <a:pPr lvl="1"/>
            <a:r>
              <a:rPr lang="id-ID" sz="2200" dirty="0"/>
              <a:t>Perumusan masalah, merupakan pokok masalah yang akan diselesaiakn, biasanya dalam dituangkan dalam bentuk pertanyaan penelitian.</a:t>
            </a:r>
          </a:p>
          <a:p>
            <a:pPr lvl="1"/>
            <a:r>
              <a:rPr lang="id-ID" sz="2200" dirty="0"/>
              <a:t>Pendekatan dan metode,  pendekatan atau metode penelitian merupakan cara yang digunakan untuk mengatasi masalah.</a:t>
            </a:r>
          </a:p>
          <a:p>
            <a:pPr lvl="1"/>
            <a:r>
              <a:rPr lang="id-ID" sz="2200" dirty="0"/>
              <a:t>Hipotesis, diajukan jika sudah ditetapkan akar masalah dan cara pengatasan masalah. </a:t>
            </a:r>
          </a:p>
        </p:txBody>
      </p:sp>
    </p:spTree>
    <p:extLst>
      <p:ext uri="{BB962C8B-B14F-4D97-AF65-F5344CB8AC3E}">
        <p14:creationId xmlns:p14="http://schemas.microsoft.com/office/powerpoint/2010/main" val="372875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Kerangka Berpikir (2)</a:t>
            </a:r>
            <a:endParaRPr lang="id-ID" dirty="0"/>
          </a:p>
        </p:txBody>
      </p:sp>
      <p:sp>
        <p:nvSpPr>
          <p:cNvPr id="3" name="Content Placeholder 2"/>
          <p:cNvSpPr>
            <a:spLocks noGrp="1"/>
          </p:cNvSpPr>
          <p:nvPr>
            <p:ph idx="1"/>
          </p:nvPr>
        </p:nvSpPr>
        <p:spPr>
          <a:xfrm>
            <a:off x="609600" y="1412776"/>
            <a:ext cx="10972800" cy="4953000"/>
          </a:xfrm>
        </p:spPr>
        <p:txBody>
          <a:bodyPr/>
          <a:lstStyle/>
          <a:p>
            <a:endParaRPr lang="id-ID" dirty="0"/>
          </a:p>
        </p:txBody>
      </p:sp>
      <p:sp>
        <p:nvSpPr>
          <p:cNvPr id="6" name="Rectangle 4"/>
          <p:cNvSpPr>
            <a:spLocks noChangeArrowheads="1"/>
          </p:cNvSpPr>
          <p:nvPr/>
        </p:nvSpPr>
        <p:spPr bwMode="auto">
          <a:xfrm>
            <a:off x="407368" y="12931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7" name="Object 6"/>
          <p:cNvGraphicFramePr>
            <a:graphicFrameLocks noChangeAspect="1"/>
          </p:cNvGraphicFramePr>
          <p:nvPr>
            <p:extLst>
              <p:ext uri="{D42A27DB-BD31-4B8C-83A1-F6EECF244321}">
                <p14:modId xmlns:p14="http://schemas.microsoft.com/office/powerpoint/2010/main" val="2082355564"/>
              </p:ext>
            </p:extLst>
          </p:nvPr>
        </p:nvGraphicFramePr>
        <p:xfrm>
          <a:off x="914399" y="1296938"/>
          <a:ext cx="9464783" cy="4652341"/>
        </p:xfrm>
        <a:graphic>
          <a:graphicData uri="http://schemas.openxmlformats.org/presentationml/2006/ole">
            <mc:AlternateContent xmlns:mc="http://schemas.openxmlformats.org/markup-compatibility/2006">
              <mc:Choice xmlns:v="urn:schemas-microsoft-com:vml" Requires="v">
                <p:oleObj spid="_x0000_s5130" name="Visio" r:id="rId3" imgW="6170178" imgH="2703955" progId="Visio.Drawing.11">
                  <p:embed/>
                </p:oleObj>
              </mc:Choice>
              <mc:Fallback>
                <p:oleObj name="Visio" r:id="rId3" imgW="6170178" imgH="2703955" progId="Visio.Drawing.11">
                  <p:embed/>
                  <p:pic>
                    <p:nvPicPr>
                      <p:cNvPr id="0" name="Object 3"/>
                      <p:cNvPicPr>
                        <a:picLocks noChangeAspect="1" noChangeArrowheads="1"/>
                      </p:cNvPicPr>
                      <p:nvPr/>
                    </p:nvPicPr>
                    <p:blipFill>
                      <a:blip r:embed="rId4"/>
                      <a:srcRect/>
                      <a:stretch>
                        <a:fillRect/>
                      </a:stretch>
                    </p:blipFill>
                    <p:spPr bwMode="auto">
                      <a:xfrm>
                        <a:off x="914399" y="1296938"/>
                        <a:ext cx="9464783" cy="4652341"/>
                      </a:xfrm>
                      <a:prstGeom prst="rect">
                        <a:avLst/>
                      </a:prstGeom>
                      <a:noFill/>
                    </p:spPr>
                  </p:pic>
                </p:oleObj>
              </mc:Fallback>
            </mc:AlternateContent>
          </a:graphicData>
        </a:graphic>
      </p:graphicFrame>
    </p:spTree>
    <p:extLst>
      <p:ext uri="{BB962C8B-B14F-4D97-AF65-F5344CB8AC3E}">
        <p14:creationId xmlns:p14="http://schemas.microsoft.com/office/powerpoint/2010/main" val="1852812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(1)</a:t>
            </a:r>
            <a:endParaRPr lang="id-ID" dirty="0"/>
          </a:p>
        </p:txBody>
      </p:sp>
      <p:sp>
        <p:nvSpPr>
          <p:cNvPr id="3" name="Content Placeholder 2"/>
          <p:cNvSpPr>
            <a:spLocks noGrp="1"/>
          </p:cNvSpPr>
          <p:nvPr>
            <p:ph idx="1"/>
          </p:nvPr>
        </p:nvSpPr>
        <p:spPr/>
        <p:txBody>
          <a:bodyPr/>
          <a:lstStyle/>
          <a:p>
            <a:pPr lvl="0"/>
            <a:r>
              <a:rPr lang="id-ID" dirty="0"/>
              <a:t>Kerangka berpikir adalah uraian mengenai kerangka konsep pemecahan masalah yang telah diidentifikasi atau dirumuskan. </a:t>
            </a:r>
          </a:p>
          <a:p>
            <a:pPr lvl="0"/>
            <a:r>
              <a:rPr lang="id-ID" dirty="0"/>
              <a:t>Perngertian lainya, kerangka berpikir merupakan inti sari dari teori yang telah dikembangkan yang digunakan sebagai dasar perumusan hipotesis. </a:t>
            </a:r>
          </a:p>
          <a:p>
            <a:pPr lvl="0"/>
            <a:r>
              <a:rPr lang="id-ID" dirty="0"/>
              <a:t>Pada ilmu teknologi informasi, Kerangka Berpikir adalah suatu diagram yang menjelaskan secara garis besar alur logika berjalannya sebuah penelitian secara terstuktur</a:t>
            </a:r>
            <a:r>
              <a:rPr lang="id-ID" dirty="0" smtClean="0"/>
              <a:t>.</a:t>
            </a:r>
            <a:endParaRPr lang="id-ID" dirty="0"/>
          </a:p>
        </p:txBody>
      </p:sp>
    </p:spTree>
    <p:extLst>
      <p:ext uri="{BB962C8B-B14F-4D97-AF65-F5344CB8AC3E}">
        <p14:creationId xmlns:p14="http://schemas.microsoft.com/office/powerpoint/2010/main" val="3097302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(2)</a:t>
            </a:r>
            <a:endParaRPr lang="id-ID" dirty="0"/>
          </a:p>
        </p:txBody>
      </p:sp>
      <p:sp>
        <p:nvSpPr>
          <p:cNvPr id="3" name="Content Placeholder 2"/>
          <p:cNvSpPr>
            <a:spLocks noGrp="1"/>
          </p:cNvSpPr>
          <p:nvPr>
            <p:ph idx="1"/>
          </p:nvPr>
        </p:nvSpPr>
        <p:spPr/>
        <p:txBody>
          <a:bodyPr/>
          <a:lstStyle/>
          <a:p>
            <a:pPr lvl="0"/>
            <a:r>
              <a:rPr lang="id-ID" sz="2400" dirty="0" smtClean="0"/>
              <a:t>Kerangka </a:t>
            </a:r>
            <a:r>
              <a:rPr lang="id-ID" sz="2400" dirty="0"/>
              <a:t>berpikir digunakan sebagai pedoman yang jelas dan valid dalam proses penelitian secara keseluruhan.</a:t>
            </a:r>
          </a:p>
          <a:p>
            <a:pPr lvl="0"/>
            <a:r>
              <a:rPr lang="id-ID" sz="2400" dirty="0"/>
              <a:t>Kerangka teoritis adalah uraian yang berfokus pada teori </a:t>
            </a:r>
            <a:r>
              <a:rPr lang="id-ID" sz="2400" dirty="0" smtClean="0"/>
              <a:t>utama </a:t>
            </a:r>
            <a:r>
              <a:rPr lang="id-ID" sz="2400" dirty="0"/>
              <a:t>yang dijadikan </a:t>
            </a:r>
            <a:r>
              <a:rPr lang="id-ID" sz="2400" dirty="0" smtClean="0"/>
              <a:t>landasan untuk menjelaskan fenomena </a:t>
            </a:r>
            <a:r>
              <a:rPr lang="id-ID" sz="2400" dirty="0"/>
              <a:t>yang diteliti. </a:t>
            </a:r>
          </a:p>
          <a:p>
            <a:pPr lvl="0"/>
            <a:r>
              <a:rPr lang="id-ID" sz="2400" dirty="0"/>
              <a:t>Kerangka konseptual merupakan uraian yang menjelaskan konsep-konsep apa saja yang terkandung di dalam asumsi teoretis yang akan digunakan untuk </a:t>
            </a:r>
            <a:r>
              <a:rPr lang="id-ID" sz="2400" dirty="0" smtClean="0"/>
              <a:t>menjelasakan unsur-unsur </a:t>
            </a:r>
            <a:r>
              <a:rPr lang="id-ID" sz="2400" dirty="0"/>
              <a:t>yang terkandung di dalam fenomena yang akan diteliti </a:t>
            </a:r>
            <a:endParaRPr lang="id-ID" sz="2400" dirty="0" smtClean="0"/>
          </a:p>
        </p:txBody>
      </p:sp>
    </p:spTree>
    <p:extLst>
      <p:ext uri="{BB962C8B-B14F-4D97-AF65-F5344CB8AC3E}">
        <p14:creationId xmlns:p14="http://schemas.microsoft.com/office/powerpoint/2010/main" val="133064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(3)</a:t>
            </a:r>
            <a:endParaRPr lang="id-ID" dirty="0"/>
          </a:p>
        </p:txBody>
      </p:sp>
      <p:sp>
        <p:nvSpPr>
          <p:cNvPr id="3" name="Content Placeholder 2"/>
          <p:cNvSpPr>
            <a:spLocks noGrp="1"/>
          </p:cNvSpPr>
          <p:nvPr>
            <p:ph idx="1"/>
          </p:nvPr>
        </p:nvSpPr>
        <p:spPr/>
        <p:txBody>
          <a:bodyPr/>
          <a:lstStyle/>
          <a:p>
            <a:pPr lvl="0"/>
            <a:r>
              <a:rPr lang="id-ID" sz="2400" dirty="0" smtClean="0"/>
              <a:t>Kerangka </a:t>
            </a:r>
            <a:r>
              <a:rPr lang="id-ID" sz="2400" dirty="0"/>
              <a:t>operasional merupakan penjelasan mengenai variabel-variabel apa saja yang diturunkan dari konsep-konsep yang telah terpilih dan bagaimana hubungan di antara variabel-variabel tersebut, serta hal-hal apa saja yang dapat dijadikan indikator untuk mengukur variabel-variabel yang bersangkutan.</a:t>
            </a:r>
          </a:p>
          <a:p>
            <a:pPr marL="0" indent="0">
              <a:buNone/>
            </a:pPr>
            <a:endParaRPr lang="id-ID" dirty="0"/>
          </a:p>
        </p:txBody>
      </p:sp>
    </p:spTree>
    <p:extLst>
      <p:ext uri="{BB962C8B-B14F-4D97-AF65-F5344CB8AC3E}">
        <p14:creationId xmlns:p14="http://schemas.microsoft.com/office/powerpoint/2010/main" val="141203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en-US" sz="2800" dirty="0"/>
              <a:t>3</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KERANGKA BERPIKIR</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pPr lvl="0"/>
            <a:r>
              <a:rPr lang="id-ID" dirty="0"/>
              <a:t>Mahasiswa mampu </a:t>
            </a:r>
            <a:r>
              <a:rPr lang="id-ID" dirty="0">
                <a:solidFill>
                  <a:srgbClr val="FF0000"/>
                </a:solidFill>
              </a:rPr>
              <a:t>menjelaskan secara terperinci</a:t>
            </a:r>
            <a:r>
              <a:rPr lang="id-ID" dirty="0"/>
              <a:t> mengenai </a:t>
            </a:r>
            <a:r>
              <a:rPr lang="id-ID" dirty="0">
                <a:solidFill>
                  <a:srgbClr val="FF0000"/>
                </a:solidFill>
              </a:rPr>
              <a:t>konsep dan langkah-langkah</a:t>
            </a:r>
            <a:r>
              <a:rPr lang="id-ID" dirty="0"/>
              <a:t> penyusunan kerangka berpikir.</a:t>
            </a:r>
          </a:p>
          <a:p>
            <a:r>
              <a:rPr lang="id-ID" dirty="0"/>
              <a:t>Mahasiswa mampu </a:t>
            </a:r>
            <a:r>
              <a:rPr lang="id-ID" dirty="0">
                <a:solidFill>
                  <a:srgbClr val="FF0000"/>
                </a:solidFill>
              </a:rPr>
              <a:t>membuat contoh</a:t>
            </a:r>
            <a:r>
              <a:rPr lang="id-ID" dirty="0"/>
              <a:t> kerangka berpikir yang baik.</a:t>
            </a:r>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Pembahasan</a:t>
            </a:r>
            <a:endParaRPr lang="id-ID" dirty="0"/>
          </a:p>
        </p:txBody>
      </p:sp>
      <p:sp>
        <p:nvSpPr>
          <p:cNvPr id="3" name="Content Placeholder 2"/>
          <p:cNvSpPr>
            <a:spLocks noGrp="1"/>
          </p:cNvSpPr>
          <p:nvPr>
            <p:ph idx="1"/>
          </p:nvPr>
        </p:nvSpPr>
        <p:spPr/>
        <p:txBody>
          <a:bodyPr/>
          <a:lstStyle/>
          <a:p>
            <a:pPr lvl="0"/>
            <a:r>
              <a:rPr lang="id-ID" dirty="0" smtClean="0">
                <a:hlinkClick r:id="rId2" action="ppaction://hlinksldjump"/>
              </a:rPr>
              <a:t>Konsep Dasar Keranga </a:t>
            </a:r>
            <a:r>
              <a:rPr lang="id-ID" dirty="0">
                <a:hlinkClick r:id="rId2" action="ppaction://hlinksldjump"/>
              </a:rPr>
              <a:t>Berpikir</a:t>
            </a:r>
            <a:endParaRPr lang="id-ID" dirty="0"/>
          </a:p>
          <a:p>
            <a:pPr lvl="0"/>
            <a:r>
              <a:rPr lang="id-ID" dirty="0">
                <a:hlinkClick r:id="rId3" action="ppaction://hlinksldjump"/>
              </a:rPr>
              <a:t>Langkah-Langkah Menyususan Kerangka Berpikir</a:t>
            </a:r>
            <a:endParaRPr lang="id-ID" dirty="0"/>
          </a:p>
          <a:p>
            <a:pPr lvl="0"/>
            <a:r>
              <a:rPr lang="id-ID" dirty="0">
                <a:hlinkClick r:id="rId4" action="ppaction://hlinksldjump"/>
              </a:rPr>
              <a:t>Model Kerangka Berpikir</a:t>
            </a:r>
            <a:endParaRPr lang="id-ID" dirty="0"/>
          </a:p>
          <a:p>
            <a:r>
              <a:rPr lang="id-ID" dirty="0">
                <a:hlinkClick r:id="rId5" action="ppaction://hlinksldjump"/>
              </a:rPr>
              <a:t>Contoh Kerangka </a:t>
            </a:r>
            <a:r>
              <a:rPr lang="id-ID" dirty="0" smtClean="0">
                <a:hlinkClick r:id="rId5" action="ppaction://hlinksldjump"/>
              </a:rPr>
              <a:t>Berpikir</a:t>
            </a:r>
            <a:endParaRPr lang="id-ID" dirty="0" smtClean="0"/>
          </a:p>
          <a:p>
            <a:r>
              <a:rPr lang="id-ID" dirty="0" smtClean="0">
                <a:hlinkClick r:id="rId6" action="ppaction://hlinksldjump"/>
              </a:rPr>
              <a:t>Kesimpulan</a:t>
            </a:r>
            <a:endParaRPr lang="id-ID" dirty="0"/>
          </a:p>
        </p:txBody>
      </p:sp>
    </p:spTree>
    <p:extLst>
      <p:ext uri="{BB962C8B-B14F-4D97-AF65-F5344CB8AC3E}">
        <p14:creationId xmlns:p14="http://schemas.microsoft.com/office/powerpoint/2010/main" val="3036356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Dasar Keranga Berpikir (1)</a:t>
            </a:r>
            <a:endParaRPr lang="id-ID" dirty="0"/>
          </a:p>
        </p:txBody>
      </p:sp>
      <p:sp>
        <p:nvSpPr>
          <p:cNvPr id="3" name="Content Placeholder 2"/>
          <p:cNvSpPr>
            <a:spLocks noGrp="1"/>
          </p:cNvSpPr>
          <p:nvPr>
            <p:ph idx="1"/>
          </p:nvPr>
        </p:nvSpPr>
        <p:spPr/>
        <p:txBody>
          <a:bodyPr/>
          <a:lstStyle/>
          <a:p>
            <a:r>
              <a:rPr lang="id-ID" dirty="0"/>
              <a:t>Kerangka berpikir adalah uraian mengenai </a:t>
            </a:r>
            <a:r>
              <a:rPr lang="id-ID" dirty="0">
                <a:solidFill>
                  <a:srgbClr val="FF0000"/>
                </a:solidFill>
              </a:rPr>
              <a:t>kerangka konsep pemecahan masalah </a:t>
            </a:r>
            <a:r>
              <a:rPr lang="id-ID" dirty="0"/>
              <a:t>yang telah diidentifikasi atau </a:t>
            </a:r>
            <a:r>
              <a:rPr lang="id-ID" dirty="0" smtClean="0"/>
              <a:t>dirumuskan pada tahap perumusan masalah. </a:t>
            </a:r>
          </a:p>
          <a:p>
            <a:r>
              <a:rPr lang="id-ID" dirty="0" smtClean="0"/>
              <a:t>Perngertian </a:t>
            </a:r>
            <a:r>
              <a:rPr lang="id-ID" dirty="0"/>
              <a:t>lainya, kerangka berpikir merupakan </a:t>
            </a:r>
            <a:r>
              <a:rPr lang="id-ID" dirty="0">
                <a:solidFill>
                  <a:srgbClr val="FF0000"/>
                </a:solidFill>
              </a:rPr>
              <a:t>inti sari dari teori yang telah dikembangkan yang digunakan sebagai dasar perumusan </a:t>
            </a:r>
            <a:r>
              <a:rPr lang="id-ID" dirty="0" smtClean="0">
                <a:solidFill>
                  <a:srgbClr val="FF0000"/>
                </a:solidFill>
              </a:rPr>
              <a:t>hipotesis</a:t>
            </a:r>
            <a:r>
              <a:rPr lang="id-ID" dirty="0" smtClean="0"/>
              <a:t>.</a:t>
            </a:r>
          </a:p>
          <a:p>
            <a:r>
              <a:rPr lang="id-ID" dirty="0" smtClean="0"/>
              <a:t>Pada </a:t>
            </a:r>
            <a:r>
              <a:rPr lang="id-ID" dirty="0"/>
              <a:t>ilmu teknologi informasi, </a:t>
            </a:r>
            <a:r>
              <a:rPr lang="id-ID" dirty="0" smtClean="0"/>
              <a:t>kerangka </a:t>
            </a:r>
            <a:r>
              <a:rPr lang="id-ID" dirty="0"/>
              <a:t>berpikir adalah suatu </a:t>
            </a:r>
            <a:r>
              <a:rPr lang="id-ID" dirty="0">
                <a:solidFill>
                  <a:srgbClr val="FF0000"/>
                </a:solidFill>
              </a:rPr>
              <a:t>diagram yang menjelaskan secara garis besar alur logika berjalannya sebuah</a:t>
            </a:r>
            <a:r>
              <a:rPr lang="id-ID" dirty="0"/>
              <a:t> penelitian secara terstuktur</a:t>
            </a:r>
          </a:p>
        </p:txBody>
      </p:sp>
    </p:spTree>
    <p:extLst>
      <p:ext uri="{BB962C8B-B14F-4D97-AF65-F5344CB8AC3E}">
        <p14:creationId xmlns:p14="http://schemas.microsoft.com/office/powerpoint/2010/main" val="2862724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Dasar Kerangka Berpikir(2)</a:t>
            </a:r>
            <a:endParaRPr lang="id-ID" dirty="0"/>
          </a:p>
        </p:txBody>
      </p:sp>
      <p:sp>
        <p:nvSpPr>
          <p:cNvPr id="3" name="Content Placeholder 2"/>
          <p:cNvSpPr>
            <a:spLocks noGrp="1"/>
          </p:cNvSpPr>
          <p:nvPr>
            <p:ph idx="1"/>
          </p:nvPr>
        </p:nvSpPr>
        <p:spPr/>
        <p:txBody>
          <a:bodyPr/>
          <a:lstStyle/>
          <a:p>
            <a:r>
              <a:rPr lang="id-ID" dirty="0"/>
              <a:t>Kerangka berpikir digunakan sebagai pedoman </a:t>
            </a:r>
            <a:r>
              <a:rPr lang="id-ID" dirty="0" smtClean="0"/>
              <a:t>dalam </a:t>
            </a:r>
            <a:r>
              <a:rPr lang="id-ID" dirty="0"/>
              <a:t>proses penelitian secara keseluruhan. Kerangka berpikir penelitian mencakup beberapa hal, yaitu:  </a:t>
            </a:r>
          </a:p>
          <a:p>
            <a:pPr lvl="1"/>
            <a:r>
              <a:rPr lang="id-ID" dirty="0"/>
              <a:t>Alur jalan pikiran secara logis dalam menjawab masalah yang didasarkan pada landasan teoretik dan atau hasil penelitian yang relevan.  </a:t>
            </a:r>
          </a:p>
          <a:p>
            <a:pPr lvl="1"/>
            <a:r>
              <a:rPr lang="id-ID" dirty="0"/>
              <a:t>Kerangka logika (logical construct) yang mampu menunjukan dan menjelaskan masalah yang telah dirumuskan dalam kerangka teori.  </a:t>
            </a:r>
          </a:p>
          <a:p>
            <a:pPr lvl="1"/>
            <a:r>
              <a:rPr lang="id-ID" dirty="0"/>
              <a:t>Model penelitian yang dapat disajikan secara skematis dalam bentuk gambar atau model matematis yang menyatakan hubungan antar </a:t>
            </a:r>
            <a:r>
              <a:rPr lang="id-ID" dirty="0" smtClean="0"/>
              <a:t>variabel penelitian, </a:t>
            </a:r>
            <a:r>
              <a:rPr lang="id-ID" dirty="0"/>
              <a:t>sehingga pada akhir kerangka berpikir ini terbentuklah hipotesis</a:t>
            </a:r>
            <a:r>
              <a:rPr lang="id-ID" dirty="0" smtClean="0"/>
              <a:t>.</a:t>
            </a:r>
            <a:endParaRPr lang="id-ID" dirty="0"/>
          </a:p>
        </p:txBody>
      </p:sp>
    </p:spTree>
    <p:extLst>
      <p:ext uri="{BB962C8B-B14F-4D97-AF65-F5344CB8AC3E}">
        <p14:creationId xmlns:p14="http://schemas.microsoft.com/office/powerpoint/2010/main" val="36618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Dasar Kerangka Berpikir (3)</a:t>
            </a:r>
            <a:endParaRPr lang="id-ID" dirty="0"/>
          </a:p>
        </p:txBody>
      </p:sp>
      <p:sp>
        <p:nvSpPr>
          <p:cNvPr id="3" name="Content Placeholder 2"/>
          <p:cNvSpPr>
            <a:spLocks noGrp="1"/>
          </p:cNvSpPr>
          <p:nvPr>
            <p:ph idx="1"/>
          </p:nvPr>
        </p:nvSpPr>
        <p:spPr/>
        <p:txBody>
          <a:bodyPr/>
          <a:lstStyle/>
          <a:p>
            <a:r>
              <a:rPr lang="id-ID" b="1" dirty="0">
                <a:solidFill>
                  <a:srgbClr val="FF0000"/>
                </a:solidFill>
              </a:rPr>
              <a:t>Ciri-Ciri Kerangka Berpikir Penelitian</a:t>
            </a:r>
          </a:p>
          <a:p>
            <a:pPr lvl="1"/>
            <a:r>
              <a:rPr lang="id-ID" dirty="0"/>
              <a:t>Terdapat beberapa hal yang perlu diperhatikan dalam menyusun kerangka berpikir, </a:t>
            </a:r>
            <a:r>
              <a:rPr lang="id-ID" dirty="0" smtClean="0"/>
              <a:t>kerangka </a:t>
            </a:r>
            <a:r>
              <a:rPr lang="id-ID" dirty="0"/>
              <a:t>berpikir harus </a:t>
            </a:r>
            <a:r>
              <a:rPr lang="id-ID" dirty="0" smtClean="0"/>
              <a:t>memuat </a:t>
            </a:r>
            <a:r>
              <a:rPr lang="id-ID" dirty="0"/>
              <a:t>penjelasan untuk menjawab beberapa pertanyaan di bawah ini:</a:t>
            </a:r>
          </a:p>
          <a:p>
            <a:pPr lvl="1"/>
            <a:r>
              <a:rPr lang="id-ID" dirty="0">
                <a:solidFill>
                  <a:srgbClr val="FF0000"/>
                </a:solidFill>
              </a:rPr>
              <a:t>Mengapa penelitian </a:t>
            </a:r>
            <a:r>
              <a:rPr lang="id-ID" dirty="0" smtClean="0">
                <a:solidFill>
                  <a:srgbClr val="FF0000"/>
                </a:solidFill>
              </a:rPr>
              <a:t>dilakukan? </a:t>
            </a:r>
            <a:r>
              <a:rPr lang="id-ID" dirty="0" smtClean="0">
                <a:solidFill>
                  <a:srgbClr val="FF0000"/>
                </a:solidFill>
                <a:sym typeface="Wingdings" panose="05000000000000000000" pitchFamily="2" charset="2"/>
              </a:rPr>
              <a:t> </a:t>
            </a:r>
            <a:r>
              <a:rPr lang="id-ID" dirty="0" smtClean="0"/>
              <a:t>Untuk </a:t>
            </a:r>
            <a:r>
              <a:rPr lang="id-ID" dirty="0"/>
              <a:t>menjawab pertanyaan “mengapa penelitian dilakukan” harus disampaikan dengan kuat, jika perlu sampaikan dengan fakta data. Seberapa besar dampak bagi masyarakat luas hasil dari penelitian yang dilakukan, sampaikan dengan baik.</a:t>
            </a:r>
          </a:p>
          <a:p>
            <a:pPr lvl="1"/>
            <a:r>
              <a:rPr lang="id-ID" dirty="0">
                <a:solidFill>
                  <a:srgbClr val="FF0000"/>
                </a:solidFill>
              </a:rPr>
              <a:t>Bagaimana proses penelitian </a:t>
            </a:r>
            <a:r>
              <a:rPr lang="id-ID" dirty="0" smtClean="0">
                <a:solidFill>
                  <a:srgbClr val="FF0000"/>
                </a:solidFill>
              </a:rPr>
              <a:t>dilakukan? </a:t>
            </a:r>
            <a:r>
              <a:rPr lang="id-ID" dirty="0" smtClean="0"/>
              <a:t>Proses </a:t>
            </a:r>
            <a:r>
              <a:rPr lang="id-ID" dirty="0"/>
              <a:t>penelitian dapat dilakukan dengan beragam cara atau metode sesuai dengan kebutuhan diperlukan. Dalama penelitian dapat dilakukan dengan metode sampling, studi pustaka, </a:t>
            </a:r>
            <a:r>
              <a:rPr lang="id-ID" u="sng" dirty="0">
                <a:hlinkClick r:id="rId2"/>
              </a:rPr>
              <a:t>studi kasus</a:t>
            </a:r>
            <a:r>
              <a:rPr lang="id-ID" dirty="0"/>
              <a:t> dan lain sebagainya. Proses penelitian biasanya diuraikan secara terperinci pada metodologi penelitian yang digunakan. </a:t>
            </a:r>
            <a:endParaRPr lang="id-ID" dirty="0" smtClean="0"/>
          </a:p>
          <a:p>
            <a:pPr lvl="1"/>
            <a:r>
              <a:rPr lang="id-ID" dirty="0" smtClean="0"/>
              <a:t>Apa </a:t>
            </a:r>
            <a:r>
              <a:rPr lang="id-ID" dirty="0"/>
              <a:t>yang akan didapatkan dari penelitian tersebut?</a:t>
            </a:r>
          </a:p>
          <a:p>
            <a:r>
              <a:rPr lang="id-ID" dirty="0"/>
              <a:t>Untuk mengetahui apa yang akan didapatkan dari suatu penelitian, tersebut tergantung pada pemikiran yang sudah tercantum sebelumnya dalam kerangka berpikir. Dugaan sementara apa yang akan didapatkan dari suatu penelitian disajikan dalam bentuk hipotesis atau pertanyaan penelitian. Secara umum tidak seluruh hal yang diinginkan sesuai dengan apa yang dipikirkan sebelumnya, hal tersebut merupakan kondisi yang wajar. Hasil penelitian sangat tergantung dari proses yang dilakukan. </a:t>
            </a:r>
          </a:p>
          <a:p>
            <a:pPr lvl="0"/>
            <a:r>
              <a:rPr lang="id-ID" dirty="0"/>
              <a:t>Untuk apa hasil penelitian diperoleh?</a:t>
            </a:r>
          </a:p>
          <a:p>
            <a:r>
              <a:rPr lang="id-ID" dirty="0"/>
              <a:t>Untuk menjawab pertanyaan tersebut Kita dapat kembali ke point pertama yaitu “mengapa penelitian itu dilakukan”? adalah untuk mencari kebenaran, jawaban atau solusi sesuatu masalah yang kontroversi di kalangan masyarakat atau untuk membantah opini atau mitos yang tersebar sejak turun-temurun. Penelitian yang baik adalah penelitian yang mempunyai hasil yang memberikan manfaat bagi banyak kalangan masyarakat.</a:t>
            </a:r>
          </a:p>
          <a:p>
            <a:pPr lvl="1"/>
            <a:r>
              <a:rPr lang="id-ID" b="1" u="sng" dirty="0"/>
              <a:t>Jenis Kerangka Berpikir Penelitian</a:t>
            </a:r>
            <a:endParaRPr lang="id-ID" b="1" dirty="0"/>
          </a:p>
          <a:p>
            <a:r>
              <a:rPr lang="id-ID" dirty="0"/>
              <a:t>Pada saat menyampaikan kerangka berpikir, ada tiga konsep yang harus dijelaskan, yaitu: </a:t>
            </a:r>
          </a:p>
          <a:p>
            <a:pPr lvl="0"/>
            <a:r>
              <a:rPr lang="id-ID" dirty="0"/>
              <a:t>Kerangka teoritis</a:t>
            </a:r>
          </a:p>
          <a:p>
            <a:r>
              <a:rPr lang="id-ID" dirty="0"/>
              <a:t>Kerangka teoritis adalah uraian yang berfokus pada teori utamanya apa yang dijadikan landasan (</a:t>
            </a:r>
            <a:r>
              <a:rPr lang="id-ID" i="1" dirty="0"/>
              <a:t>grand theory)</a:t>
            </a:r>
            <a:r>
              <a:rPr lang="id-ID" dirty="0"/>
              <a:t> yang akan digunakan untuk menjelaskan fenomena yang diteliti. </a:t>
            </a:r>
          </a:p>
          <a:p>
            <a:pPr lvl="0"/>
            <a:r>
              <a:rPr lang="id-ID" dirty="0"/>
              <a:t>Kerangka konseptual</a:t>
            </a:r>
          </a:p>
          <a:p>
            <a:r>
              <a:rPr lang="id-ID" dirty="0"/>
              <a:t>Kerangka konseptual merupakan uraian yang menjelaskan konsep-konsep apa saja yang terkandung di dalam asumsi teoretis yang akan digunakan untuk mengabstraksikan (menjelasakan/mengistilahkan) unsur-unsur yang terkandung di dalam fenomena yang akan diteliti dan bagaimana hubungan di antara konsep-konsep tersebut. Pemahaman yang mudah, Kerangka koseptual adalah penelitian yang banyak menggunakan konsep-konsep dalam menyusun logika penelitian atau kerangka berpikir.</a:t>
            </a:r>
          </a:p>
          <a:p>
            <a:pPr lvl="0"/>
            <a:r>
              <a:rPr lang="id-ID" dirty="0"/>
              <a:t>Kerangka operasional</a:t>
            </a:r>
          </a:p>
          <a:p>
            <a:r>
              <a:rPr lang="id-ID" dirty="0"/>
              <a:t>Kerangka operasional merupakan penjelasan mengenai variabel-variabel apa saja yang diturunkan dari konsep-konsep yang telah terpilih dan bagaimana hubungan di antara variabel-variabel tersebut, serta hal-hal apa saja yang dapat dijadikan indikator untuk mengukur variabel-variabel yang bersangkutan. Kerangka operasional sama dengan kerangka Konseptual, hanya bedanya variabel yang digunakan dalam kerangka operasional hanya variabel yang digunakan dalam penelitian.</a:t>
            </a:r>
          </a:p>
          <a:p>
            <a:pPr marL="0" indent="0">
              <a:buNone/>
            </a:pPr>
            <a:endParaRPr lang="id-ID" dirty="0"/>
          </a:p>
        </p:txBody>
      </p:sp>
    </p:spTree>
    <p:extLst>
      <p:ext uri="{BB962C8B-B14F-4D97-AF65-F5344CB8AC3E}">
        <p14:creationId xmlns:p14="http://schemas.microsoft.com/office/powerpoint/2010/main" val="46109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Dasar Kerangka Berpikir (4)</a:t>
            </a:r>
            <a:endParaRPr lang="id-ID" dirty="0"/>
          </a:p>
        </p:txBody>
      </p:sp>
      <p:sp>
        <p:nvSpPr>
          <p:cNvPr id="3" name="Content Placeholder 2"/>
          <p:cNvSpPr>
            <a:spLocks noGrp="1"/>
          </p:cNvSpPr>
          <p:nvPr>
            <p:ph idx="1"/>
          </p:nvPr>
        </p:nvSpPr>
        <p:spPr/>
        <p:txBody>
          <a:bodyPr/>
          <a:lstStyle/>
          <a:p>
            <a:r>
              <a:rPr lang="id-ID" b="1" dirty="0"/>
              <a:t>C</a:t>
            </a:r>
            <a:r>
              <a:rPr lang="id-ID" b="1" dirty="0">
                <a:solidFill>
                  <a:srgbClr val="FF0000"/>
                </a:solidFill>
              </a:rPr>
              <a:t>iri-Ciri Kerangka Berpikir Penelitian</a:t>
            </a:r>
          </a:p>
          <a:p>
            <a:pPr lvl="1"/>
            <a:r>
              <a:rPr lang="id-ID" dirty="0" smtClean="0">
                <a:solidFill>
                  <a:srgbClr val="FF0000"/>
                </a:solidFill>
              </a:rPr>
              <a:t>Apa </a:t>
            </a:r>
            <a:r>
              <a:rPr lang="id-ID" dirty="0">
                <a:solidFill>
                  <a:srgbClr val="FF0000"/>
                </a:solidFill>
              </a:rPr>
              <a:t>yang akan didapatkan dari penelitian </a:t>
            </a:r>
            <a:r>
              <a:rPr lang="id-ID" dirty="0" smtClean="0">
                <a:solidFill>
                  <a:srgbClr val="FF0000"/>
                </a:solidFill>
              </a:rPr>
              <a:t>tersebut?</a:t>
            </a:r>
            <a:r>
              <a:rPr lang="id-ID" dirty="0" smtClean="0">
                <a:sym typeface="Wingdings" panose="05000000000000000000" pitchFamily="2" charset="2"/>
              </a:rPr>
              <a:t> </a:t>
            </a:r>
            <a:r>
              <a:rPr lang="id-ID" dirty="0" smtClean="0"/>
              <a:t>Untuk </a:t>
            </a:r>
            <a:r>
              <a:rPr lang="id-ID" dirty="0"/>
              <a:t>mengetahui apa yang akan didapatkan dari suatu penelitian, </a:t>
            </a:r>
            <a:r>
              <a:rPr lang="id-ID" dirty="0" smtClean="0"/>
              <a:t>tergantung </a:t>
            </a:r>
            <a:r>
              <a:rPr lang="id-ID" dirty="0"/>
              <a:t>pada pemikiran yang sudah tercantum </a:t>
            </a:r>
            <a:r>
              <a:rPr lang="id-ID" dirty="0" smtClean="0"/>
              <a:t>sebelumnya. </a:t>
            </a:r>
            <a:r>
              <a:rPr lang="id-ID" dirty="0"/>
              <a:t>Dugaan sementara apa yang akan didapatkan dari suatu penelitian disajikan dalam bentuk hipotesis atau pertanyaan </a:t>
            </a:r>
            <a:r>
              <a:rPr lang="id-ID" dirty="0" smtClean="0"/>
              <a:t>penelitian. </a:t>
            </a:r>
            <a:r>
              <a:rPr lang="id-ID" dirty="0"/>
              <a:t>Hasil penelitian sangat tergantung dari proses yang dilakukan. </a:t>
            </a:r>
          </a:p>
          <a:p>
            <a:pPr lvl="1"/>
            <a:r>
              <a:rPr lang="id-ID" dirty="0">
                <a:solidFill>
                  <a:srgbClr val="FF0000"/>
                </a:solidFill>
              </a:rPr>
              <a:t>Untuk apa hasil penelitian </a:t>
            </a:r>
            <a:r>
              <a:rPr lang="id-ID" dirty="0" smtClean="0">
                <a:solidFill>
                  <a:srgbClr val="FF0000"/>
                </a:solidFill>
              </a:rPr>
              <a:t>diperoleh?</a:t>
            </a:r>
            <a:r>
              <a:rPr lang="id-ID" dirty="0" smtClean="0">
                <a:solidFill>
                  <a:srgbClr val="FF0000"/>
                </a:solidFill>
                <a:sym typeface="Wingdings" panose="05000000000000000000" pitchFamily="2" charset="2"/>
              </a:rPr>
              <a:t> </a:t>
            </a:r>
            <a:r>
              <a:rPr lang="id-ID" dirty="0" smtClean="0"/>
              <a:t>Untuk </a:t>
            </a:r>
            <a:r>
              <a:rPr lang="id-ID" dirty="0"/>
              <a:t>menjawab pertanyaan tersebut Kita dapat kembali ke point pertama yaitu “mengapa penelitian itu dilakukan”? adalah untuk mencari kebenaran, jawaban atau solusi sesuatu masalah yang kontroversi di kalangan masyarakat atau untuk membantah opini </a:t>
            </a:r>
            <a:r>
              <a:rPr lang="id-ID" dirty="0" smtClean="0"/>
              <a:t>yang </a:t>
            </a:r>
            <a:r>
              <a:rPr lang="id-ID" dirty="0"/>
              <a:t>tersebar sejak turun-temurun. Penelitian yang baik adalah penelitian yang mempunyai hasil yang memberikan manfaat bagi </a:t>
            </a:r>
            <a:r>
              <a:rPr lang="id-ID" b="1" dirty="0" smtClean="0"/>
              <a:t>masyarakat secara luas.</a:t>
            </a:r>
            <a:endParaRPr lang="id-ID" b="1" dirty="0"/>
          </a:p>
        </p:txBody>
      </p:sp>
    </p:spTree>
    <p:extLst>
      <p:ext uri="{BB962C8B-B14F-4D97-AF65-F5344CB8AC3E}">
        <p14:creationId xmlns:p14="http://schemas.microsoft.com/office/powerpoint/2010/main" val="2809057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Dasar Kerangka Berpikir (5)</a:t>
            </a:r>
            <a:endParaRPr lang="id-ID" dirty="0"/>
          </a:p>
        </p:txBody>
      </p:sp>
      <p:sp>
        <p:nvSpPr>
          <p:cNvPr id="3" name="Content Placeholder 2"/>
          <p:cNvSpPr>
            <a:spLocks noGrp="1"/>
          </p:cNvSpPr>
          <p:nvPr>
            <p:ph idx="1"/>
          </p:nvPr>
        </p:nvSpPr>
        <p:spPr>
          <a:xfrm>
            <a:off x="609600" y="1340768"/>
            <a:ext cx="10972800" cy="4953000"/>
          </a:xfrm>
        </p:spPr>
        <p:txBody>
          <a:bodyPr/>
          <a:lstStyle/>
          <a:p>
            <a:r>
              <a:rPr lang="id-ID" b="1" dirty="0" smtClean="0">
                <a:solidFill>
                  <a:srgbClr val="FF0000"/>
                </a:solidFill>
              </a:rPr>
              <a:t>Jenis </a:t>
            </a:r>
            <a:r>
              <a:rPr lang="id-ID" b="1" dirty="0">
                <a:solidFill>
                  <a:srgbClr val="FF0000"/>
                </a:solidFill>
              </a:rPr>
              <a:t>Kerangka Berpikir </a:t>
            </a:r>
            <a:r>
              <a:rPr lang="id-ID" b="1" dirty="0" smtClean="0">
                <a:solidFill>
                  <a:srgbClr val="FF0000"/>
                </a:solidFill>
              </a:rPr>
              <a:t>Penelitian:</a:t>
            </a:r>
            <a:endParaRPr lang="id-ID" b="1" dirty="0">
              <a:solidFill>
                <a:srgbClr val="FF0000"/>
              </a:solidFill>
            </a:endParaRPr>
          </a:p>
          <a:p>
            <a:pPr lvl="1"/>
            <a:r>
              <a:rPr lang="id-ID" b="1" dirty="0" smtClean="0">
                <a:solidFill>
                  <a:srgbClr val="FF0000"/>
                </a:solidFill>
              </a:rPr>
              <a:t>Kerangka teoritis: </a:t>
            </a:r>
            <a:r>
              <a:rPr lang="id-ID" dirty="0" smtClean="0"/>
              <a:t>Kerangka </a:t>
            </a:r>
            <a:r>
              <a:rPr lang="id-ID" dirty="0"/>
              <a:t>teoritis adalah uraian yang berfokus pada teori utamanya apa yang dijadikan landasan (</a:t>
            </a:r>
            <a:r>
              <a:rPr lang="id-ID" i="1" dirty="0"/>
              <a:t>grand theory</a:t>
            </a:r>
            <a:r>
              <a:rPr lang="id-ID" i="1" dirty="0" smtClean="0"/>
              <a:t>),</a:t>
            </a:r>
            <a:r>
              <a:rPr lang="id-ID" dirty="0" smtClean="0"/>
              <a:t> </a:t>
            </a:r>
            <a:r>
              <a:rPr lang="id-ID" dirty="0"/>
              <a:t>yang </a:t>
            </a:r>
            <a:r>
              <a:rPr lang="id-ID" dirty="0" smtClean="0"/>
              <a:t>digunakan </a:t>
            </a:r>
            <a:r>
              <a:rPr lang="id-ID" dirty="0"/>
              <a:t>untuk menjelaskan fenomena yang diteliti. </a:t>
            </a:r>
          </a:p>
          <a:p>
            <a:pPr lvl="1"/>
            <a:r>
              <a:rPr lang="id-ID" b="1" dirty="0">
                <a:solidFill>
                  <a:srgbClr val="FF0000"/>
                </a:solidFill>
              </a:rPr>
              <a:t>Kerangka </a:t>
            </a:r>
            <a:r>
              <a:rPr lang="id-ID" b="1" dirty="0" smtClean="0">
                <a:solidFill>
                  <a:srgbClr val="FF0000"/>
                </a:solidFill>
              </a:rPr>
              <a:t>konseptual: </a:t>
            </a:r>
            <a:r>
              <a:rPr lang="id-ID" dirty="0" smtClean="0"/>
              <a:t>Kerangka </a:t>
            </a:r>
            <a:r>
              <a:rPr lang="id-ID" dirty="0"/>
              <a:t>konseptual merupakan uraian yang menjelaskan konsep-konsep apa saja yang terkandung di dalam asumsi teoretis yang akan digunakan untuk </a:t>
            </a:r>
            <a:r>
              <a:rPr lang="id-ID" dirty="0" smtClean="0"/>
              <a:t>menjelasakan </a:t>
            </a:r>
            <a:r>
              <a:rPr lang="id-ID" dirty="0"/>
              <a:t>unsur-unsur yang terkandung di dalam fenomena yang akan diteliti dan bagaimana hubungan di antara konsep-konsep tersebut. </a:t>
            </a:r>
          </a:p>
          <a:p>
            <a:pPr lvl="1"/>
            <a:r>
              <a:rPr lang="id-ID" b="1" dirty="0">
                <a:solidFill>
                  <a:srgbClr val="FF0000"/>
                </a:solidFill>
              </a:rPr>
              <a:t>Kerangka </a:t>
            </a:r>
            <a:r>
              <a:rPr lang="id-ID" b="1" dirty="0" smtClean="0">
                <a:solidFill>
                  <a:srgbClr val="FF0000"/>
                </a:solidFill>
              </a:rPr>
              <a:t>operasional: </a:t>
            </a:r>
            <a:r>
              <a:rPr lang="id-ID" dirty="0" smtClean="0"/>
              <a:t>Kerangka </a:t>
            </a:r>
            <a:r>
              <a:rPr lang="id-ID" dirty="0"/>
              <a:t>operasional merupakan penjelasan mengenai variabel-variabel apa saja yang diturunkan dari konsep-konsep yang telah terpilih dan bagaimana hubungan di antara variabel-variabel tersebut, serta hal-hal apa saja yang dapat dijadikan indikator untuk mengukur variabel-variabel yang bersangkutan. </a:t>
            </a:r>
          </a:p>
        </p:txBody>
      </p:sp>
    </p:spTree>
    <p:extLst>
      <p:ext uri="{BB962C8B-B14F-4D97-AF65-F5344CB8AC3E}">
        <p14:creationId xmlns:p14="http://schemas.microsoft.com/office/powerpoint/2010/main" val="1760376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6134</TotalTime>
  <Words>1191</Words>
  <Application>Microsoft Office PowerPoint</Application>
  <PresentationFormat>Widescreen</PresentationFormat>
  <Paragraphs>87</Paragraphs>
  <Slides>19</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19</vt:i4>
      </vt:variant>
    </vt:vector>
  </HeadingPairs>
  <TitlesOfParts>
    <vt:vector size="31"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Visio</vt:lpstr>
      <vt:lpstr>FAKULTAS TEKNOLOGI INFORMASI</vt:lpstr>
      <vt:lpstr>KERANGKA BERPIKIR</vt:lpstr>
      <vt:lpstr>Tujuan Pembelajaran</vt:lpstr>
      <vt:lpstr>Pokok Pembahasan</vt:lpstr>
      <vt:lpstr>Konsep Dasar Keranga Berpikir (1)</vt:lpstr>
      <vt:lpstr>Konsep Dasar Kerangka Berpikir(2)</vt:lpstr>
      <vt:lpstr>Konsep Dasar Kerangka Berpikir (3)</vt:lpstr>
      <vt:lpstr>Konsep Dasar Kerangka Berpikir (4)</vt:lpstr>
      <vt:lpstr>Konsep Dasar Kerangka Berpikir (5)</vt:lpstr>
      <vt:lpstr>Menyususan Kerangka Berpikir (1)</vt:lpstr>
      <vt:lpstr>Menyusun Kerangka Berpikir (2)</vt:lpstr>
      <vt:lpstr>Menyusun Kerangka Berpikir (3)</vt:lpstr>
      <vt:lpstr>Model Kerangka Berpikir</vt:lpstr>
      <vt:lpstr>Contoh Kerangka Berpikir (1)</vt:lpstr>
      <vt:lpstr>Contoh Kerangka Berpikir (2)</vt:lpstr>
      <vt:lpstr>Kesimpulan (1)</vt:lpstr>
      <vt:lpstr>Kesimpulan (2)</vt:lpstr>
      <vt:lpstr>Kesimpulan (3)</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385</cp:revision>
  <dcterms:created xsi:type="dcterms:W3CDTF">2011-05-21T14:11:58Z</dcterms:created>
  <dcterms:modified xsi:type="dcterms:W3CDTF">2020-09-14T20:13:36Z</dcterms:modified>
</cp:coreProperties>
</file>