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38"/>
  </p:notesMasterIdLst>
  <p:handoutMasterIdLst>
    <p:handoutMasterId r:id="rId39"/>
  </p:handoutMasterIdLst>
  <p:sldIdLst>
    <p:sldId id="324" r:id="rId3"/>
    <p:sldId id="351" r:id="rId4"/>
    <p:sldId id="352" r:id="rId5"/>
    <p:sldId id="356" r:id="rId6"/>
    <p:sldId id="359" r:id="rId7"/>
    <p:sldId id="354" r:id="rId8"/>
    <p:sldId id="360" r:id="rId9"/>
    <p:sldId id="357" r:id="rId10"/>
    <p:sldId id="361" r:id="rId11"/>
    <p:sldId id="362" r:id="rId12"/>
    <p:sldId id="381" r:id="rId13"/>
    <p:sldId id="355" r:id="rId14"/>
    <p:sldId id="378" r:id="rId15"/>
    <p:sldId id="376" r:id="rId16"/>
    <p:sldId id="377" r:id="rId17"/>
    <p:sldId id="358" r:id="rId18"/>
    <p:sldId id="382" r:id="rId19"/>
    <p:sldId id="365" r:id="rId20"/>
    <p:sldId id="366" r:id="rId21"/>
    <p:sldId id="380" r:id="rId22"/>
    <p:sldId id="383" r:id="rId23"/>
    <p:sldId id="384" r:id="rId24"/>
    <p:sldId id="385" r:id="rId25"/>
    <p:sldId id="386" r:id="rId26"/>
    <p:sldId id="387" r:id="rId27"/>
    <p:sldId id="367" r:id="rId28"/>
    <p:sldId id="374" r:id="rId29"/>
    <p:sldId id="363" r:id="rId30"/>
    <p:sldId id="379" r:id="rId31"/>
    <p:sldId id="375" r:id="rId32"/>
    <p:sldId id="388" r:id="rId33"/>
    <p:sldId id="389" r:id="rId34"/>
    <p:sldId id="353" r:id="rId35"/>
    <p:sldId id="364" r:id="rId36"/>
    <p:sldId id="348" r:id="rId3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71" d="100"/>
          <a:sy n="71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15/09/2020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9/15/2020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3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id-ID" sz="4400" b="1" dirty="0" smtClean="0">
                <a:latin typeface="+mj-lt"/>
              </a:rPr>
              <a:t>METODOLOGI PENELITIAN</a:t>
            </a:r>
          </a:p>
          <a:p>
            <a:r>
              <a:rPr lang="id-ID" sz="3600" b="1" dirty="0" smtClean="0">
                <a:latin typeface="+mj-lt"/>
              </a:rPr>
              <a:t>[ </a:t>
            </a:r>
            <a:r>
              <a:rPr lang="en-US" sz="3600" b="1" dirty="0" smtClean="0">
                <a:latin typeface="+mj-lt"/>
              </a:rPr>
              <a:t>U</a:t>
            </a:r>
            <a:r>
              <a:rPr lang="id-ID" sz="3600" b="1" dirty="0" smtClean="0">
                <a:latin typeface="+mj-lt"/>
              </a:rPr>
              <a:t>M013 / </a:t>
            </a:r>
            <a:r>
              <a:rPr lang="id-ID" sz="3600" b="1" dirty="0" smtClean="0">
                <a:latin typeface="+mj-lt"/>
              </a:rPr>
              <a:t>2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Hipotesis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 smtClean="0"/>
              <a:t>Tujuan dan pentingnya hipotesis dalam penelitian ilmiah</a:t>
            </a:r>
          </a:p>
          <a:p>
            <a:pPr marL="857250" lvl="1" indent="-457200">
              <a:buFont typeface="+mj-lt"/>
              <a:buAutoNum type="arabicPeriod"/>
            </a:pPr>
            <a:r>
              <a:rPr lang="id-ID" dirty="0" smtClean="0"/>
              <a:t>Memberikan </a:t>
            </a:r>
            <a:r>
              <a:rPr lang="id-ID" dirty="0" smtClean="0">
                <a:solidFill>
                  <a:srgbClr val="FF0000"/>
                </a:solidFill>
              </a:rPr>
              <a:t>penjelasan sementara</a:t>
            </a:r>
            <a:r>
              <a:rPr lang="id-ID" dirty="0" smtClean="0"/>
              <a:t> tentang fenomena dan memfasilitasi perluasan pengetahuan di suatu daerah.</a:t>
            </a:r>
          </a:p>
          <a:p>
            <a:pPr marL="857250" lvl="1" indent="-457200">
              <a:buFont typeface="+mj-lt"/>
              <a:buAutoNum type="arabicPeriod"/>
            </a:pPr>
            <a:r>
              <a:rPr lang="id-ID" dirty="0" smtClean="0"/>
              <a:t>Memberi </a:t>
            </a:r>
            <a:r>
              <a:rPr lang="id-ID" dirty="0" smtClean="0">
                <a:solidFill>
                  <a:srgbClr val="FF0000"/>
                </a:solidFill>
              </a:rPr>
              <a:t>simpatisan</a:t>
            </a:r>
            <a:r>
              <a:rPr lang="id-ID" dirty="0" smtClean="0"/>
              <a:t> dengan pernyataan relasional yang secara langsung dapat diuji dalam sebuah penelitian.</a:t>
            </a:r>
          </a:p>
          <a:p>
            <a:pPr marL="857250" lvl="1" indent="-457200">
              <a:buFont typeface="+mj-lt"/>
              <a:buAutoNum type="arabicPeriod"/>
            </a:pPr>
            <a:r>
              <a:rPr lang="id-ID" dirty="0" smtClean="0"/>
              <a:t>Memberikan </a:t>
            </a:r>
            <a:r>
              <a:rPr lang="id-ID" dirty="0" smtClean="0">
                <a:solidFill>
                  <a:srgbClr val="FF0000"/>
                </a:solidFill>
              </a:rPr>
              <a:t>arahan</a:t>
            </a:r>
            <a:r>
              <a:rPr lang="id-ID" dirty="0" smtClean="0"/>
              <a:t> untuk penelitian.</a:t>
            </a:r>
          </a:p>
          <a:p>
            <a:pPr marL="857250" lvl="1" indent="-457200">
              <a:buFont typeface="+mj-lt"/>
              <a:buAutoNum type="arabicPeriod"/>
            </a:pPr>
            <a:r>
              <a:rPr lang="id-ID" dirty="0" smtClean="0"/>
              <a:t>Memberikan </a:t>
            </a:r>
            <a:r>
              <a:rPr lang="id-ID" dirty="0" smtClean="0">
                <a:solidFill>
                  <a:srgbClr val="FF0000"/>
                </a:solidFill>
              </a:rPr>
              <a:t>kerangka kerja </a:t>
            </a:r>
            <a:r>
              <a:rPr lang="id-ID" dirty="0" smtClean="0"/>
              <a:t>untuk melaporkan kesimpulan penelitian.</a:t>
            </a:r>
          </a:p>
          <a:p>
            <a:pPr marL="857250" lvl="1" indent="-457200">
              <a:buFont typeface="+mj-lt"/>
              <a:buAutoNum type="arabicPeriod"/>
            </a:pPr>
            <a:r>
              <a:rPr lang="id-ID" dirty="0" smtClean="0"/>
              <a:t>Dianggap sebagai </a:t>
            </a:r>
            <a:r>
              <a:rPr lang="id-ID" dirty="0" smtClean="0">
                <a:solidFill>
                  <a:srgbClr val="FF0000"/>
                </a:solidFill>
              </a:rPr>
              <a:t>instrumen teori kerja</a:t>
            </a:r>
            <a:r>
              <a:rPr lang="id-ID" dirty="0" smtClean="0"/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id-ID" dirty="0" smtClean="0"/>
              <a:t>Hipotesis dapat </a:t>
            </a:r>
            <a:r>
              <a:rPr lang="id-ID" dirty="0" smtClean="0">
                <a:solidFill>
                  <a:srgbClr val="FF0000"/>
                </a:solidFill>
              </a:rPr>
              <a:t>disimpulkan</a:t>
            </a:r>
            <a:r>
              <a:rPr lang="id-ID" dirty="0" smtClean="0"/>
              <a:t> dari teori dan dari hipotesis lain.</a:t>
            </a:r>
          </a:p>
          <a:p>
            <a:pPr marL="857250" lvl="1" indent="-457200">
              <a:buFont typeface="+mj-lt"/>
              <a:buAutoNum type="arabicPeriod"/>
            </a:pPr>
            <a:r>
              <a:rPr lang="id-ID" dirty="0" smtClean="0"/>
              <a:t>Dapat </a:t>
            </a:r>
            <a:r>
              <a:rPr lang="id-ID" dirty="0" smtClean="0">
                <a:solidFill>
                  <a:srgbClr val="FF0000"/>
                </a:solidFill>
              </a:rPr>
              <a:t>diuji dan terbukti </a:t>
            </a:r>
            <a:r>
              <a:rPr lang="id-ID" dirty="0" smtClean="0"/>
              <a:t>mungkin didukung atau tidak didukung, terlepas dari nilai dan pendapat manusia sendiri.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6252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Bentuk Hipotesis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16" y="1340768"/>
            <a:ext cx="10972800" cy="4953000"/>
          </a:xfrm>
        </p:spPr>
        <p:txBody>
          <a:bodyPr/>
          <a:lstStyle/>
          <a:p>
            <a:r>
              <a:rPr lang="id-ID" b="0" dirty="0" smtClean="0"/>
              <a:t>Hipotesis </a:t>
            </a:r>
            <a:r>
              <a:rPr lang="id-ID" b="0" dirty="0"/>
              <a:t>ada tiga macam </a:t>
            </a:r>
            <a:r>
              <a:rPr lang="id-ID" b="0" dirty="0" smtClean="0"/>
              <a:t>yaitu:</a:t>
            </a:r>
          </a:p>
          <a:p>
            <a:pPr lvl="1"/>
            <a:r>
              <a:rPr lang="id-ID" b="1" dirty="0"/>
              <a:t>H</a:t>
            </a:r>
            <a:r>
              <a:rPr lang="id-ID" b="1" dirty="0" smtClean="0"/>
              <a:t>ipotesis </a:t>
            </a:r>
            <a:r>
              <a:rPr lang="id-ID" b="1" dirty="0"/>
              <a:t>penelitian</a:t>
            </a:r>
            <a:r>
              <a:rPr lang="id-ID" b="0" dirty="0"/>
              <a:t> merupakan </a:t>
            </a:r>
            <a:r>
              <a:rPr lang="id-ID" b="0" dirty="0" smtClean="0"/>
              <a:t>hipotesis </a:t>
            </a:r>
            <a:r>
              <a:rPr lang="id-ID" b="0" dirty="0"/>
              <a:t>yang </a:t>
            </a:r>
            <a:r>
              <a:rPr lang="id-ID" b="0" dirty="0" smtClean="0"/>
              <a:t>dinyatakan dalam </a:t>
            </a:r>
            <a:r>
              <a:rPr lang="id-ID" b="0" dirty="0"/>
              <a:t>bentuk kalimat, </a:t>
            </a:r>
            <a:endParaRPr lang="id-ID" b="0" dirty="0" smtClean="0"/>
          </a:p>
          <a:p>
            <a:pPr lvl="1"/>
            <a:r>
              <a:rPr lang="id-ID" b="1" dirty="0" smtClean="0"/>
              <a:t>Hipotesis </a:t>
            </a:r>
            <a:r>
              <a:rPr lang="id-ID" b="1" dirty="0"/>
              <a:t>operasional</a:t>
            </a:r>
            <a:r>
              <a:rPr lang="id-ID" b="0" dirty="0"/>
              <a:t> merupakan </a:t>
            </a:r>
            <a:r>
              <a:rPr lang="id-ID" b="0" dirty="0" smtClean="0"/>
              <a:t>hipotesis </a:t>
            </a:r>
            <a:r>
              <a:rPr lang="id-ID" b="0" dirty="0"/>
              <a:t>yang dinyatakan </a:t>
            </a:r>
            <a:r>
              <a:rPr lang="id-ID" b="0" dirty="0" smtClean="0"/>
              <a:t>dalam bentuk hipotesis </a:t>
            </a:r>
            <a:r>
              <a:rPr lang="id-ID" b="0" dirty="0"/>
              <a:t>nol (H</a:t>
            </a:r>
            <a:r>
              <a:rPr lang="id-ID" sz="1800" b="0" dirty="0"/>
              <a:t>0</a:t>
            </a:r>
            <a:r>
              <a:rPr lang="id-ID" b="0" dirty="0"/>
              <a:t>) dan </a:t>
            </a:r>
            <a:r>
              <a:rPr lang="id-ID" b="0" dirty="0" smtClean="0"/>
              <a:t>Hipotesis </a:t>
            </a:r>
            <a:r>
              <a:rPr lang="id-ID" b="0" dirty="0"/>
              <a:t>1 (H</a:t>
            </a:r>
            <a:r>
              <a:rPr lang="id-ID" sz="1800" b="0" dirty="0"/>
              <a:t>1</a:t>
            </a:r>
            <a:r>
              <a:rPr lang="id-ID" b="0" dirty="0"/>
              <a:t>), </a:t>
            </a:r>
            <a:endParaRPr lang="id-ID" b="0" dirty="0" smtClean="0"/>
          </a:p>
          <a:p>
            <a:pPr lvl="1"/>
            <a:r>
              <a:rPr lang="id-ID" b="1" dirty="0" smtClean="0"/>
              <a:t>Hipotesa </a:t>
            </a:r>
            <a:r>
              <a:rPr lang="id-ID" b="1" dirty="0"/>
              <a:t>statistik</a:t>
            </a:r>
            <a:r>
              <a:rPr lang="id-ID" b="0" dirty="0"/>
              <a:t> </a:t>
            </a:r>
            <a:r>
              <a:rPr lang="id-ID" b="0" dirty="0" smtClean="0"/>
              <a:t>merupakan hipotesis </a:t>
            </a:r>
            <a:r>
              <a:rPr lang="id-ID" b="0" dirty="0"/>
              <a:t>yang berupa angka-angka statistik yang sesuai dengan metode dan alat </a:t>
            </a:r>
            <a:r>
              <a:rPr lang="id-ID" b="0" dirty="0" smtClean="0"/>
              <a:t>ukur yang </a:t>
            </a:r>
            <a:r>
              <a:rPr lang="id-ID" b="0" dirty="0"/>
              <a:t>dipilih oleh peneliti. </a:t>
            </a:r>
            <a:endParaRPr lang="id-ID" b="0" dirty="0" smtClean="0"/>
          </a:p>
          <a:p>
            <a:r>
              <a:rPr lang="id-ID" b="0" dirty="0" smtClean="0"/>
              <a:t>Hipotesis </a:t>
            </a:r>
            <a:r>
              <a:rPr lang="id-ID" b="0" dirty="0"/>
              <a:t>yang sudah dirumuskan kemudian harus </a:t>
            </a:r>
            <a:r>
              <a:rPr lang="id-ID" b="0" dirty="0" smtClean="0"/>
              <a:t>diuji kebenarannya</a:t>
            </a:r>
            <a:r>
              <a:rPr lang="id-ID" b="0" dirty="0"/>
              <a:t>. </a:t>
            </a:r>
            <a:endParaRPr lang="id-ID" b="0" dirty="0" smtClean="0"/>
          </a:p>
          <a:p>
            <a:r>
              <a:rPr lang="id-ID" b="0" dirty="0" smtClean="0"/>
              <a:t>Pengujian </a:t>
            </a:r>
            <a:r>
              <a:rPr lang="id-ID" b="0" dirty="0"/>
              <a:t>ini dilakukan untuk membuktikan apakah H</a:t>
            </a:r>
            <a:r>
              <a:rPr lang="id-ID" sz="2000" b="0" dirty="0"/>
              <a:t>0</a:t>
            </a:r>
            <a:r>
              <a:rPr lang="id-ID" b="0" dirty="0"/>
              <a:t> atau H</a:t>
            </a:r>
            <a:r>
              <a:rPr lang="id-ID" sz="2000" b="0" dirty="0"/>
              <a:t>1</a:t>
            </a:r>
            <a:r>
              <a:rPr lang="id-ID" b="0" dirty="0"/>
              <a:t> </a:t>
            </a:r>
            <a:r>
              <a:rPr lang="id-ID" b="0" dirty="0" smtClean="0"/>
              <a:t>yang akan </a:t>
            </a:r>
            <a:r>
              <a:rPr lang="id-ID" b="0" dirty="0"/>
              <a:t>diterima.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23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</a:t>
            </a:r>
            <a:r>
              <a:rPr lang="id-ID" dirty="0" smtClean="0"/>
              <a:t>Hipotesis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297760"/>
          </a:xfrm>
        </p:spPr>
        <p:txBody>
          <a:bodyPr/>
          <a:lstStyle/>
          <a:p>
            <a:r>
              <a:rPr lang="id-ID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Beberapa jenis hipotesis:</a:t>
            </a:r>
            <a:endParaRPr lang="id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id-ID" sz="2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Hipotesis </a:t>
            </a:r>
            <a:r>
              <a:rPr lang="id-ID" sz="21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Deskriptif</a:t>
            </a:r>
            <a:r>
              <a:rPr lang="id-ID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adalah </a:t>
            </a:r>
            <a:r>
              <a:rPr lang="id-ID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hipotesis yang secara khusus </a:t>
            </a:r>
            <a:r>
              <a:rPr lang="id-ID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menyatakan keberadaan, ukuran, bentuk, distribusi suatu variabel</a:t>
            </a:r>
            <a:r>
              <a:rPr lang="id-ID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Hipotesis deskriptif </a:t>
            </a:r>
            <a:r>
              <a:rPr lang="id-ID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merupakan </a:t>
            </a:r>
            <a:r>
              <a:rPr lang="id-ID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suatu dugaan atau jawaban sementara terhadap masalah </a:t>
            </a:r>
            <a:r>
              <a:rPr lang="id-ID" sz="2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yang </a:t>
            </a:r>
            <a:r>
              <a:rPr lang="id-ID" sz="2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berhubungan dengan variabel tunggal/ mandir</a:t>
            </a:r>
            <a:endParaRPr lang="id-ID" sz="2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id-ID" sz="2100" dirty="0" smtClean="0"/>
              <a:t>Contoh Hipoteisi Deskriptif:</a:t>
            </a:r>
          </a:p>
          <a:p>
            <a:pPr lvl="1"/>
            <a:r>
              <a:rPr lang="id-ID" sz="2100" dirty="0" smtClean="0"/>
              <a:t>Penelitian </a:t>
            </a:r>
            <a:r>
              <a:rPr lang="id-ID" sz="2100" dirty="0"/>
              <a:t>pada proses pembelajaran </a:t>
            </a:r>
            <a:r>
              <a:rPr lang="id-ID" sz="2100" dirty="0" smtClean="0"/>
              <a:t>pada saat penerapat </a:t>
            </a:r>
            <a:r>
              <a:rPr lang="id-ID" sz="2100" dirty="0"/>
              <a:t>PSBB karena Covid-19, apakah model pembelajaran e-learning menjadi solusi terbaik atau tidak.</a:t>
            </a:r>
          </a:p>
          <a:p>
            <a:pPr lvl="1"/>
            <a:r>
              <a:rPr lang="id-ID" sz="2100" dirty="0"/>
              <a:t>Dalam penelitian tersebut digunakan variabel </a:t>
            </a:r>
            <a:r>
              <a:rPr lang="id-ID" sz="2100" dirty="0" smtClean="0"/>
              <a:t>tunggal yaitu </a:t>
            </a:r>
            <a:r>
              <a:rPr lang="id-ID" sz="2100" dirty="0" smtClean="0">
                <a:solidFill>
                  <a:srgbClr val="FF0000"/>
                </a:solidFill>
              </a:rPr>
              <a:t>model </a:t>
            </a:r>
            <a:r>
              <a:rPr lang="id-ID" sz="2100" dirty="0">
                <a:solidFill>
                  <a:srgbClr val="FF0000"/>
                </a:solidFill>
              </a:rPr>
              <a:t>pembelajaran e-learning</a:t>
            </a:r>
            <a:r>
              <a:rPr lang="id-ID" sz="2100" dirty="0"/>
              <a:t>, maka </a:t>
            </a:r>
            <a:r>
              <a:rPr lang="id-ID" sz="2100" dirty="0" smtClean="0"/>
              <a:t>ada </a:t>
            </a:r>
            <a:r>
              <a:rPr lang="id-ID" sz="2100" dirty="0"/>
              <a:t>dua pilihan hipotesis yang dapat </a:t>
            </a:r>
            <a:r>
              <a:rPr lang="id-ID" sz="2100" dirty="0" smtClean="0"/>
              <a:t>dibuat, yaitu:</a:t>
            </a:r>
            <a:endParaRPr lang="id-ID" sz="2100" dirty="0"/>
          </a:p>
          <a:p>
            <a:pPr lvl="1"/>
            <a:r>
              <a:rPr lang="id-ID" sz="2100" dirty="0"/>
              <a:t>H</a:t>
            </a:r>
            <a:r>
              <a:rPr lang="id-ID" sz="2100" baseline="-25000" dirty="0"/>
              <a:t>0</a:t>
            </a:r>
            <a:r>
              <a:rPr lang="id-ID" sz="2100" dirty="0"/>
              <a:t> = Model pembelajaran e-learning </a:t>
            </a:r>
            <a:r>
              <a:rPr lang="id-ID" sz="2100" dirty="0">
                <a:solidFill>
                  <a:srgbClr val="FF0000"/>
                </a:solidFill>
              </a:rPr>
              <a:t>menjadi solusi</a:t>
            </a:r>
            <a:r>
              <a:rPr lang="id-ID" sz="2100" dirty="0"/>
              <a:t> </a:t>
            </a:r>
            <a:r>
              <a:rPr lang="id-ID" sz="2100" dirty="0">
                <a:solidFill>
                  <a:srgbClr val="FF0000"/>
                </a:solidFill>
              </a:rPr>
              <a:t>terbaik</a:t>
            </a:r>
            <a:r>
              <a:rPr lang="id-ID" sz="2100" dirty="0"/>
              <a:t> pada kondisi PSBB karena Covid-19</a:t>
            </a:r>
            <a:r>
              <a:rPr lang="id-ID" sz="2100" dirty="0" smtClean="0"/>
              <a:t>.</a:t>
            </a:r>
          </a:p>
          <a:p>
            <a:pPr marL="457200" lvl="1" indent="0">
              <a:buNone/>
            </a:pPr>
            <a:r>
              <a:rPr lang="id-ID" sz="2100" b="1" dirty="0" smtClean="0">
                <a:solidFill>
                  <a:srgbClr val="FF0000"/>
                </a:solidFill>
              </a:rPr>
              <a:t>atau</a:t>
            </a:r>
            <a:endParaRPr lang="id-ID" sz="2100" b="1" dirty="0">
              <a:solidFill>
                <a:srgbClr val="FF0000"/>
              </a:solidFill>
            </a:endParaRPr>
          </a:p>
          <a:p>
            <a:pPr lvl="1"/>
            <a:r>
              <a:rPr lang="id-ID" sz="2100" dirty="0"/>
              <a:t>H</a:t>
            </a:r>
            <a:r>
              <a:rPr lang="id-ID" sz="2100" baseline="-25000" dirty="0"/>
              <a:t>1 = </a:t>
            </a:r>
            <a:r>
              <a:rPr lang="id-ID" sz="2100" dirty="0"/>
              <a:t>Model pembelajaran e-learning </a:t>
            </a:r>
            <a:r>
              <a:rPr lang="id-ID" sz="2100" dirty="0">
                <a:solidFill>
                  <a:srgbClr val="FF0000"/>
                </a:solidFill>
              </a:rPr>
              <a:t>bukan menjadi solusi terbaik</a:t>
            </a:r>
            <a:r>
              <a:rPr lang="id-ID" sz="2100" dirty="0"/>
              <a:t> pada kondisi PSBB karena Covid-19.</a:t>
            </a:r>
          </a:p>
        </p:txBody>
      </p:sp>
    </p:spTree>
    <p:extLst>
      <p:ext uri="{BB962C8B-B14F-4D97-AF65-F5344CB8AC3E}">
        <p14:creationId xmlns:p14="http://schemas.microsoft.com/office/powerpoint/2010/main" val="24059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</a:t>
            </a:r>
            <a:r>
              <a:rPr lang="id-ID" dirty="0" smtClean="0"/>
              <a:t>Hipotesis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297760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id-ID" sz="2400" b="1" dirty="0" smtClean="0">
                <a:solidFill>
                  <a:srgbClr val="FF0000"/>
                </a:solidFill>
              </a:rPr>
              <a:t>Hipotesis Relasional</a:t>
            </a:r>
            <a:r>
              <a:rPr lang="id-ID" sz="2400" dirty="0" smtClean="0"/>
              <a:t>, merupakan hipotesis yang menggambarkan hubungan antara dua variabel. Hubungan dapat berupa korelasi dan sebab akibat. </a:t>
            </a:r>
          </a:p>
          <a:p>
            <a:pPr lvl="1"/>
            <a:r>
              <a:rPr lang="id-ID" dirty="0" smtClean="0"/>
              <a:t>Contoh </a:t>
            </a:r>
            <a:r>
              <a:rPr lang="id-ID" dirty="0"/>
              <a:t>hipotesis relasional</a:t>
            </a:r>
            <a:r>
              <a:rPr lang="id-ID" dirty="0" smtClean="0"/>
              <a:t>: </a:t>
            </a:r>
          </a:p>
          <a:p>
            <a:pPr lvl="1"/>
            <a:r>
              <a:rPr lang="id-ID" dirty="0" smtClean="0"/>
              <a:t>Pada contoh ini digunakan 2 (dua) variabel yaitu </a:t>
            </a:r>
            <a:r>
              <a:rPr lang="id-ID" dirty="0" smtClean="0">
                <a:solidFill>
                  <a:srgbClr val="FF0000"/>
                </a:solidFill>
              </a:rPr>
              <a:t>penerapan odel </a:t>
            </a:r>
            <a:r>
              <a:rPr lang="id-ID" dirty="0">
                <a:solidFill>
                  <a:srgbClr val="FF0000"/>
                </a:solidFill>
              </a:rPr>
              <a:t>pembelajaran </a:t>
            </a:r>
            <a:r>
              <a:rPr lang="id-ID" dirty="0" smtClean="0">
                <a:solidFill>
                  <a:srgbClr val="FF0000"/>
                </a:solidFill>
              </a:rPr>
              <a:t>e-learning dan kinerja dosen</a:t>
            </a:r>
            <a:r>
              <a:rPr lang="id-ID" dirty="0" smtClean="0"/>
              <a:t>. </a:t>
            </a:r>
            <a:r>
              <a:rPr lang="id-ID" dirty="0"/>
              <a:t>Berdasarkan teori yang digunakan, ada dua pilihan hipotesis yang dapat dibuat, yaitu:</a:t>
            </a:r>
          </a:p>
          <a:p>
            <a:pPr lvl="2"/>
            <a:r>
              <a:rPr lang="id-ID" sz="2400" dirty="0" smtClean="0"/>
              <a:t>H</a:t>
            </a:r>
            <a:r>
              <a:rPr lang="id-ID" sz="1800" dirty="0" smtClean="0"/>
              <a:t>0</a:t>
            </a:r>
            <a:r>
              <a:rPr lang="id-ID" sz="2400" dirty="0" smtClean="0"/>
              <a:t> = Diduga </a:t>
            </a:r>
            <a:r>
              <a:rPr lang="id-ID" sz="2400" dirty="0"/>
              <a:t>penerapan model </a:t>
            </a:r>
            <a:r>
              <a:rPr lang="id-ID" sz="2400" dirty="0" smtClean="0"/>
              <a:t>e-learning dapat mempengaruhi </a:t>
            </a:r>
            <a:r>
              <a:rPr lang="id-ID" sz="2400" dirty="0"/>
              <a:t>kinerja </a:t>
            </a:r>
            <a:r>
              <a:rPr lang="id-ID" sz="2400" dirty="0" smtClean="0"/>
              <a:t>dosen.</a:t>
            </a:r>
          </a:p>
          <a:p>
            <a:pPr marL="914400" lvl="2" indent="0">
              <a:buNone/>
            </a:pPr>
            <a:r>
              <a:rPr lang="id-ID" sz="2400" dirty="0" smtClean="0"/>
              <a:t>Atau</a:t>
            </a:r>
          </a:p>
          <a:p>
            <a:pPr lvl="2"/>
            <a:r>
              <a:rPr lang="id-ID" sz="2400" dirty="0" smtClean="0"/>
              <a:t>H</a:t>
            </a:r>
            <a:r>
              <a:rPr lang="id-ID" sz="1800" dirty="0" smtClean="0"/>
              <a:t>1</a:t>
            </a:r>
            <a:r>
              <a:rPr lang="id-ID" sz="2400" dirty="0" smtClean="0"/>
              <a:t> </a:t>
            </a:r>
            <a:r>
              <a:rPr lang="id-ID" sz="2400" dirty="0"/>
              <a:t>= Diduga penerapan model </a:t>
            </a:r>
            <a:r>
              <a:rPr lang="id-ID" sz="2400" dirty="0" smtClean="0"/>
              <a:t>e-learning tidak dapat mempengaruhi </a:t>
            </a:r>
            <a:r>
              <a:rPr lang="id-ID" sz="2400" dirty="0"/>
              <a:t>kinerja </a:t>
            </a:r>
            <a:r>
              <a:rPr lang="id-ID" sz="2400" dirty="0" smtClean="0"/>
              <a:t>dose</a:t>
            </a:r>
            <a:r>
              <a:rPr lang="id-ID" sz="2000" dirty="0" smtClean="0"/>
              <a:t>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7813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692696"/>
            <a:ext cx="10871200" cy="563562"/>
          </a:xfrm>
        </p:spPr>
        <p:txBody>
          <a:bodyPr/>
          <a:lstStyle/>
          <a:p>
            <a:r>
              <a:rPr lang="id-ID" dirty="0"/>
              <a:t>Jenis </a:t>
            </a:r>
            <a:r>
              <a:rPr lang="id-ID" dirty="0" smtClean="0"/>
              <a:t>Hipotesis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297760"/>
          </a:xfrm>
        </p:spPr>
        <p:txBody>
          <a:bodyPr/>
          <a:lstStyle/>
          <a:p>
            <a:pPr marL="571500" indent="-514350">
              <a:buFont typeface="+mj-lt"/>
              <a:buAutoNum type="arabicPeriod" startAt="3"/>
            </a:pPr>
            <a:r>
              <a:rPr lang="id-ID" b="1" dirty="0" smtClean="0">
                <a:solidFill>
                  <a:srgbClr val="FF0000"/>
                </a:solidFill>
              </a:rPr>
              <a:t>Hipotesis </a:t>
            </a:r>
            <a:r>
              <a:rPr lang="id-ID" b="1" dirty="0">
                <a:solidFill>
                  <a:srgbClr val="FF0000"/>
                </a:solidFill>
              </a:rPr>
              <a:t>Komparatif </a:t>
            </a:r>
            <a:endParaRPr lang="id-ID" b="1" dirty="0" smtClean="0">
              <a:solidFill>
                <a:srgbClr val="FF0000"/>
              </a:solidFill>
            </a:endParaRPr>
          </a:p>
          <a:p>
            <a:pPr lvl="1"/>
            <a:r>
              <a:rPr lang="id-ID" sz="2200" dirty="0"/>
              <a:t>Hipotesis Komparatif adalah sebuah dugaan atau jawaban sementara terhadap rumusan masalah yang sifatnya untuk menjawab pertanyaan perbandingan atau komparasi antara 2 variabel.</a:t>
            </a:r>
          </a:p>
          <a:p>
            <a:pPr lvl="1"/>
            <a:r>
              <a:rPr lang="id-ID" sz="2200" dirty="0"/>
              <a:t>Contoh Hipotesis </a:t>
            </a:r>
            <a:r>
              <a:rPr lang="id-ID" sz="2200" dirty="0" smtClean="0"/>
              <a:t>Komparatif: </a:t>
            </a:r>
          </a:p>
          <a:p>
            <a:pPr lvl="2"/>
            <a:r>
              <a:rPr lang="id-ID" sz="2000" dirty="0" smtClean="0"/>
              <a:t>Peneliti </a:t>
            </a:r>
            <a:r>
              <a:rPr lang="id-ID" sz="2000" dirty="0"/>
              <a:t>ingin mengetahui adanya perbedaan antara tingkat kematian </a:t>
            </a:r>
            <a:r>
              <a:rPr lang="id-ID" sz="2000" dirty="0" smtClean="0"/>
              <a:t>dengan penyakit A dan B. </a:t>
            </a:r>
            <a:r>
              <a:rPr lang="id-ID" sz="2000" dirty="0"/>
              <a:t>Apakah keduanya mempunyai tingkat kematian yang sama atau berbeda.</a:t>
            </a:r>
          </a:p>
          <a:p>
            <a:pPr lvl="2"/>
            <a:r>
              <a:rPr lang="id-ID" sz="2000" dirty="0" smtClean="0"/>
              <a:t>Variabel </a:t>
            </a:r>
            <a:r>
              <a:rPr lang="id-ID" sz="2000" dirty="0"/>
              <a:t>yang </a:t>
            </a:r>
            <a:r>
              <a:rPr lang="id-ID" sz="2000" dirty="0" smtClean="0"/>
              <a:t>digunakan adalah 2 variabel, yaitu tingkat </a:t>
            </a:r>
            <a:r>
              <a:rPr lang="id-ID" sz="2000" dirty="0"/>
              <a:t>kematian akibat </a:t>
            </a:r>
            <a:r>
              <a:rPr lang="id-ID" sz="2000" dirty="0" smtClean="0"/>
              <a:t>penyakit A, </a:t>
            </a:r>
            <a:r>
              <a:rPr lang="id-ID" sz="2000" dirty="0"/>
              <a:t>dan yang kedua adalah tingkat kematian akibat </a:t>
            </a:r>
            <a:r>
              <a:rPr lang="id-ID" sz="2000" dirty="0" smtClean="0"/>
              <a:t>penyakit B.</a:t>
            </a:r>
            <a:endParaRPr lang="id-ID" sz="2000" dirty="0"/>
          </a:p>
          <a:p>
            <a:pPr lvl="2"/>
            <a:r>
              <a:rPr lang="id-ID" sz="2000" dirty="0" smtClean="0"/>
              <a:t>Ada </a:t>
            </a:r>
            <a:r>
              <a:rPr lang="id-ID" sz="2000" dirty="0"/>
              <a:t>dua pilihan </a:t>
            </a:r>
            <a:r>
              <a:rPr lang="id-ID" sz="2000" dirty="0" smtClean="0"/>
              <a:t>hipotesis yang </a:t>
            </a:r>
            <a:r>
              <a:rPr lang="id-ID" sz="2000" dirty="0"/>
              <a:t>dapat </a:t>
            </a:r>
            <a:r>
              <a:rPr lang="id-ID" sz="2000" dirty="0" smtClean="0"/>
              <a:t>dibuat, </a:t>
            </a:r>
            <a:r>
              <a:rPr lang="id-ID" sz="2000" dirty="0"/>
              <a:t>yaitu:</a:t>
            </a:r>
          </a:p>
          <a:p>
            <a:pPr lvl="3"/>
            <a:r>
              <a:rPr lang="id-ID" dirty="0"/>
              <a:t>H</a:t>
            </a:r>
            <a:r>
              <a:rPr lang="id-ID" sz="1400" dirty="0"/>
              <a:t>0</a:t>
            </a:r>
            <a:r>
              <a:rPr lang="id-ID" dirty="0"/>
              <a:t> : Tingkat kematian akibat </a:t>
            </a:r>
            <a:r>
              <a:rPr lang="id-ID" dirty="0" smtClean="0"/>
              <a:t>penyakit A </a:t>
            </a:r>
            <a:r>
              <a:rPr lang="id-ID" dirty="0"/>
              <a:t>tidak berbeda dengan tingkat kematian akibat </a:t>
            </a:r>
            <a:r>
              <a:rPr lang="id-ID" dirty="0" smtClean="0"/>
              <a:t>Penyakit B. </a:t>
            </a:r>
          </a:p>
          <a:p>
            <a:pPr lvl="3"/>
            <a:r>
              <a:rPr lang="id-ID" dirty="0" smtClean="0"/>
              <a:t>Atau, H</a:t>
            </a:r>
            <a:r>
              <a:rPr lang="id-ID" sz="1400" dirty="0" smtClean="0"/>
              <a:t>1</a:t>
            </a:r>
            <a:r>
              <a:rPr lang="id-ID" dirty="0" smtClean="0"/>
              <a:t> </a:t>
            </a:r>
            <a:r>
              <a:rPr lang="id-ID" dirty="0"/>
              <a:t>: Tingkat kematian akibat </a:t>
            </a:r>
            <a:r>
              <a:rPr lang="id-ID" dirty="0" smtClean="0"/>
              <a:t>penyakit A </a:t>
            </a:r>
            <a:r>
              <a:rPr lang="id-ID" dirty="0"/>
              <a:t>berbeda dengan tingkat kematian akibat </a:t>
            </a:r>
            <a:r>
              <a:rPr lang="id-ID" dirty="0" smtClean="0"/>
              <a:t>penyakit B.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8751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</a:t>
            </a:r>
            <a:r>
              <a:rPr lang="id-ID" dirty="0" smtClean="0"/>
              <a:t>Hipotesis (4)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297760"/>
          </a:xfrm>
        </p:spPr>
        <p:txBody>
          <a:bodyPr/>
          <a:lstStyle/>
          <a:p>
            <a:pPr marL="571500" indent="-514350">
              <a:buFont typeface="+mj-lt"/>
              <a:buAutoNum type="arabicPeriod" startAt="4"/>
            </a:pPr>
            <a:r>
              <a:rPr lang="id-ID" b="1" dirty="0" smtClean="0">
                <a:solidFill>
                  <a:srgbClr val="FF0000"/>
                </a:solidFill>
              </a:rPr>
              <a:t>Hipotesis Asosiatif</a:t>
            </a:r>
          </a:p>
          <a:p>
            <a:pPr lvl="1"/>
            <a:r>
              <a:rPr lang="id-ID" sz="2000" dirty="0" smtClean="0"/>
              <a:t>Hipotesis </a:t>
            </a:r>
            <a:r>
              <a:rPr lang="id-ID" sz="2000" dirty="0"/>
              <a:t>Asosiatif adalah sebuah jawaban sementara terhadap rumusan masalah yang didalamnya untuk menjawab pertanyaan </a:t>
            </a:r>
            <a:r>
              <a:rPr lang="id-ID" sz="2000" dirty="0">
                <a:solidFill>
                  <a:srgbClr val="FF0000"/>
                </a:solidFill>
              </a:rPr>
              <a:t>adakah hubungan antara dua variabel penelitian</a:t>
            </a:r>
            <a:r>
              <a:rPr lang="id-ID" sz="2000" dirty="0"/>
              <a:t>.</a:t>
            </a:r>
          </a:p>
          <a:p>
            <a:pPr lvl="1"/>
            <a:r>
              <a:rPr lang="id-ID" sz="2000" dirty="0">
                <a:solidFill>
                  <a:srgbClr val="FF0000"/>
                </a:solidFill>
              </a:rPr>
              <a:t>Contoh Hipotesis </a:t>
            </a:r>
            <a:r>
              <a:rPr lang="id-ID" sz="2000" dirty="0" smtClean="0">
                <a:solidFill>
                  <a:srgbClr val="FF0000"/>
                </a:solidFill>
              </a:rPr>
              <a:t>Asosiatif</a:t>
            </a:r>
            <a:r>
              <a:rPr lang="id-ID" sz="2000" dirty="0" smtClean="0"/>
              <a:t>: </a:t>
            </a:r>
          </a:p>
          <a:p>
            <a:pPr lvl="2"/>
            <a:r>
              <a:rPr lang="id-ID" sz="1800" dirty="0" smtClean="0"/>
              <a:t>Peneliti </a:t>
            </a:r>
            <a:r>
              <a:rPr lang="id-ID" sz="1800" dirty="0"/>
              <a:t>yang akan meneliti apakah </a:t>
            </a:r>
            <a:r>
              <a:rPr lang="id-ID" sz="1800" dirty="0" smtClean="0"/>
              <a:t>penerapan e-commerce berhubungan </a:t>
            </a:r>
            <a:r>
              <a:rPr lang="id-ID" sz="1800" dirty="0"/>
              <a:t>dengan </a:t>
            </a:r>
            <a:r>
              <a:rPr lang="id-ID" sz="1800" dirty="0" smtClean="0"/>
              <a:t>tingkat penjualan baang ABC?</a:t>
            </a:r>
            <a:endParaRPr lang="id-ID" sz="1800" dirty="0"/>
          </a:p>
          <a:p>
            <a:pPr lvl="2"/>
            <a:r>
              <a:rPr lang="id-ID" sz="1800" dirty="0" smtClean="0"/>
              <a:t>Rumusan masalah: </a:t>
            </a:r>
            <a:r>
              <a:rPr lang="id-ID" sz="1800" dirty="0"/>
              <a:t>Apakah </a:t>
            </a:r>
            <a:r>
              <a:rPr lang="id-ID" sz="1800" dirty="0" smtClean="0"/>
              <a:t>penerapan e-commerce berhubungan dengan peningkatan penjualan barang ABC?</a:t>
            </a:r>
            <a:endParaRPr lang="id-ID" sz="1800" dirty="0"/>
          </a:p>
          <a:p>
            <a:pPr lvl="2"/>
            <a:r>
              <a:rPr lang="id-ID" sz="1800" dirty="0" smtClean="0"/>
              <a:t>Variabel </a:t>
            </a:r>
            <a:r>
              <a:rPr lang="id-ID" sz="1800" dirty="0"/>
              <a:t>yang digunakan dalam penelitian adalah </a:t>
            </a:r>
            <a:r>
              <a:rPr lang="id-ID" sz="1800" dirty="0" smtClean="0"/>
              <a:t>2 variabel, yaitu </a:t>
            </a:r>
            <a:r>
              <a:rPr lang="id-ID" sz="1800" dirty="0" smtClean="0">
                <a:solidFill>
                  <a:srgbClr val="FF0000"/>
                </a:solidFill>
              </a:rPr>
              <a:t>penerapan e-commerce</a:t>
            </a:r>
            <a:r>
              <a:rPr lang="id-ID" sz="1800" dirty="0" smtClean="0"/>
              <a:t> dan </a:t>
            </a:r>
            <a:r>
              <a:rPr lang="id-ID" sz="1800" dirty="0" smtClean="0">
                <a:solidFill>
                  <a:srgbClr val="FF0000"/>
                </a:solidFill>
              </a:rPr>
              <a:t>peningkatan penjualan</a:t>
            </a:r>
            <a:r>
              <a:rPr lang="id-ID" sz="1800" dirty="0" smtClean="0"/>
              <a:t>.</a:t>
            </a:r>
            <a:endParaRPr lang="id-ID" sz="1800" dirty="0"/>
          </a:p>
          <a:p>
            <a:pPr lvl="2"/>
            <a:r>
              <a:rPr lang="id-ID" sz="1800" dirty="0" smtClean="0"/>
              <a:t>Selanjutnya </a:t>
            </a:r>
            <a:r>
              <a:rPr lang="id-ID" sz="1800" dirty="0"/>
              <a:t>ada dua pilihan yang dapat dibuat oleh peneliti tersebut sesuai dengan konsep teori yang digunakannya, yaitu:</a:t>
            </a:r>
          </a:p>
          <a:p>
            <a:pPr lvl="2"/>
            <a:r>
              <a:rPr lang="id-ID" sz="1800" dirty="0"/>
              <a:t>H</a:t>
            </a:r>
            <a:r>
              <a:rPr lang="id-ID" sz="1400" dirty="0"/>
              <a:t>0</a:t>
            </a:r>
            <a:r>
              <a:rPr lang="id-ID" sz="1800" dirty="0"/>
              <a:t>: </a:t>
            </a:r>
            <a:r>
              <a:rPr lang="id-ID" sz="1800" dirty="0" smtClean="0"/>
              <a:t>Penerapan e-commerce mempengaruhi tingkat penjualan barang ABC. </a:t>
            </a:r>
          </a:p>
          <a:p>
            <a:pPr lvl="2"/>
            <a:r>
              <a:rPr lang="id-ID" sz="1800" dirty="0" smtClean="0"/>
              <a:t>Atau, H</a:t>
            </a:r>
            <a:r>
              <a:rPr lang="id-ID" sz="1400" dirty="0" smtClean="0"/>
              <a:t>1</a:t>
            </a:r>
            <a:r>
              <a:rPr lang="id-ID" sz="1800" dirty="0"/>
              <a:t>: Penerapan e-commerce </a:t>
            </a:r>
            <a:r>
              <a:rPr lang="id-ID" sz="1800" dirty="0" smtClean="0"/>
              <a:t>tidak mempengaruhi </a:t>
            </a:r>
            <a:r>
              <a:rPr lang="id-ID" sz="1800" dirty="0"/>
              <a:t>tingkat </a:t>
            </a:r>
            <a:r>
              <a:rPr lang="id-ID" sz="1800" dirty="0" smtClean="0"/>
              <a:t>penjualan barang ABC.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14893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Pengujian </a:t>
            </a:r>
            <a:r>
              <a:rPr lang="id-ID" dirty="0" smtClean="0"/>
              <a:t>Hipotesis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369768"/>
          </a:xfrm>
        </p:spPr>
        <p:txBody>
          <a:bodyPr/>
          <a:lstStyle/>
          <a:p>
            <a:r>
              <a:rPr lang="id-ID" sz="2400" dirty="0"/>
              <a:t>Pengujian hipotesis adalah teknik statistik yang digunakan </a:t>
            </a:r>
            <a:r>
              <a:rPr lang="id-ID" sz="2400" dirty="0" smtClean="0"/>
              <a:t>untuk </a:t>
            </a:r>
            <a:r>
              <a:rPr lang="id-ID" sz="2400" dirty="0"/>
              <a:t>menguji kebenaran suatu pernyataan secara statistik dan menarik kesimpulan apakah menerima atau menolak pernyataan </a:t>
            </a:r>
            <a:r>
              <a:rPr lang="id-ID" sz="2400" dirty="0" smtClean="0"/>
              <a:t>tersebut.</a:t>
            </a:r>
          </a:p>
          <a:p>
            <a:r>
              <a:rPr lang="id-ID" sz="2400" dirty="0" smtClean="0"/>
              <a:t>Pengujian </a:t>
            </a:r>
            <a:r>
              <a:rPr lang="id-ID" sz="2400" dirty="0"/>
              <a:t>suatu hipotesis melibatkan:</a:t>
            </a:r>
          </a:p>
          <a:p>
            <a:pPr lvl="1"/>
            <a:r>
              <a:rPr lang="id-ID" dirty="0"/>
              <a:t>Menarik kesimpulkan yang konsekuensinya harus memperlihatkan jika hipotesis benar.</a:t>
            </a:r>
          </a:p>
          <a:p>
            <a:pPr lvl="1"/>
            <a:r>
              <a:rPr lang="id-ID" dirty="0"/>
              <a:t>Memilih metode penelitian yang akan memungkinkan pengamatan, eksperimen, atau prosedur lain yang diperlukan untuk menunjukkan apakah ini memang terjadi atau tidak.</a:t>
            </a:r>
          </a:p>
          <a:p>
            <a:pPr lvl="1"/>
            <a:r>
              <a:rPr lang="id-ID" dirty="0"/>
              <a:t>Menerapkan metode ini dan mengumpulkan data yang dapat dianalisis untuk menunjukkan apakah hipotesis didukung atau tidak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916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Hipotesis (2)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Gambar dibawah ini menunjukan bahwa hasil pengujian hipotesis akan terjadi </a:t>
            </a:r>
            <a:r>
              <a:rPr lang="id-ID" dirty="0" smtClean="0">
                <a:solidFill>
                  <a:srgbClr val="FF0000"/>
                </a:solidFill>
              </a:rPr>
              <a:t>dua kemungkinan, </a:t>
            </a:r>
            <a:r>
              <a:rPr lang="id-ID" dirty="0" smtClean="0">
                <a:solidFill>
                  <a:schemeClr val="tx1">
                    <a:lumMod val="75000"/>
                  </a:schemeClr>
                </a:solidFill>
              </a:rPr>
              <a:t>yaitu</a:t>
            </a:r>
            <a:r>
              <a:rPr lang="id-ID" dirty="0" smtClean="0">
                <a:solidFill>
                  <a:srgbClr val="FF0000"/>
                </a:solidFill>
              </a:rPr>
              <a:t> diterima </a:t>
            </a:r>
            <a:r>
              <a:rPr lang="id-ID" dirty="0" smtClean="0">
                <a:solidFill>
                  <a:schemeClr val="tx1">
                    <a:lumMod val="75000"/>
                  </a:schemeClr>
                </a:solidFill>
              </a:rPr>
              <a:t>atau</a:t>
            </a:r>
            <a:r>
              <a:rPr lang="id-ID" dirty="0" smtClean="0">
                <a:solidFill>
                  <a:srgbClr val="FF0000"/>
                </a:solidFill>
              </a:rPr>
              <a:t> ditolak.</a:t>
            </a:r>
            <a:endParaRPr lang="id-ID" dirty="0">
              <a:solidFill>
                <a:srgbClr val="FF0000"/>
              </a:solidFill>
            </a:endParaRPr>
          </a:p>
        </p:txBody>
      </p:sp>
      <p:pic>
        <p:nvPicPr>
          <p:cNvPr id="6" name="Picture 2" descr="BAGAN HYPOTHESIS TESTING&#10;(PENGUJIAN HIPOTESIS)&#10;14&#10;Pendapat&#10;kebenarannya&#10;bersifat&#10;sementara&#10;(tentative)&#10;Diuji kebenarannya&#10;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2" t="23540" r="13267" b="14575"/>
          <a:stretch/>
        </p:blipFill>
        <p:spPr bwMode="auto">
          <a:xfrm>
            <a:off x="1055440" y="2852936"/>
            <a:ext cx="6048672" cy="38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4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Hipotesis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dirty="0"/>
              <a:t>Dalam Pengujian Hipotesis, diperlukan membuat </a:t>
            </a:r>
            <a:r>
              <a:rPr lang="id-ID" b="0" dirty="0" smtClean="0"/>
              <a:t>2 (dua) pernyataan </a:t>
            </a:r>
            <a:r>
              <a:rPr lang="id-ID" b="0" dirty="0"/>
              <a:t>Hipotesis </a:t>
            </a:r>
            <a:r>
              <a:rPr lang="id-ID" b="0" dirty="0" smtClean="0"/>
              <a:t>yaitu:</a:t>
            </a:r>
            <a:endParaRPr lang="id-ID" b="0" dirty="0"/>
          </a:p>
          <a:p>
            <a:pPr lvl="1"/>
            <a:r>
              <a:rPr lang="id-ID" dirty="0">
                <a:solidFill>
                  <a:srgbClr val="FF0000"/>
                </a:solidFill>
              </a:rPr>
              <a:t>Pernyataan Hipotesis Nol (</a:t>
            </a:r>
            <a:r>
              <a:rPr lang="id-ID" dirty="0" smtClean="0">
                <a:solidFill>
                  <a:srgbClr val="FF0000"/>
                </a:solidFill>
              </a:rPr>
              <a:t>H</a:t>
            </a:r>
            <a:r>
              <a:rPr lang="id-ID" baseline="-25000" dirty="0" smtClean="0">
                <a:solidFill>
                  <a:srgbClr val="FF0000"/>
                </a:solidFill>
              </a:rPr>
              <a:t>0</a:t>
            </a:r>
            <a:r>
              <a:rPr lang="id-ID" dirty="0" smtClean="0">
                <a:solidFill>
                  <a:srgbClr val="FF0000"/>
                </a:solidFill>
              </a:rPr>
              <a:t>)</a:t>
            </a:r>
            <a:endParaRPr lang="id-ID" b="0" dirty="0" smtClean="0">
              <a:solidFill>
                <a:srgbClr val="FF0000"/>
              </a:solidFill>
            </a:endParaRPr>
          </a:p>
          <a:p>
            <a:pPr lvl="2"/>
            <a:r>
              <a:rPr lang="id-ID" b="0" dirty="0"/>
              <a:t>Pernyataan yang diasumsikan benar kecuali ada bukti yang kuat untuk membantahnya.</a:t>
            </a:r>
          </a:p>
          <a:p>
            <a:pPr lvl="2"/>
            <a:r>
              <a:rPr lang="id-ID" b="0" dirty="0" smtClean="0"/>
              <a:t>Selalu </a:t>
            </a:r>
            <a:r>
              <a:rPr lang="id-ID" b="0" dirty="0"/>
              <a:t>mengandung pernyataan “sama dengan”, “Tidak ada pengaruh”, “Tidak perbedaan”</a:t>
            </a:r>
          </a:p>
          <a:p>
            <a:pPr lvl="2"/>
            <a:r>
              <a:rPr lang="id-ID" b="0" dirty="0"/>
              <a:t>Dilambangkan dengan H</a:t>
            </a:r>
            <a:r>
              <a:rPr lang="id-ID" b="0" baseline="-25000" dirty="0"/>
              <a:t>0</a:t>
            </a:r>
            <a:endParaRPr lang="id-ID" b="0" dirty="0"/>
          </a:p>
          <a:p>
            <a:pPr lvl="1"/>
            <a:r>
              <a:rPr lang="id-ID" dirty="0" smtClean="0">
                <a:solidFill>
                  <a:srgbClr val="FF0000"/>
                </a:solidFill>
              </a:rPr>
              <a:t>Pernyataan </a:t>
            </a:r>
            <a:r>
              <a:rPr lang="id-ID" dirty="0">
                <a:solidFill>
                  <a:srgbClr val="FF0000"/>
                </a:solidFill>
              </a:rPr>
              <a:t>Hipotesis Alternatif (H</a:t>
            </a:r>
            <a:r>
              <a:rPr lang="id-ID" baseline="-25000" dirty="0">
                <a:solidFill>
                  <a:srgbClr val="FF0000"/>
                </a:solidFill>
              </a:rPr>
              <a:t>1</a:t>
            </a:r>
            <a:r>
              <a:rPr lang="id-ID" dirty="0">
                <a:solidFill>
                  <a:srgbClr val="FF0000"/>
                </a:solidFill>
              </a:rPr>
              <a:t>)</a:t>
            </a:r>
            <a:endParaRPr lang="id-ID" b="0" dirty="0">
              <a:solidFill>
                <a:srgbClr val="FF0000"/>
              </a:solidFill>
            </a:endParaRPr>
          </a:p>
          <a:p>
            <a:pPr lvl="2"/>
            <a:r>
              <a:rPr lang="id-ID" b="0" dirty="0"/>
              <a:t>Pernyataan yang dinyatakan benar jika Hipotesis Nol (H</a:t>
            </a:r>
            <a:r>
              <a:rPr lang="id-ID" b="0" baseline="-25000" dirty="0"/>
              <a:t>0</a:t>
            </a:r>
            <a:r>
              <a:rPr lang="id-ID" b="0" dirty="0"/>
              <a:t>) berhasil ditolak.</a:t>
            </a:r>
          </a:p>
          <a:p>
            <a:pPr lvl="2"/>
            <a:r>
              <a:rPr lang="id-ID" b="0" dirty="0"/>
              <a:t>Dilambangkan dengan </a:t>
            </a:r>
            <a:r>
              <a:rPr lang="id-ID" b="0" dirty="0" smtClean="0"/>
              <a:t>H</a:t>
            </a:r>
            <a:r>
              <a:rPr lang="id-ID" b="0" baseline="-25000" dirty="0" smtClean="0"/>
              <a:t>1.</a:t>
            </a:r>
            <a:endParaRPr lang="id-ID" b="0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593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Hipotesis(4)</a:t>
            </a:r>
            <a:endParaRPr lang="id-ID" dirty="0"/>
          </a:p>
        </p:txBody>
      </p:sp>
      <p:pic>
        <p:nvPicPr>
          <p:cNvPr id="4100" name="Picture 4" descr="Hasil Pengujian Hipotesis&#10;15&#10;HO &amp; H1 harus mutually exclusive and exhaustive:&#10;artinya, keduanya (HO &amp; H1 )tidak boleh&#10;terj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4" t="25748" r="14685" b="15712"/>
          <a:stretch/>
        </p:blipFill>
        <p:spPr bwMode="auto">
          <a:xfrm>
            <a:off x="703635" y="1412776"/>
            <a:ext cx="5536381" cy="351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16&#10;Jadi kalau:&#10;Ho diterima maka H1 ditolak&#10;sebaliknya&#10;Ho ditolak maka H1 diterima&#10;Pengujian Hipotesis_M. Jainuri, M.Pd&#10;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8" t="25593" r="15281" b="32594"/>
          <a:stretch/>
        </p:blipFill>
        <p:spPr bwMode="auto">
          <a:xfrm>
            <a:off x="7671007" y="1450653"/>
            <a:ext cx="3965475" cy="16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046" y="3563490"/>
            <a:ext cx="6836626" cy="29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 smtClean="0"/>
              <a:t>Pertemuan </a:t>
            </a:r>
            <a:r>
              <a:rPr lang="en-US" sz="2800" dirty="0" smtClean="0"/>
              <a:t>4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chemeClr val="tx2">
                    <a:lumMod val="50000"/>
                  </a:schemeClr>
                </a:solidFill>
              </a:rPr>
              <a:t>HIPOTESIS</a:t>
            </a:r>
            <a:endParaRPr lang="id-ID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Hipotesis (5)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dirty="0"/>
              <a:t>Ada empat kombinasi jawaban berdasarkan hipotesis yang diajukan </a:t>
            </a:r>
            <a:r>
              <a:rPr lang="id-ID" b="0" dirty="0" smtClean="0"/>
              <a:t>dalam pengambilan </a:t>
            </a:r>
            <a:r>
              <a:rPr lang="id-ID" b="0" dirty="0"/>
              <a:t>keputusan untuk menolak atau menerima H</a:t>
            </a:r>
            <a:r>
              <a:rPr lang="id-ID" sz="1800" b="0" dirty="0"/>
              <a:t>0</a:t>
            </a:r>
            <a:r>
              <a:rPr lang="id-ID" b="0" dirty="0"/>
              <a:t>, yang dapat dilihat pada </a:t>
            </a:r>
            <a:r>
              <a:rPr lang="id-ID" b="0" dirty="0" smtClean="0"/>
              <a:t>Tabel di bawah ini: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40415"/>
              </p:ext>
            </p:extLst>
          </p:nvPr>
        </p:nvGraphicFramePr>
        <p:xfrm>
          <a:off x="1055440" y="3140967"/>
          <a:ext cx="9937104" cy="302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/>
                <a:gridCol w="3312368"/>
                <a:gridCol w="3312368"/>
              </a:tblGrid>
              <a:tr h="548494">
                <a:tc rowSpan="2">
                  <a:txBody>
                    <a:bodyPr/>
                    <a:lstStyle/>
                    <a:p>
                      <a:pPr algn="ctr"/>
                      <a:r>
                        <a:rPr lang="id-ID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Pernyataan</a:t>
                      </a:r>
                      <a:endParaRPr lang="id-ID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1800" b="1" i="0" u="none" strike="noStrike" kern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Hasil Penelitian</a:t>
                      </a:r>
                      <a:endParaRPr lang="id-ID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  <a:tr h="556113"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800" b="1" i="0" u="none" strike="noStrike" kern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Terima </a:t>
                      </a:r>
                      <a:r>
                        <a:rPr lang="id-ID" sz="1800" b="1" i="1" u="none" strike="noStrike" kern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H0</a:t>
                      </a:r>
                      <a:endParaRPr lang="id-ID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b="1" i="0" u="none" strike="noStrike" kern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Tolak </a:t>
                      </a:r>
                      <a:r>
                        <a:rPr lang="id-ID" sz="1800" b="1" i="1" u="none" strike="noStrike" kern="1200" baseline="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H0</a:t>
                      </a:r>
                      <a:endParaRPr lang="id-ID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959865">
                <a:tc>
                  <a:txBody>
                    <a:bodyPr/>
                    <a:lstStyle/>
                    <a:p>
                      <a:r>
                        <a:rPr lang="id-ID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 </a:t>
                      </a:r>
                      <a:r>
                        <a:rPr lang="id-ID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H0 </a:t>
                      </a:r>
                      <a:r>
                        <a:rPr lang="id-ID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benar</a:t>
                      </a:r>
                      <a:endParaRPr lang="id-ID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Keputusan yang diambil</a:t>
                      </a:r>
                    </a:p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Probability = 1- </a:t>
                      </a:r>
                      <a:r>
                        <a:rPr lang="el-G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id-ID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Tipe kesalahan I</a:t>
                      </a:r>
                    </a:p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Probability = </a:t>
                      </a:r>
                      <a:r>
                        <a:rPr lang="el-G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id-ID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959865">
                <a:tc>
                  <a:txBody>
                    <a:bodyPr/>
                    <a:lstStyle/>
                    <a:p>
                      <a:r>
                        <a:rPr lang="id-ID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 </a:t>
                      </a:r>
                      <a:r>
                        <a:rPr lang="id-ID" sz="1800" b="1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H0 </a:t>
                      </a:r>
                      <a:r>
                        <a:rPr lang="id-ID" sz="18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salah</a:t>
                      </a:r>
                      <a:endParaRPr lang="id-ID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Tipe Kesalahan II</a:t>
                      </a:r>
                    </a:p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Probability = </a:t>
                      </a:r>
                      <a:r>
                        <a:rPr lang="el-G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id-ID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Keputusan yang diambil</a:t>
                      </a:r>
                    </a:p>
                    <a:p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Probability = 1- </a:t>
                      </a:r>
                      <a:r>
                        <a:rPr lang="el-G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id-ID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8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Pengujian </a:t>
            </a:r>
            <a:r>
              <a:rPr lang="id-ID" dirty="0" smtClean="0"/>
              <a:t>Hipotesis (6)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3200" b="0" dirty="0"/>
              <a:t>Dalam membuat hipotesis ada dua jenis kesalahan yang dapat dibuat oleh </a:t>
            </a:r>
            <a:r>
              <a:rPr lang="id-ID" sz="3200" b="0" dirty="0" smtClean="0"/>
              <a:t>peneliti, yaitu</a:t>
            </a:r>
            <a:r>
              <a:rPr lang="id-ID" sz="3200" b="0" dirty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id-ID" sz="2800" b="0" dirty="0" smtClean="0"/>
              <a:t>Kesalahan </a:t>
            </a:r>
            <a:r>
              <a:rPr lang="id-ID" sz="2800" b="0" dirty="0"/>
              <a:t>pertama adalah kesalahan yang dilakukan karena menolak </a:t>
            </a:r>
            <a:r>
              <a:rPr lang="id-ID" sz="2800" b="0" dirty="0" smtClean="0"/>
              <a:t>hipotesis (H</a:t>
            </a:r>
            <a:r>
              <a:rPr lang="id-ID" sz="1400" b="0" dirty="0" smtClean="0"/>
              <a:t>0</a:t>
            </a:r>
            <a:r>
              <a:rPr lang="id-ID" sz="2800" b="0" dirty="0"/>
              <a:t>) padahal sebenarnya H</a:t>
            </a:r>
            <a:r>
              <a:rPr lang="id-ID" sz="1600" b="0" dirty="0"/>
              <a:t>0</a:t>
            </a:r>
            <a:r>
              <a:rPr lang="id-ID" sz="2800" b="0" dirty="0"/>
              <a:t> benar atau harus diterima. Kesalahan ini </a:t>
            </a:r>
            <a:r>
              <a:rPr lang="id-ID" sz="2800" b="0" dirty="0" smtClean="0"/>
              <a:t>disebut sebagai </a:t>
            </a:r>
            <a:r>
              <a:rPr lang="id-ID" sz="2800" b="0" dirty="0"/>
              <a:t>kesalahan alpha (</a:t>
            </a:r>
            <a:r>
              <a:rPr lang="el-GR" sz="2800" b="0" dirty="0"/>
              <a:t>α) </a:t>
            </a:r>
            <a:r>
              <a:rPr lang="id-ID" sz="2800" b="0" dirty="0"/>
              <a:t>atau </a:t>
            </a:r>
            <a:r>
              <a:rPr lang="id-ID" sz="2800" b="0" dirty="0" smtClean="0"/>
              <a:t>biasa </a:t>
            </a:r>
            <a:r>
              <a:rPr lang="id-ID" sz="2800" b="0" dirty="0"/>
              <a:t>disebut dengan taraf nyata</a:t>
            </a:r>
            <a:r>
              <a:rPr lang="id-ID" sz="2800" b="0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endParaRPr lang="id-ID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78" t="5882" r="4478" b="5882"/>
          <a:stretch/>
        </p:blipFill>
        <p:spPr>
          <a:xfrm>
            <a:off x="1343472" y="4235606"/>
            <a:ext cx="5328592" cy="26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Pengujian </a:t>
            </a:r>
            <a:r>
              <a:rPr lang="id-ID" dirty="0" smtClean="0"/>
              <a:t>Hipotesis (7)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369768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id-ID" b="0" dirty="0" smtClean="0"/>
              <a:t>Kesalahan </a:t>
            </a:r>
            <a:r>
              <a:rPr lang="id-ID" b="0" dirty="0"/>
              <a:t>kedua adalah kesalahan yang dilakukan karena menerima </a:t>
            </a:r>
            <a:r>
              <a:rPr lang="id-ID" b="0" dirty="0" smtClean="0"/>
              <a:t>hipotesis (H</a:t>
            </a:r>
            <a:r>
              <a:rPr lang="id-ID" sz="1800" b="0" dirty="0" smtClean="0"/>
              <a:t>0</a:t>
            </a:r>
            <a:r>
              <a:rPr lang="id-ID" b="0" dirty="0"/>
              <a:t>) padahal sebenarnya H</a:t>
            </a:r>
            <a:r>
              <a:rPr lang="id-ID" sz="1800" b="0" dirty="0"/>
              <a:t>0</a:t>
            </a:r>
            <a:r>
              <a:rPr lang="id-ID" b="0" dirty="0"/>
              <a:t> salah atau harus ditolak. Kesalahan ini </a:t>
            </a:r>
            <a:r>
              <a:rPr lang="id-ID" b="0" dirty="0" smtClean="0"/>
              <a:t>disebut sebagai </a:t>
            </a:r>
            <a:r>
              <a:rPr lang="id-ID" b="0" dirty="0"/>
              <a:t>kesalahan beta (</a:t>
            </a:r>
            <a:r>
              <a:rPr lang="el-GR" b="0" dirty="0"/>
              <a:t>β</a:t>
            </a:r>
            <a:r>
              <a:rPr lang="el-GR" b="0" dirty="0" smtClean="0"/>
              <a:t>).</a:t>
            </a:r>
            <a:endParaRPr lang="id-ID" b="0" dirty="0" smtClean="0"/>
          </a:p>
          <a:p>
            <a:pPr marL="0" indent="0">
              <a:buNone/>
            </a:pPr>
            <a:endParaRPr lang="id-ID" b="0" dirty="0"/>
          </a:p>
          <a:p>
            <a:pPr marL="0" indent="0">
              <a:buNone/>
            </a:pPr>
            <a:endParaRPr lang="id-ID" b="0" dirty="0" smtClean="0"/>
          </a:p>
          <a:p>
            <a:pPr marL="0" indent="0">
              <a:buNone/>
            </a:pPr>
            <a:endParaRPr lang="id-ID" b="0" dirty="0"/>
          </a:p>
          <a:p>
            <a:pPr marL="0" indent="0">
              <a:buNone/>
            </a:pPr>
            <a:endParaRPr lang="id-ID" b="0" dirty="0" smtClean="0"/>
          </a:p>
          <a:p>
            <a:pPr marL="0" indent="0">
              <a:buNone/>
            </a:pPr>
            <a:endParaRPr lang="id-ID" b="0" dirty="0"/>
          </a:p>
          <a:p>
            <a:pPr marL="0" indent="0">
              <a:buNone/>
            </a:pPr>
            <a:endParaRPr lang="id-ID" b="0" dirty="0" smtClean="0"/>
          </a:p>
          <a:p>
            <a:pPr marL="0" indent="0">
              <a:buNone/>
            </a:pPr>
            <a:endParaRPr lang="id-ID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284984"/>
            <a:ext cx="636759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56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Pengujian </a:t>
            </a:r>
            <a:r>
              <a:rPr lang="id-ID" dirty="0" smtClean="0"/>
              <a:t>Hipotesis (8)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dirty="0"/>
              <a:t>Jika keputusan yang diambil dalam hipotesis benar, maka akan </a:t>
            </a:r>
            <a:r>
              <a:rPr lang="id-ID" b="0" dirty="0" smtClean="0"/>
              <a:t>tampak </a:t>
            </a:r>
            <a:r>
              <a:rPr lang="sv-SE" b="0" dirty="0" smtClean="0"/>
              <a:t>kekuatannya </a:t>
            </a:r>
            <a:r>
              <a:rPr lang="sv-SE" b="0" dirty="0"/>
              <a:t>seperti pada gambar berikut ini.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348880"/>
            <a:ext cx="6192688" cy="423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6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Pengujian </a:t>
            </a:r>
            <a:r>
              <a:rPr lang="id-ID" dirty="0" smtClean="0"/>
              <a:t>Hipotesis (9)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Keterangan Gambar:</a:t>
            </a:r>
          </a:p>
          <a:p>
            <a:pPr lvl="1"/>
            <a:r>
              <a:rPr lang="id-ID" b="0" dirty="0"/>
              <a:t>Nilai alpha yang digunakan sangat tergantung dari jenis penelitian yang akan dilakukan.</a:t>
            </a:r>
          </a:p>
          <a:p>
            <a:pPr lvl="1"/>
            <a:r>
              <a:rPr lang="id-ID" b="0" dirty="0"/>
              <a:t>Jika penelitian yang dilakukan berhubungan dengan keselamatan maka alpha </a:t>
            </a:r>
            <a:r>
              <a:rPr lang="id-ID" b="0" dirty="0" smtClean="0"/>
              <a:t>yang digunakan </a:t>
            </a:r>
            <a:r>
              <a:rPr lang="id-ID" b="0" dirty="0"/>
              <a:t>sebesar 0.01 (1%) sedangkan penelitian yang terkait dengan ilmu-ilmu </a:t>
            </a:r>
            <a:r>
              <a:rPr lang="id-ID" b="0" dirty="0" smtClean="0"/>
              <a:t>sosial pada </a:t>
            </a:r>
            <a:r>
              <a:rPr lang="id-ID" b="0" dirty="0"/>
              <a:t>umumnya digunakan alpha 0.05 (5%). </a:t>
            </a:r>
            <a:endParaRPr lang="id-ID" b="0" dirty="0" smtClean="0"/>
          </a:p>
          <a:p>
            <a:pPr lvl="1"/>
            <a:r>
              <a:rPr lang="id-ID" b="0" dirty="0" smtClean="0"/>
              <a:t>Untuk </a:t>
            </a:r>
            <a:r>
              <a:rPr lang="id-ID" b="0" dirty="0"/>
              <a:t>menentukan hipotesis yang </a:t>
            </a:r>
            <a:r>
              <a:rPr lang="id-ID" b="0" dirty="0" smtClean="0"/>
              <a:t>akan diambil </a:t>
            </a:r>
            <a:r>
              <a:rPr lang="id-ID" b="0" dirty="0"/>
              <a:t>atau digunakan adalah apabila nilai alpha hitung (</a:t>
            </a:r>
            <a:r>
              <a:rPr lang="id-ID" b="0" i="1" dirty="0"/>
              <a:t>output</a:t>
            </a:r>
            <a:r>
              <a:rPr lang="id-ID" b="0" dirty="0"/>
              <a:t>) lebih besar atau </a:t>
            </a:r>
            <a:r>
              <a:rPr lang="id-ID" b="0" dirty="0" smtClean="0"/>
              <a:t>sama </a:t>
            </a:r>
            <a:r>
              <a:rPr lang="sv-SE" b="0" dirty="0" smtClean="0"/>
              <a:t>dengan </a:t>
            </a:r>
            <a:r>
              <a:rPr lang="sv-SE" b="0" dirty="0"/>
              <a:t>alpha (5 % atau 1%) maka keputusan yang diambil adalah menerima H</a:t>
            </a:r>
            <a:r>
              <a:rPr lang="sv-SE" sz="1000" b="0" dirty="0"/>
              <a:t>0</a:t>
            </a:r>
            <a:r>
              <a:rPr lang="sv-SE" b="0" dirty="0"/>
              <a:t>.</a:t>
            </a:r>
          </a:p>
          <a:p>
            <a:pPr lvl="1"/>
            <a:r>
              <a:rPr lang="id-ID" b="0" dirty="0"/>
              <a:t>Namun apabila nilai alpha hitungnya lebih kecil dari nilai alpha (5% atau 1%) </a:t>
            </a:r>
            <a:r>
              <a:rPr lang="id-ID" b="0" dirty="0" smtClean="0"/>
              <a:t>maka keputusan </a:t>
            </a:r>
            <a:r>
              <a:rPr lang="id-ID" b="0" dirty="0"/>
              <a:t>yang diambil adalah menolak H</a:t>
            </a:r>
            <a:r>
              <a:rPr lang="id-ID" sz="1000" b="0" dirty="0"/>
              <a:t>0</a:t>
            </a:r>
            <a:r>
              <a:rPr lang="id-ID" b="0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64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Pengujian Hipotesis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953000"/>
          </a:xfrm>
        </p:spPr>
        <p:txBody>
          <a:bodyPr/>
          <a:lstStyle/>
          <a:p>
            <a:r>
              <a:rPr lang="id-ID" dirty="0"/>
              <a:t>The Statistical Inference Decision </a:t>
            </a:r>
            <a:r>
              <a:rPr lang="id-ID" dirty="0" smtClean="0"/>
              <a:t>Matrix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371600"/>
            <a:ext cx="5760640" cy="53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1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Langkah-Langkah Pengujian Hipotesis</a:t>
            </a:r>
            <a:endParaRPr lang="id-ID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5360" y="1429850"/>
            <a:ext cx="11450240" cy="536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8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d-ID" kern="0" dirty="0" smtClean="0"/>
              <a:t>Langkah-langkah pengujian hipotesis: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kern="0" dirty="0" smtClean="0"/>
              <a:t>Tuliskan hipotesis dalam </a:t>
            </a:r>
            <a:r>
              <a:rPr lang="id-ID" kern="0" dirty="0" smtClean="0">
                <a:solidFill>
                  <a:srgbClr val="FF0000"/>
                </a:solidFill>
              </a:rPr>
              <a:t>bentuk statistik </a:t>
            </a:r>
            <a:r>
              <a:rPr lang="id-ID" kern="0" dirty="0" smtClean="0"/>
              <a:t>(H</a:t>
            </a:r>
            <a:r>
              <a:rPr lang="id-ID" sz="1800" kern="0" dirty="0" smtClean="0"/>
              <a:t>0</a:t>
            </a:r>
            <a:r>
              <a:rPr lang="id-ID" kern="0" dirty="0" smtClean="0"/>
              <a:t> dan H</a:t>
            </a:r>
            <a:r>
              <a:rPr lang="id-ID" sz="1800" kern="0" dirty="0" smtClean="0"/>
              <a:t>1</a:t>
            </a:r>
            <a:r>
              <a:rPr lang="id-ID" kern="0" dirty="0" smtClean="0"/>
              <a:t>)</a:t>
            </a:r>
            <a:r>
              <a:rPr lang="id-ID" kern="0" dirty="0" smtClean="0">
                <a:sym typeface="Wingdings" panose="05000000000000000000" pitchFamily="2" charset="2"/>
              </a:rPr>
              <a:t>sesuai hipotesis penelitian (lihat bentuk hipotesis)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kern="0" dirty="0" smtClean="0">
                <a:sym typeface="Wingdings" panose="05000000000000000000" pitchFamily="2" charset="2"/>
              </a:rPr>
              <a:t>Tentukan </a:t>
            </a:r>
            <a:r>
              <a:rPr lang="id-ID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taraf keberartian </a:t>
            </a:r>
            <a:r>
              <a:rPr lang="el-GR" kern="0" dirty="0" smtClean="0">
                <a:sym typeface="Wingdings" panose="05000000000000000000" pitchFamily="2" charset="2"/>
              </a:rPr>
              <a:t>α</a:t>
            </a:r>
            <a:r>
              <a:rPr lang="id-ID" kern="0" dirty="0" smtClean="0">
                <a:sym typeface="Wingdings" panose="05000000000000000000" pitchFamily="2" charset="2"/>
              </a:rPr>
              <a:t> (level of significace </a:t>
            </a:r>
            <a:r>
              <a:rPr lang="el-GR" kern="0" dirty="0">
                <a:sym typeface="Wingdings" panose="05000000000000000000" pitchFamily="2" charset="2"/>
              </a:rPr>
              <a:t>α</a:t>
            </a:r>
            <a:r>
              <a:rPr lang="id-ID" kern="0" dirty="0" smtClean="0">
                <a:sym typeface="Wingdings" panose="05000000000000000000" pitchFamily="2" charset="2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kern="0" dirty="0" smtClean="0">
                <a:sym typeface="Wingdings" panose="05000000000000000000" pitchFamily="2" charset="2"/>
              </a:rPr>
              <a:t>Kumpulkan data melalui sampel peluang (probability sample/random sample)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kern="0" dirty="0" smtClean="0">
                <a:sym typeface="Wingdings" panose="05000000000000000000" pitchFamily="2" charset="2"/>
              </a:rPr>
              <a:t>Gunakan </a:t>
            </a:r>
            <a:r>
              <a:rPr lang="id-ID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uji statistik yang tepat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kern="0" dirty="0" smtClean="0">
                <a:sym typeface="Wingdings" panose="05000000000000000000" pitchFamily="2" charset="2"/>
              </a:rPr>
              <a:t>Tentukan </a:t>
            </a:r>
            <a:r>
              <a:rPr lang="id-ID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titik kritis </a:t>
            </a:r>
            <a:r>
              <a:rPr lang="id-ID" kern="0" dirty="0" smtClean="0">
                <a:sym typeface="Wingdings" panose="05000000000000000000" pitchFamily="2" charset="2"/>
              </a:rPr>
              <a:t>dan daerah kritis (daerah penolakan) H</a:t>
            </a:r>
            <a:r>
              <a:rPr lang="id-ID" sz="1800" kern="0" dirty="0" smtClean="0">
                <a:sym typeface="Wingdings" panose="05000000000000000000" pitchFamily="2" charset="2"/>
              </a:rPr>
              <a:t>0</a:t>
            </a:r>
            <a:endParaRPr lang="id-ID" kern="0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d-ID" kern="0" dirty="0" smtClean="0">
                <a:sym typeface="Wingdings" panose="05000000000000000000" pitchFamily="2" charset="2"/>
              </a:rPr>
              <a:t>Hitung </a:t>
            </a:r>
            <a:r>
              <a:rPr lang="id-ID" kern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nilai uji statistik </a:t>
            </a:r>
            <a:r>
              <a:rPr lang="id-ID" kern="0" dirty="0" smtClean="0">
                <a:sym typeface="Wingdings" panose="05000000000000000000" pitchFamily="2" charset="2"/>
              </a:rPr>
              <a:t>berdasarkan data yang dikumpulkan.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kern="0" dirty="0" smtClean="0"/>
              <a:t>Membandingkan hasil perhitungan penelitian dengan tabel statistik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kern="0" dirty="0" smtClean="0">
                <a:solidFill>
                  <a:srgbClr val="FF0000"/>
                </a:solidFill>
              </a:rPr>
              <a:t>Berikan kesimpulan statistik</a:t>
            </a:r>
            <a:r>
              <a:rPr lang="id-ID" kern="0" dirty="0" smtClean="0"/>
              <a:t>.</a:t>
            </a:r>
            <a:endParaRPr lang="id-ID" kern="0" dirty="0"/>
          </a:p>
        </p:txBody>
      </p:sp>
    </p:spTree>
    <p:extLst>
      <p:ext uri="{BB962C8B-B14F-4D97-AF65-F5344CB8AC3E}">
        <p14:creationId xmlns:p14="http://schemas.microsoft.com/office/powerpoint/2010/main" val="1676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Pengujian Hipotesis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Penelitian </a:t>
            </a:r>
            <a:r>
              <a:rPr lang="id-ID" dirty="0"/>
              <a:t>Eksperimen</a:t>
            </a:r>
            <a:endParaRPr lang="id-ID" dirty="0" smtClean="0"/>
          </a:p>
          <a:p>
            <a:r>
              <a:rPr lang="id-ID" dirty="0" smtClean="0"/>
              <a:t>Judul Penelitian</a:t>
            </a:r>
          </a:p>
          <a:p>
            <a:pPr lvl="1"/>
            <a:r>
              <a:rPr lang="id-ID" dirty="0"/>
              <a:t>“Pengaruh </a:t>
            </a:r>
            <a:r>
              <a:rPr lang="id-ID" dirty="0" smtClean="0"/>
              <a:t>Model Blanded Leaning Terhadap Tingakat Minat Belajar Mahasiswa Budi Luhur Semester Genap 2019/2020”</a:t>
            </a:r>
          </a:p>
          <a:p>
            <a:r>
              <a:rPr lang="id-ID" dirty="0" smtClean="0"/>
              <a:t>Variabel</a:t>
            </a:r>
          </a:p>
          <a:p>
            <a:pPr lvl="1"/>
            <a:r>
              <a:rPr lang="id-ID" dirty="0" smtClean="0"/>
              <a:t>Independent</a:t>
            </a:r>
            <a:r>
              <a:rPr lang="id-ID" dirty="0" smtClean="0">
                <a:sym typeface="Wingdings" panose="05000000000000000000" pitchFamily="2" charset="2"/>
              </a:rPr>
              <a:t> Model Blanden Learning</a:t>
            </a:r>
          </a:p>
          <a:p>
            <a:pPr lvl="1"/>
            <a:r>
              <a:rPr lang="id-ID" dirty="0" smtClean="0">
                <a:sym typeface="Wingdings" panose="05000000000000000000" pitchFamily="2" charset="2"/>
              </a:rPr>
              <a:t>Dependent Tingkat Minat Belajar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9214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Pengujian Hipotesis (2)</a:t>
            </a:r>
            <a:endParaRPr lang="id-ID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371600"/>
            <a:ext cx="11176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800" b="1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id-ID" kern="0" dirty="0" smtClean="0"/>
              <a:t>Rumusan masalah</a:t>
            </a:r>
          </a:p>
          <a:p>
            <a:pPr lvl="1"/>
            <a:r>
              <a:rPr lang="id-ID" kern="0" dirty="0" smtClean="0"/>
              <a:t>Apakah tingkat minat belajar menggunakan model blanded learning lebih baik daripada pembelajaran konvensional mahasiswa Budi Luhur tahun semester genap 2019/2020?</a:t>
            </a:r>
          </a:p>
          <a:p>
            <a:r>
              <a:rPr lang="id-ID" kern="0" dirty="0" smtClean="0"/>
              <a:t>Tujuan Penelitian</a:t>
            </a:r>
          </a:p>
          <a:p>
            <a:pPr lvl="1"/>
            <a:r>
              <a:rPr lang="id-ID" kern="0" dirty="0" smtClean="0"/>
              <a:t>Tujuan penelitian adalah untuk mendeskripsikan tingkat minat belajar menggunakan model blanded learning lebih baik daripada pembelajaran konvensional mahasiswa Budi Luhur semester genap 2019/2020.</a:t>
            </a:r>
          </a:p>
          <a:p>
            <a:r>
              <a:rPr lang="id-ID" kern="0" dirty="0" smtClean="0"/>
              <a:t>Hipotesis</a:t>
            </a:r>
          </a:p>
          <a:p>
            <a:pPr lvl="1"/>
            <a:r>
              <a:rPr lang="id-ID" kern="0" dirty="0" smtClean="0"/>
              <a:t>Tingkat minat belajar menggunakan model blanded learning lebih baik daripada pembelajaran konvensional mahasiswa Budi Luhur Semester Genap 2019/2020.</a:t>
            </a:r>
            <a:endParaRPr lang="id-ID" kern="0" dirty="0"/>
          </a:p>
        </p:txBody>
      </p:sp>
    </p:spTree>
    <p:extLst>
      <p:ext uri="{BB962C8B-B14F-4D97-AF65-F5344CB8AC3E}">
        <p14:creationId xmlns:p14="http://schemas.microsoft.com/office/powerpoint/2010/main" val="3921107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Pengujian Hipotesis </a:t>
            </a:r>
            <a:r>
              <a:rPr lang="id-ID" dirty="0" smtClean="0"/>
              <a:t>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Teknik Analisis Data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Uji persyaratan analisis</a:t>
            </a:r>
          </a:p>
          <a:p>
            <a:pPr marL="0" indent="0">
              <a:buNone/>
            </a:pPr>
            <a:r>
              <a:rPr lang="id-ID" dirty="0" smtClean="0"/>
              <a:t>	</a:t>
            </a:r>
            <a:r>
              <a:rPr lang="id-ID" dirty="0" smtClean="0">
                <a:solidFill>
                  <a:srgbClr val="FF0000"/>
                </a:solidFill>
              </a:rPr>
              <a:t>Nomalitas: Kolmogorov - Smirnov</a:t>
            </a:r>
          </a:p>
          <a:p>
            <a:pPr marL="0" indent="0">
              <a:buNone/>
            </a:pPr>
            <a:r>
              <a:rPr lang="id-ID" dirty="0">
                <a:solidFill>
                  <a:srgbClr val="FF0000"/>
                </a:solidFill>
              </a:rPr>
              <a:t>	</a:t>
            </a:r>
            <a:r>
              <a:rPr lang="id-ID" dirty="0" smtClean="0">
                <a:solidFill>
                  <a:srgbClr val="FF0000"/>
                </a:solidFill>
              </a:rPr>
              <a:t>Homogenitas: Levence Test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id-ID" dirty="0" smtClean="0"/>
              <a:t>Uji hipotesis menggunakan Uji – t (jika memenuhi syarat, jika tidak memakai Uji – U)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549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Mahasiswa mampu menjelaskan secara baik pengertian dan jenis hipotesis</a:t>
            </a:r>
          </a:p>
          <a:p>
            <a:r>
              <a:rPr lang="id-ID" dirty="0"/>
              <a:t>Mahasiswa mampu membuat hipotesis yang baik</a:t>
            </a:r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Pengujian Hipotesis (4)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Pengujian Persyaratan Analisis</a:t>
            </a:r>
            <a:endParaRPr lang="id-ID" dirty="0"/>
          </a:p>
        </p:txBody>
      </p:sp>
      <p:pic>
        <p:nvPicPr>
          <p:cNvPr id="13320" name="Picture 8" descr="Uji normalitas data kemampuan pemecahan&#10;masalah matematis:&#10;Uji normalitas data kemampuan pemecahan&#10;masalah matematis:&#10;38&#10;P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2" t="28748" r="11087" b="22582"/>
          <a:stretch/>
        </p:blipFill>
        <p:spPr bwMode="auto">
          <a:xfrm>
            <a:off x="914400" y="1988840"/>
            <a:ext cx="979308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46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Pengujian Hipotesis (5)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Pengujian Persyaratan Analisis</a:t>
            </a:r>
            <a:endParaRPr lang="id-ID" dirty="0"/>
          </a:p>
        </p:txBody>
      </p:sp>
      <p:pic>
        <p:nvPicPr>
          <p:cNvPr id="13322" name="Picture 10" descr="Uji homogenitas variansi kemampuan&#10;pemecahan masalah matematis:&#10;Uji homogenitas variansi kemampuan&#10;pemecahan masalah matem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9" t="29966" r="13906" b="19033"/>
          <a:stretch/>
        </p:blipFill>
        <p:spPr bwMode="auto">
          <a:xfrm>
            <a:off x="1055440" y="2021756"/>
            <a:ext cx="8712968" cy="418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546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Pengujian Hipotesis (6)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Hasil Analisis Pengujian Hipotesis</a:t>
            </a:r>
          </a:p>
          <a:p>
            <a:r>
              <a:rPr lang="id-ID" dirty="0" smtClean="0"/>
              <a:t>Berdasarkan perhitungan dengan Uji – t diperoleh t</a:t>
            </a:r>
            <a:r>
              <a:rPr lang="id-ID" sz="1600" dirty="0" smtClean="0"/>
              <a:t>hitung = </a:t>
            </a:r>
            <a:r>
              <a:rPr lang="id-ID" dirty="0" smtClean="0"/>
              <a:t>2,716 untuk </a:t>
            </a:r>
            <a:r>
              <a:rPr lang="el-GR" dirty="0" smtClean="0">
                <a:sym typeface="Wingdings" panose="05000000000000000000" pitchFamily="2" charset="2"/>
              </a:rPr>
              <a:t>α</a:t>
            </a:r>
            <a:r>
              <a:rPr lang="id-ID" dirty="0" smtClean="0">
                <a:sym typeface="Wingdings" panose="05000000000000000000" pitchFamily="2" charset="2"/>
              </a:rPr>
              <a:t> = 0,05 dan dk = 67 diperoleh t</a:t>
            </a:r>
            <a:r>
              <a:rPr lang="id-ID" sz="1800" dirty="0" smtClean="0">
                <a:sym typeface="Wingdings" panose="05000000000000000000" pitchFamily="2" charset="2"/>
              </a:rPr>
              <a:t>tabel</a:t>
            </a:r>
            <a:r>
              <a:rPr lang="id-ID" dirty="0" smtClean="0">
                <a:sym typeface="Wingdings" panose="05000000000000000000" pitchFamily="2" charset="2"/>
              </a:rPr>
              <a:t> = 1,668, karena </a:t>
            </a:r>
            <a:r>
              <a:rPr lang="id-ID" dirty="0" smtClean="0">
                <a:solidFill>
                  <a:srgbClr val="FF0000"/>
                </a:solidFill>
              </a:rPr>
              <a:t>t</a:t>
            </a:r>
            <a:r>
              <a:rPr lang="id-ID" sz="1800" dirty="0" smtClean="0">
                <a:solidFill>
                  <a:srgbClr val="FF0000"/>
                </a:solidFill>
              </a:rPr>
              <a:t>hitung</a:t>
            </a:r>
            <a:r>
              <a:rPr lang="id-ID" dirty="0" smtClean="0">
                <a:solidFill>
                  <a:srgbClr val="FF0000"/>
                </a:solidFill>
              </a:rPr>
              <a:t> &gt;</a:t>
            </a:r>
            <a:r>
              <a:rPr lang="id-ID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d-ID" dirty="0" smtClean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id-ID" sz="1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tabel, </a:t>
            </a:r>
            <a:r>
              <a:rPr lang="id-ID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Maka hipotesis nol ditolak dan hipotesis kerja diterima.</a:t>
            </a:r>
          </a:p>
          <a:p>
            <a:r>
              <a:rPr lang="id-ID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Ksimpulan “ </a:t>
            </a:r>
            <a:r>
              <a:rPr lang="id-ID" sz="2000" dirty="0" smtClean="0"/>
              <a:t>Tingkat </a:t>
            </a:r>
            <a:r>
              <a:rPr lang="id-ID" sz="2000" dirty="0"/>
              <a:t>minat belajar menggunakan model blanded learning </a:t>
            </a:r>
            <a:r>
              <a:rPr lang="id-ID" sz="2000" b="1" dirty="0" smtClean="0">
                <a:solidFill>
                  <a:srgbClr val="FF0000"/>
                </a:solidFill>
              </a:rPr>
              <a:t>tidak lebih </a:t>
            </a:r>
            <a:r>
              <a:rPr lang="id-ID" sz="2000" b="1" dirty="0">
                <a:solidFill>
                  <a:srgbClr val="FF0000"/>
                </a:solidFill>
              </a:rPr>
              <a:t>baik</a:t>
            </a:r>
            <a:r>
              <a:rPr lang="id-ID" sz="2000" dirty="0"/>
              <a:t> daripada pembelajaran konvensional mahasiswa Budi Luhur Semester Genap </a:t>
            </a:r>
            <a:r>
              <a:rPr lang="id-ID" sz="2000" dirty="0" smtClean="0"/>
              <a:t>2019/2020”</a:t>
            </a:r>
            <a:endParaRPr lang="id-ID" sz="2000" dirty="0">
              <a:solidFill>
                <a:srgbClr val="FF0000"/>
              </a:solidFill>
            </a:endParaRPr>
          </a:p>
        </p:txBody>
      </p:sp>
      <p:pic>
        <p:nvPicPr>
          <p:cNvPr id="13324" name="Picture 12" descr="Hipotesis&#10;Berdasarkan perhitungan dengan uji – t diperoleh thitung = 2,716&#10;untuk α = 0,05 dan dk = 67 diperoleh ttabel = 1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0" t="27380" r="10853" b="41714"/>
          <a:stretch/>
        </p:blipFill>
        <p:spPr bwMode="auto">
          <a:xfrm>
            <a:off x="1055440" y="4653136"/>
            <a:ext cx="7056784" cy="19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48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z="2400" dirty="0"/>
              <a:t>Hipotesis dapat didefinisikan sebagai pernyataan sementara tentang masalah penelitian, kemungkinan hasil penelitian, atau dugaan (merupakan dugaan yang baik ) sementara tentang hasil penelitian.</a:t>
            </a:r>
          </a:p>
          <a:p>
            <a:pPr lvl="0"/>
            <a:r>
              <a:rPr lang="id-ID" sz="2400" dirty="0"/>
              <a:t>Hopotesis merupakan peryataan penting yang harus disampaikan pada awal sebelum melakukan penelitian, karena hipotesis dapat digunakan sebagai pedoman dalam melakukan penelitian.</a:t>
            </a:r>
          </a:p>
          <a:p>
            <a:pPr lvl="0"/>
            <a:r>
              <a:rPr lang="id-ID" sz="2400" dirty="0"/>
              <a:t>Hipotesis Deskriptif adalah hipotesis yang secara khusus menyatakan keberadaan, ukuran, bentuk, distribusi suatu variabel. </a:t>
            </a:r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sz="2400" dirty="0" smtClean="0"/>
              <a:t>Merupakan </a:t>
            </a:r>
            <a:r>
              <a:rPr lang="id-ID" sz="2400" dirty="0"/>
              <a:t>hipotesis yang menggambarkan hubungan antara dua </a:t>
            </a:r>
            <a:r>
              <a:rPr lang="id-ID" sz="2400" dirty="0" smtClean="0"/>
              <a:t>variabel.</a:t>
            </a:r>
          </a:p>
          <a:p>
            <a:pPr lvl="0"/>
            <a:r>
              <a:rPr lang="id-ID" sz="2400" dirty="0" smtClean="0"/>
              <a:t>Sifat </a:t>
            </a:r>
            <a:r>
              <a:rPr lang="id-ID" sz="2400" dirty="0"/>
              <a:t>dari hipotesis yang baik adalah, hipotesis harus tepat dan jelas, hipotesis harus dapat diuji, hipotesis bukanlah pertanyaan moral atau etika, hipotesis adalah prediksi kesimpulan. </a:t>
            </a:r>
          </a:p>
          <a:p>
            <a:pPr lvl="0"/>
            <a:r>
              <a:rPr lang="id-ID" sz="2400" dirty="0"/>
              <a:t>Hasil pengujian dari hipotesis dapat berupa penerimaan atau penolakan, artinya bahwa dugaan yang disampaikan dalam hipotesis dapat terbukti ataupun tidak terbukti. </a:t>
            </a:r>
            <a:endParaRPr lang="id-ID" sz="2400" dirty="0" smtClean="0"/>
          </a:p>
          <a:p>
            <a:pPr lvl="0"/>
            <a:r>
              <a:rPr lang="id-ID" sz="2400" dirty="0" smtClean="0"/>
              <a:t>Apapun </a:t>
            </a:r>
            <a:r>
              <a:rPr lang="id-ID" sz="2400" dirty="0"/>
              <a:t>hasil dari pengujian hipotesis, tetap harus disimpulkan sesuai fakta sebenarnya karena apapun hasilnya hipotesis tetap merupakan peryataan yang berharga bagi proses penelitian</a:t>
            </a:r>
            <a:r>
              <a:rPr lang="id-ID" sz="2400" dirty="0" smtClean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91304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Pokok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>
                <a:hlinkClick r:id="rId2" action="ppaction://hlinksldjump"/>
              </a:rPr>
              <a:t>Pengertian Hipotesis</a:t>
            </a:r>
            <a:endParaRPr lang="id-ID" dirty="0"/>
          </a:p>
          <a:p>
            <a:pPr lvl="0"/>
            <a:r>
              <a:rPr lang="id-ID" dirty="0" smtClean="0">
                <a:hlinkClick r:id="rId3" action="ppaction://hlinksldjump"/>
              </a:rPr>
              <a:t>Sifat Hipotesis</a:t>
            </a:r>
            <a:endParaRPr lang="id-ID" dirty="0" smtClean="0"/>
          </a:p>
          <a:p>
            <a:pPr lvl="0"/>
            <a:r>
              <a:rPr lang="id-ID" dirty="0" smtClean="0">
                <a:hlinkClick r:id="rId4" action="ppaction://hlinksldjump"/>
              </a:rPr>
              <a:t>Tujuan Hipotesis</a:t>
            </a:r>
            <a:endParaRPr lang="id-ID" dirty="0" smtClean="0"/>
          </a:p>
          <a:p>
            <a:r>
              <a:rPr lang="id-ID" dirty="0">
                <a:hlinkClick r:id="rId2" action="ppaction://hlinksldjump"/>
              </a:rPr>
              <a:t>Jenis Hipotesis</a:t>
            </a:r>
            <a:endParaRPr lang="id-ID" dirty="0"/>
          </a:p>
          <a:p>
            <a:pPr lvl="0"/>
            <a:r>
              <a:rPr lang="id-ID" dirty="0" smtClean="0">
                <a:hlinkClick r:id="rId5" action="ppaction://hlinksldjump"/>
              </a:rPr>
              <a:t>Bentuk Hipotesis</a:t>
            </a:r>
            <a:endParaRPr lang="id-ID" dirty="0"/>
          </a:p>
          <a:p>
            <a:pPr lvl="0"/>
            <a:r>
              <a:rPr lang="id-ID" dirty="0">
                <a:hlinkClick r:id="rId6" action="ppaction://hlinksldjump"/>
              </a:rPr>
              <a:t>Pengujian </a:t>
            </a:r>
            <a:r>
              <a:rPr lang="id-ID" dirty="0" smtClean="0">
                <a:hlinkClick r:id="rId6" action="ppaction://hlinksldjump"/>
              </a:rPr>
              <a:t>Hipotesis</a:t>
            </a:r>
            <a:endParaRPr lang="id-ID" dirty="0"/>
          </a:p>
          <a:p>
            <a:pPr lvl="0"/>
            <a:r>
              <a:rPr lang="id-ID" dirty="0" smtClean="0">
                <a:hlinkClick r:id="rId7" action="ppaction://hlinksldjump"/>
              </a:rPr>
              <a:t>Kesimpulan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287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Pengertian Hipotesis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>
                <a:solidFill>
                  <a:srgbClr val="FF0000"/>
                </a:solidFill>
              </a:rPr>
              <a:t>Hipotesis</a:t>
            </a:r>
            <a:r>
              <a:rPr lang="id-ID" sz="2400" dirty="0"/>
              <a:t> </a:t>
            </a:r>
            <a:r>
              <a:rPr lang="id-ID" sz="2400" dirty="0" smtClean="0"/>
              <a:t>merupakan </a:t>
            </a:r>
            <a:r>
              <a:rPr lang="id-ID" sz="2400" dirty="0">
                <a:solidFill>
                  <a:srgbClr val="FF0000"/>
                </a:solidFill>
              </a:rPr>
              <a:t>pernyataan sementara </a:t>
            </a:r>
            <a:r>
              <a:rPr lang="id-ID" sz="2400" dirty="0"/>
              <a:t>tentang masalah penelitian, kemungkinan hasil penelitian, atau dugaan (merupakan dugaan yang baik ) sementara tentang hasil penelitian. </a:t>
            </a:r>
            <a:endParaRPr lang="id-ID" sz="2400" dirty="0" smtClean="0"/>
          </a:p>
          <a:p>
            <a:r>
              <a:rPr lang="id-ID" sz="2400" dirty="0" smtClean="0"/>
              <a:t>Pengertian </a:t>
            </a:r>
            <a:r>
              <a:rPr lang="id-ID" sz="2400" dirty="0"/>
              <a:t>lain, </a:t>
            </a:r>
            <a:r>
              <a:rPr lang="id-ID" sz="2400" dirty="0">
                <a:solidFill>
                  <a:srgbClr val="FF0000"/>
                </a:solidFill>
              </a:rPr>
              <a:t>Hipotesis</a:t>
            </a:r>
            <a:r>
              <a:rPr lang="id-ID" sz="2400" dirty="0"/>
              <a:t> adalah </a:t>
            </a:r>
            <a:r>
              <a:rPr lang="id-ID" sz="2400" dirty="0">
                <a:solidFill>
                  <a:srgbClr val="FF0000"/>
                </a:solidFill>
              </a:rPr>
              <a:t>pernyataan atau penjelasan semetara</a:t>
            </a:r>
            <a:r>
              <a:rPr lang="id-ID" sz="2400" dirty="0"/>
              <a:t> yang diusulkan untuk diketahui tetapi belum terbukti </a:t>
            </a:r>
            <a:r>
              <a:rPr lang="id-ID" sz="2400" dirty="0" smtClean="0"/>
              <a:t>kebenaranya</a:t>
            </a:r>
            <a:r>
              <a:rPr lang="id-ID" sz="2400" dirty="0"/>
              <a:t>. </a:t>
            </a:r>
            <a:endParaRPr lang="id-ID" sz="2400" dirty="0" smtClean="0"/>
          </a:p>
          <a:p>
            <a:r>
              <a:rPr lang="id-ID" sz="2400" dirty="0" smtClean="0"/>
              <a:t>Hipotesis </a:t>
            </a:r>
            <a:r>
              <a:rPr lang="id-ID" sz="2400" dirty="0"/>
              <a:t>adalah prediksi spesifik yang dapat diuji tentang apa yang Kita harapkan terjadi dalam </a:t>
            </a:r>
            <a:r>
              <a:rPr lang="id-ID" sz="2400" dirty="0" smtClean="0"/>
              <a:t>penelitian yang kita lakukan. </a:t>
            </a:r>
          </a:p>
          <a:p>
            <a:r>
              <a:rPr lang="id-ID" sz="2400" dirty="0"/>
              <a:t>Hipotesis merupakan </a:t>
            </a:r>
            <a:r>
              <a:rPr lang="id-ID" sz="2400" dirty="0">
                <a:solidFill>
                  <a:srgbClr val="FF0000"/>
                </a:solidFill>
              </a:rPr>
              <a:t>jawaban teoritis </a:t>
            </a:r>
            <a:r>
              <a:rPr lang="id-ID" sz="2400" dirty="0"/>
              <a:t>(jawaban sementara) terhadap </a:t>
            </a:r>
            <a:r>
              <a:rPr lang="id-ID" sz="2400" dirty="0" smtClean="0">
                <a:solidFill>
                  <a:srgbClr val="FF0000"/>
                </a:solidFill>
              </a:rPr>
              <a:t>rumusan masalah </a:t>
            </a:r>
            <a:r>
              <a:rPr lang="id-ID" sz="2400" dirty="0">
                <a:solidFill>
                  <a:srgbClr val="FF0000"/>
                </a:solidFill>
              </a:rPr>
              <a:t>penelitian </a:t>
            </a:r>
            <a:r>
              <a:rPr lang="id-ID" sz="2400" dirty="0"/>
              <a:t>dan </a:t>
            </a:r>
            <a:r>
              <a:rPr lang="id-ID" sz="2400" dirty="0">
                <a:solidFill>
                  <a:srgbClr val="FF0000"/>
                </a:solidFill>
              </a:rPr>
              <a:t>belum merupakan jawaban empirik</a:t>
            </a:r>
            <a:r>
              <a:rPr lang="id-ID" sz="2400" dirty="0"/>
              <a:t> dengan </a:t>
            </a:r>
            <a:r>
              <a:rPr lang="id-ID" sz="2400" dirty="0" smtClean="0"/>
              <a:t>dukungan data-data</a:t>
            </a:r>
            <a:r>
              <a:rPr lang="id-ID" sz="2400" dirty="0"/>
              <a:t>.</a:t>
            </a: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31056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Pengertian Hipotesis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Hipotesis harus </a:t>
            </a:r>
            <a:r>
              <a:rPr lang="id-ID" dirty="0"/>
              <a:t>mencakup tiga </a:t>
            </a:r>
            <a:r>
              <a:rPr lang="id-ID" dirty="0" smtClean="0"/>
              <a:t>komponen, yaitu </a:t>
            </a:r>
            <a:r>
              <a:rPr lang="id-ID" dirty="0" smtClean="0">
                <a:solidFill>
                  <a:srgbClr val="FF0000"/>
                </a:solidFill>
              </a:rPr>
              <a:t>Variabel</a:t>
            </a:r>
            <a:r>
              <a:rPr lang="id-ID" dirty="0" smtClean="0"/>
              <a:t>, </a:t>
            </a:r>
            <a:r>
              <a:rPr lang="id-ID" dirty="0" smtClean="0">
                <a:solidFill>
                  <a:srgbClr val="FF0000"/>
                </a:solidFill>
              </a:rPr>
              <a:t>Populasi </a:t>
            </a:r>
            <a:r>
              <a:rPr lang="id-ID" dirty="0"/>
              <a:t>dan </a:t>
            </a:r>
            <a:r>
              <a:rPr lang="id-ID" dirty="0" smtClean="0">
                <a:solidFill>
                  <a:srgbClr val="FF0000"/>
                </a:solidFill>
              </a:rPr>
              <a:t>Hubungan </a:t>
            </a:r>
            <a:r>
              <a:rPr lang="id-ID" dirty="0">
                <a:solidFill>
                  <a:srgbClr val="FF0000"/>
                </a:solidFill>
              </a:rPr>
              <a:t>antar </a:t>
            </a:r>
            <a:r>
              <a:rPr lang="id-ID" dirty="0" smtClean="0">
                <a:solidFill>
                  <a:srgbClr val="FF0000"/>
                </a:solidFill>
              </a:rPr>
              <a:t>variabel</a:t>
            </a:r>
            <a:r>
              <a:rPr lang="id-ID" dirty="0" smtClean="0"/>
              <a:t>.</a:t>
            </a:r>
          </a:p>
          <a:p>
            <a:r>
              <a:rPr lang="id-ID" dirty="0" smtClean="0"/>
              <a:t>Hipotesis </a:t>
            </a:r>
            <a:r>
              <a:rPr lang="id-ID" dirty="0"/>
              <a:t>memprediksi apa yang diharapkan oleh peneliti, tujuan penelitian adalah untuk menentukan </a:t>
            </a:r>
            <a:r>
              <a:rPr lang="id-ID" dirty="0">
                <a:solidFill>
                  <a:srgbClr val="FF0000"/>
                </a:solidFill>
              </a:rPr>
              <a:t>apakah dugaan ini benar atau </a:t>
            </a:r>
            <a:r>
              <a:rPr lang="id-ID" dirty="0" smtClean="0">
                <a:solidFill>
                  <a:srgbClr val="FF0000"/>
                </a:solidFill>
              </a:rPr>
              <a:t>salah</a:t>
            </a:r>
            <a:r>
              <a:rPr lang="id-ID" dirty="0" smtClean="0"/>
              <a:t>.</a:t>
            </a:r>
          </a:p>
          <a:p>
            <a:r>
              <a:rPr lang="id-ID" dirty="0" smtClean="0"/>
              <a:t>Dalam </a:t>
            </a:r>
            <a:r>
              <a:rPr lang="id-ID" dirty="0"/>
              <a:t>banyak kasus, peneliti mungkin menemukan bahwa hasil percobaan </a:t>
            </a:r>
            <a:r>
              <a:rPr lang="id-ID" dirty="0">
                <a:solidFill>
                  <a:srgbClr val="FF0000"/>
                </a:solidFill>
              </a:rPr>
              <a:t>tidak mendukung</a:t>
            </a:r>
            <a:r>
              <a:rPr lang="id-ID" dirty="0"/>
              <a:t> (</a:t>
            </a:r>
            <a:r>
              <a:rPr lang="id-ID" dirty="0">
                <a:solidFill>
                  <a:srgbClr val="FF0000"/>
                </a:solidFill>
              </a:rPr>
              <a:t>tidak terbukti</a:t>
            </a:r>
            <a:r>
              <a:rPr lang="id-ID" dirty="0"/>
              <a:t>) hipotesis. </a:t>
            </a:r>
          </a:p>
          <a:p>
            <a:r>
              <a:rPr lang="id-ID" dirty="0" smtClean="0"/>
              <a:t>Jika hopotesis tidak terbukti, peneliti biasanya </a:t>
            </a:r>
            <a:r>
              <a:rPr lang="id-ID" dirty="0">
                <a:solidFill>
                  <a:srgbClr val="FF0000"/>
                </a:solidFill>
              </a:rPr>
              <a:t>menyarankan opsi lain yang harus dieksplorasi </a:t>
            </a:r>
            <a:r>
              <a:rPr lang="id-ID" dirty="0"/>
              <a:t>dalam penelitian lanjutan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Pengertian Hipotesis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Perlu </a:t>
            </a:r>
            <a:r>
              <a:rPr lang="id-ID" dirty="0"/>
              <a:t>diingat, bahwa </a:t>
            </a:r>
            <a:r>
              <a:rPr lang="id-ID" dirty="0">
                <a:solidFill>
                  <a:srgbClr val="FF0000"/>
                </a:solidFill>
              </a:rPr>
              <a:t>tidak semua penelitian memerlukan </a:t>
            </a:r>
            <a:r>
              <a:rPr lang="id-ID" dirty="0" smtClean="0">
                <a:solidFill>
                  <a:srgbClr val="FF0000"/>
                </a:solidFill>
              </a:rPr>
              <a:t>hipotesis</a:t>
            </a:r>
            <a:r>
              <a:rPr lang="id-ID" dirty="0" smtClean="0"/>
              <a:t>.</a:t>
            </a:r>
            <a:r>
              <a:rPr lang="fi-FI" dirty="0" smtClean="0"/>
              <a:t> </a:t>
            </a:r>
            <a:r>
              <a:rPr lang="fi-FI" dirty="0"/>
              <a:t>Manfaat penggunaan </a:t>
            </a:r>
            <a:r>
              <a:rPr lang="fi-FI" dirty="0" smtClean="0"/>
              <a:t>hipotes</a:t>
            </a:r>
            <a:r>
              <a:rPr lang="id-ID" dirty="0" smtClean="0"/>
              <a:t>is</a:t>
            </a:r>
            <a:r>
              <a:rPr lang="fi-FI" dirty="0" smtClean="0"/>
              <a:t> </a:t>
            </a:r>
            <a:r>
              <a:rPr lang="fi-FI" dirty="0"/>
              <a:t>antara lain yaitu: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Untuk mejelaskan permasalahan yang diangkat dalam penelitian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Untuk mejelaskan variabel-variabel yang akan diuji kebenarannya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Untuk membantu dalam memilih metode analisa data</a:t>
            </a:r>
            <a:endParaRPr lang="id-ID" dirty="0"/>
          </a:p>
          <a:p>
            <a:pPr marL="914400" lvl="1" indent="-457200">
              <a:buFont typeface="+mj-lt"/>
              <a:buAutoNum type="arabicPeriod"/>
            </a:pPr>
            <a:r>
              <a:rPr lang="id-ID" dirty="0"/>
              <a:t>Sebagai pedoman dalam menarik sebuah kesimpulan</a:t>
            </a:r>
          </a:p>
          <a:p>
            <a:r>
              <a:rPr lang="id-ID" dirty="0"/>
              <a:t>Hipotesis harus ditentukan sebelum penelitian </a:t>
            </a:r>
            <a:r>
              <a:rPr lang="id-ID" dirty="0" smtClean="0"/>
              <a:t>dilakukan.</a:t>
            </a:r>
          </a:p>
          <a:p>
            <a:r>
              <a:rPr lang="id-ID" dirty="0"/>
              <a:t>Masalah tidak dapat diselesaikan secara ilmiah kecuali disampaikan dalam bentuk hipotesis</a:t>
            </a:r>
          </a:p>
        </p:txBody>
      </p:sp>
    </p:spTree>
    <p:extLst>
      <p:ext uri="{BB962C8B-B14F-4D97-AF65-F5344CB8AC3E}">
        <p14:creationId xmlns:p14="http://schemas.microsoft.com/office/powerpoint/2010/main" val="1614823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Sifat </a:t>
            </a:r>
            <a:r>
              <a:rPr lang="id-ID" dirty="0" smtClean="0"/>
              <a:t>Hipotesis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Karakteristik </a:t>
            </a:r>
            <a:r>
              <a:rPr lang="id-ID" dirty="0"/>
              <a:t>hipotesis yang baik adalah: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Hipotesis harus tepat dan jelas</a:t>
            </a:r>
            <a:r>
              <a:rPr lang="id-ID" dirty="0" smtClean="0"/>
              <a:t>, jika tidak tepat dan jelas, maka kesimpulan yang ditarik atas pengujian hipotesisnya tidak dapat dipertanggungjawabkan.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Hipotesis </a:t>
            </a:r>
            <a:r>
              <a:rPr lang="id-ID" dirty="0">
                <a:solidFill>
                  <a:srgbClr val="FF0000"/>
                </a:solidFill>
              </a:rPr>
              <a:t>harus dapat </a:t>
            </a:r>
            <a:r>
              <a:rPr lang="id-ID" dirty="0" smtClean="0">
                <a:solidFill>
                  <a:srgbClr val="FF0000"/>
                </a:solidFill>
              </a:rPr>
              <a:t>diuji</a:t>
            </a:r>
            <a:r>
              <a:rPr lang="id-ID" dirty="0" smtClean="0"/>
              <a:t>, merupakan </a:t>
            </a:r>
            <a:r>
              <a:rPr lang="id-ID" dirty="0"/>
              <a:t>sifat hipotesis yang cukup penting. Banyak penelitian gagal mengambil kesimpulan karena ketidakmampuannya dalam menguji validitas. Oleh karena itu, peneliti harus membuat hipotesis yang dapat diuji validitasnya. </a:t>
            </a:r>
            <a:endParaRPr lang="id-ID" dirty="0" smtClean="0"/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Hipotesis </a:t>
            </a:r>
            <a:r>
              <a:rPr lang="id-ID" dirty="0">
                <a:solidFill>
                  <a:srgbClr val="FF0000"/>
                </a:solidFill>
              </a:rPr>
              <a:t>bukanlah pertanyaan moral atau etika</a:t>
            </a:r>
            <a:r>
              <a:rPr lang="id-ID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id-ID" dirty="0" smtClean="0">
                <a:solidFill>
                  <a:srgbClr val="FF0000"/>
                </a:solidFill>
              </a:rPr>
              <a:t>Hipotesis </a:t>
            </a:r>
            <a:r>
              <a:rPr lang="id-ID" dirty="0">
                <a:solidFill>
                  <a:srgbClr val="FF0000"/>
                </a:solidFill>
              </a:rPr>
              <a:t>tidak terlalu spesifik atau </a:t>
            </a:r>
            <a:r>
              <a:rPr lang="id-ID" dirty="0" smtClean="0">
                <a:solidFill>
                  <a:srgbClr val="FF0000"/>
                </a:solidFill>
              </a:rPr>
              <a:t>umum</a:t>
            </a:r>
            <a:r>
              <a:rPr lang="id-ID" dirty="0" smtClean="0"/>
              <a:t>, karena akan </a:t>
            </a:r>
            <a:r>
              <a:rPr lang="id-ID" dirty="0"/>
              <a:t>menyulitkan dalam pengujian</a:t>
            </a:r>
            <a:r>
              <a:rPr lang="id-ID" dirty="0" smtClean="0"/>
              <a:t>. </a:t>
            </a:r>
            <a:r>
              <a:rPr lang="id-ID" dirty="0"/>
              <a:t>hipotesis yang lebih sederhana akan lebih mudah untuk diuji validitasnya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227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Sifat </a:t>
            </a:r>
            <a:r>
              <a:rPr lang="id-ID" dirty="0" smtClean="0"/>
              <a:t>Hipotesis 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Karakteristik </a:t>
            </a:r>
            <a:r>
              <a:rPr lang="id-ID" dirty="0"/>
              <a:t>hipotesis yang baik adalah: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id-ID" dirty="0">
                <a:solidFill>
                  <a:srgbClr val="FF0000"/>
                </a:solidFill>
              </a:rPr>
              <a:t>Hipotesis adalah prediksi </a:t>
            </a:r>
            <a:r>
              <a:rPr lang="id-ID" dirty="0" smtClean="0">
                <a:solidFill>
                  <a:srgbClr val="FF0000"/>
                </a:solidFill>
              </a:rPr>
              <a:t>dari kesimpulan</a:t>
            </a:r>
            <a:r>
              <a:rPr lang="id-ID" dirty="0" smtClean="0"/>
              <a:t>.</a:t>
            </a:r>
            <a:endParaRPr lang="id-ID" dirty="0"/>
          </a:p>
          <a:p>
            <a:pPr marL="914400" lvl="1" indent="-457200">
              <a:buFont typeface="+mj-lt"/>
              <a:buAutoNum type="arabicPeriod" startAt="5"/>
            </a:pPr>
            <a:r>
              <a:rPr lang="id-ID" dirty="0">
                <a:solidFill>
                  <a:srgbClr val="FF0000"/>
                </a:solidFill>
              </a:rPr>
              <a:t>Hipotesis dinyatakan dalam bahasa yang paling sederhana</a:t>
            </a:r>
            <a:r>
              <a:rPr lang="id-ID" dirty="0"/>
              <a:t>. 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id-ID" dirty="0" smtClean="0">
                <a:solidFill>
                  <a:srgbClr val="FF0000"/>
                </a:solidFill>
              </a:rPr>
              <a:t>Hipotesis </a:t>
            </a:r>
            <a:r>
              <a:rPr lang="id-ID" dirty="0">
                <a:solidFill>
                  <a:srgbClr val="FF0000"/>
                </a:solidFill>
              </a:rPr>
              <a:t>harus konsisten dan berasal dari fakta yang paling diketahui</a:t>
            </a:r>
            <a:r>
              <a:rPr lang="id-ID" dirty="0"/>
              <a:t>. 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id-ID" dirty="0" smtClean="0">
                <a:solidFill>
                  <a:srgbClr val="FF0000"/>
                </a:solidFill>
              </a:rPr>
              <a:t>Hipotesis </a:t>
            </a:r>
            <a:r>
              <a:rPr lang="id-ID" dirty="0">
                <a:solidFill>
                  <a:srgbClr val="FF0000"/>
                </a:solidFill>
              </a:rPr>
              <a:t>harus dapat menerima pengujian dalam jangka waktu yang ditentukan atau masuk akal</a:t>
            </a:r>
            <a:r>
              <a:rPr lang="id-ID" dirty="0"/>
              <a:t>. 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id-ID" dirty="0" smtClean="0">
                <a:solidFill>
                  <a:srgbClr val="FF0000"/>
                </a:solidFill>
              </a:rPr>
              <a:t>Hipotesis </a:t>
            </a:r>
            <a:r>
              <a:rPr lang="id-ID" dirty="0">
                <a:solidFill>
                  <a:srgbClr val="FF0000"/>
                </a:solidFill>
              </a:rPr>
              <a:t>harus menyatakan fakta-fakta yang memunculkan keharusan mencari penjelasan</a:t>
            </a:r>
            <a:r>
              <a:rPr lang="id-ID" dirty="0"/>
              <a:t>. 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id-ID" dirty="0" smtClean="0">
                <a:solidFill>
                  <a:srgbClr val="FF0000"/>
                </a:solidFill>
              </a:rPr>
              <a:t>Hipotesis </a:t>
            </a:r>
            <a:r>
              <a:rPr lang="id-ID" dirty="0">
                <a:solidFill>
                  <a:srgbClr val="FF0000"/>
                </a:solidFill>
              </a:rPr>
              <a:t>dianggap berharga walaupun jika terbukti </a:t>
            </a:r>
            <a:r>
              <a:rPr lang="id-ID" dirty="0" smtClean="0">
                <a:solidFill>
                  <a:srgbClr val="FF0000"/>
                </a:solidFill>
              </a:rPr>
              <a:t>salah</a:t>
            </a:r>
            <a:endParaRPr lang="id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8197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7109</TotalTime>
  <Words>1998</Words>
  <Application>Microsoft Office PowerPoint</Application>
  <PresentationFormat>Widescreen</PresentationFormat>
  <Paragraphs>202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ＭＳ Ｐゴシック</vt:lpstr>
      <vt:lpstr>Arial</vt:lpstr>
      <vt:lpstr>Bebas Neue</vt:lpstr>
      <vt:lpstr>Calibri</vt:lpstr>
      <vt:lpstr>Calibri Light</vt:lpstr>
      <vt:lpstr>Lato</vt:lpstr>
      <vt:lpstr>Tahoma</vt:lpstr>
      <vt:lpstr>Verdana</vt:lpstr>
      <vt:lpstr>Wingdings</vt:lpstr>
      <vt:lpstr>powerpoint-template-apr7</vt:lpstr>
      <vt:lpstr>3_Custom Design</vt:lpstr>
      <vt:lpstr>Image</vt:lpstr>
      <vt:lpstr>FAKULTAS TEKNOLOGI INFORMASI</vt:lpstr>
      <vt:lpstr>HIPOTESIS</vt:lpstr>
      <vt:lpstr>Tujuan Pembelajaran</vt:lpstr>
      <vt:lpstr>Pokok Pembahasan</vt:lpstr>
      <vt:lpstr>Pengertian Hipotesis</vt:lpstr>
      <vt:lpstr>Pengertian Hipotesis</vt:lpstr>
      <vt:lpstr>Pengertian Hipotesis</vt:lpstr>
      <vt:lpstr>Sifat Hipotesis (1)</vt:lpstr>
      <vt:lpstr>Sifat Hipotesis (2)</vt:lpstr>
      <vt:lpstr>Tujuan Hipotesis</vt:lpstr>
      <vt:lpstr>Bentuk Hipotesis</vt:lpstr>
      <vt:lpstr>Jenis Hipotesis (1)</vt:lpstr>
      <vt:lpstr>Jenis Hipotesis (2)</vt:lpstr>
      <vt:lpstr>Jenis Hipotesis (3)</vt:lpstr>
      <vt:lpstr>Jenis Hipotesis (4)</vt:lpstr>
      <vt:lpstr>Pengujian Hipotesis (1)</vt:lpstr>
      <vt:lpstr>Pengujian Hipotesis (2)</vt:lpstr>
      <vt:lpstr>Pengujian Hipotesis (3)</vt:lpstr>
      <vt:lpstr>Pengujian Hipotesis(4)</vt:lpstr>
      <vt:lpstr>Pengujian Hipotesis (5)</vt:lpstr>
      <vt:lpstr>Pengujian Hipotesis (6)</vt:lpstr>
      <vt:lpstr>Pengujian Hipotesis (7)</vt:lpstr>
      <vt:lpstr>Pengujian Hipotesis (8)</vt:lpstr>
      <vt:lpstr>Pengujian Hipotesis (9)</vt:lpstr>
      <vt:lpstr>Pengujian Hipotesis</vt:lpstr>
      <vt:lpstr>Langkah-Langkah Pengujian Hipotesis</vt:lpstr>
      <vt:lpstr>Contoh Pengujian Hipotesis (1)</vt:lpstr>
      <vt:lpstr>Contoh Pengujian Hipotesis (2)</vt:lpstr>
      <vt:lpstr>Contoh Pengujian Hipotesis (3)</vt:lpstr>
      <vt:lpstr>Contoh Pengujian Hipotesis (4)</vt:lpstr>
      <vt:lpstr>Contoh Pengujian Hipotesis (5)</vt:lpstr>
      <vt:lpstr>Contoh Pengujian Hipotesis (6)</vt:lpstr>
      <vt:lpstr>Kesimpulan (1)</vt:lpstr>
      <vt:lpstr>Kesimpulan (2)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deni mahdiana</cp:lastModifiedBy>
  <cp:revision>434</cp:revision>
  <dcterms:created xsi:type="dcterms:W3CDTF">2011-05-21T14:11:58Z</dcterms:created>
  <dcterms:modified xsi:type="dcterms:W3CDTF">2020-09-14T20:13:59Z</dcterms:modified>
</cp:coreProperties>
</file>