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 id="2147483727" r:id="rId2"/>
  </p:sldMasterIdLst>
  <p:notesMasterIdLst>
    <p:notesMasterId r:id="rId29"/>
  </p:notesMasterIdLst>
  <p:handoutMasterIdLst>
    <p:handoutMasterId r:id="rId30"/>
  </p:handoutMasterIdLst>
  <p:sldIdLst>
    <p:sldId id="324" r:id="rId3"/>
    <p:sldId id="351" r:id="rId4"/>
    <p:sldId id="352" r:id="rId5"/>
    <p:sldId id="354" r:id="rId6"/>
    <p:sldId id="356" r:id="rId7"/>
    <p:sldId id="355"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70" r:id="rId21"/>
    <p:sldId id="369" r:id="rId22"/>
    <p:sldId id="371" r:id="rId23"/>
    <p:sldId id="372" r:id="rId24"/>
    <p:sldId id="353" r:id="rId25"/>
    <p:sldId id="374" r:id="rId26"/>
    <p:sldId id="373" r:id="rId27"/>
    <p:sldId id="348" r:id="rId28"/>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p:cViewPr varScale="1">
        <p:scale>
          <a:sx n="71" d="100"/>
          <a:sy n="71" d="100"/>
        </p:scale>
        <p:origin x="558"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797"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798"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25"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9/15/2020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8.xml"/><Relationship Id="rId7" Type="http://schemas.openxmlformats.org/officeDocument/2006/relationships/slide" Target="slide16.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10" Type="http://schemas.openxmlformats.org/officeDocument/2006/relationships/slide" Target="slide23.xml"/><Relationship Id="rId4" Type="http://schemas.openxmlformats.org/officeDocument/2006/relationships/slide" Target="slide10.xml"/><Relationship Id="rId9" Type="http://schemas.openxmlformats.org/officeDocument/2006/relationships/slide" Target="slide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en-US" sz="4400" b="1" dirty="0" smtClean="0">
                <a:latin typeface="+mj-lt"/>
              </a:rPr>
              <a:t>M</a:t>
            </a:r>
            <a:r>
              <a:rPr lang="id-ID" sz="4400" b="1" dirty="0" smtClean="0">
                <a:latin typeface="+mj-lt"/>
              </a:rPr>
              <a:t>ETODOLOGI PENELITIAN</a:t>
            </a:r>
          </a:p>
          <a:p>
            <a:r>
              <a:rPr lang="id-ID" sz="3600" b="1" dirty="0" smtClean="0">
                <a:latin typeface="+mj-lt"/>
              </a:rPr>
              <a:t>[ </a:t>
            </a:r>
            <a:r>
              <a:rPr lang="en-US" sz="3600" b="1" dirty="0" smtClean="0">
                <a:latin typeface="+mj-lt"/>
              </a:rPr>
              <a:t>U</a:t>
            </a:r>
            <a:r>
              <a:rPr lang="id-ID" sz="3600" b="1" dirty="0" smtClean="0">
                <a:latin typeface="+mj-lt"/>
              </a:rPr>
              <a:t>M013 / </a:t>
            </a:r>
            <a:r>
              <a:rPr lang="id-ID" sz="3600" b="1" dirty="0" smtClean="0">
                <a:latin typeface="+mj-lt"/>
              </a:rPr>
              <a:t>2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Teknik Melakukan Literature Review</a:t>
            </a:r>
            <a:endParaRPr lang="id-ID" dirty="0"/>
          </a:p>
        </p:txBody>
      </p:sp>
      <p:sp>
        <p:nvSpPr>
          <p:cNvPr id="3" name="Content Placeholder 2"/>
          <p:cNvSpPr>
            <a:spLocks noGrp="1"/>
          </p:cNvSpPr>
          <p:nvPr>
            <p:ph idx="1"/>
          </p:nvPr>
        </p:nvSpPr>
        <p:spPr/>
        <p:txBody>
          <a:bodyPr/>
          <a:lstStyle/>
          <a:p>
            <a:r>
              <a:rPr lang="id-ID" dirty="0" smtClean="0"/>
              <a:t>Beberapa cara melakukan literature review:</a:t>
            </a:r>
            <a:endParaRPr lang="id-ID" dirty="0"/>
          </a:p>
          <a:p>
            <a:pPr lvl="1"/>
            <a:r>
              <a:rPr lang="id-ID" b="1" dirty="0"/>
              <a:t>Mencari kesamaan </a:t>
            </a:r>
            <a:r>
              <a:rPr lang="id-ID" b="1" dirty="0" smtClean="0"/>
              <a:t>(</a:t>
            </a:r>
            <a:r>
              <a:rPr lang="id-ID" b="1" i="1" dirty="0" smtClean="0"/>
              <a:t>compare</a:t>
            </a:r>
            <a:r>
              <a:rPr lang="id-ID" b="1" dirty="0"/>
              <a:t>), seorang peneliti dapat melakukan kajian atau tinjauan literatur pada penelitian sebelumnya untuk mendapatkan kesamaan penelitian yang akan dilakukan. </a:t>
            </a:r>
          </a:p>
          <a:p>
            <a:pPr lvl="1"/>
            <a:r>
              <a:rPr lang="id-ID" b="1" dirty="0"/>
              <a:t>Mencari ketidaksamaan </a:t>
            </a:r>
            <a:r>
              <a:rPr lang="id-ID" b="1" dirty="0" smtClean="0"/>
              <a:t>(</a:t>
            </a:r>
            <a:r>
              <a:rPr lang="id-ID" b="1" i="1" dirty="0" smtClean="0"/>
              <a:t>contrast</a:t>
            </a:r>
            <a:r>
              <a:rPr lang="id-ID" b="1" dirty="0"/>
              <a:t>), teknik melakukan tinjauan literatur penelitian sebelumnya dengan cara menemukan perbedaan diantara beberapa literatur  yang ada. </a:t>
            </a:r>
            <a:endParaRPr lang="id-ID" b="1" dirty="0" smtClean="0"/>
          </a:p>
          <a:p>
            <a:pPr lvl="1"/>
            <a:r>
              <a:rPr lang="id-ID" b="1" dirty="0" smtClean="0"/>
              <a:t>Memberikan </a:t>
            </a:r>
            <a:r>
              <a:rPr lang="id-ID" b="1" dirty="0"/>
              <a:t>pandangan </a:t>
            </a:r>
            <a:r>
              <a:rPr lang="id-ID" b="1" dirty="0" smtClean="0"/>
              <a:t>(</a:t>
            </a:r>
            <a:r>
              <a:rPr lang="id-ID" b="1" i="1" dirty="0" smtClean="0"/>
              <a:t>criticize</a:t>
            </a:r>
            <a:r>
              <a:rPr lang="id-ID" b="1" dirty="0"/>
              <a:t>), teknik ini adalah melakukan review terhadap penelitian orang lain dengan tujuan untuk membuat atau memberikan pendapat terhadap sumber yang dibaca. </a:t>
            </a:r>
            <a:endParaRPr lang="id-ID" b="1" dirty="0" smtClean="0"/>
          </a:p>
        </p:txBody>
      </p:sp>
    </p:spTree>
    <p:extLst>
      <p:ext uri="{BB962C8B-B14F-4D97-AF65-F5344CB8AC3E}">
        <p14:creationId xmlns:p14="http://schemas.microsoft.com/office/powerpoint/2010/main" val="3668606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Teknik Melakukan Literature Review</a:t>
            </a:r>
            <a:endParaRPr lang="id-ID" dirty="0"/>
          </a:p>
        </p:txBody>
      </p:sp>
      <p:sp>
        <p:nvSpPr>
          <p:cNvPr id="3" name="Content Placeholder 2"/>
          <p:cNvSpPr>
            <a:spLocks noGrp="1"/>
          </p:cNvSpPr>
          <p:nvPr>
            <p:ph idx="1"/>
          </p:nvPr>
        </p:nvSpPr>
        <p:spPr/>
        <p:txBody>
          <a:bodyPr/>
          <a:lstStyle/>
          <a:p>
            <a:r>
              <a:rPr lang="id-ID" dirty="0" smtClean="0"/>
              <a:t>Beberapa cara melakukan literature review:</a:t>
            </a:r>
            <a:endParaRPr lang="id-ID" dirty="0"/>
          </a:p>
          <a:p>
            <a:pPr lvl="1"/>
            <a:r>
              <a:rPr lang="id-ID" b="1" dirty="0" smtClean="0"/>
              <a:t>Membandingkan (</a:t>
            </a:r>
            <a:r>
              <a:rPr lang="id-ID" b="1" i="1" dirty="0" smtClean="0"/>
              <a:t>synthesize</a:t>
            </a:r>
            <a:r>
              <a:rPr lang="id-ID" b="1" dirty="0"/>
              <a:t>), teknik ini adalah melakukan review terhadapa penelitian sebelumnya dengan menggabungkan beberapa sumber menjadi sebuah ide baru atau pemahaman baru.</a:t>
            </a:r>
          </a:p>
          <a:p>
            <a:pPr lvl="1"/>
            <a:r>
              <a:rPr lang="id-ID" b="1" dirty="0"/>
              <a:t>Meringkas </a:t>
            </a:r>
            <a:r>
              <a:rPr lang="id-ID" b="1" dirty="0" smtClean="0"/>
              <a:t>(</a:t>
            </a:r>
            <a:r>
              <a:rPr lang="id-ID" b="1" i="1" dirty="0" smtClean="0"/>
              <a:t>summarize</a:t>
            </a:r>
            <a:r>
              <a:rPr lang="id-ID" b="1" dirty="0"/>
              <a:t>), pada teknik ini dilakukan review terhadap penelitian-penelitian sebelumnya dengan cara meringkas. Tujuan dari teknik ini adalah untuk mendapatkan kesimpulan. </a:t>
            </a:r>
          </a:p>
          <a:p>
            <a:pPr marL="0" indent="0">
              <a:buNone/>
            </a:pPr>
            <a:endParaRPr lang="id-ID" dirty="0"/>
          </a:p>
        </p:txBody>
      </p:sp>
    </p:spTree>
    <p:extLst>
      <p:ext uri="{BB962C8B-B14F-4D97-AF65-F5344CB8AC3E}">
        <p14:creationId xmlns:p14="http://schemas.microsoft.com/office/powerpoint/2010/main" val="380560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Alasan Melakukan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Tinjauan </a:t>
            </a:r>
            <a:r>
              <a:rPr lang="id-ID" dirty="0"/>
              <a:t>literatur </a:t>
            </a:r>
            <a:r>
              <a:rPr lang="id-ID" dirty="0" smtClean="0"/>
              <a:t>(literature review) sangat </a:t>
            </a:r>
            <a:r>
              <a:rPr lang="id-ID" dirty="0"/>
              <a:t>penting karena sejumlah alasan, yaitu: </a:t>
            </a:r>
          </a:p>
          <a:p>
            <a:pPr lvl="1"/>
            <a:r>
              <a:rPr lang="id-ID" dirty="0"/>
              <a:t>Tinjauan literatur memaksa seorang penulis untuk mendidik dirinya sendiri </a:t>
            </a:r>
            <a:r>
              <a:rPr lang="id-ID" dirty="0" smtClean="0"/>
              <a:t>memperbanyak informasi </a:t>
            </a:r>
            <a:r>
              <a:rPr lang="id-ID" dirty="0"/>
              <a:t>yang berkaitan dengan topik </a:t>
            </a:r>
            <a:r>
              <a:rPr lang="id-ID" dirty="0" smtClean="0"/>
              <a:t>penelitian yang </a:t>
            </a:r>
            <a:r>
              <a:rPr lang="id-ID" dirty="0"/>
              <a:t>dipilih. </a:t>
            </a:r>
            <a:endParaRPr lang="id-ID" dirty="0" smtClean="0"/>
          </a:p>
          <a:p>
            <a:pPr lvl="1"/>
            <a:r>
              <a:rPr lang="id-ID" dirty="0" smtClean="0"/>
              <a:t>Tinjauan </a:t>
            </a:r>
            <a:r>
              <a:rPr lang="id-ID" dirty="0"/>
              <a:t>literatur menunjukkan kepada pembaca bahwa penulis memiliki pemahaman yang kuat tentang topik </a:t>
            </a:r>
            <a:r>
              <a:rPr lang="id-ID" dirty="0" smtClean="0"/>
              <a:t>penelitian yang dipilih. Hal ini </a:t>
            </a:r>
            <a:r>
              <a:rPr lang="id-ID" dirty="0"/>
              <a:t>memberikan kredibilitas kepada penulis dan integritas untuk keseluruhan argumen </a:t>
            </a:r>
            <a:r>
              <a:rPr lang="id-ID" dirty="0" smtClean="0"/>
              <a:t>karyanya.</a:t>
            </a:r>
            <a:endParaRPr lang="id-ID" dirty="0"/>
          </a:p>
          <a:p>
            <a:pPr lvl="1"/>
            <a:r>
              <a:rPr lang="id-ID" dirty="0"/>
              <a:t>Tinjauan literatur </a:t>
            </a:r>
            <a:r>
              <a:rPr lang="id-ID" dirty="0" smtClean="0"/>
              <a:t>untuk untuk </a:t>
            </a:r>
            <a:r>
              <a:rPr lang="id-ID" dirty="0"/>
              <a:t>menginterpretasikan dan cari </a:t>
            </a:r>
            <a:r>
              <a:rPr lang="id-ID" i="1" dirty="0" smtClean="0"/>
              <a:t>gap</a:t>
            </a:r>
            <a:r>
              <a:rPr lang="id-ID" dirty="0" smtClean="0"/>
              <a:t>/kesenjangannya. </a:t>
            </a:r>
            <a:endParaRPr lang="id-ID" dirty="0"/>
          </a:p>
          <a:p>
            <a:pPr lvl="1"/>
            <a:r>
              <a:rPr lang="id-ID" dirty="0" smtClean="0"/>
              <a:t>Tinjauan </a:t>
            </a:r>
            <a:r>
              <a:rPr lang="id-ID" dirty="0"/>
              <a:t>literatur ini menjadi dasar </a:t>
            </a:r>
            <a:r>
              <a:rPr lang="id-ID" dirty="0" smtClean="0"/>
              <a:t>kita </a:t>
            </a:r>
            <a:r>
              <a:rPr lang="id-ID" dirty="0"/>
              <a:t>untuk penelitian berikutnya</a:t>
            </a:r>
            <a:r>
              <a:rPr lang="id-ID" dirty="0" smtClean="0"/>
              <a:t>.</a:t>
            </a:r>
            <a:endParaRPr lang="id-ID" dirty="0"/>
          </a:p>
        </p:txBody>
      </p:sp>
    </p:spTree>
    <p:extLst>
      <p:ext uri="{BB962C8B-B14F-4D97-AF65-F5344CB8AC3E}">
        <p14:creationId xmlns:p14="http://schemas.microsoft.com/office/powerpoint/2010/main" val="147327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Tahapan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Tahapan dalam </a:t>
            </a:r>
            <a:r>
              <a:rPr lang="id-ID" dirty="0"/>
              <a:t>melakukan </a:t>
            </a:r>
            <a:r>
              <a:rPr lang="id-ID" dirty="0" smtClean="0"/>
              <a:t>literature review:</a:t>
            </a:r>
            <a:endParaRPr lang="id-ID" dirty="0"/>
          </a:p>
          <a:p>
            <a:pPr marL="914400" lvl="1" indent="-457200">
              <a:buFont typeface="+mj-lt"/>
              <a:buAutoNum type="arabicPeriod"/>
            </a:pPr>
            <a:r>
              <a:rPr lang="id-ID" b="1" dirty="0" smtClean="0">
                <a:solidFill>
                  <a:srgbClr val="FF0000"/>
                </a:solidFill>
              </a:rPr>
              <a:t>Formulasikan permasalahan</a:t>
            </a:r>
            <a:r>
              <a:rPr lang="id-ID" b="1" dirty="0" smtClean="0"/>
              <a:t>, pilih topik yang sesuai dengan isu dan interest, permasalahan harus ditulis dengan lengkap dan tepat.</a:t>
            </a:r>
          </a:p>
          <a:p>
            <a:pPr marL="914400" lvl="1" indent="-457200">
              <a:buFont typeface="+mj-lt"/>
              <a:buAutoNum type="arabicPeriod"/>
            </a:pPr>
            <a:r>
              <a:rPr lang="id-ID" b="1" dirty="0" smtClean="0">
                <a:solidFill>
                  <a:srgbClr val="FF0000"/>
                </a:solidFill>
              </a:rPr>
              <a:t>Temukan literatur yang relevan dengan penelitian yang dilakukan</a:t>
            </a:r>
            <a:r>
              <a:rPr lang="id-ID" b="1" dirty="0" smtClean="0"/>
              <a:t>. Langkah ini membantu Kita untuk mendapatkan gambaran (</a:t>
            </a:r>
            <a:r>
              <a:rPr lang="id-ID" b="1" i="1" dirty="0" smtClean="0"/>
              <a:t>overview</a:t>
            </a:r>
            <a:r>
              <a:rPr lang="id-ID" b="1" dirty="0" smtClean="0"/>
              <a:t>) dari suatu topik penelitian mulai dari gambaran secara umum sampai dengan dengan topik yang khusus.</a:t>
            </a:r>
          </a:p>
          <a:p>
            <a:pPr marL="914400" lvl="1" indent="-457200">
              <a:buFont typeface="+mj-lt"/>
              <a:buAutoNum type="arabicPeriod"/>
            </a:pPr>
            <a:r>
              <a:rPr lang="id-ID" b="1" dirty="0" smtClean="0"/>
              <a:t>Melakukan tinjauan literatur mencakup tinjauan komprehensif dari topik umum. </a:t>
            </a:r>
          </a:p>
        </p:txBody>
      </p:sp>
    </p:spTree>
    <p:extLst>
      <p:ext uri="{BB962C8B-B14F-4D97-AF65-F5344CB8AC3E}">
        <p14:creationId xmlns:p14="http://schemas.microsoft.com/office/powerpoint/2010/main" val="1125923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Tahapan </a:t>
            </a:r>
            <a:r>
              <a:rPr lang="id-ID" dirty="0" smtClean="0"/>
              <a:t>Literature Review</a:t>
            </a:r>
            <a:endParaRPr lang="id-ID" dirty="0"/>
          </a:p>
        </p:txBody>
      </p:sp>
      <p:sp>
        <p:nvSpPr>
          <p:cNvPr id="3" name="Content Placeholder 2"/>
          <p:cNvSpPr>
            <a:spLocks noGrp="1"/>
          </p:cNvSpPr>
          <p:nvPr>
            <p:ph idx="1"/>
          </p:nvPr>
        </p:nvSpPr>
        <p:spPr/>
        <p:txBody>
          <a:bodyPr/>
          <a:lstStyle/>
          <a:p>
            <a:r>
              <a:rPr lang="id-ID" sz="2400" dirty="0" smtClean="0"/>
              <a:t>Contoh, jika penelitian tentang apakah penyalahgunaan alkohol mengarah pada kecenderungan untuk melakukan kejahatan kekerasan, maka perlu memiliki tinjauan umum tentang masalah penyalahgunaan narkoba (bukan hanya penyalahgunaan alkohol) dan bagaimana hal itu dapat memengaruhi semua jenis kejahatan. </a:t>
            </a:r>
          </a:p>
          <a:p>
            <a:pPr lvl="1"/>
            <a:r>
              <a:rPr lang="id-ID" sz="2000" b="1" dirty="0" smtClean="0">
                <a:solidFill>
                  <a:srgbClr val="FF0000"/>
                </a:solidFill>
              </a:rPr>
              <a:t>Pertama</a:t>
            </a:r>
            <a:r>
              <a:rPr lang="id-ID" sz="2000" dirty="0" smtClean="0"/>
              <a:t>, dimulai dengan topik umum</a:t>
            </a:r>
            <a:r>
              <a:rPr lang="id-ID" sz="2000" dirty="0" smtClean="0">
                <a:sym typeface="Wingdings" panose="05000000000000000000" pitchFamily="2" charset="2"/>
              </a:rPr>
              <a:t></a:t>
            </a:r>
            <a:r>
              <a:rPr lang="id-ID" sz="2000" dirty="0" smtClean="0"/>
              <a:t> penyalahgunaan zat dan bagaimana pengaruhnya terhadap semua jenis kejahatan. </a:t>
            </a:r>
          </a:p>
          <a:p>
            <a:pPr lvl="1"/>
            <a:r>
              <a:rPr lang="id-ID" sz="2000" b="1" dirty="0" smtClean="0">
                <a:solidFill>
                  <a:srgbClr val="FF0000"/>
                </a:solidFill>
              </a:rPr>
              <a:t>Kedua</a:t>
            </a:r>
            <a:r>
              <a:rPr lang="id-ID" sz="2000" dirty="0" smtClean="0"/>
              <a:t>, harus membahas berbagai jenis penyalahgunaan zat (yaitu, penyalahgunaan obat resep, penyalahgunaan alkohol, dll.). </a:t>
            </a:r>
          </a:p>
          <a:p>
            <a:pPr lvl="1"/>
            <a:r>
              <a:rPr lang="id-ID" sz="2000" b="1" dirty="0" smtClean="0">
                <a:solidFill>
                  <a:srgbClr val="FF0000"/>
                </a:solidFill>
              </a:rPr>
              <a:t>Ketiga</a:t>
            </a:r>
            <a:r>
              <a:rPr lang="id-ID" sz="2000" dirty="0" smtClean="0"/>
              <a:t>, perlu membahas pengaruh penyalahgunaan zat pada jenis kejahatan umum (misal. Pencurian kecil, kejahatan properti, kejahatan kekerasan, dll.).</a:t>
            </a:r>
          </a:p>
          <a:p>
            <a:pPr lvl="1"/>
            <a:r>
              <a:rPr lang="id-ID" sz="2000" b="1" dirty="0" smtClean="0">
                <a:solidFill>
                  <a:srgbClr val="FF0000"/>
                </a:solidFill>
              </a:rPr>
              <a:t>Terakhir</a:t>
            </a:r>
            <a:r>
              <a:rPr lang="id-ID" sz="2000" dirty="0" smtClean="0"/>
              <a:t>, perlu memfokuskan pada subtopik utama penyalahgunaan alkohol (yaitu, dampak psikologis, perilaku, dll.) dan pengaruhnya langsung pada melakukan kejahatan kekerasan. </a:t>
            </a:r>
          </a:p>
        </p:txBody>
      </p:sp>
    </p:spTree>
    <p:extLst>
      <p:ext uri="{BB962C8B-B14F-4D97-AF65-F5344CB8AC3E}">
        <p14:creationId xmlns:p14="http://schemas.microsoft.com/office/powerpoint/2010/main" val="855677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Tahapan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Tahapan dalam </a:t>
            </a:r>
            <a:r>
              <a:rPr lang="id-ID" dirty="0"/>
              <a:t>melakukan </a:t>
            </a:r>
            <a:r>
              <a:rPr lang="id-ID" dirty="0" smtClean="0"/>
              <a:t>literature review:</a:t>
            </a:r>
            <a:endParaRPr lang="id-ID" dirty="0"/>
          </a:p>
          <a:p>
            <a:pPr marL="914400" lvl="1" indent="-457200">
              <a:buFont typeface="+mj-lt"/>
              <a:buAutoNum type="arabicPeriod" startAt="4"/>
            </a:pPr>
            <a:r>
              <a:rPr lang="id-ID" b="1" dirty="0" smtClean="0">
                <a:solidFill>
                  <a:srgbClr val="FF0000"/>
                </a:solidFill>
              </a:rPr>
              <a:t>Evaluasi</a:t>
            </a:r>
            <a:r>
              <a:rPr lang="id-ID" b="1" dirty="0" smtClean="0"/>
              <a:t> </a:t>
            </a:r>
            <a:r>
              <a:rPr lang="id-ID" b="1" dirty="0" smtClean="0">
                <a:solidFill>
                  <a:srgbClr val="FF0000"/>
                </a:solidFill>
              </a:rPr>
              <a:t>data</a:t>
            </a:r>
            <a:r>
              <a:rPr lang="id-ID" dirty="0" smtClean="0"/>
              <a:t>, dari hasil tinjauan lihat apa kontribusi terhadap topik yang dibahas. Cari dan temukan sumber data yang tepat sesuai dengan yang dibutuhkan untuk mendukung penelitian. </a:t>
            </a:r>
          </a:p>
          <a:p>
            <a:pPr marL="914400" lvl="1" indent="-457200">
              <a:buFont typeface="+mj-lt"/>
              <a:buAutoNum type="arabicPeriod" startAt="4"/>
            </a:pPr>
            <a:r>
              <a:rPr lang="id-ID" b="1" dirty="0" smtClean="0">
                <a:solidFill>
                  <a:srgbClr val="FF0000"/>
                </a:solidFill>
              </a:rPr>
              <a:t>Analisis dan interpretasikan</a:t>
            </a:r>
            <a:r>
              <a:rPr lang="id-ID" dirty="0" smtClean="0"/>
              <a:t>, pada tahap akhir adalah diskusikan dan temukan serta ringkas literatur sesuai dengan tujuan yang ingin dicapai pada tinjauan literatur.</a:t>
            </a:r>
          </a:p>
          <a:p>
            <a:pPr marL="457200" lvl="1" indent="0">
              <a:buNone/>
            </a:pPr>
            <a:endParaRPr lang="id-ID" dirty="0" smtClean="0"/>
          </a:p>
          <a:p>
            <a:pPr marL="457200" lvl="1" indent="0">
              <a:buNone/>
            </a:pPr>
            <a:r>
              <a:rPr lang="id-ID" b="1" dirty="0" smtClean="0"/>
              <a:t>Kunci dari tinjauan literatur yang baik adalah kemampuan untuk menyajikan temuan sedemikian rupa sehingga menunjukkan pengetahuan peneliti dengan cara yang jelas dan konsisten.</a:t>
            </a:r>
            <a:endParaRPr lang="id-ID" b="1" dirty="0"/>
          </a:p>
        </p:txBody>
      </p:sp>
    </p:spTree>
    <p:extLst>
      <p:ext uri="{BB962C8B-B14F-4D97-AF65-F5344CB8AC3E}">
        <p14:creationId xmlns:p14="http://schemas.microsoft.com/office/powerpoint/2010/main" val="95696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Sumber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a:t>Beberapa sumber yang dapat digunakan sebagai tinjauan literatur:</a:t>
            </a:r>
          </a:p>
          <a:p>
            <a:pPr lvl="1"/>
            <a:r>
              <a:rPr lang="id-ID" b="1" dirty="0">
                <a:solidFill>
                  <a:srgbClr val="FF0000"/>
                </a:solidFill>
              </a:rPr>
              <a:t>Jurnal </a:t>
            </a:r>
            <a:r>
              <a:rPr lang="id-ID" b="1" dirty="0" smtClean="0">
                <a:solidFill>
                  <a:srgbClr val="FF0000"/>
                </a:solidFill>
              </a:rPr>
              <a:t>Ilmiah</a:t>
            </a:r>
            <a:r>
              <a:rPr lang="id-ID" b="1" dirty="0" smtClean="0">
                <a:sym typeface="Wingdings" panose="05000000000000000000" pitchFamily="2" charset="2"/>
              </a:rPr>
              <a:t> </a:t>
            </a:r>
            <a:r>
              <a:rPr lang="id-ID" dirty="0" smtClean="0"/>
              <a:t>Artikel </a:t>
            </a:r>
            <a:r>
              <a:rPr lang="id-ID" dirty="0"/>
              <a:t>atau Jurnal Ilmiah </a:t>
            </a:r>
            <a:r>
              <a:rPr lang="id-ID" dirty="0" smtClean="0"/>
              <a:t>dengan </a:t>
            </a:r>
            <a:r>
              <a:rPr lang="id-ID" dirty="0"/>
              <a:t>bidang keilmuan yang sama akan sangat membantu sebagai sumber literatur untuk Jurnal yang sedang Kita kerjakan. </a:t>
            </a:r>
            <a:endParaRPr lang="id-ID" dirty="0" smtClean="0"/>
          </a:p>
          <a:p>
            <a:pPr lvl="1"/>
            <a:r>
              <a:rPr lang="id-ID" b="1" dirty="0" smtClean="0">
                <a:solidFill>
                  <a:srgbClr val="FF0000"/>
                </a:solidFill>
              </a:rPr>
              <a:t>Seminar</a:t>
            </a:r>
            <a:r>
              <a:rPr lang="id-ID" b="1" dirty="0" smtClean="0"/>
              <a:t> </a:t>
            </a:r>
            <a:r>
              <a:rPr lang="id-ID" b="1" dirty="0" smtClean="0">
                <a:sym typeface="Wingdings" panose="05000000000000000000" pitchFamily="2" charset="2"/>
              </a:rPr>
              <a:t> </a:t>
            </a:r>
            <a:r>
              <a:rPr lang="id-ID" dirty="0" smtClean="0"/>
              <a:t>Prosiding </a:t>
            </a:r>
            <a:r>
              <a:rPr lang="id-ID" dirty="0"/>
              <a:t>Seminar atau biasa disebut </a:t>
            </a:r>
            <a:r>
              <a:rPr lang="id-ID" i="1" dirty="0"/>
              <a:t>Seminar</a:t>
            </a:r>
            <a:r>
              <a:rPr lang="id-ID" dirty="0"/>
              <a:t> memiliki posisi yang hampir sama dengan Jurnal Ilmiah. Hanya saja prosiding seminar lebih dikhususkan pada hasil dari sebuah konferensi </a:t>
            </a:r>
            <a:r>
              <a:rPr lang="id-ID" dirty="0" smtClean="0"/>
              <a:t>ilmiah.</a:t>
            </a:r>
          </a:p>
          <a:p>
            <a:pPr lvl="1"/>
            <a:r>
              <a:rPr lang="id-ID" b="1" dirty="0" smtClean="0">
                <a:solidFill>
                  <a:srgbClr val="FF0000"/>
                </a:solidFill>
              </a:rPr>
              <a:t>Skripsi/Tesis/Disertasi</a:t>
            </a:r>
            <a:r>
              <a:rPr lang="id-ID" b="1" dirty="0" smtClean="0">
                <a:sym typeface="Wingdings" panose="05000000000000000000" pitchFamily="2" charset="2"/>
              </a:rPr>
              <a:t> </a:t>
            </a:r>
            <a:r>
              <a:rPr lang="id-ID" dirty="0" smtClean="0">
                <a:sym typeface="Wingdings" panose="05000000000000000000" pitchFamily="2" charset="2"/>
              </a:rPr>
              <a:t>merupakan</a:t>
            </a:r>
            <a:r>
              <a:rPr lang="id-ID" b="1" dirty="0" smtClean="0">
                <a:sym typeface="Wingdings" panose="05000000000000000000" pitchFamily="2" charset="2"/>
              </a:rPr>
              <a:t> </a:t>
            </a:r>
            <a:r>
              <a:rPr lang="id-ID" dirty="0" smtClean="0"/>
              <a:t>karya </a:t>
            </a:r>
            <a:r>
              <a:rPr lang="id-ID" dirty="0"/>
              <a:t>tulis ilmiah yang dibuat sebagai prasyarat dalam menyelesaikan </a:t>
            </a:r>
            <a:r>
              <a:rPr lang="id-ID" dirty="0" smtClean="0"/>
              <a:t>Sarjana (S1), Mgister (S2) dan Doktoral (S3) </a:t>
            </a:r>
            <a:r>
              <a:rPr lang="id-ID" dirty="0"/>
              <a:t>atau </a:t>
            </a:r>
            <a:r>
              <a:rPr lang="id-ID" dirty="0" smtClean="0"/>
              <a:t>S3.</a:t>
            </a:r>
            <a:endParaRPr lang="id-ID" dirty="0"/>
          </a:p>
          <a:p>
            <a:pPr lvl="1"/>
            <a:r>
              <a:rPr lang="id-ID" b="1" dirty="0" smtClean="0">
                <a:solidFill>
                  <a:srgbClr val="FF0000"/>
                </a:solidFill>
              </a:rPr>
              <a:t>Buku</a:t>
            </a:r>
            <a:r>
              <a:rPr lang="id-ID" dirty="0" smtClean="0"/>
              <a:t> </a:t>
            </a:r>
            <a:r>
              <a:rPr lang="id-ID" dirty="0" smtClean="0">
                <a:sym typeface="Wingdings" panose="05000000000000000000" pitchFamily="2" charset="2"/>
              </a:rPr>
              <a:t> </a:t>
            </a:r>
            <a:r>
              <a:rPr lang="id-ID" dirty="0" smtClean="0"/>
              <a:t>Buku </a:t>
            </a:r>
            <a:r>
              <a:rPr lang="id-ID" dirty="0"/>
              <a:t>adalah sumber literatur untuk penulisan Artikel atau Jurnal ilmiah. Sebuah buku berisi pembahasan ilmiah bidang keilmuan tertentu. </a:t>
            </a:r>
          </a:p>
        </p:txBody>
      </p:sp>
    </p:spTree>
    <p:extLst>
      <p:ext uri="{BB962C8B-B14F-4D97-AF65-F5344CB8AC3E}">
        <p14:creationId xmlns:p14="http://schemas.microsoft.com/office/powerpoint/2010/main" val="323122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Pembahasan </a:t>
            </a:r>
            <a:r>
              <a:rPr lang="id-ID" dirty="0" smtClean="0"/>
              <a:t>dalam Literature Review</a:t>
            </a:r>
            <a:endParaRPr lang="id-ID" dirty="0"/>
          </a:p>
        </p:txBody>
      </p:sp>
      <p:sp>
        <p:nvSpPr>
          <p:cNvPr id="3" name="Content Placeholder 2"/>
          <p:cNvSpPr>
            <a:spLocks noGrp="1"/>
          </p:cNvSpPr>
          <p:nvPr>
            <p:ph idx="1"/>
          </p:nvPr>
        </p:nvSpPr>
        <p:spPr/>
        <p:txBody>
          <a:bodyPr/>
          <a:lstStyle/>
          <a:p>
            <a:r>
              <a:rPr lang="id-ID" sz="2600" dirty="0"/>
              <a:t>Fokus pembahasan dalam tinjauan literatur dapat berbeda-beda sesuai dengan rumusan masalah (</a:t>
            </a:r>
            <a:r>
              <a:rPr lang="id-ID" sz="2600" i="1" dirty="0"/>
              <a:t>research question</a:t>
            </a:r>
            <a:r>
              <a:rPr lang="id-ID" sz="2600" dirty="0"/>
              <a:t>) dari penelitian yang </a:t>
            </a:r>
            <a:r>
              <a:rPr lang="id-ID" sz="2600" dirty="0" smtClean="0"/>
              <a:t>dilakukan.</a:t>
            </a:r>
          </a:p>
          <a:p>
            <a:pPr lvl="1"/>
            <a:r>
              <a:rPr lang="id-ID" dirty="0" smtClean="0"/>
              <a:t>Ketika </a:t>
            </a:r>
            <a:r>
              <a:rPr lang="id-ID" dirty="0"/>
              <a:t>mengidentifikasi dan </a:t>
            </a:r>
            <a:r>
              <a:rPr lang="id-ID" dirty="0" smtClean="0"/>
              <a:t>menjelaskan </a:t>
            </a:r>
            <a:r>
              <a:rPr lang="id-ID" dirty="0"/>
              <a:t>konsep-konsep dalam tinjauan literatur, pastikan untuk menekankan pada apa temuan atau kontribusi dari penelitian sebelumnya. </a:t>
            </a:r>
            <a:endParaRPr lang="id-ID" dirty="0" smtClean="0"/>
          </a:p>
          <a:p>
            <a:pPr lvl="1"/>
            <a:r>
              <a:rPr lang="id-ID" dirty="0" smtClean="0"/>
              <a:t>Pada </a:t>
            </a:r>
            <a:r>
              <a:rPr lang="id-ID" dirty="0"/>
              <a:t>saat mengidentifikasi dan menjelaskan penelitian sebelumnya, Kita harus menjelaskan secara menyeluruh, dan boleh dicantumkan satu demi satu. </a:t>
            </a:r>
            <a:endParaRPr lang="id-ID" dirty="0" smtClean="0"/>
          </a:p>
          <a:p>
            <a:pPr lvl="1"/>
            <a:r>
              <a:rPr lang="id-ID" dirty="0" smtClean="0"/>
              <a:t>Dalam </a:t>
            </a:r>
            <a:r>
              <a:rPr lang="id-ID" dirty="0"/>
              <a:t>menjelaskan hasil dari tinjauan literatur, peneliti harus bisa mengaitkan penelitian satu dengan yang lain. </a:t>
            </a:r>
            <a:endParaRPr lang="id-ID" dirty="0" smtClean="0"/>
          </a:p>
          <a:p>
            <a:pPr lvl="1"/>
            <a:r>
              <a:rPr lang="id-ID" dirty="0" smtClean="0"/>
              <a:t>Secara </a:t>
            </a:r>
            <a:r>
              <a:rPr lang="id-ID" dirty="0"/>
              <a:t>umum, tinjauan literatur akan memiliki satu dari tiga jenis fokus pembahasan. </a:t>
            </a:r>
          </a:p>
        </p:txBody>
      </p:sp>
    </p:spTree>
    <p:extLst>
      <p:ext uri="{BB962C8B-B14F-4D97-AF65-F5344CB8AC3E}">
        <p14:creationId xmlns:p14="http://schemas.microsoft.com/office/powerpoint/2010/main" val="3308181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Pembahasan </a:t>
            </a:r>
            <a:r>
              <a:rPr lang="id-ID" dirty="0" smtClean="0"/>
              <a:t>dalam Literature Review</a:t>
            </a:r>
            <a:endParaRPr lang="id-ID" dirty="0"/>
          </a:p>
        </p:txBody>
      </p:sp>
      <p:sp>
        <p:nvSpPr>
          <p:cNvPr id="3" name="Content Placeholder 2"/>
          <p:cNvSpPr>
            <a:spLocks noGrp="1"/>
          </p:cNvSpPr>
          <p:nvPr>
            <p:ph idx="1"/>
          </p:nvPr>
        </p:nvSpPr>
        <p:spPr/>
        <p:txBody>
          <a:bodyPr/>
          <a:lstStyle/>
          <a:p>
            <a:pPr lvl="0"/>
            <a:r>
              <a:rPr lang="id-ID" sz="2600" dirty="0" smtClean="0"/>
              <a:t>Ulasan </a:t>
            </a:r>
            <a:r>
              <a:rPr lang="id-ID" sz="2600" dirty="0"/>
              <a:t>dapat bersifat integratif, </a:t>
            </a:r>
            <a:r>
              <a:rPr lang="id-ID" sz="2600" dirty="0">
                <a:solidFill>
                  <a:srgbClr val="FF0000"/>
                </a:solidFill>
              </a:rPr>
              <a:t>merangkum penelitian</a:t>
            </a:r>
            <a:r>
              <a:rPr lang="id-ID" sz="2600" dirty="0"/>
              <a:t> </a:t>
            </a:r>
            <a:r>
              <a:rPr lang="id-ID" sz="2600" dirty="0" smtClean="0"/>
              <a:t>sebelumnya berdasarkan </a:t>
            </a:r>
            <a:r>
              <a:rPr lang="id-ID" sz="2600" dirty="0" smtClean="0">
                <a:solidFill>
                  <a:srgbClr val="FF0000"/>
                </a:solidFill>
              </a:rPr>
              <a:t>hasil penelitiannya</a:t>
            </a:r>
            <a:r>
              <a:rPr lang="id-ID" sz="2600" dirty="0" smtClean="0"/>
              <a:t>.</a:t>
            </a:r>
            <a:endParaRPr lang="id-ID" sz="2600" dirty="0"/>
          </a:p>
          <a:p>
            <a:pPr lvl="0"/>
            <a:r>
              <a:rPr lang="id-ID" sz="2600" dirty="0"/>
              <a:t>Fokus pada teoritis, </a:t>
            </a:r>
            <a:r>
              <a:rPr lang="id-ID" sz="2600" dirty="0">
                <a:solidFill>
                  <a:srgbClr val="FF0000"/>
                </a:solidFill>
              </a:rPr>
              <a:t>mengidentifikasi dan </a:t>
            </a:r>
            <a:r>
              <a:rPr lang="id-ID" sz="2600" dirty="0" smtClean="0">
                <a:solidFill>
                  <a:srgbClr val="FF0000"/>
                </a:solidFill>
              </a:rPr>
              <a:t>mengkritisi</a:t>
            </a:r>
            <a:r>
              <a:rPr lang="id-ID" sz="2600" dirty="0" smtClean="0"/>
              <a:t> </a:t>
            </a:r>
            <a:r>
              <a:rPr lang="id-ID" sz="2600" dirty="0"/>
              <a:t>kemampuan teori yang digunakan dalam menjelaskan suatu fenomena. </a:t>
            </a:r>
          </a:p>
          <a:p>
            <a:pPr lvl="0"/>
            <a:r>
              <a:rPr lang="id-ID" sz="2600" dirty="0"/>
              <a:t>Fokus pada </a:t>
            </a:r>
            <a:r>
              <a:rPr lang="id-ID" sz="2600" dirty="0">
                <a:solidFill>
                  <a:srgbClr val="FF0000"/>
                </a:solidFill>
              </a:rPr>
              <a:t>metodologis</a:t>
            </a:r>
            <a:r>
              <a:rPr lang="id-ID" sz="2600" dirty="0"/>
              <a:t>, menyoroti pendekatan metodologi yang </a:t>
            </a:r>
            <a:r>
              <a:rPr lang="id-ID" sz="2600" dirty="0" smtClean="0"/>
              <a:t>digunakan dan </a:t>
            </a:r>
            <a:r>
              <a:rPr lang="id-ID" sz="2600" dirty="0"/>
              <a:t>kontribusi masing-masing penelitian</a:t>
            </a:r>
            <a:r>
              <a:rPr lang="id-ID" sz="2600" dirty="0" smtClean="0"/>
              <a:t>.</a:t>
            </a:r>
            <a:endParaRPr lang="id-ID" sz="2600" dirty="0"/>
          </a:p>
        </p:txBody>
      </p:sp>
    </p:spTree>
    <p:extLst>
      <p:ext uri="{BB962C8B-B14F-4D97-AF65-F5344CB8AC3E}">
        <p14:creationId xmlns:p14="http://schemas.microsoft.com/office/powerpoint/2010/main" val="968096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Pembahasan </a:t>
            </a:r>
            <a:r>
              <a:rPr lang="id-ID" dirty="0" smtClean="0"/>
              <a:t>dalam Literature Review</a:t>
            </a:r>
            <a:endParaRPr lang="id-ID" dirty="0"/>
          </a:p>
        </p:txBody>
      </p:sp>
      <p:sp>
        <p:nvSpPr>
          <p:cNvPr id="3" name="Content Placeholder 2"/>
          <p:cNvSpPr>
            <a:spLocks noGrp="1"/>
          </p:cNvSpPr>
          <p:nvPr>
            <p:ph idx="1"/>
          </p:nvPr>
        </p:nvSpPr>
        <p:spPr/>
        <p:txBody>
          <a:bodyPr/>
          <a:lstStyle/>
          <a:p>
            <a:r>
              <a:rPr lang="id-ID" sz="2600" dirty="0" smtClean="0"/>
              <a:t>Fokus pada rumusan </a:t>
            </a:r>
            <a:r>
              <a:rPr lang="id-ID" sz="2600" dirty="0"/>
              <a:t>masalah (</a:t>
            </a:r>
            <a:r>
              <a:rPr lang="id-ID" sz="2600" i="1" dirty="0"/>
              <a:t>research question</a:t>
            </a:r>
            <a:r>
              <a:rPr lang="id-ID" sz="2600" dirty="0"/>
              <a:t>) yang akan </a:t>
            </a:r>
            <a:r>
              <a:rPr lang="id-ID" sz="2600" dirty="0" smtClean="0"/>
              <a:t>atau dedang diteliti</a:t>
            </a:r>
            <a:r>
              <a:rPr lang="id-ID" sz="2600" dirty="0"/>
              <a:t>, dan mengorganisasi pembahasan mulai dari topik umum yang sangat luas ke masalah spesifik. </a:t>
            </a:r>
          </a:p>
          <a:p>
            <a:r>
              <a:rPr lang="id-ID" sz="2600" dirty="0"/>
              <a:t>Pada akhir dari tinjauan literatur, peneliti </a:t>
            </a:r>
            <a:r>
              <a:rPr lang="id-ID" sz="2600" dirty="0" smtClean="0"/>
              <a:t>harus </a:t>
            </a:r>
            <a:r>
              <a:rPr lang="id-ID" sz="2600" dirty="0"/>
              <a:t>memiliki </a:t>
            </a:r>
            <a:r>
              <a:rPr lang="id-ID" sz="2600" dirty="0">
                <a:solidFill>
                  <a:srgbClr val="FF0000"/>
                </a:solidFill>
              </a:rPr>
              <a:t>pemahaman</a:t>
            </a:r>
            <a:r>
              <a:rPr lang="id-ID" sz="2600" dirty="0"/>
              <a:t> (kemampuan) yang kuat tentang apa yang </a:t>
            </a:r>
            <a:r>
              <a:rPr lang="id-ID" sz="2600" dirty="0">
                <a:solidFill>
                  <a:srgbClr val="FF0000"/>
                </a:solidFill>
              </a:rPr>
              <a:t>sudah diketahui </a:t>
            </a:r>
            <a:r>
              <a:rPr lang="id-ID" sz="2600" dirty="0"/>
              <a:t>tentang topik yang diteliti dan apa </a:t>
            </a:r>
            <a:r>
              <a:rPr lang="id-ID" sz="2600" dirty="0">
                <a:solidFill>
                  <a:srgbClr val="FF0000"/>
                </a:solidFill>
              </a:rPr>
              <a:t>yang belum diketahui</a:t>
            </a:r>
            <a:r>
              <a:rPr lang="id-ID" sz="2600" dirty="0"/>
              <a:t>. Oleh karena, peneliti harus menyampaikan ide dengan baik tentang apa akan diteliti dan kontribusi yang diberikan</a:t>
            </a:r>
            <a:r>
              <a:rPr lang="id-ID" sz="2600" dirty="0" smtClean="0"/>
              <a:t>.</a:t>
            </a:r>
            <a:endParaRPr lang="id-ID" sz="2600" dirty="0"/>
          </a:p>
        </p:txBody>
      </p:sp>
    </p:spTree>
    <p:extLst>
      <p:ext uri="{BB962C8B-B14F-4D97-AF65-F5344CB8AC3E}">
        <p14:creationId xmlns:p14="http://schemas.microsoft.com/office/powerpoint/2010/main" val="62259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en-US" sz="2800" dirty="0"/>
              <a:t>5</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LITERATURE REVIEW</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Pembahasan </a:t>
            </a:r>
            <a:r>
              <a:rPr lang="id-ID" dirty="0" smtClean="0"/>
              <a:t>dalam Literature Review</a:t>
            </a:r>
            <a:endParaRPr lang="id-ID" dirty="0"/>
          </a:p>
        </p:txBody>
      </p:sp>
      <p:sp>
        <p:nvSpPr>
          <p:cNvPr id="3" name="Content Placeholder 2"/>
          <p:cNvSpPr>
            <a:spLocks noGrp="1"/>
          </p:cNvSpPr>
          <p:nvPr>
            <p:ph idx="1"/>
          </p:nvPr>
        </p:nvSpPr>
        <p:spPr/>
        <p:txBody>
          <a:bodyPr/>
          <a:lstStyle/>
          <a:p>
            <a:r>
              <a:rPr lang="id-ID" sz="2600" dirty="0" smtClean="0"/>
              <a:t>Terlepas </a:t>
            </a:r>
            <a:r>
              <a:rPr lang="id-ID" sz="2600" dirty="0"/>
              <a:t>dari fokus pembahasan, sangat penting bahwa ada aliran di seluruh tinjauan </a:t>
            </a:r>
            <a:r>
              <a:rPr lang="id-ID" sz="2600" dirty="0" smtClean="0"/>
              <a:t>literatur, menghubungkan </a:t>
            </a:r>
            <a:r>
              <a:rPr lang="id-ID" sz="2600" dirty="0"/>
              <a:t>konsep-konsep secara baik. </a:t>
            </a:r>
            <a:endParaRPr lang="id-ID" sz="2600" dirty="0" smtClean="0"/>
          </a:p>
          <a:p>
            <a:r>
              <a:rPr lang="id-ID" sz="2600" dirty="0" smtClean="0"/>
              <a:t>Berikut </a:t>
            </a:r>
            <a:r>
              <a:rPr lang="id-ID" sz="2600" dirty="0"/>
              <a:t>ini merupakan kesalahan umum yang sering terjadi dalam menjelaskan hasil dari tinjauan literatur, “merangkai serangkaian kalimat atau paragraf yang memberi menjelaskan mengenai penelitian A yang menemukan ini, penelitian B menemukan ini dan penelitian C menemukan ini</a:t>
            </a:r>
            <a:r>
              <a:rPr lang="id-ID" sz="2600" dirty="0" smtClean="0"/>
              <a:t>”, tinjauan </a:t>
            </a:r>
            <a:r>
              <a:rPr lang="id-ID" sz="2600" dirty="0"/>
              <a:t>literatur </a:t>
            </a:r>
            <a:r>
              <a:rPr lang="id-ID" sz="2600" dirty="0">
                <a:solidFill>
                  <a:srgbClr val="FF0000"/>
                </a:solidFill>
              </a:rPr>
              <a:t>tidak boleh dibaca seperti serangkaian penjelasan tentang penelitian secara individual</a:t>
            </a:r>
            <a:r>
              <a:rPr lang="id-ID" sz="2600" dirty="0"/>
              <a:t>. </a:t>
            </a:r>
          </a:p>
        </p:txBody>
      </p:sp>
    </p:spTree>
    <p:extLst>
      <p:ext uri="{BB962C8B-B14F-4D97-AF65-F5344CB8AC3E}">
        <p14:creationId xmlns:p14="http://schemas.microsoft.com/office/powerpoint/2010/main" val="2870147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Menguraikan </a:t>
            </a:r>
            <a:r>
              <a:rPr lang="id-ID" dirty="0" smtClean="0"/>
              <a:t>Literature Review</a:t>
            </a:r>
            <a:endParaRPr lang="id-ID" dirty="0"/>
          </a:p>
        </p:txBody>
      </p:sp>
      <p:sp>
        <p:nvSpPr>
          <p:cNvPr id="3" name="Content Placeholder 2"/>
          <p:cNvSpPr>
            <a:spLocks noGrp="1"/>
          </p:cNvSpPr>
          <p:nvPr>
            <p:ph idx="1"/>
          </p:nvPr>
        </p:nvSpPr>
        <p:spPr/>
        <p:txBody>
          <a:bodyPr/>
          <a:lstStyle/>
          <a:p>
            <a:r>
              <a:rPr lang="id-ID" sz="2400" dirty="0" smtClean="0"/>
              <a:t>Dalam literature review perlu membentuk </a:t>
            </a:r>
            <a:r>
              <a:rPr lang="id-ID" sz="2400" dirty="0" smtClean="0">
                <a:solidFill>
                  <a:srgbClr val="FF0000"/>
                </a:solidFill>
              </a:rPr>
              <a:t>garis besarnya, </a:t>
            </a:r>
            <a:r>
              <a:rPr lang="id-ID" sz="2400" dirty="0" smtClean="0">
                <a:solidFill>
                  <a:schemeClr val="tx1">
                    <a:lumMod val="75000"/>
                  </a:schemeClr>
                </a:solidFill>
              </a:rPr>
              <a:t>hal ini</a:t>
            </a:r>
            <a:r>
              <a:rPr lang="id-ID" sz="2400" dirty="0" smtClean="0"/>
              <a:t> </a:t>
            </a:r>
            <a:r>
              <a:rPr lang="id-ID" sz="2400" dirty="0"/>
              <a:t>merupakan langkah paling penting dalam menulis </a:t>
            </a:r>
            <a:r>
              <a:rPr lang="id-ID" sz="2400" dirty="0" smtClean="0"/>
              <a:t>literature review </a:t>
            </a:r>
            <a:r>
              <a:rPr lang="id-ID" sz="2400" dirty="0"/>
              <a:t>yang baik. </a:t>
            </a:r>
            <a:endParaRPr lang="id-ID" sz="2400" dirty="0" smtClean="0"/>
          </a:p>
          <a:p>
            <a:r>
              <a:rPr lang="id-ID" sz="2400" dirty="0" smtClean="0"/>
              <a:t>Garis </a:t>
            </a:r>
            <a:r>
              <a:rPr lang="id-ID" sz="2400" dirty="0"/>
              <a:t>besar </a:t>
            </a:r>
            <a:r>
              <a:rPr lang="id-ID" sz="2400" dirty="0" smtClean="0"/>
              <a:t>ini penting</a:t>
            </a:r>
            <a:r>
              <a:rPr lang="id-ID" sz="2400" dirty="0"/>
              <a:t>, karena mempunyai tiga tujuan: </a:t>
            </a:r>
          </a:p>
          <a:p>
            <a:pPr marL="914400" lvl="1" indent="-457200">
              <a:buFont typeface="+mj-lt"/>
              <a:buAutoNum type="arabicPeriod"/>
            </a:pPr>
            <a:r>
              <a:rPr lang="id-ID" b="1" dirty="0" smtClean="0"/>
              <a:t>Sebagai mekanisme </a:t>
            </a:r>
            <a:r>
              <a:rPr lang="id-ID" b="1" dirty="0"/>
              <a:t>untuk mengintegrasikan dan mengubah ide, </a:t>
            </a:r>
          </a:p>
          <a:p>
            <a:pPr marL="914400" lvl="1" indent="-457200">
              <a:buFont typeface="+mj-lt"/>
              <a:buAutoNum type="arabicPeriod"/>
            </a:pPr>
            <a:r>
              <a:rPr lang="id-ID" b="1" dirty="0" smtClean="0"/>
              <a:t>Sebagai mekanisme </a:t>
            </a:r>
            <a:r>
              <a:rPr lang="id-ID" b="1" dirty="0"/>
              <a:t>mengurutkan ide-ide itu, dan </a:t>
            </a:r>
          </a:p>
          <a:p>
            <a:pPr marL="914400" lvl="1" indent="-457200">
              <a:buFont typeface="+mj-lt"/>
              <a:buAutoNum type="arabicPeriod"/>
            </a:pPr>
            <a:r>
              <a:rPr lang="id-ID" b="1" dirty="0" smtClean="0"/>
              <a:t>Sebagai rencana </a:t>
            </a:r>
            <a:r>
              <a:rPr lang="id-ID" b="1" dirty="0"/>
              <a:t>umum untuk mengkomposisikan beberapa ide yang ingin disampaikan (diskusikan). </a:t>
            </a:r>
            <a:endParaRPr lang="id-ID" sz="2000" b="1" dirty="0"/>
          </a:p>
          <a:p>
            <a:r>
              <a:rPr lang="id-ID" sz="2400" dirty="0"/>
              <a:t>Garis besarnya hanya pedoman untuk mempermudah dalam menuliskan apa yang ingin </a:t>
            </a:r>
            <a:r>
              <a:rPr lang="id-ID" sz="2400" dirty="0" smtClean="0"/>
              <a:t>disampaikan. </a:t>
            </a:r>
          </a:p>
        </p:txBody>
      </p:sp>
    </p:spTree>
    <p:extLst>
      <p:ext uri="{BB962C8B-B14F-4D97-AF65-F5344CB8AC3E}">
        <p14:creationId xmlns:p14="http://schemas.microsoft.com/office/powerpoint/2010/main" val="2500258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Menguraikan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Langkah pertama dalam </a:t>
            </a:r>
            <a:r>
              <a:rPr lang="id-ID" dirty="0" smtClean="0">
                <a:solidFill>
                  <a:srgbClr val="FF0000"/>
                </a:solidFill>
              </a:rPr>
              <a:t>membuat Garis Besar </a:t>
            </a:r>
            <a:r>
              <a:rPr lang="id-ID" dirty="0" smtClean="0"/>
              <a:t>adalah:</a:t>
            </a:r>
          </a:p>
          <a:p>
            <a:pPr marL="914400" lvl="1" indent="-457200">
              <a:buFont typeface="+mj-lt"/>
              <a:buAutoNum type="arabicPeriod"/>
            </a:pPr>
            <a:r>
              <a:rPr lang="id-ID" b="1" dirty="0" smtClean="0"/>
              <a:t>Memilih topik umum untuk dipelajari, pilihlah suatu topik yang menarik. </a:t>
            </a:r>
          </a:p>
          <a:p>
            <a:pPr marL="914400" lvl="1" indent="-457200">
              <a:buFont typeface="+mj-lt"/>
              <a:buAutoNum type="arabicPeriod"/>
            </a:pPr>
            <a:r>
              <a:rPr lang="id-ID" b="1" dirty="0" smtClean="0"/>
              <a:t>Menambahkan</a:t>
            </a:r>
            <a:r>
              <a:rPr lang="id-ID" dirty="0" smtClean="0"/>
              <a:t> bukti ke topik umum, yang mengarah ke topik yang lebih spesifik. Pikirkan proses ini mirip dengan membangun puzzle. </a:t>
            </a:r>
          </a:p>
        </p:txBody>
      </p:sp>
    </p:spTree>
    <p:extLst>
      <p:ext uri="{BB962C8B-B14F-4D97-AF65-F5344CB8AC3E}">
        <p14:creationId xmlns:p14="http://schemas.microsoft.com/office/powerpoint/2010/main" val="370021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lvl="0"/>
            <a:r>
              <a:rPr lang="id-ID" sz="2400" dirty="0"/>
              <a:t>Literature Review </a:t>
            </a:r>
            <a:r>
              <a:rPr lang="id-ID" sz="2400" dirty="0" smtClean="0"/>
              <a:t> disebut juga tinjauan literatur </a:t>
            </a:r>
          </a:p>
          <a:p>
            <a:pPr lvl="0"/>
            <a:r>
              <a:rPr lang="id-ID" sz="2400" dirty="0" smtClean="0"/>
              <a:t>Literatur revuew adalah </a:t>
            </a:r>
            <a:r>
              <a:rPr lang="id-ID" sz="2400" dirty="0"/>
              <a:t>uraian tentang teori, temuan dan bahan penelitian lain yang diperoleh dari bahan acuan untuk dijadikan landasan kegiatan penelitian yang dilakukan. </a:t>
            </a:r>
          </a:p>
          <a:p>
            <a:pPr lvl="0"/>
            <a:r>
              <a:rPr lang="id-ID" sz="2400" dirty="0"/>
              <a:t>Tinjauan literatur sebagai gambaran umum untuk menunjukkan kepada pembaca apa yang diketahui tentang suatu topik, dan apa yang belum diketahui, dengan demikian menetapkan dasar pemikiran u</a:t>
            </a:r>
            <a:r>
              <a:rPr lang="id-ID" sz="2400" dirty="0" smtClean="0"/>
              <a:t>ntuk </a:t>
            </a:r>
            <a:r>
              <a:rPr lang="id-ID" sz="2400" dirty="0"/>
              <a:t>penyelidikan </a:t>
            </a:r>
            <a:r>
              <a:rPr lang="id-ID" sz="2400" dirty="0" smtClean="0"/>
              <a:t>baru. </a:t>
            </a:r>
            <a:endParaRPr lang="id-ID" sz="2400" dirty="0"/>
          </a:p>
        </p:txBody>
      </p:sp>
    </p:spTree>
    <p:extLst>
      <p:ext uri="{BB962C8B-B14F-4D97-AF65-F5344CB8AC3E}">
        <p14:creationId xmlns:p14="http://schemas.microsoft.com/office/powerpoint/2010/main" val="30973022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lvl="0"/>
            <a:r>
              <a:rPr lang="id-ID" sz="2400" dirty="0" smtClean="0"/>
              <a:t>Tiga </a:t>
            </a:r>
            <a:r>
              <a:rPr lang="id-ID" sz="2400" dirty="0"/>
              <a:t>aspek utama dalam melakukan tinjauan literatur yaitu: </a:t>
            </a:r>
            <a:endParaRPr lang="id-ID" sz="2400" dirty="0" smtClean="0"/>
          </a:p>
          <a:p>
            <a:pPr lvl="1"/>
            <a:r>
              <a:rPr lang="id-ID" b="1" dirty="0" smtClean="0"/>
              <a:t>Survei </a:t>
            </a:r>
            <a:r>
              <a:rPr lang="id-ID" b="1" dirty="0"/>
              <a:t>artikel yang terkait dengan isu (topik masalah) yang </a:t>
            </a:r>
            <a:r>
              <a:rPr lang="id-ID" b="1" dirty="0" smtClean="0"/>
              <a:t>kita minati,</a:t>
            </a:r>
          </a:p>
          <a:p>
            <a:pPr lvl="1"/>
            <a:r>
              <a:rPr lang="id-ID" b="1" dirty="0" smtClean="0"/>
              <a:t>Memberikan </a:t>
            </a:r>
            <a:r>
              <a:rPr lang="id-ID" b="1" dirty="0"/>
              <a:t>evaluasi secara ringkas gambaran mengenai penelitian-penelitian sebelumnya, </a:t>
            </a:r>
          </a:p>
          <a:p>
            <a:pPr lvl="1"/>
            <a:r>
              <a:rPr lang="id-ID" b="1" dirty="0" smtClean="0"/>
              <a:t>Mendapatkan </a:t>
            </a:r>
            <a:r>
              <a:rPr lang="id-ID" b="1" dirty="0"/>
              <a:t>masukan yang terkait dengan isu hasil penelitian yang terbaru hingga terlama sehingga </a:t>
            </a:r>
            <a:r>
              <a:rPr lang="id-ID" b="1" dirty="0" smtClean="0"/>
              <a:t>kita </a:t>
            </a:r>
            <a:r>
              <a:rPr lang="id-ID" b="1" dirty="0"/>
              <a:t>bisa mendapatkan gambarannya secara jelas posisi penelitian yang dilakukan</a:t>
            </a:r>
            <a:r>
              <a:rPr lang="id-ID" b="1" dirty="0" smtClean="0"/>
              <a:t>.</a:t>
            </a:r>
          </a:p>
          <a:p>
            <a:pPr lvl="0"/>
            <a:r>
              <a:rPr lang="id-ID" sz="2400" dirty="0"/>
              <a:t>Beberapa sumber yang dapat digunakan sebagai tinjauan literatur, yaitu jurnal Ilmiah, seminar, Skripsi, Tesis, Disertasi, Buku, dan Jenis sumber alternatif umum lainnya seperti artikel koran dan majalah.</a:t>
            </a:r>
          </a:p>
          <a:p>
            <a:pPr marL="0" indent="0">
              <a:buNone/>
            </a:pPr>
            <a:endParaRPr lang="id-ID" sz="2400" dirty="0"/>
          </a:p>
          <a:p>
            <a:pPr lvl="1"/>
            <a:endParaRPr lang="id-ID" b="1" dirty="0"/>
          </a:p>
        </p:txBody>
      </p:sp>
    </p:spTree>
    <p:extLst>
      <p:ext uri="{BB962C8B-B14F-4D97-AF65-F5344CB8AC3E}">
        <p14:creationId xmlns:p14="http://schemas.microsoft.com/office/powerpoint/2010/main" val="3473337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idx="1"/>
          </p:nvPr>
        </p:nvSpPr>
        <p:spPr/>
        <p:txBody>
          <a:bodyPr/>
          <a:lstStyle/>
          <a:p>
            <a:pPr lvl="0"/>
            <a:r>
              <a:rPr lang="id-ID" sz="2400" dirty="0" smtClean="0"/>
              <a:t>Lima cara melakukan literature review:</a:t>
            </a:r>
          </a:p>
          <a:p>
            <a:pPr lvl="1"/>
            <a:r>
              <a:rPr lang="id-ID" b="1" dirty="0" smtClean="0"/>
              <a:t>Mencari </a:t>
            </a:r>
            <a:r>
              <a:rPr lang="id-ID" b="1" dirty="0"/>
              <a:t>kesamaan </a:t>
            </a:r>
            <a:r>
              <a:rPr lang="id-ID" b="1" dirty="0" smtClean="0"/>
              <a:t>(compare)</a:t>
            </a:r>
            <a:endParaRPr lang="id-ID" b="1" dirty="0"/>
          </a:p>
          <a:p>
            <a:pPr lvl="1"/>
            <a:r>
              <a:rPr lang="id-ID" b="1" dirty="0" smtClean="0"/>
              <a:t>Mencari </a:t>
            </a:r>
            <a:r>
              <a:rPr lang="id-ID" b="1" dirty="0"/>
              <a:t>ketidaksamaan (</a:t>
            </a:r>
            <a:r>
              <a:rPr lang="id-ID" b="1" i="1" dirty="0"/>
              <a:t>Contrast</a:t>
            </a:r>
            <a:r>
              <a:rPr lang="id-ID" b="1" dirty="0"/>
              <a:t>) </a:t>
            </a:r>
            <a:endParaRPr lang="id-ID" b="1" dirty="0" smtClean="0"/>
          </a:p>
          <a:p>
            <a:pPr lvl="1"/>
            <a:r>
              <a:rPr lang="id-ID" b="1" dirty="0" smtClean="0"/>
              <a:t>Memberikan </a:t>
            </a:r>
            <a:r>
              <a:rPr lang="id-ID" b="1" dirty="0"/>
              <a:t>pandangan (</a:t>
            </a:r>
            <a:r>
              <a:rPr lang="id-ID" b="1" i="1" dirty="0"/>
              <a:t>Criticize</a:t>
            </a:r>
            <a:r>
              <a:rPr lang="id-ID" b="1" dirty="0"/>
              <a:t>) </a:t>
            </a:r>
            <a:endParaRPr lang="id-ID" b="1" dirty="0" smtClean="0"/>
          </a:p>
          <a:p>
            <a:pPr lvl="1"/>
            <a:r>
              <a:rPr lang="id-ID" b="1" dirty="0" smtClean="0"/>
              <a:t>membandingkan </a:t>
            </a:r>
            <a:r>
              <a:rPr lang="id-ID" b="1" dirty="0"/>
              <a:t>(</a:t>
            </a:r>
            <a:r>
              <a:rPr lang="id-ID" b="1" i="1" dirty="0"/>
              <a:t>Synthesize</a:t>
            </a:r>
            <a:r>
              <a:rPr lang="id-ID" b="1" dirty="0" smtClean="0"/>
              <a:t>)</a:t>
            </a:r>
            <a:endParaRPr lang="id-ID" b="1" dirty="0"/>
          </a:p>
          <a:p>
            <a:pPr lvl="1"/>
            <a:r>
              <a:rPr lang="id-ID" b="1" dirty="0" smtClean="0"/>
              <a:t>meringkas </a:t>
            </a:r>
            <a:r>
              <a:rPr lang="id-ID" b="1" dirty="0"/>
              <a:t>(</a:t>
            </a:r>
            <a:r>
              <a:rPr lang="id-ID" b="1" i="1" dirty="0"/>
              <a:t>Summarize</a:t>
            </a:r>
            <a:r>
              <a:rPr lang="id-ID" b="1" dirty="0" smtClean="0"/>
              <a:t>)</a:t>
            </a:r>
            <a:endParaRPr lang="id-ID" b="1" dirty="0"/>
          </a:p>
        </p:txBody>
      </p:sp>
    </p:spTree>
    <p:extLst>
      <p:ext uri="{BB962C8B-B14F-4D97-AF65-F5344CB8AC3E}">
        <p14:creationId xmlns:p14="http://schemas.microsoft.com/office/powerpoint/2010/main" val="3518008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r>
              <a:rPr lang="id-ID" dirty="0" smtClean="0"/>
              <a:t>Mahasiswa </a:t>
            </a:r>
            <a:r>
              <a:rPr lang="id-ID" dirty="0">
                <a:solidFill>
                  <a:srgbClr val="FF0000"/>
                </a:solidFill>
              </a:rPr>
              <a:t>mampu memahami dan melakukan </a:t>
            </a:r>
            <a:r>
              <a:rPr lang="id-ID" i="1" dirty="0"/>
              <a:t>literature review</a:t>
            </a:r>
            <a:r>
              <a:rPr lang="id-ID" dirty="0"/>
              <a:t> dengan baik</a:t>
            </a:r>
            <a:r>
              <a:rPr lang="id-ID" dirty="0" smtClean="0"/>
              <a:t>.</a:t>
            </a:r>
          </a:p>
          <a:p>
            <a:r>
              <a:rPr lang="id-ID" dirty="0" smtClean="0"/>
              <a:t>Mahasiswa mampu </a:t>
            </a:r>
            <a:r>
              <a:rPr lang="id-ID" dirty="0" smtClean="0">
                <a:solidFill>
                  <a:srgbClr val="FF0000"/>
                </a:solidFill>
              </a:rPr>
              <a:t>mejelaskan tahapan</a:t>
            </a:r>
            <a:r>
              <a:rPr lang="id-ID" dirty="0" smtClean="0"/>
              <a:t> dalam melakukan </a:t>
            </a:r>
            <a:r>
              <a:rPr lang="id-ID" i="1" dirty="0" smtClean="0"/>
              <a:t>literature review</a:t>
            </a:r>
            <a:r>
              <a:rPr lang="id-ID" dirty="0" smtClean="0"/>
              <a:t> dengan baik.</a:t>
            </a:r>
            <a:endParaRPr lang="id-ID" dirty="0"/>
          </a:p>
          <a:p>
            <a:endParaRPr lang="id-ID" dirty="0"/>
          </a:p>
        </p:txBody>
      </p:sp>
    </p:spTree>
    <p:extLst>
      <p:ext uri="{BB962C8B-B14F-4D97-AF65-F5344CB8AC3E}">
        <p14:creationId xmlns:p14="http://schemas.microsoft.com/office/powerpoint/2010/main" val="610800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Pembahasan</a:t>
            </a:r>
            <a:endParaRPr lang="id-ID" dirty="0"/>
          </a:p>
        </p:txBody>
      </p:sp>
      <p:sp>
        <p:nvSpPr>
          <p:cNvPr id="3" name="Content Placeholder 2"/>
          <p:cNvSpPr>
            <a:spLocks noGrp="1"/>
          </p:cNvSpPr>
          <p:nvPr>
            <p:ph idx="1"/>
          </p:nvPr>
        </p:nvSpPr>
        <p:spPr/>
        <p:txBody>
          <a:bodyPr/>
          <a:lstStyle/>
          <a:p>
            <a:pPr lvl="0"/>
            <a:r>
              <a:rPr lang="id-ID" dirty="0">
                <a:hlinkClick r:id="rId2" action="ppaction://hlinksldjump"/>
              </a:rPr>
              <a:t>Pengertian </a:t>
            </a:r>
            <a:r>
              <a:rPr lang="id-ID" dirty="0" smtClean="0">
                <a:hlinkClick r:id="rId2" action="ppaction://hlinksldjump"/>
              </a:rPr>
              <a:t>Literature Review</a:t>
            </a:r>
            <a:endParaRPr lang="id-ID" dirty="0"/>
          </a:p>
          <a:p>
            <a:pPr lvl="0"/>
            <a:r>
              <a:rPr lang="id-ID" dirty="0">
                <a:hlinkClick r:id="rId3" action="ppaction://hlinksldjump"/>
              </a:rPr>
              <a:t>Tujuan </a:t>
            </a:r>
            <a:r>
              <a:rPr lang="id-ID" dirty="0" smtClean="0">
                <a:hlinkClick r:id="rId3" action="ppaction://hlinksldjump"/>
              </a:rPr>
              <a:t>Literature Review</a:t>
            </a:r>
            <a:endParaRPr lang="id-ID" dirty="0" smtClean="0"/>
          </a:p>
          <a:p>
            <a:pPr lvl="0"/>
            <a:r>
              <a:rPr lang="id-ID" dirty="0" smtClean="0">
                <a:hlinkClick r:id="rId4" action="ppaction://hlinksldjump"/>
              </a:rPr>
              <a:t>Teknik Melakukan Literature Review</a:t>
            </a:r>
            <a:endParaRPr lang="id-ID" dirty="0"/>
          </a:p>
          <a:p>
            <a:pPr lvl="0"/>
            <a:r>
              <a:rPr lang="id-ID" dirty="0">
                <a:hlinkClick r:id="rId5" action="ppaction://hlinksldjump"/>
              </a:rPr>
              <a:t>Alasan Melakukan </a:t>
            </a:r>
            <a:r>
              <a:rPr lang="id-ID" dirty="0" smtClean="0">
                <a:hlinkClick r:id="rId5" action="ppaction://hlinksldjump"/>
              </a:rPr>
              <a:t>Literature </a:t>
            </a:r>
            <a:r>
              <a:rPr lang="id-ID" dirty="0">
                <a:hlinkClick r:id="rId5" action="ppaction://hlinksldjump"/>
              </a:rPr>
              <a:t>Review</a:t>
            </a:r>
            <a:endParaRPr lang="id-ID" dirty="0"/>
          </a:p>
          <a:p>
            <a:pPr lvl="0"/>
            <a:r>
              <a:rPr lang="id-ID" dirty="0">
                <a:hlinkClick r:id="rId6" action="ppaction://hlinksldjump"/>
              </a:rPr>
              <a:t>Tahapan </a:t>
            </a:r>
            <a:r>
              <a:rPr lang="id-ID" dirty="0" smtClean="0">
                <a:hlinkClick r:id="rId6" action="ppaction://hlinksldjump"/>
              </a:rPr>
              <a:t>Literature </a:t>
            </a:r>
            <a:r>
              <a:rPr lang="id-ID" dirty="0">
                <a:hlinkClick r:id="rId6" action="ppaction://hlinksldjump"/>
              </a:rPr>
              <a:t>Review</a:t>
            </a:r>
            <a:endParaRPr lang="id-ID" dirty="0"/>
          </a:p>
          <a:p>
            <a:r>
              <a:rPr lang="id-ID" dirty="0">
                <a:hlinkClick r:id="rId7" action="ppaction://hlinksldjump"/>
              </a:rPr>
              <a:t>Suber </a:t>
            </a:r>
            <a:r>
              <a:rPr lang="id-ID" dirty="0" smtClean="0">
                <a:hlinkClick r:id="rId7" action="ppaction://hlinksldjump"/>
              </a:rPr>
              <a:t>Literature Review</a:t>
            </a:r>
            <a:endParaRPr lang="id-ID" dirty="0" smtClean="0"/>
          </a:p>
          <a:p>
            <a:r>
              <a:rPr lang="id-ID" dirty="0">
                <a:hlinkClick r:id="rId8" action="ppaction://hlinksldjump"/>
              </a:rPr>
              <a:t>Pembahasan dalam Literature </a:t>
            </a:r>
            <a:r>
              <a:rPr lang="id-ID" dirty="0" smtClean="0">
                <a:hlinkClick r:id="rId8" action="ppaction://hlinksldjump"/>
              </a:rPr>
              <a:t>Review</a:t>
            </a:r>
            <a:endParaRPr lang="id-ID" dirty="0" smtClean="0"/>
          </a:p>
          <a:p>
            <a:r>
              <a:rPr lang="id-ID" dirty="0">
                <a:hlinkClick r:id="rId9" action="ppaction://hlinksldjump"/>
              </a:rPr>
              <a:t>Menguraikan Literature </a:t>
            </a:r>
            <a:r>
              <a:rPr lang="id-ID" dirty="0" smtClean="0">
                <a:hlinkClick r:id="rId9" action="ppaction://hlinksldjump"/>
              </a:rPr>
              <a:t>Review</a:t>
            </a:r>
            <a:endParaRPr lang="id-ID" dirty="0" smtClean="0"/>
          </a:p>
          <a:p>
            <a:r>
              <a:rPr lang="id-ID" dirty="0" smtClean="0">
                <a:hlinkClick r:id="rId10" action="ppaction://hlinksldjump"/>
              </a:rPr>
              <a:t>Kesimpulan</a:t>
            </a:r>
            <a:endParaRPr lang="id-ID" dirty="0"/>
          </a:p>
        </p:txBody>
      </p:sp>
    </p:spTree>
    <p:extLst>
      <p:ext uri="{BB962C8B-B14F-4D97-AF65-F5344CB8AC3E}">
        <p14:creationId xmlns:p14="http://schemas.microsoft.com/office/powerpoint/2010/main" val="286272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Literature Review</a:t>
            </a:r>
            <a:endParaRPr lang="id-ID" dirty="0"/>
          </a:p>
        </p:txBody>
      </p:sp>
      <p:sp>
        <p:nvSpPr>
          <p:cNvPr id="3" name="Content Placeholder 2"/>
          <p:cNvSpPr>
            <a:spLocks noGrp="1"/>
          </p:cNvSpPr>
          <p:nvPr>
            <p:ph idx="1"/>
          </p:nvPr>
        </p:nvSpPr>
        <p:spPr/>
        <p:txBody>
          <a:bodyPr/>
          <a:lstStyle/>
          <a:p>
            <a:r>
              <a:rPr lang="en-ID" dirty="0" err="1"/>
              <a:t>Sering</a:t>
            </a:r>
            <a:r>
              <a:rPr lang="en-ID" dirty="0"/>
              <a:t> </a:t>
            </a:r>
            <a:r>
              <a:rPr lang="en-ID" dirty="0" err="1"/>
              <a:t>disebut</a:t>
            </a:r>
            <a:r>
              <a:rPr lang="en-ID" dirty="0"/>
              <a:t> </a:t>
            </a:r>
            <a:r>
              <a:rPr lang="en-ID" dirty="0" err="1"/>
              <a:t>juga</a:t>
            </a:r>
            <a:r>
              <a:rPr lang="en-ID" dirty="0"/>
              <a:t> </a:t>
            </a:r>
            <a:r>
              <a:rPr lang="en-ID" dirty="0" err="1"/>
              <a:t>dengan</a:t>
            </a:r>
            <a:r>
              <a:rPr lang="en-ID" dirty="0"/>
              <a:t> </a:t>
            </a:r>
            <a:r>
              <a:rPr lang="en-ID" dirty="0" err="1"/>
              <a:t>istilah</a:t>
            </a:r>
            <a:r>
              <a:rPr lang="en-ID" dirty="0"/>
              <a:t> </a:t>
            </a:r>
            <a:r>
              <a:rPr lang="en-ID" dirty="0" err="1"/>
              <a:t>tinjauan</a:t>
            </a:r>
            <a:r>
              <a:rPr lang="en-ID" dirty="0"/>
              <a:t> </a:t>
            </a:r>
            <a:r>
              <a:rPr lang="en-ID" dirty="0" err="1"/>
              <a:t>pustaka</a:t>
            </a:r>
            <a:r>
              <a:rPr lang="en-ID" dirty="0"/>
              <a:t>, </a:t>
            </a:r>
            <a:r>
              <a:rPr lang="en-ID" dirty="0" err="1"/>
              <a:t>tinjauan</a:t>
            </a:r>
            <a:r>
              <a:rPr lang="en-ID" dirty="0"/>
              <a:t> </a:t>
            </a:r>
            <a:r>
              <a:rPr lang="en-ID" dirty="0" err="1"/>
              <a:t>literatur</a:t>
            </a:r>
            <a:r>
              <a:rPr lang="en-ID" dirty="0"/>
              <a:t>, </a:t>
            </a:r>
            <a:r>
              <a:rPr lang="en-ID" dirty="0" err="1"/>
              <a:t>penelitian</a:t>
            </a:r>
            <a:r>
              <a:rPr lang="en-ID" dirty="0"/>
              <a:t> </a:t>
            </a:r>
            <a:r>
              <a:rPr lang="en-ID" dirty="0" err="1"/>
              <a:t>terkait</a:t>
            </a:r>
            <a:r>
              <a:rPr lang="en-ID" dirty="0"/>
              <a:t>, </a:t>
            </a:r>
            <a:r>
              <a:rPr lang="en-ID" dirty="0" err="1"/>
              <a:t>studi</a:t>
            </a:r>
            <a:r>
              <a:rPr lang="en-ID" dirty="0"/>
              <a:t> literature, </a:t>
            </a:r>
            <a:r>
              <a:rPr lang="en-ID" dirty="0" err="1"/>
              <a:t>tinjauan</a:t>
            </a:r>
            <a:r>
              <a:rPr lang="en-ID" dirty="0"/>
              <a:t> </a:t>
            </a:r>
            <a:r>
              <a:rPr lang="en-ID" dirty="0" err="1"/>
              <a:t>studi</a:t>
            </a:r>
            <a:r>
              <a:rPr lang="en-ID" dirty="0"/>
              <a:t>, </a:t>
            </a:r>
            <a:r>
              <a:rPr lang="en-ID" dirty="0" err="1"/>
              <a:t>atau</a:t>
            </a:r>
            <a:r>
              <a:rPr lang="en-ID" dirty="0"/>
              <a:t> </a:t>
            </a:r>
            <a:r>
              <a:rPr lang="en-ID" dirty="0" err="1"/>
              <a:t>landasan</a:t>
            </a:r>
            <a:r>
              <a:rPr lang="en-ID" dirty="0"/>
              <a:t> </a:t>
            </a:r>
            <a:r>
              <a:rPr lang="en-ID" dirty="0" err="1"/>
              <a:t>teori</a:t>
            </a:r>
            <a:r>
              <a:rPr lang="en-ID" dirty="0"/>
              <a:t>.</a:t>
            </a:r>
          </a:p>
          <a:p>
            <a:r>
              <a:rPr lang="id-ID" dirty="0" smtClean="0"/>
              <a:t>Literature </a:t>
            </a:r>
            <a:r>
              <a:rPr lang="id-ID" dirty="0"/>
              <a:t>Review  </a:t>
            </a:r>
            <a:r>
              <a:rPr lang="id-ID" dirty="0" smtClean="0"/>
              <a:t>adalah </a:t>
            </a:r>
            <a:r>
              <a:rPr lang="id-ID" dirty="0"/>
              <a:t>uraian tentang teori, temuan dan bahan penelitian lain yang diperoleh dari bahan acuan untuk dijadikan </a:t>
            </a:r>
            <a:r>
              <a:rPr lang="id-ID" dirty="0" smtClean="0"/>
              <a:t>landasan </a:t>
            </a:r>
            <a:r>
              <a:rPr lang="id-ID" dirty="0"/>
              <a:t>kegiatan penelitian yang </a:t>
            </a:r>
            <a:r>
              <a:rPr lang="id-ID" dirty="0" smtClean="0"/>
              <a:t>dilakukan.</a:t>
            </a:r>
          </a:p>
          <a:p>
            <a:r>
              <a:rPr lang="id-ID" dirty="0" smtClean="0"/>
              <a:t>Tinjauan </a:t>
            </a:r>
            <a:r>
              <a:rPr lang="id-ID" dirty="0"/>
              <a:t>literatur </a:t>
            </a:r>
            <a:r>
              <a:rPr lang="id-ID" dirty="0" smtClean="0"/>
              <a:t>merupakan tinjauan komprehensif </a:t>
            </a:r>
            <a:r>
              <a:rPr lang="id-ID" dirty="0"/>
              <a:t>dari penelitian sebelumnya mengenai topik </a:t>
            </a:r>
            <a:r>
              <a:rPr lang="id-ID" dirty="0" smtClean="0"/>
              <a:t>tertentu.</a:t>
            </a:r>
          </a:p>
        </p:txBody>
      </p:sp>
    </p:spTree>
    <p:extLst>
      <p:ext uri="{BB962C8B-B14F-4D97-AF65-F5344CB8AC3E}">
        <p14:creationId xmlns:p14="http://schemas.microsoft.com/office/powerpoint/2010/main" val="9817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Literature Review</a:t>
            </a:r>
            <a:endParaRPr lang="id-ID" dirty="0"/>
          </a:p>
        </p:txBody>
      </p:sp>
      <p:sp>
        <p:nvSpPr>
          <p:cNvPr id="3" name="Content Placeholder 2"/>
          <p:cNvSpPr>
            <a:spLocks noGrp="1"/>
          </p:cNvSpPr>
          <p:nvPr>
            <p:ph idx="1"/>
          </p:nvPr>
        </p:nvSpPr>
        <p:spPr/>
        <p:txBody>
          <a:bodyPr/>
          <a:lstStyle/>
          <a:p>
            <a:r>
              <a:rPr lang="id-ID"/>
              <a:t>Tinjauan literatur dibuat untuk menyusun kerangka berpikir yang jelas dalam rangka pemecahan masalah yang sudah diuraikan pada perumusan masalah.</a:t>
            </a:r>
          </a:p>
          <a:p>
            <a:r>
              <a:rPr lang="id-ID" smtClean="0"/>
              <a:t>Tinjauan </a:t>
            </a:r>
            <a:r>
              <a:rPr lang="id-ID" dirty="0"/>
              <a:t>literatur sebagai gambaran umum </a:t>
            </a:r>
            <a:r>
              <a:rPr lang="id-ID" dirty="0" smtClean="0"/>
              <a:t>untuk: </a:t>
            </a:r>
          </a:p>
          <a:p>
            <a:pPr lvl="1"/>
            <a:r>
              <a:rPr lang="id-ID" b="1" dirty="0" smtClean="0"/>
              <a:t>Menunjukkan </a:t>
            </a:r>
            <a:r>
              <a:rPr lang="id-ID" b="1" dirty="0"/>
              <a:t>kepada pembaca apa yang </a:t>
            </a:r>
            <a:r>
              <a:rPr lang="id-ID" b="1" dirty="0" smtClean="0"/>
              <a:t>telah diketahui </a:t>
            </a:r>
            <a:r>
              <a:rPr lang="id-ID" b="1" dirty="0"/>
              <a:t>tentang suatu </a:t>
            </a:r>
            <a:r>
              <a:rPr lang="id-ID" b="1" dirty="0" smtClean="0"/>
              <a:t>topik </a:t>
            </a:r>
            <a:r>
              <a:rPr lang="id-ID" b="1" dirty="0"/>
              <a:t>dan </a:t>
            </a:r>
            <a:r>
              <a:rPr lang="id-ID" b="1" dirty="0" smtClean="0"/>
              <a:t>apa </a:t>
            </a:r>
            <a:r>
              <a:rPr lang="id-ID" b="1" dirty="0"/>
              <a:t>yang belum </a:t>
            </a:r>
            <a:r>
              <a:rPr lang="id-ID" b="1" dirty="0" smtClean="0"/>
              <a:t>diketahui.</a:t>
            </a:r>
          </a:p>
          <a:p>
            <a:pPr lvl="1"/>
            <a:r>
              <a:rPr lang="id-ID" b="1" dirty="0" smtClean="0"/>
              <a:t>Menetapkan </a:t>
            </a:r>
            <a:r>
              <a:rPr lang="id-ID" b="1" dirty="0"/>
              <a:t>dasar pemikiran atau kebutuhan untuk penyelidikan </a:t>
            </a:r>
            <a:r>
              <a:rPr lang="id-ID" b="1" dirty="0" smtClean="0"/>
              <a:t>baru.</a:t>
            </a:r>
          </a:p>
        </p:txBody>
      </p:sp>
    </p:spTree>
    <p:extLst>
      <p:ext uri="{BB962C8B-B14F-4D97-AF65-F5344CB8AC3E}">
        <p14:creationId xmlns:p14="http://schemas.microsoft.com/office/powerpoint/2010/main" val="240594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Pengertian Literature Review</a:t>
            </a:r>
          </a:p>
        </p:txBody>
      </p:sp>
      <p:sp>
        <p:nvSpPr>
          <p:cNvPr id="3" name="Content Placeholder 2"/>
          <p:cNvSpPr>
            <a:spLocks noGrp="1"/>
          </p:cNvSpPr>
          <p:nvPr>
            <p:ph idx="1"/>
          </p:nvPr>
        </p:nvSpPr>
        <p:spPr/>
        <p:txBody>
          <a:bodyPr/>
          <a:lstStyle/>
          <a:p>
            <a:r>
              <a:rPr lang="id-ID" dirty="0" smtClean="0"/>
              <a:t>Terdapat tiga </a:t>
            </a:r>
            <a:r>
              <a:rPr lang="id-ID" dirty="0"/>
              <a:t>aspek utama dalam melakukan tinjauan </a:t>
            </a:r>
            <a:r>
              <a:rPr lang="id-ID" dirty="0" smtClean="0"/>
              <a:t>literatur:</a:t>
            </a:r>
            <a:endParaRPr lang="id-ID" dirty="0"/>
          </a:p>
          <a:p>
            <a:pPr marL="914400" lvl="1" indent="-457200">
              <a:buFont typeface="+mj-lt"/>
              <a:buAutoNum type="arabicPeriod"/>
            </a:pPr>
            <a:r>
              <a:rPr lang="id-ID" b="1" dirty="0">
                <a:solidFill>
                  <a:srgbClr val="FF0000"/>
                </a:solidFill>
              </a:rPr>
              <a:t>Survei</a:t>
            </a:r>
            <a:r>
              <a:rPr lang="id-ID" b="1" dirty="0"/>
              <a:t> artikel </a:t>
            </a:r>
            <a:r>
              <a:rPr lang="id-ID" b="1" dirty="0" smtClean="0"/>
              <a:t>(penelitian sebelumnya) yang </a:t>
            </a:r>
            <a:r>
              <a:rPr lang="id-ID" b="1" dirty="0">
                <a:solidFill>
                  <a:srgbClr val="FF0000"/>
                </a:solidFill>
              </a:rPr>
              <a:t>terkait dengan </a:t>
            </a:r>
            <a:r>
              <a:rPr lang="id-ID" b="1" dirty="0" smtClean="0">
                <a:solidFill>
                  <a:srgbClr val="FF0000"/>
                </a:solidFill>
              </a:rPr>
              <a:t>opik masalah </a:t>
            </a:r>
            <a:r>
              <a:rPr lang="id-ID" b="1" dirty="0">
                <a:solidFill>
                  <a:srgbClr val="FF0000"/>
                </a:solidFill>
              </a:rPr>
              <a:t>yang </a:t>
            </a:r>
            <a:r>
              <a:rPr lang="id-ID" b="1" dirty="0" smtClean="0">
                <a:solidFill>
                  <a:srgbClr val="FF0000"/>
                </a:solidFill>
              </a:rPr>
              <a:t>diminati</a:t>
            </a:r>
            <a:r>
              <a:rPr lang="id-ID" b="1" dirty="0"/>
              <a:t>. </a:t>
            </a:r>
          </a:p>
          <a:p>
            <a:pPr marL="914400" lvl="1" indent="-457200">
              <a:buFont typeface="+mj-lt"/>
              <a:buAutoNum type="arabicPeriod"/>
            </a:pPr>
            <a:r>
              <a:rPr lang="id-ID" b="1" dirty="0"/>
              <a:t>Memberikan </a:t>
            </a:r>
            <a:r>
              <a:rPr lang="id-ID" b="1" dirty="0">
                <a:solidFill>
                  <a:srgbClr val="FF0000"/>
                </a:solidFill>
              </a:rPr>
              <a:t>evaluasi secara ringkas</a:t>
            </a:r>
            <a:r>
              <a:rPr lang="id-ID" b="1" dirty="0"/>
              <a:t> gambaran mengenai penelitian-penelitian sebelumnya.</a:t>
            </a:r>
          </a:p>
          <a:p>
            <a:pPr marL="914400" lvl="1" indent="-457200">
              <a:buFont typeface="+mj-lt"/>
              <a:buAutoNum type="arabicPeriod"/>
            </a:pPr>
            <a:r>
              <a:rPr lang="id-ID" b="1" dirty="0"/>
              <a:t>Hasil tinjauan literatur adalah </a:t>
            </a:r>
            <a:r>
              <a:rPr lang="id-ID" b="1" dirty="0">
                <a:solidFill>
                  <a:srgbClr val="FF0000"/>
                </a:solidFill>
              </a:rPr>
              <a:t>mendapatkan masukan </a:t>
            </a:r>
            <a:r>
              <a:rPr lang="id-ID" b="1" dirty="0"/>
              <a:t>yang terkait dengan isu hasil penelitian yang </a:t>
            </a:r>
            <a:r>
              <a:rPr lang="id-ID" b="1" dirty="0" smtClean="0"/>
              <a:t>terbaru </a:t>
            </a:r>
            <a:r>
              <a:rPr lang="id-ID" b="1" dirty="0"/>
              <a:t>hingga </a:t>
            </a:r>
            <a:r>
              <a:rPr lang="id-ID" b="1" dirty="0" smtClean="0"/>
              <a:t>terlama, </a:t>
            </a:r>
            <a:r>
              <a:rPr lang="id-ID" b="1" dirty="0"/>
              <a:t>sehingga Kita bisa mendapatkan </a:t>
            </a:r>
            <a:r>
              <a:rPr lang="id-ID" b="1" dirty="0" smtClean="0">
                <a:solidFill>
                  <a:srgbClr val="FF0000"/>
                </a:solidFill>
              </a:rPr>
              <a:t>gambaran </a:t>
            </a:r>
            <a:r>
              <a:rPr lang="id-ID" b="1" dirty="0">
                <a:solidFill>
                  <a:srgbClr val="FF0000"/>
                </a:solidFill>
              </a:rPr>
              <a:t>secara jelas posisi penelitian yang </a:t>
            </a:r>
            <a:r>
              <a:rPr lang="id-ID" b="1" dirty="0" smtClean="0">
                <a:solidFill>
                  <a:srgbClr val="FF0000"/>
                </a:solidFill>
              </a:rPr>
              <a:t>akan dilakukan</a:t>
            </a:r>
            <a:r>
              <a:rPr lang="id-ID" b="1" dirty="0"/>
              <a:t>.</a:t>
            </a:r>
          </a:p>
          <a:p>
            <a:pPr marL="0" indent="0">
              <a:buNone/>
            </a:pPr>
            <a:endParaRPr lang="id-ID" dirty="0"/>
          </a:p>
        </p:txBody>
      </p:sp>
    </p:spTree>
    <p:extLst>
      <p:ext uri="{BB962C8B-B14F-4D97-AF65-F5344CB8AC3E}">
        <p14:creationId xmlns:p14="http://schemas.microsoft.com/office/powerpoint/2010/main" val="1829649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Tujuan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Tujuan literature review: </a:t>
            </a:r>
            <a:endParaRPr lang="id-ID" dirty="0"/>
          </a:p>
          <a:p>
            <a:pPr marL="914400" lvl="1" indent="-457200">
              <a:buFont typeface="+mj-lt"/>
              <a:buAutoNum type="arabicPeriod"/>
            </a:pPr>
            <a:r>
              <a:rPr lang="id-ID" dirty="0"/>
              <a:t>Memahami hasil penelitian </a:t>
            </a:r>
            <a:r>
              <a:rPr lang="id-ID" dirty="0" smtClean="0"/>
              <a:t>sebelumnya </a:t>
            </a:r>
            <a:r>
              <a:rPr lang="id-ID" dirty="0"/>
              <a:t>yang terkait erat dengan penelitian yang dilakukan. </a:t>
            </a:r>
          </a:p>
          <a:p>
            <a:pPr marL="914400" lvl="1" indent="-457200">
              <a:buFont typeface="+mj-lt"/>
              <a:buAutoNum type="arabicPeriod"/>
            </a:pPr>
            <a:r>
              <a:rPr lang="id-ID" dirty="0"/>
              <a:t>Menghubungkan penelitian yang dilakukan dengan penelitian-penelian </a:t>
            </a:r>
            <a:r>
              <a:rPr lang="id-ID" dirty="0" smtClean="0"/>
              <a:t>sebelunya </a:t>
            </a:r>
            <a:r>
              <a:rPr lang="id-ID" dirty="0"/>
              <a:t>yang lebih </a:t>
            </a:r>
            <a:r>
              <a:rPr lang="id-ID" dirty="0" smtClean="0"/>
              <a:t>luas. Pembahasan </a:t>
            </a:r>
            <a:r>
              <a:rPr lang="id-ID" dirty="0"/>
              <a:t>yang dilakukan dalam tinjauan literatur </a:t>
            </a:r>
            <a:r>
              <a:rPr lang="id-ID" dirty="0" smtClean="0"/>
              <a:t>adalah:</a:t>
            </a:r>
          </a:p>
          <a:p>
            <a:pPr marL="1200150" lvl="2" indent="-342900"/>
            <a:r>
              <a:rPr lang="id-ID" dirty="0" smtClean="0"/>
              <a:t>Memahami </a:t>
            </a:r>
            <a:r>
              <a:rPr lang="id-ID" dirty="0"/>
              <a:t>tentang isu terbaru yang sedang hangat, </a:t>
            </a:r>
            <a:endParaRPr lang="id-ID" dirty="0" smtClean="0"/>
          </a:p>
          <a:p>
            <a:pPr marL="1200150" lvl="2" indent="-342900"/>
            <a:r>
              <a:rPr lang="id-ID" dirty="0" smtClean="0"/>
              <a:t>Mengisi celah </a:t>
            </a:r>
            <a:r>
              <a:rPr lang="id-ID" dirty="0"/>
              <a:t>(peluang) masalah yang dapat diselesaiakan dan memperluas studi sebelumnya. </a:t>
            </a:r>
            <a:endParaRPr lang="id-ID" dirty="0" smtClean="0"/>
          </a:p>
          <a:p>
            <a:pPr marL="1200150" lvl="2" indent="-342900"/>
            <a:r>
              <a:rPr lang="id-ID" dirty="0" smtClean="0"/>
              <a:t>Dengan </a:t>
            </a:r>
            <a:r>
              <a:rPr lang="id-ID" dirty="0"/>
              <a:t>menggambarkan </a:t>
            </a:r>
            <a:r>
              <a:rPr lang="id-ID" i="1" dirty="0"/>
              <a:t>fisic of puzzle </a:t>
            </a:r>
            <a:r>
              <a:rPr lang="id-ID" dirty="0"/>
              <a:t>orang akan menggambarkan </a:t>
            </a:r>
            <a:r>
              <a:rPr lang="id-ID" i="1" dirty="0"/>
              <a:t>significant of the problem</a:t>
            </a:r>
            <a:r>
              <a:rPr lang="id-ID" dirty="0"/>
              <a:t>. </a:t>
            </a:r>
            <a:endParaRPr lang="id-ID" dirty="0" smtClean="0"/>
          </a:p>
          <a:p>
            <a:pPr marL="1200150" lvl="2" indent="-342900"/>
            <a:r>
              <a:rPr lang="id-ID" dirty="0" smtClean="0"/>
              <a:t>Evaluasinya </a:t>
            </a:r>
            <a:r>
              <a:rPr lang="id-ID" dirty="0"/>
              <a:t>pada originality yang terlihat pada metodologi yang sesuai dengan pemecahan masalah</a:t>
            </a:r>
            <a:r>
              <a:rPr lang="id-ID" dirty="0" smtClean="0"/>
              <a:t>.</a:t>
            </a:r>
            <a:endParaRPr lang="id-ID" dirty="0"/>
          </a:p>
        </p:txBody>
      </p:sp>
    </p:spTree>
    <p:extLst>
      <p:ext uri="{BB962C8B-B14F-4D97-AF65-F5344CB8AC3E}">
        <p14:creationId xmlns:p14="http://schemas.microsoft.com/office/powerpoint/2010/main" val="3298605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id-ID" dirty="0"/>
              <a:t>Tujuan </a:t>
            </a:r>
            <a:r>
              <a:rPr lang="id-ID" dirty="0" smtClean="0"/>
              <a:t>Literature Review</a:t>
            </a:r>
            <a:endParaRPr lang="id-ID" dirty="0"/>
          </a:p>
        </p:txBody>
      </p:sp>
      <p:sp>
        <p:nvSpPr>
          <p:cNvPr id="3" name="Content Placeholder 2"/>
          <p:cNvSpPr>
            <a:spLocks noGrp="1"/>
          </p:cNvSpPr>
          <p:nvPr>
            <p:ph idx="1"/>
          </p:nvPr>
        </p:nvSpPr>
        <p:spPr/>
        <p:txBody>
          <a:bodyPr/>
          <a:lstStyle/>
          <a:p>
            <a:r>
              <a:rPr lang="id-ID" dirty="0" smtClean="0"/>
              <a:t>Tujuan literature review: </a:t>
            </a:r>
            <a:endParaRPr lang="id-ID" dirty="0"/>
          </a:p>
          <a:p>
            <a:pPr marL="914400" lvl="1" indent="-457200">
              <a:buFont typeface="+mj-lt"/>
              <a:buAutoNum type="arabicPeriod" startAt="3"/>
            </a:pPr>
            <a:r>
              <a:rPr lang="id-ID" dirty="0" smtClean="0"/>
              <a:t>Menyediakan </a:t>
            </a:r>
            <a:r>
              <a:rPr lang="id-ID" dirty="0"/>
              <a:t>kerangka kerja untuk menetapkan pentingnya penelitian.</a:t>
            </a:r>
          </a:p>
          <a:p>
            <a:pPr marL="914400" lvl="1" indent="-457200">
              <a:buFont typeface="+mj-lt"/>
              <a:buAutoNum type="arabicPeriod" startAt="3"/>
            </a:pPr>
            <a:r>
              <a:rPr lang="id-ID" dirty="0"/>
              <a:t>Mendapatkan alasan pentingnya kenapa masalah yang diteliti perlu dipecahkan.</a:t>
            </a:r>
          </a:p>
          <a:p>
            <a:pPr marL="914400" lvl="1" indent="-457200">
              <a:buFont typeface="+mj-lt"/>
              <a:buAutoNum type="arabicPeriod" startAt="3"/>
            </a:pPr>
            <a:r>
              <a:rPr lang="id-ID" dirty="0"/>
              <a:t>Untuk mengetahui apakah masalah yang diteliti telah ditemukan.</a:t>
            </a:r>
          </a:p>
          <a:p>
            <a:pPr marL="914400" lvl="1" indent="-457200">
              <a:buFont typeface="+mj-lt"/>
              <a:buAutoNum type="arabicPeriod" startAt="3"/>
            </a:pPr>
            <a:r>
              <a:rPr lang="id-ID" dirty="0"/>
              <a:t>Untuk mengetahui apakah metodologi penelitian yang akan digunakan sudah sudah dimulai (digunakan) oleh peneliti lain.</a:t>
            </a:r>
          </a:p>
          <a:p>
            <a:pPr marL="914400" lvl="1" indent="-457200">
              <a:buFont typeface="+mj-lt"/>
              <a:buAutoNum type="arabicPeriod" startAt="3"/>
            </a:pPr>
            <a:r>
              <a:rPr lang="id-ID" dirty="0"/>
              <a:t>Untuk mengetahui </a:t>
            </a:r>
            <a:r>
              <a:rPr lang="nn-NO" dirty="0"/>
              <a:t>kontribusinya terhadap penelitian yang dilakukan.</a:t>
            </a:r>
            <a:endParaRPr lang="id-ID" dirty="0"/>
          </a:p>
          <a:p>
            <a:pPr marL="914400" lvl="1" indent="-457200">
              <a:buFont typeface="+mj-lt"/>
              <a:buAutoNum type="arabicPeriod" startAt="3"/>
            </a:pPr>
            <a:r>
              <a:rPr lang="fi-FI" dirty="0"/>
              <a:t>Menempatkan posisi pekerjaan Kita pada posisi relatifnya. </a:t>
            </a:r>
            <a:endParaRPr lang="id-ID" dirty="0"/>
          </a:p>
        </p:txBody>
      </p:sp>
    </p:spTree>
    <p:extLst>
      <p:ext uri="{BB962C8B-B14F-4D97-AF65-F5344CB8AC3E}">
        <p14:creationId xmlns:p14="http://schemas.microsoft.com/office/powerpoint/2010/main" val="2899667459"/>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6210</TotalTime>
  <Words>1579</Words>
  <Application>Microsoft Office PowerPoint</Application>
  <PresentationFormat>Widescreen</PresentationFormat>
  <Paragraphs>132</Paragraphs>
  <Slides>26</Slides>
  <Notes>0</Notes>
  <HiddenSlides>0</HiddenSlides>
  <MMClips>0</MMClips>
  <ScaleCrop>false</ScaleCrop>
  <HeadingPairs>
    <vt:vector size="8" baseType="variant">
      <vt:variant>
        <vt:lpstr>Fonts Used</vt:lpstr>
      </vt:variant>
      <vt:variant>
        <vt:i4>8</vt:i4>
      </vt:variant>
      <vt:variant>
        <vt:lpstr>Theme</vt:lpstr>
      </vt:variant>
      <vt:variant>
        <vt:i4>2</vt:i4>
      </vt:variant>
      <vt:variant>
        <vt:lpstr>Embedded OLE Servers</vt:lpstr>
      </vt:variant>
      <vt:variant>
        <vt:i4>1</vt:i4>
      </vt:variant>
      <vt:variant>
        <vt:lpstr>Slide Titles</vt:lpstr>
      </vt:variant>
      <vt:variant>
        <vt:i4>26</vt:i4>
      </vt:variant>
    </vt:vector>
  </HeadingPairs>
  <TitlesOfParts>
    <vt:vector size="37" baseType="lpstr">
      <vt:lpstr>ＭＳ Ｐゴシック</vt:lpstr>
      <vt:lpstr>Arial</vt:lpstr>
      <vt:lpstr>Bebas Neue</vt:lpstr>
      <vt:lpstr>Calibri</vt:lpstr>
      <vt:lpstr>Calibri Light</vt:lpstr>
      <vt:lpstr>Lato</vt:lpstr>
      <vt:lpstr>Verdana</vt:lpstr>
      <vt:lpstr>Wingdings</vt:lpstr>
      <vt:lpstr>powerpoint-template-apr7</vt:lpstr>
      <vt:lpstr>3_Custom Design</vt:lpstr>
      <vt:lpstr>Image</vt:lpstr>
      <vt:lpstr>FAKULTAS TEKNOLOGI INFORMASI</vt:lpstr>
      <vt:lpstr>LITERATURE REVIEW</vt:lpstr>
      <vt:lpstr>Tujuan Pembelajaran</vt:lpstr>
      <vt:lpstr>Pokok Pembahasan</vt:lpstr>
      <vt:lpstr>Pengertian Literature Review</vt:lpstr>
      <vt:lpstr>Pengertian Literature Review</vt:lpstr>
      <vt:lpstr>Pengertian Literature Review</vt:lpstr>
      <vt:lpstr>Tujuan Literature Review</vt:lpstr>
      <vt:lpstr>Tujuan Literature Review</vt:lpstr>
      <vt:lpstr>Teknik Melakukan Literature Review</vt:lpstr>
      <vt:lpstr>Teknik Melakukan Literature Review</vt:lpstr>
      <vt:lpstr>Alasan Melakukan Literature Review</vt:lpstr>
      <vt:lpstr>Tahapan Literature Review</vt:lpstr>
      <vt:lpstr>Tahapan Literature Review</vt:lpstr>
      <vt:lpstr>Tahapan Literature Review</vt:lpstr>
      <vt:lpstr>Sumber Literature Review</vt:lpstr>
      <vt:lpstr>Pembahasan dalam Literature Review</vt:lpstr>
      <vt:lpstr>Pembahasan dalam Literature Review</vt:lpstr>
      <vt:lpstr>Pembahasan dalam Literature Review</vt:lpstr>
      <vt:lpstr>Pembahasan dalam Literature Review</vt:lpstr>
      <vt:lpstr>Menguraikan Literature Review</vt:lpstr>
      <vt:lpstr>Menguraikan Literature Review</vt:lpstr>
      <vt:lpstr>Kesimpulan</vt:lpstr>
      <vt:lpstr>Kesimpulan</vt:lpstr>
      <vt:lpstr>Kesimpulan</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393</cp:revision>
  <dcterms:created xsi:type="dcterms:W3CDTF">2011-05-21T14:11:58Z</dcterms:created>
  <dcterms:modified xsi:type="dcterms:W3CDTF">2020-09-14T20:14:20Z</dcterms:modified>
</cp:coreProperties>
</file>