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 id="2147483727" r:id="rId2"/>
  </p:sldMasterIdLst>
  <p:notesMasterIdLst>
    <p:notesMasterId r:id="rId41"/>
  </p:notesMasterIdLst>
  <p:handoutMasterIdLst>
    <p:handoutMasterId r:id="rId42"/>
  </p:handoutMasterIdLst>
  <p:sldIdLst>
    <p:sldId id="324" r:id="rId3"/>
    <p:sldId id="351" r:id="rId4"/>
    <p:sldId id="352" r:id="rId5"/>
    <p:sldId id="356" r:id="rId6"/>
    <p:sldId id="354" r:id="rId7"/>
    <p:sldId id="357" r:id="rId8"/>
    <p:sldId id="358" r:id="rId9"/>
    <p:sldId id="359" r:id="rId10"/>
    <p:sldId id="360" r:id="rId11"/>
    <p:sldId id="361" r:id="rId12"/>
    <p:sldId id="362" r:id="rId13"/>
    <p:sldId id="355" r:id="rId14"/>
    <p:sldId id="363" r:id="rId15"/>
    <p:sldId id="364" r:id="rId16"/>
    <p:sldId id="365" r:id="rId17"/>
    <p:sldId id="367" r:id="rId18"/>
    <p:sldId id="368" r:id="rId19"/>
    <p:sldId id="369" r:id="rId20"/>
    <p:sldId id="371" r:id="rId21"/>
    <p:sldId id="372" r:id="rId22"/>
    <p:sldId id="373" r:id="rId23"/>
    <p:sldId id="374" r:id="rId24"/>
    <p:sldId id="375" r:id="rId25"/>
    <p:sldId id="376" r:id="rId26"/>
    <p:sldId id="377" r:id="rId27"/>
    <p:sldId id="378" r:id="rId28"/>
    <p:sldId id="379" r:id="rId29"/>
    <p:sldId id="381" r:id="rId30"/>
    <p:sldId id="384" r:id="rId31"/>
    <p:sldId id="380" r:id="rId32"/>
    <p:sldId id="382" r:id="rId33"/>
    <p:sldId id="385" r:id="rId34"/>
    <p:sldId id="383" r:id="rId35"/>
    <p:sldId id="388" r:id="rId36"/>
    <p:sldId id="386" r:id="rId37"/>
    <p:sldId id="353" r:id="rId38"/>
    <p:sldId id="366" r:id="rId39"/>
    <p:sldId id="348" r:id="rId40"/>
  </p:sldIdLst>
  <p:sldSz cx="12192000" cy="6858000"/>
  <p:notesSz cx="6858000" cy="9144000"/>
  <p:defaultTextStyle>
    <a:defPPr>
      <a:defRPr lang="en-A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92AA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4660"/>
  </p:normalViewPr>
  <p:slideViewPr>
    <p:cSldViewPr>
      <p:cViewPr varScale="1">
        <p:scale>
          <a:sx n="71" d="100"/>
          <a:sy n="71" d="100"/>
        </p:scale>
        <p:origin x="612" y="60"/>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796"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image" Target="../media/image1.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E25A1F-1CDC-4074-893A-5899111F5ABD}" type="datetimeFigureOut">
              <a:rPr lang="id-ID" smtClean="0"/>
              <a:t>15/09/2020</a:t>
            </a:fld>
            <a:endParaRPr lang="id-ID"/>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71E874E-D680-4190-B4F6-A9A7BE5D0CAF}" type="slidenum">
              <a:rPr lang="id-ID" smtClean="0"/>
              <a:t>‹#›</a:t>
            </a:fld>
            <a:endParaRPr lang="id-ID"/>
          </a:p>
        </p:txBody>
      </p:sp>
    </p:spTree>
    <p:extLst>
      <p:ext uri="{BB962C8B-B14F-4D97-AF65-F5344CB8AC3E}">
        <p14:creationId xmlns:p14="http://schemas.microsoft.com/office/powerpoint/2010/main" val="7161503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9DCB56-DE58-4F64-B9CF-BA8F1134BDC6}" type="datetimeFigureOut">
              <a:rPr lang="id-ID" smtClean="0"/>
              <a:pPr/>
              <a:t>15/09/2020</a:t>
            </a:fld>
            <a:endParaRPr lang="id-ID"/>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1351D7-7B69-40B9-8EEA-B4FEF26EED31}" type="slidenum">
              <a:rPr lang="id-ID" smtClean="0"/>
              <a:pPr/>
              <a:t>‹#›</a:t>
            </a:fld>
            <a:endParaRPr lang="id-ID"/>
          </a:p>
        </p:txBody>
      </p:sp>
    </p:spTree>
    <p:extLst>
      <p:ext uri="{BB962C8B-B14F-4D97-AF65-F5344CB8AC3E}">
        <p14:creationId xmlns:p14="http://schemas.microsoft.com/office/powerpoint/2010/main" val="3954264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2.bin"/><Relationship Id="rId7"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oleObject" Target="../embeddings/oleObject3.bin"/><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FFFFFF"/>
        </a:solidFill>
        <a:effectLst/>
      </p:bgPr>
    </p:bg>
    <p:spTree>
      <p:nvGrpSpPr>
        <p:cNvPr id="1" name=""/>
        <p:cNvGrpSpPr/>
        <p:nvPr/>
      </p:nvGrpSpPr>
      <p:grpSpPr>
        <a:xfrm>
          <a:off x="0" y="0"/>
          <a:ext cx="0" cy="0"/>
          <a:chOff x="0" y="0"/>
          <a:chExt cx="0" cy="0"/>
        </a:xfrm>
      </p:grpSpPr>
      <p:sp>
        <p:nvSpPr>
          <p:cNvPr id="3138" name="Rectangle 66"/>
          <p:cNvSpPr>
            <a:spLocks noChangeArrowheads="1"/>
          </p:cNvSpPr>
          <p:nvPr/>
        </p:nvSpPr>
        <p:spPr bwMode="gray">
          <a:xfrm>
            <a:off x="3048000" y="3124200"/>
            <a:ext cx="9144000" cy="609600"/>
          </a:xfrm>
          <a:prstGeom prst="rect">
            <a:avLst/>
          </a:prstGeom>
          <a:solidFill>
            <a:schemeClr val="tx1"/>
          </a:solidFill>
          <a:ln w="9525">
            <a:noFill/>
            <a:miter lim="800000"/>
            <a:headEnd/>
            <a:tailEnd/>
          </a:ln>
          <a:effectLst/>
        </p:spPr>
        <p:txBody>
          <a:bodyPr wrap="none" anchor="ctr"/>
          <a:lstStyle/>
          <a:p>
            <a:endParaRPr lang="id-ID"/>
          </a:p>
        </p:txBody>
      </p:sp>
      <p:sp>
        <p:nvSpPr>
          <p:cNvPr id="3139" name="Rectangle 67"/>
          <p:cNvSpPr>
            <a:spLocks noChangeArrowheads="1"/>
          </p:cNvSpPr>
          <p:nvPr/>
        </p:nvSpPr>
        <p:spPr bwMode="gray">
          <a:xfrm>
            <a:off x="0" y="3124200"/>
            <a:ext cx="12192000" cy="152400"/>
          </a:xfrm>
          <a:prstGeom prst="rect">
            <a:avLst/>
          </a:prstGeom>
          <a:solidFill>
            <a:schemeClr val="tx1"/>
          </a:solidFill>
          <a:ln w="9525">
            <a:noFill/>
            <a:miter lim="800000"/>
            <a:headEnd/>
            <a:tailEnd/>
          </a:ln>
          <a:effectLst/>
        </p:spPr>
        <p:txBody>
          <a:bodyPr wrap="none" anchor="ctr"/>
          <a:lstStyle/>
          <a:p>
            <a:endParaRPr lang="id-ID"/>
          </a:p>
        </p:txBody>
      </p:sp>
      <p:graphicFrame>
        <p:nvGraphicFramePr>
          <p:cNvPr id="3140" name="Object 68"/>
          <p:cNvGraphicFramePr>
            <a:graphicFrameLocks noChangeAspect="1"/>
          </p:cNvGraphicFramePr>
          <p:nvPr/>
        </p:nvGraphicFramePr>
        <p:xfrm>
          <a:off x="6187017" y="-9525"/>
          <a:ext cx="2954867" cy="3133725"/>
        </p:xfrm>
        <a:graphic>
          <a:graphicData uri="http://schemas.openxmlformats.org/presentationml/2006/ole">
            <mc:AlternateContent xmlns:mc="http://schemas.openxmlformats.org/markup-compatibility/2006">
              <mc:Choice xmlns:v="urn:schemas-microsoft-com:vml" Requires="v">
                <p:oleObj spid="_x0000_s3805" name="Image" r:id="rId3" imgW="4330159" imgH="6146032" progId="">
                  <p:embed/>
                </p:oleObj>
              </mc:Choice>
              <mc:Fallback>
                <p:oleObj name="Image" r:id="rId3" imgW="4330159" imgH="6146032" progId="">
                  <p:embed/>
                  <p:pic>
                    <p:nvPicPr>
                      <p:cNvPr id="0" name="Picture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87017" y="-9525"/>
                        <a:ext cx="2954867" cy="313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41" name="Object 69"/>
          <p:cNvGraphicFramePr>
            <a:graphicFrameLocks noChangeAspect="1"/>
          </p:cNvGraphicFramePr>
          <p:nvPr/>
        </p:nvGraphicFramePr>
        <p:xfrm>
          <a:off x="3048000" y="0"/>
          <a:ext cx="3058584" cy="3136900"/>
        </p:xfrm>
        <a:graphic>
          <a:graphicData uri="http://schemas.openxmlformats.org/presentationml/2006/ole">
            <mc:AlternateContent xmlns:mc="http://schemas.openxmlformats.org/markup-compatibility/2006">
              <mc:Choice xmlns:v="urn:schemas-microsoft-com:vml" Requires="v">
                <p:oleObj spid="_x0000_s3806" name="Image" r:id="rId5" imgW="2526984" imgH="3428571" progId="">
                  <p:embed/>
                </p:oleObj>
              </mc:Choice>
              <mc:Fallback>
                <p:oleObj name="Image" r:id="rId5" imgW="2526984" imgH="3428571" progId="">
                  <p:embed/>
                  <p:pic>
                    <p:nvPicPr>
                      <p:cNvPr id="0" name="Picture 6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0" y="0"/>
                        <a:ext cx="3058584"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3142" name="Picture 70"/>
          <p:cNvPicPr>
            <a:picLocks noChangeAspect="1" noChangeArrowheads="1"/>
          </p:cNvPicPr>
          <p:nvPr/>
        </p:nvPicPr>
        <p:blipFill>
          <a:blip r:embed="rId7"/>
          <a:srcRect/>
          <a:stretch>
            <a:fillRect/>
          </a:stretch>
        </p:blipFill>
        <p:spPr bwMode="auto">
          <a:xfrm>
            <a:off x="9211733" y="1"/>
            <a:ext cx="2980267" cy="3127375"/>
          </a:xfrm>
          <a:prstGeom prst="rect">
            <a:avLst/>
          </a:prstGeom>
          <a:noFill/>
        </p:spPr>
      </p:pic>
      <p:sp>
        <p:nvSpPr>
          <p:cNvPr id="3074" name="Rectangle 2"/>
          <p:cNvSpPr>
            <a:spLocks noGrp="1" noChangeArrowheads="1"/>
          </p:cNvSpPr>
          <p:nvPr>
            <p:ph type="ctrTitle"/>
          </p:nvPr>
        </p:nvSpPr>
        <p:spPr>
          <a:xfrm>
            <a:off x="3251201" y="3048000"/>
            <a:ext cx="8834967" cy="762000"/>
          </a:xfrm>
        </p:spPr>
        <p:txBody>
          <a:bodyPr/>
          <a:lstStyle>
            <a:lvl1pPr>
              <a:defRPr baseline="0"/>
            </a:lvl1pPr>
          </a:lstStyle>
          <a:p>
            <a:endParaRPr lang="en-AU" dirty="0"/>
          </a:p>
        </p:txBody>
      </p:sp>
      <p:sp>
        <p:nvSpPr>
          <p:cNvPr id="3075" name="Rectangle 3"/>
          <p:cNvSpPr>
            <a:spLocks noGrp="1" noChangeArrowheads="1"/>
          </p:cNvSpPr>
          <p:nvPr>
            <p:ph type="subTitle" idx="1"/>
          </p:nvPr>
        </p:nvSpPr>
        <p:spPr>
          <a:xfrm>
            <a:off x="1117600" y="5257800"/>
            <a:ext cx="10363200" cy="533400"/>
          </a:xfrm>
        </p:spPr>
        <p:txBody>
          <a:bodyPr/>
          <a:lstStyle>
            <a:lvl1pPr marL="0" indent="0" algn="ctr">
              <a:buFont typeface="Wingdings" pitchFamily="2" charset="2"/>
              <a:buNone/>
              <a:defRPr sz="2000" b="0" baseline="0">
                <a:solidFill>
                  <a:schemeClr val="tx1"/>
                </a:solidFill>
              </a:defRPr>
            </a:lvl1pPr>
          </a:lstStyle>
          <a:p>
            <a:endParaRPr lang="en-AU" dirty="0"/>
          </a:p>
        </p:txBody>
      </p:sp>
      <p:pic>
        <p:nvPicPr>
          <p:cNvPr id="3586" name="Picture 514" descr="http://www.liputan1.com/wp-content/uploads/2016/02/Universitas-BudiLuhur.png"/>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127054" y="588464"/>
            <a:ext cx="2840513" cy="18034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31838"/>
            <a:ext cx="2794000" cy="5592762"/>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609600" y="731838"/>
            <a:ext cx="8178800" cy="55927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731838"/>
            <a:ext cx="10871200" cy="563562"/>
          </a:xfrm>
        </p:spPr>
        <p:txBody>
          <a:bodyPr/>
          <a:lstStyle/>
          <a:p>
            <a:r>
              <a:rPr lang="en-US" smtClean="0"/>
              <a:t>Click to edit Master title style</a:t>
            </a:r>
            <a:endParaRPr lang="id-ID"/>
          </a:p>
        </p:txBody>
      </p:sp>
      <p:sp>
        <p:nvSpPr>
          <p:cNvPr id="3" name="Table Placeholder 2"/>
          <p:cNvSpPr>
            <a:spLocks noGrp="1"/>
          </p:cNvSpPr>
          <p:nvPr>
            <p:ph type="tbl" idx="1"/>
          </p:nvPr>
        </p:nvSpPr>
        <p:spPr>
          <a:xfrm>
            <a:off x="609600" y="1371600"/>
            <a:ext cx="10972800" cy="4953000"/>
          </a:xfrm>
        </p:spPr>
        <p:txBody>
          <a:bodyPr/>
          <a:lstStyle/>
          <a:p>
            <a:r>
              <a:rPr lang="en-US" smtClean="0"/>
              <a:t>Click icon to add table</a:t>
            </a:r>
            <a:endParaRPr lang="id-ID"/>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5737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39488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73144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5166375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182483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1125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4040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endParaRPr lang="id-ID"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6953206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8014233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19592897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E22493C-64D7-45E0-9B64-F5BE04208726}" type="datetimeFigureOut">
              <a:rPr lang="en-US" smtClean="0">
                <a:solidFill>
                  <a:prstClr val="black">
                    <a:tint val="75000"/>
                  </a:prstClr>
                </a:solidFill>
              </a:rPr>
              <a:pPr>
                <a:defRPr/>
              </a:pPr>
              <a:t>9/15/2020</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E67FF784-6C2A-48BE-B2B9-2310CD1853F0}"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98815748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_Custom Layout">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4402801" y="2125896"/>
            <a:ext cx="3536515" cy="2133600"/>
          </a:xfrm>
          <a:prstGeom prst="rect">
            <a:avLst/>
          </a:prstGeom>
        </p:spPr>
      </p:pic>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8194640" y="2125896"/>
            <a:ext cx="3536515" cy="2133600"/>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9221" t="29398" r="17922" b="13718"/>
          <a:stretch/>
        </p:blipFill>
        <p:spPr>
          <a:xfrm>
            <a:off x="629089" y="2125896"/>
            <a:ext cx="3536515" cy="2133600"/>
          </a:xfrm>
          <a:prstGeom prst="rect">
            <a:avLst/>
          </a:prstGeom>
        </p:spPr>
      </p:pic>
      <p:sp>
        <p:nvSpPr>
          <p:cNvPr id="10" name="Picture Placeholder 9"/>
          <p:cNvSpPr>
            <a:spLocks noGrp="1"/>
          </p:cNvSpPr>
          <p:nvPr>
            <p:ph type="pic" sz="quarter" idx="10"/>
          </p:nvPr>
        </p:nvSpPr>
        <p:spPr>
          <a:xfrm>
            <a:off x="1143000" y="2359696"/>
            <a:ext cx="2454442" cy="1555750"/>
          </a:xfrm>
        </p:spPr>
        <p:txBody>
          <a:bodyPr/>
          <a:lstStyle/>
          <a:p>
            <a:endParaRPr lang="en-US" dirty="0"/>
          </a:p>
        </p:txBody>
      </p:sp>
      <p:sp>
        <p:nvSpPr>
          <p:cNvPr id="11" name="Picture Placeholder 9"/>
          <p:cNvSpPr>
            <a:spLocks noGrp="1"/>
          </p:cNvSpPr>
          <p:nvPr>
            <p:ph type="pic" sz="quarter" idx="11"/>
          </p:nvPr>
        </p:nvSpPr>
        <p:spPr>
          <a:xfrm>
            <a:off x="4920524" y="2359696"/>
            <a:ext cx="2454833" cy="1555750"/>
          </a:xfrm>
        </p:spPr>
        <p:txBody>
          <a:bodyPr/>
          <a:lstStyle/>
          <a:p>
            <a:endParaRPr lang="en-US" dirty="0"/>
          </a:p>
        </p:txBody>
      </p:sp>
      <p:sp>
        <p:nvSpPr>
          <p:cNvPr id="12" name="Picture Placeholder 9"/>
          <p:cNvSpPr>
            <a:spLocks noGrp="1"/>
          </p:cNvSpPr>
          <p:nvPr>
            <p:ph type="pic" sz="quarter" idx="12"/>
          </p:nvPr>
        </p:nvSpPr>
        <p:spPr>
          <a:xfrm>
            <a:off x="8698833" y="2359696"/>
            <a:ext cx="2457780" cy="1555750"/>
          </a:xfrm>
        </p:spPr>
        <p:txBody>
          <a:bodyPr/>
          <a:lstStyle/>
          <a:p>
            <a:endParaRPr lang="en-US" dirty="0"/>
          </a:p>
        </p:txBody>
      </p:sp>
      <p:sp>
        <p:nvSpPr>
          <p:cNvPr id="9" name="Text Placeholder 24"/>
          <p:cNvSpPr>
            <a:spLocks noGrp="1"/>
          </p:cNvSpPr>
          <p:nvPr>
            <p:ph type="body" sz="quarter" idx="13"/>
          </p:nvPr>
        </p:nvSpPr>
        <p:spPr>
          <a:xfrm>
            <a:off x="40210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3" name="Text Placeholder 24"/>
          <p:cNvSpPr>
            <a:spLocks noGrp="1"/>
          </p:cNvSpPr>
          <p:nvPr>
            <p:ph type="body" sz="quarter" idx="14"/>
          </p:nvPr>
        </p:nvSpPr>
        <p:spPr>
          <a:xfrm>
            <a:off x="4334904"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4" name="Text Placeholder 24"/>
          <p:cNvSpPr>
            <a:spLocks noGrp="1"/>
          </p:cNvSpPr>
          <p:nvPr>
            <p:ph type="body" sz="quarter" idx="15"/>
          </p:nvPr>
        </p:nvSpPr>
        <p:spPr>
          <a:xfrm>
            <a:off x="8267699" y="4552091"/>
            <a:ext cx="3623619" cy="1504950"/>
          </a:xfrm>
        </p:spPr>
        <p:txBody>
          <a:bodyPr/>
          <a:lstStyle>
            <a:lvl1pPr marL="0" indent="0" algn="ctr">
              <a:buNone/>
              <a:defRPr/>
            </a:lvl1pPr>
            <a:lvl4pPr marL="1371600" indent="0">
              <a:buNone/>
              <a:defRPr/>
            </a:lvl4pPr>
            <a:lvl5pPr marL="1828800" indent="0">
              <a:buNone/>
              <a:defRPr/>
            </a:lvl5pPr>
          </a:lstStyle>
          <a:p>
            <a:pPr lvl="0"/>
            <a:r>
              <a:rPr lang="en-US" dirty="0"/>
              <a:t>Edit Master text styles</a:t>
            </a:r>
          </a:p>
        </p:txBody>
      </p:sp>
      <p:sp>
        <p:nvSpPr>
          <p:cNvPr id="15" name="Text Placeholder 24"/>
          <p:cNvSpPr>
            <a:spLocks noGrp="1"/>
          </p:cNvSpPr>
          <p:nvPr>
            <p:ph type="body" sz="quarter" idx="16"/>
          </p:nvPr>
        </p:nvSpPr>
        <p:spPr>
          <a:xfrm>
            <a:off x="402109" y="911804"/>
            <a:ext cx="11489209" cy="952500"/>
          </a:xfrm>
        </p:spPr>
        <p:txBody>
          <a:bodyPr/>
          <a:lstStyle>
            <a:lvl1pPr marL="0" indent="0" algn="ctr">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Tree>
    <p:extLst>
      <p:ext uri="{BB962C8B-B14F-4D97-AF65-F5344CB8AC3E}">
        <p14:creationId xmlns:p14="http://schemas.microsoft.com/office/powerpoint/2010/main" val="267154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grpId="0" nodeType="afterEffect" nodePh="1">
                                  <p:stCondLst>
                                    <p:cond delay="0"/>
                                  </p:stCondLst>
                                  <p:endCondLst>
                                    <p:cond evt="begin" delay="0">
                                      <p:tn val="16"/>
                                    </p:cond>
                                  </p:endCondLst>
                                  <p:childTnLst>
                                    <p:set>
                                      <p:cBhvr>
                                        <p:cTn id="17" dur="1" fill="hold">
                                          <p:stCondLst>
                                            <p:cond delay="0"/>
                                          </p:stCondLst>
                                        </p:cTn>
                                        <p:tgtEl>
                                          <p:spTgt spid="10"/>
                                        </p:tgtEl>
                                        <p:attrNameLst>
                                          <p:attrName>style.visibility</p:attrName>
                                        </p:attrNameLst>
                                      </p:cBhvr>
                                      <p:to>
                                        <p:strVal val="visible"/>
                                      </p:to>
                                    </p:set>
                                    <p:anim calcmode="lin" valueType="num">
                                      <p:cBhvr additive="base">
                                        <p:cTn id="18" dur="500" fill="hold"/>
                                        <p:tgtEl>
                                          <p:spTgt spid="10"/>
                                        </p:tgtEl>
                                        <p:attrNameLst>
                                          <p:attrName>ppt_x</p:attrName>
                                        </p:attrNameLst>
                                      </p:cBhvr>
                                      <p:tavLst>
                                        <p:tav tm="0">
                                          <p:val>
                                            <p:strVal val="#ppt_x"/>
                                          </p:val>
                                        </p:tav>
                                        <p:tav tm="100000">
                                          <p:val>
                                            <p:strVal val="#ppt_x"/>
                                          </p:val>
                                        </p:tav>
                                      </p:tavLst>
                                    </p:anim>
                                    <p:anim calcmode="lin" valueType="num">
                                      <p:cBhvr additive="base">
                                        <p:cTn id="19" dur="500" fill="hold"/>
                                        <p:tgtEl>
                                          <p:spTgt spid="10"/>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grpId="0" nodeType="after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 calcmode="lin" valueType="num">
                                      <p:cBhvr additive="base">
                                        <p:cTn id="23"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ID="2" presetClass="entr" presetSubtype="4" fill="hold" grpId="0" nodeType="afterEffect" nodePh="1">
                                  <p:stCondLst>
                                    <p:cond delay="0"/>
                                  </p:stCondLst>
                                  <p:endCondLst>
                                    <p:cond evt="begin" delay="0">
                                      <p:tn val="32"/>
                                    </p:cond>
                                  </p:endCondLst>
                                  <p:childTnLst>
                                    <p:set>
                                      <p:cBhvr>
                                        <p:cTn id="33" dur="1" fill="hold">
                                          <p:stCondLst>
                                            <p:cond delay="0"/>
                                          </p:stCondLst>
                                        </p:cTn>
                                        <p:tgtEl>
                                          <p:spTgt spid="11"/>
                                        </p:tgtEl>
                                        <p:attrNameLst>
                                          <p:attrName>style.visibility</p:attrName>
                                        </p:attrNameLst>
                                      </p:cBhvr>
                                      <p:to>
                                        <p:strVal val="visible"/>
                                      </p:to>
                                    </p:set>
                                    <p:anim calcmode="lin" valueType="num">
                                      <p:cBhvr additive="base">
                                        <p:cTn id="34" dur="500" fill="hold"/>
                                        <p:tgtEl>
                                          <p:spTgt spid="11"/>
                                        </p:tgtEl>
                                        <p:attrNameLst>
                                          <p:attrName>ppt_x</p:attrName>
                                        </p:attrNameLst>
                                      </p:cBhvr>
                                      <p:tavLst>
                                        <p:tav tm="0">
                                          <p:val>
                                            <p:strVal val="#ppt_x"/>
                                          </p:val>
                                        </p:tav>
                                        <p:tav tm="100000">
                                          <p:val>
                                            <p:strVal val="#ppt_x"/>
                                          </p:val>
                                        </p:tav>
                                      </p:tavLst>
                                    </p:anim>
                                    <p:anim calcmode="lin" valueType="num">
                                      <p:cBhvr additive="base">
                                        <p:cTn id="35" dur="500" fill="hold"/>
                                        <p:tgtEl>
                                          <p:spTgt spid="11"/>
                                        </p:tgtEl>
                                        <p:attrNameLst>
                                          <p:attrName>ppt_y</p:attrName>
                                        </p:attrNameLst>
                                      </p:cBhvr>
                                      <p:tavLst>
                                        <p:tav tm="0">
                                          <p:val>
                                            <p:strVal val="1+#ppt_h/2"/>
                                          </p:val>
                                        </p:tav>
                                        <p:tav tm="100000">
                                          <p:val>
                                            <p:strVal val="#ppt_y"/>
                                          </p:val>
                                        </p:tav>
                                      </p:tavLst>
                                    </p:anim>
                                  </p:childTnLst>
                                </p:cTn>
                              </p:par>
                            </p:childTnLst>
                          </p:cTn>
                        </p:par>
                        <p:par>
                          <p:cTn id="36" fill="hold">
                            <p:stCondLst>
                              <p:cond delay="1000"/>
                            </p:stCondLst>
                            <p:childTnLst>
                              <p:par>
                                <p:cTn id="37" presetID="2" presetClass="entr" presetSubtype="4" fill="hold" grpId="0" nodeType="after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 calcmode="lin" valueType="num">
                                      <p:cBhvr additive="base">
                                        <p:cTn id="39"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gtEl>
                                        <p:attrNameLst>
                                          <p:attrName>style.visibility</p:attrName>
                                        </p:attrNameLst>
                                      </p:cBhvr>
                                      <p:to>
                                        <p:strVal val="visible"/>
                                      </p:to>
                                    </p:set>
                                    <p:anim calcmode="lin" valueType="num">
                                      <p:cBhvr additive="base">
                                        <p:cTn id="45" dur="500" fill="hold"/>
                                        <p:tgtEl>
                                          <p:spTgt spid="7"/>
                                        </p:tgtEl>
                                        <p:attrNameLst>
                                          <p:attrName>ppt_x</p:attrName>
                                        </p:attrNameLst>
                                      </p:cBhvr>
                                      <p:tavLst>
                                        <p:tav tm="0">
                                          <p:val>
                                            <p:strVal val="#ppt_x"/>
                                          </p:val>
                                        </p:tav>
                                        <p:tav tm="100000">
                                          <p:val>
                                            <p:strVal val="#ppt_x"/>
                                          </p:val>
                                        </p:tav>
                                      </p:tavLst>
                                    </p:anim>
                                    <p:anim calcmode="lin" valueType="num">
                                      <p:cBhvr additive="base">
                                        <p:cTn id="46" dur="500" fill="hold"/>
                                        <p:tgtEl>
                                          <p:spTgt spid="7"/>
                                        </p:tgtEl>
                                        <p:attrNameLst>
                                          <p:attrName>ppt_y</p:attrName>
                                        </p:attrNameLst>
                                      </p:cBhvr>
                                      <p:tavLst>
                                        <p:tav tm="0">
                                          <p:val>
                                            <p:strVal val="1+#ppt_h/2"/>
                                          </p:val>
                                        </p:tav>
                                        <p:tav tm="100000">
                                          <p:val>
                                            <p:strVal val="#ppt_y"/>
                                          </p:val>
                                        </p:tav>
                                      </p:tavLst>
                                    </p:anim>
                                  </p:childTnLst>
                                </p:cTn>
                              </p:par>
                            </p:childTnLst>
                          </p:cTn>
                        </p:par>
                        <p:par>
                          <p:cTn id="47" fill="hold">
                            <p:stCondLst>
                              <p:cond delay="500"/>
                            </p:stCondLst>
                            <p:childTnLst>
                              <p:par>
                                <p:cTn id="48" presetID="2" presetClass="entr" presetSubtype="4" fill="hold" grpId="0" nodeType="afterEffect" nodePh="1">
                                  <p:stCondLst>
                                    <p:cond delay="0"/>
                                  </p:stCondLst>
                                  <p:endCondLst>
                                    <p:cond evt="begin" delay="0">
                                      <p:tn val="48"/>
                                    </p:cond>
                                  </p:end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fill="hold"/>
                                        <p:tgtEl>
                                          <p:spTgt spid="12"/>
                                        </p:tgtEl>
                                        <p:attrNameLst>
                                          <p:attrName>ppt_x</p:attrName>
                                        </p:attrNameLst>
                                      </p:cBhvr>
                                      <p:tavLst>
                                        <p:tav tm="0">
                                          <p:val>
                                            <p:strVal val="#ppt_x"/>
                                          </p:val>
                                        </p:tav>
                                        <p:tav tm="100000">
                                          <p:val>
                                            <p:strVal val="#ppt_x"/>
                                          </p:val>
                                        </p:tav>
                                      </p:tavLst>
                                    </p:anim>
                                    <p:anim calcmode="lin" valueType="num">
                                      <p:cBhvr additive="base">
                                        <p:cTn id="51" dur="500" fill="hold"/>
                                        <p:tgtEl>
                                          <p:spTgt spid="12"/>
                                        </p:tgtEl>
                                        <p:attrNameLst>
                                          <p:attrName>ppt_y</p:attrName>
                                        </p:attrNameLst>
                                      </p:cBhvr>
                                      <p:tavLst>
                                        <p:tav tm="0">
                                          <p:val>
                                            <p:strVal val="1+#ppt_h/2"/>
                                          </p:val>
                                        </p:tav>
                                        <p:tav tm="100000">
                                          <p:val>
                                            <p:strVal val="#ppt_y"/>
                                          </p:val>
                                        </p:tav>
                                      </p:tavLst>
                                    </p:anim>
                                  </p:childTnLst>
                                </p:cTn>
                              </p:par>
                            </p:childTnLst>
                          </p:cTn>
                        </p:par>
                        <p:par>
                          <p:cTn id="52" fill="hold">
                            <p:stCondLst>
                              <p:cond delay="1000"/>
                            </p:stCondLst>
                            <p:childTnLst>
                              <p:par>
                                <p:cTn id="53" presetID="2" presetClass="entr" presetSubtype="4" fill="hold" grpId="0" nodeType="afterEffect">
                                  <p:stCondLst>
                                    <p:cond delay="0"/>
                                  </p:stCondLst>
                                  <p:childTnLst>
                                    <p:set>
                                      <p:cBhvr>
                                        <p:cTn id="54" dur="1" fill="hold">
                                          <p:stCondLst>
                                            <p:cond delay="0"/>
                                          </p:stCondLst>
                                        </p:cTn>
                                        <p:tgtEl>
                                          <p:spTgt spid="14">
                                            <p:txEl>
                                              <p:pRg st="0" end="0"/>
                                            </p:txEl>
                                          </p:spTgt>
                                        </p:tgtEl>
                                        <p:attrNameLst>
                                          <p:attrName>style.visibility</p:attrName>
                                        </p:attrNameLst>
                                      </p:cBhvr>
                                      <p:to>
                                        <p:strVal val="visible"/>
                                      </p:to>
                                    </p:set>
                                    <p:anim calcmode="lin" valueType="num">
                                      <p:cBhvr additive="base">
                                        <p:cTn id="55"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9" grpId="0" build="p">
        <p:tmplLst>
          <p:tmpl lvl="1">
            <p:tnLst>
              <p:par>
                <p:cTn presetID="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500" fill="hold"/>
                        <p:tgtEl>
                          <p:spTgt spid="9"/>
                        </p:tgtEl>
                        <p:attrNameLst>
                          <p:attrName>ppt_x</p:attrName>
                        </p:attrNameLst>
                      </p:cBhvr>
                      <p:tavLst>
                        <p:tav tm="0">
                          <p:val>
                            <p:strVal val="#ppt_x"/>
                          </p:val>
                        </p:tav>
                        <p:tav tm="100000">
                          <p:val>
                            <p:strVal val="#ppt_x"/>
                          </p:val>
                        </p:tav>
                      </p:tavLst>
                    </p:anim>
                    <p:anim calcmode="lin" valueType="num">
                      <p:cBhvr additive="base">
                        <p:cTn dur="500" fill="hold"/>
                        <p:tgtEl>
                          <p:spTgt spid="9"/>
                        </p:tgtEl>
                        <p:attrNameLst>
                          <p:attrName>ppt_y</p:attrName>
                        </p:attrNameLst>
                      </p:cBhvr>
                      <p:tavLst>
                        <p:tav tm="0">
                          <p:val>
                            <p:strVal val="1+#ppt_h/2"/>
                          </p:val>
                        </p:tav>
                        <p:tav tm="100000">
                          <p:val>
                            <p:strVal val="#ppt_y"/>
                          </p:val>
                        </p:tav>
                      </p:tavLst>
                    </p:anim>
                  </p:childTnLst>
                </p:cTn>
              </p:par>
            </p:tnLst>
          </p:tmpl>
        </p:tmplLst>
      </p:bldP>
      <p:bldP spid="13" grpId="0" build="p">
        <p:tmplLst>
          <p:tmpl lvl="1">
            <p:tnLst>
              <p:par>
                <p:cTn presetID="2" presetClass="entr" presetSubtype="4" fill="hold" nodeType="afterEffect">
                  <p:stCondLst>
                    <p:cond delay="0"/>
                  </p:stCondLst>
                  <p:childTnLst>
                    <p:set>
                      <p:cBhvr>
                        <p:cTn dur="1" fill="hold">
                          <p:stCondLst>
                            <p:cond delay="0"/>
                          </p:stCondLst>
                        </p:cTn>
                        <p:tgtEl>
                          <p:spTgt spid="13"/>
                        </p:tgtEl>
                        <p:attrNameLst>
                          <p:attrName>style.visibility</p:attrName>
                        </p:attrNameLst>
                      </p:cBhvr>
                      <p:to>
                        <p:strVal val="visible"/>
                      </p:to>
                    </p:set>
                    <p:anim calcmode="lin" valueType="num">
                      <p:cBhvr additive="base">
                        <p:cTn dur="500" fill="hold"/>
                        <p:tgtEl>
                          <p:spTgt spid="13"/>
                        </p:tgtEl>
                        <p:attrNameLst>
                          <p:attrName>ppt_x</p:attrName>
                        </p:attrNameLst>
                      </p:cBhvr>
                      <p:tavLst>
                        <p:tav tm="0">
                          <p:val>
                            <p:strVal val="#ppt_x"/>
                          </p:val>
                        </p:tav>
                        <p:tav tm="100000">
                          <p:val>
                            <p:strVal val="#ppt_x"/>
                          </p:val>
                        </p:tav>
                      </p:tavLst>
                    </p:anim>
                    <p:anim calcmode="lin" valueType="num">
                      <p:cBhvr additive="base">
                        <p:cTn dur="500" fill="hold"/>
                        <p:tgtEl>
                          <p:spTgt spid="13"/>
                        </p:tgtEl>
                        <p:attrNameLst>
                          <p:attrName>ppt_y</p:attrName>
                        </p:attrNameLst>
                      </p:cBhvr>
                      <p:tavLst>
                        <p:tav tm="0">
                          <p:val>
                            <p:strVal val="1+#ppt_h/2"/>
                          </p:val>
                        </p:tav>
                        <p:tav tm="100000">
                          <p:val>
                            <p:strVal val="#ppt_y"/>
                          </p:val>
                        </p:tav>
                      </p:tavLst>
                    </p:anim>
                  </p:childTnLst>
                </p:cTn>
              </p:par>
            </p:tnLst>
          </p:tmpl>
        </p:tmplLst>
      </p:bldP>
      <p:bldP spid="14" grpId="0" build="p">
        <p:tmplLst>
          <p:tmpl lvl="1">
            <p:tnLst>
              <p:par>
                <p:cTn presetID="2" presetClass="entr" presetSubtype="4"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15" grpId="0" build="p">
        <p:tmplLst>
          <p:tmpl lvl="1">
            <p:tnLst>
              <p:par>
                <p:cTn presetID="2" presetClass="entr" presetSubtype="1" fill="hold" nodeType="withEffect">
                  <p:stCondLst>
                    <p:cond delay="0"/>
                  </p:stCondLst>
                  <p:childTnLst>
                    <p:set>
                      <p:cBhvr>
                        <p:cTn dur="1" fill="hold">
                          <p:stCondLst>
                            <p:cond delay="0"/>
                          </p:stCondLst>
                        </p:cTn>
                        <p:tgtEl>
                          <p:spTgt spid="15"/>
                        </p:tgtEl>
                        <p:attrNameLst>
                          <p:attrName>style.visibility</p:attrName>
                        </p:attrNameLst>
                      </p:cBhvr>
                      <p:to>
                        <p:strVal val="visible"/>
                      </p:to>
                    </p:set>
                    <p:anim calcmode="lin" valueType="num">
                      <p:cBhvr additive="base">
                        <p:cTn dur="500" fill="hold"/>
                        <p:tgtEl>
                          <p:spTgt spid="15"/>
                        </p:tgtEl>
                        <p:attrNameLst>
                          <p:attrName>ppt_x</p:attrName>
                        </p:attrNameLst>
                      </p:cBhvr>
                      <p:tavLst>
                        <p:tav tm="0">
                          <p:val>
                            <p:strVal val="#ppt_x"/>
                          </p:val>
                        </p:tav>
                        <p:tav tm="100000">
                          <p:val>
                            <p:strVal val="#ppt_x"/>
                          </p:val>
                        </p:tav>
                      </p:tavLst>
                    </p:anim>
                    <p:anim calcmode="lin" valueType="num">
                      <p:cBhvr additive="base">
                        <p:cTn dur="500" fill="hold"/>
                        <p:tgtEl>
                          <p:spTgt spid="15"/>
                        </p:tgtEl>
                        <p:attrNameLst>
                          <p:attrName>ppt_y</p:attrName>
                        </p:attrNameLst>
                      </p:cBhvr>
                      <p:tavLst>
                        <p:tav tm="0">
                          <p:val>
                            <p:strVal val="0-#ppt_h/2"/>
                          </p:val>
                        </p:tav>
                        <p:tav tm="100000">
                          <p:val>
                            <p:strVal val="#ppt_y"/>
                          </p:val>
                        </p:tav>
                      </p:tavLst>
                    </p:anim>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Title Slide">
    <p:spTree>
      <p:nvGrpSpPr>
        <p:cNvPr id="1" name=""/>
        <p:cNvGrpSpPr/>
        <p:nvPr/>
      </p:nvGrpSpPr>
      <p:grpSpPr>
        <a:xfrm>
          <a:off x="0" y="0"/>
          <a:ext cx="0" cy="0"/>
          <a:chOff x="0" y="0"/>
          <a:chExt cx="0" cy="0"/>
        </a:xfrm>
      </p:grpSpPr>
      <p:sp>
        <p:nvSpPr>
          <p:cNvPr id="10" name="Title 1"/>
          <p:cNvSpPr>
            <a:spLocks noGrp="1"/>
          </p:cNvSpPr>
          <p:nvPr>
            <p:ph type="title"/>
          </p:nvPr>
        </p:nvSpPr>
        <p:spPr>
          <a:xfrm>
            <a:off x="605019" y="710112"/>
            <a:ext cx="7394446" cy="522714"/>
          </a:xfrm>
          <a:prstGeom prst="rect">
            <a:avLst/>
          </a:prstGeom>
        </p:spPr>
        <p:txBody>
          <a:bodyPr anchor="ctr">
            <a:noAutofit/>
          </a:bodyPr>
          <a:lstStyle>
            <a:lvl1pPr marL="0" algn="l" defTabSz="914400" rtl="0" eaLnBrk="1" latinLnBrk="0" hangingPunct="1">
              <a:lnSpc>
                <a:spcPct val="90000"/>
              </a:lnSpc>
              <a:spcBef>
                <a:spcPct val="0"/>
              </a:spcBef>
              <a:buNone/>
              <a:defRPr lang="en-US" sz="4800" kern="1200" dirty="0">
                <a:solidFill>
                  <a:srgbClr val="323E4A"/>
                </a:solidFill>
                <a:latin typeface="Bebas Neue" charset="0"/>
                <a:ea typeface="ＭＳ Ｐゴシック" charset="0"/>
                <a:cs typeface="Bebas Neue" charset="0"/>
              </a:defRPr>
            </a:lvl1pPr>
          </a:lstStyle>
          <a:p>
            <a:endParaRPr lang="en-US" dirty="0"/>
          </a:p>
        </p:txBody>
      </p:sp>
      <p:sp>
        <p:nvSpPr>
          <p:cNvPr id="12" name="Text Placeholder 6"/>
          <p:cNvSpPr>
            <a:spLocks noGrp="1"/>
          </p:cNvSpPr>
          <p:nvPr>
            <p:ph type="body" sz="quarter" idx="10" hasCustomPrompt="1"/>
          </p:nvPr>
        </p:nvSpPr>
        <p:spPr>
          <a:xfrm>
            <a:off x="601859" y="1272452"/>
            <a:ext cx="7423509" cy="228598"/>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chemeClr val="bg1">
                    <a:lumMod val="50000"/>
                  </a:schemeClr>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
        <p:nvSpPr>
          <p:cNvPr id="13" name="Text Placeholder 6"/>
          <p:cNvSpPr>
            <a:spLocks noGrp="1"/>
          </p:cNvSpPr>
          <p:nvPr>
            <p:ph type="body" sz="quarter" idx="11" hasCustomPrompt="1"/>
          </p:nvPr>
        </p:nvSpPr>
        <p:spPr>
          <a:xfrm>
            <a:off x="605019" y="397559"/>
            <a:ext cx="7394446" cy="249052"/>
          </a:xfrm>
          <a:prstGeom prst="rect">
            <a:avLst/>
          </a:prstGeom>
        </p:spPr>
        <p:txBody>
          <a:bodyPr anchor="ctr">
            <a:noAutofit/>
          </a:bodyPr>
          <a:lstStyle>
            <a:lvl1pPr marL="0" indent="0" algn="l" defTabSz="914400" rtl="0" eaLnBrk="1" latinLnBrk="0" hangingPunct="1">
              <a:lnSpc>
                <a:spcPct val="90000"/>
              </a:lnSpc>
              <a:spcBef>
                <a:spcPts val="1000"/>
              </a:spcBef>
              <a:buFont typeface="Arial" panose="020B0604020202020204" pitchFamily="34" charset="0"/>
              <a:buNone/>
              <a:defRPr lang="en-US" sz="1400" kern="1200" dirty="0">
                <a:solidFill>
                  <a:srgbClr val="EC1F3A"/>
                </a:solidFill>
                <a:latin typeface="Lato" panose="020F0502020204030203" pitchFamily="34" charset="0"/>
                <a:ea typeface="Lato" panose="020F0502020204030203" pitchFamily="34" charset="0"/>
                <a:cs typeface="Lato" panose="020F0502020204030203" pitchFamily="34" charset="0"/>
              </a:defRPr>
            </a:lvl1pPr>
            <a:lvl2pPr>
              <a:defRPr>
                <a:solidFill>
                  <a:schemeClr val="bg1">
                    <a:lumMod val="50000"/>
                  </a:schemeClr>
                </a:solidFill>
              </a:defRPr>
            </a:lvl2pPr>
            <a:lvl3pPr>
              <a:defRPr>
                <a:solidFill>
                  <a:schemeClr val="bg1">
                    <a:lumMod val="50000"/>
                  </a:schemeClr>
                </a:solidFill>
              </a:defRPr>
            </a:lvl3pPr>
            <a:lvl4pPr>
              <a:defRPr>
                <a:solidFill>
                  <a:schemeClr val="bg1">
                    <a:lumMod val="50000"/>
                  </a:schemeClr>
                </a:solidFill>
              </a:defRPr>
            </a:lvl4pPr>
            <a:lvl5pPr marL="1371600" indent="0" algn="l">
              <a:buNone/>
              <a:defRPr>
                <a:solidFill>
                  <a:schemeClr val="bg1">
                    <a:lumMod val="50000"/>
                  </a:schemeClr>
                </a:solidFill>
              </a:defRPr>
            </a:lvl5pPr>
            <a:lvl6pPr marL="1714500" indent="0">
              <a:buNone/>
              <a:defRPr/>
            </a:lvl6pPr>
            <a:lvl7pPr marL="2057400" indent="0">
              <a:buNone/>
              <a:defRPr/>
            </a:lvl7pPr>
            <a:lvl8pPr marL="2400300" indent="0">
              <a:buNone/>
              <a:defRPr/>
            </a:lvl8pPr>
            <a:lvl9pPr marL="2743200" indent="0">
              <a:buNone/>
              <a:defRPr/>
            </a:lvl9pPr>
          </a:lstStyle>
          <a:p>
            <a:pPr marL="0" lvl="0" indent="0" algn="l" defTabSz="685800" rtl="0" eaLnBrk="1" latinLnBrk="0" hangingPunct="1">
              <a:lnSpc>
                <a:spcPct val="70000"/>
              </a:lnSpc>
              <a:spcBef>
                <a:spcPts val="750"/>
              </a:spcBef>
              <a:buFont typeface="Arial" panose="020B0604020202020204" pitchFamily="34" charset="0"/>
              <a:buNone/>
            </a:pPr>
            <a:r>
              <a:rPr lang="en-US" dirty="0" smtClean="0"/>
              <a:t>Click to edit Master text styles level</a:t>
            </a:r>
            <a:endParaRPr lang="en-US" dirty="0"/>
          </a:p>
        </p:txBody>
      </p:sp>
    </p:spTree>
    <p:extLst>
      <p:ext uri="{BB962C8B-B14F-4D97-AF65-F5344CB8AC3E}">
        <p14:creationId xmlns:p14="http://schemas.microsoft.com/office/powerpoint/2010/main" val="35206183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id-ID"/>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609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97600" y="1371600"/>
            <a:ext cx="53848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id-ID"/>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id-ID"/>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id-ID"/>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id-ID"/>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15"/>
          <a:stretch>
            <a:fillRect/>
          </a:stretch>
        </p:blipFill>
        <p:spPr>
          <a:xfrm>
            <a:off x="859553" y="-1"/>
            <a:ext cx="2892435" cy="731839"/>
          </a:xfrm>
          <a:prstGeom prst="rect">
            <a:avLst/>
          </a:prstGeom>
        </p:spPr>
      </p:pic>
      <p:grpSp>
        <p:nvGrpSpPr>
          <p:cNvPr id="1092" name="Group 68"/>
          <p:cNvGrpSpPr>
            <a:grpSpLocks/>
          </p:cNvGrpSpPr>
          <p:nvPr/>
        </p:nvGrpSpPr>
        <p:grpSpPr bwMode="auto">
          <a:xfrm>
            <a:off x="0" y="685800"/>
            <a:ext cx="12192000" cy="609600"/>
            <a:chOff x="0" y="432"/>
            <a:chExt cx="5760" cy="384"/>
          </a:xfrm>
        </p:grpSpPr>
        <p:sp>
          <p:nvSpPr>
            <p:cNvPr id="1093" name="Rectangle 69"/>
            <p:cNvSpPr>
              <a:spLocks noChangeArrowheads="1"/>
            </p:cNvSpPr>
            <p:nvPr userDrawn="1"/>
          </p:nvSpPr>
          <p:spPr bwMode="gray">
            <a:xfrm>
              <a:off x="0" y="432"/>
              <a:ext cx="5760" cy="96"/>
            </a:xfrm>
            <a:prstGeom prst="rect">
              <a:avLst/>
            </a:prstGeom>
            <a:solidFill>
              <a:schemeClr val="tx1"/>
            </a:solidFill>
            <a:ln w="9525">
              <a:noFill/>
              <a:miter lim="800000"/>
              <a:headEnd/>
              <a:tailEnd/>
            </a:ln>
            <a:effectLst/>
          </p:spPr>
          <p:txBody>
            <a:bodyPr wrap="none" anchor="ctr"/>
            <a:lstStyle/>
            <a:p>
              <a:endParaRPr lang="id-ID"/>
            </a:p>
          </p:txBody>
        </p:sp>
        <p:sp>
          <p:nvSpPr>
            <p:cNvPr id="1094" name="Rectangle 70"/>
            <p:cNvSpPr>
              <a:spLocks noChangeArrowheads="1"/>
            </p:cNvSpPr>
            <p:nvPr userDrawn="1"/>
          </p:nvSpPr>
          <p:spPr bwMode="gray">
            <a:xfrm>
              <a:off x="362" y="432"/>
              <a:ext cx="5398" cy="384"/>
            </a:xfrm>
            <a:prstGeom prst="rect">
              <a:avLst/>
            </a:prstGeom>
            <a:solidFill>
              <a:schemeClr val="tx1"/>
            </a:solidFill>
            <a:ln w="9525">
              <a:noFill/>
              <a:miter lim="800000"/>
              <a:headEnd/>
              <a:tailEnd/>
            </a:ln>
            <a:effectLst/>
          </p:spPr>
          <p:txBody>
            <a:bodyPr wrap="none" anchor="ctr"/>
            <a:lstStyle/>
            <a:p>
              <a:endParaRPr lang="id-ID"/>
            </a:p>
          </p:txBody>
        </p:sp>
      </p:grpSp>
      <p:graphicFrame>
        <p:nvGraphicFramePr>
          <p:cNvPr id="1095" name="Object 71"/>
          <p:cNvGraphicFramePr>
            <a:graphicFrameLocks noChangeAspect="1"/>
          </p:cNvGraphicFramePr>
          <p:nvPr>
            <p:extLst>
              <p:ext uri="{D42A27DB-BD31-4B8C-83A1-F6EECF244321}">
                <p14:modId xmlns:p14="http://schemas.microsoft.com/office/powerpoint/2010/main" val="2717547933"/>
              </p:ext>
            </p:extLst>
          </p:nvPr>
        </p:nvGraphicFramePr>
        <p:xfrm>
          <a:off x="3791744" y="0"/>
          <a:ext cx="2743200" cy="685800"/>
        </p:xfrm>
        <a:graphic>
          <a:graphicData uri="http://schemas.openxmlformats.org/presentationml/2006/ole">
            <mc:AlternateContent xmlns:mc="http://schemas.openxmlformats.org/markup-compatibility/2006">
              <mc:Choice xmlns:v="urn:schemas-microsoft-com:vml" Requires="v">
                <p:oleObj spid="_x0000_s1429" name="Image" r:id="rId16" imgW="4330159" imgH="6146032" progId="">
                  <p:embed/>
                </p:oleObj>
              </mc:Choice>
              <mc:Fallback>
                <p:oleObj name="Image" r:id="rId16" imgW="4330159" imgH="6146032" progId="">
                  <p:embed/>
                  <p:pic>
                    <p:nvPicPr>
                      <p:cNvPr id="0" name="Picture 71"/>
                      <p:cNvPicPr>
                        <a:picLocks noChangeAspect="1" noChangeArrowheads="1"/>
                      </p:cNvPicPr>
                      <p:nvPr/>
                    </p:nvPicPr>
                    <p:blipFill>
                      <a:blip r:embed="rId17">
                        <a:extLst>
                          <a:ext uri="{28A0092B-C50C-407E-A947-70E740481C1C}">
                            <a14:useLocalDpi xmlns:a14="http://schemas.microsoft.com/office/drawing/2010/main" val="0"/>
                          </a:ext>
                        </a:extLst>
                      </a:blip>
                      <a:srcRect t="29179" b="45369"/>
                      <a:stretch>
                        <a:fillRect/>
                      </a:stretch>
                    </p:blipFill>
                    <p:spPr bwMode="auto">
                      <a:xfrm>
                        <a:off x="3791744" y="0"/>
                        <a:ext cx="2743200" cy="685800"/>
                      </a:xfrm>
                      <a:prstGeom prst="rect">
                        <a:avLst/>
                      </a:prstGeom>
                      <a:noFill/>
                      <a:ln>
                        <a:noFill/>
                      </a:ln>
                      <a:effectLst/>
                      <a:extLst>
                        <a:ext uri="{909E8E84-426E-40DD-AFC4-6F175D3DCCD1}">
                          <a14:hiddenFill xmlns:a14="http://schemas.microsoft.com/office/drawing/2010/main">
                            <a:solidFill>
                              <a:srgbClr val="77B7E7"/>
                            </a:solidFill>
                          </a14:hiddenFill>
                        </a:ext>
                        <a:ext uri="{91240B29-F687-4F45-9708-019B960494DF}">
                          <a14:hiddenLine xmlns:a14="http://schemas.microsoft.com/office/drawing/2010/main" w="9525">
                            <a:solidFill>
                              <a:srgbClr val="17347D"/>
                            </a:solidFill>
                            <a:miter lim="800000"/>
                            <a:headEnd/>
                            <a:tailEnd/>
                          </a14:hiddenLine>
                        </a:ext>
                        <a:ext uri="{AF507438-7753-43E0-B8FC-AC1667EBCBE1}">
                          <a14:hiddenEffects xmlns:a14="http://schemas.microsoft.com/office/drawing/2010/main">
                            <a:effectLst>
                              <a:outerShdw dist="35921" dir="2700000" algn="ctr" rotWithShape="0">
                                <a:srgbClr val="DDDDDD"/>
                              </a:outerShdw>
                            </a:effectLst>
                          </a14:hiddenEffects>
                        </a:ext>
                      </a:extLst>
                    </p:spPr>
                  </p:pic>
                </p:oleObj>
              </mc:Fallback>
            </mc:AlternateContent>
          </a:graphicData>
        </a:graphic>
      </p:graphicFrame>
      <p:pic>
        <p:nvPicPr>
          <p:cNvPr id="1096" name="Picture 72"/>
          <p:cNvPicPr>
            <a:picLocks noChangeAspect="1" noChangeArrowheads="1"/>
          </p:cNvPicPr>
          <p:nvPr/>
        </p:nvPicPr>
        <p:blipFill>
          <a:blip r:embed="rId18"/>
          <a:srcRect/>
          <a:stretch>
            <a:fillRect/>
          </a:stretch>
        </p:blipFill>
        <p:spPr bwMode="auto">
          <a:xfrm>
            <a:off x="6572251" y="-9525"/>
            <a:ext cx="2781300" cy="708025"/>
          </a:xfrm>
          <a:prstGeom prst="rect">
            <a:avLst/>
          </a:prstGeom>
          <a:noFill/>
        </p:spPr>
      </p:pic>
      <p:sp>
        <p:nvSpPr>
          <p:cNvPr id="1027" name="Rectangle 3"/>
          <p:cNvSpPr>
            <a:spLocks noGrp="1" noChangeArrowheads="1"/>
          </p:cNvSpPr>
          <p:nvPr>
            <p:ph type="body" idx="1"/>
          </p:nvPr>
        </p:nvSpPr>
        <p:spPr bwMode="auto">
          <a:xfrm>
            <a:off x="609600" y="1371600"/>
            <a:ext cx="109728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smtClean="0"/>
          </a:p>
        </p:txBody>
      </p:sp>
      <p:sp>
        <p:nvSpPr>
          <p:cNvPr id="1026" name="Rectangle 2"/>
          <p:cNvSpPr>
            <a:spLocks noGrp="1" noChangeArrowheads="1"/>
          </p:cNvSpPr>
          <p:nvPr>
            <p:ph type="title"/>
          </p:nvPr>
        </p:nvSpPr>
        <p:spPr bwMode="white">
          <a:xfrm>
            <a:off x="914400" y="731838"/>
            <a:ext cx="10871200"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endParaRPr lang="en-AU" dirty="0" smtClean="0"/>
          </a:p>
        </p:txBody>
      </p:sp>
      <p:pic>
        <p:nvPicPr>
          <p:cNvPr id="14" name="Picture 13"/>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119336" y="42266"/>
            <a:ext cx="648072" cy="601267"/>
          </a:xfrm>
          <a:prstGeom prst="rect">
            <a:avLst/>
          </a:prstGeom>
        </p:spPr>
      </p:pic>
      <p:sp>
        <p:nvSpPr>
          <p:cNvPr id="15" name="Rectangle 2"/>
          <p:cNvSpPr txBox="1">
            <a:spLocks noChangeArrowheads="1"/>
          </p:cNvSpPr>
          <p:nvPr userDrawn="1"/>
        </p:nvSpPr>
        <p:spPr bwMode="white">
          <a:xfrm>
            <a:off x="9353551" y="42266"/>
            <a:ext cx="2838449"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a:lstStyle>
          <a:p>
            <a:pPr algn="ctr"/>
            <a:r>
              <a:rPr lang="id-ID" sz="1500" kern="0" dirty="0" smtClean="0">
                <a:solidFill>
                  <a:schemeClr val="tx1"/>
                </a:solidFill>
                <a:effectLst/>
              </a:rPr>
              <a:t>FAKULTAS </a:t>
            </a:r>
          </a:p>
          <a:p>
            <a:pPr algn="ctr"/>
            <a:r>
              <a:rPr lang="id-ID" sz="1500" kern="0" dirty="0" smtClean="0">
                <a:solidFill>
                  <a:schemeClr val="tx1"/>
                </a:solidFill>
                <a:effectLst/>
              </a:rPr>
              <a:t>TEKNOLOGI</a:t>
            </a:r>
            <a:r>
              <a:rPr lang="id-ID" sz="1500" kern="0" baseline="0" dirty="0" smtClean="0">
                <a:solidFill>
                  <a:schemeClr val="tx1"/>
                </a:solidFill>
                <a:effectLst/>
              </a:rPr>
              <a:t> INFORMASI</a:t>
            </a:r>
            <a:endParaRPr lang="en-AU" sz="1500" kern="0" dirty="0" smtClean="0">
              <a:solidFill>
                <a:schemeClr val="tx1"/>
              </a:solidFill>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sldNum="0" hdr="0"/>
  <p:txStyles>
    <p:titleStyle>
      <a:lvl1pPr algn="l" rtl="0" eaLnBrk="1" fontAlgn="base" hangingPunct="1">
        <a:spcBef>
          <a:spcPct val="0"/>
        </a:spcBef>
        <a:spcAft>
          <a:spcPct val="0"/>
        </a:spcAft>
        <a:defRPr sz="3200" b="1">
          <a:solidFill>
            <a:schemeClr val="bg1"/>
          </a:solidFill>
          <a:latin typeface="+mj-lt"/>
          <a:ea typeface="+mj-ea"/>
          <a:cs typeface="+mj-cs"/>
        </a:defRPr>
      </a:lvl1pPr>
      <a:lvl2pPr algn="l" rtl="0" eaLnBrk="1" fontAlgn="base" hangingPunct="1">
        <a:spcBef>
          <a:spcPct val="0"/>
        </a:spcBef>
        <a:spcAft>
          <a:spcPct val="0"/>
        </a:spcAft>
        <a:defRPr sz="3200" b="1">
          <a:solidFill>
            <a:schemeClr val="bg1"/>
          </a:solidFill>
          <a:latin typeface="Verdana" pitchFamily="34" charset="0"/>
        </a:defRPr>
      </a:lvl2pPr>
      <a:lvl3pPr algn="l" rtl="0" eaLnBrk="1" fontAlgn="base" hangingPunct="1">
        <a:spcBef>
          <a:spcPct val="0"/>
        </a:spcBef>
        <a:spcAft>
          <a:spcPct val="0"/>
        </a:spcAft>
        <a:defRPr sz="3200" b="1">
          <a:solidFill>
            <a:schemeClr val="bg1"/>
          </a:solidFill>
          <a:latin typeface="Verdana" pitchFamily="34" charset="0"/>
        </a:defRPr>
      </a:lvl3pPr>
      <a:lvl4pPr algn="l" rtl="0" eaLnBrk="1" fontAlgn="base" hangingPunct="1">
        <a:spcBef>
          <a:spcPct val="0"/>
        </a:spcBef>
        <a:spcAft>
          <a:spcPct val="0"/>
        </a:spcAft>
        <a:defRPr sz="3200" b="1">
          <a:solidFill>
            <a:schemeClr val="bg1"/>
          </a:solidFill>
          <a:latin typeface="Verdana" pitchFamily="34" charset="0"/>
        </a:defRPr>
      </a:lvl4pPr>
      <a:lvl5pPr algn="l" rtl="0" eaLnBrk="1" fontAlgn="base" hangingPunct="1">
        <a:spcBef>
          <a:spcPct val="0"/>
        </a:spcBef>
        <a:spcAft>
          <a:spcPct val="0"/>
        </a:spcAft>
        <a:defRPr sz="3200" b="1">
          <a:solidFill>
            <a:schemeClr val="bg1"/>
          </a:solidFill>
          <a:latin typeface="Verdana" pitchFamily="34" charset="0"/>
        </a:defRPr>
      </a:lvl5pPr>
      <a:lvl6pPr marL="457200" algn="l" rtl="0" eaLnBrk="1" fontAlgn="base" hangingPunct="1">
        <a:spcBef>
          <a:spcPct val="0"/>
        </a:spcBef>
        <a:spcAft>
          <a:spcPct val="0"/>
        </a:spcAft>
        <a:defRPr sz="3200" b="1">
          <a:solidFill>
            <a:schemeClr val="bg1"/>
          </a:solidFill>
          <a:latin typeface="Verdana" pitchFamily="34" charset="0"/>
        </a:defRPr>
      </a:lvl6pPr>
      <a:lvl7pPr marL="914400" algn="l" rtl="0" eaLnBrk="1" fontAlgn="base" hangingPunct="1">
        <a:spcBef>
          <a:spcPct val="0"/>
        </a:spcBef>
        <a:spcAft>
          <a:spcPct val="0"/>
        </a:spcAft>
        <a:defRPr sz="3200" b="1">
          <a:solidFill>
            <a:schemeClr val="bg1"/>
          </a:solidFill>
          <a:latin typeface="Verdana" pitchFamily="34" charset="0"/>
        </a:defRPr>
      </a:lvl7pPr>
      <a:lvl8pPr marL="1371600" algn="l" rtl="0" eaLnBrk="1" fontAlgn="base" hangingPunct="1">
        <a:spcBef>
          <a:spcPct val="0"/>
        </a:spcBef>
        <a:spcAft>
          <a:spcPct val="0"/>
        </a:spcAft>
        <a:defRPr sz="3200" b="1">
          <a:solidFill>
            <a:schemeClr val="bg1"/>
          </a:solidFill>
          <a:latin typeface="Verdana" pitchFamily="34" charset="0"/>
        </a:defRPr>
      </a:lvl8pPr>
      <a:lvl9pPr marL="1828800" algn="l" rtl="0" eaLnBrk="1" fontAlgn="base" hangingPunct="1">
        <a:spcBef>
          <a:spcPct val="0"/>
        </a:spcBef>
        <a:spcAft>
          <a:spcPct val="0"/>
        </a:spcAft>
        <a:defRPr sz="3200" b="1">
          <a:solidFill>
            <a:schemeClr val="bg1"/>
          </a:solidFill>
          <a:latin typeface="Verdana" pitchFamily="34" charset="0"/>
        </a:defRPr>
      </a:lvl9pPr>
    </p:titleStyle>
    <p:bodyStyle>
      <a:lvl1pPr marL="342900" indent="-342900" algn="l" rtl="0" eaLnBrk="1" fontAlgn="base" hangingPunct="1">
        <a:spcBef>
          <a:spcPct val="20000"/>
        </a:spcBef>
        <a:spcAft>
          <a:spcPct val="0"/>
        </a:spcAft>
        <a:buClr>
          <a:srgbClr val="002060"/>
        </a:buClr>
        <a:buFont typeface="Wingdings" pitchFamily="2" charset="2"/>
        <a:buChar char="q"/>
        <a:defRPr sz="2800" b="1">
          <a:solidFill>
            <a:srgbClr val="002060"/>
          </a:solidFill>
          <a:latin typeface="+mn-lt"/>
          <a:ea typeface="+mn-ea"/>
          <a:cs typeface="+mn-cs"/>
        </a:defRPr>
      </a:lvl1pPr>
      <a:lvl2pPr marL="742950" indent="-285750" algn="l" rtl="0" eaLnBrk="1" fontAlgn="base" hangingPunct="1">
        <a:spcBef>
          <a:spcPct val="20000"/>
        </a:spcBef>
        <a:spcAft>
          <a:spcPct val="0"/>
        </a:spcAft>
        <a:buClr>
          <a:srgbClr val="002060"/>
        </a:buClr>
        <a:buFont typeface="Wingdings" pitchFamily="2" charset="2"/>
        <a:buChar char="q"/>
        <a:defRPr sz="2400">
          <a:solidFill>
            <a:schemeClr val="tx1"/>
          </a:solidFill>
          <a:latin typeface="Arial" charset="0"/>
        </a:defRPr>
      </a:lvl2pPr>
      <a:lvl3pPr marL="1143000" indent="-228600" algn="l" rtl="0" eaLnBrk="1" fontAlgn="base" hangingPunct="1">
        <a:spcBef>
          <a:spcPct val="20000"/>
        </a:spcBef>
        <a:spcAft>
          <a:spcPct val="0"/>
        </a:spcAft>
        <a:buClr>
          <a:srgbClr val="002060"/>
        </a:buClr>
        <a:buFont typeface="Wingdings" pitchFamily="2" charset="2"/>
        <a:buChar char="q"/>
        <a:defRPr sz="2200">
          <a:solidFill>
            <a:schemeClr val="tx1"/>
          </a:solidFill>
          <a:latin typeface="Arial" charset="0"/>
        </a:defRPr>
      </a:lvl3pPr>
      <a:lvl4pPr marL="16002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4pPr>
      <a:lvl5pPr marL="2057400" indent="-228600" algn="l" rtl="0" eaLnBrk="1" fontAlgn="base" hangingPunct="1">
        <a:spcBef>
          <a:spcPct val="20000"/>
        </a:spcBef>
        <a:spcAft>
          <a:spcPct val="0"/>
        </a:spcAft>
        <a:buClr>
          <a:srgbClr val="002060"/>
        </a:buClr>
        <a:buFont typeface="Wingdings" pitchFamily="2" charset="2"/>
        <a:buChar char="q"/>
        <a:defRPr sz="2000">
          <a:solidFill>
            <a:schemeClr val="tx1"/>
          </a:solidFill>
          <a:latin typeface="Arial" charset="0"/>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defRPr/>
            </a:pPr>
            <a:fld id="{FE22493C-64D7-45E0-9B64-F5BE04208726}" type="datetimeFigureOut">
              <a:rPr lang="en-US" smtClean="0">
                <a:solidFill>
                  <a:prstClr val="black">
                    <a:tint val="75000"/>
                  </a:prstClr>
                </a:solidFill>
                <a:latin typeface="Calibri" panose="020F0502020204030204"/>
              </a:rPr>
              <a:pPr fontAlgn="auto">
                <a:spcBef>
                  <a:spcPts val="0"/>
                </a:spcBef>
                <a:spcAft>
                  <a:spcPts val="0"/>
                </a:spcAft>
                <a:defRPr/>
              </a:pPr>
              <a:t>9/15/2020</a:t>
            </a:fld>
            <a:endParaRPr lang="en-US" dirty="0">
              <a:solidFill>
                <a:prstClr val="black">
                  <a:tint val="75000"/>
                </a:prstClr>
              </a:solidFill>
              <a:latin typeface="Calibri" panose="020F0502020204030204"/>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defRPr/>
            </a:pPr>
            <a:endParaRPr lang="en-US" dirty="0">
              <a:solidFill>
                <a:prstClr val="black">
                  <a:tint val="75000"/>
                </a:prstClr>
              </a:solidFill>
              <a:latin typeface="Calibri" panose="020F0502020204030204"/>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defRPr/>
            </a:pPr>
            <a:fld id="{E67FF784-6C2A-48BE-B2B9-2310CD1853F0}" type="slidenum">
              <a:rPr lang="en-US" smtClean="0">
                <a:solidFill>
                  <a:prstClr val="black">
                    <a:tint val="75000"/>
                  </a:prstClr>
                </a:solidFill>
                <a:latin typeface="Calibri" panose="020F0502020204030204"/>
              </a:rPr>
              <a:pPr fontAlgn="auto">
                <a:spcBef>
                  <a:spcPts val="0"/>
                </a:spcBef>
                <a:spcAft>
                  <a:spcPts val="0"/>
                </a:spcAft>
                <a:defRPr/>
              </a:pPr>
              <a:t>‹#›</a:t>
            </a:fld>
            <a:endParaRPr lang="en-US"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6783379"/>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crln.acrl.org/content/72/4/222.Full" TargetMode="External"/><Relationship Id="rId2" Type="http://schemas.openxmlformats.org/officeDocument/2006/relationships/hyperlink" Target="http://www.sciencedirect.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www.kompas.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sass.uottawa.ca/writing" TargetMode="External"/><Relationship Id="rId2" Type="http://schemas.openxmlformats.org/officeDocument/2006/relationships/hyperlink" Target="http://www.wired.com/entertainment/magazine/17-08/st_robotdinos"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36.xml"/><Relationship Id="rId4" Type="http://schemas.openxmlformats.org/officeDocument/2006/relationships/slide" Target="slide20.xml"/></Relationships>
</file>

<file path=ppt/slides/_rels/slide5.xml.rels><?xml version="1.0" encoding="UTF-8" standalone="yes"?>
<Relationships xmlns="http://schemas.openxmlformats.org/package/2006/relationships"><Relationship Id="rId2" Type="http://schemas.openxmlformats.org/officeDocument/2006/relationships/hyperlink" Target="https://library.purdueglobal.edu/writingcenter/basiccitationguideline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braryguides.missouri.edu/%20c.php?g%20=38937&amp;p=247223"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uides.library.uq.edu.au/referencing/vancouver/in-text-citation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id-ID" dirty="0" smtClean="0"/>
              <a:t>FAKULTAS TEKNOLOGI INFORMASI</a:t>
            </a:r>
            <a:endParaRPr lang="id-ID" dirty="0"/>
          </a:p>
        </p:txBody>
      </p:sp>
      <p:sp>
        <p:nvSpPr>
          <p:cNvPr id="5" name="Subtitle 4"/>
          <p:cNvSpPr>
            <a:spLocks noGrp="1"/>
          </p:cNvSpPr>
          <p:nvPr>
            <p:ph type="subTitle" idx="1"/>
          </p:nvPr>
        </p:nvSpPr>
        <p:spPr>
          <a:xfrm>
            <a:off x="983432" y="4653136"/>
            <a:ext cx="10363200" cy="1512168"/>
          </a:xfrm>
        </p:spPr>
        <p:txBody>
          <a:bodyPr/>
          <a:lstStyle/>
          <a:p>
            <a:r>
              <a:rPr lang="id-ID" sz="4400" b="1" dirty="0" smtClean="0">
                <a:latin typeface="+mj-lt"/>
              </a:rPr>
              <a:t>METODOLOGI PENELITIAN</a:t>
            </a:r>
          </a:p>
          <a:p>
            <a:r>
              <a:rPr lang="id-ID" sz="3600" b="1" dirty="0" smtClean="0">
                <a:latin typeface="+mj-lt"/>
              </a:rPr>
              <a:t>[ </a:t>
            </a:r>
            <a:r>
              <a:rPr lang="en-US" sz="3600" b="1" dirty="0" smtClean="0">
                <a:latin typeface="+mj-lt"/>
              </a:rPr>
              <a:t>U</a:t>
            </a:r>
            <a:r>
              <a:rPr lang="id-ID" sz="3600" b="1" dirty="0" smtClean="0">
                <a:latin typeface="+mj-lt"/>
              </a:rPr>
              <a:t>M013 / </a:t>
            </a:r>
            <a:r>
              <a:rPr lang="id-ID" sz="3600" b="1" dirty="0" smtClean="0">
                <a:latin typeface="+mj-lt"/>
              </a:rPr>
              <a:t>3 SKS ]</a:t>
            </a:r>
            <a:endParaRPr lang="id-ID" sz="3600" b="1" dirty="0">
              <a:latin typeface="+mj-lt"/>
            </a:endParaRPr>
          </a:p>
        </p:txBody>
      </p:sp>
    </p:spTree>
    <p:extLst>
      <p:ext uri="{BB962C8B-B14F-4D97-AF65-F5344CB8AC3E}">
        <p14:creationId xmlns:p14="http://schemas.microsoft.com/office/powerpoint/2010/main" val="5170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(6)</a:t>
            </a:r>
            <a:endParaRPr lang="id-ID" dirty="0"/>
          </a:p>
        </p:txBody>
      </p:sp>
      <p:sp>
        <p:nvSpPr>
          <p:cNvPr id="3" name="Content Placeholder 2"/>
          <p:cNvSpPr>
            <a:spLocks noGrp="1"/>
          </p:cNvSpPr>
          <p:nvPr>
            <p:ph idx="1"/>
          </p:nvPr>
        </p:nvSpPr>
        <p:spPr/>
        <p:txBody>
          <a:bodyPr/>
          <a:lstStyle/>
          <a:p>
            <a:r>
              <a:rPr lang="en-US" sz="2600" dirty="0" err="1" smtClean="0">
                <a:solidFill>
                  <a:srgbClr val="FF0000"/>
                </a:solidFill>
              </a:rPr>
              <a:t>Plagiarisme</a:t>
            </a:r>
            <a:r>
              <a:rPr lang="en-US" sz="2600" dirty="0" smtClean="0">
                <a:solidFill>
                  <a:srgbClr val="FF0000"/>
                </a:solidFill>
              </a:rPr>
              <a:t> </a:t>
            </a:r>
            <a:r>
              <a:rPr lang="en-US" sz="2600" dirty="0" err="1" smtClean="0"/>
              <a:t>terjadi</a:t>
            </a:r>
            <a:r>
              <a:rPr lang="en-US" sz="2600" dirty="0" smtClean="0"/>
              <a:t> </a:t>
            </a:r>
            <a:r>
              <a:rPr lang="en-US" sz="2600" dirty="0" err="1" smtClean="0"/>
              <a:t>ketika</a:t>
            </a:r>
            <a:r>
              <a:rPr lang="en-US" sz="2600" dirty="0" smtClean="0"/>
              <a:t> </a:t>
            </a:r>
            <a:r>
              <a:rPr lang="id-ID" sz="2600" dirty="0" smtClean="0"/>
              <a:t>Kita</a:t>
            </a:r>
            <a:r>
              <a:rPr lang="en-US" sz="2600" dirty="0" smtClean="0"/>
              <a:t> </a:t>
            </a:r>
            <a:r>
              <a:rPr lang="en-US" sz="2600" dirty="0" err="1" smtClean="0"/>
              <a:t>meminjam</a:t>
            </a:r>
            <a:r>
              <a:rPr lang="en-US" sz="2600" dirty="0" smtClean="0"/>
              <a:t> ide</a:t>
            </a:r>
            <a:r>
              <a:rPr lang="id-ID" sz="2600" dirty="0" smtClean="0"/>
              <a:t> </a:t>
            </a:r>
            <a:r>
              <a:rPr lang="en-US" sz="2600" dirty="0" smtClean="0"/>
              <a:t>orang lain </a:t>
            </a:r>
            <a:r>
              <a:rPr lang="en-US" sz="2600" dirty="0" err="1" smtClean="0"/>
              <a:t>dan</a:t>
            </a:r>
            <a:r>
              <a:rPr lang="en-US" sz="2600" dirty="0" smtClean="0"/>
              <a:t> </a:t>
            </a:r>
            <a:r>
              <a:rPr lang="en-US" sz="2600" dirty="0" err="1" smtClean="0"/>
              <a:t>tidak</a:t>
            </a:r>
            <a:r>
              <a:rPr lang="en-US" sz="2600" dirty="0" smtClean="0"/>
              <a:t> </a:t>
            </a:r>
            <a:r>
              <a:rPr lang="en-US" sz="2600" dirty="0" err="1" smtClean="0"/>
              <a:t>mengakui</a:t>
            </a:r>
            <a:r>
              <a:rPr lang="en-US" sz="2600" dirty="0" smtClean="0"/>
              <a:t> </a:t>
            </a:r>
            <a:r>
              <a:rPr lang="en-US" sz="2600" dirty="0" err="1" smtClean="0"/>
              <a:t>bahwa</a:t>
            </a:r>
            <a:r>
              <a:rPr lang="en-US" sz="2600" dirty="0" smtClean="0"/>
              <a:t> </a:t>
            </a:r>
            <a:r>
              <a:rPr lang="id-ID" sz="2600" dirty="0" smtClean="0"/>
              <a:t>Kita</a:t>
            </a:r>
            <a:r>
              <a:rPr lang="en-US" sz="2600" dirty="0" smtClean="0"/>
              <a:t> </a:t>
            </a:r>
            <a:r>
              <a:rPr lang="en-US" sz="2600" dirty="0" err="1" smtClean="0"/>
              <a:t>telah</a:t>
            </a:r>
            <a:r>
              <a:rPr lang="en-US" sz="2600" dirty="0" smtClean="0"/>
              <a:t> </a:t>
            </a:r>
            <a:r>
              <a:rPr lang="en-US" sz="2600" dirty="0" err="1" smtClean="0"/>
              <a:t>melakukannya</a:t>
            </a:r>
            <a:r>
              <a:rPr lang="en-US" sz="2600" dirty="0" smtClean="0"/>
              <a:t>. </a:t>
            </a:r>
            <a:endParaRPr lang="id-ID" sz="2600" dirty="0" smtClean="0"/>
          </a:p>
          <a:p>
            <a:r>
              <a:rPr lang="en-US" sz="2600" dirty="0" err="1" smtClean="0"/>
              <a:t>Plagiarisme</a:t>
            </a:r>
            <a:r>
              <a:rPr lang="en-US" sz="2600" dirty="0" smtClean="0"/>
              <a:t> </a:t>
            </a:r>
            <a:r>
              <a:rPr lang="id-ID" sz="2600" dirty="0" smtClean="0"/>
              <a:t>merupakan </a:t>
            </a:r>
            <a:r>
              <a:rPr lang="en-US" sz="2600" dirty="0" err="1" smtClean="0">
                <a:solidFill>
                  <a:srgbClr val="FF0000"/>
                </a:solidFill>
              </a:rPr>
              <a:t>pelanggaran</a:t>
            </a:r>
            <a:r>
              <a:rPr lang="en-US" sz="2600" dirty="0" smtClean="0">
                <a:solidFill>
                  <a:srgbClr val="FF0000"/>
                </a:solidFill>
              </a:rPr>
              <a:t> yang </a:t>
            </a:r>
            <a:r>
              <a:rPr lang="en-US" sz="2600" dirty="0" err="1" smtClean="0">
                <a:solidFill>
                  <a:srgbClr val="FF0000"/>
                </a:solidFill>
              </a:rPr>
              <a:t>sangat</a:t>
            </a:r>
            <a:r>
              <a:rPr lang="en-US" sz="2600" dirty="0" smtClean="0">
                <a:solidFill>
                  <a:srgbClr val="FF0000"/>
                </a:solidFill>
              </a:rPr>
              <a:t> </a:t>
            </a:r>
            <a:r>
              <a:rPr lang="en-US" sz="2600" dirty="0" err="1" smtClean="0">
                <a:solidFill>
                  <a:srgbClr val="FF0000"/>
                </a:solidFill>
              </a:rPr>
              <a:t>serius</a:t>
            </a:r>
            <a:r>
              <a:rPr lang="en-US" sz="2600" dirty="0" smtClean="0">
                <a:solidFill>
                  <a:srgbClr val="FF0000"/>
                </a:solidFill>
              </a:rPr>
              <a:t>. </a:t>
            </a:r>
            <a:endParaRPr lang="id-ID" sz="2600" dirty="0" smtClean="0">
              <a:solidFill>
                <a:srgbClr val="FF0000"/>
              </a:solidFill>
            </a:endParaRPr>
          </a:p>
          <a:p>
            <a:r>
              <a:rPr lang="en-US" sz="2600" dirty="0" err="1" smtClean="0"/>
              <a:t>Jika</a:t>
            </a:r>
            <a:r>
              <a:rPr lang="en-US" sz="2600" dirty="0" smtClean="0"/>
              <a:t> </a:t>
            </a:r>
            <a:r>
              <a:rPr lang="en-US" sz="2600" dirty="0" err="1" smtClean="0"/>
              <a:t>ternyata</a:t>
            </a:r>
            <a:r>
              <a:rPr lang="en-US" sz="2600" dirty="0" smtClean="0"/>
              <a:t> </a:t>
            </a:r>
            <a:r>
              <a:rPr lang="id-ID" sz="2600" dirty="0" smtClean="0"/>
              <a:t>Kita </a:t>
            </a:r>
            <a:r>
              <a:rPr lang="en-US" sz="2600" dirty="0" err="1" smtClean="0"/>
              <a:t>menjiplak</a:t>
            </a:r>
            <a:r>
              <a:rPr lang="en-US" sz="2600" dirty="0" smtClean="0"/>
              <a:t> </a:t>
            </a:r>
            <a:r>
              <a:rPr lang="en-US" sz="2600" dirty="0" err="1" smtClean="0"/>
              <a:t>secara</a:t>
            </a:r>
            <a:r>
              <a:rPr lang="en-US" sz="2600" dirty="0" smtClean="0"/>
              <a:t> </a:t>
            </a:r>
            <a:r>
              <a:rPr lang="en-US" sz="2600" dirty="0" err="1" smtClean="0"/>
              <a:t>sengaja</a:t>
            </a:r>
            <a:r>
              <a:rPr lang="en-US" sz="2600" dirty="0" smtClean="0"/>
              <a:t> </a:t>
            </a:r>
            <a:r>
              <a:rPr lang="en-US" sz="2600" dirty="0" err="1" smtClean="0"/>
              <a:t>atau</a:t>
            </a:r>
            <a:r>
              <a:rPr lang="en-US" sz="2600" dirty="0" smtClean="0"/>
              <a:t> </a:t>
            </a:r>
            <a:r>
              <a:rPr lang="en-US" sz="2600" dirty="0" err="1" smtClean="0"/>
              <a:t>tidak</a:t>
            </a:r>
            <a:r>
              <a:rPr lang="en-US" sz="2600" dirty="0" smtClean="0"/>
              <a:t> </a:t>
            </a:r>
            <a:r>
              <a:rPr lang="en-US" sz="2600" dirty="0" err="1" smtClean="0"/>
              <a:t>sengaja</a:t>
            </a:r>
            <a:r>
              <a:rPr lang="id-ID" sz="2600" dirty="0" smtClean="0"/>
              <a:t>, kita</a:t>
            </a:r>
            <a:r>
              <a:rPr lang="en-US" sz="2600" dirty="0" smtClean="0"/>
              <a:t> </a:t>
            </a:r>
            <a:r>
              <a:rPr lang="en-US" sz="2600" dirty="0" err="1" smtClean="0"/>
              <a:t>mungkin</a:t>
            </a:r>
            <a:r>
              <a:rPr lang="en-US" sz="2600" dirty="0" smtClean="0"/>
              <a:t> </a:t>
            </a:r>
            <a:r>
              <a:rPr lang="en-US" sz="2600" dirty="0" err="1" smtClean="0"/>
              <a:t>menghadapi</a:t>
            </a:r>
            <a:r>
              <a:rPr lang="en-US" sz="2600" dirty="0" smtClean="0"/>
              <a:t> </a:t>
            </a:r>
            <a:r>
              <a:rPr lang="en-US" sz="2600" dirty="0" err="1" smtClean="0"/>
              <a:t>konsekuensi</a:t>
            </a:r>
            <a:r>
              <a:rPr lang="en-US" sz="2600" dirty="0" smtClean="0"/>
              <a:t> </a:t>
            </a:r>
            <a:r>
              <a:rPr lang="en-US" sz="2600" dirty="0" err="1" smtClean="0"/>
              <a:t>serius</a:t>
            </a:r>
            <a:r>
              <a:rPr lang="en-US" sz="2600" dirty="0" smtClean="0"/>
              <a:t>. </a:t>
            </a:r>
            <a:endParaRPr lang="id-ID" sz="2600" dirty="0" smtClean="0"/>
          </a:p>
          <a:p>
            <a:r>
              <a:rPr lang="en-US" sz="2600" dirty="0" smtClean="0"/>
              <a:t>Cara </a:t>
            </a:r>
            <a:r>
              <a:rPr lang="en-US" sz="2600" dirty="0" err="1" smtClean="0"/>
              <a:t>terbaik</a:t>
            </a:r>
            <a:r>
              <a:rPr lang="en-US" sz="2600" dirty="0" smtClean="0"/>
              <a:t> </a:t>
            </a:r>
            <a:r>
              <a:rPr lang="en-US" sz="2600" dirty="0" err="1" smtClean="0"/>
              <a:t>untuk</a:t>
            </a:r>
            <a:r>
              <a:rPr lang="en-US" sz="2600" dirty="0" smtClean="0"/>
              <a:t> </a:t>
            </a:r>
            <a:r>
              <a:rPr lang="en-US" sz="2600" dirty="0" err="1" smtClean="0"/>
              <a:t>menghindari</a:t>
            </a:r>
            <a:r>
              <a:rPr lang="en-US" sz="2600" dirty="0" smtClean="0"/>
              <a:t> </a:t>
            </a:r>
            <a:r>
              <a:rPr lang="en-US" sz="2600" dirty="0" err="1" smtClean="0"/>
              <a:t>plagiarisme</a:t>
            </a:r>
            <a:r>
              <a:rPr lang="en-US" sz="2600" dirty="0" smtClean="0"/>
              <a:t> </a:t>
            </a:r>
            <a:r>
              <a:rPr lang="en-US" sz="2600" dirty="0" err="1" smtClean="0"/>
              <a:t>adalah</a:t>
            </a:r>
            <a:r>
              <a:rPr lang="en-US" sz="2600" dirty="0" smtClean="0"/>
              <a:t> </a:t>
            </a:r>
            <a:r>
              <a:rPr lang="en-US" sz="2600" dirty="0" err="1" smtClean="0"/>
              <a:t>dengan</a:t>
            </a:r>
            <a:r>
              <a:rPr lang="en-US" sz="2600" dirty="0" smtClean="0"/>
              <a:t> </a:t>
            </a:r>
            <a:r>
              <a:rPr lang="en-US" sz="2600" dirty="0" err="1" smtClean="0">
                <a:solidFill>
                  <a:srgbClr val="FF0000"/>
                </a:solidFill>
              </a:rPr>
              <a:t>mengutip</a:t>
            </a:r>
            <a:r>
              <a:rPr lang="en-US" sz="2600" dirty="0" smtClean="0">
                <a:solidFill>
                  <a:srgbClr val="FF0000"/>
                </a:solidFill>
              </a:rPr>
              <a:t> </a:t>
            </a:r>
            <a:r>
              <a:rPr lang="en-US" sz="2600" dirty="0" err="1" smtClean="0">
                <a:solidFill>
                  <a:srgbClr val="FF0000"/>
                </a:solidFill>
              </a:rPr>
              <a:t>sumber-sumber</a:t>
            </a:r>
            <a:r>
              <a:rPr lang="en-US" sz="2600" dirty="0" smtClean="0">
                <a:solidFill>
                  <a:srgbClr val="FF0000"/>
                </a:solidFill>
              </a:rPr>
              <a:t> </a:t>
            </a:r>
            <a:r>
              <a:rPr lang="id-ID" sz="2600" dirty="0" smtClean="0"/>
              <a:t>yang Kita gunakan baik </a:t>
            </a:r>
            <a:r>
              <a:rPr lang="en-US" sz="2600" dirty="0" smtClean="0"/>
              <a:t>di </a:t>
            </a:r>
            <a:r>
              <a:rPr lang="en-US" sz="2600" dirty="0" err="1" smtClean="0"/>
              <a:t>dalam</a:t>
            </a:r>
            <a:r>
              <a:rPr lang="en-US" sz="2600" dirty="0" smtClean="0"/>
              <a:t> </a:t>
            </a:r>
            <a:r>
              <a:rPr lang="id-ID" sz="2600" dirty="0" smtClean="0"/>
              <a:t>bagian utama artikel Kita</a:t>
            </a:r>
            <a:r>
              <a:rPr lang="en-US" sz="2600" dirty="0" smtClean="0"/>
              <a:t> </a:t>
            </a:r>
            <a:r>
              <a:rPr lang="en-US" sz="2600" dirty="0" err="1" smtClean="0"/>
              <a:t>maupun</a:t>
            </a:r>
            <a:r>
              <a:rPr lang="en-US" sz="2600" dirty="0" smtClean="0"/>
              <a:t> </a:t>
            </a:r>
            <a:r>
              <a:rPr lang="en-US" sz="2600" dirty="0" err="1" smtClean="0"/>
              <a:t>dalam</a:t>
            </a:r>
            <a:r>
              <a:rPr lang="en-US" sz="2600" dirty="0" smtClean="0"/>
              <a:t> </a:t>
            </a:r>
            <a:r>
              <a:rPr lang="en-US" sz="2600" dirty="0" err="1" smtClean="0"/>
              <a:t>bibliografi</a:t>
            </a:r>
            <a:r>
              <a:rPr lang="en-US" sz="2600" dirty="0" smtClean="0"/>
              <a:t> </a:t>
            </a:r>
            <a:r>
              <a:rPr lang="en-US" sz="2600" dirty="0" err="1" smtClean="0"/>
              <a:t>sumber-sumber</a:t>
            </a:r>
            <a:r>
              <a:rPr lang="en-US" sz="2600" dirty="0" smtClean="0"/>
              <a:t> yang </a:t>
            </a:r>
            <a:r>
              <a:rPr lang="id-ID" sz="2600" dirty="0" smtClean="0"/>
              <a:t>Kita</a:t>
            </a:r>
            <a:r>
              <a:rPr lang="en-US" sz="2600" dirty="0" smtClean="0"/>
              <a:t> </a:t>
            </a:r>
            <a:r>
              <a:rPr lang="en-US" sz="2600" dirty="0" err="1" smtClean="0"/>
              <a:t>gunakan</a:t>
            </a:r>
            <a:r>
              <a:rPr lang="en-US" sz="2600" dirty="0" smtClean="0"/>
              <a:t> di </a:t>
            </a:r>
            <a:r>
              <a:rPr lang="en-US" sz="2600" dirty="0" err="1" smtClean="0"/>
              <a:t>akhir</a:t>
            </a:r>
            <a:r>
              <a:rPr lang="en-US" sz="2600" dirty="0" smtClean="0"/>
              <a:t> </a:t>
            </a:r>
            <a:r>
              <a:rPr lang="id-ID" sz="2600" dirty="0" smtClean="0"/>
              <a:t>artikel Kita</a:t>
            </a:r>
            <a:r>
              <a:rPr lang="en-US" sz="2600" dirty="0" smtClean="0"/>
              <a:t>.</a:t>
            </a:r>
            <a:endParaRPr lang="id-ID" sz="2600" dirty="0"/>
          </a:p>
        </p:txBody>
      </p:sp>
    </p:spTree>
    <p:extLst>
      <p:ext uri="{BB962C8B-B14F-4D97-AF65-F5344CB8AC3E}">
        <p14:creationId xmlns:p14="http://schemas.microsoft.com/office/powerpoint/2010/main" val="98990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(7)</a:t>
            </a:r>
            <a:endParaRPr lang="id-ID" dirty="0"/>
          </a:p>
        </p:txBody>
      </p:sp>
      <p:sp>
        <p:nvSpPr>
          <p:cNvPr id="3" name="Content Placeholder 2"/>
          <p:cNvSpPr>
            <a:spLocks noGrp="1"/>
          </p:cNvSpPr>
          <p:nvPr>
            <p:ph idx="1"/>
          </p:nvPr>
        </p:nvSpPr>
        <p:spPr/>
        <p:txBody>
          <a:bodyPr/>
          <a:lstStyle/>
          <a:p>
            <a:r>
              <a:rPr lang="en-US" dirty="0" err="1" smtClean="0"/>
              <a:t>Plagiarisme</a:t>
            </a:r>
            <a:r>
              <a:rPr lang="en-US" dirty="0" smtClean="0"/>
              <a:t> </a:t>
            </a:r>
            <a:r>
              <a:rPr lang="en-US" dirty="0" err="1" smtClean="0"/>
              <a:t>terjadi</a:t>
            </a:r>
            <a:r>
              <a:rPr lang="en-US" dirty="0" smtClean="0"/>
              <a:t> </a:t>
            </a:r>
            <a:r>
              <a:rPr lang="en-US" dirty="0" err="1" smtClean="0"/>
              <a:t>ketika</a:t>
            </a:r>
            <a:r>
              <a:rPr lang="en-US" dirty="0" smtClean="0"/>
              <a:t> </a:t>
            </a:r>
            <a:r>
              <a:rPr lang="id-ID" dirty="0" smtClean="0"/>
              <a:t>Kita</a:t>
            </a:r>
            <a:r>
              <a:rPr lang="en-US" dirty="0" smtClean="0"/>
              <a:t> </a:t>
            </a:r>
            <a:r>
              <a:rPr lang="en-US" dirty="0" err="1" smtClean="0"/>
              <a:t>meminjam</a:t>
            </a:r>
            <a:r>
              <a:rPr lang="en-US" dirty="0" smtClean="0"/>
              <a:t> kata-kata (</a:t>
            </a:r>
            <a:r>
              <a:rPr lang="en-US" dirty="0" err="1" smtClean="0"/>
              <a:t>atau</a:t>
            </a:r>
            <a:r>
              <a:rPr lang="en-US" dirty="0" smtClean="0"/>
              <a:t> ide-ide) orang lain </a:t>
            </a:r>
            <a:r>
              <a:rPr lang="en-US" dirty="0" err="1" smtClean="0"/>
              <a:t>dan</a:t>
            </a:r>
            <a:r>
              <a:rPr lang="en-US" dirty="0" smtClean="0"/>
              <a:t> </a:t>
            </a:r>
            <a:r>
              <a:rPr lang="en-US" dirty="0" err="1" smtClean="0"/>
              <a:t>tidak</a:t>
            </a:r>
            <a:r>
              <a:rPr lang="en-US" dirty="0" smtClean="0"/>
              <a:t> </a:t>
            </a:r>
            <a:r>
              <a:rPr lang="en-US" dirty="0" err="1" smtClean="0"/>
              <a:t>mengakui</a:t>
            </a:r>
            <a:r>
              <a:rPr lang="en-US" dirty="0" smtClean="0"/>
              <a:t> </a:t>
            </a:r>
            <a:r>
              <a:rPr lang="en-US" dirty="0" err="1" smtClean="0"/>
              <a:t>bahwa</a:t>
            </a:r>
            <a:r>
              <a:rPr lang="en-US" dirty="0" smtClean="0"/>
              <a:t> </a:t>
            </a:r>
            <a:r>
              <a:rPr lang="id-ID" dirty="0" smtClean="0"/>
              <a:t>Kita</a:t>
            </a:r>
            <a:r>
              <a:rPr lang="en-US" dirty="0" smtClean="0"/>
              <a:t> </a:t>
            </a:r>
            <a:r>
              <a:rPr lang="en-US" dirty="0" err="1" smtClean="0"/>
              <a:t>telah</a:t>
            </a:r>
            <a:r>
              <a:rPr lang="en-US" dirty="0" smtClean="0"/>
              <a:t> </a:t>
            </a:r>
            <a:r>
              <a:rPr lang="en-US" dirty="0" err="1" smtClean="0"/>
              <a:t>melakukannya</a:t>
            </a:r>
            <a:r>
              <a:rPr lang="en-US" dirty="0" smtClean="0"/>
              <a:t>. </a:t>
            </a:r>
            <a:endParaRPr lang="id-ID" dirty="0" smtClean="0"/>
          </a:p>
          <a:p>
            <a:r>
              <a:rPr lang="en-US" dirty="0" err="1" smtClean="0"/>
              <a:t>Plagiarisme</a:t>
            </a:r>
            <a:r>
              <a:rPr lang="en-US" dirty="0" smtClean="0"/>
              <a:t> </a:t>
            </a:r>
            <a:r>
              <a:rPr lang="id-ID" dirty="0" smtClean="0"/>
              <a:t>merupakan </a:t>
            </a:r>
            <a:r>
              <a:rPr lang="en-US" dirty="0" err="1" smtClean="0"/>
              <a:t>pelanggaran</a:t>
            </a:r>
            <a:r>
              <a:rPr lang="en-US" dirty="0" smtClean="0"/>
              <a:t> yang </a:t>
            </a:r>
            <a:r>
              <a:rPr lang="en-US" dirty="0" err="1" smtClean="0"/>
              <a:t>sangat</a:t>
            </a:r>
            <a:r>
              <a:rPr lang="en-US" dirty="0" smtClean="0"/>
              <a:t> </a:t>
            </a:r>
            <a:r>
              <a:rPr lang="en-US" dirty="0" err="1" smtClean="0"/>
              <a:t>serius</a:t>
            </a:r>
            <a:r>
              <a:rPr lang="en-US" dirty="0" smtClean="0"/>
              <a:t>. </a:t>
            </a:r>
            <a:endParaRPr lang="id-ID" dirty="0" smtClean="0"/>
          </a:p>
          <a:p>
            <a:r>
              <a:rPr lang="en-US" dirty="0" err="1" smtClean="0"/>
              <a:t>Jika</a:t>
            </a:r>
            <a:r>
              <a:rPr lang="en-US" dirty="0" smtClean="0"/>
              <a:t> </a:t>
            </a:r>
            <a:r>
              <a:rPr lang="en-US" dirty="0" err="1" smtClean="0"/>
              <a:t>ternyata</a:t>
            </a:r>
            <a:r>
              <a:rPr lang="en-US" dirty="0" smtClean="0"/>
              <a:t> </a:t>
            </a:r>
            <a:r>
              <a:rPr lang="id-ID" dirty="0" smtClean="0"/>
              <a:t>Kita </a:t>
            </a:r>
            <a:r>
              <a:rPr lang="en-US" dirty="0" err="1" smtClean="0"/>
              <a:t>menjiplak</a:t>
            </a:r>
            <a:r>
              <a:rPr lang="en-US" dirty="0" smtClean="0"/>
              <a:t> </a:t>
            </a:r>
            <a:r>
              <a:rPr lang="en-US" dirty="0" err="1" smtClean="0"/>
              <a:t>secara</a:t>
            </a:r>
            <a:r>
              <a:rPr lang="en-US" dirty="0" smtClean="0"/>
              <a:t> </a:t>
            </a:r>
            <a:r>
              <a:rPr lang="en-US" dirty="0" err="1" smtClean="0"/>
              <a:t>sengaja</a:t>
            </a:r>
            <a:r>
              <a:rPr lang="en-US" dirty="0" smtClean="0"/>
              <a:t> </a:t>
            </a:r>
            <a:r>
              <a:rPr lang="en-US" dirty="0" err="1" smtClean="0"/>
              <a:t>atau</a:t>
            </a:r>
            <a:r>
              <a:rPr lang="en-US" dirty="0" smtClean="0"/>
              <a:t> </a:t>
            </a:r>
            <a:r>
              <a:rPr lang="en-US" dirty="0" err="1" smtClean="0"/>
              <a:t>tidak</a:t>
            </a:r>
            <a:r>
              <a:rPr lang="en-US" dirty="0" smtClean="0"/>
              <a:t> </a:t>
            </a:r>
            <a:r>
              <a:rPr lang="en-US" dirty="0" err="1" smtClean="0"/>
              <a:t>sengaja</a:t>
            </a:r>
            <a:r>
              <a:rPr lang="id-ID" dirty="0" smtClean="0"/>
              <a:t>, kita</a:t>
            </a:r>
            <a:r>
              <a:rPr lang="en-US" dirty="0" smtClean="0"/>
              <a:t> </a:t>
            </a:r>
            <a:r>
              <a:rPr lang="en-US" dirty="0" err="1" smtClean="0"/>
              <a:t>mungkin</a:t>
            </a:r>
            <a:r>
              <a:rPr lang="en-US" dirty="0" smtClean="0"/>
              <a:t> </a:t>
            </a:r>
            <a:r>
              <a:rPr lang="en-US" dirty="0" err="1" smtClean="0"/>
              <a:t>menghadapi</a:t>
            </a:r>
            <a:r>
              <a:rPr lang="en-US" dirty="0" smtClean="0"/>
              <a:t> </a:t>
            </a:r>
            <a:r>
              <a:rPr lang="en-US" dirty="0" err="1" smtClean="0"/>
              <a:t>konsekuensi</a:t>
            </a:r>
            <a:r>
              <a:rPr lang="en-US" dirty="0" smtClean="0"/>
              <a:t> </a:t>
            </a:r>
            <a:r>
              <a:rPr lang="en-US" dirty="0" err="1" smtClean="0"/>
              <a:t>serius</a:t>
            </a:r>
            <a:r>
              <a:rPr lang="en-US" dirty="0" smtClean="0"/>
              <a:t>. </a:t>
            </a:r>
            <a:endParaRPr lang="id-ID" dirty="0" smtClean="0"/>
          </a:p>
          <a:p>
            <a:r>
              <a:rPr lang="en-US" dirty="0" err="1" smtClean="0"/>
              <a:t>Dalam</a:t>
            </a:r>
            <a:r>
              <a:rPr lang="en-US" dirty="0" smtClean="0"/>
              <a:t> </a:t>
            </a:r>
            <a:r>
              <a:rPr lang="en-US" dirty="0" err="1" smtClean="0"/>
              <a:t>beberapa</a:t>
            </a:r>
            <a:r>
              <a:rPr lang="en-US" dirty="0" smtClean="0"/>
              <a:t> </a:t>
            </a:r>
            <a:r>
              <a:rPr lang="en-US" dirty="0" err="1" smtClean="0"/>
              <a:t>kasus</a:t>
            </a:r>
            <a:r>
              <a:rPr lang="id-ID" dirty="0" smtClean="0"/>
              <a:t>, mahasiswa dikeluarkan dari kampusnya karena melakukan </a:t>
            </a:r>
            <a:r>
              <a:rPr lang="en-US" dirty="0" smtClean="0"/>
              <a:t>plagiarism</a:t>
            </a:r>
            <a:r>
              <a:rPr lang="id-ID" dirty="0" smtClean="0"/>
              <a:t> pada saat melakukan tugas akhir</a:t>
            </a:r>
            <a:r>
              <a:rPr lang="en-US" dirty="0" smtClean="0"/>
              <a:t>.</a:t>
            </a:r>
            <a:endParaRPr lang="id-ID" dirty="0" smtClean="0"/>
          </a:p>
          <a:p>
            <a:r>
              <a:rPr lang="en-US" dirty="0" smtClean="0"/>
              <a:t>Cara </a:t>
            </a:r>
            <a:r>
              <a:rPr lang="en-US" dirty="0" err="1" smtClean="0"/>
              <a:t>terbaik</a:t>
            </a:r>
            <a:r>
              <a:rPr lang="en-US" dirty="0" smtClean="0"/>
              <a:t> </a:t>
            </a:r>
            <a:r>
              <a:rPr lang="en-US" dirty="0" err="1" smtClean="0"/>
              <a:t>untuk</a:t>
            </a:r>
            <a:r>
              <a:rPr lang="en-US" dirty="0" smtClean="0"/>
              <a:t> </a:t>
            </a:r>
            <a:r>
              <a:rPr lang="en-US" dirty="0" err="1" smtClean="0"/>
              <a:t>menghindari</a:t>
            </a:r>
            <a:r>
              <a:rPr lang="en-US" dirty="0" smtClean="0"/>
              <a:t> </a:t>
            </a:r>
            <a:r>
              <a:rPr lang="en-US" dirty="0" err="1" smtClean="0"/>
              <a:t>plagiarisme</a:t>
            </a:r>
            <a:r>
              <a:rPr lang="en-US" dirty="0" smtClean="0"/>
              <a:t> </a:t>
            </a:r>
            <a:r>
              <a:rPr lang="en-US" dirty="0" err="1" smtClean="0"/>
              <a:t>adalah</a:t>
            </a:r>
            <a:r>
              <a:rPr lang="en-US" dirty="0" smtClean="0"/>
              <a:t> </a:t>
            </a:r>
            <a:r>
              <a:rPr lang="en-US" dirty="0" err="1" smtClean="0"/>
              <a:t>dengan</a:t>
            </a:r>
            <a:r>
              <a:rPr lang="en-US" dirty="0" smtClean="0"/>
              <a:t> </a:t>
            </a:r>
            <a:r>
              <a:rPr lang="en-US" dirty="0" err="1" smtClean="0"/>
              <a:t>mengutip</a:t>
            </a:r>
            <a:r>
              <a:rPr lang="en-US" dirty="0" smtClean="0"/>
              <a:t> </a:t>
            </a:r>
            <a:r>
              <a:rPr lang="en-US" dirty="0" err="1" smtClean="0"/>
              <a:t>sumber-sumber</a:t>
            </a:r>
            <a:r>
              <a:rPr lang="en-US" dirty="0" smtClean="0"/>
              <a:t> </a:t>
            </a:r>
            <a:r>
              <a:rPr lang="id-ID" dirty="0" smtClean="0"/>
              <a:t>yang Kita gunakan baik </a:t>
            </a:r>
            <a:r>
              <a:rPr lang="en-US" dirty="0" smtClean="0"/>
              <a:t>di </a:t>
            </a:r>
            <a:r>
              <a:rPr lang="en-US" dirty="0" err="1" smtClean="0"/>
              <a:t>dalam</a:t>
            </a:r>
            <a:r>
              <a:rPr lang="en-US" dirty="0" smtClean="0"/>
              <a:t> </a:t>
            </a:r>
            <a:r>
              <a:rPr lang="id-ID" dirty="0" smtClean="0"/>
              <a:t>bagian utama artikel Kita</a:t>
            </a:r>
            <a:r>
              <a:rPr lang="en-US" dirty="0" smtClean="0"/>
              <a:t> </a:t>
            </a:r>
            <a:r>
              <a:rPr lang="en-US" dirty="0" err="1" smtClean="0"/>
              <a:t>maupun</a:t>
            </a:r>
            <a:r>
              <a:rPr lang="en-US" dirty="0" smtClean="0"/>
              <a:t> </a:t>
            </a:r>
            <a:r>
              <a:rPr lang="en-US" dirty="0" err="1" smtClean="0"/>
              <a:t>dalam</a:t>
            </a:r>
            <a:r>
              <a:rPr lang="en-US" dirty="0" smtClean="0"/>
              <a:t> </a:t>
            </a:r>
            <a:r>
              <a:rPr lang="en-US" dirty="0" err="1" smtClean="0"/>
              <a:t>bibliografi</a:t>
            </a:r>
            <a:r>
              <a:rPr lang="en-US" dirty="0" smtClean="0"/>
              <a:t> </a:t>
            </a:r>
            <a:r>
              <a:rPr lang="en-US" dirty="0" err="1" smtClean="0"/>
              <a:t>sumber-sumber</a:t>
            </a:r>
            <a:r>
              <a:rPr lang="en-US" dirty="0" smtClean="0"/>
              <a:t> yang </a:t>
            </a:r>
            <a:r>
              <a:rPr lang="id-ID" dirty="0" smtClean="0"/>
              <a:t>Kita</a:t>
            </a:r>
            <a:r>
              <a:rPr lang="en-US" dirty="0" smtClean="0"/>
              <a:t> </a:t>
            </a:r>
            <a:r>
              <a:rPr lang="en-US" dirty="0" err="1" smtClean="0"/>
              <a:t>gunakan</a:t>
            </a:r>
            <a:r>
              <a:rPr lang="en-US" dirty="0" smtClean="0"/>
              <a:t> di </a:t>
            </a:r>
            <a:r>
              <a:rPr lang="en-US" dirty="0" err="1" smtClean="0"/>
              <a:t>akhir</a:t>
            </a:r>
            <a:r>
              <a:rPr lang="en-US" dirty="0" smtClean="0"/>
              <a:t> </a:t>
            </a:r>
            <a:r>
              <a:rPr lang="id-ID" dirty="0" smtClean="0"/>
              <a:t>artikel Kita</a:t>
            </a:r>
            <a:r>
              <a:rPr lang="en-US" dirty="0" smtClean="0"/>
              <a:t>.</a:t>
            </a:r>
            <a:endParaRPr lang="id-ID" dirty="0"/>
          </a:p>
        </p:txBody>
      </p:sp>
    </p:spTree>
    <p:extLst>
      <p:ext uri="{BB962C8B-B14F-4D97-AF65-F5344CB8AC3E}">
        <p14:creationId xmlns:p14="http://schemas.microsoft.com/office/powerpoint/2010/main" val="246473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Pentingnya Kutipan</a:t>
            </a:r>
            <a:endParaRPr lang="id-ID" dirty="0"/>
          </a:p>
        </p:txBody>
      </p:sp>
      <p:sp>
        <p:nvSpPr>
          <p:cNvPr id="3" name="Content Placeholder 2"/>
          <p:cNvSpPr>
            <a:spLocks noGrp="1"/>
          </p:cNvSpPr>
          <p:nvPr>
            <p:ph idx="1"/>
          </p:nvPr>
        </p:nvSpPr>
        <p:spPr>
          <a:xfrm>
            <a:off x="609600" y="1428328"/>
            <a:ext cx="10972800" cy="4953000"/>
          </a:xfrm>
        </p:spPr>
        <p:txBody>
          <a:bodyPr/>
          <a:lstStyle/>
          <a:p>
            <a:r>
              <a:rPr lang="id-ID" dirty="0" smtClean="0"/>
              <a:t>Alasan melakukan kutipan:</a:t>
            </a:r>
            <a:endParaRPr lang="id-ID" dirty="0"/>
          </a:p>
          <a:p>
            <a:pPr lvl="1"/>
            <a:r>
              <a:rPr lang="id-ID" dirty="0"/>
              <a:t>Untuk menunjukkan kepada pembaca, bahwa Kita telah melakukan penelitian yang tepat dengan mendaftarkan sumber yang Kita </a:t>
            </a:r>
            <a:r>
              <a:rPr lang="id-ID" dirty="0" smtClean="0"/>
              <a:t>gunakan.</a:t>
            </a:r>
            <a:endParaRPr lang="id-ID" dirty="0"/>
          </a:p>
          <a:p>
            <a:pPr lvl="1"/>
            <a:r>
              <a:rPr lang="id-ID" dirty="0"/>
              <a:t>M</a:t>
            </a:r>
            <a:r>
              <a:rPr lang="id-ID" dirty="0" smtClean="0"/>
              <a:t>emberikan </a:t>
            </a:r>
            <a:r>
              <a:rPr lang="id-ID" dirty="0"/>
              <a:t>penghargaan kepada peneliti lain dan mengakui ide-ide mereka.</a:t>
            </a:r>
          </a:p>
          <a:p>
            <a:pPr lvl="1"/>
            <a:r>
              <a:rPr lang="id-ID" dirty="0"/>
              <a:t>Untuk menghindari </a:t>
            </a:r>
            <a:r>
              <a:rPr lang="id-ID" dirty="0" smtClean="0"/>
              <a:t>plagiarisme.</a:t>
            </a:r>
            <a:endParaRPr lang="id-ID" dirty="0"/>
          </a:p>
          <a:p>
            <a:pPr lvl="1"/>
            <a:r>
              <a:rPr lang="id-ID" dirty="0"/>
              <a:t>Untuk memungkinkan pembaca melacak sumber yang Kita </a:t>
            </a:r>
            <a:r>
              <a:rPr lang="id-ID" dirty="0" smtClean="0"/>
              <a:t>gunakan.</a:t>
            </a:r>
          </a:p>
          <a:p>
            <a:pPr lvl="1"/>
            <a:r>
              <a:rPr lang="id-ID" dirty="0" smtClean="0"/>
              <a:t>Untuk </a:t>
            </a:r>
            <a:r>
              <a:rPr lang="id-ID" dirty="0"/>
              <a:t>menghubungkan karya dan ide </a:t>
            </a:r>
            <a:r>
              <a:rPr lang="id-ID" dirty="0" smtClean="0"/>
              <a:t>sebelumnya.</a:t>
            </a:r>
            <a:endParaRPr lang="id-ID" dirty="0"/>
          </a:p>
          <a:p>
            <a:pPr lvl="1"/>
            <a:r>
              <a:rPr lang="id-ID" dirty="0"/>
              <a:t>Untuk memungkinkan pembaca menentukan secara independen apakah bahan yang direferensikan mendukung argumen </a:t>
            </a:r>
            <a:r>
              <a:rPr lang="id-ID" dirty="0" smtClean="0"/>
              <a:t>penulis</a:t>
            </a:r>
            <a:endParaRPr lang="id-ID" dirty="0"/>
          </a:p>
          <a:p>
            <a:pPr lvl="1"/>
            <a:r>
              <a:rPr lang="id-ID" dirty="0"/>
              <a:t>Untuk membantu pembaca mengukur kekuatan dan validitas materi yang </a:t>
            </a:r>
            <a:r>
              <a:rPr lang="id-ID" dirty="0" smtClean="0"/>
              <a:t>Kita digunakan.</a:t>
            </a:r>
            <a:endParaRPr lang="id-ID" dirty="0"/>
          </a:p>
          <a:p>
            <a:pPr marL="400050" lvl="1" indent="0">
              <a:buNone/>
            </a:pPr>
            <a:endParaRPr lang="id-ID" dirty="0"/>
          </a:p>
        </p:txBody>
      </p:sp>
    </p:spTree>
    <p:extLst>
      <p:ext uri="{BB962C8B-B14F-4D97-AF65-F5344CB8AC3E}">
        <p14:creationId xmlns:p14="http://schemas.microsoft.com/office/powerpoint/2010/main" val="2405943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Yang Perlu Dikutip</a:t>
            </a:r>
            <a:endParaRPr lang="id-ID" dirty="0"/>
          </a:p>
        </p:txBody>
      </p:sp>
      <p:sp>
        <p:nvSpPr>
          <p:cNvPr id="3" name="Content Placeholder 2"/>
          <p:cNvSpPr>
            <a:spLocks noGrp="1"/>
          </p:cNvSpPr>
          <p:nvPr>
            <p:ph idx="1"/>
          </p:nvPr>
        </p:nvSpPr>
        <p:spPr/>
        <p:txBody>
          <a:bodyPr/>
          <a:lstStyle/>
          <a:p>
            <a:r>
              <a:rPr lang="id-ID" dirty="0"/>
              <a:t>Kita harus melakukan </a:t>
            </a:r>
            <a:r>
              <a:rPr lang="id-ID" dirty="0" smtClean="0"/>
              <a:t>kutipan pada</a:t>
            </a:r>
            <a:r>
              <a:rPr lang="id-ID" dirty="0"/>
              <a:t>:</a:t>
            </a:r>
          </a:p>
          <a:p>
            <a:pPr lvl="1"/>
            <a:r>
              <a:rPr lang="id-ID" dirty="0"/>
              <a:t>Fakta, angka, ide, </a:t>
            </a:r>
            <a:r>
              <a:rPr lang="id-ID" dirty="0" smtClean="0"/>
              <a:t>gambar, rumus atau </a:t>
            </a:r>
            <a:r>
              <a:rPr lang="id-ID" dirty="0"/>
              <a:t>informasi lain </a:t>
            </a:r>
            <a:r>
              <a:rPr lang="id-ID" dirty="0" smtClean="0"/>
              <a:t>(bukan </a:t>
            </a:r>
            <a:r>
              <a:rPr lang="id-ID" dirty="0"/>
              <a:t>pengetahuan </a:t>
            </a:r>
            <a:r>
              <a:rPr lang="id-ID" dirty="0" smtClean="0"/>
              <a:t>umum).</a:t>
            </a:r>
            <a:endParaRPr lang="id-ID" dirty="0"/>
          </a:p>
          <a:p>
            <a:pPr lvl="1"/>
            <a:r>
              <a:rPr lang="id-ID" dirty="0"/>
              <a:t>Gagasan, kata-kata, teori, atau bahasa yang tepat yang digunakan orang lain dalam publikasi lain.</a:t>
            </a:r>
          </a:p>
          <a:p>
            <a:pPr lvl="1"/>
            <a:r>
              <a:rPr lang="id-ID" dirty="0"/>
              <a:t>Publikasi yang harus dikutip meliputi: buku, bab buku, </a:t>
            </a:r>
            <a:r>
              <a:rPr lang="id-ID" dirty="0" smtClean="0"/>
              <a:t>artikel, </a:t>
            </a:r>
            <a:r>
              <a:rPr lang="id-ID" dirty="0"/>
              <a:t>halaman web, tesis, dll.</a:t>
            </a:r>
          </a:p>
          <a:p>
            <a:pPr lvl="1"/>
            <a:r>
              <a:rPr lang="id-ID" dirty="0"/>
              <a:t>Kata-kata persis orang lain harus </a:t>
            </a:r>
            <a:r>
              <a:rPr lang="id-ID" dirty="0" smtClean="0"/>
              <a:t>dikutip.</a:t>
            </a:r>
            <a:endParaRPr lang="id-ID" dirty="0"/>
          </a:p>
        </p:txBody>
      </p:sp>
    </p:spTree>
    <p:extLst>
      <p:ext uri="{BB962C8B-B14F-4D97-AF65-F5344CB8AC3E}">
        <p14:creationId xmlns:p14="http://schemas.microsoft.com/office/powerpoint/2010/main" val="3415771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a:t>
            </a:r>
            <a:r>
              <a:rPr lang="id-ID" dirty="0" smtClean="0"/>
              <a:t>Penyitiran (1)</a:t>
            </a:r>
            <a:endParaRPr lang="id-ID" dirty="0"/>
          </a:p>
        </p:txBody>
      </p:sp>
      <p:sp>
        <p:nvSpPr>
          <p:cNvPr id="3" name="Content Placeholder 2"/>
          <p:cNvSpPr>
            <a:spLocks noGrp="1"/>
          </p:cNvSpPr>
          <p:nvPr>
            <p:ph idx="1"/>
          </p:nvPr>
        </p:nvSpPr>
        <p:spPr/>
        <p:txBody>
          <a:bodyPr/>
          <a:lstStyle/>
          <a:p>
            <a:pPr lvl="0"/>
            <a:r>
              <a:rPr lang="id-ID" dirty="0">
                <a:solidFill>
                  <a:srgbClr val="FF0000"/>
                </a:solidFill>
              </a:rPr>
              <a:t>Kutipan Langsung</a:t>
            </a:r>
          </a:p>
          <a:p>
            <a:pPr lvl="1"/>
            <a:r>
              <a:rPr lang="id-ID" dirty="0"/>
              <a:t>Kutipan langsung adalah penggunaan kutipan yang dilakukan penulis dengan cara menulis kembali ide orang lain sama persis dengan aslinya</a:t>
            </a:r>
            <a:r>
              <a:rPr lang="id-ID" dirty="0" smtClean="0"/>
              <a:t>.</a:t>
            </a:r>
          </a:p>
          <a:p>
            <a:pPr lvl="1"/>
            <a:r>
              <a:rPr lang="id-ID" dirty="0" smtClean="0"/>
              <a:t>Prinsip </a:t>
            </a:r>
            <a:r>
              <a:rPr lang="id-ID" dirty="0"/>
              <a:t>dasar kutipan langsung yaitu mengutip sumber bacaan secara langsung dilakukan sama presis seperti yang dituliskan yang ada dalam sumber, tidak menambah ataupun mengurangi. </a:t>
            </a:r>
            <a:endParaRPr lang="id-ID" dirty="0" smtClean="0"/>
          </a:p>
          <a:p>
            <a:pPr lvl="1"/>
            <a:r>
              <a:rPr lang="id-ID" dirty="0" smtClean="0"/>
              <a:t>Jika </a:t>
            </a:r>
            <a:r>
              <a:rPr lang="id-ID" dirty="0"/>
              <a:t>kata, kalimat, atau paragraf tidak dicetak miring atau dicetak tebal, pengutip juga tidak boleh mencetak miring atau cetak tebal ketika </a:t>
            </a:r>
            <a:r>
              <a:rPr lang="id-ID" dirty="0" smtClean="0"/>
              <a:t>mengutip</a:t>
            </a:r>
            <a:endParaRPr lang="id-ID" dirty="0"/>
          </a:p>
        </p:txBody>
      </p:sp>
    </p:spTree>
    <p:extLst>
      <p:ext uri="{BB962C8B-B14F-4D97-AF65-F5344CB8AC3E}">
        <p14:creationId xmlns:p14="http://schemas.microsoft.com/office/powerpoint/2010/main" val="1378804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Penyitiran </a:t>
            </a:r>
            <a:r>
              <a:rPr lang="id-ID" dirty="0" smtClean="0"/>
              <a:t>(2)</a:t>
            </a:r>
            <a:endParaRPr lang="id-ID" dirty="0"/>
          </a:p>
        </p:txBody>
      </p:sp>
      <p:sp>
        <p:nvSpPr>
          <p:cNvPr id="3" name="Content Placeholder 2"/>
          <p:cNvSpPr>
            <a:spLocks noGrp="1"/>
          </p:cNvSpPr>
          <p:nvPr>
            <p:ph idx="1"/>
          </p:nvPr>
        </p:nvSpPr>
        <p:spPr/>
        <p:txBody>
          <a:bodyPr/>
          <a:lstStyle/>
          <a:p>
            <a:r>
              <a:rPr lang="id-ID" dirty="0" smtClean="0"/>
              <a:t>Cara </a:t>
            </a:r>
            <a:r>
              <a:rPr lang="id-ID" dirty="0"/>
              <a:t>melakukan kutipan </a:t>
            </a:r>
            <a:r>
              <a:rPr lang="id-ID" dirty="0" smtClean="0"/>
              <a:t>langsung:</a:t>
            </a:r>
            <a:endParaRPr lang="id-ID" dirty="0"/>
          </a:p>
          <a:p>
            <a:pPr marL="895350" lvl="0" indent="-514350">
              <a:buFont typeface="+mj-lt"/>
              <a:buAutoNum type="arabicPeriod"/>
            </a:pPr>
            <a:r>
              <a:rPr lang="id-ID" sz="2600" dirty="0"/>
              <a:t>Jika kutipan empat baris atau </a:t>
            </a:r>
            <a:r>
              <a:rPr lang="id-ID" sz="2600" dirty="0" smtClean="0"/>
              <a:t>kurang (langsung pendek):</a:t>
            </a:r>
            <a:endParaRPr lang="id-ID" sz="2600" dirty="0"/>
          </a:p>
          <a:p>
            <a:pPr lvl="2"/>
            <a:r>
              <a:rPr lang="id-ID" sz="2400" dirty="0"/>
              <a:t>Dikutip apa adanya;</a:t>
            </a:r>
          </a:p>
          <a:p>
            <a:pPr lvl="2"/>
            <a:r>
              <a:rPr lang="id-ID" sz="2400" dirty="0" smtClean="0"/>
              <a:t>Diintegrasikan </a:t>
            </a:r>
            <a:r>
              <a:rPr lang="id-ID" sz="2400" dirty="0"/>
              <a:t>ke dalam teks paparan penulis;</a:t>
            </a:r>
          </a:p>
          <a:p>
            <a:pPr lvl="2"/>
            <a:r>
              <a:rPr lang="id-ID" sz="2400" dirty="0"/>
              <a:t>Jarak baris kutipan dua spasi (sesuai dengan jarak spasi paparan);</a:t>
            </a:r>
          </a:p>
          <a:p>
            <a:pPr lvl="2"/>
            <a:r>
              <a:rPr lang="id-ID" sz="2400" dirty="0"/>
              <a:t>Dibubuhi </a:t>
            </a:r>
            <a:r>
              <a:rPr lang="id-ID" sz="2400" dirty="0" smtClean="0"/>
              <a:t>tanda </a:t>
            </a:r>
            <a:r>
              <a:rPr lang="id-ID" sz="2400" dirty="0"/>
              <a:t>kutip (“….”);</a:t>
            </a:r>
          </a:p>
          <a:p>
            <a:pPr lvl="2"/>
            <a:r>
              <a:rPr lang="id-ID" sz="2400" dirty="0"/>
              <a:t>Sertakan sumber kutipan di awal atau di akhir kutipan, yakni nama penulis, tahun terbit, dan halaman sumber.</a:t>
            </a:r>
          </a:p>
          <a:p>
            <a:pPr lvl="2"/>
            <a:r>
              <a:rPr lang="id-ID" sz="2400" dirty="0"/>
              <a:t>Jika berbahasa lain (asing atau daerah), kutipan ditulis dimiringkan (kursif</a:t>
            </a:r>
            <a:r>
              <a:rPr lang="id-ID" sz="2400" dirty="0" smtClean="0"/>
              <a:t>);</a:t>
            </a:r>
            <a:endParaRPr lang="id-ID" sz="2400" dirty="0"/>
          </a:p>
        </p:txBody>
      </p:sp>
    </p:spTree>
    <p:extLst>
      <p:ext uri="{BB962C8B-B14F-4D97-AF65-F5344CB8AC3E}">
        <p14:creationId xmlns:p14="http://schemas.microsoft.com/office/powerpoint/2010/main" val="3665769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Penyitiran </a:t>
            </a:r>
            <a:r>
              <a:rPr lang="id-ID" dirty="0" smtClean="0"/>
              <a:t>(3)</a:t>
            </a:r>
            <a:endParaRPr lang="id-ID" dirty="0"/>
          </a:p>
        </p:txBody>
      </p:sp>
      <p:sp>
        <p:nvSpPr>
          <p:cNvPr id="3" name="Content Placeholder 2"/>
          <p:cNvSpPr>
            <a:spLocks noGrp="1"/>
          </p:cNvSpPr>
          <p:nvPr>
            <p:ph idx="1"/>
          </p:nvPr>
        </p:nvSpPr>
        <p:spPr/>
        <p:txBody>
          <a:bodyPr/>
          <a:lstStyle/>
          <a:p>
            <a:pPr marL="514350" indent="-514350">
              <a:buFont typeface="+mj-lt"/>
              <a:buAutoNum type="arabicPeriod"/>
            </a:pPr>
            <a:r>
              <a:rPr lang="id-ID" dirty="0" smtClean="0"/>
              <a:t>Cara </a:t>
            </a:r>
            <a:r>
              <a:rPr lang="id-ID" dirty="0"/>
              <a:t>melakukan kutipan </a:t>
            </a:r>
            <a:r>
              <a:rPr lang="id-ID" dirty="0" smtClean="0"/>
              <a:t>langsung:</a:t>
            </a:r>
            <a:endParaRPr lang="id-ID" dirty="0"/>
          </a:p>
          <a:p>
            <a:pPr marL="895350" lvl="0" indent="-514350">
              <a:buFont typeface="+mj-lt"/>
              <a:buAutoNum type="alphaLcPeriod"/>
            </a:pPr>
            <a:r>
              <a:rPr lang="id-ID" sz="2600" dirty="0"/>
              <a:t>Jika kutipan empat baris atau </a:t>
            </a:r>
            <a:r>
              <a:rPr lang="id-ID" sz="2600" dirty="0" smtClean="0"/>
              <a:t>kurang (langsung pendek):</a:t>
            </a:r>
            <a:endParaRPr lang="id-ID" sz="2600" dirty="0"/>
          </a:p>
          <a:p>
            <a:pPr lvl="2"/>
            <a:r>
              <a:rPr lang="id-ID" sz="2400" dirty="0" smtClean="0"/>
              <a:t>Jika </a:t>
            </a:r>
            <a:r>
              <a:rPr lang="id-ID" sz="2400" dirty="0"/>
              <a:t>ada kesalahan </a:t>
            </a:r>
            <a:r>
              <a:rPr lang="id-ID" sz="2400" dirty="0" smtClean="0"/>
              <a:t>penulisa </a:t>
            </a:r>
            <a:r>
              <a:rPr lang="id-ID" sz="2400" dirty="0"/>
              <a:t>pada kutipan, tambahkan kata </a:t>
            </a:r>
            <a:r>
              <a:rPr lang="id-ID" sz="2400" i="1" dirty="0"/>
              <a:t>sic</a:t>
            </a:r>
            <a:r>
              <a:rPr lang="id-ID" sz="2400" dirty="0"/>
              <a:t> dalam kurung (</a:t>
            </a:r>
            <a:r>
              <a:rPr lang="id-ID" sz="2400" i="1" dirty="0"/>
              <a:t>sic) </a:t>
            </a:r>
            <a:r>
              <a:rPr lang="id-ID" sz="2400" dirty="0"/>
              <a:t>di kanan kata yang salah tadi;</a:t>
            </a:r>
          </a:p>
          <a:p>
            <a:pPr lvl="2"/>
            <a:r>
              <a:rPr lang="id-ID" sz="2400" dirty="0"/>
              <a:t>Jika ada bagian kalimat yang </a:t>
            </a:r>
            <a:r>
              <a:rPr lang="id-ID" sz="2400" dirty="0" smtClean="0"/>
              <a:t>dihilangkan:</a:t>
            </a:r>
          </a:p>
          <a:p>
            <a:pPr lvl="3"/>
            <a:r>
              <a:rPr lang="id-ID" sz="2400" dirty="0" smtClean="0"/>
              <a:t>Jika </a:t>
            </a:r>
            <a:r>
              <a:rPr lang="id-ID" sz="2400" dirty="0"/>
              <a:t>yang dihilangakan itu ada di awal atau di tengah </a:t>
            </a:r>
            <a:r>
              <a:rPr lang="id-ID" sz="2400" dirty="0" smtClean="0"/>
              <a:t>kutipan, maka ganti </a:t>
            </a:r>
            <a:r>
              <a:rPr lang="id-ID" sz="2400" dirty="0"/>
              <a:t>bagian itu dengan tanda titik sebanyak tiga buah (...)</a:t>
            </a:r>
            <a:r>
              <a:rPr lang="id-ID" sz="2400" dirty="0" smtClean="0"/>
              <a:t>, </a:t>
            </a:r>
          </a:p>
          <a:p>
            <a:pPr lvl="3"/>
            <a:r>
              <a:rPr lang="id-ID" sz="2400" dirty="0" smtClean="0"/>
              <a:t>Jika </a:t>
            </a:r>
            <a:r>
              <a:rPr lang="id-ID" sz="2400" dirty="0"/>
              <a:t>di bagian akhir </a:t>
            </a:r>
            <a:r>
              <a:rPr lang="id-ID" sz="2400" dirty="0" smtClean="0"/>
              <a:t>kalimat, maka ganti dengan </a:t>
            </a:r>
            <a:r>
              <a:rPr lang="id-ID" sz="2400" dirty="0"/>
              <a:t>empat titik </a:t>
            </a:r>
            <a:r>
              <a:rPr lang="id-ID" sz="2400" dirty="0" smtClean="0"/>
              <a:t>(....).</a:t>
            </a:r>
            <a:endParaRPr lang="id-ID" sz="2400" dirty="0"/>
          </a:p>
        </p:txBody>
      </p:sp>
    </p:spTree>
    <p:extLst>
      <p:ext uri="{BB962C8B-B14F-4D97-AF65-F5344CB8AC3E}">
        <p14:creationId xmlns:p14="http://schemas.microsoft.com/office/powerpoint/2010/main" val="2587513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a:t>
            </a:r>
            <a:r>
              <a:rPr lang="id-ID" dirty="0" smtClean="0"/>
              <a:t>Penyitiran (4)</a:t>
            </a:r>
            <a:endParaRPr lang="id-ID" dirty="0"/>
          </a:p>
        </p:txBody>
      </p:sp>
      <p:sp>
        <p:nvSpPr>
          <p:cNvPr id="3" name="Content Placeholder 2"/>
          <p:cNvSpPr>
            <a:spLocks noGrp="1"/>
          </p:cNvSpPr>
          <p:nvPr>
            <p:ph idx="1"/>
          </p:nvPr>
        </p:nvSpPr>
        <p:spPr/>
        <p:txBody>
          <a:bodyPr/>
          <a:lstStyle/>
          <a:p>
            <a:pPr marL="514350" indent="-514350">
              <a:buFont typeface="+mj-lt"/>
              <a:buAutoNum type="alphaLcPeriod" startAt="2"/>
            </a:pPr>
            <a:r>
              <a:rPr lang="id-ID" sz="2600" dirty="0"/>
              <a:t>L</a:t>
            </a:r>
            <a:r>
              <a:rPr lang="id-ID" sz="2600" dirty="0" smtClean="0"/>
              <a:t>ebih </a:t>
            </a:r>
            <a:r>
              <a:rPr lang="id-ID" sz="2600" dirty="0"/>
              <a:t>dari Empat Baris (Langsung Panjang):</a:t>
            </a:r>
          </a:p>
          <a:p>
            <a:pPr lvl="1"/>
            <a:r>
              <a:rPr lang="id-ID" dirty="0"/>
              <a:t>Dikutip apa adanya;</a:t>
            </a:r>
          </a:p>
          <a:p>
            <a:pPr lvl="1"/>
            <a:r>
              <a:rPr lang="id-ID" dirty="0"/>
              <a:t>Dipisahkan dari teks paparan penulis dalam format paragraf di bawah paparan penulis;</a:t>
            </a:r>
          </a:p>
          <a:p>
            <a:pPr lvl="1"/>
            <a:r>
              <a:rPr lang="id-ID" dirty="0"/>
              <a:t>Jarak baris kutipan satu spasi;</a:t>
            </a:r>
          </a:p>
          <a:p>
            <a:pPr lvl="1"/>
            <a:r>
              <a:rPr lang="id-ID" dirty="0"/>
              <a:t>Sertakan sumber kutipan di awal atau di akhir kutipan, yakni nama penulis, tahun terbit, dan halaman sumber.</a:t>
            </a:r>
          </a:p>
          <a:p>
            <a:pPr lvl="1"/>
            <a:r>
              <a:rPr lang="id-ID" dirty="0"/>
              <a:t>Jika berbahasa lain (asing atau daerah), kutipan </a:t>
            </a:r>
            <a:r>
              <a:rPr lang="id-ID" dirty="0" smtClean="0"/>
              <a:t>tulisan </a:t>
            </a:r>
            <a:r>
              <a:rPr lang="id-ID" dirty="0"/>
              <a:t>dimiringkan.</a:t>
            </a:r>
          </a:p>
          <a:p>
            <a:endParaRPr lang="id-ID" dirty="0"/>
          </a:p>
        </p:txBody>
      </p:sp>
    </p:spTree>
    <p:extLst>
      <p:ext uri="{BB962C8B-B14F-4D97-AF65-F5344CB8AC3E}">
        <p14:creationId xmlns:p14="http://schemas.microsoft.com/office/powerpoint/2010/main" val="3130815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a:t>
            </a:r>
            <a:r>
              <a:rPr lang="id-ID" dirty="0" smtClean="0"/>
              <a:t>Penyitiran (5)</a:t>
            </a:r>
            <a:endParaRPr lang="id-ID" dirty="0"/>
          </a:p>
        </p:txBody>
      </p:sp>
      <p:sp>
        <p:nvSpPr>
          <p:cNvPr id="3" name="Content Placeholder 2"/>
          <p:cNvSpPr>
            <a:spLocks noGrp="1"/>
          </p:cNvSpPr>
          <p:nvPr>
            <p:ph idx="1"/>
          </p:nvPr>
        </p:nvSpPr>
        <p:spPr/>
        <p:txBody>
          <a:bodyPr/>
          <a:lstStyle/>
          <a:p>
            <a:pPr marL="514350" lvl="0" indent="-514350">
              <a:buFont typeface="+mj-lt"/>
              <a:buAutoNum type="arabicPeriod" startAt="2"/>
            </a:pPr>
            <a:r>
              <a:rPr lang="id-ID" dirty="0" smtClean="0"/>
              <a:t>Kutipan </a:t>
            </a:r>
            <a:r>
              <a:rPr lang="id-ID" dirty="0"/>
              <a:t>Tidak Langsung</a:t>
            </a:r>
          </a:p>
          <a:p>
            <a:pPr lvl="1"/>
            <a:r>
              <a:rPr lang="id-ID" dirty="0"/>
              <a:t>Kutipan tidak langsung adalah penggunaan ide orang lain dengan cara menulis ulang dengan kalimat sendiri sesuai dengan pemahamannya. </a:t>
            </a:r>
            <a:endParaRPr lang="id-ID" dirty="0" smtClean="0"/>
          </a:p>
          <a:p>
            <a:pPr lvl="1"/>
            <a:r>
              <a:rPr lang="id-ID" dirty="0" smtClean="0"/>
              <a:t>Dengan </a:t>
            </a:r>
            <a:r>
              <a:rPr lang="id-ID" dirty="0"/>
              <a:t>kata lain, penulis tidak menulisnya sama persis dengan tulisan/paragraf/kalimat yang dikutip. </a:t>
            </a:r>
            <a:endParaRPr lang="id-ID" dirty="0" smtClean="0"/>
          </a:p>
          <a:p>
            <a:pPr lvl="1"/>
            <a:r>
              <a:rPr lang="id-ID" dirty="0" smtClean="0"/>
              <a:t>Kutipan </a:t>
            </a:r>
            <a:r>
              <a:rPr lang="id-ID" dirty="0"/>
              <a:t>tidak langsung disebut juga parafrase dan meringkas. </a:t>
            </a:r>
            <a:endParaRPr lang="id-ID" dirty="0" smtClean="0"/>
          </a:p>
          <a:p>
            <a:pPr lvl="1"/>
            <a:r>
              <a:rPr lang="id-ID" dirty="0" smtClean="0"/>
              <a:t>Parafrase </a:t>
            </a:r>
            <a:r>
              <a:rPr lang="id-ID" dirty="0"/>
              <a:t>melibatkan Kita dalam penulisan, frasa demi frasa dari sumber Kita tulis kembali menjadi kata-kata </a:t>
            </a:r>
            <a:r>
              <a:rPr lang="id-ID" dirty="0" smtClean="0"/>
              <a:t>Kita sendiri</a:t>
            </a:r>
            <a:r>
              <a:rPr lang="id-ID" dirty="0"/>
              <a:t>. </a:t>
            </a:r>
            <a:endParaRPr lang="id-ID" dirty="0" smtClean="0"/>
          </a:p>
          <a:p>
            <a:pPr lvl="1"/>
            <a:r>
              <a:rPr lang="id-ID" dirty="0"/>
              <a:t>Parafrase </a:t>
            </a:r>
            <a:r>
              <a:rPr lang="id-ID" dirty="0" smtClean="0"/>
              <a:t>dapat memiliki </a:t>
            </a:r>
            <a:r>
              <a:rPr lang="id-ID" dirty="0"/>
              <a:t>panjang yang sama atau lebih pendek dari bagian aslinya. </a:t>
            </a:r>
            <a:endParaRPr lang="id-ID" dirty="0" smtClean="0"/>
          </a:p>
          <a:p>
            <a:pPr lvl="1"/>
            <a:r>
              <a:rPr lang="id-ID" dirty="0" smtClean="0"/>
              <a:t>Parafrase </a:t>
            </a:r>
            <a:r>
              <a:rPr lang="id-ID" dirty="0"/>
              <a:t>berarti penulisan ulang lengkap dari bagian sumber yang digunakan dan bukan hanya penataan ulang kata-kata. </a:t>
            </a:r>
          </a:p>
        </p:txBody>
      </p:sp>
    </p:spTree>
    <p:extLst>
      <p:ext uri="{BB962C8B-B14F-4D97-AF65-F5344CB8AC3E}">
        <p14:creationId xmlns:p14="http://schemas.microsoft.com/office/powerpoint/2010/main" val="317321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Jenis Kutipan atau </a:t>
            </a:r>
            <a:r>
              <a:rPr lang="id-ID" dirty="0" smtClean="0"/>
              <a:t>Penyitiran (6)</a:t>
            </a:r>
            <a:endParaRPr lang="id-ID" dirty="0"/>
          </a:p>
        </p:txBody>
      </p:sp>
      <p:sp>
        <p:nvSpPr>
          <p:cNvPr id="3" name="Content Placeholder 2"/>
          <p:cNvSpPr>
            <a:spLocks noGrp="1"/>
          </p:cNvSpPr>
          <p:nvPr>
            <p:ph idx="1"/>
          </p:nvPr>
        </p:nvSpPr>
        <p:spPr/>
        <p:txBody>
          <a:bodyPr/>
          <a:lstStyle/>
          <a:p>
            <a:pPr marL="514350" lvl="0" indent="-514350">
              <a:buFont typeface="+mj-lt"/>
              <a:buAutoNum type="arabicPeriod" startAt="2"/>
            </a:pPr>
            <a:r>
              <a:rPr lang="id-ID" dirty="0" smtClean="0"/>
              <a:t>Kutipan </a:t>
            </a:r>
            <a:r>
              <a:rPr lang="id-ID" dirty="0"/>
              <a:t>Tidak Langsung</a:t>
            </a:r>
          </a:p>
          <a:p>
            <a:pPr lvl="1"/>
            <a:r>
              <a:rPr lang="id-ID" dirty="0" smtClean="0"/>
              <a:t>Meringkas </a:t>
            </a:r>
            <a:r>
              <a:rPr lang="id-ID" dirty="0"/>
              <a:t>termasuk menempatkan ide utama suatu bagian ke dalam kata-kata Kita sendiri. </a:t>
            </a:r>
            <a:endParaRPr lang="id-ID" dirty="0" smtClean="0"/>
          </a:p>
          <a:p>
            <a:pPr lvl="1"/>
            <a:r>
              <a:rPr lang="id-ID" dirty="0" smtClean="0"/>
              <a:t>Ringkasan </a:t>
            </a:r>
            <a:r>
              <a:rPr lang="id-ID" dirty="0"/>
              <a:t>jauh lebih pendek daripada bagian sumber aslinya. Pastikan untuk tidak mengubah arti sebenarnya dari bagian ini sambil meringkas ide utama.</a:t>
            </a:r>
          </a:p>
          <a:p>
            <a:pPr lvl="1"/>
            <a:r>
              <a:rPr lang="id-ID" dirty="0"/>
              <a:t>Penulis merangkum dan merangkai kalimat didasarkan dari artikel atau sumber lainnya. </a:t>
            </a:r>
            <a:endParaRPr lang="id-ID" dirty="0" smtClean="0"/>
          </a:p>
          <a:p>
            <a:pPr lvl="1"/>
            <a:r>
              <a:rPr lang="id-ID" dirty="0" smtClean="0"/>
              <a:t>Ciri-ciri </a:t>
            </a:r>
            <a:r>
              <a:rPr lang="id-ID" dirty="0"/>
              <a:t>kutipan tidak langsung adalah:</a:t>
            </a:r>
          </a:p>
          <a:p>
            <a:pPr lvl="2"/>
            <a:r>
              <a:rPr lang="id-ID" dirty="0"/>
              <a:t>Mengalami perubahan kalimat pada teks yang dikutip</a:t>
            </a:r>
          </a:p>
          <a:p>
            <a:pPr lvl="2"/>
            <a:r>
              <a:rPr lang="id-ID" dirty="0"/>
              <a:t>Tidak ada perubahan ide pikiran dari pendapat orang yang dikutip</a:t>
            </a:r>
          </a:p>
          <a:p>
            <a:pPr lvl="2"/>
            <a:r>
              <a:rPr lang="id-ID" dirty="0"/>
              <a:t>Disampaikan sesuai pemahaman penulis terhadap teori (ide) yang dikutip.</a:t>
            </a:r>
          </a:p>
          <a:p>
            <a:pPr marL="0" indent="0">
              <a:buNone/>
            </a:pPr>
            <a:endParaRPr lang="id-ID" dirty="0"/>
          </a:p>
        </p:txBody>
      </p:sp>
    </p:spTree>
    <p:extLst>
      <p:ext uri="{BB962C8B-B14F-4D97-AF65-F5344CB8AC3E}">
        <p14:creationId xmlns:p14="http://schemas.microsoft.com/office/powerpoint/2010/main" val="3878720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r>
              <a:rPr lang="id-ID" sz="2800" dirty="0" smtClean="0"/>
              <a:t>Pertemuan </a:t>
            </a:r>
            <a:r>
              <a:rPr lang="en-US" sz="2800" dirty="0" smtClean="0"/>
              <a:t>6</a:t>
            </a:r>
            <a:endParaRPr lang="id-ID" sz="2800" dirty="0"/>
          </a:p>
        </p:txBody>
      </p:sp>
      <p:sp>
        <p:nvSpPr>
          <p:cNvPr id="6" name="Subtitle 4"/>
          <p:cNvSpPr>
            <a:spLocks noGrp="1"/>
          </p:cNvSpPr>
          <p:nvPr>
            <p:ph type="title"/>
          </p:nvPr>
        </p:nvSpPr>
        <p:spPr/>
        <p:txBody>
          <a:bodyPr/>
          <a:lstStyle/>
          <a:p>
            <a:r>
              <a:rPr lang="id-ID" b="1" dirty="0" smtClean="0">
                <a:solidFill>
                  <a:schemeClr val="tx1"/>
                </a:solidFill>
                <a:latin typeface="+mj-lt"/>
              </a:rPr>
              <a:t>Kutipan/KUTIPAN</a:t>
            </a:r>
            <a:endParaRPr lang="id-ID" b="1" dirty="0">
              <a:solidFill>
                <a:schemeClr val="tx1"/>
              </a:solidFill>
              <a:latin typeface="+mj-lt"/>
            </a:endParaRPr>
          </a:p>
        </p:txBody>
      </p:sp>
    </p:spTree>
    <p:extLst>
      <p:ext uri="{BB962C8B-B14F-4D97-AF65-F5344CB8AC3E}">
        <p14:creationId xmlns:p14="http://schemas.microsoft.com/office/powerpoint/2010/main" val="12977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Gaya Sitasi/Kutipan</a:t>
            </a:r>
            <a:endParaRPr lang="id-ID" dirty="0"/>
          </a:p>
        </p:txBody>
      </p:sp>
      <p:sp>
        <p:nvSpPr>
          <p:cNvPr id="3" name="Content Placeholder 2"/>
          <p:cNvSpPr>
            <a:spLocks noGrp="1"/>
          </p:cNvSpPr>
          <p:nvPr>
            <p:ph idx="1"/>
          </p:nvPr>
        </p:nvSpPr>
        <p:spPr/>
        <p:txBody>
          <a:bodyPr/>
          <a:lstStyle/>
          <a:p>
            <a:r>
              <a:rPr lang="id-ID" dirty="0" smtClean="0"/>
              <a:t>B</a:t>
            </a:r>
            <a:r>
              <a:rPr lang="en-US" dirty="0" err="1" smtClean="0"/>
              <a:t>eberapa</a:t>
            </a:r>
            <a:r>
              <a:rPr lang="en-US" dirty="0" smtClean="0"/>
              <a:t> </a:t>
            </a:r>
            <a:r>
              <a:rPr lang="en-US" dirty="0" err="1"/>
              <a:t>gaya</a:t>
            </a:r>
            <a:r>
              <a:rPr lang="en-US" dirty="0"/>
              <a:t> </a:t>
            </a:r>
            <a:r>
              <a:rPr lang="en-US" dirty="0" err="1" smtClean="0"/>
              <a:t>sitasi</a:t>
            </a:r>
            <a:r>
              <a:rPr lang="en-US" dirty="0" smtClean="0"/>
              <a:t>:</a:t>
            </a:r>
            <a:r>
              <a:rPr lang="id-ID" dirty="0" smtClean="0"/>
              <a:t>  </a:t>
            </a:r>
          </a:p>
          <a:p>
            <a:pPr lvl="1"/>
            <a:r>
              <a:rPr lang="id-ID" i="1" dirty="0" smtClean="0"/>
              <a:t>Psychological Association (</a:t>
            </a:r>
            <a:r>
              <a:rPr lang="id-ID" dirty="0" smtClean="0"/>
              <a:t>APA) Styles</a:t>
            </a:r>
          </a:p>
          <a:p>
            <a:pPr lvl="1"/>
            <a:r>
              <a:rPr lang="id-ID" dirty="0" smtClean="0"/>
              <a:t>Modern Language Association (MLA) Syle</a:t>
            </a:r>
          </a:p>
          <a:p>
            <a:pPr lvl="1"/>
            <a:r>
              <a:rPr lang="id-ID" i="1" dirty="0" smtClean="0"/>
              <a:t>American </a:t>
            </a:r>
            <a:r>
              <a:rPr lang="id-ID" i="1" dirty="0"/>
              <a:t>Medical Association</a:t>
            </a:r>
            <a:r>
              <a:rPr lang="id-ID" dirty="0"/>
              <a:t> (AMA) </a:t>
            </a:r>
            <a:r>
              <a:rPr lang="id-ID" dirty="0" smtClean="0"/>
              <a:t>style</a:t>
            </a:r>
          </a:p>
          <a:p>
            <a:pPr lvl="1"/>
            <a:r>
              <a:rPr lang="id-ID" i="1" dirty="0" smtClean="0"/>
              <a:t>National Library of Medicine</a:t>
            </a:r>
            <a:r>
              <a:rPr lang="id-ID" dirty="0" smtClean="0"/>
              <a:t> (NLM)</a:t>
            </a:r>
            <a:r>
              <a:rPr lang="id-ID" dirty="0"/>
              <a:t> style</a:t>
            </a:r>
            <a:endParaRPr lang="id-ID" dirty="0" smtClean="0"/>
          </a:p>
          <a:p>
            <a:pPr lvl="1"/>
            <a:r>
              <a:rPr lang="en-US" dirty="0" smtClean="0"/>
              <a:t>ASA</a:t>
            </a:r>
            <a:r>
              <a:rPr lang="id-ID" dirty="0" smtClean="0"/>
              <a:t> style</a:t>
            </a:r>
            <a:endParaRPr lang="id-ID" dirty="0"/>
          </a:p>
          <a:p>
            <a:pPr lvl="1"/>
            <a:r>
              <a:rPr lang="id-ID" dirty="0" smtClean="0"/>
              <a:t>Chicago </a:t>
            </a:r>
            <a:r>
              <a:rPr lang="id-ID" dirty="0"/>
              <a:t>Manual of Style </a:t>
            </a:r>
            <a:r>
              <a:rPr lang="id-ID" dirty="0" smtClean="0"/>
              <a:t>(CMOS/CMS)</a:t>
            </a:r>
            <a:r>
              <a:rPr lang="id-ID" dirty="0"/>
              <a:t> style</a:t>
            </a:r>
          </a:p>
          <a:p>
            <a:pPr lvl="1"/>
            <a:r>
              <a:rPr lang="id-ID" i="1" dirty="0" smtClean="0"/>
              <a:t>American </a:t>
            </a:r>
            <a:r>
              <a:rPr lang="id-ID" i="1" dirty="0"/>
              <a:t>Chemical Society</a:t>
            </a:r>
            <a:r>
              <a:rPr lang="id-ID" dirty="0"/>
              <a:t> (ACM</a:t>
            </a:r>
            <a:r>
              <a:rPr lang="id-ID" dirty="0" smtClean="0"/>
              <a:t>)</a:t>
            </a:r>
            <a:r>
              <a:rPr lang="id-ID" dirty="0"/>
              <a:t> style</a:t>
            </a:r>
          </a:p>
          <a:p>
            <a:pPr lvl="1"/>
            <a:r>
              <a:rPr lang="id-ID" i="1" dirty="0" smtClean="0"/>
              <a:t>Institute </a:t>
            </a:r>
            <a:r>
              <a:rPr lang="id-ID" i="1" dirty="0"/>
              <a:t>for Electrical and Electronics Engineers</a:t>
            </a:r>
            <a:r>
              <a:rPr lang="id-ID" dirty="0"/>
              <a:t> (</a:t>
            </a:r>
            <a:r>
              <a:rPr lang="id-ID" dirty="0" smtClean="0"/>
              <a:t>IEEE) </a:t>
            </a:r>
            <a:r>
              <a:rPr lang="id-ID" dirty="0"/>
              <a:t>style</a:t>
            </a:r>
            <a:endParaRPr lang="id-ID" dirty="0" smtClean="0"/>
          </a:p>
          <a:p>
            <a:pPr lvl="1"/>
            <a:r>
              <a:rPr lang="id-ID" dirty="0" smtClean="0"/>
              <a:t>Harvard style.</a:t>
            </a:r>
          </a:p>
        </p:txBody>
      </p:sp>
    </p:spTree>
    <p:extLst>
      <p:ext uri="{BB962C8B-B14F-4D97-AF65-F5344CB8AC3E}">
        <p14:creationId xmlns:p14="http://schemas.microsoft.com/office/powerpoint/2010/main" val="174788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Penulisan Sitasi dan Dartaf Pustaka (1)</a:t>
            </a:r>
            <a:endParaRPr lang="id-ID" dirty="0"/>
          </a:p>
        </p:txBody>
      </p:sp>
      <p:sp>
        <p:nvSpPr>
          <p:cNvPr id="3" name="Content Placeholder 2"/>
          <p:cNvSpPr>
            <a:spLocks noGrp="1"/>
          </p:cNvSpPr>
          <p:nvPr>
            <p:ph idx="1"/>
          </p:nvPr>
        </p:nvSpPr>
        <p:spPr/>
        <p:txBody>
          <a:bodyPr/>
          <a:lstStyle/>
          <a:p>
            <a:r>
              <a:rPr lang="id-ID" dirty="0"/>
              <a:t>Pada saat menuliskan bibliografi </a:t>
            </a:r>
            <a:r>
              <a:rPr lang="id-ID" dirty="0" smtClean="0"/>
              <a:t>(daftar pustaka), Kita </a:t>
            </a:r>
            <a:r>
              <a:rPr lang="id-ID" dirty="0"/>
              <a:t>harus menyantumkan beberapa elemen mengenai identitas </a:t>
            </a:r>
            <a:r>
              <a:rPr lang="id-ID" dirty="0" smtClean="0"/>
              <a:t>sumbernya.</a:t>
            </a:r>
          </a:p>
          <a:p>
            <a:pPr marL="914400" lvl="1" indent="-457200">
              <a:buFont typeface="+mj-lt"/>
              <a:buAutoNum type="arabicPeriod"/>
            </a:pPr>
            <a:r>
              <a:rPr lang="id-ID" b="1" dirty="0" smtClean="0"/>
              <a:t>Jika </a:t>
            </a:r>
            <a:r>
              <a:rPr lang="id-ID" b="1" dirty="0"/>
              <a:t>sumber yang digunakan berupa Buku, maka elemen kutipan yang harus ada adalah:</a:t>
            </a:r>
          </a:p>
          <a:p>
            <a:pPr lvl="2"/>
            <a:r>
              <a:rPr lang="id-ID" b="1" dirty="0"/>
              <a:t>Penulis </a:t>
            </a:r>
            <a:r>
              <a:rPr lang="id-ID" dirty="0"/>
              <a:t>atau </a:t>
            </a:r>
            <a:r>
              <a:rPr lang="id-ID" b="1" dirty="0" smtClean="0"/>
              <a:t>Pengarang</a:t>
            </a:r>
            <a:endParaRPr lang="id-ID" dirty="0"/>
          </a:p>
          <a:p>
            <a:pPr lvl="2"/>
            <a:r>
              <a:rPr lang="id-ID" b="1" dirty="0" smtClean="0"/>
              <a:t>Tanggal/Tahun publikasi</a:t>
            </a:r>
          </a:p>
          <a:p>
            <a:pPr lvl="2"/>
            <a:r>
              <a:rPr lang="id-ID" b="1" dirty="0" smtClean="0"/>
              <a:t>Judul</a:t>
            </a:r>
          </a:p>
          <a:p>
            <a:pPr lvl="2"/>
            <a:r>
              <a:rPr lang="id-ID" b="1" dirty="0" smtClean="0"/>
              <a:t>Penerbit</a:t>
            </a:r>
          </a:p>
          <a:p>
            <a:pPr lvl="2"/>
            <a:r>
              <a:rPr lang="id-ID" b="1" dirty="0" smtClean="0"/>
              <a:t>Tempat penerbitan</a:t>
            </a:r>
            <a:endParaRPr lang="id-ID" dirty="0"/>
          </a:p>
        </p:txBody>
      </p:sp>
    </p:spTree>
    <p:extLst>
      <p:ext uri="{BB962C8B-B14F-4D97-AF65-F5344CB8AC3E}">
        <p14:creationId xmlns:p14="http://schemas.microsoft.com/office/powerpoint/2010/main" val="3872598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Penulisan Sitasi dan Dartaf Pustaka (2)</a:t>
            </a:r>
            <a:endParaRPr lang="id-ID" dirty="0"/>
          </a:p>
        </p:txBody>
      </p:sp>
      <p:sp>
        <p:nvSpPr>
          <p:cNvPr id="3" name="Content Placeholder 2"/>
          <p:cNvSpPr>
            <a:spLocks noGrp="1"/>
          </p:cNvSpPr>
          <p:nvPr>
            <p:ph idx="1"/>
          </p:nvPr>
        </p:nvSpPr>
        <p:spPr/>
        <p:txBody>
          <a:bodyPr/>
          <a:lstStyle/>
          <a:p>
            <a:pPr marL="914400" lvl="1" indent="-457200">
              <a:buFont typeface="+mj-lt"/>
              <a:buAutoNum type="arabicPeriod" startAt="2"/>
            </a:pPr>
            <a:r>
              <a:rPr lang="id-ID" b="1" dirty="0" smtClean="0"/>
              <a:t>Jika </a:t>
            </a:r>
            <a:r>
              <a:rPr lang="id-ID" b="1" dirty="0"/>
              <a:t>sumber yang digunakan berupa artikel jurnal, maka elemen kutipan yang harus ada adalah:</a:t>
            </a:r>
          </a:p>
          <a:p>
            <a:pPr lvl="2"/>
            <a:r>
              <a:rPr lang="id-ID" b="1" dirty="0" smtClean="0"/>
              <a:t>Penulis</a:t>
            </a:r>
          </a:p>
          <a:p>
            <a:pPr lvl="2"/>
            <a:r>
              <a:rPr lang="id-ID" b="1" dirty="0" smtClean="0"/>
              <a:t>Judul Artikel</a:t>
            </a:r>
            <a:endParaRPr lang="id-ID" b="1" dirty="0"/>
          </a:p>
          <a:p>
            <a:pPr lvl="2"/>
            <a:r>
              <a:rPr lang="id-ID" b="1" dirty="0"/>
              <a:t>Judul </a:t>
            </a:r>
            <a:r>
              <a:rPr lang="id-ID" b="1" dirty="0" smtClean="0"/>
              <a:t>Jurnal</a:t>
            </a:r>
            <a:endParaRPr lang="id-ID" b="1" dirty="0"/>
          </a:p>
          <a:p>
            <a:pPr lvl="2"/>
            <a:r>
              <a:rPr lang="id-ID" b="1" dirty="0"/>
              <a:t>Volume dan Nomor </a:t>
            </a:r>
            <a:r>
              <a:rPr lang="id-ID" b="1" dirty="0" smtClean="0"/>
              <a:t>Edisi</a:t>
            </a:r>
            <a:endParaRPr lang="id-ID" b="1" dirty="0"/>
          </a:p>
          <a:p>
            <a:pPr lvl="2"/>
            <a:r>
              <a:rPr lang="id-ID" b="1" dirty="0" smtClean="0"/>
              <a:t>Halaman</a:t>
            </a:r>
            <a:endParaRPr lang="id-ID" b="1" dirty="0"/>
          </a:p>
          <a:p>
            <a:pPr lvl="2"/>
            <a:r>
              <a:rPr lang="id-ID" b="1" dirty="0" smtClean="0"/>
              <a:t>Tanggal</a:t>
            </a:r>
            <a:endParaRPr lang="id-ID" b="1" dirty="0"/>
          </a:p>
        </p:txBody>
      </p:sp>
    </p:spTree>
    <p:extLst>
      <p:ext uri="{BB962C8B-B14F-4D97-AF65-F5344CB8AC3E}">
        <p14:creationId xmlns:p14="http://schemas.microsoft.com/office/powerpoint/2010/main" val="7563671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Melakukan Sitasi (1)</a:t>
            </a:r>
            <a:endParaRPr lang="id-ID" dirty="0"/>
          </a:p>
        </p:txBody>
      </p:sp>
      <p:sp>
        <p:nvSpPr>
          <p:cNvPr id="3" name="Content Placeholder 2"/>
          <p:cNvSpPr>
            <a:spLocks noGrp="1"/>
          </p:cNvSpPr>
          <p:nvPr>
            <p:ph idx="1"/>
          </p:nvPr>
        </p:nvSpPr>
        <p:spPr/>
        <p:txBody>
          <a:bodyPr/>
          <a:lstStyle/>
          <a:p>
            <a:r>
              <a:rPr lang="id-ID" sz="2600" dirty="0"/>
              <a:t>Dalam penulisan sitasi secara umum terdapat dua bagian, akan tetapi untuk format tergantung gaya sitasi yang </a:t>
            </a:r>
            <a:r>
              <a:rPr lang="id-ID" sz="2600" dirty="0" smtClean="0"/>
              <a:t>digunakan, </a:t>
            </a:r>
            <a:r>
              <a:rPr lang="id-ID" sz="2600" dirty="0"/>
              <a:t>yaitu:</a:t>
            </a:r>
          </a:p>
          <a:p>
            <a:pPr lvl="1"/>
            <a:r>
              <a:rPr lang="id-ID" b="1" dirty="0"/>
              <a:t>Bagian Pertama</a:t>
            </a:r>
            <a:r>
              <a:rPr lang="id-ID" dirty="0"/>
              <a:t>: merupakan bagian pada saat melakukan kutipan dalam teks, format dalam kutipan tergantung dari gaya sitasi yang digunakan. Berikut ini contoh format penulisan kutipada pada </a:t>
            </a:r>
            <a:r>
              <a:rPr lang="id-ID" dirty="0" smtClean="0"/>
              <a:t>Gaya Harvard </a:t>
            </a:r>
            <a:r>
              <a:rPr lang="id-ID" dirty="0"/>
              <a:t>dan IEEE. </a:t>
            </a:r>
          </a:p>
          <a:p>
            <a:pPr lvl="1"/>
            <a:r>
              <a:rPr lang="id-ID" dirty="0"/>
              <a:t>Pada gaya Hardvard, terdiri dari nama belakang penulis dan tahun publikasi (dan nomor halaman jika dikutip secara langsung) dalam tanda kurung bulat yang ditempatkan dalam teks. </a:t>
            </a:r>
            <a:endParaRPr lang="id-ID" dirty="0" smtClean="0"/>
          </a:p>
          <a:p>
            <a:pPr lvl="1"/>
            <a:r>
              <a:rPr lang="id-ID" dirty="0" smtClean="0"/>
              <a:t>Jika </a:t>
            </a:r>
            <a:r>
              <a:rPr lang="id-ID" dirty="0"/>
              <a:t>tidak ada penulis yang dapat dilihat, judul dan tanggal digunakan</a:t>
            </a:r>
            <a:r>
              <a:rPr lang="id-ID" dirty="0" smtClean="0"/>
              <a:t>.</a:t>
            </a:r>
            <a:endParaRPr lang="id-ID" dirty="0"/>
          </a:p>
        </p:txBody>
      </p:sp>
    </p:spTree>
    <p:extLst>
      <p:ext uri="{BB962C8B-B14F-4D97-AF65-F5344CB8AC3E}">
        <p14:creationId xmlns:p14="http://schemas.microsoft.com/office/powerpoint/2010/main" val="484286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Melakukan Sitasi (2)</a:t>
            </a:r>
            <a:endParaRPr lang="id-ID" dirty="0"/>
          </a:p>
        </p:txBody>
      </p:sp>
      <p:sp>
        <p:nvSpPr>
          <p:cNvPr id="3" name="Content Placeholder 2"/>
          <p:cNvSpPr>
            <a:spLocks noGrp="1"/>
          </p:cNvSpPr>
          <p:nvPr>
            <p:ph idx="1"/>
          </p:nvPr>
        </p:nvSpPr>
        <p:spPr/>
        <p:txBody>
          <a:bodyPr/>
          <a:lstStyle/>
          <a:p>
            <a:r>
              <a:rPr lang="id-ID" dirty="0" smtClean="0"/>
              <a:t>Contoh </a:t>
            </a:r>
            <a:r>
              <a:rPr lang="id-ID" dirty="0"/>
              <a:t>dengan satu penulis.</a:t>
            </a:r>
          </a:p>
          <a:p>
            <a:pPr marL="457200" lvl="1" indent="0">
              <a:buNone/>
            </a:pPr>
            <a:r>
              <a:rPr lang="id-ID" dirty="0">
                <a:solidFill>
                  <a:srgbClr val="FF0000"/>
                </a:solidFill>
              </a:rPr>
              <a:t>Gaya sitasi adalah..... (Neville </a:t>
            </a:r>
            <a:r>
              <a:rPr lang="id-ID" dirty="0" smtClean="0">
                <a:solidFill>
                  <a:srgbClr val="FF0000"/>
                </a:solidFill>
              </a:rPr>
              <a:t>2010)</a:t>
            </a:r>
          </a:p>
          <a:p>
            <a:pPr marL="457200" lvl="1" indent="0">
              <a:buNone/>
            </a:pPr>
            <a:r>
              <a:rPr lang="id-ID" dirty="0" smtClean="0">
                <a:solidFill>
                  <a:srgbClr val="FF0000"/>
                </a:solidFill>
              </a:rPr>
              <a:t>Neville </a:t>
            </a:r>
            <a:r>
              <a:rPr lang="id-ID" dirty="0">
                <a:solidFill>
                  <a:srgbClr val="FF0000"/>
                </a:solidFill>
              </a:rPr>
              <a:t>(</a:t>
            </a:r>
            <a:r>
              <a:rPr lang="id-ID" dirty="0" smtClean="0">
                <a:solidFill>
                  <a:srgbClr val="FF0000"/>
                </a:solidFill>
              </a:rPr>
              <a:t>2010) </a:t>
            </a:r>
            <a:r>
              <a:rPr lang="id-ID" dirty="0">
                <a:solidFill>
                  <a:srgbClr val="FF0000"/>
                </a:solidFill>
              </a:rPr>
              <a:t>menyatakan bahwa gaya sitasi adalah</a:t>
            </a:r>
            <a:r>
              <a:rPr lang="id-ID" dirty="0" smtClean="0">
                <a:solidFill>
                  <a:srgbClr val="FF0000"/>
                </a:solidFill>
              </a:rPr>
              <a:t>....</a:t>
            </a:r>
          </a:p>
          <a:p>
            <a:r>
              <a:rPr lang="id-ID" dirty="0" smtClean="0"/>
              <a:t>Contoh </a:t>
            </a:r>
            <a:r>
              <a:rPr lang="id-ID" dirty="0"/>
              <a:t>dengan dua penulis.</a:t>
            </a:r>
          </a:p>
          <a:p>
            <a:pPr marL="457200" lvl="1" indent="0">
              <a:buNone/>
            </a:pPr>
            <a:r>
              <a:rPr lang="id-ID" dirty="0">
                <a:solidFill>
                  <a:srgbClr val="FF0000"/>
                </a:solidFill>
              </a:rPr>
              <a:t>Gaya Hardvard adalah.... (Triyono, G. and Mahdiana, D. 2020).</a:t>
            </a:r>
          </a:p>
          <a:p>
            <a:pPr marL="457200" lvl="1" indent="0">
              <a:buNone/>
            </a:pPr>
            <a:r>
              <a:rPr lang="id-ID" dirty="0">
                <a:solidFill>
                  <a:srgbClr val="FF0000"/>
                </a:solidFill>
              </a:rPr>
              <a:t>Triyono, G. and Mahdiana, D</a:t>
            </a:r>
            <a:r>
              <a:rPr lang="id-ID" dirty="0" smtClean="0">
                <a:solidFill>
                  <a:srgbClr val="FF0000"/>
                </a:solidFill>
              </a:rPr>
              <a:t> </a:t>
            </a:r>
            <a:r>
              <a:rPr lang="id-ID" dirty="0">
                <a:solidFill>
                  <a:srgbClr val="FF0000"/>
                </a:solidFill>
              </a:rPr>
              <a:t>(</a:t>
            </a:r>
            <a:r>
              <a:rPr lang="id-ID" dirty="0" smtClean="0">
                <a:solidFill>
                  <a:srgbClr val="FF0000"/>
                </a:solidFill>
              </a:rPr>
              <a:t>2020) </a:t>
            </a:r>
            <a:r>
              <a:rPr lang="id-ID" dirty="0">
                <a:solidFill>
                  <a:srgbClr val="FF0000"/>
                </a:solidFill>
              </a:rPr>
              <a:t>menyatakan bahwa gaya sitasi adalah</a:t>
            </a:r>
            <a:r>
              <a:rPr lang="id-ID" dirty="0" smtClean="0">
                <a:solidFill>
                  <a:srgbClr val="FF0000"/>
                </a:solidFill>
              </a:rPr>
              <a:t>....</a:t>
            </a:r>
            <a:endParaRPr lang="id-ID" dirty="0">
              <a:solidFill>
                <a:srgbClr val="FF0000"/>
              </a:solidFill>
            </a:endParaRPr>
          </a:p>
          <a:p>
            <a:pPr marL="457200" lvl="1" indent="0">
              <a:buNone/>
            </a:pPr>
            <a:r>
              <a:rPr lang="id-ID" dirty="0">
                <a:solidFill>
                  <a:srgbClr val="FF0000"/>
                </a:solidFill>
              </a:rPr>
              <a:t> </a:t>
            </a:r>
            <a:endParaRPr lang="id-ID" dirty="0" smtClean="0">
              <a:solidFill>
                <a:srgbClr val="FF0000"/>
              </a:solidFill>
            </a:endParaRPr>
          </a:p>
        </p:txBody>
      </p:sp>
    </p:spTree>
    <p:extLst>
      <p:ext uri="{BB962C8B-B14F-4D97-AF65-F5344CB8AC3E}">
        <p14:creationId xmlns:p14="http://schemas.microsoft.com/office/powerpoint/2010/main" val="147780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Cara Melakukan Sitasi (3)</a:t>
            </a:r>
            <a:endParaRPr lang="id-ID" dirty="0"/>
          </a:p>
        </p:txBody>
      </p:sp>
      <p:sp>
        <p:nvSpPr>
          <p:cNvPr id="3" name="Content Placeholder 2"/>
          <p:cNvSpPr>
            <a:spLocks noGrp="1"/>
          </p:cNvSpPr>
          <p:nvPr>
            <p:ph idx="1"/>
          </p:nvPr>
        </p:nvSpPr>
        <p:spPr/>
        <p:txBody>
          <a:bodyPr/>
          <a:lstStyle/>
          <a:p>
            <a:r>
              <a:rPr lang="id-ID" sz="2600" dirty="0" smtClean="0"/>
              <a:t>Pada kutipan IEEE lebih sederhana</a:t>
            </a:r>
          </a:p>
          <a:p>
            <a:r>
              <a:rPr lang="id-ID" sz="2600" dirty="0" smtClean="0"/>
              <a:t>Dituliskan nomor dari daftar pustaka (urutan referensinya), berikut ini contoh penulisan kutipan dapa IEEE:</a:t>
            </a:r>
          </a:p>
          <a:p>
            <a:pPr marL="457200" lvl="1" indent="0">
              <a:buNone/>
            </a:pPr>
            <a:r>
              <a:rPr lang="id-ID" b="1" dirty="0" smtClean="0">
                <a:solidFill>
                  <a:srgbClr val="FF0000"/>
                </a:solidFill>
              </a:rPr>
              <a:t>Gaya sitasi adalah....[1].</a:t>
            </a:r>
          </a:p>
          <a:p>
            <a:pPr marL="457200" lvl="1" indent="0">
              <a:buNone/>
            </a:pPr>
            <a:r>
              <a:rPr lang="id-ID" b="1" dirty="0" smtClean="0">
                <a:solidFill>
                  <a:srgbClr val="FF0000"/>
                </a:solidFill>
              </a:rPr>
              <a:t>[1] menyatakan bahwa gaya sitasi adalah....</a:t>
            </a:r>
          </a:p>
          <a:p>
            <a:pPr marL="400050" lvl="1" indent="0">
              <a:buNone/>
            </a:pPr>
            <a:endParaRPr lang="id-ID" dirty="0"/>
          </a:p>
        </p:txBody>
      </p:sp>
    </p:spTree>
    <p:extLst>
      <p:ext uri="{BB962C8B-B14F-4D97-AF65-F5344CB8AC3E}">
        <p14:creationId xmlns:p14="http://schemas.microsoft.com/office/powerpoint/2010/main" val="3354625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Cara Melakukan </a:t>
            </a:r>
            <a:r>
              <a:rPr lang="id-ID" dirty="0" smtClean="0"/>
              <a:t>Sitasi (4)</a:t>
            </a:r>
            <a:endParaRPr lang="id-ID" dirty="0"/>
          </a:p>
        </p:txBody>
      </p:sp>
      <p:sp>
        <p:nvSpPr>
          <p:cNvPr id="3" name="Content Placeholder 2"/>
          <p:cNvSpPr>
            <a:spLocks noGrp="1"/>
          </p:cNvSpPr>
          <p:nvPr>
            <p:ph idx="1"/>
          </p:nvPr>
        </p:nvSpPr>
        <p:spPr/>
        <p:txBody>
          <a:bodyPr/>
          <a:lstStyle/>
          <a:p>
            <a:pPr lvl="1"/>
            <a:r>
              <a:rPr lang="id-ID" b="1" dirty="0"/>
              <a:t>Bagian Kedua:</a:t>
            </a:r>
            <a:r>
              <a:rPr lang="id-ID" dirty="0"/>
              <a:t> merupakan daftar referensi yang Kita gunakan, semua yang dicantumkan pada Bagian Pertama harus terdaftar pada Bagian Kedua (dataftar pustaka).</a:t>
            </a:r>
          </a:p>
          <a:p>
            <a:pPr lvl="1"/>
            <a:r>
              <a:rPr lang="id-ID" dirty="0"/>
              <a:t>Berikut ini contoh penulisan daftar pustaka untuk gaya Hardvard, </a:t>
            </a:r>
            <a:endParaRPr lang="id-ID" dirty="0" smtClean="0"/>
          </a:p>
          <a:p>
            <a:pPr marL="457200" lvl="1" indent="0">
              <a:buNone/>
            </a:pPr>
            <a:r>
              <a:rPr lang="id-ID" b="1" dirty="0" smtClean="0">
                <a:solidFill>
                  <a:srgbClr val="FF0000"/>
                </a:solidFill>
              </a:rPr>
              <a:t>Daftar </a:t>
            </a:r>
            <a:r>
              <a:rPr lang="id-ID" b="1" dirty="0">
                <a:solidFill>
                  <a:srgbClr val="FF0000"/>
                </a:solidFill>
              </a:rPr>
              <a:t>Pustaka</a:t>
            </a:r>
          </a:p>
          <a:p>
            <a:pPr marL="457200" lvl="1" indent="0">
              <a:buNone/>
            </a:pPr>
            <a:r>
              <a:rPr lang="id-ID" dirty="0" smtClean="0"/>
              <a:t>Neville</a:t>
            </a:r>
            <a:r>
              <a:rPr lang="id-ID" dirty="0"/>
              <a:t>, C. 2010. Panduan Lengkap untuk Referensi dan Menghindari Plagiarisme, Open University Press, New York</a:t>
            </a:r>
            <a:r>
              <a:rPr lang="id-ID" dirty="0" smtClean="0"/>
              <a:t>.</a:t>
            </a:r>
          </a:p>
          <a:p>
            <a:pPr marL="457200" lvl="1" indent="0">
              <a:buNone/>
            </a:pPr>
            <a:r>
              <a:rPr lang="id-ID" dirty="0" smtClean="0"/>
              <a:t>Tryono</a:t>
            </a:r>
            <a:r>
              <a:rPr lang="id-ID" dirty="0"/>
              <a:t>, G. and Mahdiana, D. (2020). </a:t>
            </a:r>
            <a:r>
              <a:rPr lang="id-ID" dirty="0" smtClean="0"/>
              <a:t>Metodologi Penelitian, PT. Budi </a:t>
            </a:r>
            <a:r>
              <a:rPr lang="id-ID" dirty="0"/>
              <a:t>Luhur, </a:t>
            </a:r>
            <a:r>
              <a:rPr lang="id-ID" dirty="0" smtClean="0"/>
              <a:t>	Jakarta.</a:t>
            </a:r>
            <a:endParaRPr lang="id-ID" dirty="0"/>
          </a:p>
        </p:txBody>
      </p:sp>
    </p:spTree>
    <p:extLst>
      <p:ext uri="{BB962C8B-B14F-4D97-AF65-F5344CB8AC3E}">
        <p14:creationId xmlns:p14="http://schemas.microsoft.com/office/powerpoint/2010/main" val="3561121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Hardvard Style (1)</a:t>
            </a:r>
            <a:endParaRPr lang="id-ID" dirty="0"/>
          </a:p>
        </p:txBody>
      </p:sp>
      <p:sp>
        <p:nvSpPr>
          <p:cNvPr id="3" name="Content Placeholder 2"/>
          <p:cNvSpPr>
            <a:spLocks noGrp="1"/>
          </p:cNvSpPr>
          <p:nvPr>
            <p:ph idx="1"/>
          </p:nvPr>
        </p:nvSpPr>
        <p:spPr/>
        <p:txBody>
          <a:bodyPr/>
          <a:lstStyle/>
          <a:p>
            <a:r>
              <a:rPr lang="id-ID" dirty="0"/>
              <a:t>Beberapa ciri gaya penulisan sitasi dari Harvard </a:t>
            </a:r>
            <a:r>
              <a:rPr lang="id-ID" dirty="0" smtClean="0"/>
              <a:t>Style:</a:t>
            </a:r>
            <a:endParaRPr lang="id-ID" dirty="0"/>
          </a:p>
          <a:p>
            <a:pPr lvl="1"/>
            <a:r>
              <a:rPr lang="id-ID" b="1" dirty="0"/>
              <a:t>Daftar Pustaka diurutkan alfabetis berdasarkan Nama Belakang Penulis atau Judul apabila tidak ada penulis.</a:t>
            </a:r>
          </a:p>
          <a:p>
            <a:pPr lvl="1"/>
            <a:r>
              <a:rPr lang="id-ID" b="1" dirty="0"/>
              <a:t>Nama depan penulis ditulis sebagai inisial (singkatan)</a:t>
            </a:r>
          </a:p>
          <a:p>
            <a:pPr lvl="1"/>
            <a:r>
              <a:rPr lang="id-ID" b="1" dirty="0"/>
              <a:t>Apabila ada penulis sama dalam daftar pustaka ditulis berurutan dari tahun yang paling </a:t>
            </a:r>
            <a:r>
              <a:rPr lang="id-ID" b="1" dirty="0" smtClean="0"/>
              <a:t>lama</a:t>
            </a:r>
          </a:p>
          <a:p>
            <a:pPr lvl="1"/>
            <a:r>
              <a:rPr lang="pt-BR" b="1" dirty="0" smtClean="0"/>
              <a:t>Bisa </a:t>
            </a:r>
            <a:r>
              <a:rPr lang="pt-BR" b="1" dirty="0"/>
              <a:t>ditambahkan huruf a, b, c setelah </a:t>
            </a:r>
            <a:r>
              <a:rPr lang="pt-BR" b="1" dirty="0" smtClean="0"/>
              <a:t>tahun</a:t>
            </a:r>
            <a:endParaRPr lang="id-ID" b="1" dirty="0" smtClean="0"/>
          </a:p>
          <a:p>
            <a:pPr lvl="1"/>
            <a:r>
              <a:rPr lang="id-ID" b="1" dirty="0" smtClean="0"/>
              <a:t>Contoh tabel</a:t>
            </a:r>
            <a:endParaRPr lang="id-ID" b="1" dirty="0"/>
          </a:p>
        </p:txBody>
      </p:sp>
    </p:spTree>
    <p:extLst>
      <p:ext uri="{BB962C8B-B14F-4D97-AF65-F5344CB8AC3E}">
        <p14:creationId xmlns:p14="http://schemas.microsoft.com/office/powerpoint/2010/main" val="421052071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Hardvard Style (2)</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6625255"/>
              </p:ext>
            </p:extLst>
          </p:nvPr>
        </p:nvGraphicFramePr>
        <p:xfrm>
          <a:off x="695400" y="1412777"/>
          <a:ext cx="11305257" cy="5423319"/>
        </p:xfrm>
        <a:graphic>
          <a:graphicData uri="http://schemas.openxmlformats.org/drawingml/2006/table">
            <a:tbl>
              <a:tblPr firstRow="1" firstCol="1" bandRow="1">
                <a:tableStyleId>{5C22544A-7EE6-4342-B048-85BDC9FD1C3A}</a:tableStyleId>
              </a:tblPr>
              <a:tblGrid>
                <a:gridCol w="1119252"/>
                <a:gridCol w="3197067"/>
                <a:gridCol w="6988938"/>
              </a:tblGrid>
              <a:tr h="314458">
                <a:tc>
                  <a:txBody>
                    <a:bodyPr/>
                    <a:lstStyle/>
                    <a:p>
                      <a:pPr marL="0" indent="0" algn="just">
                        <a:lnSpc>
                          <a:spcPct val="150000"/>
                        </a:lnSpc>
                        <a:spcBef>
                          <a:spcPts val="600"/>
                        </a:spcBef>
                        <a:spcAft>
                          <a:spcPts val="600"/>
                        </a:spcAft>
                      </a:pPr>
                      <a:r>
                        <a:rPr lang="id-ID" sz="1600" dirty="0">
                          <a:solidFill>
                            <a:srgbClr val="000000"/>
                          </a:solidFill>
                          <a:effectLst/>
                        </a:rPr>
                        <a:t>Sumber</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c>
                  <a:txBody>
                    <a:bodyPr/>
                    <a:lstStyle/>
                    <a:p>
                      <a:pPr algn="just">
                        <a:lnSpc>
                          <a:spcPct val="150000"/>
                        </a:lnSpc>
                        <a:spcBef>
                          <a:spcPts val="600"/>
                        </a:spcBef>
                        <a:spcAft>
                          <a:spcPts val="600"/>
                        </a:spcAft>
                      </a:pPr>
                      <a:r>
                        <a:rPr lang="id-ID" sz="1600" dirty="0">
                          <a:solidFill>
                            <a:srgbClr val="000000"/>
                          </a:solidFill>
                          <a:effectLst/>
                        </a:rPr>
                        <a:t>Kutipan</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c>
                  <a:txBody>
                    <a:bodyPr/>
                    <a:lstStyle/>
                    <a:p>
                      <a:pPr algn="just">
                        <a:lnSpc>
                          <a:spcPct val="150000"/>
                        </a:lnSpc>
                        <a:spcBef>
                          <a:spcPts val="600"/>
                        </a:spcBef>
                        <a:spcAft>
                          <a:spcPts val="600"/>
                        </a:spcAft>
                      </a:pPr>
                      <a:r>
                        <a:rPr lang="id-ID" sz="1600" dirty="0">
                          <a:solidFill>
                            <a:srgbClr val="000000"/>
                          </a:solidFill>
                          <a:effectLst/>
                        </a:rPr>
                        <a:t>Penulisan bibliografi (Daftar Pustaka)</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r>
              <a:tr h="3790199">
                <a:tc>
                  <a:txBody>
                    <a:bodyPr/>
                    <a:lstStyle/>
                    <a:p>
                      <a:pPr algn="just">
                        <a:lnSpc>
                          <a:spcPct val="150000"/>
                        </a:lnSpc>
                        <a:spcBef>
                          <a:spcPts val="600"/>
                        </a:spcBef>
                        <a:spcAft>
                          <a:spcPts val="600"/>
                        </a:spcAft>
                      </a:pPr>
                      <a:r>
                        <a:rPr lang="id-ID" sz="1600" dirty="0">
                          <a:solidFill>
                            <a:srgbClr val="000000"/>
                          </a:solidFill>
                          <a:effectLst/>
                        </a:rPr>
                        <a:t>Jurnal Online</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solidFill>
                      <a:schemeClr val="accent3">
                        <a:lumMod val="95000"/>
                      </a:schemeClr>
                    </a:solidFill>
                  </a:tcPr>
                </a:tc>
                <a:tc>
                  <a:txBody>
                    <a:bodyPr/>
                    <a:lstStyle/>
                    <a:p>
                      <a:pPr algn="just">
                        <a:lnSpc>
                          <a:spcPct val="150000"/>
                        </a:lnSpc>
                        <a:spcBef>
                          <a:spcPts val="600"/>
                        </a:spcBef>
                        <a:spcAft>
                          <a:spcPts val="600"/>
                        </a:spcAft>
                      </a:pPr>
                      <a:r>
                        <a:rPr lang="id-ID" sz="1600" dirty="0">
                          <a:solidFill>
                            <a:srgbClr val="000000"/>
                          </a:solidFill>
                          <a:effectLst/>
                        </a:rPr>
                        <a:t>(Kim, 2010, p. 311) </a:t>
                      </a:r>
                      <a:r>
                        <a:rPr lang="id-ID" sz="1600" dirty="0">
                          <a:solidFill>
                            <a:srgbClr val="000000"/>
                          </a:solidFill>
                          <a:effectLst/>
                          <a:sym typeface="Wingdings" panose="05000000000000000000" pitchFamily="2" charset="2"/>
                        </a:rPr>
                        <a:t></a:t>
                      </a:r>
                      <a:r>
                        <a:rPr lang="id-ID" sz="1600" dirty="0">
                          <a:solidFill>
                            <a:srgbClr val="000000"/>
                          </a:solidFill>
                          <a:effectLst/>
                        </a:rPr>
                        <a:t> satu penulis</a:t>
                      </a:r>
                    </a:p>
                    <a:p>
                      <a:pPr algn="just">
                        <a:lnSpc>
                          <a:spcPct val="150000"/>
                        </a:lnSpc>
                        <a:spcBef>
                          <a:spcPts val="600"/>
                        </a:spcBef>
                        <a:spcAft>
                          <a:spcPts val="600"/>
                        </a:spcAft>
                      </a:pPr>
                      <a:r>
                        <a:rPr lang="id-ID" sz="1600" dirty="0">
                          <a:solidFill>
                            <a:srgbClr val="000000"/>
                          </a:solidFill>
                          <a:effectLst/>
                        </a:rPr>
                        <a:t>(Kim, Mirusmonov, and Lee, 2010, p. 311) </a:t>
                      </a:r>
                      <a:r>
                        <a:rPr lang="id-ID" sz="1600" dirty="0">
                          <a:solidFill>
                            <a:srgbClr val="000000"/>
                          </a:solidFill>
                          <a:effectLst/>
                          <a:sym typeface="Wingdings" panose="05000000000000000000" pitchFamily="2" charset="2"/>
                        </a:rPr>
                        <a:t></a:t>
                      </a:r>
                      <a:r>
                        <a:rPr lang="id-ID" sz="1600" dirty="0">
                          <a:solidFill>
                            <a:srgbClr val="000000"/>
                          </a:solidFill>
                          <a:effectLst/>
                        </a:rPr>
                        <a:t> tiga penlis</a:t>
                      </a:r>
                    </a:p>
                    <a:p>
                      <a:pPr algn="just">
                        <a:lnSpc>
                          <a:spcPct val="150000"/>
                        </a:lnSpc>
                        <a:spcBef>
                          <a:spcPts val="600"/>
                        </a:spcBef>
                        <a:spcAft>
                          <a:spcPts val="600"/>
                        </a:spcAft>
                      </a:pPr>
                      <a:r>
                        <a:rPr lang="id-ID" sz="1600" dirty="0">
                          <a:solidFill>
                            <a:srgbClr val="000000"/>
                          </a:solidFill>
                          <a:effectLst/>
                        </a:rPr>
                        <a:t>(Kim et al, 2010, p.311</a:t>
                      </a:r>
                      <a:r>
                        <a:rPr lang="id-ID" sz="1600" dirty="0" smtClean="0">
                          <a:solidFill>
                            <a:srgbClr val="000000"/>
                          </a:solidFill>
                          <a:effectLst/>
                        </a:rPr>
                        <a:t>)</a:t>
                      </a:r>
                      <a:r>
                        <a:rPr lang="id-ID" sz="1600" dirty="0" smtClean="0">
                          <a:solidFill>
                            <a:srgbClr val="000000"/>
                          </a:solidFill>
                          <a:effectLst/>
                          <a:sym typeface="Wingdings" panose="05000000000000000000" pitchFamily="2" charset="2"/>
                        </a:rPr>
                        <a:t> </a:t>
                      </a:r>
                      <a:r>
                        <a:rPr lang="id-ID" sz="1600" dirty="0" smtClean="0">
                          <a:solidFill>
                            <a:srgbClr val="000000"/>
                          </a:solidFill>
                          <a:effectLst/>
                        </a:rPr>
                        <a:t>untuk </a:t>
                      </a:r>
                      <a:r>
                        <a:rPr lang="id-ID" sz="1600" dirty="0">
                          <a:solidFill>
                            <a:srgbClr val="000000"/>
                          </a:solidFill>
                          <a:effectLst/>
                        </a:rPr>
                        <a:t>pengganti penulis lebih dari dua penulis</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solidFill>
                      <a:schemeClr val="accent3">
                        <a:lumMod val="95000"/>
                      </a:schemeClr>
                    </a:solidFill>
                  </a:tcPr>
                </a:tc>
                <a:tc>
                  <a:txBody>
                    <a:bodyPr/>
                    <a:lstStyle/>
                    <a:p>
                      <a:pPr marL="311150" indent="-269875" algn="just">
                        <a:lnSpc>
                          <a:spcPct val="150000"/>
                        </a:lnSpc>
                        <a:spcBef>
                          <a:spcPts val="600"/>
                        </a:spcBef>
                        <a:spcAft>
                          <a:spcPts val="600"/>
                        </a:spcAft>
                      </a:pPr>
                      <a:r>
                        <a:rPr lang="id-ID" sz="1400" dirty="0">
                          <a:solidFill>
                            <a:srgbClr val="000000"/>
                          </a:solidFill>
                          <a:effectLst/>
                        </a:rPr>
                        <a:t>Penulis. (Tahun). Judul Artikel. Nama Jurnal. Volume. halaman.. Doi:xxx.xxx.</a:t>
                      </a:r>
                    </a:p>
                    <a:p>
                      <a:pPr marL="311150" indent="-311150" algn="just">
                        <a:lnSpc>
                          <a:spcPct val="150000"/>
                        </a:lnSpc>
                        <a:spcBef>
                          <a:spcPts val="600"/>
                        </a:spcBef>
                        <a:spcAft>
                          <a:spcPts val="600"/>
                        </a:spcAft>
                      </a:pPr>
                      <a:r>
                        <a:rPr lang="id-ID" sz="1400" dirty="0">
                          <a:solidFill>
                            <a:srgbClr val="000000"/>
                          </a:solidFill>
                          <a:effectLst/>
                        </a:rPr>
                        <a:t>Kim, C., Mirusmonov, M., and Lee, I. (2010). An Empirical   Examination of </a:t>
                      </a:r>
                      <a:r>
                        <a:rPr lang="en-US" sz="1400" dirty="0">
                          <a:solidFill>
                            <a:srgbClr val="000000"/>
                          </a:solidFill>
                          <a:effectLst/>
                        </a:rPr>
                        <a:t>Factors Influencing the Intention to Use Mobile Payment. Computers in</a:t>
                      </a:r>
                      <a:r>
                        <a:rPr lang="id-ID" sz="1400" dirty="0">
                          <a:solidFill>
                            <a:srgbClr val="000000"/>
                          </a:solidFill>
                          <a:effectLst/>
                        </a:rPr>
                        <a:t> Human Behavior, 26, 310‐322. Doi:10.1016/j.chb.2009.10.013</a:t>
                      </a:r>
                    </a:p>
                    <a:p>
                      <a:pPr algn="just">
                        <a:lnSpc>
                          <a:spcPct val="150000"/>
                        </a:lnSpc>
                        <a:spcBef>
                          <a:spcPts val="600"/>
                        </a:spcBef>
                        <a:spcAft>
                          <a:spcPts val="600"/>
                        </a:spcAft>
                      </a:pPr>
                      <a:r>
                        <a:rPr lang="id-ID" sz="1400" smtClean="0">
                          <a:solidFill>
                            <a:srgbClr val="000000"/>
                          </a:solidFill>
                          <a:effectLst/>
                        </a:rPr>
                        <a:t>Penulis</a:t>
                      </a:r>
                      <a:r>
                        <a:rPr lang="id-ID" sz="1400" dirty="0">
                          <a:solidFill>
                            <a:srgbClr val="000000"/>
                          </a:solidFill>
                          <a:effectLst/>
                        </a:rPr>
                        <a:t>. (Tahun). Judul Artikel. Nama Jurnal. Volume. Halaman. Diakses </a:t>
                      </a:r>
                      <a:r>
                        <a:rPr lang="id-ID" sz="1400">
                          <a:solidFill>
                            <a:srgbClr val="000000"/>
                          </a:solidFill>
                          <a:effectLst/>
                        </a:rPr>
                        <a:t>dari </a:t>
                      </a:r>
                      <a:r>
                        <a:rPr lang="id-ID" sz="1400" smtClean="0">
                          <a:solidFill>
                            <a:srgbClr val="000000"/>
                          </a:solidFill>
                          <a:effectLst/>
                        </a:rPr>
                        <a:t>URL.</a:t>
                      </a:r>
                    </a:p>
                    <a:p>
                      <a:pPr marL="266700" indent="-266700" algn="just">
                        <a:lnSpc>
                          <a:spcPct val="150000"/>
                        </a:lnSpc>
                        <a:spcBef>
                          <a:spcPts val="600"/>
                        </a:spcBef>
                        <a:spcAft>
                          <a:spcPts val="600"/>
                        </a:spcAft>
                      </a:pPr>
                      <a:r>
                        <a:rPr lang="id-ID" sz="1400" smtClean="0">
                          <a:solidFill>
                            <a:srgbClr val="000000"/>
                          </a:solidFill>
                          <a:effectLst/>
                        </a:rPr>
                        <a:t>Kim</a:t>
                      </a:r>
                      <a:r>
                        <a:rPr lang="id-ID" sz="1400" dirty="0">
                          <a:solidFill>
                            <a:srgbClr val="000000"/>
                          </a:solidFill>
                          <a:effectLst/>
                        </a:rPr>
                        <a:t>, C., Mirusmonov, M., and Lee, I. (2010). An Empirical Examination </a:t>
                      </a:r>
                      <a:r>
                        <a:rPr lang="id-ID" sz="1400">
                          <a:solidFill>
                            <a:srgbClr val="000000"/>
                          </a:solidFill>
                          <a:effectLst/>
                        </a:rPr>
                        <a:t>of </a:t>
                      </a:r>
                      <a:r>
                        <a:rPr lang="en-US" sz="1400" smtClean="0">
                          <a:solidFill>
                            <a:srgbClr val="000000"/>
                          </a:solidFill>
                          <a:effectLst/>
                        </a:rPr>
                        <a:t>Factors </a:t>
                      </a:r>
                      <a:r>
                        <a:rPr lang="en-US" sz="1400" dirty="0">
                          <a:solidFill>
                            <a:srgbClr val="000000"/>
                          </a:solidFill>
                          <a:effectLst/>
                        </a:rPr>
                        <a:t>Influencing the Intention to Use mobile payment. Computers in</a:t>
                      </a:r>
                      <a:r>
                        <a:rPr lang="id-ID" sz="1400" dirty="0">
                          <a:solidFill>
                            <a:srgbClr val="000000"/>
                          </a:solidFill>
                          <a:effectLst/>
                        </a:rPr>
                        <a:t> Human Behavior. 26. 310‐322. Diakses dari </a:t>
                      </a:r>
                      <a:r>
                        <a:rPr lang="id-ID" sz="1400" u="sng" dirty="0">
                          <a:solidFill>
                            <a:srgbClr val="000000"/>
                          </a:solidFill>
                          <a:effectLst/>
                          <a:hlinkClick r:id="rId2"/>
                        </a:rPr>
                        <a:t>http://www.sciencedirect.com</a:t>
                      </a:r>
                      <a:endParaRPr lang="id-ID" sz="14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solidFill>
                      <a:schemeClr val="accent3">
                        <a:lumMod val="95000"/>
                      </a:schemeClr>
                    </a:solidFill>
                  </a:tcPr>
                </a:tc>
              </a:tr>
              <a:tr h="1079919">
                <a:tc>
                  <a:txBody>
                    <a:bodyPr/>
                    <a:lstStyle/>
                    <a:p>
                      <a:pPr>
                        <a:spcAft>
                          <a:spcPts val="0"/>
                        </a:spcAft>
                      </a:pPr>
                      <a:r>
                        <a:rPr lang="id-ID" sz="1600" kern="1200" dirty="0">
                          <a:solidFill>
                            <a:srgbClr val="000000"/>
                          </a:solidFill>
                          <a:effectLst/>
                        </a:rPr>
                        <a:t>Majalah Online</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id-ID" sz="1600" kern="1200" dirty="0">
                          <a:solidFill>
                            <a:srgbClr val="000000"/>
                          </a:solidFill>
                          <a:effectLst/>
                        </a:rPr>
                        <a:t>(Barile, 2011)</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id-ID" sz="1400" kern="1200" dirty="0">
                          <a:solidFill>
                            <a:srgbClr val="000000"/>
                          </a:solidFill>
                          <a:effectLst/>
                        </a:rPr>
                        <a:t>Penulis. (Tahun, bulan‐tanggal). </a:t>
                      </a:r>
                      <a:r>
                        <a:rPr lang="id-ID" sz="1400" kern="1200" dirty="0" smtClean="0">
                          <a:solidFill>
                            <a:srgbClr val="000000"/>
                          </a:solidFill>
                          <a:effectLst/>
                        </a:rPr>
                        <a:t>Judul Artikel</a:t>
                      </a:r>
                      <a:r>
                        <a:rPr lang="id-ID" sz="1400" kern="1200" dirty="0">
                          <a:solidFill>
                            <a:srgbClr val="000000"/>
                          </a:solidFill>
                          <a:effectLst/>
                        </a:rPr>
                        <a:t>. Nama Majalah. Diakses dari URL.</a:t>
                      </a:r>
                      <a:endParaRPr lang="id-ID" sz="1400" dirty="0">
                        <a:solidFill>
                          <a:srgbClr val="000000"/>
                        </a:solidFill>
                        <a:effectLst/>
                      </a:endParaRPr>
                    </a:p>
                    <a:p>
                      <a:pPr marL="457200">
                        <a:spcAft>
                          <a:spcPts val="0"/>
                        </a:spcAft>
                      </a:pPr>
                      <a:r>
                        <a:rPr lang="id-ID" sz="1400" dirty="0">
                          <a:solidFill>
                            <a:srgbClr val="000000"/>
                          </a:solidFill>
                          <a:effectLst/>
                        </a:rPr>
                        <a:t> </a:t>
                      </a:r>
                    </a:p>
                    <a:p>
                      <a:pPr marL="266700" indent="-266700">
                        <a:spcAft>
                          <a:spcPts val="0"/>
                        </a:spcAft>
                      </a:pPr>
                      <a:r>
                        <a:rPr lang="it-IT" sz="1400" kern="1200" dirty="0">
                          <a:solidFill>
                            <a:srgbClr val="000000"/>
                          </a:solidFill>
                          <a:effectLst/>
                        </a:rPr>
                        <a:t>Barile, L.. (2011, April). Mobile </a:t>
                      </a:r>
                      <a:r>
                        <a:rPr lang="id-ID" sz="1400" kern="1200" dirty="0">
                          <a:solidFill>
                            <a:srgbClr val="000000"/>
                          </a:solidFill>
                          <a:effectLst/>
                        </a:rPr>
                        <a:t>Technologies for </a:t>
                      </a:r>
                      <a:r>
                        <a:rPr lang="id-ID" sz="1400" kern="1200" dirty="0" smtClean="0">
                          <a:solidFill>
                            <a:srgbClr val="000000"/>
                          </a:solidFill>
                          <a:effectLst/>
                        </a:rPr>
                        <a:t>libraries</a:t>
                      </a:r>
                      <a:r>
                        <a:rPr lang="id-ID" sz="1400" kern="1200" dirty="0">
                          <a:solidFill>
                            <a:srgbClr val="000000"/>
                          </a:solidFill>
                          <a:effectLst/>
                        </a:rPr>
                        <a:t>. C&amp;RL News. Diakses dari </a:t>
                      </a:r>
                      <a:r>
                        <a:rPr lang="id-ID" sz="1400" u="sng" kern="1200" dirty="0">
                          <a:solidFill>
                            <a:srgbClr val="000000"/>
                          </a:solidFill>
                          <a:effectLst/>
                          <a:hlinkClick r:id="rId3"/>
                        </a:rPr>
                        <a:t>http://crln.acrl.org/content/72/4/222.Full</a:t>
                      </a:r>
                      <a:endParaRPr lang="id-ID" sz="14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r>
            </a:tbl>
          </a:graphicData>
        </a:graphic>
      </p:graphicFrame>
    </p:spTree>
    <p:extLst>
      <p:ext uri="{BB962C8B-B14F-4D97-AF65-F5344CB8AC3E}">
        <p14:creationId xmlns:p14="http://schemas.microsoft.com/office/powerpoint/2010/main" val="13643172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Hardvard Style (3)</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85905105"/>
              </p:ext>
            </p:extLst>
          </p:nvPr>
        </p:nvGraphicFramePr>
        <p:xfrm>
          <a:off x="907554" y="1374952"/>
          <a:ext cx="11284446" cy="5477832"/>
        </p:xfrm>
        <a:graphic>
          <a:graphicData uri="http://schemas.openxmlformats.org/drawingml/2006/table">
            <a:tbl>
              <a:tblPr firstRow="1" firstCol="1" bandRow="1">
                <a:tableStyleId>{5C22544A-7EE6-4342-B048-85BDC9FD1C3A}</a:tableStyleId>
              </a:tblPr>
              <a:tblGrid>
                <a:gridCol w="2452142"/>
                <a:gridCol w="1800200"/>
                <a:gridCol w="7032104"/>
              </a:tblGrid>
              <a:tr h="431870">
                <a:tc>
                  <a:txBody>
                    <a:bodyPr/>
                    <a:lstStyle/>
                    <a:p>
                      <a:pPr marL="228600" algn="just">
                        <a:lnSpc>
                          <a:spcPct val="150000"/>
                        </a:lnSpc>
                        <a:spcBef>
                          <a:spcPts val="600"/>
                        </a:spcBef>
                        <a:spcAft>
                          <a:spcPts val="600"/>
                        </a:spcAft>
                      </a:pPr>
                      <a:r>
                        <a:rPr lang="id-ID" sz="1800" dirty="0">
                          <a:solidFill>
                            <a:srgbClr val="000000"/>
                          </a:solidFill>
                          <a:effectLst/>
                        </a:rPr>
                        <a:t>Sumber</a:t>
                      </a:r>
                      <a:endParaRPr lang="id-ID" sz="18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c>
                  <a:txBody>
                    <a:bodyPr/>
                    <a:lstStyle/>
                    <a:p>
                      <a:pPr algn="just">
                        <a:lnSpc>
                          <a:spcPct val="150000"/>
                        </a:lnSpc>
                        <a:spcBef>
                          <a:spcPts val="600"/>
                        </a:spcBef>
                        <a:spcAft>
                          <a:spcPts val="600"/>
                        </a:spcAft>
                      </a:pPr>
                      <a:r>
                        <a:rPr lang="id-ID" sz="1800" dirty="0">
                          <a:solidFill>
                            <a:srgbClr val="000000"/>
                          </a:solidFill>
                          <a:effectLst/>
                        </a:rPr>
                        <a:t>Kutipan</a:t>
                      </a:r>
                      <a:endParaRPr lang="id-ID" sz="18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c>
                  <a:txBody>
                    <a:bodyPr/>
                    <a:lstStyle/>
                    <a:p>
                      <a:pPr algn="just">
                        <a:lnSpc>
                          <a:spcPct val="150000"/>
                        </a:lnSpc>
                        <a:spcBef>
                          <a:spcPts val="600"/>
                        </a:spcBef>
                        <a:spcAft>
                          <a:spcPts val="600"/>
                        </a:spcAft>
                      </a:pPr>
                      <a:r>
                        <a:rPr lang="id-ID" sz="1800" dirty="0">
                          <a:solidFill>
                            <a:srgbClr val="000000"/>
                          </a:solidFill>
                          <a:effectLst/>
                        </a:rPr>
                        <a:t>Penulisan bibliografi (Daftar Pustaka)</a:t>
                      </a:r>
                      <a:endParaRPr lang="id-ID" sz="18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tc>
              </a:tr>
              <a:tr h="1279615">
                <a:tc>
                  <a:txBody>
                    <a:bodyPr/>
                    <a:lstStyle/>
                    <a:p>
                      <a:pPr>
                        <a:spcAft>
                          <a:spcPts val="0"/>
                        </a:spcAft>
                      </a:pPr>
                      <a:r>
                        <a:rPr lang="id-ID" sz="1600" kern="1200" dirty="0">
                          <a:solidFill>
                            <a:srgbClr val="000000"/>
                          </a:solidFill>
                          <a:effectLst/>
                        </a:rPr>
                        <a:t>Surat Kabar</a:t>
                      </a:r>
                      <a:endParaRPr lang="id-ID" sz="1600" dirty="0">
                        <a:solidFill>
                          <a:srgbClr val="000000"/>
                        </a:solidFill>
                        <a:effectLst/>
                      </a:endParaRPr>
                    </a:p>
                    <a:p>
                      <a:pPr>
                        <a:spcAft>
                          <a:spcPts val="0"/>
                        </a:spcAft>
                      </a:pPr>
                      <a:r>
                        <a:rPr lang="id-ID" sz="1600" kern="1200" dirty="0">
                          <a:solidFill>
                            <a:srgbClr val="000000"/>
                          </a:solidFill>
                          <a:effectLst/>
                        </a:rPr>
                        <a:t>Online</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id-ID" sz="1600" kern="1200">
                          <a:solidFill>
                            <a:srgbClr val="000000"/>
                          </a:solidFill>
                          <a:effectLst/>
                        </a:rPr>
                        <a:t>(Hakim, 2016)</a:t>
                      </a:r>
                      <a:endParaRPr lang="id-ID"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id-ID" sz="1600" kern="1200" dirty="0">
                          <a:solidFill>
                            <a:srgbClr val="000000"/>
                          </a:solidFill>
                          <a:effectLst/>
                        </a:rPr>
                        <a:t>Penulis. (Tahun, bulan‐tanggal). Judul artikel. Nama </a:t>
                      </a:r>
                      <a:r>
                        <a:rPr lang="id-ID" sz="1600" kern="1200" dirty="0" smtClean="0">
                          <a:solidFill>
                            <a:srgbClr val="000000"/>
                          </a:solidFill>
                          <a:effectLst/>
                        </a:rPr>
                        <a:t>surat </a:t>
                      </a:r>
                      <a:r>
                        <a:rPr lang="id-ID" sz="1600" kern="1200" dirty="0">
                          <a:solidFill>
                            <a:srgbClr val="000000"/>
                          </a:solidFill>
                          <a:effectLst/>
                        </a:rPr>
                        <a:t>kabar. Diakses dari URL</a:t>
                      </a:r>
                      <a:r>
                        <a:rPr lang="id-ID" sz="1600" kern="1200" dirty="0" smtClean="0">
                          <a:solidFill>
                            <a:srgbClr val="000000"/>
                          </a:solidFill>
                          <a:effectLst/>
                        </a:rPr>
                        <a:t>.</a:t>
                      </a:r>
                    </a:p>
                    <a:p>
                      <a:pPr>
                        <a:spcAft>
                          <a:spcPts val="0"/>
                        </a:spcAft>
                      </a:pPr>
                      <a:r>
                        <a:rPr lang="id-ID" sz="1600" dirty="0">
                          <a:solidFill>
                            <a:srgbClr val="000000"/>
                          </a:solidFill>
                          <a:effectLst/>
                        </a:rPr>
                        <a:t> </a:t>
                      </a:r>
                    </a:p>
                    <a:p>
                      <a:pPr marL="363538" indent="-363538">
                        <a:spcAft>
                          <a:spcPts val="0"/>
                        </a:spcAft>
                      </a:pPr>
                      <a:r>
                        <a:rPr lang="pl-PL" sz="1600" kern="1200" dirty="0">
                          <a:solidFill>
                            <a:srgbClr val="000000"/>
                          </a:solidFill>
                          <a:effectLst/>
                        </a:rPr>
                        <a:t>Hakim, C.. (2016, Juni 16). Kode Morse </a:t>
                      </a:r>
                      <a:r>
                        <a:rPr lang="de-DE" sz="1600" kern="1200" dirty="0">
                          <a:solidFill>
                            <a:srgbClr val="000000"/>
                          </a:solidFill>
                          <a:effectLst/>
                        </a:rPr>
                        <a:t>THR. </a:t>
                      </a:r>
                      <a:r>
                        <a:rPr lang="de-DE" sz="1600" kern="1200" dirty="0" smtClean="0">
                          <a:solidFill>
                            <a:srgbClr val="000000"/>
                          </a:solidFill>
                          <a:effectLst/>
                        </a:rPr>
                        <a:t>Kompas</a:t>
                      </a:r>
                      <a:r>
                        <a:rPr lang="id-ID" sz="1600" kern="1200" dirty="0" smtClean="0">
                          <a:solidFill>
                            <a:srgbClr val="000000"/>
                          </a:solidFill>
                          <a:effectLst/>
                        </a:rPr>
                        <a:t> </a:t>
                      </a:r>
                      <a:r>
                        <a:rPr lang="de-DE" sz="1600" kern="1200" dirty="0" smtClean="0">
                          <a:solidFill>
                            <a:srgbClr val="000000"/>
                          </a:solidFill>
                          <a:effectLst/>
                        </a:rPr>
                        <a:t>Online</a:t>
                      </a:r>
                      <a:r>
                        <a:rPr lang="de-DE" sz="1600" kern="1200" dirty="0">
                          <a:solidFill>
                            <a:srgbClr val="000000"/>
                          </a:solidFill>
                          <a:effectLst/>
                        </a:rPr>
                        <a:t>. Diakses dari </a:t>
                      </a:r>
                      <a:r>
                        <a:rPr lang="id-ID" sz="1600" u="sng" kern="1200" dirty="0">
                          <a:solidFill>
                            <a:srgbClr val="000000"/>
                          </a:solidFill>
                          <a:effectLst/>
                          <a:hlinkClick r:id="rId2"/>
                        </a:rPr>
                        <a:t>http://</a:t>
                      </a:r>
                      <a:r>
                        <a:rPr lang="id-ID" sz="1600" u="sng" kern="1200" dirty="0" smtClean="0">
                          <a:solidFill>
                            <a:srgbClr val="000000"/>
                          </a:solidFill>
                          <a:effectLst/>
                          <a:hlinkClick r:id="rId2"/>
                        </a:rPr>
                        <a:t>www.kompas.com</a:t>
                      </a:r>
                      <a:endParaRPr lang="id-ID" sz="1600" u="sng" kern="1200" dirty="0" smtClean="0">
                        <a:solidFill>
                          <a:srgbClr val="000000"/>
                        </a:solidFill>
                        <a:effectLst/>
                      </a:endParaRPr>
                    </a:p>
                    <a:p>
                      <a:pPr>
                        <a:spcAft>
                          <a:spcPts val="0"/>
                        </a:spcAft>
                      </a:pP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r>
              <a:tr h="2559230">
                <a:tc>
                  <a:txBody>
                    <a:bodyPr/>
                    <a:lstStyle/>
                    <a:p>
                      <a:pPr>
                        <a:spcAft>
                          <a:spcPts val="0"/>
                        </a:spcAft>
                      </a:pPr>
                      <a:r>
                        <a:rPr lang="id-ID" sz="1600" kern="1200" dirty="0">
                          <a:solidFill>
                            <a:srgbClr val="000000"/>
                          </a:solidFill>
                          <a:effectLst/>
                        </a:rPr>
                        <a:t>Buku (Pengarang</a:t>
                      </a:r>
                      <a:endParaRPr lang="id-ID" sz="1600" dirty="0">
                        <a:solidFill>
                          <a:srgbClr val="000000"/>
                        </a:solidFill>
                        <a:effectLst/>
                      </a:endParaRPr>
                    </a:p>
                    <a:p>
                      <a:pPr>
                        <a:spcAft>
                          <a:spcPts val="0"/>
                        </a:spcAft>
                      </a:pPr>
                      <a:r>
                        <a:rPr lang="id-ID" sz="1600" kern="1200" dirty="0">
                          <a:solidFill>
                            <a:srgbClr val="000000"/>
                          </a:solidFill>
                          <a:effectLst/>
                        </a:rPr>
                        <a:t>Penerbit)</a:t>
                      </a:r>
                      <a:endParaRPr lang="id-ID" sz="1600" dirty="0">
                        <a:solidFill>
                          <a:srgbClr val="000000"/>
                        </a:solidFill>
                        <a:effectLst/>
                      </a:endParaRPr>
                    </a:p>
                    <a:p>
                      <a:pPr>
                        <a:spcAft>
                          <a:spcPts val="0"/>
                        </a:spcAft>
                      </a:pPr>
                      <a:r>
                        <a:rPr lang="id-ID" sz="1600" kern="1200" dirty="0">
                          <a:solidFill>
                            <a:srgbClr val="000000"/>
                          </a:solidFill>
                          <a:effectLst/>
                        </a:rPr>
                        <a:t>Bagian dalam</a:t>
                      </a:r>
                      <a:endParaRPr lang="id-ID" sz="1600" dirty="0">
                        <a:solidFill>
                          <a:srgbClr val="000000"/>
                        </a:solidFill>
                        <a:effectLst/>
                      </a:endParaRPr>
                    </a:p>
                    <a:p>
                      <a:pPr>
                        <a:spcAft>
                          <a:spcPts val="0"/>
                        </a:spcAft>
                      </a:pPr>
                      <a:r>
                        <a:rPr lang="id-ID" sz="1600" kern="1200" dirty="0">
                          <a:solidFill>
                            <a:srgbClr val="000000"/>
                          </a:solidFill>
                          <a:effectLst/>
                        </a:rPr>
                        <a:t>Buku</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id-ID" sz="1600" kern="1200" dirty="0">
                          <a:solidFill>
                            <a:srgbClr val="000000"/>
                          </a:solidFill>
                          <a:effectLst/>
                        </a:rPr>
                        <a:t> </a:t>
                      </a:r>
                      <a:endParaRPr lang="id-ID" sz="1600" dirty="0">
                        <a:solidFill>
                          <a:srgbClr val="000000"/>
                        </a:solidFill>
                        <a:effectLst/>
                      </a:endParaRPr>
                    </a:p>
                    <a:p>
                      <a:pPr>
                        <a:spcAft>
                          <a:spcPts val="0"/>
                        </a:spcAft>
                      </a:pPr>
                      <a:r>
                        <a:rPr lang="id-ID" sz="1600" kern="1200" dirty="0">
                          <a:solidFill>
                            <a:srgbClr val="000000"/>
                          </a:solidFill>
                          <a:effectLst/>
                        </a:rPr>
                        <a:t>(Yuan, 1998)</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fi-FI" sz="1600" kern="1200" dirty="0">
                          <a:solidFill>
                            <a:srgbClr val="000000"/>
                          </a:solidFill>
                          <a:effectLst/>
                        </a:rPr>
                        <a:t>Penulis. (Tahun). Judul Buku (edisi).</a:t>
                      </a:r>
                      <a:r>
                        <a:rPr lang="id-ID" sz="1600" kern="1200" dirty="0">
                          <a:solidFill>
                            <a:srgbClr val="000000"/>
                          </a:solidFill>
                          <a:effectLst/>
                        </a:rPr>
                        <a:t> Tempat Terbit: </a:t>
                      </a:r>
                      <a:endParaRPr lang="id-ID" sz="1600" dirty="0">
                        <a:solidFill>
                          <a:srgbClr val="000000"/>
                        </a:solidFill>
                        <a:effectLst/>
                      </a:endParaRPr>
                    </a:p>
                    <a:p>
                      <a:pPr marL="457200">
                        <a:spcAft>
                          <a:spcPts val="0"/>
                        </a:spcAft>
                      </a:pPr>
                      <a:r>
                        <a:rPr lang="id-ID" sz="1600" kern="1200" dirty="0">
                          <a:solidFill>
                            <a:srgbClr val="000000"/>
                          </a:solidFill>
                          <a:effectLst/>
                        </a:rPr>
                        <a:t>Penerbit</a:t>
                      </a:r>
                      <a:endParaRPr lang="id-ID" sz="1600" dirty="0">
                        <a:solidFill>
                          <a:srgbClr val="000000"/>
                        </a:solidFill>
                        <a:effectLst/>
                      </a:endParaRPr>
                    </a:p>
                    <a:p>
                      <a:pPr marL="457200">
                        <a:spcAft>
                          <a:spcPts val="0"/>
                        </a:spcAft>
                      </a:pPr>
                      <a:r>
                        <a:rPr lang="id-ID" sz="1600" dirty="0">
                          <a:solidFill>
                            <a:srgbClr val="000000"/>
                          </a:solidFill>
                          <a:effectLst/>
                        </a:rPr>
                        <a:t> </a:t>
                      </a:r>
                    </a:p>
                    <a:p>
                      <a:pPr>
                        <a:spcAft>
                          <a:spcPts val="0"/>
                        </a:spcAft>
                      </a:pPr>
                      <a:r>
                        <a:rPr lang="id-ID" sz="1600" kern="1200" dirty="0">
                          <a:solidFill>
                            <a:srgbClr val="000000"/>
                          </a:solidFill>
                          <a:effectLst/>
                        </a:rPr>
                        <a:t>American Psychological Association. </a:t>
                      </a:r>
                      <a:r>
                        <a:rPr lang="en-US" sz="1600" kern="1200" dirty="0">
                          <a:solidFill>
                            <a:srgbClr val="000000"/>
                          </a:solidFill>
                          <a:effectLst/>
                        </a:rPr>
                        <a:t>(2010). </a:t>
                      </a:r>
                      <a:endParaRPr lang="id-ID" sz="1600" dirty="0">
                        <a:solidFill>
                          <a:srgbClr val="000000"/>
                        </a:solidFill>
                        <a:effectLst/>
                      </a:endParaRPr>
                    </a:p>
                    <a:p>
                      <a:pPr marL="457200">
                        <a:spcAft>
                          <a:spcPts val="0"/>
                        </a:spcAft>
                      </a:pPr>
                      <a:r>
                        <a:rPr lang="en-US" sz="1600" kern="1200" dirty="0">
                          <a:solidFill>
                            <a:srgbClr val="000000"/>
                          </a:solidFill>
                          <a:effectLst/>
                        </a:rPr>
                        <a:t>Publication manual of the APA Style (6th ed.). Washington,</a:t>
                      </a:r>
                      <a:r>
                        <a:rPr lang="id-ID" sz="1600" kern="1200" dirty="0">
                          <a:solidFill>
                            <a:srgbClr val="000000"/>
                          </a:solidFill>
                          <a:effectLst/>
                        </a:rPr>
                        <a:t> DC: Penulis.</a:t>
                      </a:r>
                      <a:endParaRPr lang="id-ID" sz="1600" dirty="0">
                        <a:solidFill>
                          <a:srgbClr val="000000"/>
                        </a:solidFill>
                        <a:effectLst/>
                      </a:endParaRPr>
                    </a:p>
                    <a:p>
                      <a:pPr marL="457200">
                        <a:spcAft>
                          <a:spcPts val="0"/>
                        </a:spcAft>
                      </a:pPr>
                      <a:r>
                        <a:rPr lang="id-ID" sz="1600" dirty="0">
                          <a:solidFill>
                            <a:srgbClr val="000000"/>
                          </a:solidFill>
                          <a:effectLst/>
                        </a:rPr>
                        <a:t> </a:t>
                      </a:r>
                    </a:p>
                    <a:p>
                      <a:pPr>
                        <a:spcAft>
                          <a:spcPts val="0"/>
                        </a:spcAft>
                      </a:pPr>
                      <a:r>
                        <a:rPr lang="id-ID" sz="1600" kern="1200" dirty="0">
                          <a:solidFill>
                            <a:srgbClr val="000000"/>
                          </a:solidFill>
                          <a:effectLst/>
                        </a:rPr>
                        <a:t>Yuan, P. (1998). Shanghai Jahwa: Liushen </a:t>
                      </a:r>
                      <a:r>
                        <a:rPr lang="en-US" sz="1600" kern="1200" dirty="0">
                          <a:solidFill>
                            <a:srgbClr val="000000"/>
                          </a:solidFill>
                          <a:effectLst/>
                        </a:rPr>
                        <a:t>Shower </a:t>
                      </a:r>
                      <a:endParaRPr lang="id-ID" sz="1600" dirty="0">
                        <a:solidFill>
                          <a:srgbClr val="000000"/>
                        </a:solidFill>
                        <a:effectLst/>
                      </a:endParaRPr>
                    </a:p>
                    <a:p>
                      <a:pPr marL="457200">
                        <a:spcAft>
                          <a:spcPts val="0"/>
                        </a:spcAft>
                      </a:pPr>
                      <a:r>
                        <a:rPr lang="en-US" sz="1600" kern="1200" dirty="0">
                          <a:solidFill>
                            <a:srgbClr val="000000"/>
                          </a:solidFill>
                          <a:effectLst/>
                        </a:rPr>
                        <a:t>Cream (A). In Kumar, S.R.. (Ed). Case Studies in Marketing</a:t>
                      </a:r>
                      <a:r>
                        <a:rPr lang="id-ID" sz="1600" kern="1200" dirty="0">
                          <a:solidFill>
                            <a:srgbClr val="000000"/>
                          </a:solidFill>
                          <a:effectLst/>
                        </a:rPr>
                        <a:t> Management (pp. 1‐11). Dehli:Pearson.</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r>
              <a:tr h="1023692">
                <a:tc>
                  <a:txBody>
                    <a:bodyPr/>
                    <a:lstStyle/>
                    <a:p>
                      <a:pPr>
                        <a:spcAft>
                          <a:spcPts val="0"/>
                        </a:spcAft>
                      </a:pPr>
                      <a:r>
                        <a:rPr lang="id-ID" sz="1600" kern="1200" dirty="0">
                          <a:solidFill>
                            <a:srgbClr val="000000"/>
                          </a:solidFill>
                          <a:effectLst/>
                        </a:rPr>
                        <a:t>Buku </a:t>
                      </a:r>
                      <a:r>
                        <a:rPr lang="id-ID" sz="1600" kern="1200" dirty="0" smtClean="0">
                          <a:solidFill>
                            <a:srgbClr val="000000"/>
                          </a:solidFill>
                          <a:effectLst/>
                        </a:rPr>
                        <a:t>(Tanpa</a:t>
                      </a:r>
                      <a:endParaRPr lang="id-ID" sz="1600" dirty="0">
                        <a:solidFill>
                          <a:srgbClr val="000000"/>
                        </a:solidFill>
                        <a:effectLst/>
                      </a:endParaRPr>
                    </a:p>
                    <a:p>
                      <a:pPr>
                        <a:spcAft>
                          <a:spcPts val="0"/>
                        </a:spcAft>
                      </a:pPr>
                      <a:r>
                        <a:rPr lang="id-ID" sz="1600" kern="1200" dirty="0">
                          <a:solidFill>
                            <a:srgbClr val="000000"/>
                          </a:solidFill>
                          <a:effectLst/>
                        </a:rPr>
                        <a:t>pengarang)</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c>
                  <a:txBody>
                    <a:bodyPr/>
                    <a:lstStyle/>
                    <a:p>
                      <a:pPr algn="just">
                        <a:lnSpc>
                          <a:spcPct val="150000"/>
                        </a:lnSpc>
                        <a:spcBef>
                          <a:spcPts val="600"/>
                        </a:spcBef>
                        <a:spcAft>
                          <a:spcPts val="600"/>
                        </a:spcAft>
                      </a:pPr>
                      <a:r>
                        <a:rPr lang="id-ID" sz="1600" dirty="0">
                          <a:solidFill>
                            <a:srgbClr val="000000"/>
                          </a:solidFill>
                          <a:effectLst/>
                        </a:rPr>
                        <a:t> </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3279" marR="43279" marT="0" marB="0">
                    <a:solidFill>
                      <a:schemeClr val="accent3">
                        <a:lumMod val="95000"/>
                      </a:schemeClr>
                    </a:solidFill>
                  </a:tcPr>
                </a:tc>
                <a:tc>
                  <a:txBody>
                    <a:bodyPr/>
                    <a:lstStyle/>
                    <a:p>
                      <a:pPr>
                        <a:spcAft>
                          <a:spcPts val="0"/>
                        </a:spcAft>
                      </a:pPr>
                      <a:r>
                        <a:rPr lang="fi-FI" sz="1600" kern="1200" dirty="0">
                          <a:solidFill>
                            <a:srgbClr val="000000"/>
                          </a:solidFill>
                          <a:effectLst/>
                        </a:rPr>
                        <a:t>Judul Buku (edisi). (Tahun). Tempat:</a:t>
                      </a:r>
                      <a:r>
                        <a:rPr lang="id-ID" sz="1600" kern="1200" dirty="0">
                          <a:solidFill>
                            <a:srgbClr val="000000"/>
                          </a:solidFill>
                          <a:effectLst/>
                        </a:rPr>
                        <a:t> Penerbit</a:t>
                      </a:r>
                      <a:endParaRPr lang="id-ID" sz="1600" dirty="0">
                        <a:solidFill>
                          <a:srgbClr val="000000"/>
                        </a:solidFill>
                        <a:effectLst/>
                      </a:endParaRPr>
                    </a:p>
                    <a:p>
                      <a:pPr>
                        <a:spcAft>
                          <a:spcPts val="0"/>
                        </a:spcAft>
                      </a:pPr>
                      <a:r>
                        <a:rPr lang="id-ID" sz="1600" kern="1200" dirty="0">
                          <a:solidFill>
                            <a:srgbClr val="000000"/>
                          </a:solidFill>
                          <a:effectLst/>
                        </a:rPr>
                        <a:t> </a:t>
                      </a:r>
                      <a:endParaRPr lang="id-ID" sz="1600" dirty="0">
                        <a:solidFill>
                          <a:srgbClr val="000000"/>
                        </a:solidFill>
                        <a:effectLst/>
                      </a:endParaRPr>
                    </a:p>
                    <a:p>
                      <a:pPr>
                        <a:spcAft>
                          <a:spcPts val="0"/>
                        </a:spcAft>
                      </a:pPr>
                      <a:r>
                        <a:rPr lang="id-ID" sz="1600" kern="1200" dirty="0">
                          <a:solidFill>
                            <a:srgbClr val="000000"/>
                          </a:solidFill>
                          <a:effectLst/>
                        </a:rPr>
                        <a:t>Merriam‐Webster’s Dictionary (12th ed). (2007). </a:t>
                      </a:r>
                      <a:endParaRPr lang="id-ID" sz="1600" dirty="0">
                        <a:solidFill>
                          <a:srgbClr val="000000"/>
                        </a:solidFill>
                        <a:effectLst/>
                      </a:endParaRPr>
                    </a:p>
                    <a:p>
                      <a:pPr marL="457200">
                        <a:spcAft>
                          <a:spcPts val="0"/>
                        </a:spcAft>
                      </a:pPr>
                      <a:r>
                        <a:rPr lang="id-ID" sz="1600" kern="1200" dirty="0">
                          <a:solidFill>
                            <a:srgbClr val="000000"/>
                          </a:solidFill>
                          <a:effectLst/>
                        </a:rPr>
                        <a:t>Springfield, MA: Merriam‐Webster.</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3279" marR="43279" marT="0" marB="0">
                    <a:solidFill>
                      <a:schemeClr val="accent3">
                        <a:lumMod val="95000"/>
                      </a:schemeClr>
                    </a:solidFill>
                  </a:tcPr>
                </a:tc>
              </a:tr>
            </a:tbl>
          </a:graphicData>
        </a:graphic>
      </p:graphicFrame>
    </p:spTree>
    <p:extLst>
      <p:ext uri="{BB962C8B-B14F-4D97-AF65-F5344CB8AC3E}">
        <p14:creationId xmlns:p14="http://schemas.microsoft.com/office/powerpoint/2010/main" val="3622210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id-ID" dirty="0" smtClean="0"/>
              <a:t>Tujuan Pembelajaran</a:t>
            </a:r>
            <a:endParaRPr lang="id-ID" dirty="0"/>
          </a:p>
        </p:txBody>
      </p:sp>
      <p:sp>
        <p:nvSpPr>
          <p:cNvPr id="7" name="Content Placeholder 6"/>
          <p:cNvSpPr>
            <a:spLocks noGrp="1"/>
          </p:cNvSpPr>
          <p:nvPr>
            <p:ph idx="1"/>
          </p:nvPr>
        </p:nvSpPr>
        <p:spPr/>
        <p:txBody>
          <a:bodyPr/>
          <a:lstStyle/>
          <a:p>
            <a:pPr lvl="0"/>
            <a:r>
              <a:rPr lang="id-ID" dirty="0"/>
              <a:t>Mahasiswa mampu menjelaskan konsep dasar </a:t>
            </a:r>
            <a:r>
              <a:rPr lang="id-ID" dirty="0" smtClean="0"/>
              <a:t>Kutipan.</a:t>
            </a:r>
            <a:endParaRPr lang="id-ID" dirty="0"/>
          </a:p>
          <a:p>
            <a:pPr lvl="0"/>
            <a:r>
              <a:rPr lang="id-ID" dirty="0"/>
              <a:t>Mahasiswa mampu menuliskan </a:t>
            </a:r>
            <a:r>
              <a:rPr lang="id-ID" dirty="0" smtClean="0"/>
              <a:t>Kutipan </a:t>
            </a:r>
            <a:r>
              <a:rPr lang="id-ID" dirty="0"/>
              <a:t>dan daftar pustaka dengan baik dan benar</a:t>
            </a:r>
            <a:r>
              <a:rPr lang="id-ID" dirty="0" smtClean="0"/>
              <a:t>.</a:t>
            </a:r>
            <a:endParaRPr lang="id-ID" dirty="0"/>
          </a:p>
        </p:txBody>
      </p:sp>
    </p:spTree>
    <p:extLst>
      <p:ext uri="{BB962C8B-B14F-4D97-AF65-F5344CB8AC3E}">
        <p14:creationId xmlns:p14="http://schemas.microsoft.com/office/powerpoint/2010/main" val="6108006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IEEE Style (1)</a:t>
            </a:r>
            <a:endParaRPr lang="id-ID" dirty="0"/>
          </a:p>
        </p:txBody>
      </p:sp>
      <p:sp>
        <p:nvSpPr>
          <p:cNvPr id="3" name="Content Placeholder 2"/>
          <p:cNvSpPr>
            <a:spLocks noGrp="1"/>
          </p:cNvSpPr>
          <p:nvPr>
            <p:ph idx="1"/>
          </p:nvPr>
        </p:nvSpPr>
        <p:spPr/>
        <p:txBody>
          <a:bodyPr/>
          <a:lstStyle/>
          <a:p>
            <a:r>
              <a:rPr lang="id-ID" dirty="0"/>
              <a:t>Gaya kutipan IEEE termasuk kutipan dalam teks, diberi nomor dalam tanda kurung </a:t>
            </a:r>
            <a:r>
              <a:rPr lang="id-ID" dirty="0" smtClean="0"/>
              <a:t>siku “[nomor]”. </a:t>
            </a:r>
          </a:p>
          <a:p>
            <a:r>
              <a:rPr lang="id-ID" dirty="0" smtClean="0"/>
              <a:t>Semua yang tercantum dalam daftar pustaka mengacu pada pada kutipan dalam teks. </a:t>
            </a:r>
          </a:p>
          <a:p>
            <a:r>
              <a:rPr lang="id-ID" dirty="0" smtClean="0"/>
              <a:t>Daftar pustaka </a:t>
            </a:r>
            <a:r>
              <a:rPr lang="id-ID" dirty="0"/>
              <a:t>disusun secara </a:t>
            </a:r>
            <a:r>
              <a:rPr lang="id-ID" dirty="0" smtClean="0"/>
              <a:t>numerik(bukan alfabet). </a:t>
            </a:r>
          </a:p>
        </p:txBody>
      </p:sp>
    </p:spTree>
    <p:extLst>
      <p:ext uri="{BB962C8B-B14F-4D97-AF65-F5344CB8AC3E}">
        <p14:creationId xmlns:p14="http://schemas.microsoft.com/office/powerpoint/2010/main" val="322119788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IEEE Style (2)</a:t>
            </a:r>
            <a:endParaRPr lang="id-ID" dirty="0"/>
          </a:p>
        </p:txBody>
      </p:sp>
      <p:sp>
        <p:nvSpPr>
          <p:cNvPr id="3" name="Content Placeholder 2"/>
          <p:cNvSpPr>
            <a:spLocks noGrp="1"/>
          </p:cNvSpPr>
          <p:nvPr>
            <p:ph idx="1"/>
          </p:nvPr>
        </p:nvSpPr>
        <p:spPr/>
        <p:txBody>
          <a:bodyPr/>
          <a:lstStyle/>
          <a:p>
            <a:r>
              <a:rPr lang="id-ID" dirty="0"/>
              <a:t>Dalam penulisan daftar pustaka dengan menggunakan IEEE</a:t>
            </a:r>
            <a:r>
              <a:rPr lang="id-ID" i="1" dirty="0"/>
              <a:t> style</a:t>
            </a:r>
            <a:r>
              <a:rPr lang="id-ID" dirty="0"/>
              <a:t>, ketentuannya adalah sebagai berikut:</a:t>
            </a:r>
          </a:p>
          <a:p>
            <a:pPr marL="914400" lvl="1" indent="-457200">
              <a:buFont typeface="+mj-lt"/>
              <a:buAutoNum type="arabicPeriod"/>
            </a:pPr>
            <a:r>
              <a:rPr lang="id-ID" dirty="0"/>
              <a:t>Menggunakan angka numerik yang diletakkan dalam kotak persegi atas rujukan yang diambil dan menaruhnya pada akhir kalimat.</a:t>
            </a:r>
          </a:p>
          <a:p>
            <a:pPr marL="914400" lvl="1" indent="-457200">
              <a:buFont typeface="+mj-lt"/>
              <a:buAutoNum type="arabicPeriod"/>
            </a:pPr>
            <a:r>
              <a:rPr lang="id-ID" dirty="0"/>
              <a:t>Angka numerik yang terletak dalam kotak persegi tersebut dibuat sama persis dengan daftar pustaka pada halaman akhir karya ilmiah.</a:t>
            </a:r>
          </a:p>
          <a:p>
            <a:pPr marL="914400" lvl="1" indent="-457200">
              <a:buFont typeface="+mj-lt"/>
              <a:buAutoNum type="arabicPeriod"/>
            </a:pPr>
            <a:r>
              <a:rPr lang="id-ID" dirty="0"/>
              <a:t>Sistem penomoran harus berurut mulai dari [1], [2] dan seterusnya, selain itu juga harus diurutkan sesuai dengan referensi yang diambil sebagai rujukan dalam materi karya ilmiah.</a:t>
            </a:r>
          </a:p>
          <a:p>
            <a:pPr marL="914400" lvl="1" indent="-457200">
              <a:buFont typeface="+mj-lt"/>
              <a:buAutoNum type="arabicPeriod"/>
            </a:pPr>
            <a:r>
              <a:rPr lang="id-ID" dirty="0"/>
              <a:t>Penulisan daftar pustaka pada IEEE </a:t>
            </a:r>
            <a:r>
              <a:rPr lang="id-ID" i="1" dirty="0"/>
              <a:t>style</a:t>
            </a:r>
            <a:r>
              <a:rPr lang="id-ID" dirty="0"/>
              <a:t>:</a:t>
            </a:r>
          </a:p>
          <a:p>
            <a:pPr marL="914400" lvl="1" indent="-457200">
              <a:buFont typeface="+mj-lt"/>
              <a:buAutoNum type="arabicPeriod"/>
            </a:pPr>
            <a:r>
              <a:rPr lang="id-ID" dirty="0"/>
              <a:t>Daftar pustaka harus sama persis dengan urutan numerik yang sama dengan teks</a:t>
            </a:r>
            <a:r>
              <a:rPr lang="id-ID" dirty="0" smtClean="0"/>
              <a:t>.</a:t>
            </a:r>
            <a:endParaRPr lang="id-ID" dirty="0"/>
          </a:p>
        </p:txBody>
      </p:sp>
    </p:spTree>
    <p:extLst>
      <p:ext uri="{BB962C8B-B14F-4D97-AF65-F5344CB8AC3E}">
        <p14:creationId xmlns:p14="http://schemas.microsoft.com/office/powerpoint/2010/main" val="2335899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IEEE Style (3)</a:t>
            </a:r>
            <a:endParaRPr lang="id-ID" dirty="0"/>
          </a:p>
        </p:txBody>
      </p:sp>
      <p:sp>
        <p:nvSpPr>
          <p:cNvPr id="3" name="Content Placeholder 2"/>
          <p:cNvSpPr>
            <a:spLocks noGrp="1"/>
          </p:cNvSpPr>
          <p:nvPr>
            <p:ph idx="1"/>
          </p:nvPr>
        </p:nvSpPr>
        <p:spPr/>
        <p:txBody>
          <a:bodyPr/>
          <a:lstStyle/>
          <a:p>
            <a:r>
              <a:rPr lang="id-ID" dirty="0"/>
              <a:t>Dalam penulisan daftar pustaka dengan menggunakan IEEE</a:t>
            </a:r>
            <a:r>
              <a:rPr lang="id-ID" i="1" dirty="0"/>
              <a:t> style</a:t>
            </a:r>
            <a:r>
              <a:rPr lang="id-ID" dirty="0"/>
              <a:t>, ketentuannya adalah sebagai berikut:</a:t>
            </a:r>
          </a:p>
          <a:p>
            <a:pPr marL="914400" lvl="1" indent="-457200">
              <a:buFont typeface="+mj-lt"/>
              <a:buAutoNum type="arabicPeriod" startAt="6"/>
            </a:pPr>
            <a:r>
              <a:rPr lang="id-ID" dirty="0" smtClean="0"/>
              <a:t>Nama </a:t>
            </a:r>
            <a:r>
              <a:rPr lang="id-ID" dirty="0"/>
              <a:t>pertama dari penulis dituliskan dalam bentuk inisial dan nama belakang ditulis lengkap.</a:t>
            </a:r>
          </a:p>
          <a:p>
            <a:pPr marL="914400" lvl="1" indent="-457200">
              <a:buFont typeface="+mj-lt"/>
              <a:buAutoNum type="arabicPeriod" startAt="6"/>
            </a:pPr>
            <a:r>
              <a:rPr lang="id-ID" dirty="0"/>
              <a:t>Huruf pertama pada kata pertama sebuah artikel atau judul bab ditulis kapital, sedangkan untuk judul buku ditulis huruf kapital pada awal setiap kata.</a:t>
            </a:r>
          </a:p>
          <a:p>
            <a:pPr marL="914400" lvl="1" indent="-457200">
              <a:buFont typeface="+mj-lt"/>
              <a:buAutoNum type="arabicPeriod" startAt="6"/>
            </a:pPr>
            <a:r>
              <a:rPr lang="id-ID" dirty="0"/>
              <a:t>Judul artikel atau judul bab diberikan tanda kutip, sedangkan judul buku, jurnal, dan website dicetak miring</a:t>
            </a:r>
            <a:r>
              <a:rPr lang="id-ID" dirty="0" smtClean="0"/>
              <a:t>.</a:t>
            </a:r>
          </a:p>
          <a:p>
            <a:pPr marL="514350" indent="-457200"/>
            <a:r>
              <a:rPr lang="id-ID" dirty="0" smtClean="0"/>
              <a:t>Contoh penulisan lihat pada Tabel</a:t>
            </a:r>
            <a:endParaRPr lang="id-ID" dirty="0"/>
          </a:p>
        </p:txBody>
      </p:sp>
    </p:spTree>
    <p:extLst>
      <p:ext uri="{BB962C8B-B14F-4D97-AF65-F5344CB8AC3E}">
        <p14:creationId xmlns:p14="http://schemas.microsoft.com/office/powerpoint/2010/main" val="9900307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IEEE Style (4)</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33218520"/>
              </p:ext>
            </p:extLst>
          </p:nvPr>
        </p:nvGraphicFramePr>
        <p:xfrm>
          <a:off x="695400" y="1412776"/>
          <a:ext cx="11305255" cy="5184576"/>
        </p:xfrm>
        <a:graphic>
          <a:graphicData uri="http://schemas.openxmlformats.org/drawingml/2006/table">
            <a:tbl>
              <a:tblPr firstRow="1" firstCol="1" bandRow="1">
                <a:tableStyleId>{5C22544A-7EE6-4342-B048-85BDC9FD1C3A}</a:tableStyleId>
              </a:tblPr>
              <a:tblGrid>
                <a:gridCol w="1800199"/>
                <a:gridCol w="2088233"/>
                <a:gridCol w="7416823"/>
              </a:tblGrid>
              <a:tr h="427091">
                <a:tc>
                  <a:txBody>
                    <a:bodyPr/>
                    <a:lstStyle/>
                    <a:p>
                      <a:pPr algn="just">
                        <a:lnSpc>
                          <a:spcPct val="150000"/>
                        </a:lnSpc>
                        <a:spcBef>
                          <a:spcPts val="600"/>
                        </a:spcBef>
                        <a:spcAft>
                          <a:spcPts val="600"/>
                        </a:spcAft>
                      </a:pPr>
                      <a:r>
                        <a:rPr lang="id-ID" sz="1800" dirty="0">
                          <a:effectLst/>
                        </a:rPr>
                        <a:t>Sumber</a:t>
                      </a:r>
                      <a:endParaRPr lang="id-ID" sz="1800" dirty="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c>
                  <a:txBody>
                    <a:bodyPr/>
                    <a:lstStyle/>
                    <a:p>
                      <a:pPr algn="just">
                        <a:lnSpc>
                          <a:spcPct val="150000"/>
                        </a:lnSpc>
                        <a:spcBef>
                          <a:spcPts val="600"/>
                        </a:spcBef>
                        <a:spcAft>
                          <a:spcPts val="600"/>
                        </a:spcAft>
                      </a:pPr>
                      <a:r>
                        <a:rPr lang="id-ID" sz="1800" dirty="0">
                          <a:effectLst/>
                        </a:rPr>
                        <a:t>Kutipan</a:t>
                      </a:r>
                      <a:endParaRPr lang="id-ID" sz="1800" dirty="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c>
                  <a:txBody>
                    <a:bodyPr/>
                    <a:lstStyle/>
                    <a:p>
                      <a:pPr algn="just">
                        <a:lnSpc>
                          <a:spcPct val="150000"/>
                        </a:lnSpc>
                        <a:spcBef>
                          <a:spcPts val="600"/>
                        </a:spcBef>
                        <a:spcAft>
                          <a:spcPts val="600"/>
                        </a:spcAft>
                      </a:pPr>
                      <a:r>
                        <a:rPr lang="id-ID" sz="1800" dirty="0">
                          <a:effectLst/>
                        </a:rPr>
                        <a:t>Penulisan bibliografi (Daftar Pustaka)</a:t>
                      </a:r>
                      <a:endParaRPr lang="id-ID" sz="1800" dirty="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r>
              <a:tr h="3049120">
                <a:tc>
                  <a:txBody>
                    <a:bodyPr/>
                    <a:lstStyle/>
                    <a:p>
                      <a:pPr algn="just">
                        <a:lnSpc>
                          <a:spcPct val="150000"/>
                        </a:lnSpc>
                        <a:spcBef>
                          <a:spcPts val="600"/>
                        </a:spcBef>
                        <a:spcAft>
                          <a:spcPts val="600"/>
                        </a:spcAft>
                      </a:pPr>
                      <a:r>
                        <a:rPr lang="id-ID" sz="1600" dirty="0">
                          <a:solidFill>
                            <a:srgbClr val="000000"/>
                          </a:solidFill>
                          <a:effectLst/>
                        </a:rPr>
                        <a:t>Jurnal Online</a:t>
                      </a:r>
                    </a:p>
                    <a:p>
                      <a:pPr algn="just">
                        <a:lnSpc>
                          <a:spcPct val="150000"/>
                        </a:lnSpc>
                        <a:spcBef>
                          <a:spcPts val="600"/>
                        </a:spcBef>
                        <a:spcAft>
                          <a:spcPts val="600"/>
                        </a:spcAft>
                      </a:pPr>
                      <a:r>
                        <a:rPr lang="id-ID" sz="1600" dirty="0">
                          <a:solidFill>
                            <a:srgbClr val="000000"/>
                          </a:solidFill>
                          <a:effectLst/>
                        </a:rPr>
                        <a:t>Atau Jurnal</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algn="just">
                        <a:lnSpc>
                          <a:spcPct val="150000"/>
                        </a:lnSpc>
                        <a:spcBef>
                          <a:spcPts val="600"/>
                        </a:spcBef>
                        <a:spcAft>
                          <a:spcPts val="600"/>
                        </a:spcAft>
                      </a:pPr>
                      <a:r>
                        <a:rPr lang="id-ID" sz="1600" dirty="0">
                          <a:solidFill>
                            <a:srgbClr val="000000"/>
                          </a:solidFill>
                          <a:effectLst/>
                        </a:rPr>
                        <a:t>Menurut [1].....</a:t>
                      </a:r>
                    </a:p>
                    <a:p>
                      <a:pPr algn="just">
                        <a:lnSpc>
                          <a:spcPct val="150000"/>
                        </a:lnSpc>
                        <a:spcBef>
                          <a:spcPts val="600"/>
                        </a:spcBef>
                        <a:spcAft>
                          <a:spcPts val="600"/>
                        </a:spcAft>
                      </a:pPr>
                      <a:r>
                        <a:rPr lang="id-ID" sz="1600" dirty="0">
                          <a:solidFill>
                            <a:srgbClr val="000000"/>
                          </a:solidFill>
                          <a:effectLst/>
                        </a:rPr>
                        <a:t>atau</a:t>
                      </a:r>
                    </a:p>
                    <a:p>
                      <a:pPr algn="just">
                        <a:lnSpc>
                          <a:spcPct val="150000"/>
                        </a:lnSpc>
                        <a:spcBef>
                          <a:spcPts val="600"/>
                        </a:spcBef>
                        <a:spcAft>
                          <a:spcPts val="600"/>
                        </a:spcAft>
                      </a:pPr>
                      <a:r>
                        <a:rPr lang="id-ID" sz="1600" dirty="0">
                          <a:solidFill>
                            <a:srgbClr val="000000"/>
                          </a:solidFill>
                          <a:effectLst/>
                        </a:rPr>
                        <a:t>Sitasi adalah... [2]</a:t>
                      </a:r>
                      <a:endParaRPr lang="id-ID" sz="1600" dirty="0">
                        <a:solidFill>
                          <a:srgbClr val="000000"/>
                        </a:solidFill>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algn="just">
                        <a:lnSpc>
                          <a:spcPct val="100000"/>
                        </a:lnSpc>
                        <a:spcBef>
                          <a:spcPts val="600"/>
                        </a:spcBef>
                        <a:spcAft>
                          <a:spcPts val="600"/>
                        </a:spcAft>
                      </a:pPr>
                      <a:r>
                        <a:rPr lang="id-ID" sz="1600" dirty="0">
                          <a:solidFill>
                            <a:srgbClr val="000000"/>
                          </a:solidFill>
                          <a:effectLst/>
                        </a:rPr>
                        <a:t>[##] Pengarang(s), “Judul Artikel,” Judul Jurnal, Vol.#,  No.#, Halaman, Bulan dan Tahun Terbit.</a:t>
                      </a:r>
                    </a:p>
                    <a:p>
                      <a:pPr marL="291465" indent="-291465" algn="just">
                        <a:lnSpc>
                          <a:spcPct val="100000"/>
                        </a:lnSpc>
                        <a:spcBef>
                          <a:spcPts val="600"/>
                        </a:spcBef>
                        <a:spcAft>
                          <a:spcPts val="600"/>
                        </a:spcAft>
                      </a:pPr>
                      <a:r>
                        <a:rPr lang="id-ID" sz="1600" dirty="0">
                          <a:solidFill>
                            <a:srgbClr val="000000"/>
                          </a:solidFill>
                          <a:effectLst/>
                        </a:rPr>
                        <a:t>[</a:t>
                      </a:r>
                      <a:r>
                        <a:rPr lang="id-ID" sz="1600" dirty="0" smtClean="0">
                          <a:solidFill>
                            <a:srgbClr val="000000"/>
                          </a:solidFill>
                          <a:effectLst/>
                        </a:rPr>
                        <a:t>1]</a:t>
                      </a:r>
                      <a:r>
                        <a:rPr lang="id-ID" sz="1600" baseline="0" dirty="0" smtClean="0">
                          <a:solidFill>
                            <a:srgbClr val="000000"/>
                          </a:solidFill>
                          <a:effectLst/>
                        </a:rPr>
                        <a:t> </a:t>
                      </a:r>
                      <a:r>
                        <a:rPr lang="id-ID" sz="1600" dirty="0" smtClean="0">
                          <a:solidFill>
                            <a:srgbClr val="000000"/>
                          </a:solidFill>
                          <a:effectLst/>
                        </a:rPr>
                        <a:t>A</a:t>
                      </a:r>
                      <a:r>
                        <a:rPr lang="id-ID" sz="1600" dirty="0">
                          <a:solidFill>
                            <a:srgbClr val="000000"/>
                          </a:solidFill>
                          <a:effectLst/>
                        </a:rPr>
                        <a:t>. Ardiansyah dan G. Triyono, “Pemodelan Sistem  Rujukan </a:t>
                      </a:r>
                      <a:r>
                        <a:rPr lang="id-ID" sz="1600" dirty="0" smtClean="0">
                          <a:solidFill>
                            <a:srgbClr val="000000"/>
                          </a:solidFill>
                          <a:effectLst/>
                        </a:rPr>
                        <a:t> Berjenjang </a:t>
                      </a:r>
                      <a:r>
                        <a:rPr lang="id-ID" sz="1600" dirty="0">
                          <a:solidFill>
                            <a:srgbClr val="000000"/>
                          </a:solidFill>
                          <a:effectLst/>
                        </a:rPr>
                        <a:t>dari Puskesmas ke Rumah Sakit dengan Web Service ,”BIT, Vol. 14, No. 1, pp. 1-6, April 2017.</a:t>
                      </a:r>
                    </a:p>
                    <a:p>
                      <a:pPr marL="291465" indent="-291465" algn="just">
                        <a:lnSpc>
                          <a:spcPct val="100000"/>
                        </a:lnSpc>
                        <a:spcBef>
                          <a:spcPts val="600"/>
                        </a:spcBef>
                        <a:spcAft>
                          <a:spcPts val="600"/>
                        </a:spcAft>
                      </a:pPr>
                      <a:r>
                        <a:rPr lang="id-ID" sz="1600" dirty="0">
                          <a:solidFill>
                            <a:srgbClr val="000000"/>
                          </a:solidFill>
                          <a:effectLst/>
                        </a:rPr>
                        <a:t>[</a:t>
                      </a:r>
                      <a:r>
                        <a:rPr lang="id-ID" sz="1600" dirty="0" smtClean="0">
                          <a:solidFill>
                            <a:srgbClr val="000000"/>
                          </a:solidFill>
                          <a:effectLst/>
                        </a:rPr>
                        <a:t>2]</a:t>
                      </a:r>
                      <a:r>
                        <a:rPr lang="id-ID" sz="1600" baseline="0" dirty="0" smtClean="0">
                          <a:solidFill>
                            <a:srgbClr val="000000"/>
                          </a:solidFill>
                          <a:effectLst/>
                        </a:rPr>
                        <a:t> </a:t>
                      </a:r>
                      <a:r>
                        <a:rPr lang="id-ID" sz="1600" dirty="0" smtClean="0">
                          <a:solidFill>
                            <a:srgbClr val="000000"/>
                          </a:solidFill>
                          <a:effectLst/>
                        </a:rPr>
                        <a:t>G</a:t>
                      </a:r>
                      <a:r>
                        <a:rPr lang="id-ID" sz="1600" dirty="0">
                          <a:solidFill>
                            <a:srgbClr val="000000"/>
                          </a:solidFill>
                          <a:effectLst/>
                        </a:rPr>
                        <a:t>. </a:t>
                      </a:r>
                      <a:r>
                        <a:rPr lang="it-IT" sz="1600" dirty="0">
                          <a:solidFill>
                            <a:srgbClr val="000000"/>
                          </a:solidFill>
                          <a:effectLst/>
                        </a:rPr>
                        <a:t>Triyono, </a:t>
                      </a:r>
                      <a:r>
                        <a:rPr lang="id-ID" sz="1600" dirty="0">
                          <a:solidFill>
                            <a:srgbClr val="000000"/>
                          </a:solidFill>
                          <a:effectLst/>
                        </a:rPr>
                        <a:t>S. </a:t>
                      </a:r>
                      <a:r>
                        <a:rPr lang="it-IT" sz="1600" dirty="0">
                          <a:solidFill>
                            <a:srgbClr val="000000"/>
                          </a:solidFill>
                          <a:effectLst/>
                        </a:rPr>
                        <a:t>Hartati, </a:t>
                      </a:r>
                      <a:r>
                        <a:rPr lang="id-ID" sz="1600" dirty="0">
                          <a:solidFill>
                            <a:srgbClr val="000000"/>
                          </a:solidFill>
                          <a:effectLst/>
                        </a:rPr>
                        <a:t>R. </a:t>
                      </a:r>
                      <a:r>
                        <a:rPr lang="it-IT" sz="1600" dirty="0">
                          <a:solidFill>
                            <a:srgbClr val="000000"/>
                          </a:solidFill>
                          <a:effectLst/>
                        </a:rPr>
                        <a:t>Pulungan, </a:t>
                      </a:r>
                      <a:r>
                        <a:rPr lang="id-ID" sz="1600" dirty="0">
                          <a:solidFill>
                            <a:srgbClr val="000000"/>
                          </a:solidFill>
                          <a:effectLst/>
                        </a:rPr>
                        <a:t>dan L.  </a:t>
                      </a:r>
                      <a:r>
                        <a:rPr lang="it-IT" sz="1600" dirty="0">
                          <a:solidFill>
                            <a:srgbClr val="000000"/>
                          </a:solidFill>
                          <a:effectLst/>
                        </a:rPr>
                        <a:t>Lazuardi</a:t>
                      </a:r>
                      <a:r>
                        <a:rPr lang="id-ID" sz="1600" dirty="0">
                          <a:solidFill>
                            <a:srgbClr val="000000"/>
                          </a:solidFill>
                          <a:effectLst/>
                        </a:rPr>
                        <a:t>,“</a:t>
                      </a:r>
                      <a:r>
                        <a:rPr lang="en-US" sz="1600" dirty="0" smtClean="0">
                          <a:solidFill>
                            <a:srgbClr val="000000"/>
                          </a:solidFill>
                          <a:effectLst/>
                        </a:rPr>
                        <a:t>E-Referral</a:t>
                      </a:r>
                      <a:r>
                        <a:rPr lang="id-ID" sz="1600" baseline="0" dirty="0" smtClean="0">
                          <a:solidFill>
                            <a:srgbClr val="000000"/>
                          </a:solidFill>
                          <a:effectLst/>
                        </a:rPr>
                        <a:t> </a:t>
                      </a:r>
                      <a:r>
                        <a:rPr lang="en-US" sz="1600" dirty="0" smtClean="0">
                          <a:solidFill>
                            <a:srgbClr val="000000"/>
                          </a:solidFill>
                          <a:effectLst/>
                        </a:rPr>
                        <a:t>System </a:t>
                      </a:r>
                      <a:r>
                        <a:rPr lang="en-US" sz="1600" dirty="0">
                          <a:solidFill>
                            <a:srgbClr val="000000"/>
                          </a:solidFill>
                          <a:effectLst/>
                        </a:rPr>
                        <a:t>Modeling Using Fuzzy Multiple-Criteria Decision Making</a:t>
                      </a:r>
                      <a:r>
                        <a:rPr lang="id-ID" sz="1600" dirty="0">
                          <a:solidFill>
                            <a:srgbClr val="000000"/>
                          </a:solidFill>
                          <a:effectLst/>
                        </a:rPr>
                        <a:t>,”Indonesian Journal of Electrical Engineering and Computer Science, Vol. 11, No. 2, pp. 475~486, August 2018</a:t>
                      </a:r>
                      <a:r>
                        <a:rPr lang="id-ID" sz="1600" dirty="0" smtClean="0">
                          <a:solidFill>
                            <a:srgbClr val="000000"/>
                          </a:solidFill>
                          <a:effectLst/>
                        </a:rPr>
                        <a:t>.</a:t>
                      </a:r>
                    </a:p>
                  </a:txBody>
                  <a:tcPr marL="45027" marR="45027" marT="0" marB="0">
                    <a:solidFill>
                      <a:schemeClr val="accent1">
                        <a:lumMod val="20000"/>
                        <a:lumOff val="80000"/>
                      </a:schemeClr>
                    </a:solidFill>
                  </a:tcPr>
                </a:tc>
              </a:tr>
              <a:tr h="1708365">
                <a:tc>
                  <a:txBody>
                    <a:bodyPr/>
                    <a:lstStyle/>
                    <a:p>
                      <a:pPr>
                        <a:spcAft>
                          <a:spcPts val="0"/>
                        </a:spcAft>
                      </a:pPr>
                      <a:r>
                        <a:rPr lang="id-ID" sz="1600" kern="1200">
                          <a:solidFill>
                            <a:srgbClr val="000000"/>
                          </a:solidFill>
                          <a:effectLst/>
                        </a:rPr>
                        <a:t>Buku</a:t>
                      </a:r>
                      <a:endParaRPr lang="id-ID"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a:spcAft>
                          <a:spcPts val="0"/>
                        </a:spcAft>
                      </a:pPr>
                      <a:r>
                        <a:rPr lang="id-ID" sz="1600" kern="1200">
                          <a:solidFill>
                            <a:srgbClr val="000000"/>
                          </a:solidFill>
                          <a:effectLst/>
                        </a:rPr>
                        <a:t>Menurut [3] .....</a:t>
                      </a:r>
                      <a:endParaRPr lang="id-ID" sz="160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marL="291465" indent="-291465">
                        <a:lnSpc>
                          <a:spcPct val="100000"/>
                        </a:lnSpc>
                        <a:spcAft>
                          <a:spcPts val="0"/>
                        </a:spcAft>
                      </a:pPr>
                      <a:r>
                        <a:rPr lang="id-ID" sz="1600" kern="1200" dirty="0">
                          <a:solidFill>
                            <a:srgbClr val="000000"/>
                          </a:solidFill>
                          <a:effectLst/>
                        </a:rPr>
                        <a:t>[##] Pengarang(s), “Judul Bab,”, Judul Buku, Edisi (jika </a:t>
                      </a:r>
                      <a:r>
                        <a:rPr lang="id-ID" sz="1600" dirty="0">
                          <a:solidFill>
                            <a:srgbClr val="000000"/>
                          </a:solidFill>
                          <a:effectLst/>
                        </a:rPr>
                        <a:t> </a:t>
                      </a:r>
                      <a:r>
                        <a:rPr lang="id-ID" sz="1600" kern="1200" dirty="0">
                          <a:solidFill>
                            <a:srgbClr val="000000"/>
                          </a:solidFill>
                          <a:effectLst/>
                        </a:rPr>
                        <a:t>ada). Tempat Publikasi : Penerbit, Tahun, halaman.</a:t>
                      </a:r>
                      <a:endParaRPr lang="id-ID" sz="1600" dirty="0">
                        <a:solidFill>
                          <a:srgbClr val="000000"/>
                        </a:solidFill>
                        <a:effectLst/>
                      </a:endParaRPr>
                    </a:p>
                    <a:p>
                      <a:pPr>
                        <a:lnSpc>
                          <a:spcPct val="100000"/>
                        </a:lnSpc>
                        <a:spcAft>
                          <a:spcPts val="0"/>
                        </a:spcAft>
                      </a:pPr>
                      <a:r>
                        <a:rPr lang="id-ID" sz="1600" dirty="0">
                          <a:solidFill>
                            <a:srgbClr val="000000"/>
                          </a:solidFill>
                          <a:effectLst/>
                        </a:rPr>
                        <a:t> </a:t>
                      </a:r>
                    </a:p>
                    <a:p>
                      <a:pPr>
                        <a:lnSpc>
                          <a:spcPct val="100000"/>
                        </a:lnSpc>
                        <a:spcAft>
                          <a:spcPts val="0"/>
                        </a:spcAft>
                      </a:pPr>
                      <a:r>
                        <a:rPr lang="en-US" sz="1600" kern="1200" dirty="0">
                          <a:solidFill>
                            <a:srgbClr val="000000"/>
                          </a:solidFill>
                          <a:effectLst/>
                        </a:rPr>
                        <a:t>[3]</a:t>
                      </a:r>
                      <a:r>
                        <a:rPr lang="id-ID" sz="1600" kern="1200" dirty="0">
                          <a:solidFill>
                            <a:srgbClr val="000000"/>
                          </a:solidFill>
                          <a:effectLst/>
                        </a:rPr>
                        <a:t>   G. Triyono</a:t>
                      </a:r>
                      <a:r>
                        <a:rPr lang="en-US" sz="1600" kern="1200" dirty="0">
                          <a:solidFill>
                            <a:srgbClr val="000000"/>
                          </a:solidFill>
                          <a:effectLst/>
                        </a:rPr>
                        <a:t>, </a:t>
                      </a:r>
                      <a:r>
                        <a:rPr lang="id-ID" sz="1600" kern="1200" dirty="0">
                          <a:solidFill>
                            <a:srgbClr val="000000"/>
                          </a:solidFill>
                          <a:effectLst/>
                        </a:rPr>
                        <a:t>Perancangan Basis Data Relasional: </a:t>
                      </a:r>
                      <a:endParaRPr lang="id-ID" sz="1600" dirty="0">
                        <a:solidFill>
                          <a:srgbClr val="000000"/>
                        </a:solidFill>
                        <a:effectLst/>
                      </a:endParaRPr>
                    </a:p>
                    <a:p>
                      <a:pPr marL="457200">
                        <a:lnSpc>
                          <a:spcPct val="100000"/>
                        </a:lnSpc>
                        <a:spcAft>
                          <a:spcPts val="0"/>
                        </a:spcAft>
                      </a:pPr>
                      <a:r>
                        <a:rPr lang="id-ID" sz="1600" kern="1200" dirty="0">
                          <a:solidFill>
                            <a:srgbClr val="000000"/>
                          </a:solidFill>
                          <a:effectLst/>
                        </a:rPr>
                        <a:t>Dilengkapi Dengan Kasus Perancangan</a:t>
                      </a:r>
                      <a:r>
                        <a:rPr lang="en-US" sz="1600" kern="1200" dirty="0">
                          <a:solidFill>
                            <a:srgbClr val="000000"/>
                          </a:solidFill>
                          <a:effectLst/>
                        </a:rPr>
                        <a:t>,</a:t>
                      </a:r>
                      <a:r>
                        <a:rPr lang="id-ID" sz="1600" kern="1200" dirty="0">
                          <a:solidFill>
                            <a:srgbClr val="000000"/>
                          </a:solidFill>
                          <a:effectLst/>
                        </a:rPr>
                        <a:t> Edisi 1, Jakarta: Budi Luhur, 2019, Hal. 10</a:t>
                      </a:r>
                      <a:r>
                        <a:rPr lang="en-US" sz="1600" kern="1200" dirty="0">
                          <a:solidFill>
                            <a:srgbClr val="000000"/>
                          </a:solidFill>
                          <a:effectLst/>
                        </a:rPr>
                        <a:t>.</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4079209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IEEE Style (5)</a:t>
            </a:r>
            <a:endParaRPr lang="id-ID"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74996919"/>
              </p:ext>
            </p:extLst>
          </p:nvPr>
        </p:nvGraphicFramePr>
        <p:xfrm>
          <a:off x="695400" y="1412776"/>
          <a:ext cx="11305255" cy="4942304"/>
        </p:xfrm>
        <a:graphic>
          <a:graphicData uri="http://schemas.openxmlformats.org/drawingml/2006/table">
            <a:tbl>
              <a:tblPr firstRow="1" firstCol="1" bandRow="1">
                <a:tableStyleId>{5C22544A-7EE6-4342-B048-85BDC9FD1C3A}</a:tableStyleId>
              </a:tblPr>
              <a:tblGrid>
                <a:gridCol w="1800199"/>
                <a:gridCol w="1872208"/>
                <a:gridCol w="7632848"/>
              </a:tblGrid>
              <a:tr h="150091">
                <a:tc>
                  <a:txBody>
                    <a:bodyPr/>
                    <a:lstStyle/>
                    <a:p>
                      <a:pPr algn="just">
                        <a:lnSpc>
                          <a:spcPct val="150000"/>
                        </a:lnSpc>
                        <a:spcBef>
                          <a:spcPts val="600"/>
                        </a:spcBef>
                        <a:spcAft>
                          <a:spcPts val="600"/>
                        </a:spcAft>
                      </a:pPr>
                      <a:r>
                        <a:rPr lang="id-ID" sz="1600" dirty="0">
                          <a:effectLst/>
                        </a:rPr>
                        <a:t>Sumber</a:t>
                      </a:r>
                      <a:endParaRPr lang="id-ID" sz="1600" dirty="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c>
                  <a:txBody>
                    <a:bodyPr/>
                    <a:lstStyle/>
                    <a:p>
                      <a:pPr algn="just">
                        <a:lnSpc>
                          <a:spcPct val="150000"/>
                        </a:lnSpc>
                        <a:spcBef>
                          <a:spcPts val="600"/>
                        </a:spcBef>
                        <a:spcAft>
                          <a:spcPts val="600"/>
                        </a:spcAft>
                      </a:pPr>
                      <a:r>
                        <a:rPr lang="id-ID" sz="1600">
                          <a:effectLst/>
                        </a:rPr>
                        <a:t>Kutipan</a:t>
                      </a:r>
                      <a:endParaRPr lang="id-ID" sz="160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c>
                  <a:txBody>
                    <a:bodyPr/>
                    <a:lstStyle/>
                    <a:p>
                      <a:pPr algn="just">
                        <a:lnSpc>
                          <a:spcPct val="150000"/>
                        </a:lnSpc>
                        <a:spcBef>
                          <a:spcPts val="600"/>
                        </a:spcBef>
                        <a:spcAft>
                          <a:spcPts val="600"/>
                        </a:spcAft>
                      </a:pPr>
                      <a:r>
                        <a:rPr lang="id-ID" sz="1600">
                          <a:effectLst/>
                        </a:rPr>
                        <a:t>Penulisan bibliografi (Daftar Pustaka)</a:t>
                      </a:r>
                      <a:endParaRPr lang="id-ID" sz="1600">
                        <a:effectLst/>
                        <a:latin typeface="Tahoma" panose="020B0604030504040204" pitchFamily="34" charset="0"/>
                        <a:ea typeface="Calibri" panose="020F0502020204030204" pitchFamily="34" charset="0"/>
                        <a:cs typeface="Times New Roman" panose="02020603050405020304" pitchFamily="18" charset="0"/>
                      </a:endParaRPr>
                    </a:p>
                  </a:txBody>
                  <a:tcPr marL="45027" marR="45027" marT="0" marB="0"/>
                </a:tc>
              </a:tr>
              <a:tr h="1650464">
                <a:tc>
                  <a:txBody>
                    <a:bodyPr/>
                    <a:lstStyle/>
                    <a:p>
                      <a:pPr>
                        <a:spcAft>
                          <a:spcPts val="0"/>
                        </a:spcAft>
                      </a:pPr>
                      <a:r>
                        <a:rPr lang="id-ID" sz="1600" kern="1200" dirty="0">
                          <a:solidFill>
                            <a:srgbClr val="000000"/>
                          </a:solidFill>
                          <a:effectLst/>
                        </a:rPr>
                        <a:t>Proceding</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a:spcAft>
                          <a:spcPts val="0"/>
                        </a:spcAft>
                      </a:pPr>
                      <a:r>
                        <a:rPr lang="id-ID" sz="1600" kern="1200" dirty="0">
                          <a:solidFill>
                            <a:srgbClr val="000000"/>
                          </a:solidFill>
                          <a:effectLst/>
                        </a:rPr>
                        <a:t>Menurut [4</a:t>
                      </a:r>
                      <a:r>
                        <a:rPr lang="id-ID" sz="1600" kern="1200" dirty="0" smtClean="0">
                          <a:solidFill>
                            <a:srgbClr val="000000"/>
                          </a:solidFill>
                          <a:effectLst/>
                        </a:rPr>
                        <a:t>]....</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marL="291465" indent="-291465">
                        <a:spcAft>
                          <a:spcPts val="0"/>
                        </a:spcAft>
                      </a:pPr>
                      <a:r>
                        <a:rPr lang="id-ID" sz="1600" kern="1200" dirty="0">
                          <a:solidFill>
                            <a:srgbClr val="000000"/>
                          </a:solidFill>
                          <a:effectLst/>
                        </a:rPr>
                        <a:t>##] Pengarang (s), “Judul artikel”, Judul Proceding, halaman, tanggal pelaksanaan seminar, tahun.</a:t>
                      </a:r>
                      <a:endParaRPr lang="id-ID" sz="1600" dirty="0">
                        <a:solidFill>
                          <a:srgbClr val="000000"/>
                        </a:solidFill>
                        <a:effectLst/>
                      </a:endParaRPr>
                    </a:p>
                    <a:p>
                      <a:pPr>
                        <a:spcAft>
                          <a:spcPts val="0"/>
                        </a:spcAft>
                      </a:pPr>
                      <a:r>
                        <a:rPr lang="id-ID" sz="1600" dirty="0">
                          <a:solidFill>
                            <a:srgbClr val="000000"/>
                          </a:solidFill>
                          <a:effectLst/>
                        </a:rPr>
                        <a:t> </a:t>
                      </a:r>
                    </a:p>
                    <a:p>
                      <a:pPr marL="291465" indent="-291465">
                        <a:spcAft>
                          <a:spcPts val="0"/>
                        </a:spcAft>
                      </a:pPr>
                      <a:r>
                        <a:rPr lang="en-US" sz="1600" kern="1200" dirty="0">
                          <a:solidFill>
                            <a:srgbClr val="000000"/>
                          </a:solidFill>
                          <a:effectLst/>
                        </a:rPr>
                        <a:t>[</a:t>
                      </a:r>
                      <a:r>
                        <a:rPr lang="id-ID" sz="1600" kern="1200" dirty="0">
                          <a:solidFill>
                            <a:srgbClr val="000000"/>
                          </a:solidFill>
                          <a:effectLst/>
                        </a:rPr>
                        <a:t>4</a:t>
                      </a:r>
                      <a:r>
                        <a:rPr lang="en-US" sz="1600" kern="1200" dirty="0">
                          <a:solidFill>
                            <a:srgbClr val="000000"/>
                          </a:solidFill>
                          <a:effectLst/>
                        </a:rPr>
                        <a:t>] </a:t>
                      </a:r>
                      <a:r>
                        <a:rPr lang="id-ID" sz="1600" kern="1200" dirty="0">
                          <a:solidFill>
                            <a:srgbClr val="000000"/>
                          </a:solidFill>
                          <a:effectLst/>
                        </a:rPr>
                        <a:t>  </a:t>
                      </a:r>
                      <a:r>
                        <a:rPr lang="en-US" sz="1600" kern="1200" dirty="0">
                          <a:solidFill>
                            <a:srgbClr val="000000"/>
                          </a:solidFill>
                          <a:effectLst/>
                        </a:rPr>
                        <a:t>R. </a:t>
                      </a:r>
                      <a:r>
                        <a:rPr lang="en-US" sz="1600" kern="1200" dirty="0" err="1">
                          <a:solidFill>
                            <a:srgbClr val="000000"/>
                          </a:solidFill>
                          <a:effectLst/>
                        </a:rPr>
                        <a:t>Frinkel</a:t>
                      </a:r>
                      <a:r>
                        <a:rPr lang="en-US" sz="1600" kern="1200" dirty="0">
                          <a:solidFill>
                            <a:srgbClr val="000000"/>
                          </a:solidFill>
                          <a:effectLst/>
                        </a:rPr>
                        <a:t>, R. Taylor, R. </a:t>
                      </a:r>
                      <a:r>
                        <a:rPr lang="en-US" sz="1600" kern="1200" dirty="0" err="1">
                          <a:solidFill>
                            <a:srgbClr val="000000"/>
                          </a:solidFill>
                          <a:effectLst/>
                        </a:rPr>
                        <a:t>Bolles</a:t>
                      </a:r>
                      <a:r>
                        <a:rPr lang="en-US" sz="1600" kern="1200" dirty="0">
                          <a:solidFill>
                            <a:srgbClr val="000000"/>
                          </a:solidFill>
                          <a:effectLst/>
                        </a:rPr>
                        <a:t>, R. Paul, “An Overview of AL, Programming System for Automation,” in Proc. Fourth Int. Join </a:t>
                      </a:r>
                      <a:r>
                        <a:rPr lang="en-US" sz="1600" kern="1200" dirty="0" err="1">
                          <a:solidFill>
                            <a:srgbClr val="000000"/>
                          </a:solidFill>
                          <a:effectLst/>
                        </a:rPr>
                        <a:t>Conf</a:t>
                      </a:r>
                      <a:r>
                        <a:rPr lang="en-US" sz="1600" kern="1200" dirty="0">
                          <a:solidFill>
                            <a:srgbClr val="000000"/>
                          </a:solidFill>
                          <a:effectLst/>
                        </a:rPr>
                        <a:t> </a:t>
                      </a:r>
                      <a:r>
                        <a:rPr lang="en-US" sz="1600" kern="1200" dirty="0" err="1">
                          <a:solidFill>
                            <a:srgbClr val="000000"/>
                          </a:solidFill>
                          <a:effectLst/>
                        </a:rPr>
                        <a:t>Artif.Intel</a:t>
                      </a:r>
                      <a:r>
                        <a:rPr lang="en-US" sz="1600" kern="1200" dirty="0">
                          <a:solidFill>
                            <a:srgbClr val="000000"/>
                          </a:solidFill>
                          <a:effectLst/>
                        </a:rPr>
                        <a:t>., pp. 758-765, Sept. 3-7, 2006.</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r>
              <a:tr h="1651000">
                <a:tc>
                  <a:txBody>
                    <a:bodyPr/>
                    <a:lstStyle/>
                    <a:p>
                      <a:pPr>
                        <a:spcAft>
                          <a:spcPts val="0"/>
                        </a:spcAft>
                      </a:pPr>
                      <a:r>
                        <a:rPr lang="id-ID" sz="1600" kern="1200" dirty="0">
                          <a:solidFill>
                            <a:srgbClr val="000000"/>
                          </a:solidFill>
                          <a:effectLst/>
                        </a:rPr>
                        <a:t>Website atau Artikel online</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a:spcAft>
                          <a:spcPts val="0"/>
                        </a:spcAft>
                      </a:pPr>
                      <a:r>
                        <a:rPr lang="id-ID" sz="1600" kern="1200" dirty="0">
                          <a:solidFill>
                            <a:srgbClr val="000000"/>
                          </a:solidFill>
                          <a:effectLst/>
                        </a:rPr>
                        <a:t>Menurut [5]...</a:t>
                      </a:r>
                      <a:endParaRPr lang="id-ID" sz="1600" dirty="0">
                        <a:solidFill>
                          <a:srgbClr val="000000"/>
                        </a:solidFill>
                        <a:effectLst/>
                      </a:endParaRPr>
                    </a:p>
                    <a:p>
                      <a:pPr>
                        <a:spcAft>
                          <a:spcPts val="0"/>
                        </a:spcAft>
                      </a:pPr>
                      <a:r>
                        <a:rPr lang="id-ID" sz="1600" kern="1200" dirty="0">
                          <a:solidFill>
                            <a:srgbClr val="000000"/>
                          </a:solidFill>
                          <a:effectLst/>
                        </a:rPr>
                        <a:t>Menurut [6]...</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c>
                  <a:txBody>
                    <a:bodyPr/>
                    <a:lstStyle/>
                    <a:p>
                      <a:pPr marL="291465" indent="-291465">
                        <a:spcAft>
                          <a:spcPts val="0"/>
                        </a:spcAft>
                      </a:pPr>
                      <a:r>
                        <a:rPr lang="id-ID" sz="1600" kern="1200" dirty="0">
                          <a:solidFill>
                            <a:srgbClr val="000000"/>
                          </a:solidFill>
                          <a:effectLst/>
                        </a:rPr>
                        <a:t>[##] Pengarang (s), “Judul dokumen,” Judul website atau pemilik, Tanggal Publikasi. [Online]. Tersedia : URL [Diakses tanggal bulan tahun</a:t>
                      </a:r>
                      <a:r>
                        <a:rPr lang="id-ID" sz="1600" kern="1200" dirty="0" smtClean="0">
                          <a:solidFill>
                            <a:srgbClr val="000000"/>
                          </a:solidFill>
                          <a:effectLst/>
                        </a:rPr>
                        <a:t>].</a:t>
                      </a:r>
                    </a:p>
                    <a:p>
                      <a:pPr marL="291465" indent="-291465">
                        <a:spcAft>
                          <a:spcPts val="0"/>
                        </a:spcAft>
                      </a:pPr>
                      <a:endParaRPr lang="id-ID" sz="1600" dirty="0">
                        <a:solidFill>
                          <a:srgbClr val="000000"/>
                        </a:solidFill>
                        <a:effectLst/>
                      </a:endParaRPr>
                    </a:p>
                    <a:p>
                      <a:pPr marL="291465" indent="-291465">
                        <a:spcAft>
                          <a:spcPts val="0"/>
                        </a:spcAft>
                      </a:pPr>
                      <a:r>
                        <a:rPr lang="id-ID" sz="1600" kern="1200" dirty="0">
                          <a:solidFill>
                            <a:srgbClr val="000000"/>
                          </a:solidFill>
                          <a:effectLst/>
                        </a:rPr>
                        <a:t>[5]   B. Paynter, “Robodinos: what could possibly go wrong?”, Wired, 20 Juli 2009</a:t>
                      </a:r>
                      <a:r>
                        <a:rPr lang="id-ID" sz="1600" kern="1200" dirty="0" smtClean="0">
                          <a:solidFill>
                            <a:srgbClr val="000000"/>
                          </a:solidFill>
                          <a:effectLst/>
                        </a:rPr>
                        <a:t>, [</a:t>
                      </a:r>
                      <a:r>
                        <a:rPr lang="id-ID" sz="1600" kern="1200" dirty="0">
                          <a:solidFill>
                            <a:srgbClr val="000000"/>
                          </a:solidFill>
                          <a:effectLst/>
                        </a:rPr>
                        <a:t>Online</a:t>
                      </a:r>
                      <a:r>
                        <a:rPr lang="id-ID" sz="1600" kern="1200" dirty="0" smtClean="0">
                          <a:solidFill>
                            <a:srgbClr val="000000"/>
                          </a:solidFill>
                          <a:effectLst/>
                        </a:rPr>
                        <a:t>]. Tersedia:</a:t>
                      </a:r>
                      <a:r>
                        <a:rPr lang="id-ID" sz="1600" kern="1200" baseline="0" dirty="0" smtClean="0">
                          <a:solidFill>
                            <a:srgbClr val="000000"/>
                          </a:solidFill>
                          <a:effectLst/>
                        </a:rPr>
                        <a:t> </a:t>
                      </a:r>
                      <a:r>
                        <a:rPr lang="id-ID" sz="1600" u="sng" kern="1200" dirty="0" smtClean="0">
                          <a:solidFill>
                            <a:srgbClr val="000000"/>
                          </a:solidFill>
                          <a:effectLst/>
                          <a:hlinkClick r:id="rId2"/>
                        </a:rPr>
                        <a:t>http</a:t>
                      </a:r>
                      <a:r>
                        <a:rPr lang="id-ID" sz="1600" u="sng" kern="1200" dirty="0">
                          <a:solidFill>
                            <a:srgbClr val="000000"/>
                          </a:solidFill>
                          <a:effectLst/>
                          <a:hlinkClick r:id="rId2"/>
                        </a:rPr>
                        <a:t>://www.wired.com/entertainment/magazine/17-08/st_robotdinos</a:t>
                      </a:r>
                      <a:r>
                        <a:rPr lang="id-ID" sz="1600" kern="1200" dirty="0">
                          <a:solidFill>
                            <a:srgbClr val="000000"/>
                          </a:solidFill>
                          <a:effectLst/>
                        </a:rPr>
                        <a:t> [Diakses: 25 Juli 2010].</a:t>
                      </a:r>
                      <a:endParaRPr lang="id-ID" sz="1600" dirty="0">
                        <a:solidFill>
                          <a:srgbClr val="000000"/>
                        </a:solidFill>
                        <a:effectLst/>
                      </a:endParaRPr>
                    </a:p>
                    <a:p>
                      <a:pPr>
                        <a:spcAft>
                          <a:spcPts val="0"/>
                        </a:spcAft>
                      </a:pPr>
                      <a:r>
                        <a:rPr lang="id-ID" sz="1600" dirty="0">
                          <a:solidFill>
                            <a:srgbClr val="000000"/>
                          </a:solidFill>
                          <a:effectLst/>
                        </a:rPr>
                        <a:t> </a:t>
                      </a:r>
                    </a:p>
                    <a:p>
                      <a:pPr marL="291465" indent="-291465">
                        <a:spcAft>
                          <a:spcPts val="0"/>
                        </a:spcAft>
                      </a:pPr>
                      <a:r>
                        <a:rPr lang="id-ID" sz="1600" kern="1200" dirty="0">
                          <a:solidFill>
                            <a:srgbClr val="000000"/>
                          </a:solidFill>
                          <a:effectLst/>
                        </a:rPr>
                        <a:t>[6]   Admin, “The academic writing help center </a:t>
                      </a:r>
                      <a:r>
                        <a:rPr lang="id-ID" sz="1600" kern="1200" dirty="0" smtClean="0">
                          <a:solidFill>
                            <a:srgbClr val="000000"/>
                          </a:solidFill>
                          <a:effectLst/>
                        </a:rPr>
                        <a:t>referencing:</a:t>
                      </a:r>
                      <a:r>
                        <a:rPr lang="id-ID" sz="1600" kern="1200" baseline="0" dirty="0" smtClean="0">
                          <a:solidFill>
                            <a:srgbClr val="000000"/>
                          </a:solidFill>
                          <a:effectLst/>
                        </a:rPr>
                        <a:t> </a:t>
                      </a:r>
                      <a:r>
                        <a:rPr lang="id-ID" sz="1600" kern="1200" dirty="0" smtClean="0">
                          <a:solidFill>
                            <a:srgbClr val="000000"/>
                          </a:solidFill>
                          <a:effectLst/>
                        </a:rPr>
                        <a:t>IEEE”,</a:t>
                      </a:r>
                      <a:r>
                        <a:rPr lang="id-ID" sz="1600" kern="1200" baseline="0" dirty="0" smtClean="0">
                          <a:solidFill>
                            <a:srgbClr val="000000"/>
                          </a:solidFill>
                          <a:effectLst/>
                        </a:rPr>
                        <a:t> </a:t>
                      </a:r>
                      <a:r>
                        <a:rPr lang="id-ID" sz="1600" kern="1200" dirty="0" smtClean="0">
                          <a:solidFill>
                            <a:srgbClr val="000000"/>
                          </a:solidFill>
                          <a:effectLst/>
                        </a:rPr>
                        <a:t>University of Ottawa,</a:t>
                      </a:r>
                      <a:r>
                        <a:rPr lang="id-ID" sz="1600" kern="1200" baseline="0" dirty="0" smtClean="0">
                          <a:solidFill>
                            <a:srgbClr val="000000"/>
                          </a:solidFill>
                          <a:effectLst/>
                        </a:rPr>
                        <a:t> </a:t>
                      </a:r>
                      <a:r>
                        <a:rPr lang="id-ID" sz="1600" kern="1200" dirty="0" smtClean="0">
                          <a:solidFill>
                            <a:srgbClr val="000000"/>
                          </a:solidFill>
                          <a:effectLst/>
                        </a:rPr>
                        <a:t>[</a:t>
                      </a:r>
                      <a:r>
                        <a:rPr lang="id-ID" sz="1600" kern="1200" dirty="0">
                          <a:solidFill>
                            <a:srgbClr val="000000"/>
                          </a:solidFill>
                          <a:effectLst/>
                        </a:rPr>
                        <a:t>Online</a:t>
                      </a:r>
                      <a:r>
                        <a:rPr lang="id-ID" sz="1600" kern="1200" dirty="0" smtClean="0">
                          <a:solidFill>
                            <a:srgbClr val="000000"/>
                          </a:solidFill>
                          <a:effectLst/>
                        </a:rPr>
                        <a:t>]. Tersedia:</a:t>
                      </a:r>
                      <a:r>
                        <a:rPr lang="id-ID" sz="1600" kern="1200" baseline="0" dirty="0" smtClean="0">
                          <a:solidFill>
                            <a:srgbClr val="000000"/>
                          </a:solidFill>
                          <a:effectLst/>
                        </a:rPr>
                        <a:t> </a:t>
                      </a:r>
                      <a:r>
                        <a:rPr lang="id-ID" sz="1600" u="sng" kern="1200" dirty="0" smtClean="0">
                          <a:solidFill>
                            <a:srgbClr val="000000"/>
                          </a:solidFill>
                          <a:effectLst/>
                          <a:hlinkClick r:id="rId3"/>
                        </a:rPr>
                        <a:t>http</a:t>
                      </a:r>
                      <a:r>
                        <a:rPr lang="id-ID" sz="1600" u="sng" kern="1200" dirty="0">
                          <a:solidFill>
                            <a:srgbClr val="000000"/>
                          </a:solidFill>
                          <a:effectLst/>
                          <a:hlinkClick r:id="rId3"/>
                        </a:rPr>
                        <a:t>://www.sass.uOttawa.ca/writing</a:t>
                      </a:r>
                      <a:r>
                        <a:rPr lang="id-ID" sz="1600" kern="1200" dirty="0">
                          <a:solidFill>
                            <a:srgbClr val="000000"/>
                          </a:solidFill>
                          <a:effectLst/>
                        </a:rPr>
                        <a:t> [Diakses 30 September 2011].</a:t>
                      </a:r>
                      <a:endParaRPr lang="id-ID" sz="16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45027" marR="45027" marT="0" marB="0">
                    <a:solidFill>
                      <a:schemeClr val="accent1">
                        <a:lumMod val="20000"/>
                        <a:lumOff val="80000"/>
                      </a:schemeClr>
                    </a:solidFill>
                  </a:tcPr>
                </a:tc>
              </a:tr>
            </a:tbl>
          </a:graphicData>
        </a:graphic>
      </p:graphicFrame>
    </p:spTree>
    <p:extLst>
      <p:ext uri="{BB962C8B-B14F-4D97-AF65-F5344CB8AC3E}">
        <p14:creationId xmlns:p14="http://schemas.microsoft.com/office/powerpoint/2010/main" val="17950821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References Manager</a:t>
            </a:r>
          </a:p>
        </p:txBody>
      </p:sp>
      <p:sp>
        <p:nvSpPr>
          <p:cNvPr id="3" name="Content Placeholder 2"/>
          <p:cNvSpPr>
            <a:spLocks noGrp="1"/>
          </p:cNvSpPr>
          <p:nvPr>
            <p:ph idx="1"/>
          </p:nvPr>
        </p:nvSpPr>
        <p:spPr/>
        <p:txBody>
          <a:bodyPr/>
          <a:lstStyle/>
          <a:p>
            <a:r>
              <a:rPr lang="id-ID" sz="2400" i="1" dirty="0"/>
              <a:t>References Manager</a:t>
            </a:r>
            <a:r>
              <a:rPr lang="id-ID" sz="2400" dirty="0"/>
              <a:t> merupakan tool yang dapat digunakan untuk sitasi dan mengatur atau mengelola referensi. </a:t>
            </a:r>
            <a:endParaRPr lang="id-ID" sz="2400" dirty="0" smtClean="0"/>
          </a:p>
          <a:p>
            <a:r>
              <a:rPr lang="id-ID" sz="2400" i="1" dirty="0"/>
              <a:t>Reference Management Software </a:t>
            </a:r>
            <a:r>
              <a:rPr lang="id-ID" sz="2400" i="1" dirty="0" smtClean="0"/>
              <a:t>(</a:t>
            </a:r>
            <a:r>
              <a:rPr lang="id-ID" sz="2400" dirty="0" smtClean="0"/>
              <a:t>RMS) merupakan software yang membantu peneliti dalam mengelola dokumen referensinya dalam bentuk digital. </a:t>
            </a:r>
          </a:p>
          <a:p>
            <a:r>
              <a:rPr lang="id-ID" sz="2400" dirty="0" smtClean="0"/>
              <a:t>Beberapa </a:t>
            </a:r>
            <a:r>
              <a:rPr lang="id-ID" sz="2400" dirty="0"/>
              <a:t>aplikasi </a:t>
            </a:r>
            <a:r>
              <a:rPr lang="id-ID" sz="2400" i="1" dirty="0" smtClean="0"/>
              <a:t>References </a:t>
            </a:r>
            <a:r>
              <a:rPr lang="id-ID" sz="2400" i="1" dirty="0"/>
              <a:t>Manager </a:t>
            </a:r>
            <a:r>
              <a:rPr lang="id-ID" sz="2400" dirty="0"/>
              <a:t>diantaranya</a:t>
            </a:r>
            <a:r>
              <a:rPr lang="id-ID" sz="2400" dirty="0" smtClean="0"/>
              <a:t>:</a:t>
            </a:r>
          </a:p>
          <a:p>
            <a:pPr lvl="1"/>
            <a:r>
              <a:rPr lang="id-ID" b="1" i="1" dirty="0" smtClean="0"/>
              <a:t>Mendeley</a:t>
            </a:r>
          </a:p>
          <a:p>
            <a:pPr lvl="1"/>
            <a:r>
              <a:rPr lang="id-ID" b="1" i="1" dirty="0" smtClean="0"/>
              <a:t>Zotero</a:t>
            </a:r>
          </a:p>
          <a:p>
            <a:pPr lvl="1"/>
            <a:r>
              <a:rPr lang="id-ID" b="1" i="1" dirty="0" smtClean="0"/>
              <a:t>EndNote</a:t>
            </a:r>
          </a:p>
          <a:p>
            <a:pPr lvl="1"/>
            <a:r>
              <a:rPr lang="id-ID" b="1" i="1" dirty="0" smtClean="0"/>
              <a:t>RefWorks</a:t>
            </a:r>
          </a:p>
          <a:p>
            <a:pPr lvl="1"/>
            <a:r>
              <a:rPr lang="id-ID" b="1" i="1" dirty="0"/>
              <a:t>CiteULike</a:t>
            </a:r>
            <a:endParaRPr lang="id-ID" b="1" dirty="0"/>
          </a:p>
        </p:txBody>
      </p:sp>
    </p:spTree>
    <p:extLst>
      <p:ext uri="{BB962C8B-B14F-4D97-AF65-F5344CB8AC3E}">
        <p14:creationId xmlns:p14="http://schemas.microsoft.com/office/powerpoint/2010/main" val="3889415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(1)</a:t>
            </a:r>
            <a:endParaRPr lang="id-ID" dirty="0"/>
          </a:p>
        </p:txBody>
      </p:sp>
      <p:sp>
        <p:nvSpPr>
          <p:cNvPr id="3" name="Content Placeholder 2"/>
          <p:cNvSpPr>
            <a:spLocks noGrp="1"/>
          </p:cNvSpPr>
          <p:nvPr>
            <p:ph idx="1"/>
          </p:nvPr>
        </p:nvSpPr>
        <p:spPr>
          <a:xfrm>
            <a:off x="609600" y="1371600"/>
            <a:ext cx="11176000" cy="4953000"/>
          </a:xfrm>
        </p:spPr>
        <p:txBody>
          <a:bodyPr/>
          <a:lstStyle/>
          <a:p>
            <a:r>
              <a:rPr lang="id-ID" sz="2400" dirty="0"/>
              <a:t>Terdapat dua teknik </a:t>
            </a:r>
            <a:r>
              <a:rPr lang="id-ID" sz="2400" dirty="0" smtClean="0"/>
              <a:t>Kutipan</a:t>
            </a:r>
            <a:r>
              <a:rPr lang="en-US" sz="2400" dirty="0" smtClean="0"/>
              <a:t>, </a:t>
            </a:r>
            <a:r>
              <a:rPr lang="en-US" sz="2400" dirty="0" err="1"/>
              <a:t>yaitu</a:t>
            </a:r>
            <a:r>
              <a:rPr lang="id-ID" sz="2400" dirty="0"/>
              <a:t> m</a:t>
            </a:r>
            <a:r>
              <a:rPr lang="en-US" sz="2400" dirty="0" err="1"/>
              <a:t>engutip</a:t>
            </a:r>
            <a:r>
              <a:rPr lang="en-US" sz="2400" dirty="0"/>
              <a:t> </a:t>
            </a:r>
            <a:r>
              <a:rPr lang="en-US" sz="2400" dirty="0" err="1"/>
              <a:t>langsung</a:t>
            </a:r>
            <a:r>
              <a:rPr lang="id-ID" sz="2400" dirty="0"/>
              <a:t> dan m</a:t>
            </a:r>
            <a:r>
              <a:rPr lang="en-US" sz="2400" dirty="0" err="1"/>
              <a:t>engutip</a:t>
            </a:r>
            <a:r>
              <a:rPr lang="en-US" sz="2400" dirty="0"/>
              <a:t> </a:t>
            </a:r>
            <a:r>
              <a:rPr lang="en-US" sz="2400" dirty="0" err="1"/>
              <a:t>tidak</a:t>
            </a:r>
            <a:r>
              <a:rPr lang="en-US" sz="2400" dirty="0"/>
              <a:t> </a:t>
            </a:r>
            <a:r>
              <a:rPr lang="en-US" sz="2400" dirty="0" err="1"/>
              <a:t>lansung</a:t>
            </a:r>
            <a:r>
              <a:rPr lang="en-US" sz="2400" dirty="0"/>
              <a:t>.</a:t>
            </a:r>
            <a:endParaRPr lang="id-ID" sz="2400" dirty="0"/>
          </a:p>
          <a:p>
            <a:r>
              <a:rPr lang="en-US" sz="2400" b="1" dirty="0" err="1"/>
              <a:t>Mengutip</a:t>
            </a:r>
            <a:r>
              <a:rPr lang="en-US" sz="2400" b="1" dirty="0"/>
              <a:t> </a:t>
            </a:r>
            <a:r>
              <a:rPr lang="en-US" sz="2400" b="1" dirty="0" err="1"/>
              <a:t>langsung</a:t>
            </a:r>
            <a:r>
              <a:rPr lang="en-US" sz="2400" dirty="0"/>
              <a:t> </a:t>
            </a:r>
            <a:r>
              <a:rPr lang="en-US" sz="2400" dirty="0" err="1"/>
              <a:t>adalah</a:t>
            </a:r>
            <a:r>
              <a:rPr lang="en-US" sz="2400" dirty="0"/>
              <a:t> </a:t>
            </a:r>
            <a:r>
              <a:rPr lang="en-US" sz="2400" dirty="0" err="1"/>
              <a:t>mengutip</a:t>
            </a:r>
            <a:r>
              <a:rPr lang="en-US" sz="2400" dirty="0"/>
              <a:t> ide </a:t>
            </a:r>
            <a:r>
              <a:rPr lang="en-US" sz="2400" dirty="0" err="1"/>
              <a:t>atau</a:t>
            </a:r>
            <a:r>
              <a:rPr lang="en-US" sz="2400" dirty="0"/>
              <a:t> </a:t>
            </a:r>
            <a:r>
              <a:rPr lang="en-US" sz="2400" dirty="0" err="1"/>
              <a:t>temuan</a:t>
            </a:r>
            <a:r>
              <a:rPr lang="en-US" sz="2400" dirty="0"/>
              <a:t> orang lain yang </a:t>
            </a:r>
            <a:r>
              <a:rPr lang="en-US" sz="2400" dirty="0" err="1"/>
              <a:t>idenya</a:t>
            </a:r>
            <a:r>
              <a:rPr lang="en-US" sz="2400" dirty="0"/>
              <a:t> </a:t>
            </a:r>
            <a:r>
              <a:rPr lang="en-US" sz="2400" dirty="0" err="1"/>
              <a:t>ditulis</a:t>
            </a:r>
            <a:r>
              <a:rPr lang="en-US" sz="2400" dirty="0"/>
              <a:t> </a:t>
            </a:r>
            <a:r>
              <a:rPr lang="en-US" sz="2400" dirty="0" err="1"/>
              <a:t>persis</a:t>
            </a:r>
            <a:r>
              <a:rPr lang="en-US" sz="2400" dirty="0"/>
              <a:t> </a:t>
            </a:r>
            <a:r>
              <a:rPr lang="en-US" sz="2400" dirty="0" err="1"/>
              <a:t>sama</a:t>
            </a:r>
            <a:r>
              <a:rPr lang="en-US" sz="2400" dirty="0"/>
              <a:t> </a:t>
            </a:r>
            <a:r>
              <a:rPr lang="en-US" sz="2400" dirty="0" err="1" smtClean="0"/>
              <a:t>dengan</a:t>
            </a:r>
            <a:r>
              <a:rPr lang="en-US" sz="2400" dirty="0" smtClean="0"/>
              <a:t> </a:t>
            </a:r>
            <a:r>
              <a:rPr lang="en-US" sz="2400" dirty="0" err="1"/>
              <a:t>teks</a:t>
            </a:r>
            <a:r>
              <a:rPr lang="en-US" sz="2400" dirty="0"/>
              <a:t> </a:t>
            </a:r>
            <a:r>
              <a:rPr lang="en-US" sz="2400" dirty="0" err="1"/>
              <a:t>aslinya</a:t>
            </a:r>
            <a:r>
              <a:rPr lang="en-US" sz="2400" dirty="0"/>
              <a:t>. </a:t>
            </a:r>
            <a:endParaRPr lang="id-ID" sz="2400" dirty="0"/>
          </a:p>
          <a:p>
            <a:r>
              <a:rPr lang="en-US" sz="2400" b="1" dirty="0" err="1"/>
              <a:t>Mengutip</a:t>
            </a:r>
            <a:r>
              <a:rPr lang="en-US" sz="2400" b="1" dirty="0"/>
              <a:t> </a:t>
            </a:r>
            <a:r>
              <a:rPr lang="en-US" sz="2400" b="1" dirty="0" err="1"/>
              <a:t>secara</a:t>
            </a:r>
            <a:r>
              <a:rPr lang="en-US" sz="2400" b="1" dirty="0"/>
              <a:t> </a:t>
            </a:r>
            <a:r>
              <a:rPr lang="en-US" sz="2400" b="1" dirty="0" err="1"/>
              <a:t>tidak</a:t>
            </a:r>
            <a:r>
              <a:rPr lang="en-US" sz="2400" b="1" dirty="0"/>
              <a:t> </a:t>
            </a:r>
            <a:r>
              <a:rPr lang="en-US" sz="2400" b="1" dirty="0" err="1"/>
              <a:t>langsung</a:t>
            </a:r>
            <a:r>
              <a:rPr lang="en-US" sz="2400" dirty="0"/>
              <a:t> </a:t>
            </a:r>
            <a:r>
              <a:rPr lang="en-US" sz="2400" dirty="0" err="1"/>
              <a:t>adalah</a:t>
            </a:r>
            <a:r>
              <a:rPr lang="en-US" sz="2400" dirty="0"/>
              <a:t> </a:t>
            </a:r>
            <a:r>
              <a:rPr lang="en-US" sz="2400" dirty="0" err="1"/>
              <a:t>mengutip</a:t>
            </a:r>
            <a:r>
              <a:rPr lang="en-US" sz="2400" dirty="0"/>
              <a:t> ide </a:t>
            </a:r>
            <a:r>
              <a:rPr lang="en-US" sz="2400" dirty="0" err="1"/>
              <a:t>atau</a:t>
            </a:r>
            <a:r>
              <a:rPr lang="en-US" sz="2400" dirty="0"/>
              <a:t> </a:t>
            </a:r>
            <a:r>
              <a:rPr lang="en-US" sz="2400" dirty="0" err="1"/>
              <a:t>pendapat</a:t>
            </a:r>
            <a:r>
              <a:rPr lang="en-US" sz="2400" dirty="0"/>
              <a:t> orang lain yang </a:t>
            </a:r>
            <a:r>
              <a:rPr lang="en-US" sz="2400" dirty="0" err="1"/>
              <a:t>dilakukan</a:t>
            </a:r>
            <a:r>
              <a:rPr lang="en-US" sz="2400" dirty="0"/>
              <a:t> </a:t>
            </a:r>
            <a:r>
              <a:rPr lang="en-US" sz="2400" dirty="0" err="1"/>
              <a:t>dengan</a:t>
            </a:r>
            <a:r>
              <a:rPr lang="en-US" sz="2400" dirty="0"/>
              <a:t> </a:t>
            </a:r>
            <a:r>
              <a:rPr lang="en-US" sz="2400" dirty="0" err="1"/>
              <a:t>menyimpulkan</a:t>
            </a:r>
            <a:r>
              <a:rPr lang="en-US" sz="2400" dirty="0"/>
              <a:t> </a:t>
            </a:r>
            <a:r>
              <a:rPr lang="en-US" sz="2400" dirty="0" err="1"/>
              <a:t>intisari</a:t>
            </a:r>
            <a:r>
              <a:rPr lang="en-US" sz="2400" dirty="0"/>
              <a:t> ide </a:t>
            </a:r>
            <a:r>
              <a:rPr lang="en-US" sz="2400" dirty="0" err="1"/>
              <a:t>dalam</a:t>
            </a:r>
            <a:r>
              <a:rPr lang="en-US" sz="2400" dirty="0"/>
              <a:t> </a:t>
            </a:r>
            <a:r>
              <a:rPr lang="en-US" sz="2400" dirty="0" err="1"/>
              <a:t>teks</a:t>
            </a:r>
            <a:r>
              <a:rPr lang="en-US" sz="2400" dirty="0"/>
              <a:t> yang </a:t>
            </a:r>
            <a:r>
              <a:rPr lang="en-US" sz="2400" dirty="0" err="1"/>
              <a:t>dikutipnya</a:t>
            </a:r>
            <a:r>
              <a:rPr lang="en-US" sz="2400" dirty="0"/>
              <a:t>. </a:t>
            </a:r>
            <a:r>
              <a:rPr lang="en-US" sz="2400" dirty="0" err="1"/>
              <a:t>Jadi</a:t>
            </a:r>
            <a:r>
              <a:rPr lang="en-US" sz="2400" dirty="0"/>
              <a:t>, </a:t>
            </a:r>
            <a:r>
              <a:rPr lang="en-US" sz="2400" dirty="0" err="1"/>
              <a:t>dalam</a:t>
            </a:r>
            <a:r>
              <a:rPr lang="en-US" sz="2400" dirty="0"/>
              <a:t> </a:t>
            </a:r>
            <a:r>
              <a:rPr lang="en-US" sz="2400" dirty="0" err="1"/>
              <a:t>mengutip</a:t>
            </a:r>
            <a:r>
              <a:rPr lang="en-US" sz="2400" dirty="0"/>
              <a:t> </a:t>
            </a:r>
            <a:r>
              <a:rPr lang="en-US" sz="2400" dirty="0" err="1"/>
              <a:t>secara</a:t>
            </a:r>
            <a:r>
              <a:rPr lang="en-US" sz="2400" dirty="0"/>
              <a:t> </a:t>
            </a:r>
            <a:r>
              <a:rPr lang="en-US" sz="2400" dirty="0" err="1"/>
              <a:t>tidak</a:t>
            </a:r>
            <a:r>
              <a:rPr lang="en-US" sz="2400" dirty="0"/>
              <a:t> </a:t>
            </a:r>
            <a:r>
              <a:rPr lang="en-US" sz="2400" dirty="0" err="1"/>
              <a:t>langsung</a:t>
            </a:r>
            <a:r>
              <a:rPr lang="en-US" sz="2400" dirty="0"/>
              <a:t> yang </a:t>
            </a:r>
            <a:r>
              <a:rPr lang="en-US" sz="2400" dirty="0" err="1"/>
              <a:t>penting</a:t>
            </a:r>
            <a:r>
              <a:rPr lang="en-US" sz="2400" dirty="0"/>
              <a:t> </a:t>
            </a:r>
            <a:r>
              <a:rPr lang="en-US" sz="2400" dirty="0" err="1"/>
              <a:t>adalah</a:t>
            </a:r>
            <a:r>
              <a:rPr lang="en-US" sz="2400" dirty="0"/>
              <a:t> ide </a:t>
            </a:r>
            <a:r>
              <a:rPr lang="en-US" sz="2400" dirty="0" err="1"/>
              <a:t>sama</a:t>
            </a:r>
            <a:r>
              <a:rPr lang="en-US" sz="2400" dirty="0"/>
              <a:t> </a:t>
            </a:r>
            <a:r>
              <a:rPr lang="en-US" sz="2400" dirty="0" err="1"/>
              <a:t>dengan</a:t>
            </a:r>
            <a:r>
              <a:rPr lang="en-US" sz="2400" dirty="0"/>
              <a:t> ide </a:t>
            </a:r>
            <a:r>
              <a:rPr lang="en-US" sz="2400" dirty="0" err="1"/>
              <a:t>dalam</a:t>
            </a:r>
            <a:r>
              <a:rPr lang="en-US" sz="2400" dirty="0"/>
              <a:t> </a:t>
            </a:r>
            <a:r>
              <a:rPr lang="en-US" sz="2400" dirty="0" err="1"/>
              <a:t>teks</a:t>
            </a:r>
            <a:r>
              <a:rPr lang="en-US" sz="2400" dirty="0"/>
              <a:t> </a:t>
            </a:r>
            <a:r>
              <a:rPr lang="en-US" sz="2400" dirty="0" err="1"/>
              <a:t>aslinya</a:t>
            </a:r>
            <a:r>
              <a:rPr lang="en-US" sz="2400" dirty="0"/>
              <a:t>, </a:t>
            </a:r>
            <a:r>
              <a:rPr lang="en-US" sz="2400" dirty="0" err="1"/>
              <a:t>tetapi</a:t>
            </a:r>
            <a:r>
              <a:rPr lang="en-US" sz="2400" dirty="0"/>
              <a:t> </a:t>
            </a:r>
            <a:r>
              <a:rPr lang="en-US" sz="2400" dirty="0" err="1"/>
              <a:t>cara</a:t>
            </a:r>
            <a:r>
              <a:rPr lang="en-US" sz="2400" dirty="0"/>
              <a:t> </a:t>
            </a:r>
            <a:r>
              <a:rPr lang="en-US" sz="2400" dirty="0" err="1"/>
              <a:t>pengungkapannya</a:t>
            </a:r>
            <a:r>
              <a:rPr lang="en-US" sz="2400" dirty="0"/>
              <a:t> </a:t>
            </a:r>
            <a:r>
              <a:rPr lang="en-US" sz="2400" dirty="0" err="1"/>
              <a:t>tidak</a:t>
            </a:r>
            <a:r>
              <a:rPr lang="en-US" sz="2400" dirty="0"/>
              <a:t> </a:t>
            </a:r>
            <a:r>
              <a:rPr lang="en-US" sz="2400" dirty="0" err="1"/>
              <a:t>sama</a:t>
            </a:r>
            <a:r>
              <a:rPr lang="en-US" sz="2400" dirty="0"/>
              <a:t> </a:t>
            </a:r>
            <a:r>
              <a:rPr lang="en-US" sz="2400" dirty="0" err="1"/>
              <a:t>dengan</a:t>
            </a:r>
            <a:r>
              <a:rPr lang="en-US" sz="2400" dirty="0"/>
              <a:t> </a:t>
            </a:r>
            <a:r>
              <a:rPr lang="en-US" sz="2400" dirty="0" err="1"/>
              <a:t>teks</a:t>
            </a:r>
            <a:r>
              <a:rPr lang="en-US" sz="2400" dirty="0"/>
              <a:t> </a:t>
            </a:r>
            <a:r>
              <a:rPr lang="en-US" sz="2400" dirty="0" err="1"/>
              <a:t>aslinya</a:t>
            </a:r>
            <a:r>
              <a:rPr lang="en-US" sz="2400" dirty="0"/>
              <a:t>.</a:t>
            </a:r>
            <a:endParaRPr lang="id-ID" sz="2400" dirty="0"/>
          </a:p>
          <a:p>
            <a:r>
              <a:rPr lang="id-ID" sz="2400" i="1" dirty="0"/>
              <a:t>References Manager</a:t>
            </a:r>
            <a:r>
              <a:rPr lang="id-ID" sz="2400" dirty="0"/>
              <a:t> merupakan tool yang dapat digunakan untuk </a:t>
            </a:r>
            <a:r>
              <a:rPr lang="id-ID" sz="2400" dirty="0" smtClean="0"/>
              <a:t>Kutipan </a:t>
            </a:r>
            <a:r>
              <a:rPr lang="id-ID" sz="2400" dirty="0"/>
              <a:t>dan mengatur atau mengelola referensi. Software references manager sering disebut RMS (</a:t>
            </a:r>
            <a:r>
              <a:rPr lang="id-ID" sz="2400" i="1" dirty="0"/>
              <a:t>Reference Management Software</a:t>
            </a:r>
            <a:r>
              <a:rPr lang="id-ID" sz="2400" dirty="0" smtClean="0"/>
              <a:t>).</a:t>
            </a:r>
            <a:endParaRPr lang="id-ID" sz="2400" dirty="0"/>
          </a:p>
        </p:txBody>
      </p:sp>
    </p:spTree>
    <p:extLst>
      <p:ext uri="{BB962C8B-B14F-4D97-AF65-F5344CB8AC3E}">
        <p14:creationId xmlns:p14="http://schemas.microsoft.com/office/powerpoint/2010/main" val="3097302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 (2)</a:t>
            </a:r>
            <a:endParaRPr lang="id-ID" dirty="0"/>
          </a:p>
        </p:txBody>
      </p:sp>
      <p:sp>
        <p:nvSpPr>
          <p:cNvPr id="3" name="Content Placeholder 2"/>
          <p:cNvSpPr>
            <a:spLocks noGrp="1"/>
          </p:cNvSpPr>
          <p:nvPr>
            <p:ph idx="1"/>
          </p:nvPr>
        </p:nvSpPr>
        <p:spPr>
          <a:xfrm>
            <a:off x="609600" y="1371600"/>
            <a:ext cx="11176000" cy="4953000"/>
          </a:xfrm>
        </p:spPr>
        <p:txBody>
          <a:bodyPr/>
          <a:lstStyle/>
          <a:p>
            <a:r>
              <a:rPr lang="id-ID" sz="2400" dirty="0"/>
              <a:t>Terdapat dua teknik </a:t>
            </a:r>
            <a:r>
              <a:rPr lang="id-ID" sz="2400" dirty="0" smtClean="0"/>
              <a:t>Kutipan</a:t>
            </a:r>
            <a:r>
              <a:rPr lang="en-US" sz="2400" dirty="0" smtClean="0"/>
              <a:t>, </a:t>
            </a:r>
            <a:r>
              <a:rPr lang="en-US" sz="2400" dirty="0" err="1"/>
              <a:t>yaitu</a:t>
            </a:r>
            <a:r>
              <a:rPr lang="id-ID" sz="2400" dirty="0"/>
              <a:t> m</a:t>
            </a:r>
            <a:r>
              <a:rPr lang="en-US" sz="2400" dirty="0" err="1"/>
              <a:t>engutip</a:t>
            </a:r>
            <a:r>
              <a:rPr lang="en-US" sz="2400" dirty="0"/>
              <a:t> </a:t>
            </a:r>
            <a:r>
              <a:rPr lang="en-US" sz="2400" dirty="0" err="1"/>
              <a:t>langsung</a:t>
            </a:r>
            <a:r>
              <a:rPr lang="id-ID" sz="2400" dirty="0"/>
              <a:t> dan m</a:t>
            </a:r>
            <a:r>
              <a:rPr lang="en-US" sz="2400" dirty="0" err="1"/>
              <a:t>engutip</a:t>
            </a:r>
            <a:r>
              <a:rPr lang="en-US" sz="2400" dirty="0"/>
              <a:t> </a:t>
            </a:r>
            <a:r>
              <a:rPr lang="en-US" sz="2400" dirty="0" err="1"/>
              <a:t>tidak</a:t>
            </a:r>
            <a:r>
              <a:rPr lang="en-US" sz="2400" dirty="0"/>
              <a:t> </a:t>
            </a:r>
            <a:r>
              <a:rPr lang="en-US" sz="2400" dirty="0" err="1"/>
              <a:t>lansung</a:t>
            </a:r>
            <a:r>
              <a:rPr lang="en-US" sz="2400" dirty="0"/>
              <a:t>.</a:t>
            </a:r>
            <a:endParaRPr lang="id-ID" sz="2400" dirty="0"/>
          </a:p>
          <a:p>
            <a:r>
              <a:rPr lang="en-US" sz="2400" b="1" dirty="0" err="1"/>
              <a:t>Mengutip</a:t>
            </a:r>
            <a:r>
              <a:rPr lang="en-US" sz="2400" b="1" dirty="0"/>
              <a:t> </a:t>
            </a:r>
            <a:r>
              <a:rPr lang="en-US" sz="2400" b="1" dirty="0" err="1"/>
              <a:t>langsung</a:t>
            </a:r>
            <a:r>
              <a:rPr lang="en-US" sz="2400" dirty="0"/>
              <a:t> </a:t>
            </a:r>
            <a:r>
              <a:rPr lang="en-US" sz="2400" dirty="0" err="1"/>
              <a:t>adalah</a:t>
            </a:r>
            <a:r>
              <a:rPr lang="en-US" sz="2400" dirty="0"/>
              <a:t> </a:t>
            </a:r>
            <a:r>
              <a:rPr lang="en-US" sz="2400" dirty="0" err="1"/>
              <a:t>mengutip</a:t>
            </a:r>
            <a:r>
              <a:rPr lang="en-US" sz="2400" dirty="0"/>
              <a:t> ide </a:t>
            </a:r>
            <a:r>
              <a:rPr lang="en-US" sz="2400" dirty="0" err="1"/>
              <a:t>atau</a:t>
            </a:r>
            <a:r>
              <a:rPr lang="en-US" sz="2400" dirty="0"/>
              <a:t> </a:t>
            </a:r>
            <a:r>
              <a:rPr lang="en-US" sz="2400" dirty="0" err="1"/>
              <a:t>temuan</a:t>
            </a:r>
            <a:r>
              <a:rPr lang="en-US" sz="2400" dirty="0"/>
              <a:t> orang lain yang </a:t>
            </a:r>
            <a:r>
              <a:rPr lang="en-US" sz="2400" dirty="0" err="1"/>
              <a:t>idenya</a:t>
            </a:r>
            <a:r>
              <a:rPr lang="en-US" sz="2400" dirty="0"/>
              <a:t> </a:t>
            </a:r>
            <a:r>
              <a:rPr lang="en-US" sz="2400" dirty="0" err="1"/>
              <a:t>ditulis</a:t>
            </a:r>
            <a:r>
              <a:rPr lang="en-US" sz="2400" dirty="0"/>
              <a:t> </a:t>
            </a:r>
            <a:r>
              <a:rPr lang="en-US" sz="2400" dirty="0" err="1"/>
              <a:t>persis</a:t>
            </a:r>
            <a:r>
              <a:rPr lang="en-US" sz="2400" dirty="0"/>
              <a:t> </a:t>
            </a:r>
            <a:r>
              <a:rPr lang="en-US" sz="2400" dirty="0" err="1"/>
              <a:t>sama</a:t>
            </a:r>
            <a:r>
              <a:rPr lang="en-US" sz="2400" dirty="0"/>
              <a:t> </a:t>
            </a:r>
            <a:r>
              <a:rPr lang="en-US" sz="2400" dirty="0" err="1" smtClean="0"/>
              <a:t>dengan</a:t>
            </a:r>
            <a:r>
              <a:rPr lang="en-US" sz="2400" dirty="0" smtClean="0"/>
              <a:t> </a:t>
            </a:r>
            <a:r>
              <a:rPr lang="en-US" sz="2400" dirty="0" err="1"/>
              <a:t>teks</a:t>
            </a:r>
            <a:r>
              <a:rPr lang="en-US" sz="2400" dirty="0"/>
              <a:t> </a:t>
            </a:r>
            <a:r>
              <a:rPr lang="en-US" sz="2400" dirty="0" err="1"/>
              <a:t>aslinya</a:t>
            </a:r>
            <a:r>
              <a:rPr lang="en-US" sz="2400" dirty="0"/>
              <a:t>. </a:t>
            </a:r>
            <a:endParaRPr lang="id-ID" sz="2400" dirty="0"/>
          </a:p>
          <a:p>
            <a:r>
              <a:rPr lang="en-US" sz="2400" b="1" dirty="0" err="1"/>
              <a:t>Mengutip</a:t>
            </a:r>
            <a:r>
              <a:rPr lang="en-US" sz="2400" b="1" dirty="0"/>
              <a:t> </a:t>
            </a:r>
            <a:r>
              <a:rPr lang="en-US" sz="2400" b="1" dirty="0" err="1"/>
              <a:t>secara</a:t>
            </a:r>
            <a:r>
              <a:rPr lang="en-US" sz="2400" b="1" dirty="0"/>
              <a:t> </a:t>
            </a:r>
            <a:r>
              <a:rPr lang="en-US" sz="2400" b="1" dirty="0" err="1"/>
              <a:t>tidak</a:t>
            </a:r>
            <a:r>
              <a:rPr lang="en-US" sz="2400" b="1" dirty="0"/>
              <a:t> </a:t>
            </a:r>
            <a:r>
              <a:rPr lang="en-US" sz="2400" b="1" dirty="0" err="1"/>
              <a:t>langsung</a:t>
            </a:r>
            <a:r>
              <a:rPr lang="en-US" sz="2400" dirty="0"/>
              <a:t> </a:t>
            </a:r>
            <a:r>
              <a:rPr lang="en-US" sz="2400" dirty="0" err="1"/>
              <a:t>adalah</a:t>
            </a:r>
            <a:r>
              <a:rPr lang="en-US" sz="2400" dirty="0"/>
              <a:t> </a:t>
            </a:r>
            <a:r>
              <a:rPr lang="en-US" sz="2400" dirty="0" err="1"/>
              <a:t>mengutip</a:t>
            </a:r>
            <a:r>
              <a:rPr lang="en-US" sz="2400" dirty="0"/>
              <a:t> ide </a:t>
            </a:r>
            <a:r>
              <a:rPr lang="en-US" sz="2400" dirty="0" err="1"/>
              <a:t>atau</a:t>
            </a:r>
            <a:r>
              <a:rPr lang="en-US" sz="2400" dirty="0"/>
              <a:t> </a:t>
            </a:r>
            <a:r>
              <a:rPr lang="en-US" sz="2400" dirty="0" err="1"/>
              <a:t>pendapat</a:t>
            </a:r>
            <a:r>
              <a:rPr lang="en-US" sz="2400" dirty="0"/>
              <a:t> orang lain yang </a:t>
            </a:r>
            <a:r>
              <a:rPr lang="en-US" sz="2400" dirty="0" err="1"/>
              <a:t>dilakukan</a:t>
            </a:r>
            <a:r>
              <a:rPr lang="en-US" sz="2400" dirty="0"/>
              <a:t> </a:t>
            </a:r>
            <a:r>
              <a:rPr lang="en-US" sz="2400" dirty="0" err="1"/>
              <a:t>dengan</a:t>
            </a:r>
            <a:r>
              <a:rPr lang="en-US" sz="2400" dirty="0"/>
              <a:t> </a:t>
            </a:r>
            <a:r>
              <a:rPr lang="en-US" sz="2400" dirty="0" err="1"/>
              <a:t>menyimpulkan</a:t>
            </a:r>
            <a:r>
              <a:rPr lang="en-US" sz="2400" dirty="0"/>
              <a:t> </a:t>
            </a:r>
            <a:r>
              <a:rPr lang="en-US" sz="2400" dirty="0" err="1"/>
              <a:t>intisari</a:t>
            </a:r>
            <a:r>
              <a:rPr lang="en-US" sz="2400" dirty="0"/>
              <a:t> ide </a:t>
            </a:r>
            <a:r>
              <a:rPr lang="en-US" sz="2400" dirty="0" err="1"/>
              <a:t>dalam</a:t>
            </a:r>
            <a:r>
              <a:rPr lang="en-US" sz="2400" dirty="0"/>
              <a:t> </a:t>
            </a:r>
            <a:r>
              <a:rPr lang="en-US" sz="2400" dirty="0" err="1"/>
              <a:t>teks</a:t>
            </a:r>
            <a:r>
              <a:rPr lang="en-US" sz="2400" dirty="0"/>
              <a:t> yang </a:t>
            </a:r>
            <a:r>
              <a:rPr lang="en-US" sz="2400" dirty="0" err="1"/>
              <a:t>dikutipnya</a:t>
            </a:r>
            <a:r>
              <a:rPr lang="en-US" sz="2400" dirty="0"/>
              <a:t>. </a:t>
            </a:r>
            <a:r>
              <a:rPr lang="en-US" sz="2400" dirty="0" err="1"/>
              <a:t>Jadi</a:t>
            </a:r>
            <a:r>
              <a:rPr lang="en-US" sz="2400" dirty="0"/>
              <a:t>, </a:t>
            </a:r>
            <a:r>
              <a:rPr lang="en-US" sz="2400" dirty="0" err="1"/>
              <a:t>dalam</a:t>
            </a:r>
            <a:r>
              <a:rPr lang="en-US" sz="2400" dirty="0"/>
              <a:t> </a:t>
            </a:r>
            <a:r>
              <a:rPr lang="en-US" sz="2400" dirty="0" err="1"/>
              <a:t>mengutip</a:t>
            </a:r>
            <a:r>
              <a:rPr lang="en-US" sz="2400" dirty="0"/>
              <a:t> </a:t>
            </a:r>
            <a:r>
              <a:rPr lang="en-US" sz="2400" dirty="0" err="1"/>
              <a:t>secara</a:t>
            </a:r>
            <a:r>
              <a:rPr lang="en-US" sz="2400" dirty="0"/>
              <a:t> </a:t>
            </a:r>
            <a:r>
              <a:rPr lang="en-US" sz="2400" dirty="0" err="1"/>
              <a:t>tidak</a:t>
            </a:r>
            <a:r>
              <a:rPr lang="en-US" sz="2400" dirty="0"/>
              <a:t> </a:t>
            </a:r>
            <a:r>
              <a:rPr lang="en-US" sz="2400" dirty="0" err="1"/>
              <a:t>langsung</a:t>
            </a:r>
            <a:r>
              <a:rPr lang="en-US" sz="2400" dirty="0"/>
              <a:t> yang </a:t>
            </a:r>
            <a:r>
              <a:rPr lang="en-US" sz="2400" dirty="0" err="1"/>
              <a:t>penting</a:t>
            </a:r>
            <a:r>
              <a:rPr lang="en-US" sz="2400" dirty="0"/>
              <a:t> </a:t>
            </a:r>
            <a:r>
              <a:rPr lang="en-US" sz="2400" dirty="0" err="1"/>
              <a:t>adalah</a:t>
            </a:r>
            <a:r>
              <a:rPr lang="en-US" sz="2400" dirty="0"/>
              <a:t> ide </a:t>
            </a:r>
            <a:r>
              <a:rPr lang="en-US" sz="2400" dirty="0" err="1"/>
              <a:t>sama</a:t>
            </a:r>
            <a:r>
              <a:rPr lang="en-US" sz="2400" dirty="0"/>
              <a:t> </a:t>
            </a:r>
            <a:r>
              <a:rPr lang="en-US" sz="2400" dirty="0" err="1"/>
              <a:t>dengan</a:t>
            </a:r>
            <a:r>
              <a:rPr lang="en-US" sz="2400" dirty="0"/>
              <a:t> ide </a:t>
            </a:r>
            <a:r>
              <a:rPr lang="en-US" sz="2400" dirty="0" err="1"/>
              <a:t>dalam</a:t>
            </a:r>
            <a:r>
              <a:rPr lang="en-US" sz="2400" dirty="0"/>
              <a:t> </a:t>
            </a:r>
            <a:r>
              <a:rPr lang="en-US" sz="2400" dirty="0" err="1"/>
              <a:t>teks</a:t>
            </a:r>
            <a:r>
              <a:rPr lang="en-US" sz="2400" dirty="0"/>
              <a:t> </a:t>
            </a:r>
            <a:r>
              <a:rPr lang="en-US" sz="2400" dirty="0" err="1"/>
              <a:t>aslinya</a:t>
            </a:r>
            <a:r>
              <a:rPr lang="en-US" sz="2400" dirty="0"/>
              <a:t>, </a:t>
            </a:r>
            <a:r>
              <a:rPr lang="en-US" sz="2400" dirty="0" err="1"/>
              <a:t>tetapi</a:t>
            </a:r>
            <a:r>
              <a:rPr lang="en-US" sz="2400" dirty="0"/>
              <a:t> </a:t>
            </a:r>
            <a:r>
              <a:rPr lang="en-US" sz="2400" dirty="0" err="1"/>
              <a:t>cara</a:t>
            </a:r>
            <a:r>
              <a:rPr lang="en-US" sz="2400" dirty="0"/>
              <a:t> </a:t>
            </a:r>
            <a:r>
              <a:rPr lang="en-US" sz="2400" dirty="0" err="1"/>
              <a:t>pengungkapannya</a:t>
            </a:r>
            <a:r>
              <a:rPr lang="en-US" sz="2400" dirty="0"/>
              <a:t> </a:t>
            </a:r>
            <a:r>
              <a:rPr lang="en-US" sz="2400" dirty="0" err="1"/>
              <a:t>tidak</a:t>
            </a:r>
            <a:r>
              <a:rPr lang="en-US" sz="2400" dirty="0"/>
              <a:t> </a:t>
            </a:r>
            <a:r>
              <a:rPr lang="en-US" sz="2400" dirty="0" err="1"/>
              <a:t>sama</a:t>
            </a:r>
            <a:r>
              <a:rPr lang="en-US" sz="2400" dirty="0"/>
              <a:t> </a:t>
            </a:r>
            <a:r>
              <a:rPr lang="en-US" sz="2400" dirty="0" err="1"/>
              <a:t>dengan</a:t>
            </a:r>
            <a:r>
              <a:rPr lang="en-US" sz="2400" dirty="0"/>
              <a:t> </a:t>
            </a:r>
            <a:r>
              <a:rPr lang="en-US" sz="2400" dirty="0" err="1"/>
              <a:t>teks</a:t>
            </a:r>
            <a:r>
              <a:rPr lang="en-US" sz="2400" dirty="0"/>
              <a:t> </a:t>
            </a:r>
            <a:r>
              <a:rPr lang="en-US" sz="2400" dirty="0" err="1"/>
              <a:t>aslinya</a:t>
            </a:r>
            <a:r>
              <a:rPr lang="en-US" sz="2400" dirty="0"/>
              <a:t>.</a:t>
            </a:r>
            <a:endParaRPr lang="id-ID" sz="2400" dirty="0"/>
          </a:p>
          <a:p>
            <a:r>
              <a:rPr lang="id-ID" sz="2400" i="1" dirty="0"/>
              <a:t>References Manager</a:t>
            </a:r>
            <a:r>
              <a:rPr lang="id-ID" sz="2400" dirty="0"/>
              <a:t> merupakan tool yang dapat digunakan untuk </a:t>
            </a:r>
            <a:r>
              <a:rPr lang="id-ID" sz="2400" dirty="0" smtClean="0"/>
              <a:t>Kutipan </a:t>
            </a:r>
            <a:r>
              <a:rPr lang="id-ID" sz="2400" dirty="0"/>
              <a:t>dan mengatur atau mengelola referensi. Software references manager sering disebut RMS (</a:t>
            </a:r>
            <a:r>
              <a:rPr lang="id-ID" sz="2400" i="1" dirty="0"/>
              <a:t>Reference Management Software</a:t>
            </a:r>
            <a:r>
              <a:rPr lang="id-ID" sz="2400" dirty="0" smtClean="0"/>
              <a:t>).</a:t>
            </a:r>
            <a:endParaRPr lang="id-ID" sz="2400" dirty="0"/>
          </a:p>
        </p:txBody>
      </p:sp>
    </p:spTree>
    <p:extLst>
      <p:ext uri="{BB962C8B-B14F-4D97-AF65-F5344CB8AC3E}">
        <p14:creationId xmlns:p14="http://schemas.microsoft.com/office/powerpoint/2010/main" val="15949784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4" name="Text Placeholder 3"/>
          <p:cNvSpPr>
            <a:spLocks noGrp="1"/>
          </p:cNvSpPr>
          <p:nvPr>
            <p:ph type="body" idx="1"/>
          </p:nvPr>
        </p:nvSpPr>
        <p:spPr>
          <a:xfrm>
            <a:off x="551384" y="5046857"/>
            <a:ext cx="10363200" cy="953650"/>
          </a:xfrm>
        </p:spPr>
        <p:txBody>
          <a:bodyPr/>
          <a:lstStyle/>
          <a:p>
            <a:pPr algn="ctr"/>
            <a:r>
              <a:rPr lang="id-ID" sz="6000" dirty="0" smtClean="0"/>
              <a:t>SELESAI</a:t>
            </a:r>
            <a:endParaRPr lang="id-ID" sz="6000" dirty="0"/>
          </a:p>
        </p:txBody>
      </p:sp>
      <p:grpSp>
        <p:nvGrpSpPr>
          <p:cNvPr id="9" name="Group 8"/>
          <p:cNvGrpSpPr/>
          <p:nvPr/>
        </p:nvGrpSpPr>
        <p:grpSpPr>
          <a:xfrm>
            <a:off x="3719736" y="1689238"/>
            <a:ext cx="3960440" cy="3241812"/>
            <a:chOff x="3719736" y="1689238"/>
            <a:chExt cx="3960440" cy="3241812"/>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9736" y="1689238"/>
              <a:ext cx="3960440" cy="3241812"/>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3912" y="1916832"/>
              <a:ext cx="720080" cy="720080"/>
            </a:xfrm>
            <a:prstGeom prst="rect">
              <a:avLst/>
            </a:prstGeom>
          </p:spPr>
        </p:pic>
      </p:grpSp>
    </p:spTree>
    <p:extLst>
      <p:ext uri="{BB962C8B-B14F-4D97-AF65-F5344CB8AC3E}">
        <p14:creationId xmlns:p14="http://schemas.microsoft.com/office/powerpoint/2010/main" val="598017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Pokok Pembahasan</a:t>
            </a:r>
            <a:endParaRPr lang="id-ID" dirty="0"/>
          </a:p>
        </p:txBody>
      </p:sp>
      <p:sp>
        <p:nvSpPr>
          <p:cNvPr id="3" name="Content Placeholder 2"/>
          <p:cNvSpPr>
            <a:spLocks noGrp="1"/>
          </p:cNvSpPr>
          <p:nvPr>
            <p:ph idx="1"/>
          </p:nvPr>
        </p:nvSpPr>
        <p:spPr/>
        <p:txBody>
          <a:bodyPr/>
          <a:lstStyle/>
          <a:p>
            <a:pPr lvl="0"/>
            <a:r>
              <a:rPr lang="id-ID" dirty="0" smtClean="0">
                <a:hlinkClick r:id="rId2" action="ppaction://hlinksldjump"/>
              </a:rPr>
              <a:t>Pengertian </a:t>
            </a:r>
            <a:r>
              <a:rPr lang="id-ID" dirty="0">
                <a:hlinkClick r:id="rId2" action="ppaction://hlinksldjump"/>
              </a:rPr>
              <a:t>dan manfaat </a:t>
            </a:r>
            <a:r>
              <a:rPr lang="id-ID" dirty="0" smtClean="0">
                <a:hlinkClick r:id="rId2" action="ppaction://hlinksldjump"/>
              </a:rPr>
              <a:t>Kutipan</a:t>
            </a:r>
            <a:endParaRPr lang="id-ID" dirty="0"/>
          </a:p>
          <a:p>
            <a:pPr lvl="0"/>
            <a:r>
              <a:rPr lang="id-ID" dirty="0" smtClean="0">
                <a:hlinkClick r:id="rId3" action="ppaction://hlinksldjump"/>
              </a:rPr>
              <a:t>Jenis Kutipan</a:t>
            </a:r>
            <a:endParaRPr lang="id-ID" dirty="0"/>
          </a:p>
          <a:p>
            <a:pPr lvl="0"/>
            <a:r>
              <a:rPr lang="id-ID" dirty="0" smtClean="0">
                <a:hlinkClick r:id="rId4" action="ppaction://hlinksldjump"/>
              </a:rPr>
              <a:t>Gaya Sitasi/Kutipan</a:t>
            </a:r>
            <a:endParaRPr lang="id-ID" dirty="0" smtClean="0"/>
          </a:p>
          <a:p>
            <a:pPr lvl="0"/>
            <a:r>
              <a:rPr lang="id-ID" dirty="0" smtClean="0">
                <a:hlinkClick r:id="rId5" action="ppaction://hlinksldjump"/>
              </a:rPr>
              <a:t>Kesimpulan</a:t>
            </a:r>
            <a:endParaRPr lang="id-ID" dirty="0"/>
          </a:p>
        </p:txBody>
      </p:sp>
    </p:spTree>
    <p:extLst>
      <p:ext uri="{BB962C8B-B14F-4D97-AF65-F5344CB8AC3E}">
        <p14:creationId xmlns:p14="http://schemas.microsoft.com/office/powerpoint/2010/main" val="195192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(1)</a:t>
            </a:r>
            <a:endParaRPr lang="id-ID" dirty="0"/>
          </a:p>
        </p:txBody>
      </p:sp>
      <p:sp>
        <p:nvSpPr>
          <p:cNvPr id="3" name="Content Placeholder 2"/>
          <p:cNvSpPr>
            <a:spLocks noGrp="1"/>
          </p:cNvSpPr>
          <p:nvPr>
            <p:ph idx="1"/>
          </p:nvPr>
        </p:nvSpPr>
        <p:spPr/>
        <p:txBody>
          <a:bodyPr/>
          <a:lstStyle/>
          <a:p>
            <a:r>
              <a:rPr lang="id-ID" dirty="0"/>
              <a:t>Beberapa pengertian telah diambil dari beberapa sumber diantaranya:</a:t>
            </a:r>
          </a:p>
          <a:p>
            <a:pPr marL="514350" indent="-514350">
              <a:buFont typeface="+mj-lt"/>
              <a:buAutoNum type="arabicPeriod"/>
            </a:pPr>
            <a:r>
              <a:rPr lang="id-ID" sz="2400" dirty="0"/>
              <a:t>Pengertian </a:t>
            </a:r>
            <a:r>
              <a:rPr lang="id-ID" sz="2400" dirty="0" smtClean="0"/>
              <a:t>Kutipan </a:t>
            </a:r>
            <a:r>
              <a:rPr lang="id-ID" sz="2400" dirty="0"/>
              <a:t>menurut Library Purduegloba University:</a:t>
            </a:r>
          </a:p>
          <a:p>
            <a:pPr lvl="1"/>
            <a:r>
              <a:rPr lang="id-ID" dirty="0"/>
              <a:t>“Citation or citing sources means to include select information about books or articles you read on a topic and use in your paper.  Citation is required when quoting, paraphrasing, or using the ideas (artwork, photos, videos, etc.) or words of others.” </a:t>
            </a:r>
            <a:r>
              <a:rPr lang="id-ID" dirty="0" smtClean="0"/>
              <a:t>(</a:t>
            </a:r>
            <a:r>
              <a:rPr lang="id-ID" dirty="0"/>
              <a:t>sumber: </a:t>
            </a:r>
            <a:r>
              <a:rPr lang="id-ID" u="sng" dirty="0">
                <a:hlinkClick r:id="rId2"/>
              </a:rPr>
              <a:t>https://</a:t>
            </a:r>
            <a:r>
              <a:rPr lang="id-ID" u="sng" dirty="0" smtClean="0">
                <a:hlinkClick r:id="rId2"/>
              </a:rPr>
              <a:t>library.purdueglobal.edu/writingcenter/basiccitationguidelines</a:t>
            </a:r>
            <a:r>
              <a:rPr lang="id-ID" dirty="0" smtClean="0"/>
              <a:t>)</a:t>
            </a:r>
          </a:p>
          <a:p>
            <a:pPr lvl="1"/>
            <a:r>
              <a:rPr lang="id-ID" dirty="0" smtClean="0"/>
              <a:t>Kutipan berarti </a:t>
            </a:r>
            <a:r>
              <a:rPr lang="id-ID" dirty="0"/>
              <a:t>memasukkan informasi pilihan tentang buku atau artikel yang Anda baca tentang suatu topik dan digunakan dalam makalah Anda. </a:t>
            </a:r>
            <a:r>
              <a:rPr lang="id-ID" dirty="0" smtClean="0"/>
              <a:t>Kutipan </a:t>
            </a:r>
            <a:r>
              <a:rPr lang="id-ID" dirty="0"/>
              <a:t>diperlukan saat mengutip, memparafrasekan, atau menggunakan ide (karya seni, foto, video, dll.) </a:t>
            </a:r>
            <a:r>
              <a:rPr lang="id-ID" dirty="0" smtClean="0"/>
              <a:t>atau </a:t>
            </a:r>
            <a:r>
              <a:rPr lang="id-ID" dirty="0"/>
              <a:t>kata-kata orang </a:t>
            </a:r>
            <a:r>
              <a:rPr lang="id-ID" dirty="0" smtClean="0"/>
              <a:t>lain.</a:t>
            </a:r>
            <a:endParaRPr lang="id-ID" dirty="0"/>
          </a:p>
        </p:txBody>
      </p:sp>
    </p:spTree>
    <p:extLst>
      <p:ext uri="{BB962C8B-B14F-4D97-AF65-F5344CB8AC3E}">
        <p14:creationId xmlns:p14="http://schemas.microsoft.com/office/powerpoint/2010/main" val="286272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(2)</a:t>
            </a:r>
            <a:endParaRPr lang="id-ID" dirty="0"/>
          </a:p>
        </p:txBody>
      </p:sp>
      <p:sp>
        <p:nvSpPr>
          <p:cNvPr id="3" name="Content Placeholder 2"/>
          <p:cNvSpPr>
            <a:spLocks noGrp="1"/>
          </p:cNvSpPr>
          <p:nvPr>
            <p:ph idx="1"/>
          </p:nvPr>
        </p:nvSpPr>
        <p:spPr/>
        <p:txBody>
          <a:bodyPr/>
          <a:lstStyle/>
          <a:p>
            <a:pPr marL="514350" indent="-514350">
              <a:buFont typeface="+mj-lt"/>
              <a:buAutoNum type="arabicPeriod" startAt="2"/>
            </a:pPr>
            <a:r>
              <a:rPr lang="id-ID" sz="2600" dirty="0" smtClean="0"/>
              <a:t>Pengertian Kutipan </a:t>
            </a:r>
            <a:r>
              <a:rPr lang="id-ID" sz="2600" dirty="0"/>
              <a:t>menurut University of Missouri:</a:t>
            </a:r>
          </a:p>
          <a:p>
            <a:pPr lvl="1"/>
            <a:r>
              <a:rPr lang="id-ID" dirty="0"/>
              <a:t>“A citation is the basic information required to identify or locate a specific publication (book, article, video, etc.). Citations are provided in print and electronic indexes and catalogs to identify resources. They are also included in research papers, articles, and books to reference text that has been quoted or a source that </a:t>
            </a:r>
            <a:r>
              <a:rPr lang="id-ID" dirty="0" smtClean="0"/>
              <a:t>has been </a:t>
            </a:r>
            <a:r>
              <a:rPr lang="id-ID" dirty="0"/>
              <a:t>used as an authority”. (sumber: </a:t>
            </a:r>
            <a:r>
              <a:rPr lang="id-ID" u="sng" dirty="0">
                <a:hlinkClick r:id="rId2"/>
              </a:rPr>
              <a:t>https://libraryguides.missouri.edu/ c.php?g =38937&amp;p=247223</a:t>
            </a:r>
            <a:r>
              <a:rPr lang="id-ID" dirty="0"/>
              <a:t>)</a:t>
            </a:r>
          </a:p>
          <a:p>
            <a:pPr lvl="1"/>
            <a:r>
              <a:rPr lang="id-ID" dirty="0" smtClean="0"/>
              <a:t>Kutipan adalah </a:t>
            </a:r>
            <a:r>
              <a:rPr lang="id-ID" dirty="0"/>
              <a:t>informasi dasar yang diperlukan untuk mengidentifikasi atau menemukan publikasi tertentu (buku, artikel, video, dll.). Kutipan disediakan dalam indeks dan katalog cetak dan elektronik untuk mengidentifikasi </a:t>
            </a:r>
            <a:r>
              <a:rPr lang="id-ID" dirty="0" smtClean="0"/>
              <a:t>sumbernya. Sumber kutipan </a:t>
            </a:r>
            <a:r>
              <a:rPr lang="id-ID" dirty="0"/>
              <a:t>juga dimasukkan dalam makalah penelitian, artikel, dan buku untuk referensi teks yang telah dikutip atau sumber yang telah digunakan sebagai </a:t>
            </a:r>
            <a:r>
              <a:rPr lang="id-ID" dirty="0" smtClean="0"/>
              <a:t>sumber.</a:t>
            </a:r>
          </a:p>
        </p:txBody>
      </p:sp>
    </p:spTree>
    <p:extLst>
      <p:ext uri="{BB962C8B-B14F-4D97-AF65-F5344CB8AC3E}">
        <p14:creationId xmlns:p14="http://schemas.microsoft.com/office/powerpoint/2010/main" val="3532635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(3)</a:t>
            </a:r>
            <a:endParaRPr lang="id-ID" dirty="0"/>
          </a:p>
        </p:txBody>
      </p:sp>
      <p:sp>
        <p:nvSpPr>
          <p:cNvPr id="3" name="Content Placeholder 2"/>
          <p:cNvSpPr>
            <a:spLocks noGrp="1"/>
          </p:cNvSpPr>
          <p:nvPr>
            <p:ph idx="1"/>
          </p:nvPr>
        </p:nvSpPr>
        <p:spPr/>
        <p:txBody>
          <a:bodyPr/>
          <a:lstStyle/>
          <a:p>
            <a:pPr marL="514350" indent="-514350">
              <a:buFont typeface="+mj-lt"/>
              <a:buAutoNum type="arabicPeriod" startAt="3"/>
            </a:pPr>
            <a:r>
              <a:rPr lang="id-ID" sz="2600" dirty="0" smtClean="0"/>
              <a:t>Pengertian Kutipan </a:t>
            </a:r>
            <a:r>
              <a:rPr lang="id-ID" sz="2600" dirty="0"/>
              <a:t>menurut University of Queensland:</a:t>
            </a:r>
          </a:p>
          <a:p>
            <a:pPr lvl="1"/>
            <a:r>
              <a:rPr lang="id-ID" dirty="0"/>
              <a:t>“A citation is an acknowledgment in your text of references that support your work.  It is in the form of a number that correlates with a source in your reference list.” </a:t>
            </a:r>
            <a:r>
              <a:rPr lang="id-ID" dirty="0" smtClean="0"/>
              <a:t>(sumber: </a:t>
            </a:r>
            <a:r>
              <a:rPr lang="id-ID" u="sng" dirty="0" smtClean="0">
                <a:hlinkClick r:id="rId2"/>
              </a:rPr>
              <a:t>https</a:t>
            </a:r>
            <a:r>
              <a:rPr lang="id-ID" u="sng" dirty="0">
                <a:hlinkClick r:id="rId2"/>
              </a:rPr>
              <a:t>://</a:t>
            </a:r>
            <a:r>
              <a:rPr lang="id-ID" u="sng" dirty="0" smtClean="0">
                <a:hlinkClick r:id="rId2"/>
              </a:rPr>
              <a:t>guides.library.uq.edu.au/referencing/vancouver/in-text-citations</a:t>
            </a:r>
            <a:r>
              <a:rPr lang="id-ID" dirty="0" smtClean="0"/>
              <a:t>)</a:t>
            </a:r>
          </a:p>
          <a:p>
            <a:pPr lvl="1"/>
            <a:r>
              <a:rPr lang="id-ID" dirty="0"/>
              <a:t>Kutipan adalah </a:t>
            </a:r>
            <a:r>
              <a:rPr lang="id-ID" dirty="0" smtClean="0"/>
              <a:t>pernyataan dalam </a:t>
            </a:r>
            <a:r>
              <a:rPr lang="id-ID" dirty="0"/>
              <a:t>teks </a:t>
            </a:r>
            <a:r>
              <a:rPr lang="id-ID" dirty="0" smtClean="0"/>
              <a:t>referensi Anda </a:t>
            </a:r>
            <a:r>
              <a:rPr lang="id-ID" dirty="0"/>
              <a:t>yang mendukung pekerjaan Anda. </a:t>
            </a:r>
            <a:r>
              <a:rPr lang="id-ID" dirty="0" smtClean="0"/>
              <a:t>Referensi adalah </a:t>
            </a:r>
            <a:r>
              <a:rPr lang="id-ID" dirty="0"/>
              <a:t>dalam bentuk </a:t>
            </a:r>
            <a:r>
              <a:rPr lang="id-ID" dirty="0" smtClean="0"/>
              <a:t>angka (nomor) yang </a:t>
            </a:r>
            <a:r>
              <a:rPr lang="id-ID" dirty="0"/>
              <a:t>berhubungan dengan sumber </a:t>
            </a:r>
            <a:r>
              <a:rPr lang="id-ID" dirty="0" smtClean="0"/>
              <a:t>yang tercantum pada daftar pustaka.</a:t>
            </a:r>
            <a:endParaRPr lang="id-ID" dirty="0"/>
          </a:p>
        </p:txBody>
      </p:sp>
    </p:spTree>
    <p:extLst>
      <p:ext uri="{BB962C8B-B14F-4D97-AF65-F5344CB8AC3E}">
        <p14:creationId xmlns:p14="http://schemas.microsoft.com/office/powerpoint/2010/main" val="88646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(4)</a:t>
            </a:r>
            <a:endParaRPr lang="id-ID" dirty="0"/>
          </a:p>
        </p:txBody>
      </p:sp>
      <p:sp>
        <p:nvSpPr>
          <p:cNvPr id="3" name="Content Placeholder 2"/>
          <p:cNvSpPr>
            <a:spLocks noGrp="1"/>
          </p:cNvSpPr>
          <p:nvPr>
            <p:ph idx="1"/>
          </p:nvPr>
        </p:nvSpPr>
        <p:spPr>
          <a:xfrm>
            <a:off x="609600" y="1371600"/>
            <a:ext cx="11463064" cy="4953000"/>
          </a:xfrm>
        </p:spPr>
        <p:txBody>
          <a:bodyPr/>
          <a:lstStyle/>
          <a:p>
            <a:r>
              <a:rPr lang="id-ID" dirty="0" smtClean="0"/>
              <a:t>Dari </a:t>
            </a:r>
            <a:r>
              <a:rPr lang="id-ID" dirty="0"/>
              <a:t>beberapa </a:t>
            </a:r>
            <a:r>
              <a:rPr lang="id-ID" dirty="0" smtClean="0"/>
              <a:t>sumber, dapat disimpulkan:</a:t>
            </a:r>
          </a:p>
          <a:p>
            <a:pPr lvl="1"/>
            <a:r>
              <a:rPr lang="id-ID" dirty="0" smtClean="0">
                <a:solidFill>
                  <a:srgbClr val="FF0000"/>
                </a:solidFill>
              </a:rPr>
              <a:t>Kutipan</a:t>
            </a:r>
            <a:r>
              <a:rPr lang="id-ID" dirty="0" smtClean="0"/>
              <a:t> </a:t>
            </a:r>
            <a:r>
              <a:rPr lang="id-ID" dirty="0"/>
              <a:t>disebut juga </a:t>
            </a:r>
            <a:r>
              <a:rPr lang="id-ID" dirty="0">
                <a:solidFill>
                  <a:srgbClr val="FF0000"/>
                </a:solidFill>
              </a:rPr>
              <a:t>sitiran</a:t>
            </a:r>
            <a:r>
              <a:rPr lang="id-ID" dirty="0"/>
              <a:t> </a:t>
            </a:r>
            <a:r>
              <a:rPr lang="id-ID" dirty="0" smtClean="0"/>
              <a:t>atau </a:t>
            </a:r>
            <a:r>
              <a:rPr lang="id-ID" dirty="0" smtClean="0">
                <a:solidFill>
                  <a:srgbClr val="FF0000"/>
                </a:solidFill>
              </a:rPr>
              <a:t>sitasi</a:t>
            </a:r>
          </a:p>
          <a:p>
            <a:pPr lvl="1"/>
            <a:r>
              <a:rPr lang="id-ID" dirty="0" smtClean="0">
                <a:solidFill>
                  <a:srgbClr val="FF0000"/>
                </a:solidFill>
              </a:rPr>
              <a:t>Kutipian </a:t>
            </a:r>
            <a:r>
              <a:rPr lang="en-US" dirty="0" err="1" smtClean="0"/>
              <a:t>merupakan</a:t>
            </a:r>
            <a:r>
              <a:rPr lang="en-US" dirty="0" smtClean="0"/>
              <a:t> </a:t>
            </a:r>
            <a:r>
              <a:rPr lang="en-US" dirty="0" err="1"/>
              <a:t>cara</a:t>
            </a:r>
            <a:r>
              <a:rPr lang="en-US" dirty="0"/>
              <a:t> </a:t>
            </a:r>
            <a:r>
              <a:rPr lang="en-US" dirty="0" err="1">
                <a:solidFill>
                  <a:srgbClr val="FF0000"/>
                </a:solidFill>
              </a:rPr>
              <a:t>atau</a:t>
            </a:r>
            <a:r>
              <a:rPr lang="en-US" dirty="0">
                <a:solidFill>
                  <a:srgbClr val="FF0000"/>
                </a:solidFill>
              </a:rPr>
              <a:t> </a:t>
            </a:r>
            <a:r>
              <a:rPr lang="en-US" dirty="0" err="1">
                <a:solidFill>
                  <a:srgbClr val="FF0000"/>
                </a:solidFill>
              </a:rPr>
              <a:t>teknik</a:t>
            </a:r>
            <a:r>
              <a:rPr lang="en-US" dirty="0">
                <a:solidFill>
                  <a:srgbClr val="FF0000"/>
                </a:solidFill>
              </a:rPr>
              <a:t> </a:t>
            </a:r>
            <a:r>
              <a:rPr lang="en-US" dirty="0" err="1">
                <a:solidFill>
                  <a:srgbClr val="FF0000"/>
                </a:solidFill>
              </a:rPr>
              <a:t>menggunakan</a:t>
            </a:r>
            <a:r>
              <a:rPr lang="en-US" dirty="0">
                <a:solidFill>
                  <a:srgbClr val="FF0000"/>
                </a:solidFill>
              </a:rPr>
              <a:t> ide </a:t>
            </a:r>
            <a:r>
              <a:rPr lang="en-US" dirty="0" err="1"/>
              <a:t>atau</a:t>
            </a:r>
            <a:r>
              <a:rPr lang="en-US" dirty="0"/>
              <a:t> </a:t>
            </a:r>
            <a:r>
              <a:rPr lang="en-US" dirty="0" err="1"/>
              <a:t>hasil</a:t>
            </a:r>
            <a:r>
              <a:rPr lang="en-US" dirty="0"/>
              <a:t> </a:t>
            </a:r>
            <a:r>
              <a:rPr lang="en-US" dirty="0" err="1"/>
              <a:t>temuan</a:t>
            </a:r>
            <a:r>
              <a:rPr lang="en-US" dirty="0"/>
              <a:t> orang lain </a:t>
            </a:r>
            <a:r>
              <a:rPr lang="id-ID" dirty="0"/>
              <a:t>dalam</a:t>
            </a:r>
            <a:r>
              <a:rPr lang="en-US" dirty="0"/>
              <a:t> </a:t>
            </a:r>
            <a:r>
              <a:rPr lang="en-US" dirty="0" err="1"/>
              <a:t>mendukung</a:t>
            </a:r>
            <a:r>
              <a:rPr lang="en-US" dirty="0"/>
              <a:t> </a:t>
            </a:r>
            <a:r>
              <a:rPr lang="id-ID" dirty="0"/>
              <a:t>peryataan yang Kita </a:t>
            </a:r>
            <a:r>
              <a:rPr lang="id-ID" dirty="0" smtClean="0"/>
              <a:t>tulis </a:t>
            </a:r>
            <a:r>
              <a:rPr lang="id-ID" dirty="0"/>
              <a:t>dalan </a:t>
            </a:r>
            <a:r>
              <a:rPr lang="en-US" dirty="0" err="1"/>
              <a:t>penulisan</a:t>
            </a:r>
            <a:r>
              <a:rPr lang="en-US" dirty="0"/>
              <a:t> </a:t>
            </a:r>
            <a:r>
              <a:rPr lang="en-US" dirty="0" err="1"/>
              <a:t>ilmiah</a:t>
            </a:r>
            <a:r>
              <a:rPr lang="id-ID" dirty="0"/>
              <a:t>. </a:t>
            </a:r>
            <a:endParaRPr lang="id-ID" dirty="0" smtClean="0"/>
          </a:p>
          <a:p>
            <a:pPr lvl="1"/>
            <a:r>
              <a:rPr lang="id-ID" dirty="0" smtClean="0"/>
              <a:t>Dalam </a:t>
            </a:r>
            <a:r>
              <a:rPr lang="id-ID" dirty="0"/>
              <a:t>melakukan </a:t>
            </a:r>
            <a:r>
              <a:rPr lang="id-ID" dirty="0" smtClean="0"/>
              <a:t>kutipan kita harus </a:t>
            </a:r>
            <a:r>
              <a:rPr lang="id-ID" dirty="0"/>
              <a:t>mengikuti </a:t>
            </a:r>
            <a:r>
              <a:rPr lang="id-ID" dirty="0">
                <a:solidFill>
                  <a:srgbClr val="FF0000"/>
                </a:solidFill>
              </a:rPr>
              <a:t>aturan atau gaya </a:t>
            </a:r>
            <a:r>
              <a:rPr lang="id-ID" dirty="0"/>
              <a:t>yang telah </a:t>
            </a:r>
            <a:r>
              <a:rPr lang="id-ID" dirty="0" smtClean="0"/>
              <a:t>ditetapkan. </a:t>
            </a:r>
          </a:p>
          <a:p>
            <a:pPr lvl="1"/>
            <a:r>
              <a:rPr lang="id-ID" dirty="0" smtClean="0"/>
              <a:t>kutipan</a:t>
            </a:r>
            <a:r>
              <a:rPr lang="en-US" dirty="0" smtClean="0"/>
              <a:t> </a:t>
            </a:r>
            <a:r>
              <a:rPr lang="en-US" dirty="0" err="1"/>
              <a:t>harus</a:t>
            </a:r>
            <a:r>
              <a:rPr lang="en-US" dirty="0"/>
              <a:t> </a:t>
            </a:r>
            <a:r>
              <a:rPr lang="en-US" dirty="0" err="1"/>
              <a:t>dilakukan</a:t>
            </a:r>
            <a:r>
              <a:rPr lang="en-US" dirty="0"/>
              <a:t> </a:t>
            </a:r>
            <a:r>
              <a:rPr lang="en-US" dirty="0" err="1"/>
              <a:t>dengan</a:t>
            </a:r>
            <a:r>
              <a:rPr lang="en-US" dirty="0"/>
              <a:t> </a:t>
            </a:r>
            <a:r>
              <a:rPr lang="en-US" dirty="0" err="1"/>
              <a:t>menggunakan</a:t>
            </a:r>
            <a:r>
              <a:rPr lang="en-US" dirty="0"/>
              <a:t> </a:t>
            </a:r>
            <a:r>
              <a:rPr lang="en-US" dirty="0" err="1"/>
              <a:t>gaya</a:t>
            </a:r>
            <a:r>
              <a:rPr lang="en-US" dirty="0"/>
              <a:t> </a:t>
            </a:r>
            <a:r>
              <a:rPr lang="en-US" dirty="0" err="1"/>
              <a:t>tertentu</a:t>
            </a:r>
            <a:r>
              <a:rPr lang="en-US" dirty="0"/>
              <a:t> yang </a:t>
            </a:r>
            <a:r>
              <a:rPr lang="en-US" dirty="0" err="1"/>
              <a:t>dikenal</a:t>
            </a:r>
            <a:r>
              <a:rPr lang="en-US" dirty="0"/>
              <a:t> </a:t>
            </a:r>
            <a:r>
              <a:rPr lang="en-US" dirty="0" err="1"/>
              <a:t>sebagai</a:t>
            </a:r>
            <a:r>
              <a:rPr lang="en-US" dirty="0"/>
              <a:t> </a:t>
            </a:r>
            <a:r>
              <a:rPr lang="en-US" dirty="0" err="1">
                <a:solidFill>
                  <a:srgbClr val="FF0000"/>
                </a:solidFill>
              </a:rPr>
              <a:t>gaya</a:t>
            </a:r>
            <a:r>
              <a:rPr lang="en-US" dirty="0">
                <a:solidFill>
                  <a:srgbClr val="FF0000"/>
                </a:solidFill>
              </a:rPr>
              <a:t> </a:t>
            </a:r>
            <a:r>
              <a:rPr lang="en-US" dirty="0" err="1" smtClean="0">
                <a:solidFill>
                  <a:srgbClr val="FF0000"/>
                </a:solidFill>
              </a:rPr>
              <a:t>Kutipan</a:t>
            </a:r>
            <a:r>
              <a:rPr lang="en-US" dirty="0" smtClean="0">
                <a:solidFill>
                  <a:srgbClr val="FF0000"/>
                </a:solidFill>
              </a:rPr>
              <a:t> </a:t>
            </a:r>
            <a:r>
              <a:rPr lang="en-US" dirty="0">
                <a:solidFill>
                  <a:srgbClr val="FF0000"/>
                </a:solidFill>
              </a:rPr>
              <a:t>(</a:t>
            </a:r>
            <a:r>
              <a:rPr lang="en-US" i="1" dirty="0">
                <a:solidFill>
                  <a:srgbClr val="FF0000"/>
                </a:solidFill>
              </a:rPr>
              <a:t>citation style</a:t>
            </a:r>
            <a:r>
              <a:rPr lang="en-US" dirty="0"/>
              <a:t>). </a:t>
            </a:r>
            <a:endParaRPr lang="id-ID" dirty="0" smtClean="0"/>
          </a:p>
          <a:p>
            <a:pPr lvl="1"/>
            <a:r>
              <a:rPr lang="en-US" dirty="0" err="1" smtClean="0"/>
              <a:t>Suatu</a:t>
            </a:r>
            <a:r>
              <a:rPr lang="en-US" dirty="0" smtClean="0"/>
              <a:t> </a:t>
            </a:r>
            <a:r>
              <a:rPr lang="id-ID" dirty="0" smtClean="0"/>
              <a:t>k</a:t>
            </a:r>
            <a:r>
              <a:rPr lang="en-US" dirty="0" err="1" smtClean="0"/>
              <a:t>utipan</a:t>
            </a:r>
            <a:r>
              <a:rPr lang="en-US" dirty="0" smtClean="0"/>
              <a:t> </a:t>
            </a:r>
            <a:r>
              <a:rPr lang="en-US" dirty="0"/>
              <a:t>(</a:t>
            </a:r>
            <a:r>
              <a:rPr lang="en-US" i="1" dirty="0"/>
              <a:t>citation) </a:t>
            </a:r>
            <a:r>
              <a:rPr lang="en-US" dirty="0" err="1"/>
              <a:t>adalah</a:t>
            </a:r>
            <a:r>
              <a:rPr lang="en-US" dirty="0"/>
              <a:t> </a:t>
            </a:r>
            <a:r>
              <a:rPr lang="en-US" dirty="0" err="1">
                <a:solidFill>
                  <a:srgbClr val="FF0000"/>
                </a:solidFill>
              </a:rPr>
              <a:t>suatu</a:t>
            </a:r>
            <a:r>
              <a:rPr lang="en-US" dirty="0">
                <a:solidFill>
                  <a:srgbClr val="FF0000"/>
                </a:solidFill>
              </a:rPr>
              <a:t> </a:t>
            </a:r>
            <a:r>
              <a:rPr lang="en-US" dirty="0" err="1">
                <a:solidFill>
                  <a:srgbClr val="FF0000"/>
                </a:solidFill>
              </a:rPr>
              <a:t>rujukan</a:t>
            </a:r>
            <a:r>
              <a:rPr lang="en-US" dirty="0">
                <a:solidFill>
                  <a:srgbClr val="FF0000"/>
                </a:solidFill>
              </a:rPr>
              <a:t> </a:t>
            </a:r>
            <a:r>
              <a:rPr lang="en-US" dirty="0" err="1"/>
              <a:t>kepada</a:t>
            </a:r>
            <a:r>
              <a:rPr lang="en-US" dirty="0"/>
              <a:t> </a:t>
            </a:r>
            <a:r>
              <a:rPr lang="en-US" dirty="0" err="1"/>
              <a:t>buku</a:t>
            </a:r>
            <a:r>
              <a:rPr lang="en-US" dirty="0"/>
              <a:t>, </a:t>
            </a:r>
            <a:r>
              <a:rPr lang="en-US" dirty="0" err="1"/>
              <a:t>artikel</a:t>
            </a:r>
            <a:r>
              <a:rPr lang="en-US" dirty="0"/>
              <a:t>, </a:t>
            </a:r>
            <a:r>
              <a:rPr lang="en-US" dirty="0" err="1"/>
              <a:t>halaman</a:t>
            </a:r>
            <a:r>
              <a:rPr lang="en-US" dirty="0"/>
              <a:t> web, </a:t>
            </a:r>
            <a:r>
              <a:rPr lang="en-US" dirty="0" err="1"/>
              <a:t>atau</a:t>
            </a:r>
            <a:r>
              <a:rPr lang="en-US" dirty="0"/>
              <a:t> </a:t>
            </a:r>
            <a:r>
              <a:rPr lang="en-US" dirty="0" err="1"/>
              <a:t>produk-produk</a:t>
            </a:r>
            <a:r>
              <a:rPr lang="en-US" dirty="0"/>
              <a:t> </a:t>
            </a:r>
            <a:r>
              <a:rPr lang="en-US" dirty="0" err="1"/>
              <a:t>hasil</a:t>
            </a:r>
            <a:r>
              <a:rPr lang="en-US" dirty="0"/>
              <a:t> </a:t>
            </a:r>
            <a:r>
              <a:rPr lang="en-US" dirty="0" err="1"/>
              <a:t>penerbitan</a:t>
            </a:r>
            <a:r>
              <a:rPr lang="en-US" dirty="0"/>
              <a:t> </a:t>
            </a:r>
            <a:r>
              <a:rPr lang="en-US" dirty="0" err="1"/>
              <a:t>lainnya</a:t>
            </a:r>
            <a:r>
              <a:rPr lang="id-ID" dirty="0"/>
              <a:t> yang telah dipublikasikan</a:t>
            </a:r>
            <a:r>
              <a:rPr lang="en-US" dirty="0"/>
              <a:t>. </a:t>
            </a:r>
            <a:endParaRPr lang="id-ID" dirty="0" smtClean="0"/>
          </a:p>
          <a:p>
            <a:pPr lvl="1"/>
            <a:r>
              <a:rPr lang="id-ID" dirty="0" smtClean="0"/>
              <a:t>Menkutip </a:t>
            </a:r>
            <a:r>
              <a:rPr lang="id-ID" dirty="0"/>
              <a:t>sumber berarti </a:t>
            </a:r>
            <a:r>
              <a:rPr lang="id-ID" dirty="0" smtClean="0"/>
              <a:t>kita </a:t>
            </a:r>
            <a:r>
              <a:rPr lang="id-ID" dirty="0"/>
              <a:t>telah menunjukkan bahwa di dalam artikel Kita telah mengambil kata, ide, gambar, gambar, dll. </a:t>
            </a:r>
            <a:r>
              <a:rPr lang="id-ID" dirty="0" smtClean="0"/>
              <a:t>Dari sumber </a:t>
            </a:r>
            <a:r>
              <a:rPr lang="id-ID" dirty="0"/>
              <a:t>lain. </a:t>
            </a:r>
          </a:p>
        </p:txBody>
      </p:sp>
    </p:spTree>
    <p:extLst>
      <p:ext uri="{BB962C8B-B14F-4D97-AF65-F5344CB8AC3E}">
        <p14:creationId xmlns:p14="http://schemas.microsoft.com/office/powerpoint/2010/main" val="3311614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Pengertian Kutipan (5)</a:t>
            </a:r>
            <a:endParaRPr lang="id-ID" dirty="0"/>
          </a:p>
        </p:txBody>
      </p:sp>
      <p:sp>
        <p:nvSpPr>
          <p:cNvPr id="3" name="Content Placeholder 2"/>
          <p:cNvSpPr>
            <a:spLocks noGrp="1"/>
          </p:cNvSpPr>
          <p:nvPr>
            <p:ph idx="1"/>
          </p:nvPr>
        </p:nvSpPr>
        <p:spPr/>
        <p:txBody>
          <a:bodyPr/>
          <a:lstStyle/>
          <a:p>
            <a:r>
              <a:rPr lang="id-ID" sz="2600" dirty="0" smtClean="0"/>
              <a:t>Setiap </a:t>
            </a:r>
            <a:r>
              <a:rPr lang="id-ID" sz="2600" dirty="0"/>
              <a:t>p</a:t>
            </a:r>
            <a:r>
              <a:rPr lang="en-US" sz="2600" dirty="0" err="1"/>
              <a:t>enulisan</a:t>
            </a:r>
            <a:r>
              <a:rPr lang="en-US" sz="2600" dirty="0"/>
              <a:t> </a:t>
            </a:r>
            <a:r>
              <a:rPr lang="en-US" sz="2600" dirty="0" err="1"/>
              <a:t>ilmiah</a:t>
            </a:r>
            <a:r>
              <a:rPr lang="en-US" sz="2600" dirty="0"/>
              <a:t> </a:t>
            </a:r>
            <a:r>
              <a:rPr lang="id-ID" sz="2600" dirty="0"/>
              <a:t>harus </a:t>
            </a:r>
            <a:r>
              <a:rPr lang="en-US" sz="2600" dirty="0" err="1"/>
              <a:t>dilakukan</a:t>
            </a:r>
            <a:r>
              <a:rPr lang="en-US" sz="2600" dirty="0"/>
              <a:t> </a:t>
            </a:r>
            <a:r>
              <a:rPr lang="en-US" sz="2600" dirty="0" err="1"/>
              <a:t>berdasarkan</a:t>
            </a:r>
            <a:r>
              <a:rPr lang="en-US" sz="2600" dirty="0"/>
              <a:t> </a:t>
            </a:r>
            <a:r>
              <a:rPr lang="en-US" sz="2600" dirty="0" err="1"/>
              <a:t>sumber</a:t>
            </a:r>
            <a:r>
              <a:rPr lang="en-US" sz="2600" dirty="0"/>
              <a:t> </a:t>
            </a:r>
            <a:r>
              <a:rPr lang="en-US" sz="2600" dirty="0" err="1"/>
              <a:t>kepustakaan</a:t>
            </a:r>
            <a:r>
              <a:rPr lang="en-US" sz="2600" dirty="0"/>
              <a:t>. </a:t>
            </a:r>
            <a:endParaRPr lang="id-ID" sz="2600" dirty="0" smtClean="0"/>
          </a:p>
          <a:p>
            <a:r>
              <a:rPr lang="en-US" sz="2600" dirty="0" err="1" smtClean="0"/>
              <a:t>Seluruh</a:t>
            </a:r>
            <a:r>
              <a:rPr lang="en-US" sz="2600" dirty="0" smtClean="0"/>
              <a:t> </a:t>
            </a:r>
            <a:r>
              <a:rPr lang="en-US" sz="2600" dirty="0" err="1"/>
              <a:t>sumber</a:t>
            </a:r>
            <a:r>
              <a:rPr lang="en-US" sz="2600" dirty="0"/>
              <a:t> yang </a:t>
            </a:r>
            <a:r>
              <a:rPr lang="en-US" sz="2600" dirty="0" err="1"/>
              <a:t>digunakan</a:t>
            </a:r>
            <a:r>
              <a:rPr lang="en-US" sz="2600" dirty="0"/>
              <a:t> </a:t>
            </a:r>
            <a:r>
              <a:rPr lang="en-US" sz="2600" dirty="0" err="1">
                <a:solidFill>
                  <a:srgbClr val="FF0000"/>
                </a:solidFill>
              </a:rPr>
              <a:t>perlu</a:t>
            </a:r>
            <a:r>
              <a:rPr lang="en-US" sz="2600" dirty="0">
                <a:solidFill>
                  <a:srgbClr val="FF0000"/>
                </a:solidFill>
              </a:rPr>
              <a:t> </a:t>
            </a:r>
            <a:r>
              <a:rPr lang="id-ID" sz="2600" dirty="0" smtClean="0">
                <a:solidFill>
                  <a:srgbClr val="FF0000"/>
                </a:solidFill>
              </a:rPr>
              <a:t>dikutip</a:t>
            </a:r>
            <a:r>
              <a:rPr lang="en-US" sz="2600" dirty="0" smtClean="0"/>
              <a:t> </a:t>
            </a:r>
            <a:r>
              <a:rPr lang="en-US" sz="2600" dirty="0"/>
              <a:t>di </a:t>
            </a:r>
            <a:r>
              <a:rPr lang="en-US" sz="2600" dirty="0" err="1"/>
              <a:t>dalam</a:t>
            </a:r>
            <a:r>
              <a:rPr lang="en-US" sz="2600" dirty="0"/>
              <a:t> </a:t>
            </a:r>
            <a:r>
              <a:rPr lang="en-US" sz="2600" dirty="0" err="1"/>
              <a:t>naskah</a:t>
            </a:r>
            <a:r>
              <a:rPr lang="en-US" sz="2600" dirty="0"/>
              <a:t> </a:t>
            </a:r>
            <a:r>
              <a:rPr lang="id-ID" sz="2600" dirty="0" smtClean="0"/>
              <a:t>Kita </a:t>
            </a:r>
            <a:r>
              <a:rPr lang="en-US" sz="2600" dirty="0" err="1" smtClean="0"/>
              <a:t>dan</a:t>
            </a:r>
            <a:r>
              <a:rPr lang="en-US" sz="2600" dirty="0" smtClean="0"/>
              <a:t> </a:t>
            </a:r>
            <a:r>
              <a:rPr lang="en-US" sz="2600" dirty="0" err="1"/>
              <a:t>kemudian</a:t>
            </a:r>
            <a:r>
              <a:rPr lang="en-US" sz="2600" dirty="0"/>
              <a:t> </a:t>
            </a:r>
            <a:r>
              <a:rPr lang="en-US" sz="2600" dirty="0" err="1"/>
              <a:t>sumber</a:t>
            </a:r>
            <a:r>
              <a:rPr lang="en-US" sz="2600" dirty="0"/>
              <a:t> yang </a:t>
            </a:r>
            <a:r>
              <a:rPr lang="id-ID" sz="2600" dirty="0" smtClean="0"/>
              <a:t>Kutip</a:t>
            </a:r>
            <a:r>
              <a:rPr lang="en-US" sz="2600" dirty="0" smtClean="0"/>
              <a:t> </a:t>
            </a:r>
            <a:r>
              <a:rPr lang="en-US" sz="2600" dirty="0" err="1"/>
              <a:t>tersebut</a:t>
            </a:r>
            <a:r>
              <a:rPr lang="en-US" sz="2600" dirty="0"/>
              <a:t> </a:t>
            </a:r>
            <a:r>
              <a:rPr lang="id-ID" sz="2600" dirty="0"/>
              <a:t>harus </a:t>
            </a:r>
            <a:r>
              <a:rPr lang="en-US" sz="2600" dirty="0" err="1"/>
              <a:t>dicantumkan</a:t>
            </a:r>
            <a:r>
              <a:rPr lang="en-US" sz="2600" dirty="0"/>
              <a:t> </a:t>
            </a:r>
            <a:r>
              <a:rPr lang="id-ID" sz="2600" dirty="0"/>
              <a:t>pada</a:t>
            </a:r>
            <a:r>
              <a:rPr lang="en-US" sz="2600" dirty="0"/>
              <a:t> </a:t>
            </a:r>
            <a:r>
              <a:rPr lang="en-US" sz="2600" dirty="0" err="1"/>
              <a:t>daftar</a:t>
            </a:r>
            <a:r>
              <a:rPr lang="en-US" sz="2600" dirty="0"/>
              <a:t> </a:t>
            </a:r>
            <a:r>
              <a:rPr lang="en-US" sz="2600" dirty="0" err="1"/>
              <a:t>pustaka</a:t>
            </a:r>
            <a:r>
              <a:rPr lang="en-US" sz="2600" dirty="0"/>
              <a:t>. </a:t>
            </a:r>
            <a:endParaRPr lang="id-ID" sz="2600" dirty="0" smtClean="0"/>
          </a:p>
          <a:p>
            <a:r>
              <a:rPr lang="id-ID" sz="2600" dirty="0" smtClean="0"/>
              <a:t>Penulis </a:t>
            </a:r>
            <a:r>
              <a:rPr lang="en-US" sz="2600" dirty="0" err="1" smtClean="0"/>
              <a:t>pada</a:t>
            </a:r>
            <a:r>
              <a:rPr lang="en-US" sz="2600" dirty="0" smtClean="0"/>
              <a:t> </a:t>
            </a:r>
            <a:r>
              <a:rPr lang="en-US" sz="2600" dirty="0" err="1" smtClean="0"/>
              <a:t>umumnya</a:t>
            </a:r>
            <a:r>
              <a:rPr lang="en-US" sz="2600" dirty="0" smtClean="0"/>
              <a:t> </a:t>
            </a:r>
            <a:r>
              <a:rPr lang="en-US" sz="2600" dirty="0" err="1" smtClean="0"/>
              <a:t>menganggap</a:t>
            </a:r>
            <a:r>
              <a:rPr lang="en-US" sz="2600" dirty="0" smtClean="0"/>
              <a:t> </a:t>
            </a:r>
            <a:r>
              <a:rPr lang="en-US" sz="2600" dirty="0" err="1" smtClean="0"/>
              <a:t>bahwa</a:t>
            </a:r>
            <a:r>
              <a:rPr lang="en-US" sz="2600" dirty="0" smtClean="0"/>
              <a:t> </a:t>
            </a:r>
            <a:r>
              <a:rPr lang="id-ID" sz="2600" dirty="0" smtClean="0"/>
              <a:t>k</a:t>
            </a:r>
            <a:r>
              <a:rPr lang="en-US" sz="2600" dirty="0" err="1" smtClean="0"/>
              <a:t>utipan</a:t>
            </a:r>
            <a:r>
              <a:rPr lang="en-US" sz="2600" dirty="0" smtClean="0"/>
              <a:t> </a:t>
            </a:r>
            <a:r>
              <a:rPr lang="en-US" sz="2600" dirty="0" err="1" smtClean="0"/>
              <a:t>dapat</a:t>
            </a:r>
            <a:r>
              <a:rPr lang="en-US" sz="2600" dirty="0" smtClean="0"/>
              <a:t> </a:t>
            </a:r>
            <a:r>
              <a:rPr lang="en-US" sz="2600" dirty="0" err="1" smtClean="0"/>
              <a:t>dilakukan</a:t>
            </a:r>
            <a:r>
              <a:rPr lang="en-US" sz="2600" dirty="0" smtClean="0"/>
              <a:t> </a:t>
            </a:r>
            <a:r>
              <a:rPr lang="en-US" sz="2600" dirty="0" err="1" smtClean="0"/>
              <a:t>semaunya</a:t>
            </a:r>
            <a:r>
              <a:rPr lang="en-US" sz="2600" dirty="0" smtClean="0"/>
              <a:t>. </a:t>
            </a:r>
            <a:r>
              <a:rPr lang="id-ID" sz="2600" dirty="0" smtClean="0"/>
              <a:t>Pada saat ini, masih b</a:t>
            </a:r>
            <a:r>
              <a:rPr lang="en-US" sz="2600" dirty="0" err="1" smtClean="0"/>
              <a:t>anyak</a:t>
            </a:r>
            <a:r>
              <a:rPr lang="en-US" sz="2600" dirty="0" smtClean="0"/>
              <a:t> </a:t>
            </a:r>
            <a:r>
              <a:rPr lang="id-ID" sz="2600" dirty="0" smtClean="0"/>
              <a:t>penulis melakukan Kutipan </a:t>
            </a:r>
            <a:r>
              <a:rPr lang="en-US" sz="2600" dirty="0" err="1" smtClean="0"/>
              <a:t>dengan</a:t>
            </a:r>
            <a:r>
              <a:rPr lang="en-US" sz="2600" dirty="0" smtClean="0"/>
              <a:t> </a:t>
            </a:r>
            <a:r>
              <a:rPr lang="id-ID" sz="2600" dirty="0" smtClean="0"/>
              <a:t>tidak </a:t>
            </a:r>
            <a:r>
              <a:rPr lang="en-US" sz="2600" dirty="0" err="1" smtClean="0"/>
              <a:t>benar</a:t>
            </a:r>
            <a:r>
              <a:rPr lang="en-US" sz="2600" dirty="0" smtClean="0"/>
              <a:t>. </a:t>
            </a:r>
            <a:endParaRPr lang="id-ID" sz="2600" dirty="0" smtClean="0"/>
          </a:p>
          <a:p>
            <a:r>
              <a:rPr lang="id-ID" sz="2600" dirty="0"/>
              <a:t>Penulis </a:t>
            </a:r>
            <a:r>
              <a:rPr lang="en-US" sz="2600" dirty="0"/>
              <a:t>yang </a:t>
            </a:r>
            <a:r>
              <a:rPr lang="en-US" sz="2600" dirty="0" err="1"/>
              <a:t>mengutip</a:t>
            </a:r>
            <a:r>
              <a:rPr lang="en-US" sz="2600" dirty="0"/>
              <a:t> ide </a:t>
            </a:r>
            <a:r>
              <a:rPr lang="en-US" sz="2600" dirty="0" err="1"/>
              <a:t>atau</a:t>
            </a:r>
            <a:r>
              <a:rPr lang="en-US" sz="2600" dirty="0"/>
              <a:t> </a:t>
            </a:r>
            <a:r>
              <a:rPr lang="en-US" sz="2600" dirty="0" err="1"/>
              <a:t>temuan</a:t>
            </a:r>
            <a:r>
              <a:rPr lang="en-US" sz="2600" dirty="0"/>
              <a:t> orang lain, </a:t>
            </a:r>
            <a:r>
              <a:rPr lang="en-US" sz="2600" dirty="0" err="1"/>
              <a:t>tetapi</a:t>
            </a:r>
            <a:r>
              <a:rPr lang="en-US" sz="2600" dirty="0"/>
              <a:t> </a:t>
            </a:r>
            <a:r>
              <a:rPr lang="en-US" sz="2600" dirty="0" err="1">
                <a:solidFill>
                  <a:srgbClr val="FF0000"/>
                </a:solidFill>
              </a:rPr>
              <a:t>tidak</a:t>
            </a:r>
            <a:r>
              <a:rPr lang="en-US" sz="2600" dirty="0">
                <a:solidFill>
                  <a:srgbClr val="FF0000"/>
                </a:solidFill>
              </a:rPr>
              <a:t> </a:t>
            </a:r>
            <a:r>
              <a:rPr lang="en-US" sz="2600" dirty="0" err="1">
                <a:solidFill>
                  <a:srgbClr val="FF0000"/>
                </a:solidFill>
              </a:rPr>
              <a:t>mencantumkan</a:t>
            </a:r>
            <a:r>
              <a:rPr lang="en-US" sz="2600" dirty="0">
                <a:solidFill>
                  <a:srgbClr val="FF0000"/>
                </a:solidFill>
              </a:rPr>
              <a:t> </a:t>
            </a:r>
            <a:r>
              <a:rPr lang="en-US" sz="2600" dirty="0" err="1">
                <a:solidFill>
                  <a:srgbClr val="FF0000"/>
                </a:solidFill>
              </a:rPr>
              <a:t>sumber</a:t>
            </a:r>
            <a:r>
              <a:rPr lang="id-ID" sz="2600" dirty="0">
                <a:solidFill>
                  <a:srgbClr val="FF0000"/>
                </a:solidFill>
              </a:rPr>
              <a:t>nya</a:t>
            </a:r>
            <a:r>
              <a:rPr lang="en-US" sz="2600" dirty="0"/>
              <a:t>, </a:t>
            </a:r>
            <a:r>
              <a:rPr lang="id-ID" sz="2600" dirty="0"/>
              <a:t>maka disebut </a:t>
            </a:r>
            <a:r>
              <a:rPr lang="id-ID" sz="2600" dirty="0">
                <a:solidFill>
                  <a:srgbClr val="FF0000"/>
                </a:solidFill>
              </a:rPr>
              <a:t>plagiarisme</a:t>
            </a:r>
            <a:r>
              <a:rPr lang="id-ID" sz="2600" dirty="0"/>
              <a:t>.</a:t>
            </a:r>
            <a:endParaRPr lang="id-ID" sz="2600" dirty="0" smtClean="0"/>
          </a:p>
        </p:txBody>
      </p:sp>
    </p:spTree>
    <p:extLst>
      <p:ext uri="{BB962C8B-B14F-4D97-AF65-F5344CB8AC3E}">
        <p14:creationId xmlns:p14="http://schemas.microsoft.com/office/powerpoint/2010/main" val="2367530235"/>
      </p:ext>
    </p:extLst>
  </p:cSld>
  <p:clrMapOvr>
    <a:masterClrMapping/>
  </p:clrMapOvr>
</p:sld>
</file>

<file path=ppt/theme/theme1.xml><?xml version="1.0" encoding="utf-8"?>
<a:theme xmlns:a="http://schemas.openxmlformats.org/drawingml/2006/main" name="powerpoint-template-apr7">
  <a:themeElements>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fontScheme name="Office Them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17347D"/>
        </a:dk1>
        <a:lt1>
          <a:srgbClr val="FFFFFF"/>
        </a:lt1>
        <a:dk2>
          <a:srgbClr val="3366CC"/>
        </a:dk2>
        <a:lt2>
          <a:srgbClr val="DDDDDD"/>
        </a:lt2>
        <a:accent1>
          <a:srgbClr val="77B7E7"/>
        </a:accent1>
        <a:accent2>
          <a:srgbClr val="FF9900"/>
        </a:accent2>
        <a:accent3>
          <a:srgbClr val="FFFFFF"/>
        </a:accent3>
        <a:accent4>
          <a:srgbClr val="122B6A"/>
        </a:accent4>
        <a:accent5>
          <a:srgbClr val="BDD8F1"/>
        </a:accent5>
        <a:accent6>
          <a:srgbClr val="E78A00"/>
        </a:accent6>
        <a:hlink>
          <a:srgbClr val="9999FF"/>
        </a:hlink>
        <a:folHlink>
          <a:srgbClr val="969696"/>
        </a:folHlink>
      </a:clrScheme>
      <a:clrMap bg1="lt1" tx1="dk1" bg2="lt2" tx2="dk2" accent1="accent1" accent2="accent2" accent3="accent3" accent4="accent4" accent5="accent5" accent6="accent6" hlink="hlink" folHlink="folHlink"/>
    </a:extraClrScheme>
    <a:extraClrScheme>
      <a:clrScheme name="Office Theme 2">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Office Theme 3">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powerpoint-template-apr7</Template>
  <TotalTime>6332</TotalTime>
  <Words>2613</Words>
  <Application>Microsoft Office PowerPoint</Application>
  <PresentationFormat>Widescreen</PresentationFormat>
  <Paragraphs>289</Paragraphs>
  <Slides>38</Slides>
  <Notes>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38</vt:i4>
      </vt:variant>
    </vt:vector>
  </HeadingPairs>
  <TitlesOfParts>
    <vt:vector size="51" baseType="lpstr">
      <vt:lpstr>ＭＳ Ｐゴシック</vt:lpstr>
      <vt:lpstr>Arial</vt:lpstr>
      <vt:lpstr>Bebas Neue</vt:lpstr>
      <vt:lpstr>Calibri</vt:lpstr>
      <vt:lpstr>Calibri Light</vt:lpstr>
      <vt:lpstr>Lato</vt:lpstr>
      <vt:lpstr>Tahoma</vt:lpstr>
      <vt:lpstr>Times New Roman</vt:lpstr>
      <vt:lpstr>Verdana</vt:lpstr>
      <vt:lpstr>Wingdings</vt:lpstr>
      <vt:lpstr>powerpoint-template-apr7</vt:lpstr>
      <vt:lpstr>3_Custom Design</vt:lpstr>
      <vt:lpstr>Image</vt:lpstr>
      <vt:lpstr>FAKULTAS TEKNOLOGI INFORMASI</vt:lpstr>
      <vt:lpstr>Kutipan/KUTIPAN</vt:lpstr>
      <vt:lpstr>Tujuan Pembelajaran</vt:lpstr>
      <vt:lpstr>Pokok Pembahasan</vt:lpstr>
      <vt:lpstr>Pengertian Kutipan (1)</vt:lpstr>
      <vt:lpstr>Pengertian Kutipan (2)</vt:lpstr>
      <vt:lpstr>Pengertian Kutipan (3)</vt:lpstr>
      <vt:lpstr>Pengertian Kutipan (4)</vt:lpstr>
      <vt:lpstr>Pengertian Kutipan (5)</vt:lpstr>
      <vt:lpstr>Pengertian Kutipan (6)</vt:lpstr>
      <vt:lpstr>Pengertian Kutipan (7)</vt:lpstr>
      <vt:lpstr>Pentingnya Kutipan</vt:lpstr>
      <vt:lpstr>Yang Perlu Dikutip</vt:lpstr>
      <vt:lpstr>Jenis Kutipan atau Penyitiran (1)</vt:lpstr>
      <vt:lpstr>Jenis Kutipan atau Penyitiran (2)</vt:lpstr>
      <vt:lpstr>Jenis Kutipan atau Penyitiran (3)</vt:lpstr>
      <vt:lpstr>Jenis Kutipan atau Penyitiran (4)</vt:lpstr>
      <vt:lpstr>Jenis Kutipan atau Penyitiran (5)</vt:lpstr>
      <vt:lpstr>Jenis Kutipan atau Penyitiran (6)</vt:lpstr>
      <vt:lpstr>Gaya Sitasi/Kutipan</vt:lpstr>
      <vt:lpstr>Penulisan Sitasi dan Dartaf Pustaka (1)</vt:lpstr>
      <vt:lpstr>Penulisan Sitasi dan Dartaf Pustaka (2)</vt:lpstr>
      <vt:lpstr>Cara Melakukan Sitasi (1)</vt:lpstr>
      <vt:lpstr>Cara Melakukan Sitasi (2)</vt:lpstr>
      <vt:lpstr>Cara Melakukan Sitasi (3)</vt:lpstr>
      <vt:lpstr>Cara Melakukan Sitasi (4)</vt:lpstr>
      <vt:lpstr>Hardvard Style (1)</vt:lpstr>
      <vt:lpstr>Hardvard Style (2)</vt:lpstr>
      <vt:lpstr>Hardvard Style (3)</vt:lpstr>
      <vt:lpstr>IEEE Style (1)</vt:lpstr>
      <vt:lpstr>IEEE Style (2)</vt:lpstr>
      <vt:lpstr>IEEE Style (3)</vt:lpstr>
      <vt:lpstr>IEEE Style (4)</vt:lpstr>
      <vt:lpstr>IEEE Style (5)</vt:lpstr>
      <vt:lpstr>References Manager</vt:lpstr>
      <vt:lpstr>Kesimpulan (1)</vt:lpstr>
      <vt:lpstr>Kesimpulan (2)</vt:lpstr>
      <vt:lpstr>Kesimpulan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deni mahdiana</cp:lastModifiedBy>
  <cp:revision>401</cp:revision>
  <dcterms:created xsi:type="dcterms:W3CDTF">2011-05-21T14:11:58Z</dcterms:created>
  <dcterms:modified xsi:type="dcterms:W3CDTF">2020-09-14T20:14:42Z</dcterms:modified>
</cp:coreProperties>
</file>