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1" r:id="rId1"/>
  </p:sldMasterIdLst>
  <p:notesMasterIdLst>
    <p:notesMasterId r:id="rId7"/>
  </p:notesMasterIdLst>
  <p:sldIdLst>
    <p:sldId id="307" r:id="rId2"/>
    <p:sldId id="258" r:id="rId3"/>
    <p:sldId id="309" r:id="rId4"/>
    <p:sldId id="308" r:id="rId5"/>
    <p:sldId id="27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EEDA4E-5F1E-4CE2-811C-23DE541F8E8D}" type="datetimeFigureOut">
              <a:rPr lang="en-ID" smtClean="0"/>
              <a:t>10/11/2021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7EB83-0131-49F6-A1A9-D13118D06F7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335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60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9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69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5600" indent="-355600" algn="just">
              <a:buFont typeface="Wingdings" panose="05000000000000000000" pitchFamily="2" charset="2"/>
              <a:buChar char="q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25475" indent="-269875" algn="just">
              <a:buFont typeface="Courier New" panose="02070309020205020404" pitchFamily="49" charset="0"/>
              <a:buChar char="o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95350" indent="-269875" algn="just">
              <a:buFont typeface="Wingdings" panose="05000000000000000000" pitchFamily="2" charset="2"/>
              <a:buChar char="§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165225" indent="-269875" algn="just">
              <a:buFont typeface="Wingdings" panose="05000000000000000000" pitchFamily="2" charset="2"/>
              <a:buChar char="Ø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347788" indent="-182563" algn="just"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7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28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87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11/10/2021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28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11/10/2021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83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CJZN51tudS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945" y="4301422"/>
            <a:ext cx="854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nard MT Condensed" panose="02050806060905020404" pitchFamily="18" charset="0"/>
              </a:rPr>
              <a:t>Contoh Perhitungan dan Dataset</a:t>
            </a:r>
            <a:endParaRPr lang="en-ID" sz="48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ernard MT Condensed" panose="02050806060905020404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777898" y="5484161"/>
            <a:ext cx="4309536" cy="1077218"/>
            <a:chOff x="4280877" y="5401540"/>
            <a:chExt cx="4309536" cy="107721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4389" y="5401540"/>
              <a:ext cx="1036024" cy="1036024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280877" y="5401540"/>
              <a:ext cx="31162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ID" sz="2800" b="1" smtClean="0">
                  <a:latin typeface="Bebas Neue Bold" panose="020B0606020202050201" pitchFamily="34" charset="0"/>
                </a:rPr>
                <a:t>Dr. ACHMAD SOLICHIN</a:t>
              </a:r>
            </a:p>
            <a:p>
              <a:pPr algn="r"/>
              <a:r>
                <a:rPr lang="en-ID" b="1" smtClean="0">
                  <a:latin typeface="Calibri" panose="020F0502020204030204" pitchFamily="34" charset="0"/>
                  <a:cs typeface="Calibri" panose="020F0502020204030204" pitchFamily="34" charset="0"/>
                </a:rPr>
                <a:t>@achmatim</a:t>
              </a:r>
            </a:p>
            <a:p>
              <a:pPr algn="r"/>
              <a:r>
                <a:rPr lang="en-ID" b="1" smtClean="0">
                  <a:latin typeface="Calibri" panose="020F0502020204030204" pitchFamily="34" charset="0"/>
                  <a:cs typeface="Calibri" panose="020F0502020204030204" pitchFamily="34" charset="0"/>
                </a:rPr>
                <a:t>Universitas Budi Luhur, Jakarta</a:t>
              </a:r>
              <a:endParaRPr lang="en-ID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4286" y="365490"/>
            <a:ext cx="1347535" cy="134753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1945" y="532168"/>
            <a:ext cx="8609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800" b="1" smtClean="0">
                <a:latin typeface="Bradley Hand ITC" panose="03070402050302030203" pitchFamily="66" charset="0"/>
              </a:rPr>
              <a:t>Belajar AI / Machine Learning</a:t>
            </a:r>
            <a:endParaRPr lang="en-ID" sz="4800" b="1">
              <a:latin typeface="Bradley Hand ITC" panose="03070402050302030203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6538" y="1478859"/>
            <a:ext cx="994774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8800" b="1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96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Bebas Neue Bold" panose="020B0606020202050201" pitchFamily="34" charset="0"/>
              </a:rPr>
              <a:t>ALGORITMA</a:t>
            </a:r>
            <a:endParaRPr lang="en-US" sz="8800" b="1" smtClean="0">
              <a:ln w="13462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228600">
                  <a:schemeClr val="accent2">
                    <a:satMod val="175000"/>
                    <a:alpha val="96000"/>
                  </a:schemeClr>
                </a:glow>
                <a:outerShdw dist="38100" dir="2700000" algn="bl" rotWithShape="0">
                  <a:schemeClr val="accent5"/>
                </a:outerShdw>
              </a:effectLst>
              <a:latin typeface="Bebas Neue Bold" panose="020B0606020202050201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6177" y="2534586"/>
            <a:ext cx="5865580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5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228600">
                    <a:schemeClr val="accent2">
                      <a:satMod val="175000"/>
                      <a:alpha val="96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  <a:latin typeface="Bebas Neue Bold" panose="020B0606020202050201" pitchFamily="34" charset="0"/>
              </a:rPr>
              <a:t>Naïve Bayes</a:t>
            </a:r>
          </a:p>
        </p:txBody>
      </p:sp>
    </p:spTree>
    <p:extLst>
      <p:ext uri="{BB962C8B-B14F-4D97-AF65-F5344CB8AC3E}">
        <p14:creationId xmlns:p14="http://schemas.microsoft.com/office/powerpoint/2010/main" val="118695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ALGORITMA KLASIFIKASI NAÏVE BAYES</a:t>
            </a:r>
            <a:endParaRPr lang="en-ID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024128" y="2286000"/>
            <a:ext cx="5092893" cy="4023360"/>
          </a:xfrm>
        </p:spPr>
        <p:txBody>
          <a:bodyPr/>
          <a:lstStyle/>
          <a:p>
            <a:r>
              <a:rPr lang="en-ID" b="1" smtClean="0"/>
              <a:t>Statistical</a:t>
            </a:r>
            <a:r>
              <a:rPr lang="en-ID" smtClean="0"/>
              <a:t> classifier</a:t>
            </a:r>
          </a:p>
          <a:p>
            <a:r>
              <a:rPr lang="en-ID" smtClean="0"/>
              <a:t>Berdasarkan teorema </a:t>
            </a:r>
            <a:r>
              <a:rPr lang="en-ID" b="1" smtClean="0"/>
              <a:t>Bayesian</a:t>
            </a:r>
            <a:r>
              <a:rPr lang="en-ID" smtClean="0"/>
              <a:t> (peluang keanggotaan setiap kelas)</a:t>
            </a:r>
          </a:p>
          <a:p>
            <a:r>
              <a:rPr lang="en-ID" b="1" smtClean="0"/>
              <a:t>Sederhana</a:t>
            </a:r>
            <a:r>
              <a:rPr lang="en-ID" smtClean="0"/>
              <a:t>, tanpa modeling</a:t>
            </a:r>
          </a:p>
          <a:p>
            <a:r>
              <a:rPr lang="en-ID" b="1" smtClean="0"/>
              <a:t>Kinerja baik</a:t>
            </a:r>
            <a:r>
              <a:rPr lang="en-ID" smtClean="0"/>
              <a:t>, untuk jumlah data terbatas maupun banyak.</a:t>
            </a:r>
            <a:endParaRPr lang="en-ID"/>
          </a:p>
        </p:txBody>
      </p:sp>
      <p:sp>
        <p:nvSpPr>
          <p:cNvPr id="10" name="TextBox 9"/>
          <p:cNvSpPr txBox="1"/>
          <p:nvPr/>
        </p:nvSpPr>
        <p:spPr>
          <a:xfrm>
            <a:off x="1022448" y="5307725"/>
            <a:ext cx="4861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Penjelasan selengkapnya bisa simak di video:</a:t>
            </a:r>
          </a:p>
          <a:p>
            <a:r>
              <a:rPr lang="en-ID" sz="200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youtu.be/CJZN51tudS0</a:t>
            </a:r>
            <a:r>
              <a:rPr lang="en-ID" sz="200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ID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49" y="2084832"/>
            <a:ext cx="4938696" cy="28973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2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Membentuk Decision Tree Dari Data Latih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  <p:extLst/>
          </p:nvPr>
        </p:nvGraphicFramePr>
        <p:xfrm>
          <a:off x="983432" y="1700808"/>
          <a:ext cx="6745288" cy="453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1700808"/>
                        <a:ext cx="6745288" cy="453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12224" y="1700808"/>
            <a:ext cx="36733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Perlu dipahami terlebih dahulu mengenai: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Atribut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Label /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Tipe data</a:t>
            </a:r>
            <a:endParaRPr lang="en-ID" sz="20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12224" y="3977769"/>
            <a:ext cx="3673376" cy="132343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en-US" sz="200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Bagaimana 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dari data latih tersebut dapat diperoleh </a:t>
            </a:r>
            <a:r>
              <a:rPr lang="en-US" altLang="en-US" sz="2000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en-US" altLang="en-US" sz="2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yang bisa mengklasifikasikan secara </a:t>
            </a:r>
            <a:r>
              <a:rPr lang="en-US" altLang="en-US" sz="2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otomatis?</a:t>
            </a:r>
          </a:p>
        </p:txBody>
      </p:sp>
    </p:spTree>
    <p:extLst>
      <p:ext uri="{BB962C8B-B14F-4D97-AF65-F5344CB8AC3E}">
        <p14:creationId xmlns:p14="http://schemas.microsoft.com/office/powerpoint/2010/main" val="240076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CONTOH STUDI KASUS</a:t>
            </a:r>
            <a:endParaRPr lang="en-ID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533587"/>
              </p:ext>
            </p:extLst>
          </p:nvPr>
        </p:nvGraphicFramePr>
        <p:xfrm>
          <a:off x="1254112" y="2084832"/>
          <a:ext cx="6502522" cy="4373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6400800" imgH="4305476" progId="Excel.Sheet.8">
                  <p:embed/>
                </p:oleObj>
              </mc:Choice>
              <mc:Fallback>
                <p:oleObj name="Worksheet" r:id="rId3" imgW="6400800" imgH="4305476" progId="Excel.Sheet.8">
                  <p:embed/>
                  <p:pic>
                    <p:nvPicPr>
                      <p:cNvPr id="4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12" y="2084832"/>
                        <a:ext cx="6502522" cy="4373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533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Terima Kasih</a:t>
            </a:r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075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14657</TotalTime>
  <Words>100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7" baseType="lpstr">
      <vt:lpstr>Arial</vt:lpstr>
      <vt:lpstr>Bebas Neue Bold</vt:lpstr>
      <vt:lpstr>Bernard MT Condensed</vt:lpstr>
      <vt:lpstr>Bradley Hand ITC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Worksheet</vt:lpstr>
      <vt:lpstr>PowerPoint Presentation</vt:lpstr>
      <vt:lpstr>ALGORITMA KLASIFIKASI NAÏVE BAYES</vt:lpstr>
      <vt:lpstr>Membentuk Decision Tree Dari Data Latih</vt:lpstr>
      <vt:lpstr>CONTOH STUDI KASUS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</dc:creator>
  <cp:lastModifiedBy>Achmad Solichin</cp:lastModifiedBy>
  <cp:revision>211</cp:revision>
  <dcterms:created xsi:type="dcterms:W3CDTF">2021-03-19T15:40:23Z</dcterms:created>
  <dcterms:modified xsi:type="dcterms:W3CDTF">2021-11-10T17:14:26Z</dcterms:modified>
</cp:coreProperties>
</file>