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1" r:id="rId1"/>
  </p:sldMasterIdLst>
  <p:notesMasterIdLst>
    <p:notesMasterId r:id="rId35"/>
  </p:notesMasterIdLst>
  <p:sldIdLst>
    <p:sldId id="281" r:id="rId2"/>
    <p:sldId id="282" r:id="rId3"/>
    <p:sldId id="307" r:id="rId4"/>
    <p:sldId id="258" r:id="rId5"/>
    <p:sldId id="283" r:id="rId6"/>
    <p:sldId id="284" r:id="rId7"/>
    <p:sldId id="285" r:id="rId8"/>
    <p:sldId id="308" r:id="rId9"/>
    <p:sldId id="286" r:id="rId10"/>
    <p:sldId id="287" r:id="rId11"/>
    <p:sldId id="288" r:id="rId12"/>
    <p:sldId id="309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10" r:id="rId31"/>
    <p:sldId id="311" r:id="rId32"/>
    <p:sldId id="306" r:id="rId33"/>
    <p:sldId id="27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6DB8D0-9CF0-45BD-953D-074495E5E492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6C62103-D802-48FE-AB4B-69D6AB443151}">
      <dgm:prSet/>
      <dgm:spPr/>
      <dgm:t>
        <a:bodyPr/>
        <a:lstStyle/>
        <a:p>
          <a:pPr rtl="0"/>
          <a:r>
            <a:rPr lang="en-ID" smtClean="0"/>
            <a:t>Sistem Inferensi Fuzzy</a:t>
          </a:r>
          <a:endParaRPr lang="en-ID"/>
        </a:p>
      </dgm:t>
    </dgm:pt>
    <dgm:pt modelId="{1ACD6F4F-16ED-40A3-9017-6A2C25F73239}" type="parTrans" cxnId="{B0F0186B-2C63-4748-92FC-4FF41BA8687E}">
      <dgm:prSet/>
      <dgm:spPr/>
      <dgm:t>
        <a:bodyPr/>
        <a:lstStyle/>
        <a:p>
          <a:endParaRPr lang="en-US"/>
        </a:p>
      </dgm:t>
    </dgm:pt>
    <dgm:pt modelId="{6605CB96-290C-4A9D-8453-EB17C965B02E}" type="sibTrans" cxnId="{B0F0186B-2C63-4748-92FC-4FF41BA8687E}">
      <dgm:prSet/>
      <dgm:spPr/>
      <dgm:t>
        <a:bodyPr/>
        <a:lstStyle/>
        <a:p>
          <a:endParaRPr lang="en-US"/>
        </a:p>
      </dgm:t>
    </dgm:pt>
    <dgm:pt modelId="{657CDA69-D1F5-4C6A-B109-7F5AC6D082AA}">
      <dgm:prSet/>
      <dgm:spPr/>
      <dgm:t>
        <a:bodyPr/>
        <a:lstStyle/>
        <a:p>
          <a:pPr rtl="0"/>
          <a:r>
            <a:rPr lang="en-ID" smtClean="0"/>
            <a:t>Metode Tsukamoto</a:t>
          </a:r>
          <a:endParaRPr lang="en-ID"/>
        </a:p>
      </dgm:t>
    </dgm:pt>
    <dgm:pt modelId="{DA576795-0C03-4924-8D9F-90C8F76325FA}" type="parTrans" cxnId="{9FC267B1-95D2-4973-B607-0E3F62F49039}">
      <dgm:prSet/>
      <dgm:spPr/>
      <dgm:t>
        <a:bodyPr/>
        <a:lstStyle/>
        <a:p>
          <a:endParaRPr lang="en-US"/>
        </a:p>
      </dgm:t>
    </dgm:pt>
    <dgm:pt modelId="{D719F085-9510-4DBE-9E29-4081DEDFE6D6}" type="sibTrans" cxnId="{9FC267B1-95D2-4973-B607-0E3F62F49039}">
      <dgm:prSet/>
      <dgm:spPr/>
      <dgm:t>
        <a:bodyPr/>
        <a:lstStyle/>
        <a:p>
          <a:endParaRPr lang="en-US"/>
        </a:p>
      </dgm:t>
    </dgm:pt>
    <dgm:pt modelId="{DA3F397E-A998-4987-A840-5C7111EC4FDD}">
      <dgm:prSet/>
      <dgm:spPr/>
      <dgm:t>
        <a:bodyPr/>
        <a:lstStyle/>
        <a:p>
          <a:pPr rtl="0"/>
          <a:r>
            <a:rPr lang="en-ID" smtClean="0"/>
            <a:t>Metode Mamdani</a:t>
          </a:r>
          <a:endParaRPr lang="en-ID"/>
        </a:p>
      </dgm:t>
    </dgm:pt>
    <dgm:pt modelId="{43FCD1AC-7BFB-4531-AFCA-15117FE661D5}" type="parTrans" cxnId="{FF17AF1C-67B2-46BB-9DD1-5E9F829D0A45}">
      <dgm:prSet/>
      <dgm:spPr/>
      <dgm:t>
        <a:bodyPr/>
        <a:lstStyle/>
        <a:p>
          <a:endParaRPr lang="en-US"/>
        </a:p>
      </dgm:t>
    </dgm:pt>
    <dgm:pt modelId="{08F385AA-3D27-44EC-8940-7A7A2ACDAC9F}" type="sibTrans" cxnId="{FF17AF1C-67B2-46BB-9DD1-5E9F829D0A45}">
      <dgm:prSet/>
      <dgm:spPr/>
      <dgm:t>
        <a:bodyPr/>
        <a:lstStyle/>
        <a:p>
          <a:endParaRPr lang="en-US"/>
        </a:p>
      </dgm:t>
    </dgm:pt>
    <dgm:pt modelId="{E6A3CB48-F7D1-49F0-A1EB-E1FA7C03DCEB}">
      <dgm:prSet/>
      <dgm:spPr/>
      <dgm:t>
        <a:bodyPr/>
        <a:lstStyle/>
        <a:p>
          <a:pPr rtl="0"/>
          <a:r>
            <a:rPr lang="en-ID" smtClean="0"/>
            <a:t>Metode Sugeno</a:t>
          </a:r>
          <a:endParaRPr lang="en-ID"/>
        </a:p>
      </dgm:t>
    </dgm:pt>
    <dgm:pt modelId="{B1DE12C9-6F29-41ED-B398-99ABE167AF9A}" type="parTrans" cxnId="{50206D8A-B972-408D-B7DC-35F12A23CD47}">
      <dgm:prSet/>
      <dgm:spPr/>
      <dgm:t>
        <a:bodyPr/>
        <a:lstStyle/>
        <a:p>
          <a:endParaRPr lang="en-US"/>
        </a:p>
      </dgm:t>
    </dgm:pt>
    <dgm:pt modelId="{1039B5A9-A2DB-42E1-B7C1-FBDC80DA28A2}" type="sibTrans" cxnId="{50206D8A-B972-408D-B7DC-35F12A23CD47}">
      <dgm:prSet/>
      <dgm:spPr/>
      <dgm:t>
        <a:bodyPr/>
        <a:lstStyle/>
        <a:p>
          <a:endParaRPr lang="en-US"/>
        </a:p>
      </dgm:t>
    </dgm:pt>
    <dgm:pt modelId="{BE6D5E32-3388-4723-B5C5-4899083D7B7F}" type="pres">
      <dgm:prSet presAssocID="{746DB8D0-9CF0-45BD-953D-074495E5E49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884E7B0-4A2A-4DEF-AC31-02DC25484749}" type="pres">
      <dgm:prSet presAssocID="{76C62103-D802-48FE-AB4B-69D6AB443151}" presName="hierRoot1" presStyleCnt="0"/>
      <dgm:spPr/>
    </dgm:pt>
    <dgm:pt modelId="{9678A643-A610-412C-8BC2-EE256D963947}" type="pres">
      <dgm:prSet presAssocID="{76C62103-D802-48FE-AB4B-69D6AB443151}" presName="composite" presStyleCnt="0"/>
      <dgm:spPr/>
    </dgm:pt>
    <dgm:pt modelId="{B516FD2B-D301-495B-A026-4F305E3AC8C7}" type="pres">
      <dgm:prSet presAssocID="{76C62103-D802-48FE-AB4B-69D6AB443151}" presName="background" presStyleLbl="node0" presStyleIdx="0" presStyleCnt="1"/>
      <dgm:spPr/>
    </dgm:pt>
    <dgm:pt modelId="{390BF5CA-0207-489F-A27C-A7494D71E904}" type="pres">
      <dgm:prSet presAssocID="{76C62103-D802-48FE-AB4B-69D6AB44315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D03188-5608-48C8-8344-001DAFE981DD}" type="pres">
      <dgm:prSet presAssocID="{76C62103-D802-48FE-AB4B-69D6AB443151}" presName="hierChild2" presStyleCnt="0"/>
      <dgm:spPr/>
    </dgm:pt>
    <dgm:pt modelId="{866B3177-D5D1-4E03-8E65-644CDECDE47D}" type="pres">
      <dgm:prSet presAssocID="{DA576795-0C03-4924-8D9F-90C8F76325FA}" presName="Name10" presStyleLbl="parChTrans1D2" presStyleIdx="0" presStyleCnt="3"/>
      <dgm:spPr/>
      <dgm:t>
        <a:bodyPr/>
        <a:lstStyle/>
        <a:p>
          <a:endParaRPr lang="en-US"/>
        </a:p>
      </dgm:t>
    </dgm:pt>
    <dgm:pt modelId="{CB0A1282-7090-42D9-986D-294092759901}" type="pres">
      <dgm:prSet presAssocID="{657CDA69-D1F5-4C6A-B109-7F5AC6D082AA}" presName="hierRoot2" presStyleCnt="0"/>
      <dgm:spPr/>
    </dgm:pt>
    <dgm:pt modelId="{04DF40F5-D897-44FF-9590-163FF32EB4DD}" type="pres">
      <dgm:prSet presAssocID="{657CDA69-D1F5-4C6A-B109-7F5AC6D082AA}" presName="composite2" presStyleCnt="0"/>
      <dgm:spPr/>
    </dgm:pt>
    <dgm:pt modelId="{00AB4EC3-370A-48DB-B4E5-10794A2FB6CD}" type="pres">
      <dgm:prSet presAssocID="{657CDA69-D1F5-4C6A-B109-7F5AC6D082AA}" presName="background2" presStyleLbl="node2" presStyleIdx="0" presStyleCnt="3"/>
      <dgm:spPr/>
    </dgm:pt>
    <dgm:pt modelId="{D99EE130-1B48-4A06-8D38-ACAFDEF630E8}" type="pres">
      <dgm:prSet presAssocID="{657CDA69-D1F5-4C6A-B109-7F5AC6D082AA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113838-877C-4931-BD0B-D4EACD6F6062}" type="pres">
      <dgm:prSet presAssocID="{657CDA69-D1F5-4C6A-B109-7F5AC6D082AA}" presName="hierChild3" presStyleCnt="0"/>
      <dgm:spPr/>
    </dgm:pt>
    <dgm:pt modelId="{552A4E6C-60D7-4E1A-9137-FEDA5DF57F8E}" type="pres">
      <dgm:prSet presAssocID="{43FCD1AC-7BFB-4531-AFCA-15117FE661D5}" presName="Name10" presStyleLbl="parChTrans1D2" presStyleIdx="1" presStyleCnt="3"/>
      <dgm:spPr/>
      <dgm:t>
        <a:bodyPr/>
        <a:lstStyle/>
        <a:p>
          <a:endParaRPr lang="en-US"/>
        </a:p>
      </dgm:t>
    </dgm:pt>
    <dgm:pt modelId="{741782D3-8912-45FB-AAB1-9756AB33B60C}" type="pres">
      <dgm:prSet presAssocID="{DA3F397E-A998-4987-A840-5C7111EC4FDD}" presName="hierRoot2" presStyleCnt="0"/>
      <dgm:spPr/>
    </dgm:pt>
    <dgm:pt modelId="{37766F30-47EB-4A34-9BC7-B36030321AF7}" type="pres">
      <dgm:prSet presAssocID="{DA3F397E-A998-4987-A840-5C7111EC4FDD}" presName="composite2" presStyleCnt="0"/>
      <dgm:spPr/>
    </dgm:pt>
    <dgm:pt modelId="{3BC52CEB-6F41-453E-A926-B8982ED73050}" type="pres">
      <dgm:prSet presAssocID="{DA3F397E-A998-4987-A840-5C7111EC4FDD}" presName="background2" presStyleLbl="node2" presStyleIdx="1" presStyleCnt="3"/>
      <dgm:spPr/>
    </dgm:pt>
    <dgm:pt modelId="{EEB0570B-EB62-4FE9-AC47-391341C086D0}" type="pres">
      <dgm:prSet presAssocID="{DA3F397E-A998-4987-A840-5C7111EC4FDD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4DAEC7-1CFB-4EEB-9801-45CB2701D39B}" type="pres">
      <dgm:prSet presAssocID="{DA3F397E-A998-4987-A840-5C7111EC4FDD}" presName="hierChild3" presStyleCnt="0"/>
      <dgm:spPr/>
    </dgm:pt>
    <dgm:pt modelId="{E88B21D7-50E6-4C89-B4AD-FEC45636AD71}" type="pres">
      <dgm:prSet presAssocID="{B1DE12C9-6F29-41ED-B398-99ABE167AF9A}" presName="Name10" presStyleLbl="parChTrans1D2" presStyleIdx="2" presStyleCnt="3"/>
      <dgm:spPr/>
      <dgm:t>
        <a:bodyPr/>
        <a:lstStyle/>
        <a:p>
          <a:endParaRPr lang="en-US"/>
        </a:p>
      </dgm:t>
    </dgm:pt>
    <dgm:pt modelId="{11069B5B-E264-40F1-9F93-F94A774C84F4}" type="pres">
      <dgm:prSet presAssocID="{E6A3CB48-F7D1-49F0-A1EB-E1FA7C03DCEB}" presName="hierRoot2" presStyleCnt="0"/>
      <dgm:spPr/>
    </dgm:pt>
    <dgm:pt modelId="{75B251B5-AE09-4B3D-AEC6-0898880D50EA}" type="pres">
      <dgm:prSet presAssocID="{E6A3CB48-F7D1-49F0-A1EB-E1FA7C03DCEB}" presName="composite2" presStyleCnt="0"/>
      <dgm:spPr/>
    </dgm:pt>
    <dgm:pt modelId="{515E795C-BD4A-4D22-BF9E-9716590034EF}" type="pres">
      <dgm:prSet presAssocID="{E6A3CB48-F7D1-49F0-A1EB-E1FA7C03DCEB}" presName="background2" presStyleLbl="node2" presStyleIdx="2" presStyleCnt="3"/>
      <dgm:spPr/>
    </dgm:pt>
    <dgm:pt modelId="{67558476-E162-4462-B191-6F1F7D0C0500}" type="pres">
      <dgm:prSet presAssocID="{E6A3CB48-F7D1-49F0-A1EB-E1FA7C03DCEB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6E632D-D55B-48CB-BA47-19F1B20023E3}" type="pres">
      <dgm:prSet presAssocID="{E6A3CB48-F7D1-49F0-A1EB-E1FA7C03DCEB}" presName="hierChild3" presStyleCnt="0"/>
      <dgm:spPr/>
    </dgm:pt>
  </dgm:ptLst>
  <dgm:cxnLst>
    <dgm:cxn modelId="{FDCC39A1-839E-49B2-8383-A1F5254F5A77}" type="presOf" srcId="{43FCD1AC-7BFB-4531-AFCA-15117FE661D5}" destId="{552A4E6C-60D7-4E1A-9137-FEDA5DF57F8E}" srcOrd="0" destOrd="0" presId="urn:microsoft.com/office/officeart/2005/8/layout/hierarchy1"/>
    <dgm:cxn modelId="{C017FC64-3B1D-4E33-B05D-F8A9968F5A95}" type="presOf" srcId="{DA3F397E-A998-4987-A840-5C7111EC4FDD}" destId="{EEB0570B-EB62-4FE9-AC47-391341C086D0}" srcOrd="0" destOrd="0" presId="urn:microsoft.com/office/officeart/2005/8/layout/hierarchy1"/>
    <dgm:cxn modelId="{A46A3405-3BD3-41A7-AC6D-EA9BE3D0336E}" type="presOf" srcId="{657CDA69-D1F5-4C6A-B109-7F5AC6D082AA}" destId="{D99EE130-1B48-4A06-8D38-ACAFDEF630E8}" srcOrd="0" destOrd="0" presId="urn:microsoft.com/office/officeart/2005/8/layout/hierarchy1"/>
    <dgm:cxn modelId="{7964E452-DC62-4252-B618-322EDA2F514E}" type="presOf" srcId="{76C62103-D802-48FE-AB4B-69D6AB443151}" destId="{390BF5CA-0207-489F-A27C-A7494D71E904}" srcOrd="0" destOrd="0" presId="urn:microsoft.com/office/officeart/2005/8/layout/hierarchy1"/>
    <dgm:cxn modelId="{8F33C65F-AF59-4355-8810-64AAD5352D7F}" type="presOf" srcId="{B1DE12C9-6F29-41ED-B398-99ABE167AF9A}" destId="{E88B21D7-50E6-4C89-B4AD-FEC45636AD71}" srcOrd="0" destOrd="0" presId="urn:microsoft.com/office/officeart/2005/8/layout/hierarchy1"/>
    <dgm:cxn modelId="{FF17AF1C-67B2-46BB-9DD1-5E9F829D0A45}" srcId="{76C62103-D802-48FE-AB4B-69D6AB443151}" destId="{DA3F397E-A998-4987-A840-5C7111EC4FDD}" srcOrd="1" destOrd="0" parTransId="{43FCD1AC-7BFB-4531-AFCA-15117FE661D5}" sibTransId="{08F385AA-3D27-44EC-8940-7A7A2ACDAC9F}"/>
    <dgm:cxn modelId="{50206D8A-B972-408D-B7DC-35F12A23CD47}" srcId="{76C62103-D802-48FE-AB4B-69D6AB443151}" destId="{E6A3CB48-F7D1-49F0-A1EB-E1FA7C03DCEB}" srcOrd="2" destOrd="0" parTransId="{B1DE12C9-6F29-41ED-B398-99ABE167AF9A}" sibTransId="{1039B5A9-A2DB-42E1-B7C1-FBDC80DA28A2}"/>
    <dgm:cxn modelId="{6C02BD5B-0E1D-48DD-8B20-AD045ABE03D0}" type="presOf" srcId="{DA576795-0C03-4924-8D9F-90C8F76325FA}" destId="{866B3177-D5D1-4E03-8E65-644CDECDE47D}" srcOrd="0" destOrd="0" presId="urn:microsoft.com/office/officeart/2005/8/layout/hierarchy1"/>
    <dgm:cxn modelId="{DD9C8B4C-BEEA-482D-A618-33D208B6D1D3}" type="presOf" srcId="{E6A3CB48-F7D1-49F0-A1EB-E1FA7C03DCEB}" destId="{67558476-E162-4462-B191-6F1F7D0C0500}" srcOrd="0" destOrd="0" presId="urn:microsoft.com/office/officeart/2005/8/layout/hierarchy1"/>
    <dgm:cxn modelId="{9FC267B1-95D2-4973-B607-0E3F62F49039}" srcId="{76C62103-D802-48FE-AB4B-69D6AB443151}" destId="{657CDA69-D1F5-4C6A-B109-7F5AC6D082AA}" srcOrd="0" destOrd="0" parTransId="{DA576795-0C03-4924-8D9F-90C8F76325FA}" sibTransId="{D719F085-9510-4DBE-9E29-4081DEDFE6D6}"/>
    <dgm:cxn modelId="{05996463-CB27-41FC-81D7-9768E261136C}" type="presOf" srcId="{746DB8D0-9CF0-45BD-953D-074495E5E492}" destId="{BE6D5E32-3388-4723-B5C5-4899083D7B7F}" srcOrd="0" destOrd="0" presId="urn:microsoft.com/office/officeart/2005/8/layout/hierarchy1"/>
    <dgm:cxn modelId="{B0F0186B-2C63-4748-92FC-4FF41BA8687E}" srcId="{746DB8D0-9CF0-45BD-953D-074495E5E492}" destId="{76C62103-D802-48FE-AB4B-69D6AB443151}" srcOrd="0" destOrd="0" parTransId="{1ACD6F4F-16ED-40A3-9017-6A2C25F73239}" sibTransId="{6605CB96-290C-4A9D-8453-EB17C965B02E}"/>
    <dgm:cxn modelId="{613B7E25-98EF-4565-840F-D81CCFB0267D}" type="presParOf" srcId="{BE6D5E32-3388-4723-B5C5-4899083D7B7F}" destId="{9884E7B0-4A2A-4DEF-AC31-02DC25484749}" srcOrd="0" destOrd="0" presId="urn:microsoft.com/office/officeart/2005/8/layout/hierarchy1"/>
    <dgm:cxn modelId="{35DBEF71-32BC-4377-ADEF-23D33AD91D7F}" type="presParOf" srcId="{9884E7B0-4A2A-4DEF-AC31-02DC25484749}" destId="{9678A643-A610-412C-8BC2-EE256D963947}" srcOrd="0" destOrd="0" presId="urn:microsoft.com/office/officeart/2005/8/layout/hierarchy1"/>
    <dgm:cxn modelId="{D261070D-8E40-4959-98D7-80A294D97ABC}" type="presParOf" srcId="{9678A643-A610-412C-8BC2-EE256D963947}" destId="{B516FD2B-D301-495B-A026-4F305E3AC8C7}" srcOrd="0" destOrd="0" presId="urn:microsoft.com/office/officeart/2005/8/layout/hierarchy1"/>
    <dgm:cxn modelId="{E4815309-7FF3-4A36-BF82-71E22B1FFDE7}" type="presParOf" srcId="{9678A643-A610-412C-8BC2-EE256D963947}" destId="{390BF5CA-0207-489F-A27C-A7494D71E904}" srcOrd="1" destOrd="0" presId="urn:microsoft.com/office/officeart/2005/8/layout/hierarchy1"/>
    <dgm:cxn modelId="{F8F50456-AC46-4D3F-AA9B-869E35132D6D}" type="presParOf" srcId="{9884E7B0-4A2A-4DEF-AC31-02DC25484749}" destId="{CFD03188-5608-48C8-8344-001DAFE981DD}" srcOrd="1" destOrd="0" presId="urn:microsoft.com/office/officeart/2005/8/layout/hierarchy1"/>
    <dgm:cxn modelId="{F8C344E4-1BDB-4CF7-9F69-859A8A3D7266}" type="presParOf" srcId="{CFD03188-5608-48C8-8344-001DAFE981DD}" destId="{866B3177-D5D1-4E03-8E65-644CDECDE47D}" srcOrd="0" destOrd="0" presId="urn:microsoft.com/office/officeart/2005/8/layout/hierarchy1"/>
    <dgm:cxn modelId="{B9821929-B980-4EE8-A657-77FCD886B642}" type="presParOf" srcId="{CFD03188-5608-48C8-8344-001DAFE981DD}" destId="{CB0A1282-7090-42D9-986D-294092759901}" srcOrd="1" destOrd="0" presId="urn:microsoft.com/office/officeart/2005/8/layout/hierarchy1"/>
    <dgm:cxn modelId="{CDF44A7F-7667-49EA-AA12-E2781BFB8B22}" type="presParOf" srcId="{CB0A1282-7090-42D9-986D-294092759901}" destId="{04DF40F5-D897-44FF-9590-163FF32EB4DD}" srcOrd="0" destOrd="0" presId="urn:microsoft.com/office/officeart/2005/8/layout/hierarchy1"/>
    <dgm:cxn modelId="{83EEB696-60E2-4A21-8EB7-CE1F9DC8FF7C}" type="presParOf" srcId="{04DF40F5-D897-44FF-9590-163FF32EB4DD}" destId="{00AB4EC3-370A-48DB-B4E5-10794A2FB6CD}" srcOrd="0" destOrd="0" presId="urn:microsoft.com/office/officeart/2005/8/layout/hierarchy1"/>
    <dgm:cxn modelId="{08BDA176-90FF-43A7-88FE-30806E640907}" type="presParOf" srcId="{04DF40F5-D897-44FF-9590-163FF32EB4DD}" destId="{D99EE130-1B48-4A06-8D38-ACAFDEF630E8}" srcOrd="1" destOrd="0" presId="urn:microsoft.com/office/officeart/2005/8/layout/hierarchy1"/>
    <dgm:cxn modelId="{44E22EF3-1B93-4710-8124-2F0918E60508}" type="presParOf" srcId="{CB0A1282-7090-42D9-986D-294092759901}" destId="{B5113838-877C-4931-BD0B-D4EACD6F6062}" srcOrd="1" destOrd="0" presId="urn:microsoft.com/office/officeart/2005/8/layout/hierarchy1"/>
    <dgm:cxn modelId="{68E89B31-0858-49F0-B592-17DF30C54914}" type="presParOf" srcId="{CFD03188-5608-48C8-8344-001DAFE981DD}" destId="{552A4E6C-60D7-4E1A-9137-FEDA5DF57F8E}" srcOrd="2" destOrd="0" presId="urn:microsoft.com/office/officeart/2005/8/layout/hierarchy1"/>
    <dgm:cxn modelId="{B255934F-0ECA-47E5-A893-71F4D581D8EC}" type="presParOf" srcId="{CFD03188-5608-48C8-8344-001DAFE981DD}" destId="{741782D3-8912-45FB-AAB1-9756AB33B60C}" srcOrd="3" destOrd="0" presId="urn:microsoft.com/office/officeart/2005/8/layout/hierarchy1"/>
    <dgm:cxn modelId="{29B0CF89-C36B-4E90-8430-B414C3CE6F68}" type="presParOf" srcId="{741782D3-8912-45FB-AAB1-9756AB33B60C}" destId="{37766F30-47EB-4A34-9BC7-B36030321AF7}" srcOrd="0" destOrd="0" presId="urn:microsoft.com/office/officeart/2005/8/layout/hierarchy1"/>
    <dgm:cxn modelId="{72F2DF42-0471-4A93-8805-A3725AE1070A}" type="presParOf" srcId="{37766F30-47EB-4A34-9BC7-B36030321AF7}" destId="{3BC52CEB-6F41-453E-A926-B8982ED73050}" srcOrd="0" destOrd="0" presId="urn:microsoft.com/office/officeart/2005/8/layout/hierarchy1"/>
    <dgm:cxn modelId="{3EDD0803-E13D-4EED-9ED3-67802E508312}" type="presParOf" srcId="{37766F30-47EB-4A34-9BC7-B36030321AF7}" destId="{EEB0570B-EB62-4FE9-AC47-391341C086D0}" srcOrd="1" destOrd="0" presId="urn:microsoft.com/office/officeart/2005/8/layout/hierarchy1"/>
    <dgm:cxn modelId="{ACCD9BBE-71BA-4531-9C71-C0226A37E37C}" type="presParOf" srcId="{741782D3-8912-45FB-AAB1-9756AB33B60C}" destId="{EE4DAEC7-1CFB-4EEB-9801-45CB2701D39B}" srcOrd="1" destOrd="0" presId="urn:microsoft.com/office/officeart/2005/8/layout/hierarchy1"/>
    <dgm:cxn modelId="{6515081F-9B3D-4D0E-8872-92A195576494}" type="presParOf" srcId="{CFD03188-5608-48C8-8344-001DAFE981DD}" destId="{E88B21D7-50E6-4C89-B4AD-FEC45636AD71}" srcOrd="4" destOrd="0" presId="urn:microsoft.com/office/officeart/2005/8/layout/hierarchy1"/>
    <dgm:cxn modelId="{B6FCC7A5-00A0-402F-BBFC-910F31DFFB5A}" type="presParOf" srcId="{CFD03188-5608-48C8-8344-001DAFE981DD}" destId="{11069B5B-E264-40F1-9F93-F94A774C84F4}" srcOrd="5" destOrd="0" presId="urn:microsoft.com/office/officeart/2005/8/layout/hierarchy1"/>
    <dgm:cxn modelId="{CF4DBC3D-49C6-43A7-A26E-0DB87D28D778}" type="presParOf" srcId="{11069B5B-E264-40F1-9F93-F94A774C84F4}" destId="{75B251B5-AE09-4B3D-AEC6-0898880D50EA}" srcOrd="0" destOrd="0" presId="urn:microsoft.com/office/officeart/2005/8/layout/hierarchy1"/>
    <dgm:cxn modelId="{86587619-C7DC-468C-9777-7B6C1F869B8C}" type="presParOf" srcId="{75B251B5-AE09-4B3D-AEC6-0898880D50EA}" destId="{515E795C-BD4A-4D22-BF9E-9716590034EF}" srcOrd="0" destOrd="0" presId="urn:microsoft.com/office/officeart/2005/8/layout/hierarchy1"/>
    <dgm:cxn modelId="{DF527A30-60FA-444C-A90C-38588A573E4B}" type="presParOf" srcId="{75B251B5-AE09-4B3D-AEC6-0898880D50EA}" destId="{67558476-E162-4462-B191-6F1F7D0C0500}" srcOrd="1" destOrd="0" presId="urn:microsoft.com/office/officeart/2005/8/layout/hierarchy1"/>
    <dgm:cxn modelId="{8277FD89-872C-439A-9BE9-ABC5D7E0C9DA}" type="presParOf" srcId="{11069B5B-E264-40F1-9F93-F94A774C84F4}" destId="{796E632D-D55B-48CB-BA47-19F1B20023E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B21D7-50E6-4C89-B4AD-FEC45636AD71}">
      <dsp:nvSpPr>
        <dsp:cNvPr id="0" name=""/>
        <dsp:cNvSpPr/>
      </dsp:nvSpPr>
      <dsp:spPr>
        <a:xfrm>
          <a:off x="4725958" y="1533356"/>
          <a:ext cx="2949719" cy="701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8323"/>
              </a:lnTo>
              <a:lnTo>
                <a:pt x="2949719" y="478323"/>
              </a:lnTo>
              <a:lnTo>
                <a:pt x="2949719" y="70189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2A4E6C-60D7-4E1A-9137-FEDA5DF57F8E}">
      <dsp:nvSpPr>
        <dsp:cNvPr id="0" name=""/>
        <dsp:cNvSpPr/>
      </dsp:nvSpPr>
      <dsp:spPr>
        <a:xfrm>
          <a:off x="4680238" y="1533356"/>
          <a:ext cx="91440" cy="7018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0189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6B3177-D5D1-4E03-8E65-644CDECDE47D}">
      <dsp:nvSpPr>
        <dsp:cNvPr id="0" name=""/>
        <dsp:cNvSpPr/>
      </dsp:nvSpPr>
      <dsp:spPr>
        <a:xfrm>
          <a:off x="1776238" y="1533356"/>
          <a:ext cx="2949719" cy="701899"/>
        </a:xfrm>
        <a:custGeom>
          <a:avLst/>
          <a:gdLst/>
          <a:ahLst/>
          <a:cxnLst/>
          <a:rect l="0" t="0" r="0" b="0"/>
          <a:pathLst>
            <a:path>
              <a:moveTo>
                <a:pt x="2949719" y="0"/>
              </a:moveTo>
              <a:lnTo>
                <a:pt x="2949719" y="478323"/>
              </a:lnTo>
              <a:lnTo>
                <a:pt x="0" y="478323"/>
              </a:lnTo>
              <a:lnTo>
                <a:pt x="0" y="70189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16FD2B-D301-495B-A026-4F305E3AC8C7}">
      <dsp:nvSpPr>
        <dsp:cNvPr id="0" name=""/>
        <dsp:cNvSpPr/>
      </dsp:nvSpPr>
      <dsp:spPr>
        <a:xfrm>
          <a:off x="3519254" y="842"/>
          <a:ext cx="2413406" cy="15325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90BF5CA-0207-489F-A27C-A7494D71E904}">
      <dsp:nvSpPr>
        <dsp:cNvPr id="0" name=""/>
        <dsp:cNvSpPr/>
      </dsp:nvSpPr>
      <dsp:spPr>
        <a:xfrm>
          <a:off x="3787411" y="255591"/>
          <a:ext cx="2413406" cy="15325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3200" kern="1200" smtClean="0"/>
            <a:t>Sistem Inferensi Fuzzy</a:t>
          </a:r>
          <a:endParaRPr lang="en-ID" sz="3200" kern="1200"/>
        </a:p>
      </dsp:txBody>
      <dsp:txXfrm>
        <a:off x="3832297" y="300477"/>
        <a:ext cx="2323634" cy="1442741"/>
      </dsp:txXfrm>
    </dsp:sp>
    <dsp:sp modelId="{00AB4EC3-370A-48DB-B4E5-10794A2FB6CD}">
      <dsp:nvSpPr>
        <dsp:cNvPr id="0" name=""/>
        <dsp:cNvSpPr/>
      </dsp:nvSpPr>
      <dsp:spPr>
        <a:xfrm>
          <a:off x="569535" y="2235255"/>
          <a:ext cx="2413406" cy="15325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99EE130-1B48-4A06-8D38-ACAFDEF630E8}">
      <dsp:nvSpPr>
        <dsp:cNvPr id="0" name=""/>
        <dsp:cNvSpPr/>
      </dsp:nvSpPr>
      <dsp:spPr>
        <a:xfrm>
          <a:off x="837691" y="2490003"/>
          <a:ext cx="2413406" cy="15325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3200" kern="1200" smtClean="0"/>
            <a:t>Metode Tsukamoto</a:t>
          </a:r>
          <a:endParaRPr lang="en-ID" sz="3200" kern="1200"/>
        </a:p>
      </dsp:txBody>
      <dsp:txXfrm>
        <a:off x="882577" y="2534889"/>
        <a:ext cx="2323634" cy="1442741"/>
      </dsp:txXfrm>
    </dsp:sp>
    <dsp:sp modelId="{3BC52CEB-6F41-453E-A926-B8982ED73050}">
      <dsp:nvSpPr>
        <dsp:cNvPr id="0" name=""/>
        <dsp:cNvSpPr/>
      </dsp:nvSpPr>
      <dsp:spPr>
        <a:xfrm>
          <a:off x="3519254" y="2235255"/>
          <a:ext cx="2413406" cy="15325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EB0570B-EB62-4FE9-AC47-391341C086D0}">
      <dsp:nvSpPr>
        <dsp:cNvPr id="0" name=""/>
        <dsp:cNvSpPr/>
      </dsp:nvSpPr>
      <dsp:spPr>
        <a:xfrm>
          <a:off x="3787411" y="2490003"/>
          <a:ext cx="2413406" cy="15325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3200" kern="1200" smtClean="0"/>
            <a:t>Metode Mamdani</a:t>
          </a:r>
          <a:endParaRPr lang="en-ID" sz="3200" kern="1200"/>
        </a:p>
      </dsp:txBody>
      <dsp:txXfrm>
        <a:off x="3832297" y="2534889"/>
        <a:ext cx="2323634" cy="1442741"/>
      </dsp:txXfrm>
    </dsp:sp>
    <dsp:sp modelId="{515E795C-BD4A-4D22-BF9E-9716590034EF}">
      <dsp:nvSpPr>
        <dsp:cNvPr id="0" name=""/>
        <dsp:cNvSpPr/>
      </dsp:nvSpPr>
      <dsp:spPr>
        <a:xfrm>
          <a:off x="6468974" y="2235255"/>
          <a:ext cx="2413406" cy="15325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7558476-E162-4462-B191-6F1F7D0C0500}">
      <dsp:nvSpPr>
        <dsp:cNvPr id="0" name=""/>
        <dsp:cNvSpPr/>
      </dsp:nvSpPr>
      <dsp:spPr>
        <a:xfrm>
          <a:off x="6737130" y="2490003"/>
          <a:ext cx="2413406" cy="15325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3200" kern="1200" smtClean="0"/>
            <a:t>Metode Sugeno</a:t>
          </a:r>
          <a:endParaRPr lang="en-ID" sz="3200" kern="1200"/>
        </a:p>
      </dsp:txBody>
      <dsp:txXfrm>
        <a:off x="6782016" y="2534889"/>
        <a:ext cx="2323634" cy="14427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EDA4E-5F1E-4CE2-811C-23DE541F8E8D}" type="datetimeFigureOut">
              <a:rPr lang="en-ID" smtClean="0"/>
              <a:t>06/12/2021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7EB83-0131-49F6-A1A9-D13118D06F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3355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602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819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69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5600" indent="-355600" algn="just">
              <a:buFont typeface="Wingdings" panose="05000000000000000000" pitchFamily="2" charset="2"/>
              <a:buChar char="q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5475" indent="-269875" algn="just">
              <a:buFont typeface="Courier New" panose="02070309020205020404" pitchFamily="49" charset="0"/>
              <a:buChar char="o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895350" indent="-269875" algn="just">
              <a:buFont typeface="Wingdings" panose="05000000000000000000" pitchFamily="2" charset="2"/>
              <a:buChar char="§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165225" indent="-269875" algn="just">
              <a:buFont typeface="Wingdings" panose="05000000000000000000" pitchFamily="2" charset="2"/>
              <a:buChar char="Ø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47788" indent="-182563" algn="just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6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75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4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31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2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02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87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28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12/6/2021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83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g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tiik.ub.ac.id/index.php/jtiik/article/view/785" TargetMode="External"/><Relationship Id="rId2" Type="http://schemas.openxmlformats.org/officeDocument/2006/relationships/hyperlink" Target="https://jtiik.ub.ac.id/index.php/jtiik/article/view/122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journal.pelitaindonesia.ac.id/JMApTeKsi/index.php/JOM/article/view/391" TargetMode="External"/><Relationship Id="rId5" Type="http://schemas.openxmlformats.org/officeDocument/2006/relationships/hyperlink" Target="https://jom.ft.budiluhur.ac.id/index.php/maestro/article/view/83" TargetMode="External"/><Relationship Id="rId4" Type="http://schemas.openxmlformats.org/officeDocument/2006/relationships/hyperlink" Target="http://ijcs.stmikindonesia.ac.id/index.php/ijcs/article/view/256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049153" y="841202"/>
            <a:ext cx="4657530" cy="1122351"/>
            <a:chOff x="1049153" y="841202"/>
            <a:chExt cx="4657530" cy="112235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30990" b="24547"/>
            <a:stretch/>
          </p:blipFill>
          <p:spPr>
            <a:xfrm>
              <a:off x="1049153" y="841202"/>
              <a:ext cx="2524226" cy="112235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821230" y="1171544"/>
              <a:ext cx="18854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/>
                <a:t>100 km / jam</a:t>
              </a:r>
              <a:endParaRPr lang="en-ID" sz="240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49153" y="2377439"/>
            <a:ext cx="4487611" cy="1608294"/>
            <a:chOff x="1049153" y="2377439"/>
            <a:chExt cx="4487611" cy="160829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9153" y="2377439"/>
              <a:ext cx="2542263" cy="160829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821230" y="2950753"/>
              <a:ext cx="17155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/>
                <a:t>50 km / jam</a:t>
              </a:r>
              <a:endParaRPr lang="en-ID" sz="24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34389" y="4321742"/>
            <a:ext cx="3902375" cy="1983612"/>
            <a:chOff x="1634389" y="4321742"/>
            <a:chExt cx="3902375" cy="198361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1634389" y="4321742"/>
              <a:ext cx="1468043" cy="198361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821230" y="5082715"/>
              <a:ext cx="17155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/>
                <a:t>10 km / jam</a:t>
              </a:r>
              <a:endParaRPr lang="en-ID" sz="24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487428" y="2637322"/>
            <a:ext cx="4898215" cy="1155032"/>
            <a:chOff x="6487428" y="2637322"/>
            <a:chExt cx="4898215" cy="115503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6487428" y="2637322"/>
              <a:ext cx="0" cy="11550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641432" y="2799339"/>
              <a:ext cx="47442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2400" smtClean="0"/>
                <a:t>Banyak permasalahan di sekitar kita yang mengandung </a:t>
              </a:r>
              <a:r>
                <a:rPr lang="en-ID" sz="2400" b="1" smtClean="0">
                  <a:solidFill>
                    <a:srgbClr val="FF0000"/>
                  </a:solidFill>
                </a:rPr>
                <a:t>ketidakpastian</a:t>
              </a:r>
              <a:endParaRPr lang="en-ID" sz="2400" b="1">
                <a:solidFill>
                  <a:srgbClr val="FF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389742" y="1626804"/>
            <a:ext cx="5247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smtClean="0">
                <a:solidFill>
                  <a:srgbClr val="FF0000"/>
                </a:solidFill>
              </a:rPr>
              <a:t>Manakah yang dapat dikatakan CEPAT ?</a:t>
            </a:r>
            <a:endParaRPr lang="en-ID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36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APA ITU LOGIKA FUZZY?</a:t>
            </a:r>
            <a:endParaRPr lang="en-ID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7023" y="1866370"/>
            <a:ext cx="3715352" cy="4582949"/>
          </a:xfrm>
        </p:spPr>
      </p:pic>
      <p:sp>
        <p:nvSpPr>
          <p:cNvPr id="7" name="TextBox 6"/>
          <p:cNvSpPr txBox="1"/>
          <p:nvPr/>
        </p:nvSpPr>
        <p:spPr>
          <a:xfrm>
            <a:off x="1828802" y="5618322"/>
            <a:ext cx="2464065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Pemanas shower otomatis</a:t>
            </a:r>
            <a:endParaRPr lang="en-ID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15277" y="2084832"/>
            <a:ext cx="5812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3200" smtClean="0">
                <a:latin typeface="Calibri" panose="020F0502020204030204" pitchFamily="34" charset="0"/>
                <a:cs typeface="Calibri" panose="020F0502020204030204" pitchFamily="34" charset="0"/>
              </a:rPr>
              <a:t>Jika </a:t>
            </a:r>
            <a:r>
              <a:rPr lang="en-ID" sz="320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suhu &lt; </a:t>
            </a:r>
            <a:r>
              <a:rPr lang="en-ID" sz="3200" b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60</a:t>
            </a:r>
            <a:r>
              <a:rPr lang="en-ID" sz="3200" b="1" baseline="3000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ID" sz="3200" smtClean="0">
                <a:latin typeface="Calibri" panose="020F0502020204030204" pitchFamily="34" charset="0"/>
                <a:cs typeface="Calibri" panose="020F0502020204030204" pitchFamily="34" charset="0"/>
              </a:rPr>
              <a:t> nyalakan pemanas</a:t>
            </a:r>
            <a:endParaRPr lang="en-ID" sz="3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15277" y="2776247"/>
            <a:ext cx="58122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800" smtClean="0">
                <a:latin typeface="Calibri" panose="020F0502020204030204" pitchFamily="34" charset="0"/>
                <a:cs typeface="Calibri" panose="020F0502020204030204" pitchFamily="34" charset="0"/>
              </a:rPr>
              <a:t>Apakah batas suhunya sama untuk seluruh anggota keluarga?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800" smtClean="0">
                <a:latin typeface="Calibri" panose="020F0502020204030204" pitchFamily="34" charset="0"/>
                <a:cs typeface="Calibri" panose="020F0502020204030204" pitchFamily="34" charset="0"/>
              </a:rPr>
              <a:t>Musim panas? Musim dingin?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800" smtClean="0">
                <a:latin typeface="Calibri" panose="020F0502020204030204" pitchFamily="34" charset="0"/>
                <a:cs typeface="Calibri" panose="020F0502020204030204" pitchFamily="34" charset="0"/>
              </a:rPr>
              <a:t>Siang? Malam?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800" b="1" smtClean="0">
                <a:latin typeface="Calibri" panose="020F0502020204030204" pitchFamily="34" charset="0"/>
                <a:cs typeface="Calibri" panose="020F0502020204030204" pitchFamily="34" charset="0"/>
              </a:rPr>
              <a:t>Nilai suhu optimal menjadi tidak pasti / samar / fuzzy</a:t>
            </a:r>
            <a:r>
              <a:rPr lang="en-ID" sz="280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D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81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Penerapan </a:t>
            </a:r>
            <a:r>
              <a:rPr lang="en-ID"/>
              <a:t>Logika </a:t>
            </a:r>
            <a:r>
              <a:rPr lang="en-ID" smtClean="0"/>
              <a:t>Fuzzy DI PERANGKAT</a:t>
            </a:r>
            <a:endParaRPr lang="en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6246" y="2377440"/>
            <a:ext cx="1823987" cy="18239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31385" y="2423311"/>
            <a:ext cx="1778116" cy="17781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58193" y="2377440"/>
            <a:ext cx="3783103" cy="18673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128" y="4450368"/>
            <a:ext cx="2594160" cy="19456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8582" y="4583220"/>
            <a:ext cx="2261837" cy="15330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9954" y="4244741"/>
            <a:ext cx="2081062" cy="208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7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LOGIKA FUZZY DALAM PENELITIAN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095817" cy="4023360"/>
          </a:xfrm>
        </p:spPr>
        <p:txBody>
          <a:bodyPr>
            <a:normAutofit fontScale="92500"/>
          </a:bodyPr>
          <a:lstStyle/>
          <a:p>
            <a:r>
              <a:rPr lang="en-ID"/>
              <a:t>Kendali Logika Fuzzy pada Sistem Electronic Control Unit (ECU) Air Conditioner Mobil - </a:t>
            </a:r>
            <a:r>
              <a:rPr lang="en-ID">
                <a:hlinkClick r:id="rId2"/>
              </a:rPr>
              <a:t>https://</a:t>
            </a:r>
            <a:r>
              <a:rPr lang="en-ID" smtClean="0">
                <a:hlinkClick r:id="rId2"/>
              </a:rPr>
              <a:t>jtiik.ub.ac.id/index.php/jtiik/article/view/1228</a:t>
            </a:r>
            <a:r>
              <a:rPr lang="en-ID" smtClean="0"/>
              <a:t> </a:t>
            </a:r>
            <a:endParaRPr lang="en-ID"/>
          </a:p>
          <a:p>
            <a:r>
              <a:rPr lang="en-ID"/>
              <a:t>Rancang Bangun Sistem Penstabil Kamera (Gimbal) dengan Logika Fuzzy untuk Pengambilan Gambar Foto dan Video - </a:t>
            </a:r>
            <a:r>
              <a:rPr lang="en-ID">
                <a:hlinkClick r:id="rId3"/>
              </a:rPr>
              <a:t>https://</a:t>
            </a:r>
            <a:r>
              <a:rPr lang="en-ID" smtClean="0">
                <a:hlinkClick r:id="rId3"/>
              </a:rPr>
              <a:t>jtiik.ub.ac.id/index.php/jtiik/article/view/785</a:t>
            </a:r>
            <a:r>
              <a:rPr lang="en-ID" smtClean="0"/>
              <a:t> </a:t>
            </a:r>
          </a:p>
          <a:p>
            <a:r>
              <a:rPr lang="en-ID" smtClean="0"/>
              <a:t>Tempat </a:t>
            </a:r>
            <a:r>
              <a:rPr lang="en-ID"/>
              <a:t>Sampah Pintar Dengan Logika Fuzzy Berbasis NodeMCU - </a:t>
            </a:r>
            <a:r>
              <a:rPr lang="en-ID">
                <a:hlinkClick r:id="rId4"/>
              </a:rPr>
              <a:t>http://</a:t>
            </a:r>
            <a:r>
              <a:rPr lang="en-ID" smtClean="0">
                <a:hlinkClick r:id="rId4"/>
              </a:rPr>
              <a:t>ijcs.stmikindonesia.ac.id/index.php/ijcs/article/view/256</a:t>
            </a:r>
            <a:endParaRPr lang="en-ID" smtClean="0"/>
          </a:p>
          <a:p>
            <a:r>
              <a:rPr lang="en-ID"/>
              <a:t>Perancangan Sistem Pengereman Roda Sepeda Motor Dengan Pengendali Logika </a:t>
            </a:r>
            <a:r>
              <a:rPr lang="en-ID" smtClean="0"/>
              <a:t>Fuzzy - </a:t>
            </a:r>
            <a:r>
              <a:rPr lang="en-ID">
                <a:hlinkClick r:id="rId5"/>
              </a:rPr>
              <a:t>https://</a:t>
            </a:r>
            <a:r>
              <a:rPr lang="en-ID" smtClean="0">
                <a:hlinkClick r:id="rId5"/>
              </a:rPr>
              <a:t>jom.ft.budiluhur.ac.id/index.php/maestro/article/view/83</a:t>
            </a:r>
            <a:r>
              <a:rPr lang="en-ID" smtClean="0"/>
              <a:t> </a:t>
            </a:r>
          </a:p>
          <a:p>
            <a:r>
              <a:rPr lang="en-ID"/>
              <a:t>Pengembangan Aplikasi Penilaian Kinerja Guru di Sekolah Menengah Pertama (SMP) Menggunakan Logika Fuzzy (Studi Kasus : SMP Negeri 3 Mandau) - </a:t>
            </a:r>
            <a:r>
              <a:rPr lang="en-ID">
                <a:hlinkClick r:id="rId6"/>
              </a:rPr>
              <a:t>http://</a:t>
            </a:r>
            <a:r>
              <a:rPr lang="en-ID" smtClean="0">
                <a:hlinkClick r:id="rId6"/>
              </a:rPr>
              <a:t>www.ejournal.pelitaindonesia.ac.id/JMApTeKsi/index.php/JOM/article/view/391</a:t>
            </a:r>
            <a:r>
              <a:rPr lang="en-ID" smtClean="0"/>
              <a:t> 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226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hutterstock_172740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51532" y="299111"/>
            <a:ext cx="4277709" cy="256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Teori Dasar Logika Fuzzy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295513" cy="4023360"/>
          </a:xfrm>
        </p:spPr>
        <p:txBody>
          <a:bodyPr>
            <a:normAutofit/>
          </a:bodyPr>
          <a:lstStyle/>
          <a:p>
            <a:r>
              <a:rPr lang="en-ID" sz="2800" b="1" smtClean="0">
                <a:solidFill>
                  <a:srgbClr val="FF0000"/>
                </a:solidFill>
              </a:rPr>
              <a:t>Variabel Fuzzy</a:t>
            </a:r>
          </a:p>
          <a:p>
            <a:pPr lvl="1"/>
            <a:r>
              <a:rPr lang="en-ID" sz="2400" smtClean="0"/>
              <a:t>Variabel yang akan dibahas dalam suatu sistem fuzzy.</a:t>
            </a:r>
          </a:p>
          <a:p>
            <a:pPr lvl="1"/>
            <a:r>
              <a:rPr lang="en-ID" sz="2400" smtClean="0"/>
              <a:t>Contoh: umur</a:t>
            </a:r>
            <a:r>
              <a:rPr lang="en-ID" sz="2400"/>
              <a:t>, kecepatan, </a:t>
            </a:r>
            <a:r>
              <a:rPr lang="en-ID" sz="2400" smtClean="0"/>
              <a:t>suhu, tinggi badan, penghasilan, dll</a:t>
            </a:r>
          </a:p>
          <a:p>
            <a:r>
              <a:rPr lang="en-ID" sz="2800" b="1" smtClean="0">
                <a:solidFill>
                  <a:srgbClr val="FF0000"/>
                </a:solidFill>
              </a:rPr>
              <a:t>Himpunan Fuzzy</a:t>
            </a:r>
          </a:p>
          <a:p>
            <a:pPr lvl="1"/>
            <a:r>
              <a:rPr lang="en-ID" sz="2400" smtClean="0"/>
              <a:t>Kelompok yang mewakili suatu keadaan tertentu dalam variabel fuzzy.</a:t>
            </a:r>
          </a:p>
          <a:p>
            <a:pPr lvl="1"/>
            <a:r>
              <a:rPr lang="en-ID" sz="2400" smtClean="0"/>
              <a:t>Atribut himpunan fuzzy:</a:t>
            </a:r>
          </a:p>
          <a:p>
            <a:pPr lvl="2"/>
            <a:r>
              <a:rPr lang="en-ID" sz="1800" b="1" smtClean="0"/>
              <a:t>Linguistik</a:t>
            </a:r>
            <a:r>
              <a:rPr lang="en-ID" sz="1800" smtClean="0"/>
              <a:t>, yaitu nama suatu kelompok yang mewakili keadaan tertentu dengan menggunakan </a:t>
            </a:r>
            <a:r>
              <a:rPr lang="en-ID" sz="1800" b="1" smtClean="0"/>
              <a:t>bahasa alami</a:t>
            </a:r>
            <a:r>
              <a:rPr lang="en-ID" sz="1800" smtClean="0"/>
              <a:t> (natural). Contoh: suhu </a:t>
            </a:r>
            <a:r>
              <a:rPr lang="en-ID" sz="1800" smtClean="0">
                <a:sym typeface="Wingdings" panose="05000000000000000000" pitchFamily="2" charset="2"/>
              </a:rPr>
              <a:t> panas, sedang, dingin; tinggi badan  pendek, sedang, tinggi; dll</a:t>
            </a:r>
          </a:p>
          <a:p>
            <a:pPr lvl="2"/>
            <a:r>
              <a:rPr lang="en-ID" sz="1800" b="1" smtClean="0">
                <a:sym typeface="Wingdings" panose="05000000000000000000" pitchFamily="2" charset="2"/>
              </a:rPr>
              <a:t>Numerik</a:t>
            </a:r>
            <a:r>
              <a:rPr lang="en-ID" sz="1800" smtClean="0">
                <a:sym typeface="Wingdings" panose="05000000000000000000" pitchFamily="2" charset="2"/>
              </a:rPr>
              <a:t>, yaitu ukuran nilai variabel dalam bentuk angka numerik, contoh: 10, 30, 50, dll</a:t>
            </a:r>
            <a:endParaRPr lang="en-ID" sz="1800" smtClean="0"/>
          </a:p>
        </p:txBody>
      </p:sp>
    </p:spTree>
    <p:extLst>
      <p:ext uri="{BB962C8B-B14F-4D97-AF65-F5344CB8AC3E}">
        <p14:creationId xmlns:p14="http://schemas.microsoft.com/office/powerpoint/2010/main" val="316930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hutterstock_172740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51532" y="299111"/>
            <a:ext cx="4277709" cy="256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Teori Dasar Logika Fuzzy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800" b="1">
                <a:solidFill>
                  <a:srgbClr val="FF0000"/>
                </a:solidFill>
              </a:rPr>
              <a:t>Semesta </a:t>
            </a:r>
            <a:r>
              <a:rPr lang="en-ID" sz="2800" b="1" smtClean="0">
                <a:solidFill>
                  <a:srgbClr val="FF0000"/>
                </a:solidFill>
              </a:rPr>
              <a:t>Pembicaraan</a:t>
            </a:r>
            <a:endParaRPr lang="en-ID" sz="2800" b="1">
              <a:solidFill>
                <a:srgbClr val="FF0000"/>
              </a:solidFill>
            </a:endParaRPr>
          </a:p>
          <a:p>
            <a:pPr lvl="1"/>
            <a:r>
              <a:rPr lang="en-ID" sz="2400"/>
              <a:t>Keseluruhan nilai yang diperbolehkan untuk dioperasikan dengan variabel fuzzy</a:t>
            </a:r>
          </a:p>
          <a:p>
            <a:pPr lvl="1"/>
            <a:r>
              <a:rPr lang="en-ID" sz="2400"/>
              <a:t>Contoh: </a:t>
            </a:r>
            <a:endParaRPr lang="en-ID" sz="2400" smtClean="0"/>
          </a:p>
          <a:p>
            <a:pPr lvl="2"/>
            <a:r>
              <a:rPr lang="en-ID" sz="2000" smtClean="0"/>
              <a:t>Semesta </a:t>
            </a:r>
            <a:r>
              <a:rPr lang="en-ID" sz="2000"/>
              <a:t>pembicaraan variabel umur adalah [0, </a:t>
            </a:r>
            <a:r>
              <a:rPr lang="en-ID" sz="2000" smtClean="0">
                <a:sym typeface="Symbol" panose="05050102010706020507" pitchFamily="18" charset="2"/>
              </a:rPr>
              <a:t></a:t>
            </a:r>
            <a:r>
              <a:rPr lang="en-ID" sz="2000" smtClean="0"/>
              <a:t>]</a:t>
            </a:r>
          </a:p>
          <a:p>
            <a:pPr lvl="2"/>
            <a:r>
              <a:rPr lang="en-ID" sz="2000" smtClean="0"/>
              <a:t>Semesta pembicaraan variabel suhu adalah [0, 100]</a:t>
            </a:r>
          </a:p>
          <a:p>
            <a:r>
              <a:rPr lang="en-ID" sz="2800" b="1">
                <a:solidFill>
                  <a:srgbClr val="FF0000"/>
                </a:solidFill>
              </a:rPr>
              <a:t>Domain himpunan Fuzzy</a:t>
            </a:r>
            <a:r>
              <a:rPr lang="en-ID" sz="2800"/>
              <a:t>, yaitu seluruh nilai yang diijinkan dalam semesta pembicaraan dan boleh dioperasikan dalam suatu himpunan fuzzy.</a:t>
            </a:r>
          </a:p>
          <a:p>
            <a:pPr lvl="1"/>
            <a:endParaRPr lang="en-ID" sz="3200"/>
          </a:p>
          <a:p>
            <a:endParaRPr lang="en-ID" sz="1800" smtClean="0"/>
          </a:p>
        </p:txBody>
      </p:sp>
    </p:spTree>
    <p:extLst>
      <p:ext uri="{BB962C8B-B14F-4D97-AF65-F5344CB8AC3E}">
        <p14:creationId xmlns:p14="http://schemas.microsoft.com/office/powerpoint/2010/main" val="11255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FUNGSI KEANGGOTAAN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02055"/>
            <a:ext cx="9720073" cy="4307305"/>
          </a:xfrm>
        </p:spPr>
        <p:txBody>
          <a:bodyPr>
            <a:normAutofit lnSpcReduction="10000"/>
          </a:bodyPr>
          <a:lstStyle/>
          <a:p>
            <a:r>
              <a:rPr lang="en-ID" sz="2400" b="1" smtClean="0"/>
              <a:t>Fungsi keanggotaan </a:t>
            </a:r>
            <a:r>
              <a:rPr lang="en-ID" sz="2400" smtClean="0"/>
              <a:t>merupakan grafik yang mewakili besar dari derajat keanggotaan masing-masing variabel input yang berada dalam interval antara 0 dan 1.</a:t>
            </a:r>
          </a:p>
          <a:p>
            <a:r>
              <a:rPr lang="en-ID" sz="2400" b="1" smtClean="0"/>
              <a:t>Derajat keanggotaan </a:t>
            </a:r>
            <a:r>
              <a:rPr lang="en-ID" sz="2400" smtClean="0"/>
              <a:t>sebuah variabel </a:t>
            </a:r>
            <a:r>
              <a:rPr lang="en-ID" sz="2400" b="1" smtClean="0">
                <a:solidFill>
                  <a:srgbClr val="FF0000"/>
                </a:solidFill>
              </a:rPr>
              <a:t>x</a:t>
            </a:r>
            <a:r>
              <a:rPr lang="en-ID" sz="2400" smtClean="0"/>
              <a:t> dilambangkan dengan simbol </a:t>
            </a:r>
            <a:r>
              <a:rPr lang="en-ID" sz="3200" smtClean="0">
                <a:solidFill>
                  <a:srgbClr val="FF0000"/>
                </a:solidFill>
                <a:sym typeface="Symbol" panose="05050102010706020507" pitchFamily="18" charset="2"/>
              </a:rPr>
              <a:t>(x)</a:t>
            </a:r>
            <a:r>
              <a:rPr lang="en-ID" sz="2800" smtClean="0">
                <a:sym typeface="Symbol" panose="05050102010706020507" pitchFamily="18" charset="2"/>
              </a:rPr>
              <a:t>.</a:t>
            </a:r>
            <a:endParaRPr lang="en-ID" sz="2400" smtClean="0">
              <a:sym typeface="Symbol" panose="05050102010706020507" pitchFamily="18" charset="2"/>
            </a:endParaRPr>
          </a:p>
          <a:p>
            <a:r>
              <a:rPr lang="en-ID" sz="2400" smtClean="0">
                <a:sym typeface="Symbol" panose="05050102010706020507" pitchFamily="18" charset="2"/>
              </a:rPr>
              <a:t>Fungsi Keanggotaan:</a:t>
            </a:r>
          </a:p>
          <a:p>
            <a:pPr marL="698500" lvl="1" indent="-342900">
              <a:buFont typeface="+mj-lt"/>
              <a:buAutoNum type="arabicPeriod"/>
            </a:pPr>
            <a:r>
              <a:rPr lang="en-ID" smtClean="0">
                <a:sym typeface="Symbol" panose="05050102010706020507" pitchFamily="18" charset="2"/>
              </a:rPr>
              <a:t>Kurva Linear: Naik, Turun</a:t>
            </a:r>
          </a:p>
          <a:p>
            <a:pPr marL="698500" lvl="1" indent="-342900">
              <a:buFont typeface="+mj-lt"/>
              <a:buAutoNum type="arabicPeriod"/>
            </a:pPr>
            <a:r>
              <a:rPr lang="en-ID" smtClean="0">
                <a:sym typeface="Symbol" panose="05050102010706020507" pitchFamily="18" charset="2"/>
              </a:rPr>
              <a:t>Kurva Segitiga</a:t>
            </a:r>
          </a:p>
          <a:p>
            <a:pPr marL="698500" lvl="1" indent="-342900">
              <a:buFont typeface="+mj-lt"/>
              <a:buAutoNum type="arabicPeriod"/>
            </a:pPr>
            <a:r>
              <a:rPr lang="en-ID" smtClean="0">
                <a:sym typeface="Symbol" panose="05050102010706020507" pitchFamily="18" charset="2"/>
              </a:rPr>
              <a:t>Kurva Trapesium</a:t>
            </a:r>
          </a:p>
          <a:p>
            <a:pPr marL="698500" lvl="1" indent="-342900">
              <a:buFont typeface="+mj-lt"/>
              <a:buAutoNum type="arabicPeriod"/>
            </a:pPr>
            <a:r>
              <a:rPr lang="en-ID" smtClean="0">
                <a:sym typeface="Symbol" panose="05050102010706020507" pitchFamily="18" charset="2"/>
              </a:rPr>
              <a:t>Kurva Bahu</a:t>
            </a:r>
          </a:p>
          <a:p>
            <a:pPr marL="698500" lvl="1" indent="-342900">
              <a:buFont typeface="+mj-lt"/>
              <a:buAutoNum type="arabicPeriod"/>
            </a:pPr>
            <a:r>
              <a:rPr lang="en-ID" smtClean="0">
                <a:sym typeface="Symbol" panose="05050102010706020507" pitchFamily="18" charset="2"/>
              </a:rPr>
              <a:t>Kurva S (Sigmoid): Pertumbuhan, Penyusutan</a:t>
            </a:r>
          </a:p>
          <a:p>
            <a:pPr marL="698500" lvl="1" indent="-342900">
              <a:buFont typeface="+mj-lt"/>
              <a:buAutoNum type="arabicPeriod"/>
            </a:pPr>
            <a:r>
              <a:rPr lang="en-ID" smtClean="0">
                <a:sym typeface="Symbol" panose="05050102010706020507" pitchFamily="18" charset="2"/>
              </a:rPr>
              <a:t>Kurva Lonceng: Pi, Beta, Gaus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050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FUNGSI KEANGGOTAAN: LINEAR</a:t>
            </a:r>
            <a:endParaRPr lang="en-ID"/>
          </a:p>
        </p:txBody>
      </p:sp>
      <p:grpSp>
        <p:nvGrpSpPr>
          <p:cNvPr id="22" name="Group 21"/>
          <p:cNvGrpSpPr/>
          <p:nvPr/>
        </p:nvGrpSpPr>
        <p:grpSpPr>
          <a:xfrm>
            <a:off x="716340" y="2329315"/>
            <a:ext cx="4780146" cy="2656572"/>
            <a:chOff x="716340" y="2329315"/>
            <a:chExt cx="4780146" cy="2656572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413521" y="2329315"/>
              <a:ext cx="0" cy="2322274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301980" y="4540048"/>
              <a:ext cx="4194506" cy="153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 flipV="1">
              <a:off x="2149399" y="2773940"/>
              <a:ext cx="2943513" cy="176610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0800000">
              <a:off x="1413521" y="2773940"/>
              <a:ext cx="3679391" cy="15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4210241" y="3656611"/>
              <a:ext cx="1766108" cy="7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88253" y="4540048"/>
              <a:ext cx="320756" cy="445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33301" y="4515772"/>
              <a:ext cx="334689" cy="445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16340" y="3177943"/>
              <a:ext cx="6815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514350" indent="-514350">
                <a:buNone/>
              </a:pPr>
              <a:r>
                <a:rPr lang="en-US" sz="2400">
                  <a:latin typeface="Calibri" panose="020F0502020204030204" pitchFamily="34" charset="0"/>
                  <a:cs typeface="Calibri" panose="020F0502020204030204" pitchFamily="34" charset="0"/>
                  <a:sym typeface="Symbol"/>
                </a:rPr>
                <a:t>(x)</a:t>
              </a:r>
              <a:endPara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61797" y="4034982"/>
              <a:ext cx="306825" cy="445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08136" y="4428669"/>
              <a:ext cx="328497" cy="445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08135" y="251071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301980" y="5312289"/>
                <a:ext cx="3347022" cy="11647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D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D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D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</a:rPr>
                                <m:t>0;       </m:t>
                              </m:r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D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D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D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ID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ID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D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</a:rPr>
                                <m:t>;       </m:t>
                              </m:r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</a:rPr>
                                <m:t>1;      </m:t>
                              </m:r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D" sz="200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980" y="5312289"/>
                <a:ext cx="3347022" cy="11647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5801871" y="2329315"/>
            <a:ext cx="4780146" cy="2610843"/>
            <a:chOff x="716340" y="2329315"/>
            <a:chExt cx="4780146" cy="2610843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1413521" y="2329315"/>
              <a:ext cx="0" cy="2322274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301980" y="4540048"/>
              <a:ext cx="4194506" cy="153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0800000" flipV="1">
              <a:off x="2149399" y="2773940"/>
              <a:ext cx="2943513" cy="176610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0800000">
              <a:off x="1413521" y="2773940"/>
              <a:ext cx="3679391" cy="15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 flipH="1" flipV="1">
              <a:off x="4210241" y="3656611"/>
              <a:ext cx="1766108" cy="7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988253" y="4540048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000" smtClean="0">
                  <a:latin typeface="Calibri" panose="020F0502020204030204" pitchFamily="34" charset="0"/>
                  <a:cs typeface="Calibri" panose="020F0502020204030204" pitchFamily="34" charset="0"/>
                </a:rPr>
                <a:t>20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933301" y="451577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000" smtClean="0">
                  <a:latin typeface="Calibri" panose="020F0502020204030204" pitchFamily="34" charset="0"/>
                  <a:cs typeface="Calibri" panose="020F0502020204030204" pitchFamily="34" charset="0"/>
                </a:rPr>
                <a:t>80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16340" y="3177943"/>
              <a:ext cx="6815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514350" indent="-514350">
                <a:buNone/>
              </a:pPr>
              <a:r>
                <a:rPr lang="en-US" sz="2400">
                  <a:latin typeface="Calibri" panose="020F0502020204030204" pitchFamily="34" charset="0"/>
                  <a:cs typeface="Calibri" panose="020F0502020204030204" pitchFamily="34" charset="0"/>
                  <a:sym typeface="Symbol"/>
                </a:rPr>
                <a:t>(x)</a:t>
              </a:r>
              <a:endPara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61797" y="4034982"/>
              <a:ext cx="306825" cy="445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08136" y="4428669"/>
              <a:ext cx="328497" cy="445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08135" y="251071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129038" y="1843493"/>
            <a:ext cx="2359941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Kurva Linear Naik</a:t>
            </a:r>
            <a:endParaRPr lang="en-ID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869703" y="234709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mtClean="0">
                <a:latin typeface="Calibri" panose="020F0502020204030204" pitchFamily="34" charset="0"/>
                <a:cs typeface="Calibri" panose="020F0502020204030204" pitchFamily="34" charset="0"/>
              </a:rPr>
              <a:t>Naik</a:t>
            </a:r>
            <a:endParaRPr lang="en-ID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56847" y="5229156"/>
            <a:ext cx="3370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smtClean="0">
                <a:latin typeface="Calibri" panose="020F0502020204030204" pitchFamily="34" charset="0"/>
                <a:cs typeface="Calibri" panose="020F0502020204030204" pitchFamily="34" charset="0"/>
              </a:rPr>
              <a:t>Berapa derajat keanggotaan dengan nilai </a:t>
            </a:r>
            <a:r>
              <a:rPr lang="en-ID" sz="2000" b="1" smtClean="0">
                <a:latin typeface="Calibri" panose="020F0502020204030204" pitchFamily="34" charset="0"/>
                <a:cs typeface="Calibri" panose="020F0502020204030204" pitchFamily="34" charset="0"/>
              </a:rPr>
              <a:t>x = 42 </a:t>
            </a:r>
            <a:r>
              <a:rPr lang="en-ID" sz="2000" smtClean="0">
                <a:latin typeface="Calibri" panose="020F0502020204030204" pitchFamily="34" charset="0"/>
                <a:cs typeface="Calibri" panose="020F0502020204030204" pitchFamily="34" charset="0"/>
              </a:rPr>
              <a:t>pada himpunan naik?</a:t>
            </a:r>
            <a:endParaRPr lang="en-ID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664885" y="5956632"/>
                <a:ext cx="3027111" cy="5203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42</m:t>
                          </m:r>
                        </m:e>
                      </m:d>
                      <m:r>
                        <a:rPr lang="en-ID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42−20</m:t>
                          </m:r>
                        </m:num>
                        <m:den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80−20</m:t>
                          </m:r>
                        </m:den>
                      </m:f>
                      <m:r>
                        <a:rPr lang="en-ID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num>
                        <m:den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=0,36</m:t>
                      </m:r>
                    </m:oMath>
                  </m:oMathPara>
                </a14:m>
                <a:endParaRPr lang="en-ID" smtClean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4885" y="5956632"/>
                <a:ext cx="3027111" cy="520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88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8" grpId="0" animBg="1"/>
      <p:bldP spid="39" grpId="0"/>
      <p:bldP spid="40" grpId="0"/>
      <p:bldP spid="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FUNGSI KEANGGOTAAN: LINEAR</a:t>
            </a:r>
            <a:endParaRPr lang="en-ID"/>
          </a:p>
        </p:txBody>
      </p:sp>
      <p:grpSp>
        <p:nvGrpSpPr>
          <p:cNvPr id="22" name="Group 21"/>
          <p:cNvGrpSpPr/>
          <p:nvPr/>
        </p:nvGrpSpPr>
        <p:grpSpPr>
          <a:xfrm>
            <a:off x="716340" y="2329315"/>
            <a:ext cx="4780146" cy="2656572"/>
            <a:chOff x="716340" y="2329315"/>
            <a:chExt cx="4780146" cy="2656572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413521" y="2329315"/>
              <a:ext cx="0" cy="2322274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301980" y="4540048"/>
              <a:ext cx="4194506" cy="153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5" idx="0"/>
            </p:cNvCxnSpPr>
            <p:nvPr/>
          </p:nvCxnSpPr>
          <p:spPr>
            <a:xfrm flipH="1" flipV="1">
              <a:off x="2156059" y="2773940"/>
              <a:ext cx="2944587" cy="174183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413522" y="2773940"/>
              <a:ext cx="74253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1255279" y="3656611"/>
              <a:ext cx="1766108" cy="7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88253" y="4540048"/>
              <a:ext cx="320756" cy="445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33301" y="4515772"/>
              <a:ext cx="334689" cy="445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16340" y="3177943"/>
              <a:ext cx="6815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514350" indent="-514350">
                <a:buNone/>
              </a:pPr>
              <a:r>
                <a:rPr lang="en-US" sz="2400">
                  <a:latin typeface="Calibri" panose="020F0502020204030204" pitchFamily="34" charset="0"/>
                  <a:cs typeface="Calibri" panose="020F0502020204030204" pitchFamily="34" charset="0"/>
                  <a:sym typeface="Symbol"/>
                </a:rPr>
                <a:t>(x)</a:t>
              </a:r>
              <a:endPara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61797" y="4034982"/>
              <a:ext cx="306825" cy="445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08136" y="4428669"/>
              <a:ext cx="328497" cy="445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08135" y="251071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301980" y="5312289"/>
                <a:ext cx="3347022" cy="13874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D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D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D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</a:rPr>
                                <m:t>0;       </m:t>
                              </m:r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D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ID" sz="20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ID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ID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ID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D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</a:rPr>
                                <m:t>;       </m:t>
                              </m:r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</a:rPr>
                                <m:t>1;      </m:t>
                              </m:r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D" sz="200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980" y="5312289"/>
                <a:ext cx="3347022" cy="13874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1129038" y="1843493"/>
            <a:ext cx="2528384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Kurva Linear Turun</a:t>
            </a:r>
            <a:endParaRPr lang="en-ID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801871" y="2329315"/>
            <a:ext cx="4780146" cy="2610843"/>
            <a:chOff x="5801871" y="2329315"/>
            <a:chExt cx="4780146" cy="2610843"/>
          </a:xfrm>
        </p:grpSpPr>
        <p:grpSp>
          <p:nvGrpSpPr>
            <p:cNvPr id="26" name="Group 25"/>
            <p:cNvGrpSpPr/>
            <p:nvPr/>
          </p:nvGrpSpPr>
          <p:grpSpPr>
            <a:xfrm>
              <a:off x="5801871" y="2329315"/>
              <a:ext cx="4780146" cy="2610843"/>
              <a:chOff x="716340" y="2329315"/>
              <a:chExt cx="4780146" cy="2610843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1413521" y="2329315"/>
                <a:ext cx="0" cy="2322274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301980" y="4540048"/>
                <a:ext cx="4194506" cy="1534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33" idx="0"/>
              </p:cNvCxnSpPr>
              <p:nvPr/>
            </p:nvCxnSpPr>
            <p:spPr>
              <a:xfrm flipH="1" flipV="1">
                <a:off x="2186079" y="2773940"/>
                <a:ext cx="2969398" cy="1741832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1413522" y="2773940"/>
                <a:ext cx="73587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400000" flipH="1" flipV="1">
                <a:off x="1303408" y="3656611"/>
                <a:ext cx="1766108" cy="76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1988253" y="4540048"/>
                <a:ext cx="4443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200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ID" sz="20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lang="en-ID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933301" y="4515772"/>
                <a:ext cx="4443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20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40</a:t>
                </a:r>
                <a:endParaRPr lang="en-ID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16340" y="3177943"/>
                <a:ext cx="6815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514350" indent="-514350">
                  <a:buNone/>
                </a:pPr>
                <a:r>
                  <a:rPr lang="en-US" sz="240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(x)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  <a:sym typeface="Symbol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161797" y="4034982"/>
                <a:ext cx="306825" cy="445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24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endParaRPr lang="en-ID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08136" y="4428669"/>
                <a:ext cx="328497" cy="445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24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lang="en-ID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108135" y="2510718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24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lang="en-ID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9536923" y="3740309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mtClean="0">
                  <a:latin typeface="Calibri" panose="020F0502020204030204" pitchFamily="34" charset="0"/>
                  <a:cs typeface="Calibri" panose="020F0502020204030204" pitchFamily="34" charset="0"/>
                </a:rPr>
                <a:t>turun</a:t>
              </a:r>
              <a:endParaRPr lang="en-ID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056847" y="5229156"/>
            <a:ext cx="3370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smtClean="0">
                <a:latin typeface="Calibri" panose="020F0502020204030204" pitchFamily="34" charset="0"/>
                <a:cs typeface="Calibri" panose="020F0502020204030204" pitchFamily="34" charset="0"/>
              </a:rPr>
              <a:t>Berapa derajat keanggotaan dengan nilai </a:t>
            </a:r>
            <a:r>
              <a:rPr lang="en-ID" sz="2000" b="1" smtClean="0">
                <a:latin typeface="Calibri" panose="020F0502020204030204" pitchFamily="34" charset="0"/>
                <a:cs typeface="Calibri" panose="020F0502020204030204" pitchFamily="34" charset="0"/>
              </a:rPr>
              <a:t>x = 24 </a:t>
            </a:r>
            <a:r>
              <a:rPr lang="en-ID" sz="2000" smtClean="0">
                <a:latin typeface="Calibri" panose="020F0502020204030204" pitchFamily="34" charset="0"/>
                <a:cs typeface="Calibri" panose="020F0502020204030204" pitchFamily="34" charset="0"/>
              </a:rPr>
              <a:t>pada himpunan turun?</a:t>
            </a:r>
            <a:endParaRPr lang="en-ID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664885" y="5956632"/>
                <a:ext cx="3027111" cy="5203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24</m:t>
                          </m:r>
                        </m:e>
                      </m:d>
                      <m:r>
                        <a:rPr lang="en-ID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40−24</m:t>
                          </m:r>
                        </m:num>
                        <m:den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40−10</m:t>
                          </m:r>
                        </m:den>
                      </m:f>
                      <m:r>
                        <a:rPr lang="en-ID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=0,53</m:t>
                      </m:r>
                    </m:oMath>
                  </m:oMathPara>
                </a14:m>
                <a:endParaRPr lang="en-ID" smtClean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4885" y="5956632"/>
                <a:ext cx="3027111" cy="520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63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8" grpId="0" animBg="1"/>
      <p:bldP spid="40" grpId="0"/>
      <p:bldP spid="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FUNGSI KEANGGOTAAN: SEGITIGA</a:t>
            </a:r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301980" y="5312289"/>
                <a:ext cx="3347022" cy="14405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D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D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D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</a:rPr>
                                <m:t>0;       </m:t>
                              </m:r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</a:rPr>
                                <m:t> ≤</m:t>
                              </m:r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D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D" sz="20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ID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ID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ID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D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</a:rPr>
                                <m:t>;       </m:t>
                              </m:r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D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ID" sz="2000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ID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ID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ID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D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en-ID" sz="2000" i="1">
                                  <a:latin typeface="Cambria Math" panose="02040503050406030204" pitchFamily="18" charset="0"/>
                                </a:rPr>
                                <m:t>;       </m:t>
                              </m:r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ID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D" sz="200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980" y="5312289"/>
                <a:ext cx="3347022" cy="14405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1129038" y="1843493"/>
            <a:ext cx="1932645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Kurva Segitiga</a:t>
            </a:r>
            <a:endParaRPr lang="en-ID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56847" y="5229156"/>
            <a:ext cx="3370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smtClean="0">
                <a:latin typeface="Calibri" panose="020F0502020204030204" pitchFamily="34" charset="0"/>
                <a:cs typeface="Calibri" panose="020F0502020204030204" pitchFamily="34" charset="0"/>
              </a:rPr>
              <a:t>Berapa derajat keanggotaan dengan nilai </a:t>
            </a:r>
            <a:r>
              <a:rPr lang="en-ID" sz="2000" b="1" smtClean="0">
                <a:latin typeface="Calibri" panose="020F0502020204030204" pitchFamily="34" charset="0"/>
                <a:cs typeface="Calibri" panose="020F0502020204030204" pitchFamily="34" charset="0"/>
              </a:rPr>
              <a:t>x = 24 </a:t>
            </a:r>
            <a:r>
              <a:rPr lang="en-ID" sz="2000" smtClean="0">
                <a:latin typeface="Calibri" panose="020F0502020204030204" pitchFamily="34" charset="0"/>
                <a:cs typeface="Calibri" panose="020F0502020204030204" pitchFamily="34" charset="0"/>
              </a:rPr>
              <a:t>pada himpunan di atas?</a:t>
            </a:r>
            <a:endParaRPr lang="en-ID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664885" y="5956632"/>
                <a:ext cx="3027111" cy="5204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24</m:t>
                          </m:r>
                        </m:e>
                      </m:d>
                      <m:r>
                        <a:rPr lang="en-ID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24−10</m:t>
                          </m:r>
                        </m:num>
                        <m:den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25−10</m:t>
                          </m:r>
                        </m:den>
                      </m:f>
                      <m:r>
                        <a:rPr lang="en-ID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=0,93</m:t>
                      </m:r>
                    </m:oMath>
                  </m:oMathPara>
                </a14:m>
                <a:endParaRPr lang="en-ID" smtClean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4885" y="5956632"/>
                <a:ext cx="3027111" cy="5204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716340" y="2329315"/>
            <a:ext cx="4780146" cy="2656572"/>
            <a:chOff x="716340" y="2329315"/>
            <a:chExt cx="4780146" cy="2656572"/>
          </a:xfrm>
        </p:grpSpPr>
        <p:grpSp>
          <p:nvGrpSpPr>
            <p:cNvPr id="22" name="Group 21"/>
            <p:cNvGrpSpPr/>
            <p:nvPr/>
          </p:nvGrpSpPr>
          <p:grpSpPr>
            <a:xfrm>
              <a:off x="716340" y="2329315"/>
              <a:ext cx="4780146" cy="2656572"/>
              <a:chOff x="716340" y="2329315"/>
              <a:chExt cx="4780146" cy="2656572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1413521" y="2329315"/>
                <a:ext cx="0" cy="2322274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301980" y="4540048"/>
                <a:ext cx="4194506" cy="1534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stCxn id="15" idx="0"/>
              </p:cNvCxnSpPr>
              <p:nvPr/>
            </p:nvCxnSpPr>
            <p:spPr>
              <a:xfrm flipH="1" flipV="1">
                <a:off x="3599848" y="2773940"/>
                <a:ext cx="1490708" cy="1741832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1413523" y="2773940"/>
                <a:ext cx="2186325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 flipH="1" flipV="1">
                <a:off x="2718316" y="3656611"/>
                <a:ext cx="1766108" cy="76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1988253" y="4540048"/>
                <a:ext cx="320756" cy="445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24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endParaRPr lang="en-ID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933301" y="4515772"/>
                <a:ext cx="3145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24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endParaRPr lang="en-ID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16340" y="3177943"/>
                <a:ext cx="6815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514350" indent="-514350">
                  <a:buNone/>
                </a:pPr>
                <a:r>
                  <a:rPr lang="en-US" sz="240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(x)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  <a:sym typeface="Symbol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161797" y="4034982"/>
                <a:ext cx="306825" cy="445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24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endParaRPr lang="en-ID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108136" y="4428669"/>
                <a:ext cx="328497" cy="445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24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lang="en-ID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108135" y="2510718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24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lang="en-ID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42" name="Straight Connector 41"/>
            <p:cNvCxnSpPr>
              <a:endCxn id="14" idx="0"/>
            </p:cNvCxnSpPr>
            <p:nvPr/>
          </p:nvCxnSpPr>
          <p:spPr>
            <a:xfrm flipH="1">
              <a:off x="2148631" y="2773940"/>
              <a:ext cx="1451217" cy="176610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448087" y="4515771"/>
              <a:ext cx="334689" cy="445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801871" y="2305038"/>
            <a:ext cx="4780146" cy="2672398"/>
            <a:chOff x="5801871" y="2305038"/>
            <a:chExt cx="4780146" cy="2672398"/>
          </a:xfrm>
        </p:grpSpPr>
        <p:grpSp>
          <p:nvGrpSpPr>
            <p:cNvPr id="44" name="Group 43"/>
            <p:cNvGrpSpPr/>
            <p:nvPr/>
          </p:nvGrpSpPr>
          <p:grpSpPr>
            <a:xfrm>
              <a:off x="5801871" y="2305038"/>
              <a:ext cx="4780146" cy="2672398"/>
              <a:chOff x="716340" y="2329315"/>
              <a:chExt cx="4780146" cy="2672398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1413521" y="2329315"/>
                <a:ext cx="0" cy="2322274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301980" y="4540048"/>
                <a:ext cx="4194506" cy="1534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51" idx="0"/>
              </p:cNvCxnSpPr>
              <p:nvPr/>
            </p:nvCxnSpPr>
            <p:spPr>
              <a:xfrm flipH="1" flipV="1">
                <a:off x="3599848" y="2773940"/>
                <a:ext cx="1581278" cy="1741832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1413523" y="2773940"/>
                <a:ext cx="2186325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 flipH="1" flipV="1">
                <a:off x="2718316" y="3656611"/>
                <a:ext cx="1766108" cy="76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1988253" y="4540048"/>
                <a:ext cx="4956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24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endParaRPr lang="en-ID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933301" y="4515772"/>
                <a:ext cx="4956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24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40</a:t>
                </a:r>
                <a:endParaRPr lang="en-ID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716340" y="3177943"/>
                <a:ext cx="6815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514350" indent="-514350">
                  <a:buNone/>
                </a:pPr>
                <a:r>
                  <a:rPr lang="en-US" sz="240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(x)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  <a:sym typeface="Symbol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161797" y="4034982"/>
                <a:ext cx="306825" cy="445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24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endParaRPr lang="en-ID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108136" y="4428669"/>
                <a:ext cx="328497" cy="445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24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lang="en-ID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108135" y="2510718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24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lang="en-ID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8481591" y="449149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25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 flipH="1">
              <a:off x="7208962" y="2765015"/>
              <a:ext cx="1451217" cy="176610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130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8" grpId="0" animBg="1"/>
      <p:bldP spid="40" grpId="0"/>
      <p:bldP spid="4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FUNGSI KEANGGOTAAN: TRAPESIUM</a:t>
            </a:r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272384" y="4965309"/>
                <a:ext cx="3347022" cy="1799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D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D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D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</a:rPr>
                                <m:t>0;       </m:t>
                              </m:r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</a:rPr>
                                <m:t> ≤</m:t>
                              </m:r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D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D" sz="20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ID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ID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ID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D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</a:rPr>
                                <m:t>;       </m:t>
                              </m:r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ID" sz="20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D" sz="2000" i="1">
                                  <a:latin typeface="Cambria Math" panose="02040503050406030204" pitchFamily="18" charset="0"/>
                                </a:rPr>
                                <m:t>;       </m:t>
                              </m:r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ID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D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ID" sz="2000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ID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ID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ID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D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  <m:r>
                                <a:rPr lang="en-ID" sz="2000" i="1">
                                  <a:latin typeface="Cambria Math" panose="02040503050406030204" pitchFamily="18" charset="0"/>
                                </a:rPr>
                                <m:t>;       </m:t>
                              </m:r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ID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D" sz="200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384" y="4965309"/>
                <a:ext cx="3347022" cy="17995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1129038" y="1843493"/>
            <a:ext cx="2257606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Kurva Trapesium</a:t>
            </a:r>
            <a:endParaRPr lang="en-ID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56847" y="5229156"/>
            <a:ext cx="3370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smtClean="0">
                <a:latin typeface="Calibri" panose="020F0502020204030204" pitchFamily="34" charset="0"/>
                <a:cs typeface="Calibri" panose="020F0502020204030204" pitchFamily="34" charset="0"/>
              </a:rPr>
              <a:t>Berapa derajat keanggotaan dengan nilai </a:t>
            </a:r>
            <a:r>
              <a:rPr lang="en-ID" sz="2000" b="1" smtClean="0">
                <a:latin typeface="Calibri" panose="020F0502020204030204" pitchFamily="34" charset="0"/>
                <a:cs typeface="Calibri" panose="020F0502020204030204" pitchFamily="34" charset="0"/>
              </a:rPr>
              <a:t>x = 24 </a:t>
            </a:r>
            <a:r>
              <a:rPr lang="en-ID" sz="2000" smtClean="0">
                <a:latin typeface="Calibri" panose="020F0502020204030204" pitchFamily="34" charset="0"/>
                <a:cs typeface="Calibri" panose="020F0502020204030204" pitchFamily="34" charset="0"/>
              </a:rPr>
              <a:t>pada himpunan di atas?</a:t>
            </a:r>
            <a:endParaRPr lang="en-ID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664885" y="5956632"/>
                <a:ext cx="3027111" cy="5204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24</m:t>
                          </m:r>
                        </m:e>
                      </m:d>
                      <m:r>
                        <a:rPr lang="en-ID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24−10</m:t>
                          </m:r>
                        </m:num>
                        <m:den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25−10</m:t>
                          </m:r>
                        </m:den>
                      </m:f>
                      <m:r>
                        <a:rPr lang="en-ID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=0,93</m:t>
                      </m:r>
                    </m:oMath>
                  </m:oMathPara>
                </a14:m>
                <a:endParaRPr lang="en-ID" smtClean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4885" y="5956632"/>
                <a:ext cx="3027111" cy="5204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716340" y="2329315"/>
            <a:ext cx="4780146" cy="2656572"/>
            <a:chOff x="716340" y="2329315"/>
            <a:chExt cx="4780146" cy="2656572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413521" y="2329315"/>
              <a:ext cx="0" cy="2322274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301980" y="4540048"/>
              <a:ext cx="4194506" cy="153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5" idx="0"/>
            </p:cNvCxnSpPr>
            <p:nvPr/>
          </p:nvCxnSpPr>
          <p:spPr>
            <a:xfrm flipH="1" flipV="1">
              <a:off x="4035254" y="2786078"/>
              <a:ext cx="1071332" cy="172969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413524" y="2773940"/>
              <a:ext cx="262173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2265931" y="3656611"/>
              <a:ext cx="1766108" cy="7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88253" y="4540048"/>
              <a:ext cx="320756" cy="445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33301" y="4515772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16340" y="3177943"/>
              <a:ext cx="6815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514350" indent="-514350">
                <a:buNone/>
              </a:pPr>
              <a:r>
                <a:rPr lang="en-US" sz="2400">
                  <a:latin typeface="Calibri" panose="020F0502020204030204" pitchFamily="34" charset="0"/>
                  <a:cs typeface="Calibri" panose="020F0502020204030204" pitchFamily="34" charset="0"/>
                  <a:sym typeface="Symbol"/>
                </a:rPr>
                <a:t>(x)</a:t>
              </a:r>
              <a:endPara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61797" y="4034982"/>
              <a:ext cx="306825" cy="445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08136" y="4428669"/>
              <a:ext cx="328497" cy="445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08135" y="251071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2" name="Straight Connector 41"/>
            <p:cNvCxnSpPr>
              <a:endCxn id="14" idx="0"/>
            </p:cNvCxnSpPr>
            <p:nvPr/>
          </p:nvCxnSpPr>
          <p:spPr>
            <a:xfrm flipH="1">
              <a:off x="2148631" y="2761802"/>
              <a:ext cx="1011929" cy="177824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986079" y="4515771"/>
              <a:ext cx="334689" cy="445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5400000" flipH="1" flipV="1">
              <a:off x="3140225" y="3683886"/>
              <a:ext cx="1766108" cy="7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870469" y="4515770"/>
              <a:ext cx="3145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 flipH="1">
              <a:off x="3166153" y="2767872"/>
              <a:ext cx="849901" cy="606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5512201" y="2317421"/>
            <a:ext cx="4780146" cy="2672398"/>
            <a:chOff x="716340" y="2329315"/>
            <a:chExt cx="4780146" cy="2672398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1413521" y="2329315"/>
              <a:ext cx="0" cy="2322274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301980" y="4540048"/>
              <a:ext cx="4194506" cy="153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6" idx="0"/>
            </p:cNvCxnSpPr>
            <p:nvPr/>
          </p:nvCxnSpPr>
          <p:spPr>
            <a:xfrm flipH="1" flipV="1">
              <a:off x="4035254" y="2786078"/>
              <a:ext cx="1145872" cy="172969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1413524" y="2773940"/>
              <a:ext cx="262173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 flipH="1" flipV="1">
              <a:off x="2265931" y="3656611"/>
              <a:ext cx="1766108" cy="7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988253" y="4540048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10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933301" y="4515772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50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16340" y="3177943"/>
              <a:ext cx="6815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514350" indent="-514350">
                <a:buNone/>
              </a:pPr>
              <a:r>
                <a:rPr lang="en-US" sz="2400">
                  <a:latin typeface="Calibri" panose="020F0502020204030204" pitchFamily="34" charset="0"/>
                  <a:cs typeface="Calibri" panose="020F0502020204030204" pitchFamily="34" charset="0"/>
                  <a:sym typeface="Symbol"/>
                </a:rPr>
                <a:t>(x)</a:t>
              </a:r>
              <a:endPara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161797" y="4034982"/>
              <a:ext cx="306825" cy="445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108136" y="4428669"/>
              <a:ext cx="328497" cy="445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108135" y="251071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71" name="Straight Connector 70"/>
            <p:cNvCxnSpPr>
              <a:endCxn id="65" idx="0"/>
            </p:cNvCxnSpPr>
            <p:nvPr/>
          </p:nvCxnSpPr>
          <p:spPr>
            <a:xfrm flipH="1">
              <a:off x="2236078" y="2761802"/>
              <a:ext cx="924484" cy="177824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2986079" y="4515771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25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 flipH="1" flipV="1">
              <a:off x="3140225" y="3683886"/>
              <a:ext cx="1766108" cy="7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870469" y="451577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35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>
            <a:xfrm flipH="1">
              <a:off x="3166153" y="2767872"/>
              <a:ext cx="849901" cy="606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29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8" grpId="0" animBg="1"/>
      <p:bldP spid="40" grpId="0"/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6487428" y="2637322"/>
            <a:ext cx="4898215" cy="1155032"/>
            <a:chOff x="6487428" y="2637322"/>
            <a:chExt cx="4898215" cy="1155032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6487428" y="2637322"/>
              <a:ext cx="0" cy="11550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641432" y="2799339"/>
              <a:ext cx="47442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2400" smtClean="0"/>
                <a:t>Banyak permasalahan di sekitar kita yang mengandung </a:t>
              </a:r>
              <a:r>
                <a:rPr lang="en-ID" sz="2400" b="1" smtClean="0">
                  <a:solidFill>
                    <a:srgbClr val="FF0000"/>
                  </a:solidFill>
                </a:rPr>
                <a:t>ketidakpastian</a:t>
              </a:r>
              <a:endParaRPr lang="en-ID" sz="24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347537" y="469064"/>
            <a:ext cx="3580443" cy="1940301"/>
            <a:chOff x="1347537" y="469064"/>
            <a:chExt cx="3580443" cy="1940301"/>
          </a:xfrm>
        </p:grpSpPr>
        <p:sp>
          <p:nvSpPr>
            <p:cNvPr id="7" name="TextBox 6"/>
            <p:cNvSpPr txBox="1"/>
            <p:nvPr/>
          </p:nvSpPr>
          <p:spPr>
            <a:xfrm>
              <a:off x="2165685" y="1171543"/>
              <a:ext cx="2762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/>
                <a:t>Adi; tinggi = 170 cm</a:t>
              </a:r>
              <a:endParaRPr lang="en-ID" sz="240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47537" y="469064"/>
              <a:ext cx="733972" cy="1940301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1347537" y="2402826"/>
            <a:ext cx="3564413" cy="1957216"/>
            <a:chOff x="1347537" y="2402826"/>
            <a:chExt cx="3564413" cy="195721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47537" y="2402826"/>
              <a:ext cx="745958" cy="195721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165685" y="3127129"/>
              <a:ext cx="2746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/>
                <a:t>Ida; tinggi = 169 cm</a:t>
              </a:r>
              <a:endParaRPr lang="en-ID" sz="240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397751" y="4494997"/>
            <a:ext cx="3478932" cy="2021306"/>
            <a:chOff x="1397751" y="4494997"/>
            <a:chExt cx="3478932" cy="202130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97751" y="4494997"/>
              <a:ext cx="633543" cy="2021306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165684" y="5274817"/>
              <a:ext cx="27109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/>
                <a:t>Edi; tinggi = 150 cm</a:t>
              </a:r>
              <a:endParaRPr lang="en-ID" sz="240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305658" y="839049"/>
            <a:ext cx="4995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smtClean="0">
                <a:solidFill>
                  <a:srgbClr val="FF0000"/>
                </a:solidFill>
              </a:rPr>
              <a:t>Jika yang dikatakan TINGGI &gt;= 170 cm, apakah IDA dapat dikatakan TINGGI? atau PENDEK?</a:t>
            </a:r>
            <a:endParaRPr lang="en-ID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3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FUNGSI KEANGGOTAAN: S (SIGMOID)</a:t>
            </a:r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85104" y="5026145"/>
                <a:ext cx="4755789" cy="16973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D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0;       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 ≤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D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D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D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ID" i="1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r>
                                            <a:rPr lang="en-ID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num>
                                        <m:den>
                                          <m:r>
                                            <a:rPr lang="en-ID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ID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ID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;       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D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D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D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ID" i="1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r>
                                            <a:rPr lang="en-ID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num>
                                        <m:den>
                                          <m:r>
                                            <a:rPr lang="en-ID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ID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ID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;       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ID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;       </m:t>
                              </m:r>
                              <m:r>
                                <a:rPr lang="en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04" y="5026145"/>
                <a:ext cx="4755789" cy="16973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1129038" y="1843493"/>
            <a:ext cx="3746795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Kurva Sigmoid Pertumbuhan</a:t>
            </a:r>
            <a:endParaRPr lang="en-ID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716340" y="2329315"/>
            <a:ext cx="4780146" cy="2656572"/>
            <a:chOff x="716340" y="2329315"/>
            <a:chExt cx="4780146" cy="2656572"/>
          </a:xfrm>
        </p:grpSpPr>
        <p:cxnSp>
          <p:nvCxnSpPr>
            <p:cNvPr id="4" name="Curved Connector 3"/>
            <p:cNvCxnSpPr/>
            <p:nvPr/>
          </p:nvCxnSpPr>
          <p:spPr>
            <a:xfrm flipV="1">
              <a:off x="1855155" y="2773940"/>
              <a:ext cx="3412835" cy="176610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413521" y="2329315"/>
              <a:ext cx="0" cy="2322274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301980" y="4540048"/>
              <a:ext cx="4194506" cy="153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0800000">
              <a:off x="1413521" y="2773940"/>
              <a:ext cx="3679391" cy="15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 flipH="1" flipV="1">
              <a:off x="4210241" y="3656611"/>
              <a:ext cx="1766108" cy="7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988253" y="4540048"/>
              <a:ext cx="320756" cy="445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933301" y="4515772"/>
              <a:ext cx="3145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16340" y="3177943"/>
              <a:ext cx="6815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514350" indent="-514350">
                <a:buNone/>
              </a:pPr>
              <a:r>
                <a:rPr lang="en-US" sz="2400">
                  <a:latin typeface="Calibri" panose="020F0502020204030204" pitchFamily="34" charset="0"/>
                  <a:cs typeface="Calibri" panose="020F0502020204030204" pitchFamily="34" charset="0"/>
                  <a:sym typeface="Symbol"/>
                </a:rPr>
                <a:t>(x)</a:t>
              </a:r>
              <a:endPara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161797" y="4034982"/>
              <a:ext cx="306825" cy="445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08136" y="4428669"/>
              <a:ext cx="328497" cy="445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108135" y="251071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533522" y="4468927"/>
              <a:ext cx="334689" cy="445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>
            <a:xfrm flipV="1">
              <a:off x="3666766" y="3374009"/>
              <a:ext cx="1" cy="118369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964054" y="2329315"/>
            <a:ext cx="4780146" cy="2656572"/>
            <a:chOff x="5964054" y="2329315"/>
            <a:chExt cx="4780146" cy="2656572"/>
          </a:xfrm>
        </p:grpSpPr>
        <p:cxnSp>
          <p:nvCxnSpPr>
            <p:cNvPr id="79" name="Curved Connector 78"/>
            <p:cNvCxnSpPr/>
            <p:nvPr/>
          </p:nvCxnSpPr>
          <p:spPr>
            <a:xfrm>
              <a:off x="7102869" y="2773940"/>
              <a:ext cx="3412835" cy="1766108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661235" y="2329315"/>
              <a:ext cx="0" cy="2322274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549694" y="4540048"/>
              <a:ext cx="4194506" cy="153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6661236" y="2773940"/>
              <a:ext cx="70517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 flipH="1" flipV="1">
              <a:off x="6483742" y="3656611"/>
              <a:ext cx="1766108" cy="7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7235967" y="4540048"/>
              <a:ext cx="320756" cy="445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0181015" y="4515772"/>
              <a:ext cx="3145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964054" y="3177943"/>
              <a:ext cx="6815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514350" indent="-514350">
                <a:buNone/>
              </a:pPr>
              <a:r>
                <a:rPr lang="en-US" sz="2400">
                  <a:latin typeface="Calibri" panose="020F0502020204030204" pitchFamily="34" charset="0"/>
                  <a:cs typeface="Calibri" panose="020F0502020204030204" pitchFamily="34" charset="0"/>
                  <a:sym typeface="Symbol"/>
                </a:rPr>
                <a:t>(x)</a:t>
              </a:r>
              <a:endPara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409511" y="4034982"/>
              <a:ext cx="306825" cy="445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355850" y="4428669"/>
              <a:ext cx="328497" cy="445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355849" y="251071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588730" y="4468927"/>
              <a:ext cx="334689" cy="445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 flipV="1">
              <a:off x="8731599" y="3374009"/>
              <a:ext cx="1" cy="118369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6355849" y="1814965"/>
            <a:ext cx="3482428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Kurva Sigmoid Penyusutan</a:t>
            </a:r>
            <a:endParaRPr lang="en-ID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6684347" y="5023620"/>
                <a:ext cx="4755789" cy="169732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D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1;       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 ≤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1−2</m:t>
                              </m:r>
                              <m:sSup>
                                <m:sSupPr>
                                  <m:ctrlPr>
                                    <a:rPr lang="en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D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D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D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ID" i="1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r>
                                            <a:rPr lang="en-ID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>
                                            <a:rPr lang="en-ID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ID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ID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;       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D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D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D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ID" i="1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r>
                                            <a:rPr lang="en-ID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>
                                            <a:rPr lang="en-ID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ID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ID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ID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;       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;       </m:t>
                              </m:r>
                              <m:r>
                                <a:rPr lang="en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347" y="5023620"/>
                <a:ext cx="4755789" cy="16973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05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8" grpId="0" animBg="1"/>
      <p:bldP spid="92" grpId="0" animBg="1"/>
      <p:bldP spid="9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FUNGSI KEANGGOTAAN: LONCENG (PI)</a:t>
            </a:r>
            <a:endParaRPr lang="en-ID"/>
          </a:p>
        </p:txBody>
      </p:sp>
      <p:sp>
        <p:nvSpPr>
          <p:cNvPr id="38" name="TextBox 37"/>
          <p:cNvSpPr txBox="1"/>
          <p:nvPr/>
        </p:nvSpPr>
        <p:spPr>
          <a:xfrm>
            <a:off x="1129038" y="1843493"/>
            <a:ext cx="2491388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Kurva Lonceng (Pi)</a:t>
            </a:r>
            <a:endParaRPr lang="en-ID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38803" y="2305158"/>
            <a:ext cx="484293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380656"/>
              </p:ext>
            </p:extLst>
          </p:nvPr>
        </p:nvGraphicFramePr>
        <p:xfrm>
          <a:off x="3136319" y="5184612"/>
          <a:ext cx="5447899" cy="879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Equation" r:id="rId4" imgW="2438280" imgH="393480" progId="Equation.3">
                  <p:embed/>
                </p:oleObj>
              </mc:Choice>
              <mc:Fallback>
                <p:oleObj name="Equation" r:id="rId4" imgW="2438280" imgH="39348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319" y="5184612"/>
                        <a:ext cx="5447899" cy="87960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296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OPERASI HIMPUNAN FUZZY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800" smtClean="0"/>
              <a:t>Operasi himpunan diperlukan untuk proses penalaran atau </a:t>
            </a:r>
            <a:r>
              <a:rPr lang="en-ID" sz="2800" smtClean="0">
                <a:solidFill>
                  <a:srgbClr val="FF0000"/>
                </a:solidFill>
              </a:rPr>
              <a:t>inferensi</a:t>
            </a:r>
          </a:p>
          <a:p>
            <a:r>
              <a:rPr lang="en-ID" sz="2800" smtClean="0"/>
              <a:t>Operasi himpunan melibatkan operasi terhadap </a:t>
            </a:r>
            <a:r>
              <a:rPr lang="en-ID" sz="2800" smtClean="0">
                <a:solidFill>
                  <a:srgbClr val="FF0000"/>
                </a:solidFill>
              </a:rPr>
              <a:t>derajat keanggotaan </a:t>
            </a:r>
            <a:r>
              <a:rPr lang="en-ID" sz="2800" smtClean="0">
                <a:solidFill>
                  <a:srgbClr val="FF0000"/>
                </a:solidFill>
                <a:sym typeface="Symbol" panose="05050102010706020507" pitchFamily="18" charset="2"/>
              </a:rPr>
              <a:t>(x)</a:t>
            </a:r>
            <a:endParaRPr lang="en-ID" sz="2800" smtClean="0">
              <a:solidFill>
                <a:srgbClr val="FF0000"/>
              </a:solidFill>
            </a:endParaRPr>
          </a:p>
          <a:p>
            <a:r>
              <a:rPr lang="en-ID" sz="2800" smtClean="0"/>
              <a:t>Derajat keanggotaan hasil operasi dua buah himpunan fuzzy disebut dengan </a:t>
            </a:r>
            <a:r>
              <a:rPr lang="en-ID" sz="2800" b="1" smtClean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ID" sz="2800" b="1" smtClean="0">
                <a:solidFill>
                  <a:srgbClr val="FF0000"/>
                </a:solidFill>
              </a:rPr>
              <a:t>-predikat</a:t>
            </a:r>
            <a:endParaRPr lang="en-ID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56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OPERASI HIMPUNAN FUZZY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800" b="1" smtClean="0">
                <a:solidFill>
                  <a:srgbClr val="FF0000"/>
                </a:solidFill>
              </a:rPr>
              <a:t>Operasi Gabungan (Union)</a:t>
            </a:r>
          </a:p>
          <a:p>
            <a:pPr lvl="1"/>
            <a:r>
              <a:rPr lang="en-ID" sz="2400" smtClean="0"/>
              <a:t>Disebut operasi max, dengan operator OR</a:t>
            </a:r>
          </a:p>
          <a:p>
            <a:pPr lvl="1"/>
            <a:r>
              <a:rPr lang="en-ID" sz="2400" smtClean="0"/>
              <a:t>Dinyatakan sebagai:</a:t>
            </a:r>
          </a:p>
          <a:p>
            <a:pPr marL="355600" lvl="1" indent="0">
              <a:buNone/>
            </a:pPr>
            <a:r>
              <a:rPr lang="en-US" sz="2400" b="1" i="1" smtClean="0">
                <a:sym typeface="Symbol"/>
              </a:rPr>
              <a:t>	</a:t>
            </a:r>
            <a:r>
              <a:rPr lang="en-US" sz="2400" b="1" i="1" baseline="-25000"/>
              <a:t>A</a:t>
            </a:r>
            <a:r>
              <a:rPr lang="en-US" sz="2400" b="1" baseline="-25000"/>
              <a:t> </a:t>
            </a:r>
            <a:r>
              <a:rPr lang="en-US" sz="2400" b="1" baseline="-25000">
                <a:sym typeface="Symbol"/>
              </a:rPr>
              <a:t></a:t>
            </a:r>
            <a:r>
              <a:rPr lang="en-US" sz="2400" b="1" baseline="-25000"/>
              <a:t> </a:t>
            </a:r>
            <a:r>
              <a:rPr lang="en-US" sz="2400" b="1" i="1" baseline="-25000"/>
              <a:t>B</a:t>
            </a:r>
            <a:r>
              <a:rPr lang="en-US" sz="2400" b="1"/>
              <a:t> = </a:t>
            </a:r>
            <a:r>
              <a:rPr lang="en-US" sz="2400" b="1" i="1">
                <a:sym typeface="Symbol"/>
              </a:rPr>
              <a:t></a:t>
            </a:r>
            <a:r>
              <a:rPr lang="en-US" sz="2400" b="1" i="1" baseline="-25000"/>
              <a:t>A</a:t>
            </a:r>
            <a:r>
              <a:rPr lang="en-US" sz="2400" b="1"/>
              <a:t>(</a:t>
            </a:r>
            <a:r>
              <a:rPr lang="en-US" sz="2400" b="1" i="1"/>
              <a:t>x</a:t>
            </a:r>
            <a:r>
              <a:rPr lang="en-US" sz="2400" b="1"/>
              <a:t>) </a:t>
            </a:r>
            <a:r>
              <a:rPr lang="en-US" sz="2400" b="1" smtClean="0">
                <a:sym typeface="Symbol" panose="05050102010706020507" pitchFamily="18" charset="2"/>
              </a:rPr>
              <a:t></a:t>
            </a:r>
            <a:r>
              <a:rPr lang="en-US" sz="2400" b="1" i="1" smtClean="0">
                <a:sym typeface="Symbol"/>
              </a:rPr>
              <a:t></a:t>
            </a:r>
            <a:r>
              <a:rPr lang="en-US" sz="2400" b="1" i="1" baseline="-25000"/>
              <a:t>B</a:t>
            </a:r>
            <a:r>
              <a:rPr lang="en-US" sz="2400" b="1"/>
              <a:t>(</a:t>
            </a:r>
            <a:r>
              <a:rPr lang="en-US" sz="2400" b="1" i="1"/>
              <a:t>x</a:t>
            </a:r>
            <a:r>
              <a:rPr lang="en-US" sz="2400" b="1"/>
              <a:t>) = max(</a:t>
            </a:r>
            <a:r>
              <a:rPr lang="en-US" sz="2400" b="1" i="1">
                <a:sym typeface="Symbol"/>
              </a:rPr>
              <a:t></a:t>
            </a:r>
            <a:r>
              <a:rPr lang="en-US" sz="2400" b="1" i="1" baseline="-25000"/>
              <a:t>A</a:t>
            </a:r>
            <a:r>
              <a:rPr lang="en-US" sz="2400" b="1"/>
              <a:t>(</a:t>
            </a:r>
            <a:r>
              <a:rPr lang="en-US" sz="2400" b="1" i="1"/>
              <a:t>x</a:t>
            </a:r>
            <a:r>
              <a:rPr lang="en-US" sz="2400" b="1"/>
              <a:t>), </a:t>
            </a:r>
            <a:r>
              <a:rPr lang="en-US" sz="2400" b="1" i="1">
                <a:sym typeface="Symbol"/>
              </a:rPr>
              <a:t></a:t>
            </a:r>
            <a:r>
              <a:rPr lang="en-US" sz="2400" b="1" i="1" baseline="-25000"/>
              <a:t>B</a:t>
            </a:r>
            <a:r>
              <a:rPr lang="en-US" sz="2400" b="1"/>
              <a:t>(</a:t>
            </a:r>
            <a:r>
              <a:rPr lang="en-US" sz="2400" b="1" i="1"/>
              <a:t>x</a:t>
            </a:r>
            <a:r>
              <a:rPr lang="en-US" sz="2400" b="1" smtClean="0"/>
              <a:t>)) </a:t>
            </a:r>
            <a:r>
              <a:rPr lang="en-US" sz="2400" smtClean="0"/>
              <a:t>dimana x </a:t>
            </a:r>
            <a:r>
              <a:rPr lang="en-US" sz="2400" smtClean="0">
                <a:sym typeface="Symbol" panose="05050102010706020507" pitchFamily="18" charset="2"/>
              </a:rPr>
              <a:t> X</a:t>
            </a:r>
          </a:p>
          <a:p>
            <a:r>
              <a:rPr lang="en-ID" sz="2800" b="1">
                <a:solidFill>
                  <a:srgbClr val="FF0000"/>
                </a:solidFill>
              </a:rPr>
              <a:t>Operasi </a:t>
            </a:r>
            <a:r>
              <a:rPr lang="en-ID" sz="2800" b="1" smtClean="0">
                <a:solidFill>
                  <a:srgbClr val="FF0000"/>
                </a:solidFill>
              </a:rPr>
              <a:t>Irisan (Intersection)</a:t>
            </a:r>
            <a:endParaRPr lang="en-ID" sz="2800" b="1">
              <a:solidFill>
                <a:srgbClr val="FF0000"/>
              </a:solidFill>
            </a:endParaRPr>
          </a:p>
          <a:p>
            <a:pPr lvl="1"/>
            <a:r>
              <a:rPr lang="en-ID" sz="2400"/>
              <a:t>Disebut operasi </a:t>
            </a:r>
            <a:r>
              <a:rPr lang="en-ID" sz="2400" smtClean="0"/>
              <a:t>min, </a:t>
            </a:r>
            <a:r>
              <a:rPr lang="en-ID" sz="2400"/>
              <a:t>dengan operator </a:t>
            </a:r>
            <a:r>
              <a:rPr lang="en-ID" sz="2400" smtClean="0"/>
              <a:t>AND</a:t>
            </a:r>
            <a:endParaRPr lang="en-ID" sz="2400"/>
          </a:p>
          <a:p>
            <a:pPr lvl="1"/>
            <a:r>
              <a:rPr lang="en-ID" sz="2400"/>
              <a:t>Dinyatakan sebagai:</a:t>
            </a:r>
          </a:p>
          <a:p>
            <a:pPr marL="355600" lvl="1" indent="0">
              <a:buNone/>
            </a:pPr>
            <a:r>
              <a:rPr lang="en-US" sz="2400" b="1" i="1">
                <a:sym typeface="Symbol"/>
              </a:rPr>
              <a:t>	</a:t>
            </a:r>
            <a:r>
              <a:rPr lang="en-US" sz="2400" b="1">
                <a:sym typeface="Symbol"/>
              </a:rPr>
              <a:t>A B = A(x)  B(x) = min(A(x), B(x))</a:t>
            </a:r>
            <a:r>
              <a:rPr lang="en-US" sz="2400" b="1" smtClean="0"/>
              <a:t> </a:t>
            </a:r>
          </a:p>
          <a:p>
            <a:pPr marL="355600" lvl="1" indent="0">
              <a:buNone/>
            </a:pPr>
            <a:r>
              <a:rPr lang="en-US" sz="2400" b="1"/>
              <a:t>	</a:t>
            </a:r>
            <a:r>
              <a:rPr lang="en-US" sz="2400" smtClean="0"/>
              <a:t>dimana </a:t>
            </a:r>
            <a:r>
              <a:rPr lang="en-US" sz="2400"/>
              <a:t>x </a:t>
            </a:r>
            <a:r>
              <a:rPr lang="en-US" sz="2400">
                <a:sym typeface="Symbol" panose="05050102010706020507" pitchFamily="18" charset="2"/>
              </a:rPr>
              <a:t> X</a:t>
            </a:r>
            <a:endParaRPr lang="en-ID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06422" y="1335024"/>
            <a:ext cx="4145510" cy="20782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6213" y="4297679"/>
            <a:ext cx="3739113" cy="192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OPERASI HIMPUNAN FUZZY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D" sz="2800" b="1" smtClean="0">
                    <a:solidFill>
                      <a:srgbClr val="FF0000"/>
                    </a:solidFill>
                  </a:rPr>
                  <a:t>Operasi Komplemen (Complement)</a:t>
                </a:r>
              </a:p>
              <a:p>
                <a:pPr lvl="1"/>
                <a:r>
                  <a:rPr lang="en-ID" sz="2400" smtClean="0"/>
                  <a:t>Disebut operasi NOT</a:t>
                </a:r>
              </a:p>
              <a:p>
                <a:pPr lvl="1"/>
                <a:r>
                  <a:rPr lang="en-ID" sz="2400" smtClean="0"/>
                  <a:t>Dinyatakan sebagai:</a:t>
                </a:r>
              </a:p>
              <a:p>
                <a:pPr marL="355600" lvl="1" indent="0">
                  <a:buNone/>
                </a:pPr>
                <a:r>
                  <a:rPr lang="en-US" sz="2400" b="1" i="1" smtClean="0">
                    <a:sym typeface="Symbol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𝛍</m:t>
                        </m:r>
                      </m:e>
                      <m:sub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pPr>
                          <m:e>
                            <m:r>
                              <a:rPr lang="en-ID" sz="2400" b="1" i="0" smtClean="0">
                                <a:latin typeface="Cambria Math" panose="02040503050406030204" pitchFamily="18" charset="0"/>
                                <a:sym typeface="Symbol"/>
                              </a:rPr>
                              <m:t>𝐀</m:t>
                            </m:r>
                          </m:e>
                          <m:sup>
                            <m:r>
                              <a:rPr lang="en-ID" sz="2400" b="1" i="0" smtClean="0">
                                <a:latin typeface="Cambria Math" panose="02040503050406030204" pitchFamily="18" charset="0"/>
                                <a:sym typeface="Symbol"/>
                              </a:rPr>
                              <m:t>𝐜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ID" sz="2400" b="1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ID" sz="2400" b="1" i="0" smtClean="0">
                            <a:latin typeface="Cambria Math" panose="02040503050406030204" pitchFamily="18" charset="0"/>
                            <a:sym typeface="Symbol"/>
                          </a:rPr>
                          <m:t>𝐱</m:t>
                        </m:r>
                      </m:e>
                    </m:d>
                    <m:r>
                      <a:rPr lang="en-US" sz="2400" b="1" i="0" smtClean="0">
                        <a:latin typeface="Cambria Math" panose="02040503050406030204" pitchFamily="18" charset="0"/>
                        <a:sym typeface="Symbol"/>
                      </a:rPr>
                      <m:t>=</m:t>
                    </m:r>
                    <m:r>
                      <a:rPr lang="en-ID" sz="2400" b="1" i="0" smtClean="0">
                        <a:latin typeface="Cambria Math" panose="02040503050406030204" pitchFamily="18" charset="0"/>
                        <a:sym typeface="Symbol"/>
                      </a:rPr>
                      <m:t>𝟏</m:t>
                    </m:r>
                    <m:r>
                      <a:rPr lang="en-ID" sz="2400" b="1" i="0" smtClean="0">
                        <a:latin typeface="Cambria Math" panose="02040503050406030204" pitchFamily="18" charset="0"/>
                        <a:sym typeface="Symbol"/>
                      </a:rPr>
                      <m:t>−</m:t>
                    </m:r>
                    <m:sSub>
                      <m:sSubPr>
                        <m:ctrlPr>
                          <a:rPr lang="en-ID" sz="2400" b="1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ID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/>
                          </a:rPr>
                          <m:t>𝛍</m:t>
                        </m:r>
                      </m:e>
                      <m:sub>
                        <m:r>
                          <a:rPr lang="en-ID" sz="2400" b="1" i="0" smtClean="0">
                            <a:latin typeface="Cambria Math" panose="02040503050406030204" pitchFamily="18" charset="0"/>
                            <a:sym typeface="Symbol"/>
                          </a:rPr>
                          <m:t>𝐀</m:t>
                        </m:r>
                      </m:sub>
                    </m:sSub>
                    <m:r>
                      <a:rPr lang="en-ID" sz="2400" b="1" i="0" smtClean="0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ID" sz="2400" b="1" i="0" smtClean="0">
                        <a:latin typeface="Cambria Math" panose="02040503050406030204" pitchFamily="18" charset="0"/>
                        <a:sym typeface="Symbol"/>
                      </a:rPr>
                      <m:t>𝐱</m:t>
                    </m:r>
                    <m:r>
                      <a:rPr lang="en-ID" sz="2400" b="1" i="0" smtClean="0"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sz="2400" b="1" smtClean="0"/>
                  <a:t> </a:t>
                </a:r>
                <a:r>
                  <a:rPr lang="en-US" sz="2400" smtClean="0"/>
                  <a:t>dimana x </a:t>
                </a:r>
                <a:r>
                  <a:rPr lang="en-US" sz="2400" smtClean="0">
                    <a:sym typeface="Symbol" panose="05050102010706020507" pitchFamily="18" charset="2"/>
                  </a:rPr>
                  <a:t> X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7" t="-242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5073" y="2285999"/>
            <a:ext cx="3504590" cy="228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4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SISTEM INFERENSI FUZZY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800" smtClean="0"/>
              <a:t>Sistem inferensi fuzzy adalah cara memetakan ruang input menuju ruang output menggunakan logika fuzzy</a:t>
            </a:r>
            <a:endParaRPr lang="en-ID" sz="2800"/>
          </a:p>
        </p:txBody>
      </p:sp>
      <p:sp>
        <p:nvSpPr>
          <p:cNvPr id="4" name="Oval 3"/>
          <p:cNvSpPr/>
          <p:nvPr/>
        </p:nvSpPr>
        <p:spPr>
          <a:xfrm>
            <a:off x="1126156" y="3850105"/>
            <a:ext cx="1126156" cy="62564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>
                <a:solidFill>
                  <a:srgbClr val="FF0000"/>
                </a:solidFill>
              </a:rPr>
              <a:t>INPUT</a:t>
            </a:r>
            <a:endParaRPr lang="en-ID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733575" y="3797166"/>
            <a:ext cx="1645920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Fuzzifikasi</a:t>
            </a:r>
            <a:endParaRPr lang="en-ID"/>
          </a:p>
        </p:txBody>
      </p:sp>
      <p:sp>
        <p:nvSpPr>
          <p:cNvPr id="6" name="Rounded Rectangle 5"/>
          <p:cNvSpPr/>
          <p:nvPr/>
        </p:nvSpPr>
        <p:spPr>
          <a:xfrm>
            <a:off x="4860758" y="3796203"/>
            <a:ext cx="1645920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Inferensi</a:t>
            </a:r>
            <a:endParaRPr lang="en-ID"/>
          </a:p>
        </p:txBody>
      </p:sp>
      <p:sp>
        <p:nvSpPr>
          <p:cNvPr id="7" name="Rounded Rectangle 6"/>
          <p:cNvSpPr/>
          <p:nvPr/>
        </p:nvSpPr>
        <p:spPr>
          <a:xfrm>
            <a:off x="6987941" y="3796203"/>
            <a:ext cx="1645920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Defuzzifikasi</a:t>
            </a:r>
            <a:endParaRPr lang="en-ID"/>
          </a:p>
        </p:txBody>
      </p:sp>
      <p:sp>
        <p:nvSpPr>
          <p:cNvPr id="8" name="Oval 7"/>
          <p:cNvSpPr/>
          <p:nvPr/>
        </p:nvSpPr>
        <p:spPr>
          <a:xfrm>
            <a:off x="9115124" y="3852992"/>
            <a:ext cx="1366788" cy="62564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>
                <a:solidFill>
                  <a:srgbClr val="FF0000"/>
                </a:solidFill>
              </a:rPr>
              <a:t>OUTPUT</a:t>
            </a:r>
            <a:endParaRPr lang="en-ID">
              <a:solidFill>
                <a:srgbClr val="FF0000"/>
              </a:solidFill>
            </a:endParaRPr>
          </a:p>
        </p:txBody>
      </p:sp>
      <p:sp>
        <p:nvSpPr>
          <p:cNvPr id="11" name="Flowchart: Magnetic Disk 10"/>
          <p:cNvSpPr/>
          <p:nvPr/>
        </p:nvSpPr>
        <p:spPr>
          <a:xfrm>
            <a:off x="4100362" y="5331434"/>
            <a:ext cx="3166711" cy="124165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Basis Pengetahuan</a:t>
            </a:r>
            <a:endParaRPr lang="en-ID"/>
          </a:p>
        </p:txBody>
      </p:sp>
      <p:sp>
        <p:nvSpPr>
          <p:cNvPr id="12" name="Right Arrow 11"/>
          <p:cNvSpPr/>
          <p:nvPr/>
        </p:nvSpPr>
        <p:spPr>
          <a:xfrm>
            <a:off x="2290814" y="4062581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ight Arrow 12"/>
          <p:cNvSpPr/>
          <p:nvPr/>
        </p:nvSpPr>
        <p:spPr>
          <a:xfrm>
            <a:off x="4417996" y="4062580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ight Arrow 13"/>
          <p:cNvSpPr/>
          <p:nvPr/>
        </p:nvSpPr>
        <p:spPr>
          <a:xfrm>
            <a:off x="6545179" y="4062580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ight Arrow 14"/>
          <p:cNvSpPr/>
          <p:nvPr/>
        </p:nvSpPr>
        <p:spPr>
          <a:xfrm>
            <a:off x="8672361" y="4062579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9" name="Group 18"/>
          <p:cNvGrpSpPr/>
          <p:nvPr/>
        </p:nvGrpSpPr>
        <p:grpSpPr>
          <a:xfrm>
            <a:off x="3518033" y="4553232"/>
            <a:ext cx="4393933" cy="927876"/>
            <a:chOff x="3518033" y="4553232"/>
            <a:chExt cx="4393933" cy="927876"/>
          </a:xfrm>
        </p:grpSpPr>
        <p:sp>
          <p:nvSpPr>
            <p:cNvPr id="16" name="Bent-Up Arrow 15"/>
            <p:cNvSpPr/>
            <p:nvPr/>
          </p:nvSpPr>
          <p:spPr>
            <a:xfrm>
              <a:off x="5746282" y="4553232"/>
              <a:ext cx="2165684" cy="346028"/>
            </a:xfrm>
            <a:prstGeom prst="bentUp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7" name="Bent-Up Arrow 16"/>
            <p:cNvSpPr/>
            <p:nvPr/>
          </p:nvSpPr>
          <p:spPr>
            <a:xfrm flipH="1">
              <a:off x="3518033" y="4554435"/>
              <a:ext cx="2165684" cy="346028"/>
            </a:xfrm>
            <a:prstGeom prst="bentUp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Down Arrow 17"/>
            <p:cNvSpPr/>
            <p:nvPr/>
          </p:nvSpPr>
          <p:spPr>
            <a:xfrm flipV="1">
              <a:off x="5611528" y="4553232"/>
              <a:ext cx="206943" cy="927876"/>
            </a:xfrm>
            <a:prstGeom prst="down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9574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SISTEM INFERENSI FUZZY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800" b="1" smtClean="0"/>
              <a:t>Basis pengetahuan</a:t>
            </a:r>
            <a:r>
              <a:rPr lang="en-ID" sz="2800" smtClean="0"/>
              <a:t> adalah kumpulan aturan (rule) dalam bentuk pernyataan if-then yang dibuat oleh pakar</a:t>
            </a:r>
            <a:endParaRPr lang="en-ID" sz="2800"/>
          </a:p>
        </p:txBody>
      </p:sp>
      <p:sp>
        <p:nvSpPr>
          <p:cNvPr id="4" name="Oval 3"/>
          <p:cNvSpPr/>
          <p:nvPr/>
        </p:nvSpPr>
        <p:spPr>
          <a:xfrm>
            <a:off x="1126156" y="3850105"/>
            <a:ext cx="1126156" cy="62564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>
                <a:solidFill>
                  <a:srgbClr val="FF0000"/>
                </a:solidFill>
              </a:rPr>
              <a:t>INPUT</a:t>
            </a:r>
            <a:endParaRPr lang="en-ID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733575" y="3797166"/>
            <a:ext cx="1645920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Fuzzifikasi</a:t>
            </a:r>
            <a:endParaRPr lang="en-ID"/>
          </a:p>
        </p:txBody>
      </p:sp>
      <p:sp>
        <p:nvSpPr>
          <p:cNvPr id="6" name="Rounded Rectangle 5"/>
          <p:cNvSpPr/>
          <p:nvPr/>
        </p:nvSpPr>
        <p:spPr>
          <a:xfrm>
            <a:off x="4860758" y="3796203"/>
            <a:ext cx="1645920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Inferensi</a:t>
            </a:r>
            <a:endParaRPr lang="en-ID"/>
          </a:p>
        </p:txBody>
      </p:sp>
      <p:sp>
        <p:nvSpPr>
          <p:cNvPr id="7" name="Rounded Rectangle 6"/>
          <p:cNvSpPr/>
          <p:nvPr/>
        </p:nvSpPr>
        <p:spPr>
          <a:xfrm>
            <a:off x="6987941" y="3796203"/>
            <a:ext cx="1645920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Defuzzifikasi</a:t>
            </a:r>
            <a:endParaRPr lang="en-ID"/>
          </a:p>
        </p:txBody>
      </p:sp>
      <p:sp>
        <p:nvSpPr>
          <p:cNvPr id="8" name="Oval 7"/>
          <p:cNvSpPr/>
          <p:nvPr/>
        </p:nvSpPr>
        <p:spPr>
          <a:xfrm>
            <a:off x="9115124" y="3852992"/>
            <a:ext cx="1366788" cy="62564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>
                <a:solidFill>
                  <a:srgbClr val="FF0000"/>
                </a:solidFill>
              </a:rPr>
              <a:t>OUTPUT</a:t>
            </a:r>
            <a:endParaRPr lang="en-ID">
              <a:solidFill>
                <a:srgbClr val="FF0000"/>
              </a:solidFill>
            </a:endParaRPr>
          </a:p>
        </p:txBody>
      </p:sp>
      <p:sp>
        <p:nvSpPr>
          <p:cNvPr id="11" name="Flowchart: Magnetic Disk 10"/>
          <p:cNvSpPr/>
          <p:nvPr/>
        </p:nvSpPr>
        <p:spPr>
          <a:xfrm>
            <a:off x="4100362" y="5331434"/>
            <a:ext cx="3166711" cy="1241658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Basis Pengetahuan</a:t>
            </a:r>
            <a:endParaRPr lang="en-ID"/>
          </a:p>
        </p:txBody>
      </p:sp>
      <p:sp>
        <p:nvSpPr>
          <p:cNvPr id="12" name="Right Arrow 11"/>
          <p:cNvSpPr/>
          <p:nvPr/>
        </p:nvSpPr>
        <p:spPr>
          <a:xfrm>
            <a:off x="2290814" y="4062581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ight Arrow 12"/>
          <p:cNvSpPr/>
          <p:nvPr/>
        </p:nvSpPr>
        <p:spPr>
          <a:xfrm>
            <a:off x="4417996" y="4062580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ight Arrow 13"/>
          <p:cNvSpPr/>
          <p:nvPr/>
        </p:nvSpPr>
        <p:spPr>
          <a:xfrm>
            <a:off x="6545179" y="4062580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ight Arrow 14"/>
          <p:cNvSpPr/>
          <p:nvPr/>
        </p:nvSpPr>
        <p:spPr>
          <a:xfrm>
            <a:off x="8672361" y="4062579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Bent-Up Arrow 15"/>
          <p:cNvSpPr/>
          <p:nvPr/>
        </p:nvSpPr>
        <p:spPr>
          <a:xfrm>
            <a:off x="5746282" y="4553232"/>
            <a:ext cx="2165684" cy="346028"/>
          </a:xfrm>
          <a:prstGeom prst="bent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Bent-Up Arrow 16"/>
          <p:cNvSpPr/>
          <p:nvPr/>
        </p:nvSpPr>
        <p:spPr>
          <a:xfrm flipH="1">
            <a:off x="3518033" y="4554435"/>
            <a:ext cx="2165684" cy="346028"/>
          </a:xfrm>
          <a:prstGeom prst="bent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Down Arrow 17"/>
          <p:cNvSpPr/>
          <p:nvPr/>
        </p:nvSpPr>
        <p:spPr>
          <a:xfrm flipV="1">
            <a:off x="5611528" y="4553232"/>
            <a:ext cx="206943" cy="927876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00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SISTEM INFERENSI FUZZY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rmAutofit/>
          </a:bodyPr>
          <a:lstStyle/>
          <a:p>
            <a:r>
              <a:rPr lang="en-ID" sz="2800" b="1" smtClean="0"/>
              <a:t>Fuzzifikasi </a:t>
            </a:r>
            <a:r>
              <a:rPr lang="en-ID" sz="2800" smtClean="0"/>
              <a:t>merupakan proses mengubah input sistem yang mempunyai nilai tegas (crips) menjadi variabel linguistik (fuzzy) menggunakan fungsi keanggotaan yang disimpan pada basis pengetahuan</a:t>
            </a:r>
            <a:endParaRPr lang="en-ID" sz="2800"/>
          </a:p>
        </p:txBody>
      </p:sp>
      <p:sp>
        <p:nvSpPr>
          <p:cNvPr id="4" name="Oval 3"/>
          <p:cNvSpPr/>
          <p:nvPr/>
        </p:nvSpPr>
        <p:spPr>
          <a:xfrm>
            <a:off x="1126156" y="3850105"/>
            <a:ext cx="1126156" cy="62564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>
                <a:solidFill>
                  <a:srgbClr val="FF0000"/>
                </a:solidFill>
              </a:rPr>
              <a:t>INPUT</a:t>
            </a:r>
            <a:endParaRPr lang="en-ID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733575" y="3797166"/>
            <a:ext cx="1645920" cy="7315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Fuzzifikasi</a:t>
            </a:r>
            <a:endParaRPr lang="en-ID"/>
          </a:p>
        </p:txBody>
      </p:sp>
      <p:sp>
        <p:nvSpPr>
          <p:cNvPr id="6" name="Rounded Rectangle 5"/>
          <p:cNvSpPr/>
          <p:nvPr/>
        </p:nvSpPr>
        <p:spPr>
          <a:xfrm>
            <a:off x="4860758" y="3796203"/>
            <a:ext cx="1645920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Inferensi</a:t>
            </a:r>
            <a:endParaRPr lang="en-ID"/>
          </a:p>
        </p:txBody>
      </p:sp>
      <p:sp>
        <p:nvSpPr>
          <p:cNvPr id="7" name="Rounded Rectangle 6"/>
          <p:cNvSpPr/>
          <p:nvPr/>
        </p:nvSpPr>
        <p:spPr>
          <a:xfrm>
            <a:off x="6987941" y="3796203"/>
            <a:ext cx="1645920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Defuzzifikasi</a:t>
            </a:r>
            <a:endParaRPr lang="en-ID"/>
          </a:p>
        </p:txBody>
      </p:sp>
      <p:sp>
        <p:nvSpPr>
          <p:cNvPr id="8" name="Oval 7"/>
          <p:cNvSpPr/>
          <p:nvPr/>
        </p:nvSpPr>
        <p:spPr>
          <a:xfrm>
            <a:off x="9115124" y="3852992"/>
            <a:ext cx="1366788" cy="62564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>
                <a:solidFill>
                  <a:srgbClr val="FF0000"/>
                </a:solidFill>
              </a:rPr>
              <a:t>OUTPUT</a:t>
            </a:r>
            <a:endParaRPr lang="en-ID">
              <a:solidFill>
                <a:srgbClr val="FF0000"/>
              </a:solidFill>
            </a:endParaRPr>
          </a:p>
        </p:txBody>
      </p:sp>
      <p:sp>
        <p:nvSpPr>
          <p:cNvPr id="11" name="Flowchart: Magnetic Disk 10"/>
          <p:cNvSpPr/>
          <p:nvPr/>
        </p:nvSpPr>
        <p:spPr>
          <a:xfrm>
            <a:off x="4100362" y="5331434"/>
            <a:ext cx="3166711" cy="124165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Basis Pengetahuan</a:t>
            </a:r>
            <a:endParaRPr lang="en-ID"/>
          </a:p>
        </p:txBody>
      </p:sp>
      <p:sp>
        <p:nvSpPr>
          <p:cNvPr id="12" name="Right Arrow 11"/>
          <p:cNvSpPr/>
          <p:nvPr/>
        </p:nvSpPr>
        <p:spPr>
          <a:xfrm>
            <a:off x="2290814" y="4062581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ight Arrow 12"/>
          <p:cNvSpPr/>
          <p:nvPr/>
        </p:nvSpPr>
        <p:spPr>
          <a:xfrm>
            <a:off x="4417996" y="4062580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ight Arrow 13"/>
          <p:cNvSpPr/>
          <p:nvPr/>
        </p:nvSpPr>
        <p:spPr>
          <a:xfrm>
            <a:off x="6545179" y="4062580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ight Arrow 14"/>
          <p:cNvSpPr/>
          <p:nvPr/>
        </p:nvSpPr>
        <p:spPr>
          <a:xfrm>
            <a:off x="8672361" y="4062579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Bent-Up Arrow 15"/>
          <p:cNvSpPr/>
          <p:nvPr/>
        </p:nvSpPr>
        <p:spPr>
          <a:xfrm>
            <a:off x="5746282" y="4553232"/>
            <a:ext cx="2165684" cy="346028"/>
          </a:xfrm>
          <a:prstGeom prst="bent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Bent-Up Arrow 16"/>
          <p:cNvSpPr/>
          <p:nvPr/>
        </p:nvSpPr>
        <p:spPr>
          <a:xfrm flipH="1">
            <a:off x="3518033" y="4554435"/>
            <a:ext cx="2165684" cy="346028"/>
          </a:xfrm>
          <a:prstGeom prst="bent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Down Arrow 17"/>
          <p:cNvSpPr/>
          <p:nvPr/>
        </p:nvSpPr>
        <p:spPr>
          <a:xfrm flipV="1">
            <a:off x="5611528" y="4553232"/>
            <a:ext cx="206943" cy="927876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323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SISTEM INFERENSI FUZZY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rmAutofit/>
          </a:bodyPr>
          <a:lstStyle/>
          <a:p>
            <a:r>
              <a:rPr lang="en-ID" sz="2800" b="1" smtClean="0"/>
              <a:t>Inferensi </a:t>
            </a:r>
            <a:r>
              <a:rPr lang="en-ID" sz="2800" smtClean="0"/>
              <a:t>merupakan proses mengubah input fuzzy menjadi output fuzzy dengan cara mengikuti aturan-aturan (if-then) yang telah ditetapkan pada Basis Pengetahuan fuzzy.</a:t>
            </a:r>
            <a:endParaRPr lang="en-ID" sz="2800"/>
          </a:p>
        </p:txBody>
      </p:sp>
      <p:sp>
        <p:nvSpPr>
          <p:cNvPr id="4" name="Oval 3"/>
          <p:cNvSpPr/>
          <p:nvPr/>
        </p:nvSpPr>
        <p:spPr>
          <a:xfrm>
            <a:off x="1126156" y="3850105"/>
            <a:ext cx="1126156" cy="62564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>
                <a:solidFill>
                  <a:srgbClr val="FF0000"/>
                </a:solidFill>
              </a:rPr>
              <a:t>INPUT</a:t>
            </a:r>
            <a:endParaRPr lang="en-ID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733575" y="3797166"/>
            <a:ext cx="1645920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Fuzzifikasi</a:t>
            </a:r>
            <a:endParaRPr lang="en-ID"/>
          </a:p>
        </p:txBody>
      </p:sp>
      <p:sp>
        <p:nvSpPr>
          <p:cNvPr id="6" name="Rounded Rectangle 5"/>
          <p:cNvSpPr/>
          <p:nvPr/>
        </p:nvSpPr>
        <p:spPr>
          <a:xfrm>
            <a:off x="4860758" y="3796203"/>
            <a:ext cx="1645920" cy="7315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Inferensi</a:t>
            </a:r>
            <a:endParaRPr lang="en-ID"/>
          </a:p>
        </p:txBody>
      </p:sp>
      <p:sp>
        <p:nvSpPr>
          <p:cNvPr id="7" name="Rounded Rectangle 6"/>
          <p:cNvSpPr/>
          <p:nvPr/>
        </p:nvSpPr>
        <p:spPr>
          <a:xfrm>
            <a:off x="6987941" y="3796203"/>
            <a:ext cx="1645920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Defuzzifikasi</a:t>
            </a:r>
            <a:endParaRPr lang="en-ID"/>
          </a:p>
        </p:txBody>
      </p:sp>
      <p:sp>
        <p:nvSpPr>
          <p:cNvPr id="8" name="Oval 7"/>
          <p:cNvSpPr/>
          <p:nvPr/>
        </p:nvSpPr>
        <p:spPr>
          <a:xfrm>
            <a:off x="9115124" y="3852992"/>
            <a:ext cx="1366788" cy="62564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>
                <a:solidFill>
                  <a:srgbClr val="FF0000"/>
                </a:solidFill>
              </a:rPr>
              <a:t>OUTPUT</a:t>
            </a:r>
            <a:endParaRPr lang="en-ID">
              <a:solidFill>
                <a:srgbClr val="FF0000"/>
              </a:solidFill>
            </a:endParaRPr>
          </a:p>
        </p:txBody>
      </p:sp>
      <p:sp>
        <p:nvSpPr>
          <p:cNvPr id="11" name="Flowchart: Magnetic Disk 10"/>
          <p:cNvSpPr/>
          <p:nvPr/>
        </p:nvSpPr>
        <p:spPr>
          <a:xfrm>
            <a:off x="4100362" y="5331434"/>
            <a:ext cx="3166711" cy="124165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Basis Pengetahuan</a:t>
            </a:r>
            <a:endParaRPr lang="en-ID"/>
          </a:p>
        </p:txBody>
      </p:sp>
      <p:sp>
        <p:nvSpPr>
          <p:cNvPr id="12" name="Right Arrow 11"/>
          <p:cNvSpPr/>
          <p:nvPr/>
        </p:nvSpPr>
        <p:spPr>
          <a:xfrm>
            <a:off x="2290814" y="4062581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ight Arrow 12"/>
          <p:cNvSpPr/>
          <p:nvPr/>
        </p:nvSpPr>
        <p:spPr>
          <a:xfrm>
            <a:off x="4417996" y="4062580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ight Arrow 13"/>
          <p:cNvSpPr/>
          <p:nvPr/>
        </p:nvSpPr>
        <p:spPr>
          <a:xfrm>
            <a:off x="6545179" y="4062580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ight Arrow 14"/>
          <p:cNvSpPr/>
          <p:nvPr/>
        </p:nvSpPr>
        <p:spPr>
          <a:xfrm>
            <a:off x="8672361" y="4062579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Bent-Up Arrow 15"/>
          <p:cNvSpPr/>
          <p:nvPr/>
        </p:nvSpPr>
        <p:spPr>
          <a:xfrm>
            <a:off x="5746282" y="4553232"/>
            <a:ext cx="2165684" cy="346028"/>
          </a:xfrm>
          <a:prstGeom prst="bent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Bent-Up Arrow 16"/>
          <p:cNvSpPr/>
          <p:nvPr/>
        </p:nvSpPr>
        <p:spPr>
          <a:xfrm flipH="1">
            <a:off x="3518033" y="4554435"/>
            <a:ext cx="2165684" cy="346028"/>
          </a:xfrm>
          <a:prstGeom prst="bent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Down Arrow 17"/>
          <p:cNvSpPr/>
          <p:nvPr/>
        </p:nvSpPr>
        <p:spPr>
          <a:xfrm flipV="1">
            <a:off x="5611528" y="4553232"/>
            <a:ext cx="206943" cy="927876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54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SISTEM INFERENSI FUZZY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rmAutofit/>
          </a:bodyPr>
          <a:lstStyle/>
          <a:p>
            <a:r>
              <a:rPr lang="en-ID" sz="2800" b="1" smtClean="0"/>
              <a:t>Defuzzifikasi </a:t>
            </a:r>
            <a:r>
              <a:rPr lang="en-ID" sz="2800" smtClean="0"/>
              <a:t>merupakan proses mengubah hasil dari tahap inferensi menjadi output yang bernilai tegas (crips) menggunakan fungsi keanggotaan yang telah ditetapkan.</a:t>
            </a:r>
            <a:endParaRPr lang="en-ID" sz="2800"/>
          </a:p>
        </p:txBody>
      </p:sp>
      <p:sp>
        <p:nvSpPr>
          <p:cNvPr id="4" name="Oval 3"/>
          <p:cNvSpPr/>
          <p:nvPr/>
        </p:nvSpPr>
        <p:spPr>
          <a:xfrm>
            <a:off x="1126156" y="3850105"/>
            <a:ext cx="1126156" cy="62564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>
                <a:solidFill>
                  <a:srgbClr val="FF0000"/>
                </a:solidFill>
              </a:rPr>
              <a:t>INPUT</a:t>
            </a:r>
            <a:endParaRPr lang="en-ID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733575" y="3797166"/>
            <a:ext cx="1645920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Fuzzifikasi</a:t>
            </a:r>
            <a:endParaRPr lang="en-ID"/>
          </a:p>
        </p:txBody>
      </p:sp>
      <p:sp>
        <p:nvSpPr>
          <p:cNvPr id="6" name="Rounded Rectangle 5"/>
          <p:cNvSpPr/>
          <p:nvPr/>
        </p:nvSpPr>
        <p:spPr>
          <a:xfrm>
            <a:off x="4860758" y="3796203"/>
            <a:ext cx="1645920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Inferensi</a:t>
            </a:r>
            <a:endParaRPr lang="en-ID"/>
          </a:p>
        </p:txBody>
      </p:sp>
      <p:sp>
        <p:nvSpPr>
          <p:cNvPr id="7" name="Rounded Rectangle 6"/>
          <p:cNvSpPr/>
          <p:nvPr/>
        </p:nvSpPr>
        <p:spPr>
          <a:xfrm>
            <a:off x="6987941" y="3796203"/>
            <a:ext cx="1645920" cy="7315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Defuzzifikasi</a:t>
            </a:r>
            <a:endParaRPr lang="en-ID"/>
          </a:p>
        </p:txBody>
      </p:sp>
      <p:sp>
        <p:nvSpPr>
          <p:cNvPr id="8" name="Oval 7"/>
          <p:cNvSpPr/>
          <p:nvPr/>
        </p:nvSpPr>
        <p:spPr>
          <a:xfrm>
            <a:off x="9115124" y="3852992"/>
            <a:ext cx="1366788" cy="62564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>
                <a:solidFill>
                  <a:srgbClr val="FF0000"/>
                </a:solidFill>
              </a:rPr>
              <a:t>OUTPUT</a:t>
            </a:r>
            <a:endParaRPr lang="en-ID">
              <a:solidFill>
                <a:srgbClr val="FF0000"/>
              </a:solidFill>
            </a:endParaRPr>
          </a:p>
        </p:txBody>
      </p:sp>
      <p:sp>
        <p:nvSpPr>
          <p:cNvPr id="11" name="Flowchart: Magnetic Disk 10"/>
          <p:cNvSpPr/>
          <p:nvPr/>
        </p:nvSpPr>
        <p:spPr>
          <a:xfrm>
            <a:off x="4100362" y="5331434"/>
            <a:ext cx="3166711" cy="124165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Basis Pengetahuan</a:t>
            </a:r>
            <a:endParaRPr lang="en-ID"/>
          </a:p>
        </p:txBody>
      </p:sp>
      <p:sp>
        <p:nvSpPr>
          <p:cNvPr id="12" name="Right Arrow 11"/>
          <p:cNvSpPr/>
          <p:nvPr/>
        </p:nvSpPr>
        <p:spPr>
          <a:xfrm>
            <a:off x="2290814" y="4062581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ight Arrow 12"/>
          <p:cNvSpPr/>
          <p:nvPr/>
        </p:nvSpPr>
        <p:spPr>
          <a:xfrm>
            <a:off x="4417996" y="4062580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ight Arrow 13"/>
          <p:cNvSpPr/>
          <p:nvPr/>
        </p:nvSpPr>
        <p:spPr>
          <a:xfrm>
            <a:off x="6545179" y="4062580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ight Arrow 14"/>
          <p:cNvSpPr/>
          <p:nvPr/>
        </p:nvSpPr>
        <p:spPr>
          <a:xfrm>
            <a:off x="8672361" y="4062579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Bent-Up Arrow 15"/>
          <p:cNvSpPr/>
          <p:nvPr/>
        </p:nvSpPr>
        <p:spPr>
          <a:xfrm>
            <a:off x="5746282" y="4553232"/>
            <a:ext cx="2165684" cy="346028"/>
          </a:xfrm>
          <a:prstGeom prst="bent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Bent-Up Arrow 16"/>
          <p:cNvSpPr/>
          <p:nvPr/>
        </p:nvSpPr>
        <p:spPr>
          <a:xfrm flipH="1">
            <a:off x="3518033" y="4554435"/>
            <a:ext cx="2165684" cy="346028"/>
          </a:xfrm>
          <a:prstGeom prst="bent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Down Arrow 17"/>
          <p:cNvSpPr/>
          <p:nvPr/>
        </p:nvSpPr>
        <p:spPr>
          <a:xfrm flipV="1">
            <a:off x="5611528" y="4553232"/>
            <a:ext cx="206943" cy="927876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777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18710" y="3102281"/>
            <a:ext cx="55156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4400" b="1" smtClean="0">
                <a:latin typeface="Bradley Hand ITC" panose="03070402050302030203" pitchFamily="66" charset="0"/>
              </a:rPr>
              <a:t>Penjelasan mudah, bahkan untuk pemula</a:t>
            </a:r>
            <a:endParaRPr lang="en-ID" sz="4400" b="1">
              <a:latin typeface="Bradley Hand ITC" panose="03070402050302030203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4314" y="2175308"/>
            <a:ext cx="3491984" cy="46826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346834" y="2464067"/>
            <a:ext cx="5962851" cy="5962851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829728" y="5401540"/>
            <a:ext cx="4760685" cy="1077218"/>
            <a:chOff x="3829728" y="5401540"/>
            <a:chExt cx="4760685" cy="107721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54389" y="5401540"/>
              <a:ext cx="1036024" cy="103602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829728" y="5401540"/>
              <a:ext cx="356738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ID" sz="2800" b="1" smtClean="0">
                  <a:latin typeface="Bebas Neue Bold" panose="020B0606020202050201" pitchFamily="34" charset="0"/>
                </a:rPr>
                <a:t>Dr. ACHMAD SOLICHIN</a:t>
              </a:r>
            </a:p>
            <a:p>
              <a:pPr algn="r"/>
              <a:r>
                <a:rPr lang="en-ID" b="1" smtClean="0"/>
                <a:t>@achmatim</a:t>
              </a:r>
            </a:p>
            <a:p>
              <a:pPr algn="r"/>
              <a:r>
                <a:rPr lang="en-ID" b="1" smtClean="0"/>
                <a:t>Universitas Budi Luhur, Jakarta</a:t>
              </a:r>
              <a:endParaRPr lang="en-ID" b="1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4286" y="365490"/>
            <a:ext cx="1347535" cy="134753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034031" y="882028"/>
            <a:ext cx="7915950" cy="2046406"/>
            <a:chOff x="1034031" y="882028"/>
            <a:chExt cx="7915950" cy="2046406"/>
          </a:xfrm>
        </p:grpSpPr>
        <p:sp>
          <p:nvSpPr>
            <p:cNvPr id="2" name="Rectangle 1"/>
            <p:cNvSpPr/>
            <p:nvPr/>
          </p:nvSpPr>
          <p:spPr>
            <a:xfrm>
              <a:off x="1034031" y="1481884"/>
              <a:ext cx="7915950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r"/>
              <a:r>
                <a:rPr lang="en-US" sz="8800" b="1" smtClean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erlin Sans FB Demi" panose="020E0802020502020306" pitchFamily="34" charset="0"/>
                </a:rPr>
                <a:t>LOGIKA FUZZY</a:t>
              </a:r>
              <a:endParaRPr lang="en-US" sz="8800" b="1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erlin Sans FB Demi" panose="020E0802020502020306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10413" y="882028"/>
              <a:ext cx="527740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4800" b="1" smtClean="0">
                  <a:latin typeface="Bradley Hand ITC" panose="03070402050302030203" pitchFamily="66" charset="0"/>
                </a:rPr>
                <a:t>Pengenalan Konsep</a:t>
              </a:r>
              <a:endParaRPr lang="en-ID" sz="4800" b="1">
                <a:latin typeface="Bradley Hand ITC" panose="03070402050302030203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695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LATIHAN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D" smtClean="0"/>
              <a:t>Buatlah grafik fungsi keanggotaan fuzzy untuk memetakan </a:t>
            </a:r>
            <a:r>
              <a:rPr lang="en-ID" b="1" smtClean="0"/>
              <a:t>berat badan</a:t>
            </a:r>
            <a:r>
              <a:rPr lang="en-ID" smtClean="0"/>
              <a:t> seseorang berdasarkan nilai </a:t>
            </a:r>
            <a:r>
              <a:rPr lang="en-ID" b="1" i="1" smtClean="0"/>
              <a:t>body mass index (bmi)</a:t>
            </a:r>
            <a:r>
              <a:rPr lang="en-ID" smtClean="0"/>
              <a:t> menjadi himpunan fuzzy </a:t>
            </a:r>
            <a:r>
              <a:rPr lang="en-ID" smtClean="0">
                <a:solidFill>
                  <a:srgbClr val="FF0000"/>
                </a:solidFill>
              </a:rPr>
              <a:t>{“</a:t>
            </a:r>
            <a:r>
              <a:rPr lang="en-GB" smtClean="0">
                <a:solidFill>
                  <a:srgbClr val="FF0000"/>
                </a:solidFill>
              </a:rPr>
              <a:t>UNDERWEIGHT”, “NORMAL”, “OVERWEIGHT”, “OBESITY”}</a:t>
            </a:r>
            <a:r>
              <a:rPr lang="en-GB" smtClean="0"/>
              <a:t>. Silahkan cari literature untuk mengetahui rentang nilai BMI.</a:t>
            </a:r>
          </a:p>
          <a:p>
            <a:pPr marL="457200" indent="-457200">
              <a:buFont typeface="+mj-lt"/>
              <a:buAutoNum type="arabicPeriod"/>
            </a:pPr>
            <a:r>
              <a:rPr lang="en-GB" smtClean="0"/>
              <a:t>Buatlah grafik fungsi keanggotaan fuzzy untuk memetakan nilai </a:t>
            </a:r>
            <a:r>
              <a:rPr lang="en-GB" b="1" smtClean="0"/>
              <a:t>IPK lulusan</a:t>
            </a:r>
            <a:r>
              <a:rPr lang="en-GB" smtClean="0"/>
              <a:t> mahasiswa menjadi himpunan fuzzy </a:t>
            </a:r>
            <a:r>
              <a:rPr lang="en-GB" smtClean="0">
                <a:solidFill>
                  <a:srgbClr val="FF0000"/>
                </a:solidFill>
              </a:rPr>
              <a:t>{“TINGGI”, “SEDANG”, “RENDAH”}</a:t>
            </a:r>
            <a:r>
              <a:rPr lang="en-GB" smtClean="0"/>
              <a:t>. Rentang nilai boleh Anda tentukan sendiri.</a:t>
            </a:r>
          </a:p>
          <a:p>
            <a:pPr marL="457200" indent="-457200">
              <a:buFont typeface="+mj-lt"/>
              <a:buAutoNum type="arabicPeriod"/>
            </a:pPr>
            <a:r>
              <a:rPr lang="en-GB" smtClean="0"/>
              <a:t>Sebuah </a:t>
            </a:r>
            <a:r>
              <a:rPr lang="en-GB" b="1" smtClean="0"/>
              <a:t>kamera cerdas </a:t>
            </a:r>
            <a:r>
              <a:rPr lang="en-GB" smtClean="0"/>
              <a:t>dipasang di jalan tol untuk mengamati kondisi lalu lintas. Kamera dapat menghitung </a:t>
            </a:r>
            <a:r>
              <a:rPr lang="en-GB" b="1" smtClean="0"/>
              <a:t>jumlah kendaraan </a:t>
            </a:r>
            <a:r>
              <a:rPr lang="en-GB" smtClean="0"/>
              <a:t>pada jalan tol dua jalur sepanjang 40 meter. Buatlah grafik fungsi keanggotaan fuzzy untuk memetakan jumlah kendaraan menjadi himpunan fuzzy </a:t>
            </a:r>
            <a:r>
              <a:rPr lang="en-GB" smtClean="0">
                <a:solidFill>
                  <a:srgbClr val="FF0000"/>
                </a:solidFill>
              </a:rPr>
              <a:t>{“MACET”, “SEDANG”, “LANCAR”}</a:t>
            </a:r>
            <a:r>
              <a:rPr lang="en-GB" smtClean="0"/>
              <a:t> ! 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553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LATIHAN: GRAFIK KEANGGOTAAN NO 2 </a:t>
            </a:r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333" y="2340271"/>
            <a:ext cx="5238756" cy="38398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69294" y="2084832"/>
                <a:ext cx="4644940" cy="12485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𝑅𝑒𝑛𝑑𝑎h</m:t>
                          </m:r>
                        </m:sub>
                      </m:sSub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D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1;       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 ≤2.0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D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 −2.0</m:t>
                                  </m:r>
                                </m:num>
                                <m:den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2.75−2.0</m:t>
                                  </m:r>
                                </m:den>
                              </m:f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;       2.0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≤2.75</m:t>
                              </m:r>
                            </m:e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r>
                                <a:rPr lang="en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2.75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294" y="2084832"/>
                <a:ext cx="4644940" cy="12485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769294" y="3635902"/>
                <a:ext cx="4644940" cy="14000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𝑆𝑒𝑑𝑎𝑛𝑔</m:t>
                          </m:r>
                        </m:sub>
                      </m:sSub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D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0;       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 ≤2.0 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≥3.5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D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 −2.0</m:t>
                                  </m:r>
                                </m:num>
                                <m:den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2.75−2.0</m:t>
                                  </m:r>
                                </m:den>
                              </m:f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;       2.0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≤2.75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D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3.5 −</m:t>
                                  </m:r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.5−2.</m:t>
                                  </m:r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75</m:t>
                                  </m:r>
                                </m:den>
                              </m:f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;       2.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  <m:r>
                                <a:rPr lang="en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≤3.5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294" y="3635902"/>
                <a:ext cx="4644940" cy="14000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69294" y="5338488"/>
                <a:ext cx="4644940" cy="12485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𝑇𝑖𝑛𝑔𝑔𝑖</m:t>
                          </m:r>
                        </m:sub>
                      </m:sSub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D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1;       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 ≥3.5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D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 −2.75</m:t>
                                  </m:r>
                                </m:num>
                                <m:den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3.5−2.75</m:t>
                                  </m:r>
                                </m:den>
                              </m:f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;       2.75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≤3.5</m:t>
                              </m:r>
                            </m:e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r>
                                <a:rPr lang="en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2.75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294" y="5338488"/>
                <a:ext cx="4644940" cy="12485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94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Materi selanjutnya….</a:t>
            </a:r>
            <a:endParaRPr lang="en-ID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7543754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950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Terima Kasih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075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KITA AKAN BELAJAR…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600" smtClean="0"/>
              <a:t>Apa itu Logika Fuzzy?</a:t>
            </a:r>
          </a:p>
          <a:p>
            <a:r>
              <a:rPr lang="en-ID" sz="2600" smtClean="0"/>
              <a:t>Aplikasi / Penerapan Logika Fuzzy</a:t>
            </a:r>
          </a:p>
          <a:p>
            <a:r>
              <a:rPr lang="en-ID" sz="2600" smtClean="0"/>
              <a:t>Teori Dasar Logika Fuzzy</a:t>
            </a:r>
          </a:p>
          <a:p>
            <a:r>
              <a:rPr lang="en-ID" sz="2600" smtClean="0"/>
              <a:t>Fungsi Keanggotaan</a:t>
            </a:r>
          </a:p>
          <a:p>
            <a:r>
              <a:rPr lang="en-ID" sz="2600" smtClean="0"/>
              <a:t>Operasi Himpunan Fuzzy</a:t>
            </a:r>
          </a:p>
          <a:p>
            <a:r>
              <a:rPr lang="en-ID" sz="2600" smtClean="0"/>
              <a:t>Sistem Inferensi Fuzzy</a:t>
            </a:r>
          </a:p>
          <a:p>
            <a:endParaRPr lang="en-ID" sz="2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77048" y="570985"/>
            <a:ext cx="2291255" cy="597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Apa itu logika fuzzy?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D" sz="2800" smtClean="0"/>
              <a:t>Logika Fuzzy merupakan logika yang merepresentasikan nilai </a:t>
            </a:r>
            <a:r>
              <a:rPr lang="en-ID" sz="2800" smtClean="0">
                <a:solidFill>
                  <a:srgbClr val="FF0000"/>
                </a:solidFill>
              </a:rPr>
              <a:t>samar</a:t>
            </a:r>
            <a:r>
              <a:rPr lang="en-ID" sz="2800" smtClean="0"/>
              <a:t>, </a:t>
            </a:r>
            <a:r>
              <a:rPr lang="en-ID" sz="2800" smtClean="0">
                <a:solidFill>
                  <a:srgbClr val="FF0000"/>
                </a:solidFill>
              </a:rPr>
              <a:t>ketidakpastian</a:t>
            </a:r>
            <a:r>
              <a:rPr lang="en-ID" sz="2800" smtClean="0"/>
              <a:t>, </a:t>
            </a:r>
            <a:r>
              <a:rPr lang="en-ID" sz="2800" smtClean="0">
                <a:solidFill>
                  <a:srgbClr val="FF0000"/>
                </a:solidFill>
              </a:rPr>
              <a:t>kebenaran sebagian </a:t>
            </a:r>
            <a:r>
              <a:rPr lang="en-ID" sz="2800" smtClean="0"/>
              <a:t>atau “</a:t>
            </a:r>
            <a:r>
              <a:rPr lang="en-ID" sz="2800" i="1" smtClean="0">
                <a:solidFill>
                  <a:srgbClr val="FF0000"/>
                </a:solidFill>
              </a:rPr>
              <a:t>degree of truth</a:t>
            </a:r>
            <a:r>
              <a:rPr lang="en-ID" sz="2800" smtClean="0"/>
              <a:t>”. </a:t>
            </a:r>
          </a:p>
          <a:p>
            <a:pPr marL="0" indent="0">
              <a:buNone/>
            </a:pPr>
            <a:r>
              <a:rPr lang="en-ID" sz="2800" smtClean="0"/>
              <a:t>Logika fuzzy merupakan pengembangan dari Logika Boolean yang hanya bernilai 0 dan 1. Logika Fuzzy menjadi salah satu dasar dari pengembangan komputer modern.</a:t>
            </a:r>
            <a:endParaRPr lang="en-ID" sz="2800"/>
          </a:p>
        </p:txBody>
      </p:sp>
    </p:spTree>
    <p:extLst>
      <p:ext uri="{BB962C8B-B14F-4D97-AF65-F5344CB8AC3E}">
        <p14:creationId xmlns:p14="http://schemas.microsoft.com/office/powerpoint/2010/main" val="384498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Apa itu logika fuzzy?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6955215" cy="4023360"/>
          </a:xfrm>
        </p:spPr>
        <p:txBody>
          <a:bodyPr>
            <a:normAutofit/>
          </a:bodyPr>
          <a:lstStyle/>
          <a:p>
            <a:r>
              <a:rPr lang="en-ID" sz="2800"/>
              <a:t>Logika fuzzy pertama kali dikembangkan oleh </a:t>
            </a:r>
            <a:r>
              <a:rPr lang="en-ID" sz="2800" b="1" smtClean="0">
                <a:solidFill>
                  <a:srgbClr val="FF0000"/>
                </a:solidFill>
              </a:rPr>
              <a:t>Prof. Lotfi Aliasker </a:t>
            </a:r>
            <a:r>
              <a:rPr lang="en-ID" sz="2800" b="1">
                <a:solidFill>
                  <a:srgbClr val="FF0000"/>
                </a:solidFill>
              </a:rPr>
              <a:t>Zadeh</a:t>
            </a:r>
            <a:r>
              <a:rPr lang="en-ID" sz="2800" b="1"/>
              <a:t> </a:t>
            </a:r>
            <a:r>
              <a:rPr lang="en-ID" sz="2800"/>
              <a:t>melalui tulisannya pada tahun 1965 tentang </a:t>
            </a:r>
            <a:r>
              <a:rPr lang="en-ID" sz="2800" smtClean="0"/>
              <a:t>Teori Himpunan Fuzzy.</a:t>
            </a:r>
            <a:endParaRPr lang="en-ID" sz="2800"/>
          </a:p>
          <a:p>
            <a:r>
              <a:rPr lang="en-ID" sz="2800" smtClean="0"/>
              <a:t>Prof. Lotfi </a:t>
            </a:r>
            <a:r>
              <a:rPr lang="en-ID" sz="2800"/>
              <a:t>Asker Zadeh adalah seorang ilmuwan Amerika Serikat berkebangsaan Iran dari Universitas California di </a:t>
            </a:r>
            <a:r>
              <a:rPr lang="en-ID" sz="2800" smtClean="0"/>
              <a:t>Barkeley.</a:t>
            </a:r>
            <a:endParaRPr lang="en-ID" sz="280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07280" y="1991711"/>
            <a:ext cx="2514600" cy="3352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86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Apa itu logika fuzzy?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800" smtClean="0"/>
              <a:t>Logika </a:t>
            </a:r>
            <a:r>
              <a:rPr lang="en-ID" sz="2800" b="1" smtClean="0"/>
              <a:t>Boolean</a:t>
            </a:r>
            <a:r>
              <a:rPr lang="en-ID" sz="2800" smtClean="0"/>
              <a:t> (logika </a:t>
            </a:r>
            <a:r>
              <a:rPr lang="en-ID" sz="2800" b="1" smtClean="0"/>
              <a:t>klasik</a:t>
            </a:r>
            <a:r>
              <a:rPr lang="en-ID" sz="2800" smtClean="0"/>
              <a:t>, logika </a:t>
            </a:r>
            <a:r>
              <a:rPr lang="en-ID" sz="2800" b="1" smtClean="0"/>
              <a:t>crips</a:t>
            </a:r>
            <a:r>
              <a:rPr lang="en-ID" sz="2800" smtClean="0"/>
              <a:t>) menyatakan bahwa segala hal dapat direpresentasikan dengan nilai </a:t>
            </a:r>
            <a:r>
              <a:rPr lang="en-ID" sz="2800" b="1" smtClean="0"/>
              <a:t>biner</a:t>
            </a:r>
            <a:r>
              <a:rPr lang="en-ID" sz="2800" smtClean="0"/>
              <a:t> (0 dan 1, benar dan salah, iya dan tidak, hitam dan putih). Tidak ada nilai di antaranya (</a:t>
            </a:r>
            <a:r>
              <a:rPr lang="en-ID" sz="2800" b="1" smtClean="0"/>
              <a:t>precise</a:t>
            </a:r>
            <a:r>
              <a:rPr lang="en-ID" sz="2800" smtClean="0"/>
              <a:t>). Notasi </a:t>
            </a:r>
            <a:r>
              <a:rPr lang="en-ID" sz="2800" smtClean="0">
                <a:sym typeface="Wingdings" panose="05000000000000000000" pitchFamily="2" charset="2"/>
              </a:rPr>
              <a:t></a:t>
            </a:r>
            <a:r>
              <a:rPr lang="en-ID" sz="2800" smtClean="0"/>
              <a:t> </a:t>
            </a:r>
            <a:r>
              <a:rPr lang="en-ID" sz="2800" b="1" smtClean="0"/>
              <a:t>{0, 1}</a:t>
            </a:r>
          </a:p>
          <a:p>
            <a:r>
              <a:rPr lang="en-ID" sz="2800" smtClean="0"/>
              <a:t>Logika </a:t>
            </a:r>
            <a:r>
              <a:rPr lang="en-ID" sz="2800" b="1" smtClean="0"/>
              <a:t>Fuzzy</a:t>
            </a:r>
            <a:r>
              <a:rPr lang="en-ID" sz="2800" smtClean="0"/>
              <a:t> memungkinkan nilai  keanggotaan </a:t>
            </a:r>
            <a:r>
              <a:rPr lang="en-ID" sz="2800" b="1" smtClean="0"/>
              <a:t>antara 0 dan 1 </a:t>
            </a:r>
            <a:r>
              <a:rPr lang="en-ID" sz="2800" smtClean="0"/>
              <a:t>dalam bentuk </a:t>
            </a:r>
            <a:r>
              <a:rPr lang="en-ID" sz="2800" b="1" smtClean="0"/>
              <a:t>linguistik</a:t>
            </a:r>
            <a:r>
              <a:rPr lang="en-ID" sz="2800" smtClean="0"/>
              <a:t>, sehingga memungkinkan keberadaan konsep tidak pasti seperti “agak”, “sedikit”, “lumayan”, “sangat”, dll. Ada nilai antara 0 dan 1 (</a:t>
            </a:r>
            <a:r>
              <a:rPr lang="en-ID" sz="2800" b="1" smtClean="0"/>
              <a:t>imprecise</a:t>
            </a:r>
            <a:r>
              <a:rPr lang="en-ID" sz="2800" smtClean="0"/>
              <a:t>). Notasi </a:t>
            </a:r>
            <a:r>
              <a:rPr lang="en-ID" sz="2800" smtClean="0">
                <a:sym typeface="Wingdings" panose="05000000000000000000" pitchFamily="2" charset="2"/>
              </a:rPr>
              <a:t> </a:t>
            </a:r>
            <a:r>
              <a:rPr lang="en-ID" sz="2800" b="1" smtClean="0">
                <a:sym typeface="Wingdings" panose="05000000000000000000" pitchFamily="2" charset="2"/>
              </a:rPr>
              <a:t>[0, 1]</a:t>
            </a:r>
            <a:endParaRPr lang="en-ID" sz="2800" b="1"/>
          </a:p>
        </p:txBody>
      </p:sp>
    </p:spTree>
    <p:extLst>
      <p:ext uri="{BB962C8B-B14F-4D97-AF65-F5344CB8AC3E}">
        <p14:creationId xmlns:p14="http://schemas.microsoft.com/office/powerpoint/2010/main" val="59816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APA ITU LOGIKA FUZZY?</a:t>
            </a:r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1742" y="2084832"/>
            <a:ext cx="2678183" cy="35597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21742" y="5618322"/>
            <a:ext cx="2678183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2000" smtClean="0">
                <a:latin typeface="Calibri" panose="020F0502020204030204" pitchFamily="34" charset="0"/>
                <a:cs typeface="Calibri" panose="020F0502020204030204" pitchFamily="34" charset="0"/>
              </a:rPr>
              <a:t>Logika Boolean, hanya ada 0 dan 1 (</a:t>
            </a:r>
            <a:r>
              <a:rPr lang="en-ID" sz="2000" b="1" smtClean="0">
                <a:latin typeface="Calibri" panose="020F0502020204030204" pitchFamily="34" charset="0"/>
                <a:cs typeface="Calibri" panose="020F0502020204030204" pitchFamily="34" charset="0"/>
              </a:rPr>
              <a:t>hitam dan putih</a:t>
            </a:r>
            <a:r>
              <a:rPr lang="en-ID" sz="200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ID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4883" y="2089546"/>
            <a:ext cx="2773208" cy="35550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84883" y="5644563"/>
            <a:ext cx="2773208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D" sz="2000" smtClean="0">
                <a:latin typeface="Calibri" panose="020F0502020204030204" pitchFamily="34" charset="0"/>
                <a:cs typeface="Calibri" panose="020F0502020204030204" pitchFamily="34" charset="0"/>
              </a:rPr>
              <a:t>Logika Fuzzy, ada nilai di antara 0 dan 1 (nilai </a:t>
            </a:r>
            <a:r>
              <a:rPr lang="en-ID" sz="2000" b="1" smtClean="0">
                <a:latin typeface="Calibri" panose="020F0502020204030204" pitchFamily="34" charset="0"/>
                <a:cs typeface="Calibri" panose="020F0502020204030204" pitchFamily="34" charset="0"/>
              </a:rPr>
              <a:t>abu-abu</a:t>
            </a:r>
            <a:r>
              <a:rPr lang="en-ID" sz="200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ID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51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Apa itu Logika Fuzzy?</a:t>
            </a:r>
            <a:endParaRPr lang="en-ID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7436" y="1848585"/>
            <a:ext cx="7193455" cy="4507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46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6879</TotalTime>
  <Words>1297</Words>
  <Application>Microsoft Office PowerPoint</Application>
  <PresentationFormat>Widescreen</PresentationFormat>
  <Paragraphs>246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Arial</vt:lpstr>
      <vt:lpstr>Bebas Neue Bold</vt:lpstr>
      <vt:lpstr>Berlin Sans FB Demi</vt:lpstr>
      <vt:lpstr>Bradley Hand ITC</vt:lpstr>
      <vt:lpstr>Calibri</vt:lpstr>
      <vt:lpstr>Cambria Math</vt:lpstr>
      <vt:lpstr>Courier New</vt:lpstr>
      <vt:lpstr>Symbol</vt:lpstr>
      <vt:lpstr>Tw Cen MT</vt:lpstr>
      <vt:lpstr>Tw Cen MT Condensed</vt:lpstr>
      <vt:lpstr>Wingdings</vt:lpstr>
      <vt:lpstr>Wingdings 3</vt:lpstr>
      <vt:lpstr>Integral</vt:lpstr>
      <vt:lpstr>Equation</vt:lpstr>
      <vt:lpstr>PowerPoint Presentation</vt:lpstr>
      <vt:lpstr>PowerPoint Presentation</vt:lpstr>
      <vt:lpstr>PowerPoint Presentation</vt:lpstr>
      <vt:lpstr>KITA AKAN BELAJAR…</vt:lpstr>
      <vt:lpstr>Apa itu logika fuzzy?</vt:lpstr>
      <vt:lpstr>Apa itu logika fuzzy?</vt:lpstr>
      <vt:lpstr>Apa itu logika fuzzy?</vt:lpstr>
      <vt:lpstr>APA ITU LOGIKA FUZZY?</vt:lpstr>
      <vt:lpstr>Apa itu Logika Fuzzy?</vt:lpstr>
      <vt:lpstr>APA ITU LOGIKA FUZZY?</vt:lpstr>
      <vt:lpstr>Penerapan Logika Fuzzy DI PERANGKAT</vt:lpstr>
      <vt:lpstr>LOGIKA FUZZY DALAM PENELITIAN</vt:lpstr>
      <vt:lpstr>Teori Dasar Logika Fuzzy</vt:lpstr>
      <vt:lpstr>Teori Dasar Logika Fuzzy</vt:lpstr>
      <vt:lpstr>FUNGSI KEANGGOTAAN</vt:lpstr>
      <vt:lpstr>FUNGSI KEANGGOTAAN: LINEAR</vt:lpstr>
      <vt:lpstr>FUNGSI KEANGGOTAAN: LINEAR</vt:lpstr>
      <vt:lpstr>FUNGSI KEANGGOTAAN: SEGITIGA</vt:lpstr>
      <vt:lpstr>FUNGSI KEANGGOTAAN: TRAPESIUM</vt:lpstr>
      <vt:lpstr>FUNGSI KEANGGOTAAN: S (SIGMOID)</vt:lpstr>
      <vt:lpstr>FUNGSI KEANGGOTAAN: LONCENG (PI)</vt:lpstr>
      <vt:lpstr>OPERASI HIMPUNAN FUZZY</vt:lpstr>
      <vt:lpstr>OPERASI HIMPUNAN FUZZY</vt:lpstr>
      <vt:lpstr>OPERASI HIMPUNAN FUZZY</vt:lpstr>
      <vt:lpstr>SISTEM INFERENSI FUZZY</vt:lpstr>
      <vt:lpstr>SISTEM INFERENSI FUZZY</vt:lpstr>
      <vt:lpstr>SISTEM INFERENSI FUZZY</vt:lpstr>
      <vt:lpstr>SISTEM INFERENSI FUZZY</vt:lpstr>
      <vt:lpstr>SISTEM INFERENSI FUZZY</vt:lpstr>
      <vt:lpstr>LATIHAN</vt:lpstr>
      <vt:lpstr>LATIHAN: GRAFIK KEANGGOTAAN NO 2 </vt:lpstr>
      <vt:lpstr>Materi selanjutnya….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</dc:creator>
  <cp:lastModifiedBy>Achmad Solichin</cp:lastModifiedBy>
  <cp:revision>196</cp:revision>
  <dcterms:created xsi:type="dcterms:W3CDTF">2021-03-19T15:40:23Z</dcterms:created>
  <dcterms:modified xsi:type="dcterms:W3CDTF">2021-12-06T15:23:15Z</dcterms:modified>
</cp:coreProperties>
</file>