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67"/>
  </p:notesMasterIdLst>
  <p:handoutMasterIdLst>
    <p:handoutMasterId r:id="rId68"/>
  </p:handoutMasterIdLst>
  <p:sldIdLst>
    <p:sldId id="324" r:id="rId3"/>
    <p:sldId id="351" r:id="rId4"/>
    <p:sldId id="352" r:id="rId5"/>
    <p:sldId id="404" r:id="rId6"/>
    <p:sldId id="405" r:id="rId7"/>
    <p:sldId id="406"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0" r:id="rId52"/>
    <p:sldId id="451" r:id="rId53"/>
    <p:sldId id="452" r:id="rId54"/>
    <p:sldId id="453" r:id="rId55"/>
    <p:sldId id="454" r:id="rId56"/>
    <p:sldId id="455" r:id="rId57"/>
    <p:sldId id="456" r:id="rId58"/>
    <p:sldId id="457" r:id="rId59"/>
    <p:sldId id="458" r:id="rId60"/>
    <p:sldId id="459" r:id="rId61"/>
    <p:sldId id="460" r:id="rId62"/>
    <p:sldId id="461" r:id="rId63"/>
    <p:sldId id="462" r:id="rId64"/>
    <p:sldId id="463" r:id="rId65"/>
    <p:sldId id="348" r:id="rId66"/>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97" autoAdjust="0"/>
    <p:restoredTop sz="94660"/>
  </p:normalViewPr>
  <p:slideViewPr>
    <p:cSldViewPr>
      <p:cViewPr varScale="1">
        <p:scale>
          <a:sx n="66" d="100"/>
          <a:sy n="66" d="100"/>
        </p:scale>
        <p:origin x="544" y="3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679DF-4502-4D9F-BF05-BCE61852A1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FEFFE4-9130-4842-B960-73F25BEE7663}">
      <dgm:prSet phldrT="[Text]" custT="1"/>
      <dgm:spPr/>
      <dgm:t>
        <a:bodyPr/>
        <a:lstStyle/>
        <a:p>
          <a:r>
            <a:rPr lang="en-US" sz="2800" dirty="0" smtClean="0"/>
            <a:t>Agent function</a:t>
          </a:r>
          <a:endParaRPr lang="en-US" sz="2800" dirty="0"/>
        </a:p>
      </dgm:t>
    </dgm:pt>
    <dgm:pt modelId="{2A10B39B-84E4-4432-A3B6-6D8ED5D92001}" type="parTrans" cxnId="{7CF6AC68-AF25-46BA-8D35-3E6AA2C94270}">
      <dgm:prSet/>
      <dgm:spPr/>
      <dgm:t>
        <a:bodyPr/>
        <a:lstStyle/>
        <a:p>
          <a:endParaRPr lang="en-US" sz="1600"/>
        </a:p>
      </dgm:t>
    </dgm:pt>
    <dgm:pt modelId="{D280C167-7106-4517-A01C-49F53619997E}" type="sibTrans" cxnId="{7CF6AC68-AF25-46BA-8D35-3E6AA2C94270}">
      <dgm:prSet/>
      <dgm:spPr/>
      <dgm:t>
        <a:bodyPr/>
        <a:lstStyle/>
        <a:p>
          <a:endParaRPr lang="en-US" sz="1600"/>
        </a:p>
      </dgm:t>
    </dgm:pt>
    <mc:AlternateContent xmlns:mc="http://schemas.openxmlformats.org/markup-compatibility/2006">
      <mc:Choice xmlns:a14="http://schemas.microsoft.com/office/drawing/2010/main" Requires="a14">
        <dgm:pt modelId="{5117559A-BC29-4C86-BDF7-B81F7768AE53}">
          <dgm:prSet phldrT="[Text]" custT="1"/>
          <dgm:spPr/>
          <dgm:t>
            <a:bodyPr/>
            <a:lstStyle/>
            <a:p>
              <a:r>
                <a:rPr lang="en-US" sz="2000" dirty="0" smtClean="0"/>
                <a:t>Sebuah </a:t>
              </a:r>
              <a:r>
                <a:rPr lang="en-US" sz="2000" dirty="0" err="1" smtClean="0"/>
                <a:t>fungsi</a:t>
              </a:r>
              <a:r>
                <a:rPr lang="en-US" sz="2000" dirty="0" smtClean="0"/>
                <a:t> yang </a:t>
              </a:r>
              <a:r>
                <a:rPr lang="en-US" sz="2000" dirty="0" err="1" smtClean="0"/>
                <a:t>memetakan</a:t>
              </a:r>
              <a:r>
                <a:rPr lang="en-US" sz="2000" dirty="0" smtClean="0"/>
                <a:t> </a:t>
              </a:r>
              <a:r>
                <a:rPr lang="en-US" sz="2000" dirty="0" err="1" smtClean="0"/>
                <a:t>dari</a:t>
              </a:r>
              <a:r>
                <a:rPr lang="en-US" sz="2000" dirty="0" smtClean="0"/>
                <a:t> </a:t>
              </a:r>
              <a:r>
                <a:rPr lang="en-US" sz="2000" dirty="0" err="1" smtClean="0"/>
                <a:t>rekaman</a:t>
              </a:r>
              <a:r>
                <a:rPr lang="en-US" sz="2000" dirty="0" smtClean="0"/>
                <a:t> </a:t>
              </a:r>
              <a:r>
                <a:rPr lang="en-US" sz="2000" dirty="0" err="1" smtClean="0"/>
                <a:t>inputan</a:t>
              </a:r>
              <a:r>
                <a:rPr lang="en-US" sz="2000" dirty="0" smtClean="0"/>
                <a:t> (</a:t>
              </a:r>
              <a:r>
                <a:rPr lang="en-US" sz="2000" i="1" dirty="0" smtClean="0">
                  <a:solidFill>
                    <a:srgbClr val="FF0000"/>
                  </a:solidFill>
                </a:rPr>
                <a:t>percept histories</a:t>
              </a:r>
              <a:r>
                <a:rPr lang="en-US" sz="2000" i="0" dirty="0" smtClean="0"/>
                <a:t>) </a:t>
              </a:r>
              <a:r>
                <a:rPr lang="en-US" sz="2000" i="0" dirty="0" err="1" smtClean="0"/>
                <a:t>ke</a:t>
              </a:r>
              <a:r>
                <a:rPr lang="en-US" sz="2000" i="0" dirty="0" smtClean="0"/>
                <a:t> </a:t>
              </a:r>
              <a:r>
                <a:rPr lang="en-US" sz="2000" i="0" dirty="0" err="1" smtClean="0"/>
                <a:t>tindakan</a:t>
              </a:r>
              <a:r>
                <a:rPr lang="en-US" sz="2000" i="0" dirty="0" smtClean="0"/>
                <a:t> (</a:t>
              </a:r>
              <a:r>
                <a:rPr lang="en-US" sz="2000" i="1" dirty="0" smtClean="0">
                  <a:solidFill>
                    <a:srgbClr val="FF0000"/>
                  </a:solidFill>
                </a:rPr>
                <a:t>actions</a:t>
              </a:r>
              <a:r>
                <a:rPr lang="en-US" sz="2000" i="0" dirty="0" smtClean="0"/>
                <a:t>):</a:t>
              </a:r>
              <a14:m>
                <m:oMath xmlns:m="http://schemas.openxmlformats.org/officeDocument/2006/math">
                  <m:r>
                    <a:rPr lang="en-US" sz="2000" b="0" i="0" smtClean="0">
                      <a:latin typeface="Cambria Math"/>
                    </a:rPr>
                    <m:t> </m:t>
                  </m:r>
                  <m:r>
                    <a:rPr lang="en-US" sz="2000" b="0" i="1" smtClean="0">
                      <a:latin typeface="Cambria Math"/>
                    </a:rPr>
                    <m:t>      </m:t>
                  </m:r>
                  <m:r>
                    <a:rPr lang="en-US" sz="2000" b="0" i="1" smtClean="0">
                      <a:latin typeface="Cambria Math"/>
                    </a:rPr>
                    <m:t>𝑓</m:t>
                  </m:r>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𝒫</m:t>
                      </m:r>
                    </m:e>
                    <m:sup>
                      <m:r>
                        <a:rPr lang="en-US" sz="2000" b="0" i="1" smtClean="0">
                          <a:latin typeface="Cambria Math"/>
                        </a:rPr>
                        <m:t>∗</m:t>
                      </m:r>
                    </m:sup>
                  </m:sSup>
                  <m:r>
                    <a:rPr lang="en-US" sz="2000" b="0" i="1" smtClean="0">
                      <a:latin typeface="Cambria Math"/>
                      <a:ea typeface="Cambria Math"/>
                    </a:rPr>
                    <m:t>→</m:t>
                  </m:r>
                  <m:r>
                    <a:rPr lang="en-US" sz="2000" b="0" i="1" smtClean="0">
                      <a:latin typeface="Cambria Math"/>
                      <a:ea typeface="Cambria Math"/>
                    </a:rPr>
                    <m:t>𝒜</m:t>
                  </m:r>
                  <m:r>
                    <a:rPr lang="en-US" sz="2000" b="0" i="1" smtClean="0">
                      <a:latin typeface="Cambria Math"/>
                      <a:ea typeface="Cambria Math"/>
                    </a:rPr>
                    <m:t> </m:t>
                  </m:r>
                </m:oMath>
              </a14:m>
              <a:endParaRPr lang="en-US" sz="2000" i="1" dirty="0"/>
            </a:p>
          </dgm:t>
        </dgm:pt>
      </mc:Choice>
      <mc:Fallback>
        <dgm:pt modelId="{5117559A-BC29-4C86-BDF7-B81F7768AE53}">
          <dgm:prSet phldrT="[Text]" custT="1"/>
          <dgm:spPr/>
          <dgm:t>
            <a:bodyPr/>
            <a:lstStyle/>
            <a:p>
              <a:r>
                <a:rPr lang="en-US" sz="2000" dirty="0" smtClean="0"/>
                <a:t>Sebuah </a:t>
              </a:r>
              <a:r>
                <a:rPr lang="en-US" sz="2000" dirty="0" err="1" smtClean="0"/>
                <a:t>fungsi</a:t>
              </a:r>
              <a:r>
                <a:rPr lang="en-US" sz="2000" dirty="0" smtClean="0"/>
                <a:t> yang </a:t>
              </a:r>
              <a:r>
                <a:rPr lang="en-US" sz="2000" dirty="0" err="1" smtClean="0"/>
                <a:t>memetakan</a:t>
              </a:r>
              <a:r>
                <a:rPr lang="en-US" sz="2000" dirty="0" smtClean="0"/>
                <a:t> </a:t>
              </a:r>
              <a:r>
                <a:rPr lang="en-US" sz="2000" dirty="0" err="1" smtClean="0"/>
                <a:t>dari</a:t>
              </a:r>
              <a:r>
                <a:rPr lang="en-US" sz="2000" dirty="0" smtClean="0"/>
                <a:t> </a:t>
              </a:r>
              <a:r>
                <a:rPr lang="en-US" sz="2000" dirty="0" err="1" smtClean="0"/>
                <a:t>rekaman</a:t>
              </a:r>
              <a:r>
                <a:rPr lang="en-US" sz="2000" dirty="0" smtClean="0"/>
                <a:t> </a:t>
              </a:r>
              <a:r>
                <a:rPr lang="en-US" sz="2000" dirty="0" err="1" smtClean="0"/>
                <a:t>inputan</a:t>
              </a:r>
              <a:r>
                <a:rPr lang="en-US" sz="2000" dirty="0" smtClean="0"/>
                <a:t> (</a:t>
              </a:r>
              <a:r>
                <a:rPr lang="en-US" sz="2000" i="1" dirty="0" smtClean="0">
                  <a:solidFill>
                    <a:srgbClr val="FF0000"/>
                  </a:solidFill>
                </a:rPr>
                <a:t>percept histories</a:t>
              </a:r>
              <a:r>
                <a:rPr lang="en-US" sz="2000" i="0" dirty="0" smtClean="0"/>
                <a:t>) </a:t>
              </a:r>
              <a:r>
                <a:rPr lang="en-US" sz="2000" i="0" dirty="0" err="1" smtClean="0"/>
                <a:t>ke</a:t>
              </a:r>
              <a:r>
                <a:rPr lang="en-US" sz="2000" i="0" dirty="0" smtClean="0"/>
                <a:t> </a:t>
              </a:r>
              <a:r>
                <a:rPr lang="en-US" sz="2000" i="0" dirty="0" err="1" smtClean="0"/>
                <a:t>tindakan</a:t>
              </a:r>
              <a:r>
                <a:rPr lang="en-US" sz="2000" i="0" dirty="0" smtClean="0"/>
                <a:t> (</a:t>
              </a:r>
              <a:r>
                <a:rPr lang="en-US" sz="2000" i="1" dirty="0" smtClean="0">
                  <a:solidFill>
                    <a:srgbClr val="FF0000"/>
                  </a:solidFill>
                </a:rPr>
                <a:t>actions</a:t>
              </a:r>
              <a:r>
                <a:rPr lang="en-US" sz="2000" i="0" dirty="0" smtClean="0"/>
                <a:t>):</a:t>
              </a:r>
              <a:r>
                <a:rPr lang="en-US" sz="2000" b="0" i="0" smtClean="0">
                  <a:latin typeface="Cambria Math"/>
                </a:rPr>
                <a:t>       𝑓:𝒫</a:t>
              </a:r>
              <a:r>
                <a:rPr lang="en-US" sz="2000" b="0" i="0" smtClean="0">
                  <a:latin typeface="Cambria Math" panose="02040503050406030204" pitchFamily="18" charset="0"/>
                </a:rPr>
                <a:t>^</a:t>
              </a:r>
              <a:r>
                <a:rPr lang="en-US" sz="2000" b="0" i="0" smtClean="0">
                  <a:latin typeface="Cambria Math"/>
                </a:rPr>
                <a:t>∗</a:t>
              </a:r>
              <a:r>
                <a:rPr lang="en-US" sz="2000" b="0" i="0" smtClean="0">
                  <a:latin typeface="Cambria Math"/>
                  <a:ea typeface="Cambria Math"/>
                </a:rPr>
                <a:t>→𝒜 </a:t>
              </a:r>
              <a:endParaRPr lang="en-US" sz="2000" i="1" dirty="0"/>
            </a:p>
          </dgm:t>
        </dgm:pt>
      </mc:Fallback>
    </mc:AlternateContent>
    <dgm:pt modelId="{F5B90B8C-93C0-47F6-88AF-32FADB1DDF85}" type="parTrans" cxnId="{C7B48CD0-8414-4462-8072-14ECF1501026}">
      <dgm:prSet/>
      <dgm:spPr/>
      <dgm:t>
        <a:bodyPr/>
        <a:lstStyle/>
        <a:p>
          <a:endParaRPr lang="en-US" sz="1600"/>
        </a:p>
      </dgm:t>
    </dgm:pt>
    <dgm:pt modelId="{6B7A4F60-9F0B-484F-B347-CFD0BA9DEC79}" type="sibTrans" cxnId="{C7B48CD0-8414-4462-8072-14ECF1501026}">
      <dgm:prSet/>
      <dgm:spPr/>
      <dgm:t>
        <a:bodyPr/>
        <a:lstStyle/>
        <a:p>
          <a:endParaRPr lang="en-US" sz="1600"/>
        </a:p>
      </dgm:t>
    </dgm:pt>
    <dgm:pt modelId="{D3992C3F-BC75-4E5B-929F-4DBD741F6C04}">
      <dgm:prSet phldrT="[Text]" custT="1"/>
      <dgm:spPr/>
      <dgm:t>
        <a:bodyPr/>
        <a:lstStyle/>
        <a:p>
          <a:r>
            <a:rPr lang="en-US" sz="2800" dirty="0" smtClean="0"/>
            <a:t>Agent program</a:t>
          </a:r>
          <a:endParaRPr lang="en-US" sz="2800" dirty="0"/>
        </a:p>
      </dgm:t>
    </dgm:pt>
    <dgm:pt modelId="{BC33005D-F26A-4644-9363-2708C0799B79}" type="parTrans" cxnId="{DAC06378-A006-456C-A693-80CE474C63B0}">
      <dgm:prSet/>
      <dgm:spPr/>
      <dgm:t>
        <a:bodyPr/>
        <a:lstStyle/>
        <a:p>
          <a:endParaRPr lang="en-US" sz="1600"/>
        </a:p>
      </dgm:t>
    </dgm:pt>
    <dgm:pt modelId="{300ABFAB-082E-4A57-84D3-91653BB3A628}" type="sibTrans" cxnId="{DAC06378-A006-456C-A693-80CE474C63B0}">
      <dgm:prSet/>
      <dgm:spPr/>
      <dgm:t>
        <a:bodyPr/>
        <a:lstStyle/>
        <a:p>
          <a:endParaRPr lang="en-US" sz="1600"/>
        </a:p>
      </dgm:t>
    </dgm:pt>
    <mc:AlternateContent xmlns:mc="http://schemas.openxmlformats.org/markup-compatibility/2006">
      <mc:Choice xmlns:a14="http://schemas.microsoft.com/office/drawing/2010/main" Requires="a14">
        <dgm:pt modelId="{08124D2D-DB96-4625-8B29-B00EDC3CB5E2}">
          <dgm:prSet phldrT="[Text]" custT="1"/>
          <dgm:spPr/>
          <dgm:t>
            <a:bodyPr/>
            <a:lstStyle/>
            <a:p>
              <a:r>
                <a:rPr lang="en-US" sz="2000" dirty="0" err="1" smtClean="0"/>
                <a:t>Sebuah</a:t>
              </a:r>
              <a:r>
                <a:rPr lang="en-US" sz="2000" dirty="0" smtClean="0"/>
                <a:t> program yang </a:t>
              </a:r>
              <a:r>
                <a:rPr lang="en-US" sz="2000" dirty="0" err="1" smtClean="0"/>
                <a:t>mengimplementasikan</a:t>
              </a:r>
              <a:r>
                <a:rPr lang="en-US" sz="2000" dirty="0" smtClean="0"/>
                <a:t> </a:t>
              </a:r>
              <a:r>
                <a:rPr lang="en-US" sz="2000" dirty="0" err="1" smtClean="0"/>
                <a:t>fungsi</a:t>
              </a:r>
              <a:r>
                <a:rPr lang="en-US" sz="2000" dirty="0" smtClean="0"/>
                <a:t> f di </a:t>
              </a:r>
              <a:r>
                <a:rPr lang="en-US" sz="2000" dirty="0" err="1" smtClean="0"/>
                <a:t>atas</a:t>
              </a:r>
              <a:r>
                <a:rPr lang="en-US" sz="2000" dirty="0" smtClean="0"/>
                <a:t> </a:t>
              </a:r>
              <a:r>
                <a:rPr lang="en-US" sz="2000" dirty="0" err="1" smtClean="0"/>
                <a:t>arsitektur</a:t>
              </a:r>
              <a:r>
                <a:rPr lang="en-US" sz="2000" dirty="0" smtClean="0"/>
                <a:t> : </a:t>
              </a:r>
              <a14:m>
                <m:oMath xmlns:m="http://schemas.openxmlformats.org/officeDocument/2006/math">
                  <m:r>
                    <a:rPr lang="en-US" sz="2000" i="1" dirty="0" smtClean="0">
                      <a:latin typeface="Cambria Math"/>
                    </a:rPr>
                    <m:t>𝐴𝑔𝑒𝑛𝑡</m:t>
                  </m:r>
                  <m:r>
                    <a:rPr lang="en-US" sz="2000" i="1" dirty="0" smtClean="0">
                      <a:latin typeface="Cambria Math"/>
                    </a:rPr>
                    <m:t> = </m:t>
                  </m:r>
                  <m:r>
                    <a:rPr lang="en-US" sz="2000" i="1" dirty="0" smtClean="0">
                      <a:latin typeface="Cambria Math"/>
                    </a:rPr>
                    <m:t>𝐴𝑟𝑐h𝑖𝑡𝑒𝑐𝑡𝑢𝑟𝑒</m:t>
                  </m:r>
                  <m:r>
                    <a:rPr lang="en-US" sz="2000" i="1" dirty="0" smtClean="0">
                      <a:latin typeface="Cambria Math"/>
                    </a:rPr>
                    <m:t> + </m:t>
                  </m:r>
                  <m:r>
                    <a:rPr lang="en-US" sz="2000" i="1" dirty="0" smtClean="0">
                      <a:latin typeface="Cambria Math"/>
                    </a:rPr>
                    <m:t>𝑃𝑟𝑜𝑔𝑟𝑎𝑚</m:t>
                  </m:r>
                </m:oMath>
              </a14:m>
              <a:endParaRPr lang="en-US" sz="2000" dirty="0"/>
            </a:p>
          </dgm:t>
        </dgm:pt>
      </mc:Choice>
      <mc:Fallback>
        <dgm:pt modelId="{08124D2D-DB96-4625-8B29-B00EDC3CB5E2}">
          <dgm:prSet phldrT="[Text]" custT="1"/>
          <dgm:spPr/>
          <dgm:t>
            <a:bodyPr/>
            <a:lstStyle/>
            <a:p>
              <a:r>
                <a:rPr lang="en-US" sz="2000" dirty="0" err="1" smtClean="0"/>
                <a:t>Sebuah</a:t>
              </a:r>
              <a:r>
                <a:rPr lang="en-US" sz="2000" dirty="0" smtClean="0"/>
                <a:t> program yang </a:t>
              </a:r>
              <a:r>
                <a:rPr lang="en-US" sz="2000" dirty="0" err="1" smtClean="0"/>
                <a:t>mengimplementasikan</a:t>
              </a:r>
              <a:r>
                <a:rPr lang="en-US" sz="2000" dirty="0" smtClean="0"/>
                <a:t> </a:t>
              </a:r>
              <a:r>
                <a:rPr lang="en-US" sz="2000" dirty="0" err="1" smtClean="0"/>
                <a:t>fungsi</a:t>
              </a:r>
              <a:r>
                <a:rPr lang="en-US" sz="2000" dirty="0" smtClean="0"/>
                <a:t> f di </a:t>
              </a:r>
              <a:r>
                <a:rPr lang="en-US" sz="2000" dirty="0" err="1" smtClean="0"/>
                <a:t>atas</a:t>
              </a:r>
              <a:r>
                <a:rPr lang="en-US" sz="2000" dirty="0" smtClean="0"/>
                <a:t> </a:t>
              </a:r>
              <a:r>
                <a:rPr lang="en-US" sz="2000" dirty="0" err="1" smtClean="0"/>
                <a:t>arsitektur</a:t>
              </a:r>
              <a:r>
                <a:rPr lang="en-US" sz="2000" dirty="0" smtClean="0"/>
                <a:t> : </a:t>
              </a:r>
              <a:r>
                <a:rPr lang="en-US" sz="2000" i="0" dirty="0" smtClean="0">
                  <a:latin typeface="Cambria Math"/>
                </a:rPr>
                <a:t>𝐴𝑔𝑒𝑛𝑡 = 𝐴𝑟𝑐ℎ𝑖𝑡𝑒𝑐𝑡𝑢𝑟𝑒 + 𝑃𝑟𝑜𝑔𝑟𝑎𝑚</a:t>
              </a:r>
              <a:endParaRPr lang="en-US" sz="2000" dirty="0"/>
            </a:p>
          </dgm:t>
        </dgm:pt>
      </mc:Fallback>
    </mc:AlternateContent>
    <dgm:pt modelId="{57F31081-C909-4420-BD43-AF2A15CD51A7}" type="parTrans" cxnId="{492099FB-C7CA-4761-8209-1FCCAB79A792}">
      <dgm:prSet/>
      <dgm:spPr/>
      <dgm:t>
        <a:bodyPr/>
        <a:lstStyle/>
        <a:p>
          <a:endParaRPr lang="en-US" sz="1600"/>
        </a:p>
      </dgm:t>
    </dgm:pt>
    <dgm:pt modelId="{5FE733B3-75CF-4ED1-80D8-E2163807FEC5}" type="sibTrans" cxnId="{492099FB-C7CA-4761-8209-1FCCAB79A792}">
      <dgm:prSet/>
      <dgm:spPr/>
      <dgm:t>
        <a:bodyPr/>
        <a:lstStyle/>
        <a:p>
          <a:endParaRPr lang="en-US" sz="1600"/>
        </a:p>
      </dgm:t>
    </dgm:pt>
    <dgm:pt modelId="{76DA0DD9-C7B7-4310-9461-62764D0B3636}" type="pres">
      <dgm:prSet presAssocID="{540679DF-4502-4D9F-BF05-BCE61852A142}" presName="linear" presStyleCnt="0">
        <dgm:presLayoutVars>
          <dgm:animLvl val="lvl"/>
          <dgm:resizeHandles val="exact"/>
        </dgm:presLayoutVars>
      </dgm:prSet>
      <dgm:spPr/>
      <dgm:t>
        <a:bodyPr/>
        <a:lstStyle/>
        <a:p>
          <a:endParaRPr lang="en-US"/>
        </a:p>
      </dgm:t>
    </dgm:pt>
    <dgm:pt modelId="{C3C98269-AFD9-4B46-8A8C-9CA1297655ED}" type="pres">
      <dgm:prSet presAssocID="{F8FEFFE4-9130-4842-B960-73F25BEE7663}" presName="parentText" presStyleLbl="node1" presStyleIdx="0" presStyleCnt="2">
        <dgm:presLayoutVars>
          <dgm:chMax val="0"/>
          <dgm:bulletEnabled val="1"/>
        </dgm:presLayoutVars>
      </dgm:prSet>
      <dgm:spPr/>
      <dgm:t>
        <a:bodyPr/>
        <a:lstStyle/>
        <a:p>
          <a:endParaRPr lang="en-US"/>
        </a:p>
      </dgm:t>
    </dgm:pt>
    <dgm:pt modelId="{C5D1D8C0-B73A-42F8-8AB9-688A46B8265B}" type="pres">
      <dgm:prSet presAssocID="{F8FEFFE4-9130-4842-B960-73F25BEE7663}" presName="childText" presStyleLbl="revTx" presStyleIdx="0" presStyleCnt="2">
        <dgm:presLayoutVars>
          <dgm:bulletEnabled val="1"/>
        </dgm:presLayoutVars>
      </dgm:prSet>
      <dgm:spPr/>
      <dgm:t>
        <a:bodyPr/>
        <a:lstStyle/>
        <a:p>
          <a:endParaRPr lang="en-US"/>
        </a:p>
      </dgm:t>
    </dgm:pt>
    <dgm:pt modelId="{24F7168E-6E9A-4934-A070-4932E04F9EAB}" type="pres">
      <dgm:prSet presAssocID="{D3992C3F-BC75-4E5B-929F-4DBD741F6C04}" presName="parentText" presStyleLbl="node1" presStyleIdx="1" presStyleCnt="2">
        <dgm:presLayoutVars>
          <dgm:chMax val="0"/>
          <dgm:bulletEnabled val="1"/>
        </dgm:presLayoutVars>
      </dgm:prSet>
      <dgm:spPr/>
      <dgm:t>
        <a:bodyPr/>
        <a:lstStyle/>
        <a:p>
          <a:endParaRPr lang="en-US"/>
        </a:p>
      </dgm:t>
    </dgm:pt>
    <dgm:pt modelId="{03328A0B-2B8C-44D9-9D17-75A971710196}" type="pres">
      <dgm:prSet presAssocID="{D3992C3F-BC75-4E5B-929F-4DBD741F6C04}" presName="childText" presStyleLbl="revTx" presStyleIdx="1" presStyleCnt="2">
        <dgm:presLayoutVars>
          <dgm:bulletEnabled val="1"/>
        </dgm:presLayoutVars>
      </dgm:prSet>
      <dgm:spPr/>
      <dgm:t>
        <a:bodyPr/>
        <a:lstStyle/>
        <a:p>
          <a:endParaRPr lang="en-US"/>
        </a:p>
      </dgm:t>
    </dgm:pt>
  </dgm:ptLst>
  <dgm:cxnLst>
    <dgm:cxn modelId="{492099FB-C7CA-4761-8209-1FCCAB79A792}" srcId="{D3992C3F-BC75-4E5B-929F-4DBD741F6C04}" destId="{08124D2D-DB96-4625-8B29-B00EDC3CB5E2}" srcOrd="0" destOrd="0" parTransId="{57F31081-C909-4420-BD43-AF2A15CD51A7}" sibTransId="{5FE733B3-75CF-4ED1-80D8-E2163807FEC5}"/>
    <dgm:cxn modelId="{DAC06378-A006-456C-A693-80CE474C63B0}" srcId="{540679DF-4502-4D9F-BF05-BCE61852A142}" destId="{D3992C3F-BC75-4E5B-929F-4DBD741F6C04}" srcOrd="1" destOrd="0" parTransId="{BC33005D-F26A-4644-9363-2708C0799B79}" sibTransId="{300ABFAB-082E-4A57-84D3-91653BB3A628}"/>
    <dgm:cxn modelId="{A9CA3286-7C13-4816-979B-EED85AE03A9B}" type="presOf" srcId="{5117559A-BC29-4C86-BDF7-B81F7768AE53}" destId="{C5D1D8C0-B73A-42F8-8AB9-688A46B8265B}" srcOrd="0" destOrd="0" presId="urn:microsoft.com/office/officeart/2005/8/layout/vList2"/>
    <dgm:cxn modelId="{0279CEAD-9A97-4428-8CFF-082E93664EF2}" type="presOf" srcId="{F8FEFFE4-9130-4842-B960-73F25BEE7663}" destId="{C3C98269-AFD9-4B46-8A8C-9CA1297655ED}" srcOrd="0" destOrd="0" presId="urn:microsoft.com/office/officeart/2005/8/layout/vList2"/>
    <dgm:cxn modelId="{41C2EEEF-5BA5-4F08-A2BE-B38225EA54B1}" type="presOf" srcId="{08124D2D-DB96-4625-8B29-B00EDC3CB5E2}" destId="{03328A0B-2B8C-44D9-9D17-75A971710196}" srcOrd="0" destOrd="0" presId="urn:microsoft.com/office/officeart/2005/8/layout/vList2"/>
    <dgm:cxn modelId="{7CF6AC68-AF25-46BA-8D35-3E6AA2C94270}" srcId="{540679DF-4502-4D9F-BF05-BCE61852A142}" destId="{F8FEFFE4-9130-4842-B960-73F25BEE7663}" srcOrd="0" destOrd="0" parTransId="{2A10B39B-84E4-4432-A3B6-6D8ED5D92001}" sibTransId="{D280C167-7106-4517-A01C-49F53619997E}"/>
    <dgm:cxn modelId="{26CD2AF1-56B1-404D-9559-53B5F60978B8}" type="presOf" srcId="{D3992C3F-BC75-4E5B-929F-4DBD741F6C04}" destId="{24F7168E-6E9A-4934-A070-4932E04F9EAB}" srcOrd="0" destOrd="0" presId="urn:microsoft.com/office/officeart/2005/8/layout/vList2"/>
    <dgm:cxn modelId="{C7B48CD0-8414-4462-8072-14ECF1501026}" srcId="{F8FEFFE4-9130-4842-B960-73F25BEE7663}" destId="{5117559A-BC29-4C86-BDF7-B81F7768AE53}" srcOrd="0" destOrd="0" parTransId="{F5B90B8C-93C0-47F6-88AF-32FADB1DDF85}" sibTransId="{6B7A4F60-9F0B-484F-B347-CFD0BA9DEC79}"/>
    <dgm:cxn modelId="{373DDA53-6926-4E9D-B296-04947CB65C59}" type="presOf" srcId="{540679DF-4502-4D9F-BF05-BCE61852A142}" destId="{76DA0DD9-C7B7-4310-9461-62764D0B3636}" srcOrd="0" destOrd="0" presId="urn:microsoft.com/office/officeart/2005/8/layout/vList2"/>
    <dgm:cxn modelId="{C031F45E-2842-485D-85FC-50B04F596D42}" type="presParOf" srcId="{76DA0DD9-C7B7-4310-9461-62764D0B3636}" destId="{C3C98269-AFD9-4B46-8A8C-9CA1297655ED}" srcOrd="0" destOrd="0" presId="urn:microsoft.com/office/officeart/2005/8/layout/vList2"/>
    <dgm:cxn modelId="{DC7A0390-37AF-43EF-A903-23E82871CC3E}" type="presParOf" srcId="{76DA0DD9-C7B7-4310-9461-62764D0B3636}" destId="{C5D1D8C0-B73A-42F8-8AB9-688A46B8265B}" srcOrd="1" destOrd="0" presId="urn:microsoft.com/office/officeart/2005/8/layout/vList2"/>
    <dgm:cxn modelId="{EEE6BEC5-4AD5-43E4-AD11-598B4898E097}" type="presParOf" srcId="{76DA0DD9-C7B7-4310-9461-62764D0B3636}" destId="{24F7168E-6E9A-4934-A070-4932E04F9EAB}" srcOrd="2" destOrd="0" presId="urn:microsoft.com/office/officeart/2005/8/layout/vList2"/>
    <dgm:cxn modelId="{0E7C2756-A0DC-4DE3-A07D-A7DF4E4F684A}" type="presParOf" srcId="{76DA0DD9-C7B7-4310-9461-62764D0B3636}" destId="{03328A0B-2B8C-44D9-9D17-75A97171019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679DF-4502-4D9F-BF05-BCE61852A1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FEFFE4-9130-4842-B960-73F25BEE7663}">
      <dgm:prSet phldrT="[Text]" custT="1"/>
      <dgm:spPr/>
      <dgm:t>
        <a:bodyPr/>
        <a:lstStyle/>
        <a:p>
          <a:r>
            <a:rPr lang="en-US" sz="2800" dirty="0" smtClean="0"/>
            <a:t>Agent function</a:t>
          </a:r>
          <a:endParaRPr lang="en-US" sz="2800" dirty="0"/>
        </a:p>
      </dgm:t>
    </dgm:pt>
    <dgm:pt modelId="{2A10B39B-84E4-4432-A3B6-6D8ED5D92001}" type="parTrans" cxnId="{7CF6AC68-AF25-46BA-8D35-3E6AA2C94270}">
      <dgm:prSet/>
      <dgm:spPr/>
      <dgm:t>
        <a:bodyPr/>
        <a:lstStyle/>
        <a:p>
          <a:endParaRPr lang="en-US" sz="1600"/>
        </a:p>
      </dgm:t>
    </dgm:pt>
    <dgm:pt modelId="{D280C167-7106-4517-A01C-49F53619997E}" type="sibTrans" cxnId="{7CF6AC68-AF25-46BA-8D35-3E6AA2C94270}">
      <dgm:prSet/>
      <dgm:spPr/>
      <dgm:t>
        <a:bodyPr/>
        <a:lstStyle/>
        <a:p>
          <a:endParaRPr lang="en-US" sz="1600"/>
        </a:p>
      </dgm:t>
    </dgm:pt>
    <dgm:pt modelId="{5117559A-BC29-4C86-BDF7-B81F7768AE53}">
      <dgm:prSet phldrT="[Text]" custT="1"/>
      <dgm:spPr>
        <a:blipFill>
          <a:blip xmlns:r="http://schemas.openxmlformats.org/officeDocument/2006/relationships" r:embed="rId1"/>
          <a:stretch>
            <a:fillRect t="-9396"/>
          </a:stretch>
        </a:blipFill>
      </dgm:spPr>
      <dgm:t>
        <a:bodyPr/>
        <a:lstStyle/>
        <a:p>
          <a:r>
            <a:rPr lang="en-ID">
              <a:noFill/>
            </a:rPr>
            <a:t> </a:t>
          </a:r>
        </a:p>
      </dgm:t>
    </dgm:pt>
    <dgm:pt modelId="{F5B90B8C-93C0-47F6-88AF-32FADB1DDF85}" type="parTrans" cxnId="{C7B48CD0-8414-4462-8072-14ECF1501026}">
      <dgm:prSet/>
      <dgm:spPr/>
      <dgm:t>
        <a:bodyPr/>
        <a:lstStyle/>
        <a:p>
          <a:endParaRPr lang="en-US" sz="1600"/>
        </a:p>
      </dgm:t>
    </dgm:pt>
    <dgm:pt modelId="{6B7A4F60-9F0B-484F-B347-CFD0BA9DEC79}" type="sibTrans" cxnId="{C7B48CD0-8414-4462-8072-14ECF1501026}">
      <dgm:prSet/>
      <dgm:spPr/>
      <dgm:t>
        <a:bodyPr/>
        <a:lstStyle/>
        <a:p>
          <a:endParaRPr lang="en-US" sz="1600"/>
        </a:p>
      </dgm:t>
    </dgm:pt>
    <dgm:pt modelId="{D3992C3F-BC75-4E5B-929F-4DBD741F6C04}">
      <dgm:prSet phldrT="[Text]" custT="1"/>
      <dgm:spPr/>
      <dgm:t>
        <a:bodyPr/>
        <a:lstStyle/>
        <a:p>
          <a:r>
            <a:rPr lang="en-US" sz="2800" dirty="0" smtClean="0"/>
            <a:t>Agent program</a:t>
          </a:r>
          <a:endParaRPr lang="en-US" sz="2800" dirty="0"/>
        </a:p>
      </dgm:t>
    </dgm:pt>
    <dgm:pt modelId="{BC33005D-F26A-4644-9363-2708C0799B79}" type="parTrans" cxnId="{DAC06378-A006-456C-A693-80CE474C63B0}">
      <dgm:prSet/>
      <dgm:spPr/>
      <dgm:t>
        <a:bodyPr/>
        <a:lstStyle/>
        <a:p>
          <a:endParaRPr lang="en-US" sz="1600"/>
        </a:p>
      </dgm:t>
    </dgm:pt>
    <dgm:pt modelId="{300ABFAB-082E-4A57-84D3-91653BB3A628}" type="sibTrans" cxnId="{DAC06378-A006-456C-A693-80CE474C63B0}">
      <dgm:prSet/>
      <dgm:spPr/>
      <dgm:t>
        <a:bodyPr/>
        <a:lstStyle/>
        <a:p>
          <a:endParaRPr lang="en-US" sz="1600"/>
        </a:p>
      </dgm:t>
    </dgm:pt>
    <dgm:pt modelId="{08124D2D-DB96-4625-8B29-B00EDC3CB5E2}">
      <dgm:prSet phldrT="[Text]" custT="1"/>
      <dgm:spPr>
        <a:blipFill>
          <a:blip xmlns:r="http://schemas.openxmlformats.org/officeDocument/2006/relationships" r:embed="rId2"/>
          <a:stretch>
            <a:fillRect t="-9396" r="-606"/>
          </a:stretch>
        </a:blipFill>
      </dgm:spPr>
      <dgm:t>
        <a:bodyPr/>
        <a:lstStyle/>
        <a:p>
          <a:r>
            <a:rPr lang="en-ID">
              <a:noFill/>
            </a:rPr>
            <a:t> </a:t>
          </a:r>
        </a:p>
      </dgm:t>
    </dgm:pt>
    <dgm:pt modelId="{57F31081-C909-4420-BD43-AF2A15CD51A7}" type="parTrans" cxnId="{492099FB-C7CA-4761-8209-1FCCAB79A792}">
      <dgm:prSet/>
      <dgm:spPr/>
      <dgm:t>
        <a:bodyPr/>
        <a:lstStyle/>
        <a:p>
          <a:endParaRPr lang="en-US" sz="1600"/>
        </a:p>
      </dgm:t>
    </dgm:pt>
    <dgm:pt modelId="{5FE733B3-75CF-4ED1-80D8-E2163807FEC5}" type="sibTrans" cxnId="{492099FB-C7CA-4761-8209-1FCCAB79A792}">
      <dgm:prSet/>
      <dgm:spPr/>
      <dgm:t>
        <a:bodyPr/>
        <a:lstStyle/>
        <a:p>
          <a:endParaRPr lang="en-US" sz="1600"/>
        </a:p>
      </dgm:t>
    </dgm:pt>
    <dgm:pt modelId="{76DA0DD9-C7B7-4310-9461-62764D0B3636}" type="pres">
      <dgm:prSet presAssocID="{540679DF-4502-4D9F-BF05-BCE61852A142}" presName="linear" presStyleCnt="0">
        <dgm:presLayoutVars>
          <dgm:animLvl val="lvl"/>
          <dgm:resizeHandles val="exact"/>
        </dgm:presLayoutVars>
      </dgm:prSet>
      <dgm:spPr/>
      <dgm:t>
        <a:bodyPr/>
        <a:lstStyle/>
        <a:p>
          <a:endParaRPr lang="en-US"/>
        </a:p>
      </dgm:t>
    </dgm:pt>
    <dgm:pt modelId="{C3C98269-AFD9-4B46-8A8C-9CA1297655ED}" type="pres">
      <dgm:prSet presAssocID="{F8FEFFE4-9130-4842-B960-73F25BEE7663}" presName="parentText" presStyleLbl="node1" presStyleIdx="0" presStyleCnt="2">
        <dgm:presLayoutVars>
          <dgm:chMax val="0"/>
          <dgm:bulletEnabled val="1"/>
        </dgm:presLayoutVars>
      </dgm:prSet>
      <dgm:spPr/>
      <dgm:t>
        <a:bodyPr/>
        <a:lstStyle/>
        <a:p>
          <a:endParaRPr lang="en-US"/>
        </a:p>
      </dgm:t>
    </dgm:pt>
    <dgm:pt modelId="{C5D1D8C0-B73A-42F8-8AB9-688A46B8265B}" type="pres">
      <dgm:prSet presAssocID="{F8FEFFE4-9130-4842-B960-73F25BEE7663}" presName="childText" presStyleLbl="revTx" presStyleIdx="0" presStyleCnt="2">
        <dgm:presLayoutVars>
          <dgm:bulletEnabled val="1"/>
        </dgm:presLayoutVars>
      </dgm:prSet>
      <dgm:spPr/>
      <dgm:t>
        <a:bodyPr/>
        <a:lstStyle/>
        <a:p>
          <a:endParaRPr lang="en-US"/>
        </a:p>
      </dgm:t>
    </dgm:pt>
    <dgm:pt modelId="{24F7168E-6E9A-4934-A070-4932E04F9EAB}" type="pres">
      <dgm:prSet presAssocID="{D3992C3F-BC75-4E5B-929F-4DBD741F6C04}" presName="parentText" presStyleLbl="node1" presStyleIdx="1" presStyleCnt="2">
        <dgm:presLayoutVars>
          <dgm:chMax val="0"/>
          <dgm:bulletEnabled val="1"/>
        </dgm:presLayoutVars>
      </dgm:prSet>
      <dgm:spPr/>
      <dgm:t>
        <a:bodyPr/>
        <a:lstStyle/>
        <a:p>
          <a:endParaRPr lang="en-US"/>
        </a:p>
      </dgm:t>
    </dgm:pt>
    <dgm:pt modelId="{03328A0B-2B8C-44D9-9D17-75A971710196}" type="pres">
      <dgm:prSet presAssocID="{D3992C3F-BC75-4E5B-929F-4DBD741F6C04}" presName="childText" presStyleLbl="revTx" presStyleIdx="1" presStyleCnt="2">
        <dgm:presLayoutVars>
          <dgm:bulletEnabled val="1"/>
        </dgm:presLayoutVars>
      </dgm:prSet>
      <dgm:spPr/>
      <dgm:t>
        <a:bodyPr/>
        <a:lstStyle/>
        <a:p>
          <a:endParaRPr lang="en-US"/>
        </a:p>
      </dgm:t>
    </dgm:pt>
  </dgm:ptLst>
  <dgm:cxnLst>
    <dgm:cxn modelId="{492099FB-C7CA-4761-8209-1FCCAB79A792}" srcId="{D3992C3F-BC75-4E5B-929F-4DBD741F6C04}" destId="{08124D2D-DB96-4625-8B29-B00EDC3CB5E2}" srcOrd="0" destOrd="0" parTransId="{57F31081-C909-4420-BD43-AF2A15CD51A7}" sibTransId="{5FE733B3-75CF-4ED1-80D8-E2163807FEC5}"/>
    <dgm:cxn modelId="{DAC06378-A006-456C-A693-80CE474C63B0}" srcId="{540679DF-4502-4D9F-BF05-BCE61852A142}" destId="{D3992C3F-BC75-4E5B-929F-4DBD741F6C04}" srcOrd="1" destOrd="0" parTransId="{BC33005D-F26A-4644-9363-2708C0799B79}" sibTransId="{300ABFAB-082E-4A57-84D3-91653BB3A628}"/>
    <dgm:cxn modelId="{A9CA3286-7C13-4816-979B-EED85AE03A9B}" type="presOf" srcId="{5117559A-BC29-4C86-BDF7-B81F7768AE53}" destId="{C5D1D8C0-B73A-42F8-8AB9-688A46B8265B}" srcOrd="0" destOrd="0" presId="urn:microsoft.com/office/officeart/2005/8/layout/vList2"/>
    <dgm:cxn modelId="{0279CEAD-9A97-4428-8CFF-082E93664EF2}" type="presOf" srcId="{F8FEFFE4-9130-4842-B960-73F25BEE7663}" destId="{C3C98269-AFD9-4B46-8A8C-9CA1297655ED}" srcOrd="0" destOrd="0" presId="urn:microsoft.com/office/officeart/2005/8/layout/vList2"/>
    <dgm:cxn modelId="{41C2EEEF-5BA5-4F08-A2BE-B38225EA54B1}" type="presOf" srcId="{08124D2D-DB96-4625-8B29-B00EDC3CB5E2}" destId="{03328A0B-2B8C-44D9-9D17-75A971710196}" srcOrd="0" destOrd="0" presId="urn:microsoft.com/office/officeart/2005/8/layout/vList2"/>
    <dgm:cxn modelId="{7CF6AC68-AF25-46BA-8D35-3E6AA2C94270}" srcId="{540679DF-4502-4D9F-BF05-BCE61852A142}" destId="{F8FEFFE4-9130-4842-B960-73F25BEE7663}" srcOrd="0" destOrd="0" parTransId="{2A10B39B-84E4-4432-A3B6-6D8ED5D92001}" sibTransId="{D280C167-7106-4517-A01C-49F53619997E}"/>
    <dgm:cxn modelId="{26CD2AF1-56B1-404D-9559-53B5F60978B8}" type="presOf" srcId="{D3992C3F-BC75-4E5B-929F-4DBD741F6C04}" destId="{24F7168E-6E9A-4934-A070-4932E04F9EAB}" srcOrd="0" destOrd="0" presId="urn:microsoft.com/office/officeart/2005/8/layout/vList2"/>
    <dgm:cxn modelId="{C7B48CD0-8414-4462-8072-14ECF1501026}" srcId="{F8FEFFE4-9130-4842-B960-73F25BEE7663}" destId="{5117559A-BC29-4C86-BDF7-B81F7768AE53}" srcOrd="0" destOrd="0" parTransId="{F5B90B8C-93C0-47F6-88AF-32FADB1DDF85}" sibTransId="{6B7A4F60-9F0B-484F-B347-CFD0BA9DEC79}"/>
    <dgm:cxn modelId="{373DDA53-6926-4E9D-B296-04947CB65C59}" type="presOf" srcId="{540679DF-4502-4D9F-BF05-BCE61852A142}" destId="{76DA0DD9-C7B7-4310-9461-62764D0B3636}" srcOrd="0" destOrd="0" presId="urn:microsoft.com/office/officeart/2005/8/layout/vList2"/>
    <dgm:cxn modelId="{C031F45E-2842-485D-85FC-50B04F596D42}" type="presParOf" srcId="{76DA0DD9-C7B7-4310-9461-62764D0B3636}" destId="{C3C98269-AFD9-4B46-8A8C-9CA1297655ED}" srcOrd="0" destOrd="0" presId="urn:microsoft.com/office/officeart/2005/8/layout/vList2"/>
    <dgm:cxn modelId="{DC7A0390-37AF-43EF-A903-23E82871CC3E}" type="presParOf" srcId="{76DA0DD9-C7B7-4310-9461-62764D0B3636}" destId="{C5D1D8C0-B73A-42F8-8AB9-688A46B8265B}" srcOrd="1" destOrd="0" presId="urn:microsoft.com/office/officeart/2005/8/layout/vList2"/>
    <dgm:cxn modelId="{EEE6BEC5-4AD5-43E4-AD11-598B4898E097}" type="presParOf" srcId="{76DA0DD9-C7B7-4310-9461-62764D0B3636}" destId="{24F7168E-6E9A-4934-A070-4932E04F9EAB}" srcOrd="2" destOrd="0" presId="urn:microsoft.com/office/officeart/2005/8/layout/vList2"/>
    <dgm:cxn modelId="{0E7C2756-A0DC-4DE3-A07D-A7DF4E4F684A}" type="presParOf" srcId="{76DA0DD9-C7B7-4310-9461-62764D0B3636}" destId="{03328A0B-2B8C-44D9-9D17-75A97171019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98269-AFD9-4B46-8A8C-9CA1297655ED}">
      <dsp:nvSpPr>
        <dsp:cNvPr id="0" name=""/>
        <dsp:cNvSpPr/>
      </dsp:nvSpPr>
      <dsp:spPr>
        <a:xfrm>
          <a:off x="0" y="10320"/>
          <a:ext cx="10058399"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Agent function</a:t>
          </a:r>
          <a:endParaRPr lang="en-US" sz="2800" kern="1200" dirty="0"/>
        </a:p>
      </dsp:txBody>
      <dsp:txXfrm>
        <a:off x="50261" y="60581"/>
        <a:ext cx="9957877" cy="929078"/>
      </dsp:txXfrm>
    </dsp:sp>
    <dsp:sp modelId="{C5D1D8C0-B73A-42F8-8AB9-688A46B8265B}">
      <dsp:nvSpPr>
        <dsp:cNvPr id="0" name=""/>
        <dsp:cNvSpPr/>
      </dsp:nvSpPr>
      <dsp:spPr>
        <a:xfrm>
          <a:off x="0" y="1039920"/>
          <a:ext cx="10058399"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Sebuah </a:t>
          </a:r>
          <a:r>
            <a:rPr lang="en-US" sz="2000" kern="1200" dirty="0" err="1" smtClean="0"/>
            <a:t>fungsi</a:t>
          </a:r>
          <a:r>
            <a:rPr lang="en-US" sz="2000" kern="1200" dirty="0" smtClean="0"/>
            <a:t> yang </a:t>
          </a:r>
          <a:r>
            <a:rPr lang="en-US" sz="2000" kern="1200" dirty="0" err="1" smtClean="0"/>
            <a:t>memetakan</a:t>
          </a:r>
          <a:r>
            <a:rPr lang="en-US" sz="2000" kern="1200" dirty="0" smtClean="0"/>
            <a:t> </a:t>
          </a:r>
          <a:r>
            <a:rPr lang="en-US" sz="2000" kern="1200" dirty="0" err="1" smtClean="0"/>
            <a:t>dari</a:t>
          </a:r>
          <a:r>
            <a:rPr lang="en-US" sz="2000" kern="1200" dirty="0" smtClean="0"/>
            <a:t> </a:t>
          </a:r>
          <a:r>
            <a:rPr lang="en-US" sz="2000" kern="1200" dirty="0" err="1" smtClean="0"/>
            <a:t>rekaman</a:t>
          </a:r>
          <a:r>
            <a:rPr lang="en-US" sz="2000" kern="1200" dirty="0" smtClean="0"/>
            <a:t> </a:t>
          </a:r>
          <a:r>
            <a:rPr lang="en-US" sz="2000" kern="1200" dirty="0" err="1" smtClean="0"/>
            <a:t>inputan</a:t>
          </a:r>
          <a:r>
            <a:rPr lang="en-US" sz="2000" kern="1200" dirty="0" smtClean="0"/>
            <a:t> (</a:t>
          </a:r>
          <a:r>
            <a:rPr lang="en-US" sz="2000" i="1" kern="1200" dirty="0" smtClean="0">
              <a:solidFill>
                <a:srgbClr val="FF0000"/>
              </a:solidFill>
            </a:rPr>
            <a:t>percept histories</a:t>
          </a:r>
          <a:r>
            <a:rPr lang="en-US" sz="2000" i="0" kern="1200" dirty="0" smtClean="0"/>
            <a:t>) </a:t>
          </a:r>
          <a:r>
            <a:rPr lang="en-US" sz="2000" i="0" kern="1200" dirty="0" err="1" smtClean="0"/>
            <a:t>ke</a:t>
          </a:r>
          <a:r>
            <a:rPr lang="en-US" sz="2000" i="0" kern="1200" dirty="0" smtClean="0"/>
            <a:t> </a:t>
          </a:r>
          <a:r>
            <a:rPr lang="en-US" sz="2000" i="0" kern="1200" dirty="0" err="1" smtClean="0"/>
            <a:t>tindakan</a:t>
          </a:r>
          <a:r>
            <a:rPr lang="en-US" sz="2000" i="0" kern="1200" dirty="0" smtClean="0"/>
            <a:t> (</a:t>
          </a:r>
          <a:r>
            <a:rPr lang="en-US" sz="2000" i="1" kern="1200" dirty="0" smtClean="0">
              <a:solidFill>
                <a:srgbClr val="FF0000"/>
              </a:solidFill>
            </a:rPr>
            <a:t>actions</a:t>
          </a:r>
          <a:r>
            <a:rPr lang="en-US" sz="2000" i="0" kern="1200" dirty="0" smtClean="0"/>
            <a:t>):</a:t>
          </a:r>
          <a14:m xmlns:a14="http://schemas.microsoft.com/office/drawing/2010/main">
            <m:oMath xmlns:m="http://schemas.openxmlformats.org/officeDocument/2006/math">
              <m:r>
                <a:rPr lang="en-US" sz="2000" b="0" i="0" kern="1200" smtClean="0">
                  <a:latin typeface="Cambria Math"/>
                </a:rPr>
                <m:t> </m:t>
              </m:r>
              <m:r>
                <a:rPr lang="en-US" sz="2000" b="0" i="1" kern="1200" smtClean="0">
                  <a:latin typeface="Cambria Math"/>
                </a:rPr>
                <m:t>      </m:t>
              </m:r>
              <m:r>
                <a:rPr lang="en-US" sz="2000" b="0" i="1" kern="1200" smtClean="0">
                  <a:latin typeface="Cambria Math"/>
                </a:rPr>
                <m:t>𝑓</m:t>
              </m:r>
              <m:r>
                <a:rPr lang="en-US" sz="2000" b="0" i="1" kern="1200" smtClean="0">
                  <a:latin typeface="Cambria Math"/>
                </a:rPr>
                <m:t>:</m:t>
              </m:r>
              <m:sSup>
                <m:sSupPr>
                  <m:ctrlPr>
                    <a:rPr lang="en-US" sz="2000" b="0" i="1" kern="1200" smtClean="0">
                      <a:latin typeface="Cambria Math" panose="02040503050406030204" pitchFamily="18" charset="0"/>
                    </a:rPr>
                  </m:ctrlPr>
                </m:sSupPr>
                <m:e>
                  <m:r>
                    <a:rPr lang="en-US" sz="2000" b="0" i="1" kern="1200" smtClean="0">
                      <a:latin typeface="Cambria Math"/>
                    </a:rPr>
                    <m:t>𝒫</m:t>
                  </m:r>
                </m:e>
                <m:sup>
                  <m:r>
                    <a:rPr lang="en-US" sz="2000" b="0" i="1" kern="1200" smtClean="0">
                      <a:latin typeface="Cambria Math"/>
                    </a:rPr>
                    <m:t>∗</m:t>
                  </m:r>
                </m:sup>
              </m:sSup>
              <m:r>
                <a:rPr lang="en-US" sz="2000" b="0" i="1" kern="1200" smtClean="0">
                  <a:latin typeface="Cambria Math"/>
                  <a:ea typeface="Cambria Math"/>
                </a:rPr>
                <m:t>→</m:t>
              </m:r>
              <m:r>
                <a:rPr lang="en-US" sz="2000" b="0" i="1" kern="1200" smtClean="0">
                  <a:latin typeface="Cambria Math"/>
                  <a:ea typeface="Cambria Math"/>
                </a:rPr>
                <m:t>𝒜</m:t>
              </m:r>
              <m:r>
                <a:rPr lang="en-US" sz="2000" b="0" i="1" kern="1200" smtClean="0">
                  <a:latin typeface="Cambria Math"/>
                  <a:ea typeface="Cambria Math"/>
                </a:rPr>
                <m:t> </m:t>
              </m:r>
            </m:oMath>
          </a14:m>
          <a:endParaRPr lang="en-US" sz="2000" i="1" kern="1200" dirty="0"/>
        </a:p>
      </dsp:txBody>
      <dsp:txXfrm>
        <a:off x="0" y="1039920"/>
        <a:ext cx="10058399" cy="910800"/>
      </dsp:txXfrm>
    </dsp:sp>
    <dsp:sp modelId="{24F7168E-6E9A-4934-A070-4932E04F9EAB}">
      <dsp:nvSpPr>
        <dsp:cNvPr id="0" name=""/>
        <dsp:cNvSpPr/>
      </dsp:nvSpPr>
      <dsp:spPr>
        <a:xfrm>
          <a:off x="0" y="1950720"/>
          <a:ext cx="10058399" cy="1029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Agent program</a:t>
          </a:r>
          <a:endParaRPr lang="en-US" sz="2800" kern="1200" dirty="0"/>
        </a:p>
      </dsp:txBody>
      <dsp:txXfrm>
        <a:off x="50261" y="2000981"/>
        <a:ext cx="9957877" cy="929078"/>
      </dsp:txXfrm>
    </dsp:sp>
    <dsp:sp modelId="{03328A0B-2B8C-44D9-9D17-75A971710196}">
      <dsp:nvSpPr>
        <dsp:cNvPr id="0" name=""/>
        <dsp:cNvSpPr/>
      </dsp:nvSpPr>
      <dsp:spPr>
        <a:xfrm>
          <a:off x="0" y="2980320"/>
          <a:ext cx="10058399"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err="1" smtClean="0"/>
            <a:t>Sebuah</a:t>
          </a:r>
          <a:r>
            <a:rPr lang="en-US" sz="2000" kern="1200" dirty="0" smtClean="0"/>
            <a:t> program yang </a:t>
          </a:r>
          <a:r>
            <a:rPr lang="en-US" sz="2000" kern="1200" dirty="0" err="1" smtClean="0"/>
            <a:t>mengimplementasikan</a:t>
          </a:r>
          <a:r>
            <a:rPr lang="en-US" sz="2000" kern="1200" dirty="0" smtClean="0"/>
            <a:t> </a:t>
          </a:r>
          <a:r>
            <a:rPr lang="en-US" sz="2000" kern="1200" dirty="0" err="1" smtClean="0"/>
            <a:t>fungsi</a:t>
          </a:r>
          <a:r>
            <a:rPr lang="en-US" sz="2000" kern="1200" dirty="0" smtClean="0"/>
            <a:t> f di </a:t>
          </a:r>
          <a:r>
            <a:rPr lang="en-US" sz="2000" kern="1200" dirty="0" err="1" smtClean="0"/>
            <a:t>atas</a:t>
          </a:r>
          <a:r>
            <a:rPr lang="en-US" sz="2000" kern="1200" dirty="0" smtClean="0"/>
            <a:t> </a:t>
          </a:r>
          <a:r>
            <a:rPr lang="en-US" sz="2000" kern="1200" dirty="0" err="1" smtClean="0"/>
            <a:t>arsitektur</a:t>
          </a:r>
          <a:r>
            <a:rPr lang="en-US" sz="2000" kern="1200" dirty="0" smtClean="0"/>
            <a:t> : </a:t>
          </a:r>
          <a14:m xmlns:a14="http://schemas.microsoft.com/office/drawing/2010/main">
            <m:oMath xmlns:m="http://schemas.openxmlformats.org/officeDocument/2006/math">
              <m:r>
                <a:rPr lang="en-US" sz="2000" i="1" kern="1200" dirty="0" smtClean="0">
                  <a:latin typeface="Cambria Math"/>
                </a:rPr>
                <m:t>𝐴𝑔𝑒𝑛𝑡</m:t>
              </m:r>
              <m:r>
                <a:rPr lang="en-US" sz="2000" i="1" kern="1200" dirty="0" smtClean="0">
                  <a:latin typeface="Cambria Math"/>
                </a:rPr>
                <m:t> = </m:t>
              </m:r>
              <m:r>
                <a:rPr lang="en-US" sz="2000" i="1" kern="1200" dirty="0" smtClean="0">
                  <a:latin typeface="Cambria Math"/>
                </a:rPr>
                <m:t>𝐴𝑟𝑐h𝑖𝑡𝑒𝑐𝑡𝑢𝑟𝑒</m:t>
              </m:r>
              <m:r>
                <a:rPr lang="en-US" sz="2000" i="1" kern="1200" dirty="0" smtClean="0">
                  <a:latin typeface="Cambria Math"/>
                </a:rPr>
                <m:t> + </m:t>
              </m:r>
              <m:r>
                <a:rPr lang="en-US" sz="2000" i="1" kern="1200" dirty="0" smtClean="0">
                  <a:latin typeface="Cambria Math"/>
                </a:rPr>
                <m:t>𝑃𝑟𝑜𝑔𝑟𝑎𝑚</m:t>
              </m:r>
            </m:oMath>
          </a14:m>
          <a:endParaRPr lang="en-US" sz="2000" kern="1200" dirty="0"/>
        </a:p>
      </dsp:txBody>
      <dsp:txXfrm>
        <a:off x="0" y="2980320"/>
        <a:ext cx="10058399" cy="9108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12/10/2021</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12/10/2021</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D341-7AE9-46DA-8130-B50BD8F05D31}" type="slidenum">
              <a:rPr lang="en-US" smtClean="0"/>
              <a:t>14</a:t>
            </a:fld>
            <a:endParaRPr lang="en-US"/>
          </a:p>
        </p:txBody>
      </p:sp>
    </p:spTree>
    <p:extLst>
      <p:ext uri="{BB962C8B-B14F-4D97-AF65-F5344CB8AC3E}">
        <p14:creationId xmlns:p14="http://schemas.microsoft.com/office/powerpoint/2010/main" val="422132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D341-7AE9-46DA-8130-B50BD8F05D31}" type="slidenum">
              <a:rPr lang="en-US" smtClean="0"/>
              <a:t>15</a:t>
            </a:fld>
            <a:endParaRPr lang="en-US"/>
          </a:p>
        </p:txBody>
      </p:sp>
    </p:spTree>
    <p:extLst>
      <p:ext uri="{BB962C8B-B14F-4D97-AF65-F5344CB8AC3E}">
        <p14:creationId xmlns:p14="http://schemas.microsoft.com/office/powerpoint/2010/main" val="144385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1CD341-7AE9-46DA-8130-B50BD8F05D31}" type="slidenum">
              <a:rPr lang="en-US" smtClean="0"/>
              <a:t>19</a:t>
            </a:fld>
            <a:endParaRPr lang="en-US"/>
          </a:p>
        </p:txBody>
      </p:sp>
    </p:spTree>
    <p:extLst>
      <p:ext uri="{BB962C8B-B14F-4D97-AF65-F5344CB8AC3E}">
        <p14:creationId xmlns:p14="http://schemas.microsoft.com/office/powerpoint/2010/main" val="369343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Semi-dynamic, </a:t>
            </a:r>
            <a:r>
              <a:rPr lang="en-US" sz="1200" b="0" i="0" u="none" strike="noStrike" kern="1200" baseline="0" dirty="0" err="1" smtClean="0">
                <a:solidFill>
                  <a:schemeClr val="tx1"/>
                </a:solidFill>
                <a:latin typeface="+mn-lt"/>
                <a:ea typeface="+mn-ea"/>
                <a:cs typeface="+mn-cs"/>
              </a:rPr>
              <a:t>jika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perfoma</a:t>
            </a:r>
            <a:r>
              <a:rPr lang="en-US" sz="1200" b="0" i="0" u="none" strike="noStrike" kern="1200" baseline="0" dirty="0" smtClean="0">
                <a:solidFill>
                  <a:schemeClr val="tx1"/>
                </a:solidFill>
                <a:latin typeface="+mn-lt"/>
                <a:ea typeface="+mn-ea"/>
                <a:cs typeface="+mn-cs"/>
              </a:rPr>
              <a:t> agent </a:t>
            </a:r>
            <a:r>
              <a:rPr lang="en-US" sz="1200" b="0" i="0" u="none" strike="noStrike" kern="1200" baseline="0" dirty="0" err="1" smtClean="0">
                <a:solidFill>
                  <a:schemeClr val="tx1"/>
                </a:solidFill>
                <a:latin typeface="+mn-lt"/>
                <a:ea typeface="+mn-ea"/>
                <a:cs typeface="+mn-cs"/>
              </a:rPr>
              <a:t>berubah</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ketika</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lingkungan</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tetap</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sama</a:t>
            </a:r>
            <a:r>
              <a:rPr lang="en-US" sz="1200" b="0" i="0" u="none" strike="noStrike"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81CD341-7AE9-46DA-8130-B50BD8F05D31}" type="slidenum">
              <a:rPr lang="en-US" smtClean="0"/>
              <a:t>31</a:t>
            </a:fld>
            <a:endParaRPr lang="en-US"/>
          </a:p>
        </p:txBody>
      </p:sp>
    </p:spTree>
    <p:extLst>
      <p:ext uri="{BB962C8B-B14F-4D97-AF65-F5344CB8AC3E}">
        <p14:creationId xmlns:p14="http://schemas.microsoft.com/office/powerpoint/2010/main" val="1559652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3"/>
          <a:stretch>
            <a:fillRect/>
          </a:stretch>
        </p:blipFill>
        <p:spPr>
          <a:xfrm>
            <a:off x="3048000" y="0"/>
            <a:ext cx="9144000" cy="312419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cs typeface="Calibri" panose="020F0502020204030204" pitchFamily="34" charset="0"/>
              </a:defRPr>
            </a:lvl1pPr>
          </a:lstStyle>
          <a:p>
            <a:endParaRPr lang="id-ID" dirty="0"/>
          </a:p>
        </p:txBody>
      </p:sp>
      <p:sp>
        <p:nvSpPr>
          <p:cNvPr id="3" name="Content Placeholder 2"/>
          <p:cNvSpPr>
            <a:spLocks noGrp="1"/>
          </p:cNvSpPr>
          <p:nvPr>
            <p:ph idx="1"/>
          </p:nvPr>
        </p:nvSpPr>
        <p:spPr/>
        <p:txBody>
          <a:bodyPr/>
          <a:lstStyle>
            <a:lvl1pPr algn="just">
              <a:defRPr b="0">
                <a:solidFill>
                  <a:srgbClr val="000000"/>
                </a:solidFill>
                <a:latin typeface="Calibri" panose="020F0502020204030204" pitchFamily="34" charset="0"/>
                <a:cs typeface="Calibri" panose="020F0502020204030204" pitchFamily="34" charset="0"/>
              </a:defRPr>
            </a:lvl1pPr>
            <a:lvl2pPr algn="just">
              <a:defRPr b="0">
                <a:solidFill>
                  <a:srgbClr val="000000"/>
                </a:solidFill>
                <a:latin typeface="Calibri" panose="020F0502020204030204" pitchFamily="34" charset="0"/>
                <a:cs typeface="Calibri" panose="020F0502020204030204" pitchFamily="34" charset="0"/>
              </a:defRPr>
            </a:lvl2pPr>
            <a:lvl3pPr algn="just">
              <a:defRPr b="0">
                <a:solidFill>
                  <a:srgbClr val="000000"/>
                </a:solidFill>
                <a:latin typeface="Calibri" panose="020F0502020204030204" pitchFamily="34" charset="0"/>
                <a:cs typeface="Calibri" panose="020F0502020204030204" pitchFamily="34" charset="0"/>
              </a:defRPr>
            </a:lvl3pPr>
            <a:lvl4pPr algn="just">
              <a:defRPr b="0">
                <a:solidFill>
                  <a:srgbClr val="000000"/>
                </a:solidFill>
                <a:latin typeface="Calibri" panose="020F0502020204030204" pitchFamily="34" charset="0"/>
                <a:cs typeface="Calibri" panose="020F0502020204030204" pitchFamily="34" charset="0"/>
              </a:defRPr>
            </a:lvl4pPr>
            <a:lvl5pPr algn="just">
              <a:defRPr b="0">
                <a:solidFill>
                  <a:srgbClr val="000000"/>
                </a:solidFill>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10/12/2021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12" name="Picture 11"/>
          <p:cNvPicPr>
            <a:picLocks noChangeAspect="1"/>
          </p:cNvPicPr>
          <p:nvPr userDrawn="1"/>
        </p:nvPicPr>
        <p:blipFill>
          <a:blip r:embed="rId15"/>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just" rtl="0" eaLnBrk="1" fontAlgn="base" hangingPunct="1">
        <a:spcBef>
          <a:spcPct val="20000"/>
        </a:spcBef>
        <a:spcAft>
          <a:spcPct val="0"/>
        </a:spcAft>
        <a:buClr>
          <a:srgbClr val="002060"/>
        </a:buClr>
        <a:buFont typeface="Wingdings" pitchFamily="2" charset="2"/>
        <a:buChar char="q"/>
        <a:defRPr sz="2800" b="1">
          <a:solidFill>
            <a:srgbClr val="000000"/>
          </a:solidFill>
          <a:latin typeface="Calibri" panose="020F0502020204030204" pitchFamily="34" charset="0"/>
          <a:ea typeface="+mn-ea"/>
          <a:cs typeface="Calibri" panose="020F0502020204030204" pitchFamily="34" charset="0"/>
        </a:defRPr>
      </a:lvl1pPr>
      <a:lvl2pPr marL="742950" indent="-285750" algn="just" rtl="0" eaLnBrk="1" fontAlgn="base" hangingPunct="1">
        <a:spcBef>
          <a:spcPct val="20000"/>
        </a:spcBef>
        <a:spcAft>
          <a:spcPct val="0"/>
        </a:spcAft>
        <a:buClr>
          <a:srgbClr val="002060"/>
        </a:buClr>
        <a:buFont typeface="Wingdings" pitchFamily="2" charset="2"/>
        <a:buChar char="q"/>
        <a:defRPr sz="2400">
          <a:solidFill>
            <a:srgbClr val="000000"/>
          </a:solidFill>
          <a:latin typeface="Calibri" panose="020F0502020204030204" pitchFamily="34" charset="0"/>
          <a:cs typeface="Calibri" panose="020F0502020204030204" pitchFamily="34" charset="0"/>
        </a:defRPr>
      </a:lvl2pPr>
      <a:lvl3pPr marL="1143000" indent="-228600" algn="just" rtl="0" eaLnBrk="1" fontAlgn="base" hangingPunct="1">
        <a:spcBef>
          <a:spcPct val="20000"/>
        </a:spcBef>
        <a:spcAft>
          <a:spcPct val="0"/>
        </a:spcAft>
        <a:buClr>
          <a:srgbClr val="002060"/>
        </a:buClr>
        <a:buFont typeface="Wingdings" pitchFamily="2" charset="2"/>
        <a:buChar char="q"/>
        <a:defRPr sz="2200">
          <a:solidFill>
            <a:srgbClr val="000000"/>
          </a:solidFill>
          <a:latin typeface="Calibri" panose="020F0502020204030204" pitchFamily="34" charset="0"/>
          <a:cs typeface="Calibri" panose="020F0502020204030204" pitchFamily="34" charset="0"/>
        </a:defRPr>
      </a:lvl3pPr>
      <a:lvl4pPr marL="1600200" indent="-228600" algn="just" rtl="0" eaLnBrk="1" fontAlgn="base" hangingPunct="1">
        <a:spcBef>
          <a:spcPct val="20000"/>
        </a:spcBef>
        <a:spcAft>
          <a:spcPct val="0"/>
        </a:spcAft>
        <a:buClr>
          <a:srgbClr val="002060"/>
        </a:buClr>
        <a:buFont typeface="Wingdings" pitchFamily="2" charset="2"/>
        <a:buChar char="q"/>
        <a:defRPr sz="2000">
          <a:solidFill>
            <a:srgbClr val="000000"/>
          </a:solidFill>
          <a:latin typeface="Calibri" panose="020F0502020204030204" pitchFamily="34" charset="0"/>
          <a:cs typeface="Calibri" panose="020F0502020204030204" pitchFamily="34" charset="0"/>
        </a:defRPr>
      </a:lvl4pPr>
      <a:lvl5pPr marL="2057400" indent="-228600" algn="just" rtl="0" eaLnBrk="1" fontAlgn="base" hangingPunct="1">
        <a:spcBef>
          <a:spcPct val="20000"/>
        </a:spcBef>
        <a:spcAft>
          <a:spcPct val="0"/>
        </a:spcAft>
        <a:buClr>
          <a:srgbClr val="002060"/>
        </a:buClr>
        <a:buFont typeface="Wingdings" pitchFamily="2" charset="2"/>
        <a:buChar char="q"/>
        <a:defRPr sz="2000">
          <a:solidFill>
            <a:srgbClr val="000000"/>
          </a:solidFill>
          <a:latin typeface="Calibri" panose="020F0502020204030204" pitchFamily="34" charset="0"/>
          <a:cs typeface="Calibri" panose="020F0502020204030204"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10/12/2021</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journal.trunojoyo.ac.id/kursor/article/view/9400/5277"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KECERDASAN TIRUAN</a:t>
            </a:r>
            <a:endParaRPr lang="id-ID" sz="4400" b="1" dirty="0" smtClean="0">
              <a:latin typeface="+mj-lt"/>
            </a:endParaRPr>
          </a:p>
          <a:p>
            <a:r>
              <a:rPr lang="id-ID" sz="3600" b="1" dirty="0" smtClean="0">
                <a:latin typeface="+mj-lt"/>
              </a:rPr>
              <a:t>[ </a:t>
            </a:r>
            <a:r>
              <a:rPr lang="en-US" sz="3600" b="1" dirty="0" smtClean="0">
                <a:latin typeface="+mj-lt"/>
              </a:rPr>
              <a:t>KP045</a:t>
            </a:r>
            <a:r>
              <a:rPr lang="id-ID" sz="3600" b="1" dirty="0" smtClean="0">
                <a:latin typeface="+mj-lt"/>
              </a:rPr>
              <a:t>/ </a:t>
            </a:r>
            <a:r>
              <a:rPr lang="en-US" sz="3600" b="1" dirty="0" smtClean="0">
                <a:latin typeface="+mj-lt"/>
              </a:rPr>
              <a:t>3</a:t>
            </a:r>
            <a:r>
              <a:rPr lang="id-ID" sz="3600" b="1" dirty="0" smtClean="0">
                <a:latin typeface="+mj-lt"/>
              </a:rPr>
              <a:t>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a:t>Konsep </a:t>
            </a:r>
            <a:r>
              <a:rPr lang="id-ID"/>
              <a:t>Age</a:t>
            </a:r>
            <a:r>
              <a:rPr lang="en-ID"/>
              <a:t>n</a:t>
            </a:r>
            <a:endParaRPr lang="id-ID" dirty="0"/>
          </a:p>
        </p:txBody>
      </p:sp>
      <p:sp>
        <p:nvSpPr>
          <p:cNvPr id="7171" name="Content Placeholder 2"/>
          <p:cNvSpPr>
            <a:spLocks noGrp="1"/>
          </p:cNvSpPr>
          <p:nvPr>
            <p:ph idx="1"/>
          </p:nvPr>
        </p:nvSpPr>
        <p:spPr>
          <a:xfrm>
            <a:off x="1024129" y="2285999"/>
            <a:ext cx="2475816" cy="978729"/>
          </a:xfrm>
          <a:solidFill>
            <a:srgbClr val="FFFF00"/>
          </a:solidFill>
          <a:ln>
            <a:solidFill>
              <a:srgbClr val="FF0000"/>
            </a:solidFill>
          </a:ln>
        </p:spPr>
        <p:txBody>
          <a:bodyPr wrap="square" rtlCol="0">
            <a:spAutoFit/>
          </a:bodyPr>
          <a:lstStyle/>
          <a:p>
            <a:pPr marL="0" lvl="1" indent="0" algn="ctr">
              <a:buNone/>
            </a:pPr>
            <a:r>
              <a:rPr sz="3200" smtClean="0"/>
              <a:t>Actuator</a:t>
            </a:r>
            <a:r>
              <a:rPr lang="en-ID" sz="3200"/>
              <a:t> </a:t>
            </a:r>
            <a:r>
              <a:rPr lang="en-ID" sz="3200" smtClean="0"/>
              <a:t>- </a:t>
            </a:r>
            <a:r>
              <a:rPr sz="3200" smtClean="0"/>
              <a:t>penggerak</a:t>
            </a:r>
            <a:endParaRPr sz="3200" dirty="0"/>
          </a:p>
        </p:txBody>
      </p:sp>
      <p:pic>
        <p:nvPicPr>
          <p:cNvPr id="7172" name="Picture 3"/>
          <p:cNvPicPr>
            <a:picLocks noChangeAspect="1"/>
          </p:cNvPicPr>
          <p:nvPr/>
        </p:nvPicPr>
        <p:blipFill>
          <a:blip r:embed="rId2"/>
          <a:srcRect t="32001" r="3296" b="26581"/>
          <a:stretch>
            <a:fillRect/>
          </a:stretch>
        </p:blipFill>
        <p:spPr>
          <a:xfrm>
            <a:off x="6167438" y="1590675"/>
            <a:ext cx="3097212" cy="901700"/>
          </a:xfrm>
          <a:prstGeom prst="rect">
            <a:avLst/>
          </a:prstGeom>
          <a:noFill/>
          <a:ln w="9525">
            <a:noFill/>
          </a:ln>
        </p:spPr>
      </p:pic>
      <p:pic>
        <p:nvPicPr>
          <p:cNvPr id="7173" name="Picture 4"/>
          <p:cNvPicPr>
            <a:picLocks noChangeAspect="1"/>
          </p:cNvPicPr>
          <p:nvPr/>
        </p:nvPicPr>
        <p:blipFill>
          <a:blip r:embed="rId3"/>
          <a:stretch>
            <a:fillRect/>
          </a:stretch>
        </p:blipFill>
        <p:spPr>
          <a:xfrm>
            <a:off x="6221414" y="2816225"/>
            <a:ext cx="3114675" cy="1333500"/>
          </a:xfrm>
          <a:prstGeom prst="rect">
            <a:avLst/>
          </a:prstGeom>
          <a:noFill/>
          <a:ln w="9525">
            <a:noFill/>
          </a:ln>
        </p:spPr>
      </p:pic>
      <p:pic>
        <p:nvPicPr>
          <p:cNvPr id="7174" name="Picture 5"/>
          <p:cNvPicPr>
            <a:picLocks noChangeAspect="1"/>
          </p:cNvPicPr>
          <p:nvPr/>
        </p:nvPicPr>
        <p:blipFill>
          <a:blip r:embed="rId4"/>
          <a:srcRect l="4868" t="3117" r="5156" b="4900"/>
          <a:stretch>
            <a:fillRect/>
          </a:stretch>
        </p:blipFill>
        <p:spPr>
          <a:xfrm>
            <a:off x="6240463" y="4365626"/>
            <a:ext cx="1738312" cy="2251075"/>
          </a:xfrm>
          <a:prstGeom prst="rect">
            <a:avLst/>
          </a:prstGeom>
          <a:noFill/>
          <a:ln w="9525">
            <a:noFill/>
          </a:ln>
        </p:spPr>
      </p:pic>
    </p:spTree>
    <p:extLst>
      <p:ext uri="{BB962C8B-B14F-4D97-AF65-F5344CB8AC3E}">
        <p14:creationId xmlns:p14="http://schemas.microsoft.com/office/powerpoint/2010/main" val="1974071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318001"/>
            <a:ext cx="4680520" cy="209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3462361"/>
            <a:ext cx="6720840" cy="313932"/>
          </a:xfrm>
          <a:prstGeom prst="rect">
            <a:avLst/>
          </a:prstGeom>
        </p:spPr>
        <p:txBody>
          <a:bodyPr wrap="square">
            <a:spAutoFit/>
          </a:bodyPr>
          <a:lstStyle/>
          <a:p>
            <a:r>
              <a:rPr lang="en-US" sz="1440" dirty="0" err="1"/>
              <a:t>Sumber</a:t>
            </a:r>
            <a:r>
              <a:rPr lang="en-US" sz="1440" dirty="0"/>
              <a:t>: S. </a:t>
            </a:r>
            <a:r>
              <a:rPr lang="en-US" sz="1440" dirty="0" err="1"/>
              <a:t>Russel</a:t>
            </a:r>
            <a:r>
              <a:rPr lang="en-US" sz="1440" dirty="0"/>
              <a:t>, P. </a:t>
            </a:r>
            <a:r>
              <a:rPr lang="en-US" sz="1440" dirty="0" err="1"/>
              <a:t>Norving</a:t>
            </a:r>
            <a:r>
              <a:rPr lang="en-US" sz="1440" dirty="0"/>
              <a:t>, Artificial </a:t>
            </a:r>
            <a:r>
              <a:rPr lang="en-US" sz="1440" dirty="0" err="1"/>
              <a:t>Inttelligencen</a:t>
            </a:r>
            <a:r>
              <a:rPr lang="en-US" sz="1440" dirty="0"/>
              <a:t>: A Modern Approach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3818" y="1441501"/>
            <a:ext cx="2267250" cy="241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522688" y="2220330"/>
            <a:ext cx="1263877" cy="646331"/>
          </a:xfrm>
          <a:prstGeom prst="rect">
            <a:avLst/>
          </a:prstGeom>
        </p:spPr>
        <p:txBody>
          <a:bodyPr wrap="square">
            <a:spAutoFit/>
          </a:bodyPr>
          <a:lstStyle/>
          <a:p>
            <a:pPr algn="ctr"/>
            <a:r>
              <a:rPr lang="en-US" b="1" dirty="0">
                <a:solidFill>
                  <a:srgbClr val="FF0000"/>
                </a:solidFill>
              </a:rPr>
              <a:t>Human agent </a:t>
            </a:r>
            <a:endParaRPr lang="en-US" dirty="0">
              <a:solidFill>
                <a:srgbClr val="FF0000"/>
              </a:solidFill>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8368" y="4692177"/>
            <a:ext cx="2010196" cy="201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773038" y="3950851"/>
            <a:ext cx="8000780" cy="2751522"/>
          </a:xfrm>
          <a:prstGeom prst="rect">
            <a:avLst/>
          </a:prstGeom>
          <a:noFill/>
        </p:spPr>
        <p:txBody>
          <a:bodyPr wrap="none" rtlCol="0">
            <a:spAutoFit/>
          </a:bodyPr>
          <a:lstStyle/>
          <a:p>
            <a:pPr marL="342900" indent="-342900">
              <a:buFont typeface="Arial" pitchFamily="34" charset="0"/>
              <a:buChar char="•"/>
            </a:pPr>
            <a:r>
              <a:rPr lang="en-US" sz="2880" i="1" dirty="0">
                <a:solidFill>
                  <a:srgbClr val="FF0000"/>
                </a:solidFill>
              </a:rPr>
              <a:t>Percepts</a:t>
            </a:r>
            <a:r>
              <a:rPr lang="en-US" sz="2880" i="1" dirty="0"/>
              <a:t> </a:t>
            </a:r>
            <a:r>
              <a:rPr lang="en-US" sz="2880" dirty="0"/>
              <a:t>: </a:t>
            </a:r>
            <a:r>
              <a:rPr lang="en-US" sz="2880" dirty="0" err="1"/>
              <a:t>masukan</a:t>
            </a:r>
            <a:r>
              <a:rPr lang="en-US" sz="2880" dirty="0"/>
              <a:t> yang </a:t>
            </a:r>
            <a:r>
              <a:rPr lang="en-US" sz="2880" dirty="0" err="1"/>
              <a:t>ditangkap</a:t>
            </a:r>
            <a:r>
              <a:rPr lang="en-US" sz="2880" dirty="0"/>
              <a:t> </a:t>
            </a:r>
            <a:r>
              <a:rPr lang="en-US" sz="2880" dirty="0" err="1"/>
              <a:t>dari</a:t>
            </a:r>
            <a:r>
              <a:rPr lang="en-US" sz="2880" dirty="0"/>
              <a:t> sensor</a:t>
            </a:r>
          </a:p>
          <a:p>
            <a:pPr marL="342900" indent="-342900">
              <a:buFont typeface="Arial" pitchFamily="34" charset="0"/>
              <a:buChar char="•"/>
            </a:pPr>
            <a:r>
              <a:rPr lang="fr-FR" sz="2880" i="1" dirty="0"/>
              <a:t>Percept </a:t>
            </a:r>
            <a:r>
              <a:rPr lang="fr-FR" sz="2880" i="1" dirty="0" err="1"/>
              <a:t>sequence</a:t>
            </a:r>
            <a:r>
              <a:rPr lang="fr-FR" sz="2880" dirty="0"/>
              <a:t>: </a:t>
            </a:r>
            <a:r>
              <a:rPr lang="fr-FR" sz="2880" dirty="0" err="1">
                <a:solidFill>
                  <a:srgbClr val="FF0000"/>
                </a:solidFill>
              </a:rPr>
              <a:t>sejarah</a:t>
            </a:r>
            <a:r>
              <a:rPr lang="fr-FR" sz="2880" dirty="0">
                <a:solidFill>
                  <a:srgbClr val="FF0000"/>
                </a:solidFill>
              </a:rPr>
              <a:t> </a:t>
            </a:r>
            <a:r>
              <a:rPr lang="fr-FR" sz="2880" dirty="0"/>
              <a:t>input si agent</a:t>
            </a:r>
            <a:endParaRPr lang="en-US" sz="2880" i="1" dirty="0">
              <a:solidFill>
                <a:srgbClr val="FF0000"/>
              </a:solidFill>
            </a:endParaRPr>
          </a:p>
          <a:p>
            <a:pPr marL="342900" indent="-342900">
              <a:buFont typeface="Arial" pitchFamily="34" charset="0"/>
              <a:buChar char="•"/>
            </a:pPr>
            <a:r>
              <a:rPr lang="en-US" sz="2880" i="1" dirty="0">
                <a:solidFill>
                  <a:srgbClr val="FF0000"/>
                </a:solidFill>
              </a:rPr>
              <a:t>Actions</a:t>
            </a:r>
            <a:r>
              <a:rPr lang="en-US" sz="2880" i="1" dirty="0"/>
              <a:t> </a:t>
            </a:r>
            <a:r>
              <a:rPr lang="en-US" sz="2880" dirty="0"/>
              <a:t>: </a:t>
            </a:r>
            <a:r>
              <a:rPr lang="en-US" sz="2880" dirty="0" err="1"/>
              <a:t>tindakan</a:t>
            </a:r>
            <a:r>
              <a:rPr lang="en-US" sz="2880" dirty="0"/>
              <a:t> yang </a:t>
            </a:r>
            <a:r>
              <a:rPr lang="en-US" sz="2880" dirty="0" err="1"/>
              <a:t>dilakukan</a:t>
            </a:r>
            <a:r>
              <a:rPr lang="en-US" sz="2880" dirty="0"/>
              <a:t> </a:t>
            </a:r>
            <a:r>
              <a:rPr lang="en-US" sz="2880" dirty="0" err="1"/>
              <a:t>oleh</a:t>
            </a:r>
            <a:r>
              <a:rPr lang="en-US" sz="2880" dirty="0"/>
              <a:t> </a:t>
            </a:r>
            <a:r>
              <a:rPr lang="en-US" sz="2880" i="1" dirty="0"/>
              <a:t>Agent</a:t>
            </a:r>
          </a:p>
          <a:p>
            <a:pPr marL="342900" indent="-342900">
              <a:buFont typeface="Arial" pitchFamily="34" charset="0"/>
              <a:buChar char="•"/>
            </a:pPr>
            <a:r>
              <a:rPr lang="en-US" sz="2880" i="1" dirty="0">
                <a:solidFill>
                  <a:srgbClr val="FF0000"/>
                </a:solidFill>
              </a:rPr>
              <a:t>Environments</a:t>
            </a:r>
            <a:r>
              <a:rPr lang="en-US" sz="2880" i="1" dirty="0"/>
              <a:t> </a:t>
            </a:r>
            <a:r>
              <a:rPr lang="en-US" sz="2880" dirty="0"/>
              <a:t>: </a:t>
            </a:r>
            <a:r>
              <a:rPr lang="en-US" sz="2880" dirty="0" err="1"/>
              <a:t>lingkungan</a:t>
            </a:r>
            <a:r>
              <a:rPr lang="en-US" sz="2880" dirty="0"/>
              <a:t> </a:t>
            </a:r>
            <a:r>
              <a:rPr lang="en-US" sz="2880" dirty="0" err="1"/>
              <a:t>dimana</a:t>
            </a:r>
            <a:r>
              <a:rPr lang="en-US" sz="2880" dirty="0"/>
              <a:t> </a:t>
            </a:r>
            <a:r>
              <a:rPr lang="en-US" sz="2880" dirty="0" err="1"/>
              <a:t>si</a:t>
            </a:r>
            <a:r>
              <a:rPr lang="en-US" sz="2880" dirty="0"/>
              <a:t> </a:t>
            </a:r>
            <a:r>
              <a:rPr lang="en-US" sz="2880" i="1" dirty="0"/>
              <a:t>Agent</a:t>
            </a:r>
            <a:r>
              <a:rPr lang="en-US" sz="2880" dirty="0"/>
              <a:t> </a:t>
            </a:r>
            <a:r>
              <a:rPr lang="en-US" sz="2880" dirty="0" err="1"/>
              <a:t>berada</a:t>
            </a:r>
            <a:r>
              <a:rPr lang="en-US" sz="2880" i="1" dirty="0"/>
              <a:t> </a:t>
            </a:r>
          </a:p>
          <a:p>
            <a:pPr marL="342900" indent="-342900">
              <a:buFont typeface="Arial" pitchFamily="34" charset="0"/>
              <a:buChar char="•"/>
            </a:pPr>
            <a:r>
              <a:rPr lang="en-US" sz="2880" dirty="0" err="1"/>
              <a:t>Apa</a:t>
            </a:r>
            <a:r>
              <a:rPr lang="en-US" sz="2880" dirty="0"/>
              <a:t> yang </a:t>
            </a:r>
            <a:r>
              <a:rPr lang="en-US" sz="2880" dirty="0" err="1"/>
              <a:t>kurang</a:t>
            </a:r>
            <a:r>
              <a:rPr lang="en-US" sz="2880" dirty="0"/>
              <a:t>?</a:t>
            </a:r>
          </a:p>
          <a:p>
            <a:r>
              <a:rPr lang="en-US" sz="2880" dirty="0"/>
              <a:t>      Si agent </a:t>
            </a:r>
            <a:r>
              <a:rPr lang="en-US" sz="2880" dirty="0" err="1"/>
              <a:t>ini</a:t>
            </a:r>
            <a:r>
              <a:rPr lang="en-US" sz="2880" dirty="0"/>
              <a:t> </a:t>
            </a:r>
            <a:r>
              <a:rPr lang="en-US" sz="2880" dirty="0" err="1"/>
              <a:t>tujuannya</a:t>
            </a:r>
            <a:r>
              <a:rPr lang="en-US" sz="2880" dirty="0"/>
              <a:t> </a:t>
            </a:r>
            <a:r>
              <a:rPr lang="en-US" sz="2880" i="1" dirty="0">
                <a:solidFill>
                  <a:srgbClr val="FF0000"/>
                </a:solidFill>
              </a:rPr>
              <a:t>MAU NGAPAIN SIH??</a:t>
            </a:r>
            <a:endParaRPr lang="en-US" sz="2880" dirty="0">
              <a:solidFill>
                <a:srgbClr val="FF0000"/>
              </a:solidFill>
            </a:endParaRPr>
          </a:p>
        </p:txBody>
      </p:sp>
      <p:sp>
        <p:nvSpPr>
          <p:cNvPr id="10" name="Rectangle 9"/>
          <p:cNvSpPr/>
          <p:nvPr/>
        </p:nvSpPr>
        <p:spPr>
          <a:xfrm>
            <a:off x="9408368" y="4234785"/>
            <a:ext cx="1920240" cy="400110"/>
          </a:xfrm>
          <a:prstGeom prst="rect">
            <a:avLst/>
          </a:prstGeom>
        </p:spPr>
        <p:txBody>
          <a:bodyPr wrap="square">
            <a:spAutoFit/>
          </a:bodyPr>
          <a:lstStyle/>
          <a:p>
            <a:pPr algn="ctr"/>
            <a:r>
              <a:rPr lang="en-US" sz="2000" b="1" dirty="0">
                <a:solidFill>
                  <a:srgbClr val="FF0000"/>
                </a:solidFill>
              </a:rPr>
              <a:t>Robotic agent </a:t>
            </a:r>
            <a:endParaRPr lang="en-US" sz="2000" dirty="0">
              <a:solidFill>
                <a:srgbClr val="FF0000"/>
              </a:solidFill>
            </a:endParaRPr>
          </a:p>
        </p:txBody>
      </p:sp>
      <p:sp>
        <p:nvSpPr>
          <p:cNvPr id="3" name="Title 2"/>
          <p:cNvSpPr>
            <a:spLocks noGrp="1"/>
          </p:cNvSpPr>
          <p:nvPr>
            <p:ph type="title"/>
          </p:nvPr>
        </p:nvSpPr>
        <p:spPr/>
        <p:txBody>
          <a:bodyPr/>
          <a:lstStyle/>
          <a:p>
            <a:r>
              <a:rPr lang="en-ID"/>
              <a:t>Konsep </a:t>
            </a:r>
            <a:r>
              <a:rPr lang="id-ID"/>
              <a:t>Age</a:t>
            </a:r>
            <a:r>
              <a:rPr lang="en-ID"/>
              <a:t>n</a:t>
            </a:r>
          </a:p>
        </p:txBody>
      </p:sp>
    </p:spTree>
    <p:extLst>
      <p:ext uri="{BB962C8B-B14F-4D97-AF65-F5344CB8AC3E}">
        <p14:creationId xmlns:p14="http://schemas.microsoft.com/office/powerpoint/2010/main" val="203116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a:t>Konsep </a:t>
            </a:r>
            <a:r>
              <a:rPr lang="id-ID"/>
              <a:t>Age</a:t>
            </a:r>
            <a:r>
              <a:rPr lang="en-ID"/>
              <a:t>n</a:t>
            </a:r>
            <a:endParaRPr lang="id-ID" dirty="0"/>
          </a:p>
        </p:txBody>
      </p:sp>
      <p:sp>
        <p:nvSpPr>
          <p:cNvPr id="4" name="Content Placeholder 3"/>
          <p:cNvSpPr>
            <a:spLocks noGrp="1"/>
          </p:cNvSpPr>
          <p:nvPr>
            <p:ph idx="1"/>
          </p:nvPr>
        </p:nvSpPr>
        <p:spPr/>
        <p:txBody>
          <a:bodyPr>
            <a:normAutofit/>
          </a:bodyPr>
          <a:lstStyle/>
          <a:p>
            <a:pPr marL="357188" indent="-357188">
              <a:buFont typeface="Wingdings" panose="05000000000000000000" pitchFamily="2" charset="2"/>
              <a:buChar char="q"/>
            </a:pPr>
            <a:r>
              <a:rPr lang="en-ID" sz="2800"/>
              <a:t>Agent Robot :</a:t>
            </a:r>
          </a:p>
          <a:p>
            <a:pPr marL="714375" lvl="1" indent="-357188">
              <a:buFont typeface="Wingdings" panose="05000000000000000000" pitchFamily="2" charset="2"/>
              <a:buChar char="ü"/>
            </a:pPr>
            <a:r>
              <a:rPr lang="en-ID" sz="2800"/>
              <a:t>Sensor : kamera, infrared, dll</a:t>
            </a:r>
          </a:p>
          <a:p>
            <a:pPr marL="714375" lvl="1" indent="-357188">
              <a:buFont typeface="Wingdings" panose="05000000000000000000" pitchFamily="2" charset="2"/>
              <a:buChar char="ü"/>
            </a:pPr>
            <a:r>
              <a:rPr lang="en-ID" sz="2800"/>
              <a:t>Actuator : lengan serta berbagai motor</a:t>
            </a:r>
          </a:p>
          <a:p>
            <a:pPr>
              <a:buFont typeface="Wingdings" panose="05000000000000000000" pitchFamily="2" charset="2"/>
              <a:buChar char="q"/>
            </a:pPr>
            <a:endParaRPr lang="en-ID" sz="2400"/>
          </a:p>
          <a:p>
            <a:pPr marL="357188" indent="-357188">
              <a:buFont typeface="Wingdings" panose="05000000000000000000" pitchFamily="2" charset="2"/>
              <a:buChar char="q"/>
            </a:pPr>
            <a:r>
              <a:rPr lang="en-ID" sz="2800"/>
              <a:t>Agent Software :</a:t>
            </a:r>
          </a:p>
          <a:p>
            <a:pPr marL="714375" lvl="1" indent="-357188">
              <a:buFont typeface="Wingdings" panose="05000000000000000000" pitchFamily="2" charset="2"/>
              <a:buChar char="ü"/>
            </a:pPr>
            <a:r>
              <a:rPr lang="en-ID" sz="2800"/>
              <a:t>Antarmuka pengguna grafis sebagai sensor dan sekaligus sebagai pengeraknya </a:t>
            </a:r>
          </a:p>
        </p:txBody>
      </p:sp>
    </p:spTree>
    <p:extLst>
      <p:ext uri="{BB962C8B-B14F-4D97-AF65-F5344CB8AC3E}">
        <p14:creationId xmlns:p14="http://schemas.microsoft.com/office/powerpoint/2010/main" val="1645752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Agen Cerdas</a:t>
            </a:r>
          </a:p>
        </p:txBody>
      </p:sp>
      <p:sp>
        <p:nvSpPr>
          <p:cNvPr id="5123"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lgn="just">
              <a:buFont typeface="Wingdings" panose="05000000000000000000" pitchFamily="2" charset="2"/>
              <a:buChar char="q"/>
            </a:pPr>
            <a:r>
              <a:rPr lang="sv-SE" altLang="x-none" sz="2800" dirty="0"/>
              <a:t>Program yang dapat diberi tugas dan dapat</a:t>
            </a:r>
            <a:r>
              <a:rPr lang="en-US" altLang="x-none" sz="2800" dirty="0"/>
              <a:t> menyelesaikan tugasnya secara mandiri, serta mempunyai inteligensi.</a:t>
            </a:r>
          </a:p>
          <a:p>
            <a:pPr marL="357188" indent="-357188" algn="just">
              <a:buFont typeface="Wingdings" panose="05000000000000000000" pitchFamily="2" charset="2"/>
              <a:buChar char="q"/>
            </a:pPr>
            <a:r>
              <a:rPr lang="en-US" altLang="x-none" sz="2800" dirty="0"/>
              <a:t>Dengan bantuan sistem agen tersebut, maka pekerjaan yang membutuhkan waktu lama </a:t>
            </a:r>
            <a:r>
              <a:rPr lang="nn-NO" altLang="x-none" sz="2800" dirty="0"/>
              <a:t>dapat diselesaikan dengan </a:t>
            </a:r>
            <a:r>
              <a:rPr lang="en-US" altLang="x-none" sz="2800" dirty="0"/>
              <a:t>baik dan lebih cepat.</a:t>
            </a:r>
          </a:p>
          <a:p>
            <a:pPr marL="357188" indent="-357188" algn="just">
              <a:buFont typeface="Wingdings" panose="05000000000000000000" pitchFamily="2" charset="2"/>
              <a:buChar char="q"/>
            </a:pPr>
            <a:r>
              <a:rPr sz="2800" dirty="0"/>
              <a:t>Dengan adanya agen cerdas pada aplikasi diharapkan aplikasi tersebut dapat berpikir dan </a:t>
            </a:r>
            <a:r>
              <a:rPr lang="en-US" altLang="x-none" sz="2800" dirty="0"/>
              <a:t>dapat </a:t>
            </a:r>
            <a:r>
              <a:rPr sz="2800" dirty="0"/>
              <a:t>menentukan pilihan langkah</a:t>
            </a:r>
            <a:r>
              <a:rPr lang="en-US" altLang="x-none" sz="2800" dirty="0"/>
              <a:t> terbaik</a:t>
            </a:r>
            <a:r>
              <a:rPr sz="2800" dirty="0"/>
              <a:t> sehingga dapat mengalahkan </a:t>
            </a:r>
            <a:r>
              <a:rPr sz="2800"/>
              <a:t>manusia</a:t>
            </a:r>
            <a:r>
              <a:rPr sz="2800" smtClean="0"/>
              <a:t>.</a:t>
            </a:r>
            <a:endParaRPr sz="2800" dirty="0">
              <a:sym typeface="Wingdings" panose="05000000000000000000" pitchFamily="2" charset="2"/>
            </a:endParaRPr>
          </a:p>
        </p:txBody>
      </p:sp>
    </p:spTree>
    <p:extLst>
      <p:ext uri="{BB962C8B-B14F-4D97-AF65-F5344CB8AC3E}">
        <p14:creationId xmlns:p14="http://schemas.microsoft.com/office/powerpoint/2010/main" val="3340655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1912882"/>
            <a:ext cx="9875520" cy="3527797"/>
          </a:xfrm>
        </p:spPr>
        <p:txBody>
          <a:bodyPr>
            <a:normAutofit/>
          </a:bodyPr>
          <a:lstStyle/>
          <a:p>
            <a:pPr marL="357188" indent="-357188">
              <a:buFont typeface="Wingdings" panose="05000000000000000000" pitchFamily="2" charset="2"/>
              <a:buChar char="q"/>
            </a:pPr>
            <a:r>
              <a:rPr lang="en-US" dirty="0">
                <a:solidFill>
                  <a:srgbClr val="FF0000"/>
                </a:solidFill>
              </a:rPr>
              <a:t>Rational</a:t>
            </a:r>
            <a:r>
              <a:rPr lang="en-US" dirty="0"/>
              <a:t> : </a:t>
            </a:r>
            <a:r>
              <a:rPr lang="en-US" dirty="0" err="1"/>
              <a:t>melakukan</a:t>
            </a:r>
            <a:r>
              <a:rPr lang="en-US" dirty="0"/>
              <a:t> </a:t>
            </a:r>
            <a:r>
              <a:rPr lang="en-US" dirty="0" err="1"/>
              <a:t>hal</a:t>
            </a:r>
            <a:r>
              <a:rPr lang="en-US" dirty="0"/>
              <a:t> yang </a:t>
            </a:r>
            <a:r>
              <a:rPr lang="en-US" dirty="0" err="1"/>
              <a:t>terbaik</a:t>
            </a:r>
            <a:endParaRPr lang="en-US" dirty="0"/>
          </a:p>
          <a:p>
            <a:pPr marL="357188" indent="-357188">
              <a:buFont typeface="Wingdings" panose="05000000000000000000" pitchFamily="2" charset="2"/>
              <a:buChar char="q"/>
            </a:pPr>
            <a:r>
              <a:rPr lang="en-US" dirty="0"/>
              <a:t>Kita </a:t>
            </a:r>
            <a:r>
              <a:rPr lang="en-US" dirty="0" err="1"/>
              <a:t>harus</a:t>
            </a:r>
            <a:r>
              <a:rPr lang="en-US" dirty="0"/>
              <a:t> </a:t>
            </a:r>
            <a:r>
              <a:rPr lang="en-US" dirty="0" err="1"/>
              <a:t>mendefinisikan</a:t>
            </a:r>
            <a:r>
              <a:rPr lang="en-US" dirty="0"/>
              <a:t> </a:t>
            </a:r>
            <a:r>
              <a:rPr lang="en-US" dirty="0" err="1"/>
              <a:t>tujuan</a:t>
            </a:r>
            <a:r>
              <a:rPr lang="en-US" dirty="0"/>
              <a:t> </a:t>
            </a:r>
            <a:r>
              <a:rPr lang="en-US" dirty="0" err="1"/>
              <a:t>dari</a:t>
            </a:r>
            <a:r>
              <a:rPr lang="en-US" dirty="0"/>
              <a:t> </a:t>
            </a:r>
            <a:r>
              <a:rPr lang="en-US" dirty="0" err="1"/>
              <a:t>si</a:t>
            </a:r>
            <a:r>
              <a:rPr lang="en-US" dirty="0"/>
              <a:t> agent (</a:t>
            </a:r>
            <a:r>
              <a:rPr lang="en-US" dirty="0">
                <a:solidFill>
                  <a:srgbClr val="FF0000"/>
                </a:solidFill>
              </a:rPr>
              <a:t>goal</a:t>
            </a:r>
            <a:r>
              <a:rPr lang="en-US" dirty="0"/>
              <a:t>)</a:t>
            </a:r>
          </a:p>
          <a:p>
            <a:pPr marL="357188" indent="-357188">
              <a:buFont typeface="Wingdings" panose="05000000000000000000" pitchFamily="2" charset="2"/>
              <a:buChar char="q"/>
            </a:pPr>
            <a:r>
              <a:rPr lang="en-US" dirty="0"/>
              <a:t>Goal </a:t>
            </a:r>
            <a:r>
              <a:rPr lang="en-US" dirty="0" err="1"/>
              <a:t>bisa</a:t>
            </a:r>
            <a:r>
              <a:rPr lang="en-US" dirty="0"/>
              <a:t> </a:t>
            </a:r>
            <a:r>
              <a:rPr lang="en-US" dirty="0" err="1"/>
              <a:t>dinyatakan</a:t>
            </a:r>
            <a:r>
              <a:rPr lang="en-US" dirty="0"/>
              <a:t> </a:t>
            </a:r>
            <a:r>
              <a:rPr lang="en-US" dirty="0" err="1"/>
              <a:t>sebagai</a:t>
            </a:r>
            <a:r>
              <a:rPr lang="en-US" dirty="0"/>
              <a:t> </a:t>
            </a:r>
            <a:r>
              <a:rPr lang="en-US" dirty="0">
                <a:solidFill>
                  <a:srgbClr val="FF0000"/>
                </a:solidFill>
              </a:rPr>
              <a:t>performance measure </a:t>
            </a:r>
            <a:r>
              <a:rPr lang="en-US" dirty="0"/>
              <a:t>(</a:t>
            </a:r>
            <a:r>
              <a:rPr lang="en-US" dirty="0" err="1"/>
              <a:t>ukuran</a:t>
            </a:r>
            <a:r>
              <a:rPr lang="en-US" dirty="0"/>
              <a:t> </a:t>
            </a:r>
            <a:r>
              <a:rPr lang="en-US" dirty="0" err="1"/>
              <a:t>kinerja</a:t>
            </a:r>
            <a:r>
              <a:rPr lang="en-US" dirty="0"/>
              <a:t> </a:t>
            </a:r>
            <a:r>
              <a:rPr lang="en-US" dirty="0" err="1"/>
              <a:t>si</a:t>
            </a:r>
            <a:r>
              <a:rPr lang="en-US" dirty="0"/>
              <a:t> agent)</a:t>
            </a:r>
          </a:p>
          <a:p>
            <a:pPr marL="357188" indent="-357188">
              <a:buFont typeface="Wingdings" panose="05000000000000000000" pitchFamily="2" charset="2"/>
              <a:buChar char="q"/>
            </a:pPr>
            <a:r>
              <a:rPr lang="en-US" dirty="0" err="1"/>
              <a:t>Contoh</a:t>
            </a:r>
            <a:r>
              <a:rPr lang="en-US" dirty="0"/>
              <a:t>:</a:t>
            </a:r>
          </a:p>
        </p:txBody>
      </p:sp>
      <p:graphicFrame>
        <p:nvGraphicFramePr>
          <p:cNvPr id="5" name="Table 4"/>
          <p:cNvGraphicFramePr>
            <a:graphicFrameLocks noGrp="1"/>
          </p:cNvGraphicFramePr>
          <p:nvPr>
            <p:extLst>
              <p:ext uri="{D42A27DB-BD31-4B8C-83A1-F6EECF244321}">
                <p14:modId xmlns:p14="http://schemas.microsoft.com/office/powerpoint/2010/main" val="4242195200"/>
              </p:ext>
            </p:extLst>
          </p:nvPr>
        </p:nvGraphicFramePr>
        <p:xfrm>
          <a:off x="2692400" y="3933056"/>
          <a:ext cx="7315200" cy="237744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475488">
                <a:tc>
                  <a:txBody>
                    <a:bodyPr/>
                    <a:lstStyle/>
                    <a:p>
                      <a:r>
                        <a:rPr lang="en-US" sz="2400" dirty="0" smtClean="0"/>
                        <a:t>Goal</a:t>
                      </a:r>
                      <a:endParaRPr lang="en-US" sz="2400" dirty="0"/>
                    </a:p>
                  </a:txBody>
                  <a:tcPr marL="109728" marR="109728" marT="54864" marB="5486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Performance measure</a:t>
                      </a:r>
                      <a:endParaRPr lang="en-US" sz="2400" dirty="0"/>
                    </a:p>
                  </a:txBody>
                  <a:tcPr marL="109728" marR="109728" marT="54864" marB="5486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5488">
                <a:tc>
                  <a:txBody>
                    <a:bodyPr/>
                    <a:lstStyle/>
                    <a:p>
                      <a:r>
                        <a:rPr lang="en-US" sz="2400" dirty="0" smtClean="0"/>
                        <a:t>Lulus </a:t>
                      </a:r>
                      <a:r>
                        <a:rPr lang="en-US" sz="2400" dirty="0" err="1" smtClean="0"/>
                        <a:t>kuliah</a:t>
                      </a:r>
                      <a:endParaRPr lang="en-US" sz="2400" dirty="0"/>
                    </a:p>
                  </a:txBody>
                  <a:tcPr marL="109728" marR="109728" marT="54864" marB="54864">
                    <a:lnT w="12700" cap="flat" cmpd="sng" algn="ctr">
                      <a:solidFill>
                        <a:schemeClr val="tx1"/>
                      </a:solidFill>
                      <a:prstDash val="solid"/>
                      <a:round/>
                      <a:headEnd type="none" w="med" len="med"/>
                      <a:tailEnd type="none" w="med" len="med"/>
                    </a:lnT>
                  </a:tcPr>
                </a:tc>
                <a:tc>
                  <a:txBody>
                    <a:bodyPr/>
                    <a:lstStyle/>
                    <a:p>
                      <a:r>
                        <a:rPr lang="en-US" sz="2400" dirty="0" smtClean="0"/>
                        <a:t>IPK</a:t>
                      </a:r>
                      <a:endParaRPr lang="en-US" sz="2400" dirty="0"/>
                    </a:p>
                  </a:txBody>
                  <a:tcPr marL="109728" marR="109728" marT="54864" marB="54864">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75488">
                <a:tc>
                  <a:txBody>
                    <a:bodyPr/>
                    <a:lstStyle/>
                    <a:p>
                      <a:r>
                        <a:rPr lang="en-US" sz="2400" dirty="0" err="1" smtClean="0"/>
                        <a:t>Cepet</a:t>
                      </a:r>
                      <a:r>
                        <a:rPr lang="en-US" sz="2400" dirty="0" smtClean="0"/>
                        <a:t> kaya</a:t>
                      </a:r>
                      <a:endParaRPr lang="en-US" sz="2400" dirty="0"/>
                    </a:p>
                  </a:txBody>
                  <a:tcPr marL="109728" marR="109728" marT="54864" marB="54864"/>
                </a:tc>
                <a:tc>
                  <a:txBody>
                    <a:bodyPr/>
                    <a:lstStyle/>
                    <a:p>
                      <a:r>
                        <a:rPr lang="en-US" sz="2400" dirty="0" err="1" smtClean="0"/>
                        <a:t>Gaji</a:t>
                      </a:r>
                      <a:r>
                        <a:rPr lang="en-US" sz="2400" dirty="0" smtClean="0"/>
                        <a:t> </a:t>
                      </a:r>
                      <a:r>
                        <a:rPr lang="en-US" sz="2400" dirty="0" err="1" smtClean="0"/>
                        <a:t>bulanan</a:t>
                      </a:r>
                      <a:endParaRPr lang="en-US" sz="2400" dirty="0"/>
                    </a:p>
                  </a:txBody>
                  <a:tcPr marL="109728" marR="109728" marT="54864" marB="54864"/>
                </a:tc>
                <a:extLst>
                  <a:ext uri="{0D108BD9-81ED-4DB2-BD59-A6C34878D82A}">
                    <a16:rowId xmlns:a16="http://schemas.microsoft.com/office/drawing/2014/main" val="10002"/>
                  </a:ext>
                </a:extLst>
              </a:tr>
              <a:tr h="475488">
                <a:tc>
                  <a:txBody>
                    <a:bodyPr/>
                    <a:lstStyle/>
                    <a:p>
                      <a:r>
                        <a:rPr lang="en-US" sz="2400" dirty="0" err="1" smtClean="0"/>
                        <a:t>Juara</a:t>
                      </a:r>
                      <a:r>
                        <a:rPr lang="en-US" sz="2400" dirty="0" smtClean="0"/>
                        <a:t> </a:t>
                      </a:r>
                      <a:r>
                        <a:rPr lang="en-US" sz="2400" dirty="0" err="1" smtClean="0"/>
                        <a:t>liga</a:t>
                      </a:r>
                      <a:r>
                        <a:rPr lang="en-US" sz="2400" dirty="0" smtClean="0"/>
                        <a:t> </a:t>
                      </a:r>
                      <a:r>
                        <a:rPr lang="en-US" sz="2400" dirty="0" err="1" smtClean="0"/>
                        <a:t>sepakbola</a:t>
                      </a:r>
                      <a:endParaRPr lang="en-US" sz="2400" dirty="0"/>
                    </a:p>
                  </a:txBody>
                  <a:tcPr marL="109728" marR="109728" marT="54864" marB="54864"/>
                </a:tc>
                <a:tc>
                  <a:txBody>
                    <a:bodyPr/>
                    <a:lstStyle/>
                    <a:p>
                      <a:r>
                        <a:rPr lang="en-US" sz="2400" dirty="0" err="1" smtClean="0"/>
                        <a:t>Posisi</a:t>
                      </a:r>
                      <a:r>
                        <a:rPr lang="en-US" sz="2400" dirty="0" smtClean="0"/>
                        <a:t> </a:t>
                      </a:r>
                      <a:r>
                        <a:rPr lang="en-US" sz="2400" dirty="0" err="1" smtClean="0"/>
                        <a:t>klasemen</a:t>
                      </a:r>
                      <a:endParaRPr lang="en-US" sz="2400" dirty="0"/>
                    </a:p>
                  </a:txBody>
                  <a:tcPr marL="109728" marR="109728" marT="54864" marB="54864"/>
                </a:tc>
                <a:extLst>
                  <a:ext uri="{0D108BD9-81ED-4DB2-BD59-A6C34878D82A}">
                    <a16:rowId xmlns:a16="http://schemas.microsoft.com/office/drawing/2014/main" val="10003"/>
                  </a:ext>
                </a:extLst>
              </a:tr>
              <a:tr h="475488">
                <a:tc>
                  <a:txBody>
                    <a:bodyPr/>
                    <a:lstStyle/>
                    <a:p>
                      <a:r>
                        <a:rPr lang="en-US" sz="2400" dirty="0" err="1" smtClean="0">
                          <a:solidFill>
                            <a:srgbClr val="FF0000"/>
                          </a:solidFill>
                        </a:rPr>
                        <a:t>Bahagia</a:t>
                      </a:r>
                      <a:endParaRPr lang="en-US" sz="2400" dirty="0">
                        <a:solidFill>
                          <a:srgbClr val="FF0000"/>
                        </a:solidFill>
                      </a:endParaRPr>
                    </a:p>
                  </a:txBody>
                  <a:tcPr marL="109728" marR="109728" marT="54864" marB="54864">
                    <a:lnB w="12700" cap="flat" cmpd="sng" algn="ctr">
                      <a:solidFill>
                        <a:schemeClr val="tx1"/>
                      </a:solidFill>
                      <a:prstDash val="solid"/>
                      <a:round/>
                      <a:headEnd type="none" w="med" len="med"/>
                      <a:tailEnd type="none" w="med" len="med"/>
                    </a:lnB>
                  </a:tcPr>
                </a:tc>
                <a:tc>
                  <a:txBody>
                    <a:bodyPr/>
                    <a:lstStyle/>
                    <a:p>
                      <a:r>
                        <a:rPr lang="en-US" sz="2400" dirty="0" smtClean="0">
                          <a:solidFill>
                            <a:srgbClr val="FF0000"/>
                          </a:solidFill>
                        </a:rPr>
                        <a:t>Tingkat </a:t>
                      </a:r>
                      <a:r>
                        <a:rPr lang="en-US" sz="2400" dirty="0" err="1" smtClean="0">
                          <a:solidFill>
                            <a:srgbClr val="FF0000"/>
                          </a:solidFill>
                        </a:rPr>
                        <a:t>kebahagiaan</a:t>
                      </a:r>
                      <a:endParaRPr lang="en-US" sz="2400" dirty="0">
                        <a:solidFill>
                          <a:srgbClr val="FF0000"/>
                        </a:solidFill>
                      </a:endParaRPr>
                    </a:p>
                  </a:txBody>
                  <a:tcPr marL="109728" marR="109728" marT="54864" marB="54864">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US"/>
              <a:t>Konsep </a:t>
            </a:r>
            <a:r>
              <a:rPr lang="en-US" smtClean="0"/>
              <a:t>Rational Agent</a:t>
            </a:r>
            <a:endParaRPr lang="en-ID"/>
          </a:p>
        </p:txBody>
      </p:sp>
    </p:spTree>
    <p:extLst>
      <p:ext uri="{BB962C8B-B14F-4D97-AF65-F5344CB8AC3E}">
        <p14:creationId xmlns:p14="http://schemas.microsoft.com/office/powerpoint/2010/main" val="3286228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3920" y="3365339"/>
            <a:ext cx="9875520" cy="3492661"/>
          </a:xfrm>
        </p:spPr>
        <p:txBody>
          <a:bodyPr>
            <a:normAutofit lnSpcReduction="10000"/>
          </a:bodyPr>
          <a:lstStyle/>
          <a:p>
            <a:r>
              <a:rPr lang="en-US" sz="2880" dirty="0"/>
              <a:t>Rational </a:t>
            </a:r>
            <a:r>
              <a:rPr lang="en-US" sz="2880" dirty="0" err="1">
                <a:solidFill>
                  <a:srgbClr val="FF0000"/>
                </a:solidFill>
              </a:rPr>
              <a:t>tidak</a:t>
            </a:r>
            <a:r>
              <a:rPr lang="en-US" sz="2880" dirty="0">
                <a:solidFill>
                  <a:srgbClr val="FF0000"/>
                </a:solidFill>
              </a:rPr>
              <a:t> </a:t>
            </a:r>
            <a:r>
              <a:rPr lang="en-US" sz="2880" dirty="0" err="1">
                <a:solidFill>
                  <a:srgbClr val="FF0000"/>
                </a:solidFill>
              </a:rPr>
              <a:t>berarti</a:t>
            </a:r>
            <a:r>
              <a:rPr lang="en-US" sz="2880" dirty="0">
                <a:solidFill>
                  <a:srgbClr val="FF0000"/>
                </a:solidFill>
              </a:rPr>
              <a:t> </a:t>
            </a:r>
            <a:r>
              <a:rPr lang="en-US" sz="2880" dirty="0" err="1">
                <a:solidFill>
                  <a:srgbClr val="FF0000"/>
                </a:solidFill>
              </a:rPr>
              <a:t>sempurna</a:t>
            </a:r>
            <a:r>
              <a:rPr lang="en-US" sz="2880" dirty="0">
                <a:solidFill>
                  <a:srgbClr val="FF0000"/>
                </a:solidFill>
              </a:rPr>
              <a:t> </a:t>
            </a:r>
            <a:r>
              <a:rPr lang="en-US" sz="2880" dirty="0"/>
              <a:t>: </a:t>
            </a:r>
            <a:r>
              <a:rPr lang="en-US" sz="2880" dirty="0" err="1"/>
              <a:t>ada</a:t>
            </a:r>
            <a:r>
              <a:rPr lang="en-US" sz="2880" dirty="0"/>
              <a:t> </a:t>
            </a:r>
            <a:r>
              <a:rPr lang="en-US" sz="2880" dirty="0" err="1"/>
              <a:t>aspek</a:t>
            </a:r>
            <a:r>
              <a:rPr lang="en-US" sz="2880" dirty="0"/>
              <a:t> </a:t>
            </a:r>
            <a:r>
              <a:rPr lang="en-US" sz="2880" dirty="0" err="1"/>
              <a:t>lingkungan</a:t>
            </a:r>
            <a:r>
              <a:rPr lang="en-US" sz="2880" dirty="0"/>
              <a:t> yang </a:t>
            </a:r>
            <a:r>
              <a:rPr lang="en-US" sz="2880" dirty="0" err="1"/>
              <a:t>tidak</a:t>
            </a:r>
            <a:r>
              <a:rPr lang="en-US" sz="2880" dirty="0"/>
              <a:t> </a:t>
            </a:r>
            <a:r>
              <a:rPr lang="en-US" sz="2880" dirty="0" err="1"/>
              <a:t>diketahui</a:t>
            </a:r>
            <a:r>
              <a:rPr lang="en-US" sz="2880" dirty="0"/>
              <a:t>, di </a:t>
            </a:r>
            <a:r>
              <a:rPr lang="en-US" sz="2880" dirty="0" err="1"/>
              <a:t>luar</a:t>
            </a:r>
            <a:r>
              <a:rPr lang="en-US" sz="2880" dirty="0"/>
              <a:t> </a:t>
            </a:r>
            <a:r>
              <a:rPr lang="en-US" sz="2880" dirty="0" err="1"/>
              <a:t>kendali</a:t>
            </a:r>
            <a:r>
              <a:rPr lang="en-US" sz="2880" dirty="0"/>
              <a:t>.</a:t>
            </a:r>
          </a:p>
          <a:p>
            <a:r>
              <a:rPr lang="en-US" sz="2880" dirty="0"/>
              <a:t>Agent </a:t>
            </a:r>
            <a:r>
              <a:rPr lang="en-US" sz="2880" dirty="0" err="1"/>
              <a:t>melakukan</a:t>
            </a:r>
            <a:r>
              <a:rPr lang="en-US" sz="2880" dirty="0"/>
              <a:t> </a:t>
            </a:r>
            <a:r>
              <a:rPr lang="en-US" sz="2880" dirty="0" err="1"/>
              <a:t>tindakan</a:t>
            </a:r>
            <a:r>
              <a:rPr lang="en-US" sz="2880" dirty="0"/>
              <a:t> </a:t>
            </a:r>
            <a:r>
              <a:rPr lang="en-US" sz="2880" dirty="0">
                <a:sym typeface="Wingdings" pitchFamily="2" charset="2"/>
              </a:rPr>
              <a:t> </a:t>
            </a:r>
            <a:r>
              <a:rPr lang="en-US" sz="2880" dirty="0" err="1">
                <a:sym typeface="Wingdings" pitchFamily="2" charset="2"/>
              </a:rPr>
              <a:t>memperbaiki</a:t>
            </a:r>
            <a:r>
              <a:rPr lang="en-US" sz="2880" dirty="0">
                <a:sym typeface="Wingdings" pitchFamily="2" charset="2"/>
              </a:rPr>
              <a:t> </a:t>
            </a:r>
            <a:r>
              <a:rPr lang="en-US" sz="2880" dirty="0" err="1">
                <a:sym typeface="Wingdings" pitchFamily="2" charset="2"/>
              </a:rPr>
              <a:t>wawasan</a:t>
            </a:r>
            <a:r>
              <a:rPr lang="en-US" sz="2880" dirty="0">
                <a:sym typeface="Wingdings" pitchFamily="2" charset="2"/>
              </a:rPr>
              <a:t> </a:t>
            </a:r>
            <a:r>
              <a:rPr lang="en-US" sz="2880" dirty="0" err="1">
                <a:sym typeface="Wingdings" pitchFamily="2" charset="2"/>
              </a:rPr>
              <a:t>kedepan</a:t>
            </a:r>
            <a:r>
              <a:rPr lang="en-US" sz="2880" dirty="0">
                <a:sym typeface="Wingdings" pitchFamily="2" charset="2"/>
              </a:rPr>
              <a:t> </a:t>
            </a:r>
            <a:r>
              <a:rPr lang="en-US" sz="2880" dirty="0" err="1">
                <a:sym typeface="Wingdings" pitchFamily="2" charset="2"/>
              </a:rPr>
              <a:t>untuk</a:t>
            </a:r>
            <a:r>
              <a:rPr lang="en-US" sz="2880" dirty="0">
                <a:sym typeface="Wingdings" pitchFamily="2" charset="2"/>
              </a:rPr>
              <a:t> </a:t>
            </a:r>
            <a:r>
              <a:rPr lang="en-US" sz="2880" dirty="0" err="1">
                <a:sym typeface="Wingdings" pitchFamily="2" charset="2"/>
              </a:rPr>
              <a:t>memperoleh</a:t>
            </a:r>
            <a:r>
              <a:rPr lang="en-US" sz="2880" dirty="0">
                <a:sym typeface="Wingdings" pitchFamily="2" charset="2"/>
              </a:rPr>
              <a:t> </a:t>
            </a:r>
            <a:r>
              <a:rPr lang="en-US" sz="2880" dirty="0" err="1">
                <a:sym typeface="Wingdings" pitchFamily="2" charset="2"/>
              </a:rPr>
              <a:t>informasi</a:t>
            </a:r>
            <a:r>
              <a:rPr lang="en-US" sz="2880" dirty="0">
                <a:sym typeface="Wingdings" pitchFamily="2" charset="2"/>
              </a:rPr>
              <a:t> </a:t>
            </a:r>
            <a:r>
              <a:rPr lang="en-US" sz="2880" dirty="0" err="1">
                <a:sym typeface="Wingdings" pitchFamily="2" charset="2"/>
              </a:rPr>
              <a:t>penting</a:t>
            </a:r>
            <a:r>
              <a:rPr lang="en-US" sz="2880" dirty="0">
                <a:sym typeface="Wingdings" pitchFamily="2" charset="2"/>
              </a:rPr>
              <a:t> (</a:t>
            </a:r>
            <a:r>
              <a:rPr lang="en-US" sz="2880" i="1" dirty="0">
                <a:solidFill>
                  <a:srgbClr val="FF0000"/>
                </a:solidFill>
                <a:sym typeface="Wingdings" pitchFamily="2" charset="2"/>
              </a:rPr>
              <a:t>information gathering, exploration</a:t>
            </a:r>
            <a:r>
              <a:rPr lang="en-US" sz="2880" dirty="0">
                <a:sym typeface="Wingdings" pitchFamily="2" charset="2"/>
              </a:rPr>
              <a:t>)</a:t>
            </a:r>
          </a:p>
          <a:p>
            <a:r>
              <a:rPr lang="en-US" sz="2880" dirty="0" err="1">
                <a:sym typeface="Wingdings" pitchFamily="2" charset="2"/>
              </a:rPr>
              <a:t>Agen</a:t>
            </a:r>
            <a:r>
              <a:rPr lang="en-US" sz="2880" dirty="0">
                <a:sym typeface="Wingdings" pitchFamily="2" charset="2"/>
              </a:rPr>
              <a:t> </a:t>
            </a:r>
            <a:r>
              <a:rPr lang="en-US" sz="2880" dirty="0" err="1">
                <a:sym typeface="Wingdings" pitchFamily="2" charset="2"/>
              </a:rPr>
              <a:t>dikatakan</a:t>
            </a:r>
            <a:r>
              <a:rPr lang="en-US" sz="2880" dirty="0">
                <a:sym typeface="Wingdings" pitchFamily="2" charset="2"/>
              </a:rPr>
              <a:t> </a:t>
            </a:r>
            <a:r>
              <a:rPr lang="en-US" sz="2880" i="1" dirty="0">
                <a:solidFill>
                  <a:srgbClr val="FF0000"/>
                </a:solidFill>
                <a:sym typeface="Wingdings" pitchFamily="2" charset="2"/>
              </a:rPr>
              <a:t>autonomous</a:t>
            </a:r>
            <a:r>
              <a:rPr lang="en-US" sz="2880" i="1" dirty="0">
                <a:sym typeface="Wingdings" pitchFamily="2" charset="2"/>
              </a:rPr>
              <a:t> </a:t>
            </a:r>
            <a:r>
              <a:rPr lang="en-US" sz="2880" dirty="0" err="1">
                <a:sym typeface="Wingdings" pitchFamily="2" charset="2"/>
              </a:rPr>
              <a:t>jika</a:t>
            </a:r>
            <a:r>
              <a:rPr lang="en-US" sz="2880" dirty="0">
                <a:sym typeface="Wingdings" pitchFamily="2" charset="2"/>
              </a:rPr>
              <a:t> </a:t>
            </a:r>
            <a:r>
              <a:rPr lang="en-US" sz="2880" dirty="0" err="1">
                <a:sym typeface="Wingdings" pitchFamily="2" charset="2"/>
              </a:rPr>
              <a:t>perilaku</a:t>
            </a:r>
            <a:r>
              <a:rPr lang="en-US" sz="2880" dirty="0">
                <a:sym typeface="Wingdings" pitchFamily="2" charset="2"/>
              </a:rPr>
              <a:t> agent </a:t>
            </a:r>
            <a:r>
              <a:rPr lang="en-US" sz="2880" dirty="0" err="1">
                <a:sym typeface="Wingdings" pitchFamily="2" charset="2"/>
              </a:rPr>
              <a:t>ditentukan</a:t>
            </a:r>
            <a:r>
              <a:rPr lang="en-US" sz="2880" dirty="0">
                <a:sym typeface="Wingdings" pitchFamily="2" charset="2"/>
              </a:rPr>
              <a:t> </a:t>
            </a:r>
            <a:r>
              <a:rPr lang="en-US" sz="2880" dirty="0" err="1">
                <a:sym typeface="Wingdings" pitchFamily="2" charset="2"/>
              </a:rPr>
              <a:t>oleh</a:t>
            </a:r>
            <a:r>
              <a:rPr lang="en-US" sz="2880" dirty="0">
                <a:sym typeface="Wingdings" pitchFamily="2" charset="2"/>
              </a:rPr>
              <a:t> </a:t>
            </a:r>
            <a:r>
              <a:rPr lang="en-US" sz="2880" dirty="0" err="1">
                <a:sym typeface="Wingdings" pitchFamily="2" charset="2"/>
              </a:rPr>
              <a:t>pengalaman</a:t>
            </a:r>
            <a:r>
              <a:rPr lang="en-US" sz="2880" dirty="0">
                <a:sym typeface="Wingdings" pitchFamily="2" charset="2"/>
              </a:rPr>
              <a:t> </a:t>
            </a:r>
            <a:r>
              <a:rPr lang="en-US" sz="2880" dirty="0" err="1">
                <a:sym typeface="Wingdings" pitchFamily="2" charset="2"/>
              </a:rPr>
              <a:t>sendiri</a:t>
            </a:r>
            <a:r>
              <a:rPr lang="en-US" sz="2880" dirty="0">
                <a:sym typeface="Wingdings" pitchFamily="2" charset="2"/>
              </a:rPr>
              <a:t> (</a:t>
            </a:r>
            <a:r>
              <a:rPr lang="en-US" sz="2880" dirty="0" err="1">
                <a:sym typeface="Wingdings" pitchFamily="2" charset="2"/>
              </a:rPr>
              <a:t>kemampuan</a:t>
            </a:r>
            <a:r>
              <a:rPr lang="en-US" sz="2880" dirty="0">
                <a:sym typeface="Wingdings" pitchFamily="2" charset="2"/>
              </a:rPr>
              <a:t> </a:t>
            </a:r>
            <a:r>
              <a:rPr lang="en-US" sz="2880" dirty="0" err="1">
                <a:sym typeface="Wingdings" pitchFamily="2" charset="2"/>
              </a:rPr>
              <a:t>untuk</a:t>
            </a:r>
            <a:r>
              <a:rPr lang="en-US" sz="2880" dirty="0">
                <a:sym typeface="Wingdings" pitchFamily="2" charset="2"/>
              </a:rPr>
              <a:t> </a:t>
            </a:r>
            <a:r>
              <a:rPr lang="en-US" sz="2880" dirty="0" err="1">
                <a:sym typeface="Wingdings" pitchFamily="2" charset="2"/>
              </a:rPr>
              <a:t>belajar</a:t>
            </a:r>
            <a:r>
              <a:rPr lang="en-US" sz="2880" dirty="0">
                <a:sym typeface="Wingdings" pitchFamily="2" charset="2"/>
              </a:rPr>
              <a:t> </a:t>
            </a:r>
            <a:r>
              <a:rPr lang="en-US" sz="2880" dirty="0" err="1">
                <a:sym typeface="Wingdings" pitchFamily="2" charset="2"/>
              </a:rPr>
              <a:t>dan</a:t>
            </a:r>
            <a:r>
              <a:rPr lang="en-US" sz="2880" dirty="0">
                <a:sym typeface="Wingdings" pitchFamily="2" charset="2"/>
              </a:rPr>
              <a:t> </a:t>
            </a:r>
            <a:r>
              <a:rPr lang="en-US" sz="2880" dirty="0" err="1">
                <a:sym typeface="Wingdings" pitchFamily="2" charset="2"/>
              </a:rPr>
              <a:t>beradaptasi</a:t>
            </a:r>
            <a:r>
              <a:rPr lang="en-US" sz="2880" dirty="0">
                <a:sym typeface="Wingdings" pitchFamily="2" charset="2"/>
              </a:rPr>
              <a:t>)</a:t>
            </a:r>
            <a:endParaRPr lang="en-US" sz="2880" dirty="0"/>
          </a:p>
        </p:txBody>
      </p:sp>
      <p:sp>
        <p:nvSpPr>
          <p:cNvPr id="4" name="TextBox 3"/>
          <p:cNvSpPr txBox="1"/>
          <p:nvPr/>
        </p:nvSpPr>
        <p:spPr>
          <a:xfrm>
            <a:off x="883920" y="1694316"/>
            <a:ext cx="10698480" cy="1421928"/>
          </a:xfrm>
          <a:prstGeom prst="rect">
            <a:avLst/>
          </a:prstGeom>
          <a:noFill/>
          <a:ln>
            <a:solidFill>
              <a:srgbClr val="FF0000"/>
            </a:solidFill>
          </a:ln>
        </p:spPr>
        <p:txBody>
          <a:bodyPr wrap="square" rtlCol="0">
            <a:spAutoFit/>
          </a:bodyPr>
          <a:lstStyle/>
          <a:p>
            <a:r>
              <a:rPr lang="en-US" sz="2880" b="1" dirty="0">
                <a:solidFill>
                  <a:srgbClr val="FF0000"/>
                </a:solidFill>
                <a:latin typeface="Calibri" panose="020F0502020204030204" pitchFamily="34" charset="0"/>
                <a:cs typeface="Calibri" panose="020F0502020204030204" pitchFamily="34" charset="0"/>
              </a:rPr>
              <a:t>RATIONAL AGENT : </a:t>
            </a:r>
            <a:r>
              <a:rPr lang="en-US" sz="2880" dirty="0" err="1">
                <a:latin typeface="Calibri" panose="020F0502020204030204" pitchFamily="34" charset="0"/>
                <a:cs typeface="Calibri" panose="020F0502020204030204" pitchFamily="34" charset="0"/>
              </a:rPr>
              <a:t>suatu</a:t>
            </a:r>
            <a:r>
              <a:rPr lang="en-US" sz="2880" dirty="0">
                <a:latin typeface="Calibri" panose="020F0502020204030204" pitchFamily="34" charset="0"/>
                <a:cs typeface="Calibri" panose="020F0502020204030204" pitchFamily="34" charset="0"/>
              </a:rPr>
              <a:t> agent yang </a:t>
            </a:r>
            <a:r>
              <a:rPr lang="en-US" sz="2880" dirty="0" err="1">
                <a:latin typeface="Calibri" panose="020F0502020204030204" pitchFamily="34" charset="0"/>
                <a:cs typeface="Calibri" panose="020F0502020204030204" pitchFamily="34" charset="0"/>
              </a:rPr>
              <a:t>selalu</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bertindak</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memaksimalkan</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ukuran</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kinerja</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mengingat</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apa</a:t>
            </a:r>
            <a:r>
              <a:rPr lang="en-US" sz="2880" dirty="0">
                <a:latin typeface="Calibri" panose="020F0502020204030204" pitchFamily="34" charset="0"/>
                <a:cs typeface="Calibri" panose="020F0502020204030204" pitchFamily="34" charset="0"/>
              </a:rPr>
              <a:t> yang </a:t>
            </a:r>
            <a:r>
              <a:rPr lang="en-US" sz="2880" dirty="0" err="1">
                <a:latin typeface="Calibri" panose="020F0502020204030204" pitchFamily="34" charset="0"/>
                <a:cs typeface="Calibri" panose="020F0502020204030204" pitchFamily="34" charset="0"/>
              </a:rPr>
              <a:t>ia</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amati</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tentang</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lingkungan</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dan</a:t>
            </a:r>
            <a:r>
              <a:rPr lang="en-US" sz="2880" dirty="0">
                <a:latin typeface="Calibri" panose="020F0502020204030204" pitchFamily="34" charset="0"/>
                <a:cs typeface="Calibri" panose="020F0502020204030204" pitchFamily="34" charset="0"/>
              </a:rPr>
              <a:t> </a:t>
            </a:r>
            <a:r>
              <a:rPr lang="en-US" sz="2880" dirty="0" err="1">
                <a:latin typeface="Calibri" panose="020F0502020204030204" pitchFamily="34" charset="0"/>
                <a:cs typeface="Calibri" panose="020F0502020204030204" pitchFamily="34" charset="0"/>
              </a:rPr>
              <a:t>pengetahuan</a:t>
            </a:r>
            <a:r>
              <a:rPr lang="en-US" sz="2880" dirty="0">
                <a:latin typeface="Calibri" panose="020F0502020204030204" pitchFamily="34" charset="0"/>
                <a:cs typeface="Calibri" panose="020F0502020204030204" pitchFamily="34" charset="0"/>
              </a:rPr>
              <a:t> lain yang </a:t>
            </a:r>
            <a:r>
              <a:rPr lang="en-US" sz="2880" dirty="0" err="1">
                <a:latin typeface="Calibri" panose="020F0502020204030204" pitchFamily="34" charset="0"/>
                <a:cs typeface="Calibri" panose="020F0502020204030204" pitchFamily="34" charset="0"/>
              </a:rPr>
              <a:t>dimilikinya</a:t>
            </a:r>
            <a:r>
              <a:rPr lang="en-US" sz="2880" dirty="0">
                <a:latin typeface="Calibri" panose="020F0502020204030204" pitchFamily="34" charset="0"/>
                <a:cs typeface="Calibri" panose="020F0502020204030204" pitchFamily="34" charset="0"/>
              </a:rPr>
              <a:t>.</a:t>
            </a:r>
          </a:p>
        </p:txBody>
      </p:sp>
      <p:sp>
        <p:nvSpPr>
          <p:cNvPr id="5" name="Title 4"/>
          <p:cNvSpPr>
            <a:spLocks noGrp="1"/>
          </p:cNvSpPr>
          <p:nvPr>
            <p:ph type="title"/>
          </p:nvPr>
        </p:nvSpPr>
        <p:spPr/>
        <p:txBody>
          <a:bodyPr/>
          <a:lstStyle/>
          <a:p>
            <a:r>
              <a:rPr lang="en-US"/>
              <a:t>Rational </a:t>
            </a:r>
            <a:r>
              <a:rPr lang="en-US" smtClean="0"/>
              <a:t>Agent</a:t>
            </a:r>
            <a:endParaRPr lang="en-ID"/>
          </a:p>
        </p:txBody>
      </p:sp>
    </p:spTree>
    <p:extLst>
      <p:ext uri="{BB962C8B-B14F-4D97-AF65-F5344CB8AC3E}">
        <p14:creationId xmlns:p14="http://schemas.microsoft.com/office/powerpoint/2010/main" val="849980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301766"/>
            <a:ext cx="12192000" cy="2017985"/>
          </a:xfrm>
          <a:prstGeom prst="rect">
            <a:avLst/>
          </a:prstGeom>
          <a:solidFill>
            <a:srgbClr val="0070C0"/>
          </a:solidFill>
        </p:spPr>
        <p:txBody>
          <a:bodyPr wrap="none" rtlCol="0" anchor="ctr" anchorCtr="0">
            <a:noAutofit/>
          </a:bodyPr>
          <a:lstStyle/>
          <a:p>
            <a:pPr algn="ctr"/>
            <a:r>
              <a:rPr lang="en-ID" sz="4000" smtClean="0">
                <a:solidFill>
                  <a:schemeClr val="bg1"/>
                </a:solidFill>
              </a:rPr>
              <a:t>LINGKUNGAN AGEN</a:t>
            </a:r>
            <a:endParaRPr lang="en-ID" sz="4000">
              <a:solidFill>
                <a:schemeClr val="bg1"/>
              </a:solidFill>
            </a:endParaRPr>
          </a:p>
        </p:txBody>
      </p:sp>
    </p:spTree>
    <p:extLst>
      <p:ext uri="{BB962C8B-B14F-4D97-AF65-F5344CB8AC3E}">
        <p14:creationId xmlns:p14="http://schemas.microsoft.com/office/powerpoint/2010/main" val="7731112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environment</a:t>
            </a:r>
            <a:endParaRPr lang="en-US" dirty="0"/>
          </a:p>
        </p:txBody>
      </p:sp>
      <p:sp>
        <p:nvSpPr>
          <p:cNvPr id="3" name="Content Placeholder 2"/>
          <p:cNvSpPr>
            <a:spLocks noGrp="1"/>
          </p:cNvSpPr>
          <p:nvPr>
            <p:ph idx="1"/>
          </p:nvPr>
        </p:nvSpPr>
        <p:spPr>
          <a:xfrm>
            <a:off x="792480" y="2207172"/>
            <a:ext cx="10607040" cy="4559388"/>
          </a:xfrm>
        </p:spPr>
        <p:txBody>
          <a:bodyPr>
            <a:normAutofit lnSpcReduction="10000"/>
          </a:bodyPr>
          <a:lstStyle/>
          <a:p>
            <a:r>
              <a:rPr lang="en-US" sz="3600" dirty="0" err="1" smtClean="0"/>
              <a:t>Ketika</a:t>
            </a:r>
            <a:r>
              <a:rPr lang="en-US" sz="3600" dirty="0" smtClean="0"/>
              <a:t> </a:t>
            </a:r>
            <a:r>
              <a:rPr lang="en-US" sz="3600" dirty="0" err="1" smtClean="0"/>
              <a:t>merancang</a:t>
            </a:r>
            <a:r>
              <a:rPr lang="en-US" sz="3600" dirty="0" smtClean="0"/>
              <a:t> </a:t>
            </a:r>
            <a:r>
              <a:rPr lang="en-US" sz="3600" dirty="0" err="1" smtClean="0"/>
              <a:t>sebuah</a:t>
            </a:r>
            <a:r>
              <a:rPr lang="en-US" sz="3600" dirty="0" smtClean="0"/>
              <a:t> agent, </a:t>
            </a:r>
            <a:r>
              <a:rPr lang="en-US" sz="3600" dirty="0" err="1" smtClean="0"/>
              <a:t>kita</a:t>
            </a:r>
            <a:r>
              <a:rPr lang="en-US" sz="3600" dirty="0" smtClean="0"/>
              <a:t> </a:t>
            </a:r>
            <a:r>
              <a:rPr lang="en-US" sz="3600" dirty="0" err="1" smtClean="0"/>
              <a:t>harus</a:t>
            </a:r>
            <a:r>
              <a:rPr lang="en-US" sz="3600" dirty="0" smtClean="0"/>
              <a:t> </a:t>
            </a:r>
            <a:r>
              <a:rPr lang="en-US" sz="3600" dirty="0" err="1" smtClean="0"/>
              <a:t>mendefinisikan</a:t>
            </a:r>
            <a:r>
              <a:rPr lang="en-US" sz="3600" dirty="0" smtClean="0"/>
              <a:t> </a:t>
            </a:r>
            <a:r>
              <a:rPr lang="en-US" sz="3600" dirty="0" err="1" smtClean="0"/>
              <a:t>lingkungan</a:t>
            </a:r>
            <a:r>
              <a:rPr lang="en-US" sz="3600" dirty="0" smtClean="0"/>
              <a:t> </a:t>
            </a:r>
            <a:r>
              <a:rPr lang="en-US" sz="3600" dirty="0" err="1" smtClean="0"/>
              <a:t>masalah</a:t>
            </a:r>
            <a:r>
              <a:rPr lang="en-US" sz="3600" dirty="0" smtClean="0"/>
              <a:t> (</a:t>
            </a:r>
            <a:r>
              <a:rPr lang="en-US" sz="3600" dirty="0" smtClean="0">
                <a:solidFill>
                  <a:srgbClr val="FF0000"/>
                </a:solidFill>
              </a:rPr>
              <a:t>task environment</a:t>
            </a:r>
            <a:r>
              <a:rPr lang="en-US" sz="3600" dirty="0" smtClean="0"/>
              <a:t>), </a:t>
            </a:r>
            <a:r>
              <a:rPr lang="en-US" sz="3600" dirty="0" err="1" smtClean="0"/>
              <a:t>yakni</a:t>
            </a:r>
            <a:r>
              <a:rPr lang="en-US" sz="3600" dirty="0" smtClean="0"/>
              <a:t> </a:t>
            </a:r>
            <a:r>
              <a:rPr lang="en-US" sz="3600" dirty="0" smtClean="0">
                <a:solidFill>
                  <a:srgbClr val="FF0000"/>
                </a:solidFill>
              </a:rPr>
              <a:t>PEAS</a:t>
            </a:r>
            <a:r>
              <a:rPr lang="en-US" sz="3600" dirty="0" smtClean="0"/>
              <a:t>:</a:t>
            </a:r>
          </a:p>
          <a:p>
            <a:pPr marL="452438" lvl="1" indent="-323850"/>
            <a:r>
              <a:rPr lang="en-US" sz="3200" dirty="0" smtClean="0">
                <a:solidFill>
                  <a:srgbClr val="FF0000"/>
                </a:solidFill>
              </a:rPr>
              <a:t>P</a:t>
            </a:r>
            <a:r>
              <a:rPr lang="en-US" sz="3200" dirty="0" smtClean="0"/>
              <a:t>erformance measure : </a:t>
            </a:r>
            <a:r>
              <a:rPr lang="en-US" sz="3200" dirty="0" err="1" smtClean="0"/>
              <a:t>apa</a:t>
            </a:r>
            <a:r>
              <a:rPr lang="en-US" sz="3200" dirty="0" smtClean="0"/>
              <a:t> </a:t>
            </a:r>
            <a:r>
              <a:rPr lang="en-US" sz="3200" dirty="0" err="1" smtClean="0"/>
              <a:t>saja</a:t>
            </a:r>
            <a:r>
              <a:rPr lang="en-US" sz="3200" dirty="0" smtClean="0"/>
              <a:t> </a:t>
            </a:r>
            <a:r>
              <a:rPr lang="en-US" sz="3200" dirty="0" err="1" smtClean="0"/>
              <a:t>komponen</a:t>
            </a:r>
            <a:r>
              <a:rPr lang="en-US" sz="3200" dirty="0" smtClean="0"/>
              <a:t> </a:t>
            </a:r>
            <a:r>
              <a:rPr lang="en-US" sz="3200" dirty="0" err="1" smtClean="0"/>
              <a:t>pengukur</a:t>
            </a:r>
            <a:r>
              <a:rPr lang="en-US" sz="3200" dirty="0" smtClean="0"/>
              <a:t> </a:t>
            </a:r>
            <a:r>
              <a:rPr lang="en-US" sz="3200" dirty="0" err="1" smtClean="0"/>
              <a:t>keberhasilan</a:t>
            </a:r>
            <a:r>
              <a:rPr lang="en-US" sz="3200" dirty="0" smtClean="0"/>
              <a:t> </a:t>
            </a:r>
            <a:r>
              <a:rPr lang="en-US" sz="3200" dirty="0" err="1" smtClean="0"/>
              <a:t>si</a:t>
            </a:r>
            <a:r>
              <a:rPr lang="en-US" sz="3200" dirty="0" smtClean="0"/>
              <a:t> agent?</a:t>
            </a:r>
          </a:p>
          <a:p>
            <a:pPr marL="452438" lvl="1" indent="-323850"/>
            <a:r>
              <a:rPr lang="en-US" sz="3200" dirty="0" smtClean="0">
                <a:solidFill>
                  <a:srgbClr val="FF0000"/>
                </a:solidFill>
              </a:rPr>
              <a:t>E</a:t>
            </a:r>
            <a:r>
              <a:rPr lang="en-US" sz="3200" dirty="0" smtClean="0"/>
              <a:t>nvironment : </a:t>
            </a:r>
            <a:r>
              <a:rPr lang="en-US" sz="3200" dirty="0" err="1" smtClean="0"/>
              <a:t>kondisi</a:t>
            </a:r>
            <a:r>
              <a:rPr lang="en-US" sz="3200" dirty="0" smtClean="0"/>
              <a:t> </a:t>
            </a:r>
            <a:r>
              <a:rPr lang="en-US" sz="3200" dirty="0" err="1" smtClean="0"/>
              <a:t>apa</a:t>
            </a:r>
            <a:r>
              <a:rPr lang="en-US" sz="3200" dirty="0" smtClean="0"/>
              <a:t> </a:t>
            </a:r>
            <a:r>
              <a:rPr lang="en-US" sz="3200" dirty="0" err="1" smtClean="0"/>
              <a:t>saja</a:t>
            </a:r>
            <a:r>
              <a:rPr lang="en-US" sz="3200" dirty="0" smtClean="0"/>
              <a:t> yang </a:t>
            </a:r>
            <a:r>
              <a:rPr lang="en-US" sz="3200" dirty="0" err="1" smtClean="0"/>
              <a:t>ada</a:t>
            </a:r>
            <a:r>
              <a:rPr lang="en-US" sz="3200" dirty="0" smtClean="0"/>
              <a:t> di </a:t>
            </a:r>
            <a:r>
              <a:rPr lang="en-US" sz="3200" dirty="0" err="1" smtClean="0"/>
              <a:t>sekitar</a:t>
            </a:r>
            <a:r>
              <a:rPr lang="en-US" sz="3200" dirty="0" smtClean="0"/>
              <a:t> </a:t>
            </a:r>
            <a:r>
              <a:rPr lang="en-US" sz="3200" dirty="0" err="1" smtClean="0"/>
              <a:t>si</a:t>
            </a:r>
            <a:r>
              <a:rPr lang="en-US" sz="3200" dirty="0" smtClean="0"/>
              <a:t> agent?</a:t>
            </a:r>
          </a:p>
          <a:p>
            <a:pPr marL="452438" lvl="1" indent="-323850"/>
            <a:r>
              <a:rPr lang="en-US" sz="3200" dirty="0" smtClean="0">
                <a:solidFill>
                  <a:srgbClr val="FF0000"/>
                </a:solidFill>
              </a:rPr>
              <a:t>A</a:t>
            </a:r>
            <a:r>
              <a:rPr lang="en-US" sz="3200" dirty="0" smtClean="0"/>
              <a:t>ctuators : </a:t>
            </a:r>
            <a:r>
              <a:rPr lang="en-US" sz="3200" dirty="0" err="1" smtClean="0"/>
              <a:t>apa</a:t>
            </a:r>
            <a:r>
              <a:rPr lang="en-US" sz="3200" dirty="0" smtClean="0"/>
              <a:t> </a:t>
            </a:r>
            <a:r>
              <a:rPr lang="en-US" sz="3200" dirty="0" err="1" smtClean="0"/>
              <a:t>saja</a:t>
            </a:r>
            <a:r>
              <a:rPr lang="en-US" sz="3200" dirty="0" smtClean="0"/>
              <a:t> yang </a:t>
            </a:r>
            <a:r>
              <a:rPr lang="en-US" sz="3200" dirty="0" err="1" smtClean="0"/>
              <a:t>bisa</a:t>
            </a:r>
            <a:r>
              <a:rPr lang="en-US" sz="3200" dirty="0" smtClean="0"/>
              <a:t> </a:t>
            </a:r>
            <a:r>
              <a:rPr lang="en-US" sz="3200" dirty="0" err="1" smtClean="0"/>
              <a:t>dilakukan</a:t>
            </a:r>
            <a:r>
              <a:rPr lang="en-US" sz="3200" dirty="0" smtClean="0"/>
              <a:t> </a:t>
            </a:r>
            <a:r>
              <a:rPr lang="en-US" sz="3200" dirty="0" err="1" smtClean="0"/>
              <a:t>si</a:t>
            </a:r>
            <a:r>
              <a:rPr lang="en-US" sz="3200" dirty="0" smtClean="0"/>
              <a:t> agent?</a:t>
            </a:r>
          </a:p>
          <a:p>
            <a:pPr marL="452438" lvl="1" indent="-323850"/>
            <a:r>
              <a:rPr lang="en-US" sz="3200" dirty="0" smtClean="0">
                <a:solidFill>
                  <a:srgbClr val="FF0000"/>
                </a:solidFill>
              </a:rPr>
              <a:t>S</a:t>
            </a:r>
            <a:r>
              <a:rPr lang="en-US" sz="3200" dirty="0" smtClean="0"/>
              <a:t>ensors : </a:t>
            </a:r>
            <a:r>
              <a:rPr lang="en-US" sz="3200" dirty="0" err="1" smtClean="0"/>
              <a:t>apa</a:t>
            </a:r>
            <a:r>
              <a:rPr lang="en-US" sz="3200" dirty="0" smtClean="0"/>
              <a:t> </a:t>
            </a:r>
            <a:r>
              <a:rPr lang="en-US" sz="3200" dirty="0" err="1" smtClean="0"/>
              <a:t>saja</a:t>
            </a:r>
            <a:r>
              <a:rPr lang="en-US" sz="3200" dirty="0" smtClean="0"/>
              <a:t> yang </a:t>
            </a:r>
            <a:r>
              <a:rPr lang="en-US" sz="3200" dirty="0" err="1" smtClean="0"/>
              <a:t>menjadi</a:t>
            </a:r>
            <a:r>
              <a:rPr lang="en-US" sz="3200" dirty="0" smtClean="0"/>
              <a:t> input </a:t>
            </a:r>
            <a:r>
              <a:rPr lang="en-US" sz="3200" dirty="0" err="1" smtClean="0"/>
              <a:t>si</a:t>
            </a:r>
            <a:r>
              <a:rPr lang="en-US" sz="3200" dirty="0" smtClean="0"/>
              <a:t> agent?</a:t>
            </a:r>
          </a:p>
          <a:p>
            <a:pPr lvl="1"/>
            <a:endParaRPr lang="en-US" sz="3200" dirty="0"/>
          </a:p>
        </p:txBody>
      </p:sp>
    </p:spTree>
    <p:extLst>
      <p:ext uri="{BB962C8B-B14F-4D97-AF65-F5344CB8AC3E}">
        <p14:creationId xmlns:p14="http://schemas.microsoft.com/office/powerpoint/2010/main" val="3205825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t>Contoh</a:t>
            </a:r>
            <a:r>
              <a:rPr lang="en-US" dirty="0" smtClean="0"/>
              <a:t> </a:t>
            </a:r>
            <a:r>
              <a:rPr lang="en-US" smtClean="0"/>
              <a:t>: Agen </a:t>
            </a:r>
            <a:r>
              <a:rPr lang="en-US" dirty="0" err="1" smtClean="0"/>
              <a:t>Taksi</a:t>
            </a:r>
            <a:r>
              <a:rPr lang="en-US" dirty="0" smtClean="0"/>
              <a:t> </a:t>
            </a:r>
            <a:r>
              <a:rPr lang="en-US" dirty="0" err="1" smtClean="0"/>
              <a:t>otomatis</a:t>
            </a:r>
            <a:endParaRPr lang="en-US" dirty="0"/>
          </a:p>
        </p:txBody>
      </p:sp>
      <p:sp>
        <p:nvSpPr>
          <p:cNvPr id="3" name="Content Placeholder 2"/>
          <p:cNvSpPr>
            <a:spLocks noGrp="1"/>
          </p:cNvSpPr>
          <p:nvPr>
            <p:ph idx="1"/>
          </p:nvPr>
        </p:nvSpPr>
        <p:spPr>
          <a:xfrm>
            <a:off x="839416" y="2060848"/>
            <a:ext cx="10332720" cy="4576570"/>
          </a:xfrm>
        </p:spPr>
        <p:txBody>
          <a:bodyPr>
            <a:normAutofit/>
          </a:bodyPr>
          <a:lstStyle/>
          <a:p>
            <a:r>
              <a:rPr lang="en-US" sz="3200" dirty="0" err="1" smtClean="0"/>
              <a:t>Sebuah</a:t>
            </a:r>
            <a:r>
              <a:rPr lang="en-US" sz="3200" dirty="0" smtClean="0"/>
              <a:t> agent </a:t>
            </a:r>
            <a:r>
              <a:rPr lang="en-US" sz="3200" dirty="0" err="1" smtClean="0"/>
              <a:t>taksi</a:t>
            </a:r>
            <a:r>
              <a:rPr lang="en-US" sz="3200" dirty="0" smtClean="0"/>
              <a:t> </a:t>
            </a:r>
            <a:r>
              <a:rPr lang="en-US" sz="3200" dirty="0" err="1" smtClean="0"/>
              <a:t>otomatis</a:t>
            </a:r>
            <a:r>
              <a:rPr lang="en-US" sz="3200" dirty="0" smtClean="0"/>
              <a:t> </a:t>
            </a:r>
            <a:r>
              <a:rPr lang="en-US" sz="3200" dirty="0" err="1" smtClean="0"/>
              <a:t>menerima</a:t>
            </a:r>
            <a:r>
              <a:rPr lang="en-US" sz="3200" dirty="0" smtClean="0"/>
              <a:t> </a:t>
            </a:r>
            <a:r>
              <a:rPr lang="en-US" sz="3200" dirty="0" err="1" smtClean="0"/>
              <a:t>penumpang</a:t>
            </a:r>
            <a:r>
              <a:rPr lang="en-US" sz="3200" dirty="0" smtClean="0"/>
              <a:t> </a:t>
            </a:r>
            <a:r>
              <a:rPr lang="en-US" sz="3200" dirty="0" err="1" smtClean="0"/>
              <a:t>dan</a:t>
            </a:r>
            <a:r>
              <a:rPr lang="en-US" sz="3200" dirty="0" smtClean="0"/>
              <a:t> </a:t>
            </a:r>
            <a:r>
              <a:rPr lang="en-US" sz="3200" dirty="0" err="1" smtClean="0"/>
              <a:t>mengantarkannya</a:t>
            </a:r>
            <a:r>
              <a:rPr lang="en-US" sz="3200" dirty="0" smtClean="0"/>
              <a:t> </a:t>
            </a:r>
            <a:r>
              <a:rPr lang="en-US" sz="3200" dirty="0" err="1" smtClean="0"/>
              <a:t>ke</a:t>
            </a:r>
            <a:r>
              <a:rPr lang="en-US" sz="3200" dirty="0" smtClean="0"/>
              <a:t> </a:t>
            </a:r>
            <a:r>
              <a:rPr lang="en-US" sz="3200" dirty="0" err="1" smtClean="0"/>
              <a:t>tujuan</a:t>
            </a:r>
            <a:endParaRPr lang="en-US" sz="3200" dirty="0" smtClean="0"/>
          </a:p>
          <a:p>
            <a:pPr lvl="1"/>
            <a:r>
              <a:rPr lang="en-US" sz="2800" dirty="0" smtClean="0">
                <a:solidFill>
                  <a:srgbClr val="FF0000"/>
                </a:solidFill>
              </a:rPr>
              <a:t>Performance measure</a:t>
            </a:r>
            <a:r>
              <a:rPr lang="en-US" sz="2800" dirty="0" smtClean="0"/>
              <a:t> : </a:t>
            </a:r>
            <a:r>
              <a:rPr lang="en-US" sz="2800" dirty="0" err="1" smtClean="0"/>
              <a:t>tujuan</a:t>
            </a:r>
            <a:r>
              <a:rPr lang="en-US" sz="2800" dirty="0" smtClean="0"/>
              <a:t> </a:t>
            </a:r>
            <a:r>
              <a:rPr lang="en-US" sz="2800" dirty="0" err="1" smtClean="0"/>
              <a:t>penumpang</a:t>
            </a:r>
            <a:r>
              <a:rPr lang="en-US" sz="2800" dirty="0" smtClean="0"/>
              <a:t>, </a:t>
            </a:r>
            <a:r>
              <a:rPr lang="en-US" sz="2800" dirty="0" err="1" smtClean="0"/>
              <a:t>tidak</a:t>
            </a:r>
            <a:r>
              <a:rPr lang="en-US" sz="2800" dirty="0" smtClean="0"/>
              <a:t> </a:t>
            </a:r>
            <a:r>
              <a:rPr lang="en-US" sz="2800" dirty="0" err="1" smtClean="0"/>
              <a:t>melanggar</a:t>
            </a:r>
            <a:r>
              <a:rPr lang="en-US" sz="2800" dirty="0" smtClean="0"/>
              <a:t> </a:t>
            </a:r>
            <a:r>
              <a:rPr lang="en-US" sz="2800" dirty="0" err="1" smtClean="0"/>
              <a:t>aturan</a:t>
            </a:r>
            <a:r>
              <a:rPr lang="en-US" sz="2800" dirty="0" smtClean="0"/>
              <a:t> </a:t>
            </a:r>
            <a:r>
              <a:rPr lang="en-US" sz="2800" dirty="0" err="1" smtClean="0"/>
              <a:t>lalu</a:t>
            </a:r>
            <a:r>
              <a:rPr lang="en-US" sz="2800" dirty="0" smtClean="0"/>
              <a:t> </a:t>
            </a:r>
            <a:r>
              <a:rPr lang="en-US" sz="2800" dirty="0" err="1" smtClean="0"/>
              <a:t>lintas</a:t>
            </a:r>
            <a:r>
              <a:rPr lang="en-US" sz="2800" dirty="0" smtClean="0"/>
              <a:t>, </a:t>
            </a:r>
            <a:r>
              <a:rPr lang="en-US" sz="2800" dirty="0" err="1" smtClean="0"/>
              <a:t>perjalanan</a:t>
            </a:r>
            <a:r>
              <a:rPr lang="en-US" sz="2800" dirty="0" smtClean="0"/>
              <a:t> </a:t>
            </a:r>
            <a:r>
              <a:rPr lang="en-US" sz="2800" dirty="0" err="1" smtClean="0"/>
              <a:t>nyaman</a:t>
            </a:r>
            <a:r>
              <a:rPr lang="en-US" sz="2800" dirty="0" smtClean="0"/>
              <a:t>, </a:t>
            </a:r>
            <a:r>
              <a:rPr lang="en-US" sz="2800" dirty="0" err="1" smtClean="0"/>
              <a:t>hemat</a:t>
            </a:r>
            <a:r>
              <a:rPr lang="en-US" sz="2800" dirty="0" smtClean="0"/>
              <a:t> </a:t>
            </a:r>
            <a:r>
              <a:rPr lang="en-US" sz="2800" dirty="0" err="1" smtClean="0"/>
              <a:t>bensin</a:t>
            </a:r>
            <a:endParaRPr lang="en-US" sz="2800" dirty="0" smtClean="0"/>
          </a:p>
          <a:p>
            <a:pPr lvl="1"/>
            <a:r>
              <a:rPr lang="en-US" sz="2800" dirty="0" smtClean="0">
                <a:solidFill>
                  <a:srgbClr val="FF0000"/>
                </a:solidFill>
              </a:rPr>
              <a:t>Environment </a:t>
            </a:r>
            <a:r>
              <a:rPr lang="en-US" sz="2800" dirty="0" smtClean="0"/>
              <a:t>: </a:t>
            </a:r>
            <a:r>
              <a:rPr lang="en-US" sz="2800" dirty="0" err="1" smtClean="0"/>
              <a:t>jalan</a:t>
            </a:r>
            <a:r>
              <a:rPr lang="en-US" sz="2800" dirty="0" smtClean="0"/>
              <a:t>, </a:t>
            </a:r>
            <a:r>
              <a:rPr lang="en-US" sz="2800" dirty="0" err="1" smtClean="0"/>
              <a:t>lalu</a:t>
            </a:r>
            <a:r>
              <a:rPr lang="en-US" sz="2800" dirty="0" smtClean="0"/>
              <a:t> </a:t>
            </a:r>
            <a:r>
              <a:rPr lang="en-US" sz="2800" dirty="0" err="1" smtClean="0"/>
              <a:t>lintas</a:t>
            </a:r>
            <a:r>
              <a:rPr lang="en-US" sz="2800" dirty="0" smtClean="0"/>
              <a:t>, </a:t>
            </a:r>
            <a:r>
              <a:rPr lang="en-US" sz="2800" dirty="0" err="1" smtClean="0"/>
              <a:t>pejalan</a:t>
            </a:r>
            <a:r>
              <a:rPr lang="en-US" sz="2800" dirty="0" smtClean="0"/>
              <a:t> kaki, </a:t>
            </a:r>
            <a:r>
              <a:rPr lang="en-US" sz="2800" dirty="0" err="1" smtClean="0"/>
              <a:t>pelanggan</a:t>
            </a:r>
            <a:r>
              <a:rPr lang="en-US" sz="2800" dirty="0" smtClean="0"/>
              <a:t>, </a:t>
            </a:r>
            <a:r>
              <a:rPr lang="en-US" sz="2800" dirty="0" err="1" smtClean="0"/>
              <a:t>cuaca</a:t>
            </a:r>
            <a:r>
              <a:rPr lang="en-US" sz="2800" dirty="0" smtClean="0"/>
              <a:t>, </a:t>
            </a:r>
            <a:r>
              <a:rPr lang="en-US" sz="2800" dirty="0" err="1" smtClean="0"/>
              <a:t>lampu</a:t>
            </a:r>
            <a:r>
              <a:rPr lang="en-US" sz="2800" dirty="0" smtClean="0"/>
              <a:t> </a:t>
            </a:r>
            <a:r>
              <a:rPr lang="en-US" sz="2800" dirty="0" err="1" smtClean="0"/>
              <a:t>merah</a:t>
            </a:r>
            <a:endParaRPr lang="en-US" sz="2800" dirty="0" smtClean="0"/>
          </a:p>
          <a:p>
            <a:pPr lvl="1"/>
            <a:r>
              <a:rPr lang="en-US" sz="2800" dirty="0" smtClean="0">
                <a:solidFill>
                  <a:srgbClr val="FF0000"/>
                </a:solidFill>
              </a:rPr>
              <a:t>Actuators </a:t>
            </a:r>
            <a:r>
              <a:rPr lang="en-US" sz="2800" dirty="0" smtClean="0"/>
              <a:t>: </a:t>
            </a:r>
            <a:r>
              <a:rPr lang="en-US" sz="2800" dirty="0" err="1" smtClean="0"/>
              <a:t>arah</a:t>
            </a:r>
            <a:r>
              <a:rPr lang="en-US" sz="2800" dirty="0" smtClean="0"/>
              <a:t> stir, gas, rem, </a:t>
            </a:r>
            <a:r>
              <a:rPr lang="en-US" sz="2800" dirty="0" err="1" smtClean="0"/>
              <a:t>klakson</a:t>
            </a:r>
            <a:r>
              <a:rPr lang="en-US" sz="2800" dirty="0" smtClean="0"/>
              <a:t>, </a:t>
            </a:r>
            <a:r>
              <a:rPr lang="en-US" sz="2800" dirty="0" err="1" smtClean="0"/>
              <a:t>sinyal</a:t>
            </a:r>
            <a:r>
              <a:rPr lang="en-US" sz="2800" dirty="0" smtClean="0"/>
              <a:t> </a:t>
            </a:r>
            <a:r>
              <a:rPr lang="en-US" sz="2800" dirty="0" err="1" smtClean="0"/>
              <a:t>kiri</a:t>
            </a:r>
            <a:r>
              <a:rPr lang="en-US" sz="2800" dirty="0" smtClean="0"/>
              <a:t>/</a:t>
            </a:r>
            <a:r>
              <a:rPr lang="en-US" sz="2800" dirty="0" err="1" smtClean="0"/>
              <a:t>kanan</a:t>
            </a:r>
            <a:endParaRPr lang="en-US" sz="2800" dirty="0" smtClean="0"/>
          </a:p>
          <a:p>
            <a:pPr lvl="1"/>
            <a:r>
              <a:rPr lang="en-US" sz="2800" dirty="0" smtClean="0">
                <a:solidFill>
                  <a:srgbClr val="FF0000"/>
                </a:solidFill>
              </a:rPr>
              <a:t>Sensors</a:t>
            </a:r>
            <a:r>
              <a:rPr lang="en-US" sz="2800" dirty="0" smtClean="0"/>
              <a:t> : video, speedometer, GPS, keyboard</a:t>
            </a:r>
            <a:endParaRPr lang="en-US" sz="28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72264" y="380482"/>
            <a:ext cx="2560320" cy="168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007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smtClean="0"/>
              <a:t>Contoh</a:t>
            </a:r>
            <a:r>
              <a:rPr lang="en-US" dirty="0" smtClean="0"/>
              <a:t> </a:t>
            </a:r>
            <a:r>
              <a:rPr lang="en-US" smtClean="0"/>
              <a:t>: Medical </a:t>
            </a:r>
            <a:r>
              <a:rPr lang="en-US" dirty="0" smtClean="0"/>
              <a:t>diagnosis system</a:t>
            </a:r>
            <a:endParaRPr lang="en-US" dirty="0"/>
          </a:p>
        </p:txBody>
      </p:sp>
      <p:sp>
        <p:nvSpPr>
          <p:cNvPr id="3" name="Content Placeholder 2"/>
          <p:cNvSpPr>
            <a:spLocks noGrp="1"/>
          </p:cNvSpPr>
          <p:nvPr>
            <p:ph idx="1"/>
          </p:nvPr>
        </p:nvSpPr>
        <p:spPr>
          <a:xfrm>
            <a:off x="914400" y="1700808"/>
            <a:ext cx="10332720" cy="4812687"/>
          </a:xfrm>
        </p:spPr>
        <p:txBody>
          <a:bodyPr>
            <a:normAutofit/>
          </a:bodyPr>
          <a:lstStyle/>
          <a:p>
            <a:r>
              <a:rPr lang="en-US" sz="3200" dirty="0" err="1" smtClean="0"/>
              <a:t>Sebuah</a:t>
            </a:r>
            <a:r>
              <a:rPr lang="en-US" sz="3200" dirty="0" smtClean="0"/>
              <a:t> agent  </a:t>
            </a:r>
            <a:r>
              <a:rPr lang="en-US" sz="3200" i="1" dirty="0" smtClean="0"/>
              <a:t>Medical diagnosis system </a:t>
            </a:r>
            <a:r>
              <a:rPr lang="en-US" sz="3200" dirty="0" smtClean="0"/>
              <a:t>yang </a:t>
            </a:r>
            <a:r>
              <a:rPr lang="en-US" sz="3200" dirty="0" err="1" smtClean="0"/>
              <a:t>mendiagnosa</a:t>
            </a:r>
            <a:r>
              <a:rPr lang="en-US" sz="3200" dirty="0" smtClean="0"/>
              <a:t> </a:t>
            </a:r>
            <a:r>
              <a:rPr lang="en-US" sz="3200" dirty="0" err="1" smtClean="0"/>
              <a:t>pasien</a:t>
            </a:r>
            <a:r>
              <a:rPr lang="en-US" sz="3200" dirty="0" smtClean="0"/>
              <a:t> </a:t>
            </a:r>
            <a:r>
              <a:rPr lang="en-US" sz="3200" dirty="0" err="1" smtClean="0"/>
              <a:t>secara</a:t>
            </a:r>
            <a:r>
              <a:rPr lang="en-US" sz="3200" dirty="0" smtClean="0"/>
              <a:t> </a:t>
            </a:r>
            <a:r>
              <a:rPr lang="en-US" sz="3200" dirty="0" err="1" smtClean="0"/>
              <a:t>otomatis</a:t>
            </a:r>
            <a:r>
              <a:rPr lang="en-US" sz="3200" dirty="0" smtClean="0"/>
              <a:t>:</a:t>
            </a:r>
          </a:p>
          <a:p>
            <a:pPr lvl="1"/>
            <a:r>
              <a:rPr lang="en-US" sz="2800" dirty="0" smtClean="0">
                <a:solidFill>
                  <a:srgbClr val="FF0000"/>
                </a:solidFill>
              </a:rPr>
              <a:t>Performance measure</a:t>
            </a:r>
            <a:r>
              <a:rPr lang="en-US" sz="2800" dirty="0" smtClean="0"/>
              <a:t> : </a:t>
            </a:r>
            <a:r>
              <a:rPr lang="en-US" sz="2800" dirty="0" err="1" smtClean="0"/>
              <a:t>pasien</a:t>
            </a:r>
            <a:r>
              <a:rPr lang="en-US" sz="2800" dirty="0" smtClean="0"/>
              <a:t> </a:t>
            </a:r>
            <a:r>
              <a:rPr lang="en-US" sz="2800" dirty="0" err="1" smtClean="0"/>
              <a:t>sembuh</a:t>
            </a:r>
            <a:r>
              <a:rPr lang="en-US" sz="2800" dirty="0" smtClean="0"/>
              <a:t>, </a:t>
            </a:r>
            <a:r>
              <a:rPr lang="en-US" sz="2800" dirty="0" err="1" smtClean="0"/>
              <a:t>biaya</a:t>
            </a:r>
            <a:r>
              <a:rPr lang="en-US" sz="2800" dirty="0" smtClean="0"/>
              <a:t> </a:t>
            </a:r>
            <a:r>
              <a:rPr lang="en-US" sz="2800" dirty="0" err="1" smtClean="0"/>
              <a:t>murah</a:t>
            </a:r>
            <a:r>
              <a:rPr lang="en-US" sz="2800" dirty="0" smtClean="0"/>
              <a:t>, </a:t>
            </a:r>
            <a:r>
              <a:rPr lang="en-US" sz="2800" dirty="0" err="1" smtClean="0"/>
              <a:t>tidak</a:t>
            </a:r>
            <a:r>
              <a:rPr lang="en-US" sz="2800" dirty="0" smtClean="0"/>
              <a:t> </a:t>
            </a:r>
            <a:r>
              <a:rPr lang="en-US" sz="2800" dirty="0" err="1" smtClean="0"/>
              <a:t>menyalahi</a:t>
            </a:r>
            <a:r>
              <a:rPr lang="en-US" sz="2800" dirty="0" smtClean="0"/>
              <a:t> </a:t>
            </a:r>
            <a:r>
              <a:rPr lang="en-US" sz="2800" dirty="0" err="1" smtClean="0"/>
              <a:t>hukum</a:t>
            </a:r>
            <a:endParaRPr lang="en-US" sz="2800" dirty="0" smtClean="0"/>
          </a:p>
          <a:p>
            <a:pPr lvl="1"/>
            <a:r>
              <a:rPr lang="en-US" sz="2800" dirty="0" smtClean="0">
                <a:solidFill>
                  <a:srgbClr val="FF0000"/>
                </a:solidFill>
              </a:rPr>
              <a:t>Environment </a:t>
            </a:r>
            <a:r>
              <a:rPr lang="en-US" sz="2800" dirty="0" smtClean="0"/>
              <a:t>: </a:t>
            </a:r>
            <a:r>
              <a:rPr lang="en-US" sz="2800" dirty="0" err="1" smtClean="0"/>
              <a:t>pasien</a:t>
            </a:r>
            <a:r>
              <a:rPr lang="en-US" sz="2800" dirty="0" smtClean="0"/>
              <a:t>, </a:t>
            </a:r>
            <a:r>
              <a:rPr lang="en-US" sz="2800" dirty="0" err="1" smtClean="0"/>
              <a:t>rumah</a:t>
            </a:r>
            <a:r>
              <a:rPr lang="en-US" sz="2800" dirty="0" smtClean="0"/>
              <a:t> </a:t>
            </a:r>
            <a:r>
              <a:rPr lang="en-US" sz="2800" dirty="0" err="1" smtClean="0"/>
              <a:t>sakit</a:t>
            </a:r>
            <a:r>
              <a:rPr lang="en-US" sz="2800" dirty="0" smtClean="0"/>
              <a:t>, </a:t>
            </a:r>
            <a:r>
              <a:rPr lang="en-US" sz="2800" dirty="0" err="1" smtClean="0"/>
              <a:t>suster</a:t>
            </a:r>
            <a:r>
              <a:rPr lang="en-US" sz="2800" dirty="0" smtClean="0"/>
              <a:t>, </a:t>
            </a:r>
            <a:r>
              <a:rPr lang="en-US" sz="2800" dirty="0" err="1" smtClean="0"/>
              <a:t>dokter</a:t>
            </a:r>
            <a:endParaRPr lang="en-US" sz="2800" dirty="0" smtClean="0"/>
          </a:p>
          <a:p>
            <a:pPr lvl="1"/>
            <a:r>
              <a:rPr lang="en-US" sz="2800" dirty="0" smtClean="0">
                <a:solidFill>
                  <a:srgbClr val="FF0000"/>
                </a:solidFill>
              </a:rPr>
              <a:t>Actuators </a:t>
            </a:r>
            <a:r>
              <a:rPr lang="en-US" sz="2800" dirty="0" smtClean="0"/>
              <a:t>: </a:t>
            </a:r>
            <a:r>
              <a:rPr lang="en-US" sz="2800" dirty="0" err="1" smtClean="0"/>
              <a:t>layar</a:t>
            </a:r>
            <a:r>
              <a:rPr lang="en-US" sz="2800" dirty="0" smtClean="0"/>
              <a:t> monitor (</a:t>
            </a:r>
            <a:r>
              <a:rPr lang="en-US" sz="2800" dirty="0" err="1" smtClean="0"/>
              <a:t>pertanyaan</a:t>
            </a:r>
            <a:r>
              <a:rPr lang="en-US" sz="2800" dirty="0" smtClean="0"/>
              <a:t>, </a:t>
            </a:r>
            <a:r>
              <a:rPr lang="en-US" sz="2800" dirty="0" err="1" smtClean="0"/>
              <a:t>tes</a:t>
            </a:r>
            <a:r>
              <a:rPr lang="en-US" sz="2800" dirty="0" smtClean="0"/>
              <a:t>, </a:t>
            </a:r>
            <a:r>
              <a:rPr lang="en-US" sz="2800" dirty="0" err="1" smtClean="0"/>
              <a:t>diagnosa</a:t>
            </a:r>
            <a:r>
              <a:rPr lang="en-US" sz="2800" dirty="0" smtClean="0"/>
              <a:t>, treatment, </a:t>
            </a:r>
            <a:r>
              <a:rPr lang="en-US" sz="2800" dirty="0" err="1" smtClean="0"/>
              <a:t>petunjuk</a:t>
            </a:r>
            <a:r>
              <a:rPr lang="en-US" sz="2800" dirty="0" smtClean="0"/>
              <a:t>)</a:t>
            </a:r>
          </a:p>
          <a:p>
            <a:pPr lvl="1"/>
            <a:r>
              <a:rPr lang="en-US" sz="2800" dirty="0" smtClean="0">
                <a:solidFill>
                  <a:srgbClr val="FF0000"/>
                </a:solidFill>
              </a:rPr>
              <a:t>Sensors</a:t>
            </a:r>
            <a:r>
              <a:rPr lang="en-US" sz="2800" dirty="0" smtClean="0"/>
              <a:t> : keyboard (</a:t>
            </a:r>
            <a:r>
              <a:rPr lang="en-US" sz="2800" dirty="0" err="1" smtClean="0"/>
              <a:t>masukan</a:t>
            </a:r>
            <a:r>
              <a:rPr lang="en-US" sz="2800" dirty="0" smtClean="0"/>
              <a:t> </a:t>
            </a:r>
            <a:r>
              <a:rPr lang="en-US" sz="2800" dirty="0" err="1" smtClean="0"/>
              <a:t>gejala</a:t>
            </a:r>
            <a:r>
              <a:rPr lang="en-US" sz="2800" dirty="0" smtClean="0"/>
              <a:t> </a:t>
            </a:r>
            <a:r>
              <a:rPr lang="en-US" sz="2800" dirty="0" err="1" smtClean="0"/>
              <a:t>penyakit</a:t>
            </a:r>
            <a:r>
              <a:rPr lang="en-US" sz="2800" dirty="0" smtClean="0"/>
              <a:t>, </a:t>
            </a:r>
            <a:r>
              <a:rPr lang="en-US" sz="2800" dirty="0" err="1" smtClean="0"/>
              <a:t>jawaban</a:t>
            </a:r>
            <a:r>
              <a:rPr lang="en-US" sz="2800" dirty="0" smtClean="0"/>
              <a:t> </a:t>
            </a:r>
            <a:r>
              <a:rPr lang="en-US" sz="2800" dirty="0" err="1" smtClean="0"/>
              <a:t>pasien</a:t>
            </a:r>
            <a:r>
              <a:rPr lang="en-US" sz="2800" dirty="0" smtClean="0"/>
              <a:t>)</a:t>
            </a:r>
            <a:endParaRPr lang="en-US" sz="2800" dirty="0"/>
          </a:p>
        </p:txBody>
      </p:sp>
    </p:spTree>
    <p:extLst>
      <p:ext uri="{BB962C8B-B14F-4D97-AF65-F5344CB8AC3E}">
        <p14:creationId xmlns:p14="http://schemas.microsoft.com/office/powerpoint/2010/main" val="2187292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en-US" sz="2800" dirty="0" smtClean="0"/>
              <a:t>2</a:t>
            </a:r>
            <a:endParaRPr lang="id-ID" sz="2800" dirty="0"/>
          </a:p>
        </p:txBody>
      </p:sp>
      <p:sp>
        <p:nvSpPr>
          <p:cNvPr id="6" name="Subtitle 4"/>
          <p:cNvSpPr>
            <a:spLocks noGrp="1"/>
          </p:cNvSpPr>
          <p:nvPr>
            <p:ph type="title"/>
          </p:nvPr>
        </p:nvSpPr>
        <p:spPr/>
        <p:txBody>
          <a:bodyPr/>
          <a:lstStyle/>
          <a:p>
            <a:r>
              <a:rPr lang="en-ID" smtClean="0">
                <a:solidFill>
                  <a:schemeClr val="tx1"/>
                </a:solidFill>
              </a:rPr>
              <a:t>SISTEM CERDAS (INTELLIGENT AGENT)</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t>Contoh</a:t>
            </a:r>
            <a:r>
              <a:rPr lang="en-US" dirty="0"/>
              <a:t> </a:t>
            </a:r>
            <a:r>
              <a:rPr lang="en-US"/>
              <a:t>: </a:t>
            </a:r>
            <a:r>
              <a:rPr lang="en-US" smtClean="0"/>
              <a:t>Robot </a:t>
            </a:r>
            <a:r>
              <a:rPr lang="en-US" dirty="0" err="1" smtClean="0"/>
              <a:t>pabrik</a:t>
            </a:r>
            <a:r>
              <a:rPr lang="en-US" dirty="0" smtClean="0"/>
              <a:t> </a:t>
            </a:r>
            <a:r>
              <a:rPr lang="en-US" dirty="0" err="1" smtClean="0"/>
              <a:t>penjamin</a:t>
            </a:r>
            <a:r>
              <a:rPr lang="en-US" dirty="0" smtClean="0"/>
              <a:t> </a:t>
            </a:r>
            <a:r>
              <a:rPr lang="en-US" dirty="0" err="1" smtClean="0"/>
              <a:t>mutu</a:t>
            </a:r>
            <a:endParaRPr lang="en-US" dirty="0"/>
          </a:p>
        </p:txBody>
      </p:sp>
      <p:sp>
        <p:nvSpPr>
          <p:cNvPr id="3" name="Content Placeholder 2"/>
          <p:cNvSpPr>
            <a:spLocks noGrp="1"/>
          </p:cNvSpPr>
          <p:nvPr>
            <p:ph idx="1"/>
          </p:nvPr>
        </p:nvSpPr>
        <p:spPr/>
        <p:txBody>
          <a:bodyPr>
            <a:normAutofit/>
          </a:bodyPr>
          <a:lstStyle/>
          <a:p>
            <a:r>
              <a:rPr lang="en-US" sz="3200" dirty="0" err="1" smtClean="0"/>
              <a:t>Sebuah</a:t>
            </a:r>
            <a:r>
              <a:rPr lang="en-US" sz="3200" dirty="0" smtClean="0"/>
              <a:t> robot yang </a:t>
            </a:r>
            <a:r>
              <a:rPr lang="en-US" sz="3200" dirty="0" err="1" smtClean="0"/>
              <a:t>melakukan</a:t>
            </a:r>
            <a:r>
              <a:rPr lang="en-US" sz="3200" dirty="0" smtClean="0"/>
              <a:t> </a:t>
            </a:r>
            <a:r>
              <a:rPr lang="en-US" sz="3200" dirty="0" err="1" smtClean="0"/>
              <a:t>pemisahan</a:t>
            </a:r>
            <a:r>
              <a:rPr lang="en-US" sz="3200" dirty="0" smtClean="0"/>
              <a:t> </a:t>
            </a:r>
            <a:r>
              <a:rPr lang="en-US" sz="3200" dirty="0" err="1" smtClean="0"/>
              <a:t>komponen</a:t>
            </a:r>
            <a:r>
              <a:rPr lang="en-US" sz="3200" dirty="0" smtClean="0"/>
              <a:t> yang </a:t>
            </a:r>
            <a:r>
              <a:rPr lang="en-US" sz="3200" dirty="0" err="1" smtClean="0"/>
              <a:t>bermutu</a:t>
            </a:r>
            <a:r>
              <a:rPr lang="en-US" sz="3200" dirty="0" smtClean="0"/>
              <a:t> </a:t>
            </a:r>
            <a:r>
              <a:rPr lang="en-US" sz="3200" dirty="0" err="1" smtClean="0"/>
              <a:t>tinggi</a:t>
            </a:r>
            <a:r>
              <a:rPr lang="en-US" sz="3200" dirty="0" smtClean="0"/>
              <a:t> </a:t>
            </a:r>
            <a:r>
              <a:rPr lang="en-US" sz="3200" dirty="0" err="1" smtClean="0"/>
              <a:t>pada</a:t>
            </a:r>
            <a:r>
              <a:rPr lang="en-US" sz="3200" dirty="0" smtClean="0"/>
              <a:t> ban </a:t>
            </a:r>
            <a:r>
              <a:rPr lang="en-US" sz="3200" dirty="0" err="1" smtClean="0"/>
              <a:t>berjalan</a:t>
            </a:r>
            <a:r>
              <a:rPr lang="en-US" sz="3200" dirty="0" smtClean="0"/>
              <a:t> </a:t>
            </a:r>
            <a:r>
              <a:rPr lang="en-US" sz="3200" dirty="0" err="1" smtClean="0"/>
              <a:t>ke</a:t>
            </a:r>
            <a:r>
              <a:rPr lang="en-US" sz="3200" dirty="0" smtClean="0"/>
              <a:t> </a:t>
            </a:r>
            <a:r>
              <a:rPr lang="en-US" sz="3200" dirty="0" err="1" smtClean="0"/>
              <a:t>dalam</a:t>
            </a:r>
            <a:r>
              <a:rPr lang="en-US" sz="3200" dirty="0" smtClean="0"/>
              <a:t> </a:t>
            </a:r>
            <a:r>
              <a:rPr lang="en-US" sz="3200" dirty="0" err="1" smtClean="0"/>
              <a:t>kotak</a:t>
            </a:r>
            <a:r>
              <a:rPr lang="en-US" sz="3200" dirty="0" smtClean="0"/>
              <a:t> </a:t>
            </a:r>
            <a:r>
              <a:rPr lang="en-US" sz="3200" dirty="0" err="1" smtClean="0"/>
              <a:t>berbeda</a:t>
            </a:r>
            <a:endParaRPr lang="en-US" sz="3200" dirty="0" smtClean="0"/>
          </a:p>
          <a:p>
            <a:pPr lvl="1"/>
            <a:r>
              <a:rPr lang="en-US" sz="2800" dirty="0">
                <a:solidFill>
                  <a:srgbClr val="FF0000"/>
                </a:solidFill>
              </a:rPr>
              <a:t>Performance measure</a:t>
            </a:r>
            <a:r>
              <a:rPr lang="en-US" sz="2800" dirty="0"/>
              <a:t> : </a:t>
            </a:r>
            <a:endParaRPr lang="en-US" sz="2800" dirty="0" smtClean="0"/>
          </a:p>
          <a:p>
            <a:pPr lvl="1"/>
            <a:r>
              <a:rPr lang="en-US" sz="2800" dirty="0" smtClean="0">
                <a:solidFill>
                  <a:srgbClr val="FF0000"/>
                </a:solidFill>
              </a:rPr>
              <a:t>Environment </a:t>
            </a:r>
            <a:r>
              <a:rPr lang="en-US" sz="2800" dirty="0"/>
              <a:t>: </a:t>
            </a:r>
            <a:endParaRPr lang="en-US" sz="2800" dirty="0" smtClean="0"/>
          </a:p>
          <a:p>
            <a:pPr lvl="1"/>
            <a:r>
              <a:rPr lang="en-US" sz="2800" dirty="0" smtClean="0">
                <a:solidFill>
                  <a:srgbClr val="FF0000"/>
                </a:solidFill>
              </a:rPr>
              <a:t>Actuators </a:t>
            </a:r>
            <a:r>
              <a:rPr lang="en-US" sz="2800" dirty="0"/>
              <a:t>: </a:t>
            </a:r>
            <a:endParaRPr lang="en-US" sz="2800" dirty="0" smtClean="0"/>
          </a:p>
          <a:p>
            <a:pPr lvl="1"/>
            <a:r>
              <a:rPr lang="en-US" sz="2800" dirty="0" smtClean="0">
                <a:solidFill>
                  <a:srgbClr val="FF0000"/>
                </a:solidFill>
              </a:rPr>
              <a:t>Sensors</a:t>
            </a:r>
            <a:r>
              <a:rPr lang="en-US" sz="2800" dirty="0" smtClean="0"/>
              <a:t> </a:t>
            </a:r>
            <a:r>
              <a:rPr lang="en-US" sz="2800" dirty="0"/>
              <a:t>: </a:t>
            </a:r>
          </a:p>
          <a:p>
            <a:pPr lvl="1"/>
            <a:endParaRPr lang="en-US" sz="2800" dirty="0"/>
          </a:p>
        </p:txBody>
      </p:sp>
    </p:spTree>
    <p:extLst>
      <p:ext uri="{BB962C8B-B14F-4D97-AF65-F5344CB8AC3E}">
        <p14:creationId xmlns:p14="http://schemas.microsoft.com/office/powerpoint/2010/main" val="1496191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t>Contoh</a:t>
            </a:r>
            <a:r>
              <a:rPr lang="en-US" dirty="0"/>
              <a:t> </a:t>
            </a:r>
            <a:r>
              <a:rPr lang="en-US"/>
              <a:t>: </a:t>
            </a:r>
            <a:r>
              <a:rPr lang="en-US" smtClean="0"/>
              <a:t>Robot </a:t>
            </a:r>
            <a:r>
              <a:rPr lang="en-US" dirty="0" err="1" smtClean="0"/>
              <a:t>pabrik</a:t>
            </a:r>
            <a:r>
              <a:rPr lang="en-US" dirty="0" smtClean="0"/>
              <a:t> </a:t>
            </a:r>
            <a:r>
              <a:rPr lang="en-US" dirty="0" err="1" smtClean="0"/>
              <a:t>penjamin</a:t>
            </a:r>
            <a:r>
              <a:rPr lang="en-US" dirty="0" smtClean="0"/>
              <a:t> </a:t>
            </a:r>
            <a:r>
              <a:rPr lang="en-US" dirty="0" err="1" smtClean="0"/>
              <a:t>mutu</a:t>
            </a:r>
            <a:endParaRPr lang="en-US" dirty="0"/>
          </a:p>
        </p:txBody>
      </p:sp>
      <p:sp>
        <p:nvSpPr>
          <p:cNvPr id="3" name="Content Placeholder 2"/>
          <p:cNvSpPr>
            <a:spLocks noGrp="1"/>
          </p:cNvSpPr>
          <p:nvPr>
            <p:ph idx="1"/>
          </p:nvPr>
        </p:nvSpPr>
        <p:spPr>
          <a:xfrm>
            <a:off x="914400" y="1700808"/>
            <a:ext cx="9875520" cy="4451131"/>
          </a:xfrm>
        </p:spPr>
        <p:txBody>
          <a:bodyPr>
            <a:normAutofit/>
          </a:bodyPr>
          <a:lstStyle/>
          <a:p>
            <a:r>
              <a:rPr lang="en-US" sz="3200" dirty="0" err="1" smtClean="0"/>
              <a:t>Sebuah</a:t>
            </a:r>
            <a:r>
              <a:rPr lang="en-US" sz="3200" dirty="0" smtClean="0"/>
              <a:t> robot yang </a:t>
            </a:r>
            <a:r>
              <a:rPr lang="en-US" sz="3200" dirty="0" err="1" smtClean="0"/>
              <a:t>melakukan</a:t>
            </a:r>
            <a:r>
              <a:rPr lang="en-US" sz="3200" dirty="0" smtClean="0"/>
              <a:t> </a:t>
            </a:r>
            <a:r>
              <a:rPr lang="en-US" sz="3200" dirty="0" err="1" smtClean="0"/>
              <a:t>pemisahan</a:t>
            </a:r>
            <a:r>
              <a:rPr lang="en-US" sz="3200" dirty="0" smtClean="0"/>
              <a:t> </a:t>
            </a:r>
            <a:r>
              <a:rPr lang="en-US" sz="3200" dirty="0" err="1" smtClean="0"/>
              <a:t>komponen</a:t>
            </a:r>
            <a:r>
              <a:rPr lang="en-US" sz="3200" dirty="0" smtClean="0"/>
              <a:t> yang </a:t>
            </a:r>
            <a:r>
              <a:rPr lang="en-US" sz="3200" dirty="0" err="1" smtClean="0"/>
              <a:t>bermutu</a:t>
            </a:r>
            <a:r>
              <a:rPr lang="en-US" sz="3200" dirty="0" smtClean="0"/>
              <a:t> </a:t>
            </a:r>
            <a:r>
              <a:rPr lang="en-US" sz="3200" dirty="0" err="1" smtClean="0"/>
              <a:t>tinggi</a:t>
            </a:r>
            <a:r>
              <a:rPr lang="en-US" sz="3200" dirty="0" smtClean="0"/>
              <a:t> </a:t>
            </a:r>
            <a:r>
              <a:rPr lang="en-US" sz="3200" dirty="0" err="1" smtClean="0"/>
              <a:t>pada</a:t>
            </a:r>
            <a:r>
              <a:rPr lang="en-US" sz="3200" dirty="0" smtClean="0"/>
              <a:t> ban </a:t>
            </a:r>
            <a:r>
              <a:rPr lang="en-US" sz="3200" dirty="0" err="1" smtClean="0"/>
              <a:t>berjalan</a:t>
            </a:r>
            <a:r>
              <a:rPr lang="en-US" sz="3200" dirty="0" smtClean="0"/>
              <a:t> </a:t>
            </a:r>
            <a:r>
              <a:rPr lang="en-US" sz="3200" dirty="0" err="1" smtClean="0"/>
              <a:t>ke</a:t>
            </a:r>
            <a:r>
              <a:rPr lang="en-US" sz="3200" dirty="0" smtClean="0"/>
              <a:t> </a:t>
            </a:r>
            <a:r>
              <a:rPr lang="en-US" sz="3200" dirty="0" err="1" smtClean="0"/>
              <a:t>dalam</a:t>
            </a:r>
            <a:r>
              <a:rPr lang="en-US" sz="3200" dirty="0" smtClean="0"/>
              <a:t> </a:t>
            </a:r>
            <a:r>
              <a:rPr lang="en-US" sz="3200" dirty="0" err="1" smtClean="0"/>
              <a:t>kotak</a:t>
            </a:r>
            <a:r>
              <a:rPr lang="en-US" sz="3200" dirty="0" smtClean="0"/>
              <a:t> </a:t>
            </a:r>
            <a:r>
              <a:rPr lang="en-US" sz="3200" dirty="0" err="1" smtClean="0"/>
              <a:t>berbeda</a:t>
            </a:r>
            <a:endParaRPr lang="en-US" sz="3200" dirty="0" smtClean="0"/>
          </a:p>
          <a:p>
            <a:pPr lvl="1"/>
            <a:r>
              <a:rPr lang="en-US" sz="2800" dirty="0">
                <a:solidFill>
                  <a:srgbClr val="FF0000"/>
                </a:solidFill>
              </a:rPr>
              <a:t>Performance measure</a:t>
            </a:r>
            <a:r>
              <a:rPr lang="en-US" sz="2800" dirty="0"/>
              <a:t> : </a:t>
            </a:r>
            <a:r>
              <a:rPr lang="en-US" sz="2800" dirty="0" err="1" smtClean="0"/>
              <a:t>presentase</a:t>
            </a:r>
            <a:r>
              <a:rPr lang="en-US" sz="2800" dirty="0" smtClean="0"/>
              <a:t> </a:t>
            </a:r>
            <a:r>
              <a:rPr lang="en-US" sz="2800" dirty="0" err="1" smtClean="0"/>
              <a:t>jumlah</a:t>
            </a:r>
            <a:r>
              <a:rPr lang="en-US" sz="2800" dirty="0" smtClean="0"/>
              <a:t> </a:t>
            </a:r>
            <a:r>
              <a:rPr lang="en-US" sz="2800" dirty="0" err="1" smtClean="0"/>
              <a:t>komponen</a:t>
            </a:r>
            <a:r>
              <a:rPr lang="en-US" sz="2800" dirty="0" smtClean="0"/>
              <a:t> yang </a:t>
            </a:r>
            <a:r>
              <a:rPr lang="en-US" sz="2800" dirty="0" err="1" smtClean="0"/>
              <a:t>diletakkan</a:t>
            </a:r>
            <a:r>
              <a:rPr lang="en-US" sz="2800" dirty="0" smtClean="0"/>
              <a:t> </a:t>
            </a:r>
            <a:r>
              <a:rPr lang="en-US" sz="2800" dirty="0" err="1" smtClean="0"/>
              <a:t>pada</a:t>
            </a:r>
            <a:r>
              <a:rPr lang="en-US" sz="2800" dirty="0" smtClean="0"/>
              <a:t> </a:t>
            </a:r>
            <a:r>
              <a:rPr lang="en-US" sz="2800" dirty="0" err="1" smtClean="0"/>
              <a:t>kotak</a:t>
            </a:r>
            <a:r>
              <a:rPr lang="en-US" sz="2800" dirty="0" smtClean="0"/>
              <a:t> yang </a:t>
            </a:r>
            <a:r>
              <a:rPr lang="en-US" sz="2800" dirty="0" err="1" smtClean="0"/>
              <a:t>benar</a:t>
            </a:r>
            <a:endParaRPr lang="en-US" sz="2800" dirty="0" smtClean="0"/>
          </a:p>
          <a:p>
            <a:pPr lvl="1"/>
            <a:r>
              <a:rPr lang="en-US" sz="2800" dirty="0" smtClean="0">
                <a:solidFill>
                  <a:srgbClr val="FF0000"/>
                </a:solidFill>
              </a:rPr>
              <a:t>Environment </a:t>
            </a:r>
            <a:r>
              <a:rPr lang="en-US" sz="2800" dirty="0"/>
              <a:t>: </a:t>
            </a:r>
            <a:r>
              <a:rPr lang="en-US" sz="2800" dirty="0" smtClean="0"/>
              <a:t>ban </a:t>
            </a:r>
            <a:r>
              <a:rPr lang="en-US" sz="2800" dirty="0" err="1" smtClean="0"/>
              <a:t>berjalan</a:t>
            </a:r>
            <a:r>
              <a:rPr lang="en-US" sz="2800" dirty="0" smtClean="0"/>
              <a:t>, </a:t>
            </a:r>
            <a:r>
              <a:rPr lang="en-US" sz="2800" dirty="0" err="1" smtClean="0"/>
              <a:t>komponen</a:t>
            </a:r>
            <a:r>
              <a:rPr lang="en-US" sz="2800" dirty="0" smtClean="0"/>
              <a:t> yang </a:t>
            </a:r>
            <a:r>
              <a:rPr lang="en-US" sz="2800" dirty="0" err="1" smtClean="0"/>
              <a:t>duji</a:t>
            </a:r>
            <a:r>
              <a:rPr lang="en-US" sz="2800" dirty="0" smtClean="0"/>
              <a:t>, </a:t>
            </a:r>
            <a:r>
              <a:rPr lang="en-US" sz="2800" dirty="0" err="1" smtClean="0"/>
              <a:t>kotak</a:t>
            </a:r>
            <a:endParaRPr lang="en-US" sz="2800" dirty="0" smtClean="0"/>
          </a:p>
          <a:p>
            <a:pPr lvl="1"/>
            <a:r>
              <a:rPr lang="en-US" sz="2800" dirty="0" smtClean="0">
                <a:solidFill>
                  <a:srgbClr val="FF0000"/>
                </a:solidFill>
              </a:rPr>
              <a:t>Actuators </a:t>
            </a:r>
            <a:r>
              <a:rPr lang="en-US" sz="2800" dirty="0" smtClean="0"/>
              <a:t>: </a:t>
            </a:r>
            <a:r>
              <a:rPr lang="en-US" sz="2800" dirty="0" err="1" smtClean="0"/>
              <a:t>gerak</a:t>
            </a:r>
            <a:r>
              <a:rPr lang="en-US" sz="2800" dirty="0" smtClean="0"/>
              <a:t> </a:t>
            </a:r>
            <a:r>
              <a:rPr lang="en-US" sz="2800" dirty="0" err="1" smtClean="0"/>
              <a:t>lengan</a:t>
            </a:r>
            <a:r>
              <a:rPr lang="en-US" sz="2800" dirty="0" smtClean="0"/>
              <a:t> </a:t>
            </a:r>
            <a:r>
              <a:rPr lang="en-US" sz="2800" dirty="0" err="1" smtClean="0"/>
              <a:t>dan</a:t>
            </a:r>
            <a:r>
              <a:rPr lang="en-US" sz="2800" dirty="0" smtClean="0"/>
              <a:t> </a:t>
            </a:r>
            <a:r>
              <a:rPr lang="en-US" sz="2800" dirty="0" err="1" smtClean="0"/>
              <a:t>tangan</a:t>
            </a:r>
            <a:r>
              <a:rPr lang="en-US" sz="2800" dirty="0" smtClean="0"/>
              <a:t> robot </a:t>
            </a:r>
          </a:p>
          <a:p>
            <a:pPr lvl="1"/>
            <a:r>
              <a:rPr lang="en-US" sz="2800" dirty="0" smtClean="0">
                <a:solidFill>
                  <a:srgbClr val="FF0000"/>
                </a:solidFill>
              </a:rPr>
              <a:t>Sensors</a:t>
            </a:r>
            <a:r>
              <a:rPr lang="en-US" sz="2800" dirty="0" smtClean="0"/>
              <a:t> </a:t>
            </a:r>
            <a:r>
              <a:rPr lang="en-US" sz="2800" dirty="0"/>
              <a:t>: </a:t>
            </a:r>
            <a:r>
              <a:rPr lang="en-US" sz="2800" dirty="0" err="1" smtClean="0"/>
              <a:t>kamera</a:t>
            </a:r>
            <a:r>
              <a:rPr lang="en-US" sz="2800" dirty="0" smtClean="0"/>
              <a:t>, sensor </a:t>
            </a:r>
            <a:r>
              <a:rPr lang="en-US" sz="2800" dirty="0" err="1" smtClean="0"/>
              <a:t>fisik</a:t>
            </a:r>
            <a:endParaRPr lang="en-US" sz="2800" dirty="0"/>
          </a:p>
        </p:txBody>
      </p:sp>
    </p:spTree>
    <p:extLst>
      <p:ext uri="{BB962C8B-B14F-4D97-AF65-F5344CB8AC3E}">
        <p14:creationId xmlns:p14="http://schemas.microsoft.com/office/powerpoint/2010/main" val="1195318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t>Contoh</a:t>
            </a:r>
            <a:r>
              <a:rPr lang="en-US" dirty="0"/>
              <a:t> </a:t>
            </a:r>
            <a:r>
              <a:rPr lang="en-US"/>
              <a:t>: </a:t>
            </a:r>
            <a:r>
              <a:rPr lang="en-US" smtClean="0"/>
              <a:t>Interactive </a:t>
            </a:r>
            <a:r>
              <a:rPr lang="en-US" dirty="0" smtClean="0"/>
              <a:t>English Tutor</a:t>
            </a:r>
            <a:endParaRPr lang="en-US" dirty="0"/>
          </a:p>
        </p:txBody>
      </p:sp>
      <p:sp>
        <p:nvSpPr>
          <p:cNvPr id="3" name="Content Placeholder 2"/>
          <p:cNvSpPr>
            <a:spLocks noGrp="1"/>
          </p:cNvSpPr>
          <p:nvPr>
            <p:ph idx="1"/>
          </p:nvPr>
        </p:nvSpPr>
        <p:spPr>
          <a:xfrm>
            <a:off x="914400" y="1772816"/>
            <a:ext cx="9875520" cy="4514193"/>
          </a:xfrm>
        </p:spPr>
        <p:txBody>
          <a:bodyPr>
            <a:normAutofit/>
          </a:bodyPr>
          <a:lstStyle/>
          <a:p>
            <a:r>
              <a:rPr lang="en-US" sz="3200" dirty="0" err="1" smtClean="0"/>
              <a:t>Sebuah</a:t>
            </a:r>
            <a:r>
              <a:rPr lang="en-US" sz="3200" dirty="0" smtClean="0"/>
              <a:t> agent tutor yang </a:t>
            </a:r>
            <a:r>
              <a:rPr lang="en-US" sz="3200" dirty="0" err="1" smtClean="0"/>
              <a:t>memberikan</a:t>
            </a:r>
            <a:r>
              <a:rPr lang="en-US" sz="3200" dirty="0" smtClean="0"/>
              <a:t> </a:t>
            </a:r>
            <a:r>
              <a:rPr lang="en-US" sz="3200" dirty="0" err="1" smtClean="0"/>
              <a:t>latihan</a:t>
            </a:r>
            <a:r>
              <a:rPr lang="en-US" sz="3200" dirty="0" smtClean="0"/>
              <a:t> </a:t>
            </a:r>
            <a:r>
              <a:rPr lang="en-US" sz="3200" dirty="0" err="1" smtClean="0"/>
              <a:t>english</a:t>
            </a:r>
            <a:r>
              <a:rPr lang="en-US" sz="3200" dirty="0" smtClean="0"/>
              <a:t> </a:t>
            </a:r>
            <a:r>
              <a:rPr lang="en-US" sz="3200" dirty="0" err="1" smtClean="0"/>
              <a:t>secara</a:t>
            </a:r>
            <a:r>
              <a:rPr lang="en-US" sz="3200" dirty="0" smtClean="0"/>
              <a:t> </a:t>
            </a:r>
            <a:r>
              <a:rPr lang="en-US" sz="3200" dirty="0" err="1" smtClean="0"/>
              <a:t>interaktif</a:t>
            </a:r>
            <a:endParaRPr lang="en-US" sz="3200" dirty="0" smtClean="0"/>
          </a:p>
          <a:p>
            <a:pPr lvl="1"/>
            <a:r>
              <a:rPr lang="en-US" sz="2800" dirty="0">
                <a:solidFill>
                  <a:srgbClr val="FF0000"/>
                </a:solidFill>
              </a:rPr>
              <a:t>Performance measure</a:t>
            </a:r>
            <a:r>
              <a:rPr lang="en-US" sz="2800" dirty="0"/>
              <a:t> : </a:t>
            </a:r>
            <a:endParaRPr lang="en-US" sz="2800" dirty="0" smtClean="0"/>
          </a:p>
          <a:p>
            <a:pPr lvl="1"/>
            <a:r>
              <a:rPr lang="en-US" sz="2800" dirty="0" smtClean="0">
                <a:solidFill>
                  <a:srgbClr val="FF0000"/>
                </a:solidFill>
              </a:rPr>
              <a:t>Environment </a:t>
            </a:r>
            <a:r>
              <a:rPr lang="en-US" sz="2800" dirty="0"/>
              <a:t>: </a:t>
            </a:r>
            <a:endParaRPr lang="en-US" sz="2800" dirty="0" smtClean="0"/>
          </a:p>
          <a:p>
            <a:pPr lvl="1"/>
            <a:r>
              <a:rPr lang="en-US" sz="2800" dirty="0" smtClean="0">
                <a:solidFill>
                  <a:srgbClr val="FF0000"/>
                </a:solidFill>
              </a:rPr>
              <a:t>Actuators </a:t>
            </a:r>
            <a:r>
              <a:rPr lang="en-US" sz="2800" dirty="0" smtClean="0"/>
              <a:t>: </a:t>
            </a:r>
          </a:p>
          <a:p>
            <a:pPr lvl="1"/>
            <a:r>
              <a:rPr lang="en-US" sz="2800" dirty="0" smtClean="0">
                <a:solidFill>
                  <a:srgbClr val="FF0000"/>
                </a:solidFill>
              </a:rPr>
              <a:t>Sensors</a:t>
            </a:r>
            <a:r>
              <a:rPr lang="en-US" sz="2800" dirty="0" smtClean="0"/>
              <a:t> :</a:t>
            </a:r>
            <a:endParaRPr lang="en-US" sz="2800" dirty="0"/>
          </a:p>
        </p:txBody>
      </p:sp>
    </p:spTree>
    <p:extLst>
      <p:ext uri="{BB962C8B-B14F-4D97-AF65-F5344CB8AC3E}">
        <p14:creationId xmlns:p14="http://schemas.microsoft.com/office/powerpoint/2010/main" val="905550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err="1"/>
              <a:t>Contoh</a:t>
            </a:r>
            <a:r>
              <a:rPr lang="en-US" dirty="0"/>
              <a:t> </a:t>
            </a:r>
            <a:r>
              <a:rPr lang="en-US"/>
              <a:t>: </a:t>
            </a:r>
            <a:r>
              <a:rPr lang="en-US" smtClean="0"/>
              <a:t>Interactive </a:t>
            </a:r>
            <a:r>
              <a:rPr lang="en-US" dirty="0" smtClean="0"/>
              <a:t>English Tutor</a:t>
            </a:r>
            <a:endParaRPr lang="en-US" dirty="0"/>
          </a:p>
        </p:txBody>
      </p:sp>
      <p:sp>
        <p:nvSpPr>
          <p:cNvPr id="3" name="Content Placeholder 2"/>
          <p:cNvSpPr>
            <a:spLocks noGrp="1"/>
          </p:cNvSpPr>
          <p:nvPr>
            <p:ph idx="1"/>
          </p:nvPr>
        </p:nvSpPr>
        <p:spPr>
          <a:xfrm>
            <a:off x="914400" y="1772816"/>
            <a:ext cx="9875520" cy="4577255"/>
          </a:xfrm>
        </p:spPr>
        <p:txBody>
          <a:bodyPr>
            <a:normAutofit/>
          </a:bodyPr>
          <a:lstStyle/>
          <a:p>
            <a:r>
              <a:rPr lang="en-US" sz="3200" dirty="0" err="1" smtClean="0"/>
              <a:t>Sebuah</a:t>
            </a:r>
            <a:r>
              <a:rPr lang="en-US" sz="3200" dirty="0" smtClean="0"/>
              <a:t> agent tutor yang </a:t>
            </a:r>
            <a:r>
              <a:rPr lang="en-US" sz="3200" dirty="0" err="1" smtClean="0"/>
              <a:t>memberikan</a:t>
            </a:r>
            <a:r>
              <a:rPr lang="en-US" sz="3200" dirty="0" smtClean="0"/>
              <a:t> </a:t>
            </a:r>
            <a:r>
              <a:rPr lang="en-US" sz="3200" dirty="0" err="1" smtClean="0"/>
              <a:t>latihan</a:t>
            </a:r>
            <a:r>
              <a:rPr lang="en-US" sz="3200" dirty="0" smtClean="0"/>
              <a:t> </a:t>
            </a:r>
            <a:r>
              <a:rPr lang="en-US" sz="3200" dirty="0" err="1" smtClean="0"/>
              <a:t>english</a:t>
            </a:r>
            <a:r>
              <a:rPr lang="en-US" sz="3200" dirty="0" smtClean="0"/>
              <a:t> </a:t>
            </a:r>
            <a:r>
              <a:rPr lang="en-US" sz="3200" dirty="0" err="1" smtClean="0"/>
              <a:t>secara</a:t>
            </a:r>
            <a:r>
              <a:rPr lang="en-US" sz="3200" dirty="0" smtClean="0"/>
              <a:t> </a:t>
            </a:r>
            <a:r>
              <a:rPr lang="en-US" sz="3200" dirty="0" err="1" smtClean="0"/>
              <a:t>interaktif</a:t>
            </a:r>
            <a:endParaRPr lang="en-US" sz="3200" dirty="0" smtClean="0"/>
          </a:p>
          <a:p>
            <a:pPr marL="357188" lvl="1" indent="-228600"/>
            <a:r>
              <a:rPr lang="en-US" sz="2800" dirty="0">
                <a:solidFill>
                  <a:srgbClr val="FF0000"/>
                </a:solidFill>
              </a:rPr>
              <a:t>Performance measure</a:t>
            </a:r>
            <a:r>
              <a:rPr lang="en-US" sz="2800" dirty="0"/>
              <a:t> : </a:t>
            </a:r>
            <a:r>
              <a:rPr lang="en-US" sz="2800" dirty="0" err="1" smtClean="0"/>
              <a:t>nilai</a:t>
            </a:r>
            <a:r>
              <a:rPr lang="en-US" sz="2800" dirty="0" smtClean="0"/>
              <a:t> </a:t>
            </a:r>
            <a:r>
              <a:rPr lang="en-US" sz="2800" dirty="0" err="1" smtClean="0"/>
              <a:t>skor</a:t>
            </a:r>
            <a:r>
              <a:rPr lang="en-US" sz="2800" dirty="0" smtClean="0"/>
              <a:t> </a:t>
            </a:r>
            <a:r>
              <a:rPr lang="en-US" sz="2800" dirty="0" err="1" smtClean="0"/>
              <a:t>maksimal</a:t>
            </a:r>
            <a:endParaRPr lang="en-US" sz="2800" dirty="0" smtClean="0"/>
          </a:p>
          <a:p>
            <a:pPr marL="357188" lvl="1" indent="-228600"/>
            <a:r>
              <a:rPr lang="en-US" sz="2800" dirty="0" smtClean="0">
                <a:solidFill>
                  <a:srgbClr val="FF0000"/>
                </a:solidFill>
              </a:rPr>
              <a:t>Environment </a:t>
            </a:r>
            <a:r>
              <a:rPr lang="en-US" sz="2800" dirty="0"/>
              <a:t>: </a:t>
            </a:r>
            <a:r>
              <a:rPr lang="en-US" sz="2800" dirty="0" err="1" smtClean="0"/>
              <a:t>para</a:t>
            </a:r>
            <a:r>
              <a:rPr lang="en-US" sz="2800" dirty="0" smtClean="0"/>
              <a:t> </a:t>
            </a:r>
            <a:r>
              <a:rPr lang="en-US" sz="2800" dirty="0" err="1" smtClean="0"/>
              <a:t>siswa</a:t>
            </a:r>
            <a:endParaRPr lang="en-US" sz="2800" dirty="0" smtClean="0"/>
          </a:p>
          <a:p>
            <a:pPr marL="357188" lvl="1" indent="-228600"/>
            <a:r>
              <a:rPr lang="en-US" sz="2800" dirty="0" smtClean="0">
                <a:solidFill>
                  <a:srgbClr val="FF0000"/>
                </a:solidFill>
              </a:rPr>
              <a:t>Actuators </a:t>
            </a:r>
            <a:r>
              <a:rPr lang="en-US" sz="2800" dirty="0" smtClean="0"/>
              <a:t>: </a:t>
            </a:r>
            <a:r>
              <a:rPr lang="en-US" sz="2800" dirty="0" err="1" smtClean="0"/>
              <a:t>layar</a:t>
            </a:r>
            <a:r>
              <a:rPr lang="en-US" sz="2800" dirty="0" smtClean="0"/>
              <a:t> monitor (</a:t>
            </a:r>
            <a:r>
              <a:rPr lang="en-US" sz="2800" dirty="0" err="1" smtClean="0"/>
              <a:t>latihan</a:t>
            </a:r>
            <a:r>
              <a:rPr lang="en-US" sz="2800" dirty="0" smtClean="0"/>
              <a:t>, saran, </a:t>
            </a:r>
            <a:r>
              <a:rPr lang="en-US" sz="2800" dirty="0" err="1" smtClean="0"/>
              <a:t>koreksi</a:t>
            </a:r>
            <a:r>
              <a:rPr lang="en-US" sz="2800" dirty="0"/>
              <a:t>)</a:t>
            </a:r>
            <a:endParaRPr lang="en-US" sz="2800" dirty="0" smtClean="0"/>
          </a:p>
          <a:p>
            <a:pPr marL="357188" lvl="1" indent="-228600"/>
            <a:r>
              <a:rPr lang="en-US" sz="2800" dirty="0" smtClean="0">
                <a:solidFill>
                  <a:srgbClr val="FF0000"/>
                </a:solidFill>
              </a:rPr>
              <a:t>Sensors</a:t>
            </a:r>
            <a:r>
              <a:rPr lang="en-US" sz="2800" dirty="0" smtClean="0"/>
              <a:t> : keyboard</a:t>
            </a:r>
            <a:endParaRPr lang="en-US" sz="2800" dirty="0"/>
          </a:p>
        </p:txBody>
      </p:sp>
    </p:spTree>
    <p:extLst>
      <p:ext uri="{BB962C8B-B14F-4D97-AF65-F5344CB8AC3E}">
        <p14:creationId xmlns:p14="http://schemas.microsoft.com/office/powerpoint/2010/main" val="34656644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844824"/>
            <a:ext cx="9904785" cy="4023360"/>
          </a:xfrm>
        </p:spPr>
        <p:txBody>
          <a:bodyPr vert="horz" wrap="square" lIns="91440" tIns="45720" rIns="91440" bIns="45720" numCol="1" rtlCol="0" anchor="t" anchorCtr="0" compatLnSpc="1">
            <a:prstTxWarp prst="textNoShape">
              <a:avLst/>
            </a:prstTxWarp>
            <a:normAutofit/>
          </a:bodyPr>
          <a:lstStyle/>
          <a:p>
            <a:pPr marL="114300" indent="0" fontAlgn="auto">
              <a:spcAft>
                <a:spcPts val="0"/>
              </a:spcAft>
              <a:buClr>
                <a:schemeClr val="accent1"/>
              </a:buClr>
              <a:buNone/>
              <a:defRPr/>
            </a:pPr>
            <a:r>
              <a:rPr lang="id-ID" sz="3600" b="1" kern="1200">
                <a:solidFill>
                  <a:srgbClr val="FF0000"/>
                </a:solidFill>
              </a:rPr>
              <a:t>6 </a:t>
            </a:r>
            <a:r>
              <a:rPr lang="en-US" sz="3600" b="1" kern="1200">
                <a:solidFill>
                  <a:srgbClr val="FF0000"/>
                </a:solidFill>
              </a:rPr>
              <a:t>Environment </a:t>
            </a:r>
            <a:r>
              <a:rPr lang="en-US" sz="3600" b="1" kern="1200" dirty="0">
                <a:solidFill>
                  <a:srgbClr val="FF0000"/>
                </a:solidFill>
              </a:rPr>
              <a:t>types</a:t>
            </a:r>
          </a:p>
          <a:p>
            <a:pPr marL="914400" lvl="1" indent="-514350" algn="just" fontAlgn="auto">
              <a:spcAft>
                <a:spcPts val="0"/>
              </a:spcAft>
              <a:buClr>
                <a:schemeClr val="accent2"/>
              </a:buClr>
              <a:buFont typeface="+mj-lt"/>
              <a:buAutoNum type="arabicPeriod"/>
              <a:defRPr/>
            </a:pPr>
            <a:r>
              <a:rPr lang="en-US" sz="2800" kern="1200" dirty="0">
                <a:latin typeface="+mn-lt"/>
                <a:ea typeface="+mn-ea"/>
                <a:cs typeface="+mn-cs"/>
              </a:rPr>
              <a:t>Fully observable vs. Partially observable</a:t>
            </a:r>
          </a:p>
          <a:p>
            <a:pPr marL="914400" lvl="1" indent="-514350" algn="just" fontAlgn="auto">
              <a:spcAft>
                <a:spcPts val="0"/>
              </a:spcAft>
              <a:buClr>
                <a:schemeClr val="accent2"/>
              </a:buClr>
              <a:buFont typeface="+mj-lt"/>
              <a:buAutoNum type="arabicPeriod"/>
              <a:defRPr/>
            </a:pPr>
            <a:r>
              <a:rPr lang="en-US" sz="2800" kern="1200" dirty="0">
                <a:latin typeface="+mn-lt"/>
                <a:ea typeface="+mn-ea"/>
                <a:cs typeface="+mn-cs"/>
              </a:rPr>
              <a:t>Deterministic vs. Stochastic</a:t>
            </a:r>
          </a:p>
          <a:p>
            <a:pPr marL="914400" lvl="1" indent="-514350" algn="just" fontAlgn="auto">
              <a:spcAft>
                <a:spcPts val="0"/>
              </a:spcAft>
              <a:buClr>
                <a:schemeClr val="accent2"/>
              </a:buClr>
              <a:buFont typeface="+mj-lt"/>
              <a:buAutoNum type="arabicPeriod"/>
              <a:defRPr/>
            </a:pPr>
            <a:r>
              <a:rPr lang="en-US" sz="2800" kern="1200" dirty="0">
                <a:latin typeface="+mn-lt"/>
                <a:ea typeface="+mn-ea"/>
                <a:cs typeface="+mn-cs"/>
              </a:rPr>
              <a:t>Episodic vs. Sequential</a:t>
            </a:r>
          </a:p>
          <a:p>
            <a:pPr marL="914400" lvl="1" indent="-514350" algn="just" fontAlgn="auto">
              <a:spcAft>
                <a:spcPts val="0"/>
              </a:spcAft>
              <a:buClr>
                <a:schemeClr val="accent2"/>
              </a:buClr>
              <a:buFont typeface="+mj-lt"/>
              <a:buAutoNum type="arabicPeriod"/>
              <a:defRPr/>
            </a:pPr>
            <a:r>
              <a:rPr lang="en-US" sz="2800" kern="1200">
                <a:latin typeface="+mn-lt"/>
                <a:ea typeface="+mn-ea"/>
                <a:cs typeface="+mn-cs"/>
              </a:rPr>
              <a:t>Static </a:t>
            </a:r>
            <a:r>
              <a:rPr lang="en-US" sz="2800" kern="1200" smtClean="0">
                <a:latin typeface="+mn-lt"/>
                <a:ea typeface="+mn-ea"/>
                <a:cs typeface="+mn-cs"/>
              </a:rPr>
              <a:t>vs</a:t>
            </a:r>
            <a:r>
              <a:rPr lang="en-US" sz="2800" kern="1200" dirty="0">
                <a:latin typeface="+mn-lt"/>
                <a:ea typeface="+mn-ea"/>
                <a:cs typeface="+mn-cs"/>
              </a:rPr>
              <a:t>. Dynamic</a:t>
            </a:r>
          </a:p>
          <a:p>
            <a:pPr marL="914400" lvl="1" indent="-514350" algn="just" fontAlgn="auto">
              <a:spcAft>
                <a:spcPts val="0"/>
              </a:spcAft>
              <a:buClr>
                <a:schemeClr val="accent2"/>
              </a:buClr>
              <a:buFont typeface="+mj-lt"/>
              <a:buAutoNum type="arabicPeriod"/>
              <a:defRPr/>
            </a:pPr>
            <a:r>
              <a:rPr lang="en-US" sz="2800" kern="1200" dirty="0">
                <a:latin typeface="+mn-lt"/>
                <a:ea typeface="+mn-ea"/>
                <a:cs typeface="+mn-cs"/>
              </a:rPr>
              <a:t>Discrete vs. Continuous</a:t>
            </a:r>
          </a:p>
          <a:p>
            <a:pPr marL="914400" lvl="1" indent="-514350" algn="just" fontAlgn="auto">
              <a:spcAft>
                <a:spcPts val="0"/>
              </a:spcAft>
              <a:buClr>
                <a:schemeClr val="accent2"/>
              </a:buClr>
              <a:buFont typeface="+mj-lt"/>
              <a:buAutoNum type="arabicPeriod"/>
              <a:defRPr/>
            </a:pPr>
            <a:r>
              <a:rPr lang="en-US" sz="2800" kern="1200" dirty="0">
                <a:latin typeface="+mn-lt"/>
                <a:ea typeface="+mn-ea"/>
                <a:cs typeface="+mn-cs"/>
              </a:rPr>
              <a:t>Single agent vs. Multi agent</a:t>
            </a:r>
          </a:p>
          <a:p>
            <a:pPr indent="-228600" fontAlgn="auto">
              <a:spcAft>
                <a:spcPts val="0"/>
              </a:spcAft>
              <a:buClr>
                <a:schemeClr val="accent1"/>
              </a:buClr>
              <a:buFont typeface="Arial" panose="020B0604020202020204" pitchFamily="34" charset="0"/>
              <a:buChar char="•"/>
              <a:defRPr/>
            </a:pPr>
            <a:endParaRPr lang="id-ID" sz="2200" b="0" kern="1200" dirty="0">
              <a:solidFill>
                <a:schemeClr val="tx1"/>
              </a:solidFill>
            </a:endParaRPr>
          </a:p>
        </p:txBody>
      </p:sp>
      <p:sp>
        <p:nvSpPr>
          <p:cNvPr id="4" name="Title 3"/>
          <p:cNvSpPr>
            <a:spLocks noGrp="1"/>
          </p:cNvSpPr>
          <p:nvPr>
            <p:ph type="title"/>
          </p:nvPr>
        </p:nvSpPr>
        <p:spPr/>
        <p:txBody>
          <a:bodyPr/>
          <a:lstStyle/>
          <a:p>
            <a:r>
              <a:rPr lang="en-US"/>
              <a:t>Jenis Lingkungan</a:t>
            </a:r>
            <a:endParaRPr lang="en-ID"/>
          </a:p>
        </p:txBody>
      </p:sp>
    </p:spTree>
    <p:extLst>
      <p:ext uri="{BB962C8B-B14F-4D97-AF65-F5344CB8AC3E}">
        <p14:creationId xmlns:p14="http://schemas.microsoft.com/office/powerpoint/2010/main" val="2932918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Content Placeholder 2"/>
          <p:cNvSpPr>
            <a:spLocks noGrp="1"/>
          </p:cNvSpPr>
          <p:nvPr>
            <p:ph idx="1"/>
          </p:nvPr>
        </p:nvSpPr>
        <p:spPr>
          <a:xfrm>
            <a:off x="1024128" y="1628800"/>
            <a:ext cx="10184440" cy="5087310"/>
          </a:xfrm>
          <a:ln/>
        </p:spPr>
        <p:txBody>
          <a:bodyPr vert="horz" wrap="square" lIns="91440" tIns="45720" rIns="91440" bIns="45720" numCol="1" anchor="t" anchorCtr="0" compatLnSpc="1">
            <a:prstTxWarp prst="textNoShape">
              <a:avLst/>
            </a:prstTxWarp>
            <a:normAutofit lnSpcReduction="10000"/>
          </a:bodyPr>
          <a:lstStyle/>
          <a:p>
            <a:pPr>
              <a:buFont typeface="Wingdings" panose="05000000000000000000" pitchFamily="2" charset="2"/>
              <a:buChar char="Ø"/>
            </a:pPr>
            <a:r>
              <a:rPr lang="en-US" altLang="x-none" sz="3200" dirty="0"/>
              <a:t>Fully </a:t>
            </a:r>
            <a:r>
              <a:rPr lang="en-US" altLang="x-none" sz="3200"/>
              <a:t>observable </a:t>
            </a:r>
            <a:r>
              <a:rPr lang="en-US" altLang="x-none" sz="3200" smtClean="0"/>
              <a:t>vs </a:t>
            </a:r>
            <a:r>
              <a:rPr lang="en-US" altLang="x-none" sz="3200" dirty="0"/>
              <a:t>partially observable</a:t>
            </a:r>
          </a:p>
          <a:p>
            <a:pPr marL="342900" lvl="1" indent="-342900" algn="just">
              <a:buFont typeface="Wingdings" panose="05000000000000000000" pitchFamily="2" charset="2"/>
              <a:buChar char="§"/>
            </a:pPr>
            <a:r>
              <a:rPr sz="2400" dirty="0"/>
              <a:t>Apabila sensor pada sebuah agen </a:t>
            </a:r>
            <a:r>
              <a:rPr sz="2400" b="1" dirty="0">
                <a:solidFill>
                  <a:srgbClr val="FF0000"/>
                </a:solidFill>
              </a:rPr>
              <a:t>dapat mengakses keseluruhan keadaan pada lingkungan</a:t>
            </a:r>
            <a:r>
              <a:rPr sz="2400" dirty="0"/>
              <a:t>, maka lingkungan itu dapat dikatakan fully observable terhadap agen.</a:t>
            </a:r>
            <a:endParaRPr lang="en-US" altLang="x-none" sz="2400" dirty="0"/>
          </a:p>
          <a:p>
            <a:pPr marL="342900" lvl="1" indent="-342900" algn="just">
              <a:buFont typeface="Wingdings" panose="05000000000000000000" pitchFamily="2" charset="2"/>
              <a:buChar char="§"/>
            </a:pPr>
            <a:r>
              <a:rPr sz="2400" dirty="0"/>
              <a:t>Lebih efektif lagi lingkungan dikatakan fully observable jika </a:t>
            </a:r>
            <a:r>
              <a:rPr sz="2400" b="1" dirty="0">
                <a:solidFill>
                  <a:srgbClr val="FF0000"/>
                </a:solidFill>
              </a:rPr>
              <a:t>sensor dapat mendeteksi seluruh aspek yang berhubungan dengan pilihan aksi yang akan dilakukan</a:t>
            </a:r>
            <a:r>
              <a:rPr sz="2400" dirty="0"/>
              <a:t>.</a:t>
            </a:r>
            <a:endParaRPr lang="en-US" altLang="x-none" sz="2400" dirty="0"/>
          </a:p>
          <a:p>
            <a:pPr marL="342900" lvl="1" indent="-342900" algn="just">
              <a:buFont typeface="Wingdings" panose="05000000000000000000" pitchFamily="2" charset="2"/>
              <a:buChar char="§"/>
            </a:pPr>
            <a:r>
              <a:rPr sz="2400" dirty="0"/>
              <a:t>Lingkungan yang fully observable biasanya sangat memudahkan, karena agen tidak perlu mengurus keadaan internal untuk terus melacak keadaan lingkungan</a:t>
            </a:r>
            <a:r>
              <a:rPr lang="en-US" altLang="x-none" sz="2400" dirty="0"/>
              <a:t>.</a:t>
            </a:r>
          </a:p>
          <a:p>
            <a:pPr marL="342900" lvl="1" indent="-342900" algn="just">
              <a:buFont typeface="Wingdings" panose="05000000000000000000" pitchFamily="2" charset="2"/>
              <a:buChar char="§"/>
            </a:pPr>
            <a:r>
              <a:rPr sz="2400" dirty="0"/>
              <a:t>Suatu lingkungan bisa menjadi </a:t>
            </a:r>
            <a:r>
              <a:rPr sz="2400" b="1" dirty="0">
                <a:solidFill>
                  <a:srgbClr val="FF0000"/>
                </a:solidFill>
              </a:rPr>
              <a:t>partially observable akibat ada gangguan dan ketidakakurasian sensor ataupun karena ada bagian keadaan yang hilang dari data sensor</a:t>
            </a:r>
            <a:r>
              <a:rPr sz="2400"/>
              <a:t>. </a:t>
            </a:r>
            <a:endParaRPr sz="2400" dirty="0"/>
          </a:p>
        </p:txBody>
      </p:sp>
      <p:sp>
        <p:nvSpPr>
          <p:cNvPr id="3" name="Title 2"/>
          <p:cNvSpPr>
            <a:spLocks noGrp="1"/>
          </p:cNvSpPr>
          <p:nvPr>
            <p:ph type="title"/>
          </p:nvPr>
        </p:nvSpPr>
        <p:spPr/>
        <p:txBody>
          <a:bodyPr/>
          <a:lstStyle/>
          <a:p>
            <a:r>
              <a:rPr lang="en-US"/>
              <a:t>Jenis Lingkungan</a:t>
            </a:r>
            <a:endParaRPr lang="en-ID"/>
          </a:p>
        </p:txBody>
      </p:sp>
    </p:spTree>
    <p:extLst>
      <p:ext uri="{BB962C8B-B14F-4D97-AF65-F5344CB8AC3E}">
        <p14:creationId xmlns:p14="http://schemas.microsoft.com/office/powerpoint/2010/main" val="3369139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err="1"/>
              <a:t>Jenis</a:t>
            </a:r>
            <a:r>
              <a:rPr lang="en-US" dirty="0"/>
              <a:t> </a:t>
            </a:r>
            <a:r>
              <a:rPr lang="en-US" dirty="0" err="1"/>
              <a:t>Lingkungan</a:t>
            </a:r>
            <a:endParaRPr lang="id-ID" dirty="0"/>
          </a:p>
        </p:txBody>
      </p:sp>
      <p:sp>
        <p:nvSpPr>
          <p:cNvPr id="41987" name="Content Placeholder 2"/>
          <p:cNvSpPr>
            <a:spLocks noGrp="1"/>
          </p:cNvSpPr>
          <p:nvPr>
            <p:ph idx="1"/>
          </p:nvPr>
        </p:nvSpPr>
        <p:spPr>
          <a:ln/>
        </p:spPr>
        <p:txBody>
          <a:bodyPr vert="horz" wrap="square" lIns="91440" tIns="45720" rIns="91440" bIns="45720" numCol="1" anchor="t" anchorCtr="0" compatLnSpc="1">
            <a:prstTxWarp prst="textNoShape">
              <a:avLst/>
            </a:prstTxWarp>
            <a:noAutofit/>
          </a:bodyPr>
          <a:lstStyle/>
          <a:p>
            <a:pPr>
              <a:buFont typeface="Wingdings" panose="05000000000000000000" pitchFamily="2" charset="2"/>
              <a:buChar char="Ø"/>
            </a:pPr>
            <a:r>
              <a:rPr lang="en-US" altLang="x-none" sz="3200"/>
              <a:t>Deterministic </a:t>
            </a:r>
            <a:r>
              <a:rPr lang="en-US" altLang="x-none" sz="3200" smtClean="0"/>
              <a:t>vs </a:t>
            </a:r>
            <a:r>
              <a:rPr lang="en-US" altLang="x-none" sz="3200" dirty="0"/>
              <a:t>stochastic </a:t>
            </a:r>
          </a:p>
          <a:p>
            <a:pPr marL="354330" lvl="1" indent="-354330" algn="just">
              <a:buFont typeface="Wingdings" panose="05000000000000000000" pitchFamily="2" charset="2"/>
              <a:buChar char="§"/>
            </a:pPr>
            <a:r>
              <a:rPr sz="2400" dirty="0"/>
              <a:t>Apabila </a:t>
            </a:r>
            <a:r>
              <a:rPr sz="2400" b="1" dirty="0">
                <a:solidFill>
                  <a:srgbClr val="FF0000"/>
                </a:solidFill>
              </a:rPr>
              <a:t>keadaan lingkungan selanjutnya sepenuhnya bergantung pada keadaan sekarang dan juga tindakan yang akan dilakukan oleh agen</a:t>
            </a:r>
            <a:r>
              <a:rPr sz="2400" dirty="0"/>
              <a:t>, maka lingkungan tersebut bersifat deterministic. </a:t>
            </a:r>
            <a:endParaRPr lang="en-US" altLang="x-none" sz="2400" dirty="0"/>
          </a:p>
          <a:p>
            <a:pPr marL="354330" lvl="1" indent="-354330" algn="just">
              <a:buFont typeface="Wingdings" panose="05000000000000000000" pitchFamily="2" charset="2"/>
              <a:buChar char="§"/>
            </a:pPr>
            <a:r>
              <a:rPr sz="2400" dirty="0"/>
              <a:t>Sedangkan stochastic adalah kebalikan dari deterministic, </a:t>
            </a:r>
            <a:r>
              <a:rPr sz="2400" b="1" dirty="0">
                <a:solidFill>
                  <a:srgbClr val="FF0000"/>
                </a:solidFill>
              </a:rPr>
              <a:t>di mana keadaan selanjutnya tidak bergantung pada keadaan sekarang dan juga tindakan yang akan dilakukan oleh agen</a:t>
            </a:r>
            <a:r>
              <a:rPr sz="2400" dirty="0"/>
              <a:t>.</a:t>
            </a:r>
            <a:endParaRPr lang="en-US" altLang="x-none" sz="2400" dirty="0"/>
          </a:p>
          <a:p>
            <a:pPr marL="354330" lvl="1" indent="-354330" algn="just">
              <a:buFont typeface="Wingdings" panose="05000000000000000000" pitchFamily="2" charset="2"/>
              <a:buChar char="§"/>
            </a:pPr>
            <a:r>
              <a:rPr sz="2400" dirty="0"/>
              <a:t>Apabila lingkungan bersifat deterministic terkecuali untuk tindakan dari agen, maka lingkungan tersebut bersifat</a:t>
            </a:r>
            <a:r>
              <a:rPr sz="2400" b="1" dirty="0">
                <a:solidFill>
                  <a:srgbClr val="FF0000"/>
                </a:solidFill>
              </a:rPr>
              <a:t> strategic</a:t>
            </a:r>
            <a:r>
              <a:rPr sz="2400" dirty="0"/>
              <a:t>.</a:t>
            </a:r>
            <a:endParaRPr lang="en-US" altLang="x-none" sz="2400" dirty="0"/>
          </a:p>
          <a:p>
            <a:pPr marL="354330" lvl="1" indent="-354330" algn="just">
              <a:buFont typeface="Wingdings" panose="05000000000000000000" pitchFamily="2" charset="2"/>
              <a:buChar char="§"/>
            </a:pPr>
            <a:r>
              <a:rPr sz="2400" dirty="0"/>
              <a:t>Permainan Reversi bersifat deterministic karena keadaan selanjutnya bergantung pada keadaan sekarang (saat mengambil langkah).</a:t>
            </a:r>
          </a:p>
          <a:p>
            <a:pPr>
              <a:buChar char="•"/>
            </a:pPr>
            <a:endParaRPr sz="2800" dirty="0"/>
          </a:p>
        </p:txBody>
      </p:sp>
    </p:spTree>
    <p:extLst>
      <p:ext uri="{BB962C8B-B14F-4D97-AF65-F5344CB8AC3E}">
        <p14:creationId xmlns:p14="http://schemas.microsoft.com/office/powerpoint/2010/main" val="16243426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err="1"/>
              <a:t>Jenis</a:t>
            </a:r>
            <a:r>
              <a:rPr lang="en-US" dirty="0"/>
              <a:t> </a:t>
            </a:r>
            <a:r>
              <a:rPr lang="en-US" dirty="0" err="1"/>
              <a:t>Lingkungan</a:t>
            </a:r>
            <a:endParaRPr lang="id-ID" dirty="0"/>
          </a:p>
        </p:txBody>
      </p:sp>
      <p:sp>
        <p:nvSpPr>
          <p:cNvPr id="3" name="Content Placeholder 2"/>
          <p:cNvSpPr>
            <a:spLocks noGrp="1"/>
          </p:cNvSpPr>
          <p:nvPr>
            <p:ph idx="1"/>
          </p:nvPr>
        </p:nvSpPr>
        <p:spPr>
          <a:xfrm>
            <a:off x="767408" y="1366745"/>
            <a:ext cx="10729192" cy="4438519"/>
          </a:xfrm>
        </p:spPr>
        <p:txBody>
          <a:bodyPr vert="horz" wrap="square" lIns="91440" tIns="45720" rIns="91440" bIns="45720" numCol="1" rtlCol="0" anchor="t" anchorCtr="0" compatLnSpc="1">
            <a:prstTxWarp prst="textNoShape">
              <a:avLst/>
            </a:prstTxWarp>
            <a:noAutofit/>
          </a:bodyPr>
          <a:lstStyle/>
          <a:p>
            <a:pPr indent="-228600" fontAlgn="auto">
              <a:spcAft>
                <a:spcPts val="0"/>
              </a:spcAft>
              <a:buClr>
                <a:schemeClr val="accent1"/>
              </a:buClr>
              <a:buFont typeface="Wingdings" panose="05000000000000000000" pitchFamily="2" charset="2"/>
              <a:buChar char="Ø"/>
              <a:defRPr/>
            </a:pPr>
            <a:r>
              <a:rPr lang="en-US" b="1" kern="1200">
                <a:solidFill>
                  <a:schemeClr val="tx1"/>
                </a:solidFill>
              </a:rPr>
              <a:t>Episodic </a:t>
            </a:r>
            <a:r>
              <a:rPr lang="en-US" b="1" kern="1200" smtClean="0">
                <a:solidFill>
                  <a:schemeClr val="tx1"/>
                </a:solidFill>
              </a:rPr>
              <a:t>vs </a:t>
            </a:r>
            <a:r>
              <a:rPr lang="en-US" b="1" kern="1200" dirty="0">
                <a:solidFill>
                  <a:schemeClr val="tx1"/>
                </a:solidFill>
              </a:rPr>
              <a:t>sequential </a:t>
            </a:r>
          </a:p>
          <a:p>
            <a:pPr marL="754380" lvl="2" indent="-354330" fontAlgn="auto">
              <a:spcAft>
                <a:spcPts val="0"/>
              </a:spcAft>
              <a:buClr>
                <a:schemeClr val="accent2"/>
              </a:buClr>
              <a:buFont typeface="Wingdings" panose="05000000000000000000" pitchFamily="2" charset="2"/>
              <a:buChar char="§"/>
              <a:defRPr/>
            </a:pPr>
            <a:r>
              <a:rPr lang="id-ID" sz="2000" kern="1200" dirty="0">
                <a:latin typeface="+mn-lt"/>
                <a:ea typeface="+mn-ea"/>
                <a:cs typeface="+mn-cs"/>
              </a:rPr>
              <a:t>Untuk lingkungan yang bersifat </a:t>
            </a:r>
            <a:r>
              <a:rPr lang="id-ID" sz="2000" b="1" kern="1200" dirty="0">
                <a:latin typeface="+mn-lt"/>
                <a:ea typeface="+mn-ea"/>
                <a:cs typeface="+mn-cs"/>
              </a:rPr>
              <a:t>episodic</a:t>
            </a:r>
            <a:r>
              <a:rPr lang="id-ID" sz="2000" kern="1200" dirty="0">
                <a:latin typeface="+mn-lt"/>
                <a:ea typeface="+mn-ea"/>
                <a:cs typeface="+mn-cs"/>
              </a:rPr>
              <a:t>, </a:t>
            </a:r>
            <a:r>
              <a:rPr lang="id-ID" sz="2000" b="1" kern="1200" dirty="0">
                <a:solidFill>
                  <a:srgbClr val="FF0000"/>
                </a:solidFill>
                <a:latin typeface="+mn-lt"/>
                <a:ea typeface="+mn-ea"/>
                <a:cs typeface="+mn-cs"/>
              </a:rPr>
              <a:t>pengalaman agen dibagi-bagi menjadi beberapa epidose pendek</a:t>
            </a:r>
            <a:r>
              <a:rPr lang="id-ID" sz="2000" kern="1200" dirty="0">
                <a:latin typeface="+mn-lt"/>
                <a:ea typeface="+mn-ea"/>
                <a:cs typeface="+mn-cs"/>
              </a:rPr>
              <a:t>. </a:t>
            </a:r>
            <a:endParaRPr lang="en-US" sz="2000" kern="1200" dirty="0">
              <a:latin typeface="+mn-lt"/>
              <a:ea typeface="+mn-ea"/>
              <a:cs typeface="+mn-cs"/>
            </a:endParaRPr>
          </a:p>
          <a:p>
            <a:pPr marL="754380" lvl="2" indent="-354330" fontAlgn="auto">
              <a:spcAft>
                <a:spcPts val="0"/>
              </a:spcAft>
              <a:buClr>
                <a:schemeClr val="accent2"/>
              </a:buClr>
              <a:buFont typeface="Wingdings" panose="05000000000000000000" pitchFamily="2" charset="2"/>
              <a:buChar char="§"/>
              <a:defRPr/>
            </a:pPr>
            <a:r>
              <a:rPr lang="id-ID" sz="2000" kern="1200" dirty="0">
                <a:latin typeface="+mn-lt"/>
                <a:ea typeface="+mn-ea"/>
                <a:cs typeface="+mn-cs"/>
              </a:rPr>
              <a:t>Tiap episode terdiri dari apa yang dirasakan agen dan kemudian melakukan satu tindakan tertentu. </a:t>
            </a:r>
            <a:endParaRPr lang="en-US" sz="2000" kern="1200" dirty="0">
              <a:latin typeface="+mn-lt"/>
              <a:ea typeface="+mn-ea"/>
              <a:cs typeface="+mn-cs"/>
            </a:endParaRPr>
          </a:p>
          <a:p>
            <a:pPr marL="754380" lvl="2" indent="-354330" fontAlgn="auto">
              <a:spcAft>
                <a:spcPts val="0"/>
              </a:spcAft>
              <a:buClr>
                <a:schemeClr val="accent2"/>
              </a:buClr>
              <a:buFont typeface="Wingdings" panose="05000000000000000000" pitchFamily="2" charset="2"/>
              <a:buChar char="§"/>
              <a:defRPr/>
            </a:pPr>
            <a:r>
              <a:rPr lang="id-ID" sz="2000" kern="1200" dirty="0">
                <a:latin typeface="+mn-lt"/>
                <a:ea typeface="+mn-ea"/>
                <a:cs typeface="+mn-cs"/>
              </a:rPr>
              <a:t>Kualitas dari tindakan agen hanya tergantung pada episode itu saja, karena tindakan selanjutnya tidak tergantung pada tindakan apa yang akan dilakukan di episode sebelumnya. </a:t>
            </a:r>
            <a:endParaRPr lang="en-US" sz="2000" kern="1200" dirty="0">
              <a:latin typeface="+mn-lt"/>
              <a:ea typeface="+mn-ea"/>
              <a:cs typeface="+mn-cs"/>
            </a:endParaRPr>
          </a:p>
          <a:p>
            <a:pPr marL="754380" lvl="2" indent="-354330" fontAlgn="auto">
              <a:spcAft>
                <a:spcPts val="0"/>
              </a:spcAft>
              <a:buClr>
                <a:schemeClr val="accent2"/>
              </a:buClr>
              <a:buFont typeface="Wingdings" panose="05000000000000000000" pitchFamily="2" charset="2"/>
              <a:buChar char="§"/>
              <a:defRPr/>
            </a:pPr>
            <a:r>
              <a:rPr lang="id-ID" sz="2000" kern="1200" dirty="0">
                <a:latin typeface="+mn-lt"/>
                <a:ea typeface="+mn-ea"/>
                <a:cs typeface="+mn-cs"/>
              </a:rPr>
              <a:t>Lingkungan episodic lebih sederhana karena agen tidak perlu memikirkan langkah-langkah pada keadaan selanjutnya.</a:t>
            </a:r>
            <a:endParaRPr lang="en-US" sz="2000" kern="1200" dirty="0">
              <a:latin typeface="+mn-lt"/>
              <a:ea typeface="+mn-ea"/>
              <a:cs typeface="+mn-cs"/>
            </a:endParaRPr>
          </a:p>
          <a:p>
            <a:pPr marL="754380" lvl="2" indent="-354330" fontAlgn="auto">
              <a:spcAft>
                <a:spcPts val="0"/>
              </a:spcAft>
              <a:buClr>
                <a:schemeClr val="accent2"/>
              </a:buClr>
              <a:buFont typeface="Wingdings" panose="05000000000000000000" pitchFamily="2" charset="2"/>
              <a:buChar char="§"/>
              <a:defRPr/>
            </a:pPr>
            <a:r>
              <a:rPr lang="id-ID" sz="2000" kern="1200" dirty="0">
                <a:latin typeface="+mn-lt"/>
                <a:ea typeface="+mn-ea"/>
                <a:cs typeface="+mn-cs"/>
              </a:rPr>
              <a:t>Sedangkan pada lingkungan </a:t>
            </a:r>
            <a:r>
              <a:rPr lang="id-ID" sz="2000" b="1" kern="1200" dirty="0">
                <a:latin typeface="+mn-lt"/>
                <a:ea typeface="+mn-ea"/>
                <a:cs typeface="+mn-cs"/>
              </a:rPr>
              <a:t>sequential</a:t>
            </a:r>
            <a:r>
              <a:rPr lang="id-ID" sz="2000" kern="1200" dirty="0">
                <a:latin typeface="+mn-lt"/>
                <a:ea typeface="+mn-ea"/>
                <a:cs typeface="+mn-cs"/>
              </a:rPr>
              <a:t>, </a:t>
            </a:r>
            <a:r>
              <a:rPr lang="id-ID" sz="2000" b="1" kern="1200" dirty="0">
                <a:solidFill>
                  <a:srgbClr val="FF0000"/>
                </a:solidFill>
                <a:latin typeface="+mn-lt"/>
                <a:ea typeface="+mn-ea"/>
                <a:cs typeface="+mn-cs"/>
              </a:rPr>
              <a:t>tindakan saat sekarang dapat mempengaruhi tindakan selanjutny</a:t>
            </a:r>
            <a:r>
              <a:rPr lang="id-ID" sz="2000" kern="1200" dirty="0">
                <a:solidFill>
                  <a:srgbClr val="FF0000"/>
                </a:solidFill>
                <a:latin typeface="+mn-lt"/>
                <a:ea typeface="+mn-ea"/>
                <a:cs typeface="+mn-cs"/>
              </a:rPr>
              <a:t>a</a:t>
            </a:r>
            <a:r>
              <a:rPr lang="id-ID" sz="2000" kern="1200" dirty="0">
                <a:latin typeface="+mn-lt"/>
                <a:ea typeface="+mn-ea"/>
                <a:cs typeface="+mn-cs"/>
              </a:rPr>
              <a:t>. Permainan Reversi bersifat sequential karena agen berpikir untuk langkah-langkah selanjutnya dan seluruh langkah yang akan diambil oleh agen saling bergantung. </a:t>
            </a:r>
          </a:p>
          <a:p>
            <a:pPr indent="-228600" fontAlgn="auto">
              <a:spcAft>
                <a:spcPts val="0"/>
              </a:spcAft>
              <a:buClr>
                <a:schemeClr val="accent1"/>
              </a:buClr>
              <a:buFont typeface="Arial" panose="020B0604020202020204" pitchFamily="34" charset="0"/>
              <a:buChar char="•"/>
              <a:defRPr/>
            </a:pPr>
            <a:endParaRPr lang="id-ID" sz="2000" b="0" kern="1200" dirty="0">
              <a:solidFill>
                <a:schemeClr val="tx1"/>
              </a:solidFill>
            </a:endParaRPr>
          </a:p>
        </p:txBody>
      </p:sp>
    </p:spTree>
    <p:extLst>
      <p:ext uri="{BB962C8B-B14F-4D97-AF65-F5344CB8AC3E}">
        <p14:creationId xmlns:p14="http://schemas.microsoft.com/office/powerpoint/2010/main" val="1710054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err="1"/>
              <a:t>Jenis</a:t>
            </a:r>
            <a:r>
              <a:rPr lang="en-US" dirty="0"/>
              <a:t> </a:t>
            </a:r>
            <a:r>
              <a:rPr lang="en-US" dirty="0" err="1"/>
              <a:t>Lingkungan</a:t>
            </a:r>
            <a:endParaRPr lang="id-ID" dirty="0"/>
          </a:p>
        </p:txBody>
      </p:sp>
      <p:sp>
        <p:nvSpPr>
          <p:cNvPr id="44035" name="Content Placeholder 2"/>
          <p:cNvSpPr>
            <a:spLocks noGrp="1"/>
          </p:cNvSpPr>
          <p:nvPr>
            <p:ph idx="1"/>
          </p:nvPr>
        </p:nvSpPr>
        <p:spPr>
          <a:xfrm>
            <a:off x="914400" y="1484784"/>
            <a:ext cx="10510192" cy="4224528"/>
          </a:xfrm>
          <a:ln/>
        </p:spPr>
        <p:txBody>
          <a:bodyPr vert="horz" wrap="square" lIns="91440" tIns="45720" rIns="91440" bIns="45720" numCol="1" anchor="t" anchorCtr="0" compatLnSpc="1">
            <a:prstTxWarp prst="textNoShape">
              <a:avLst/>
            </a:prstTxWarp>
            <a:noAutofit/>
          </a:bodyPr>
          <a:lstStyle/>
          <a:p>
            <a:pPr>
              <a:buFont typeface="Wingdings" panose="05000000000000000000" pitchFamily="2" charset="2"/>
              <a:buChar char="Ø"/>
            </a:pPr>
            <a:r>
              <a:rPr lang="en-US" altLang="x-none" sz="3200"/>
              <a:t>Static </a:t>
            </a:r>
            <a:r>
              <a:rPr lang="en-US" altLang="x-none" sz="3200" smtClean="0"/>
              <a:t>vs </a:t>
            </a:r>
            <a:r>
              <a:rPr lang="en-US" altLang="x-none" sz="3200" dirty="0"/>
              <a:t>dynamic </a:t>
            </a:r>
          </a:p>
          <a:p>
            <a:pPr marL="354330" lvl="1" indent="-354330" algn="just">
              <a:buFont typeface="Wingdings" panose="05000000000000000000" pitchFamily="2" charset="2"/>
              <a:buChar char="§"/>
            </a:pPr>
            <a:r>
              <a:rPr sz="2400" dirty="0"/>
              <a:t>Apabila </a:t>
            </a:r>
            <a:r>
              <a:rPr sz="2400" b="1" dirty="0">
                <a:solidFill>
                  <a:srgbClr val="FF0000"/>
                </a:solidFill>
              </a:rPr>
              <a:t>lingkungan dapat berubah saat agen sedang mengambil keputusan</a:t>
            </a:r>
            <a:r>
              <a:rPr sz="2400" dirty="0"/>
              <a:t>, maka lingungan tersebut bersifat </a:t>
            </a:r>
            <a:r>
              <a:rPr sz="2400" b="1" dirty="0"/>
              <a:t>dynamic</a:t>
            </a:r>
            <a:r>
              <a:rPr sz="2400" dirty="0"/>
              <a:t>, sebaliknya bersifat static.</a:t>
            </a:r>
            <a:endParaRPr lang="en-US" altLang="x-none" sz="2400" dirty="0"/>
          </a:p>
          <a:p>
            <a:pPr marL="354330" lvl="1" indent="-354330" algn="just">
              <a:buFont typeface="Wingdings" panose="05000000000000000000" pitchFamily="2" charset="2"/>
              <a:buChar char="§"/>
            </a:pPr>
            <a:r>
              <a:rPr sz="2400" dirty="0"/>
              <a:t>Lingkungan yang bersifat </a:t>
            </a:r>
            <a:r>
              <a:rPr sz="2400" b="1" dirty="0"/>
              <a:t>static</a:t>
            </a:r>
            <a:r>
              <a:rPr sz="2400" dirty="0"/>
              <a:t> </a:t>
            </a:r>
            <a:r>
              <a:rPr sz="2400" b="1" dirty="0">
                <a:solidFill>
                  <a:srgbClr val="FF0000"/>
                </a:solidFill>
              </a:rPr>
              <a:t>lebih mudah dihadapi karena agen tidak perlu memperhatikan lingkungannya saat dia sedang mengambil tindakan, maupun waktu yang terus berjalan</a:t>
            </a:r>
            <a:r>
              <a:rPr sz="2400" dirty="0"/>
              <a:t>. </a:t>
            </a:r>
            <a:endParaRPr lang="en-US" altLang="x-none" sz="2400" dirty="0"/>
          </a:p>
          <a:p>
            <a:pPr marL="354330" lvl="1" indent="-354330" algn="just">
              <a:buFont typeface="Wingdings" panose="05000000000000000000" pitchFamily="2" charset="2"/>
              <a:buChar char="§"/>
            </a:pPr>
            <a:r>
              <a:rPr sz="2400" dirty="0"/>
              <a:t>Apabila lingkungan tidak berubah seiring waktu berjalan, namun menyebabkan </a:t>
            </a:r>
            <a:r>
              <a:rPr sz="2400" b="1" dirty="0"/>
              <a:t>nilai kemampuan agen berubah-ubah</a:t>
            </a:r>
            <a:r>
              <a:rPr sz="2400" dirty="0"/>
              <a:t>, maka lingkungan tersebut bersifat </a:t>
            </a:r>
            <a:r>
              <a:rPr sz="2400" b="1" dirty="0"/>
              <a:t>semidynamic</a:t>
            </a:r>
            <a:r>
              <a:rPr sz="2400" dirty="0"/>
              <a:t>.</a:t>
            </a:r>
            <a:endParaRPr lang="en-US" altLang="x-none" sz="2400" dirty="0"/>
          </a:p>
          <a:p>
            <a:pPr marL="354330" lvl="1" indent="-354330" algn="just">
              <a:buFont typeface="Wingdings" panose="05000000000000000000" pitchFamily="2" charset="2"/>
              <a:buChar char="§"/>
            </a:pPr>
            <a:r>
              <a:rPr sz="2400" dirty="0"/>
              <a:t>Permainan Reversi bersifat static karena saat agen mengambil tindakan, lingkungan tidak berubah dan juga tidak mempengaruhi nilai kemampuan agen. </a:t>
            </a:r>
          </a:p>
        </p:txBody>
      </p:sp>
    </p:spTree>
    <p:extLst>
      <p:ext uri="{BB962C8B-B14F-4D97-AF65-F5344CB8AC3E}">
        <p14:creationId xmlns:p14="http://schemas.microsoft.com/office/powerpoint/2010/main" val="34624924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err="1"/>
              <a:t>Jenis</a:t>
            </a:r>
            <a:r>
              <a:rPr lang="en-US" dirty="0"/>
              <a:t> </a:t>
            </a:r>
            <a:r>
              <a:rPr lang="en-US" dirty="0" err="1"/>
              <a:t>Lingkungan</a:t>
            </a:r>
            <a:endParaRPr lang="id-ID" dirty="0"/>
          </a:p>
        </p:txBody>
      </p:sp>
      <p:sp>
        <p:nvSpPr>
          <p:cNvPr id="45059" name="Content Placeholder 2"/>
          <p:cNvSpPr>
            <a:spLocks noGrp="1"/>
          </p:cNvSpPr>
          <p:nvPr>
            <p:ph idx="1"/>
          </p:nvPr>
        </p:nvSpPr>
        <p:spPr>
          <a:xfrm>
            <a:off x="609600" y="1371600"/>
            <a:ext cx="10742984" cy="4953000"/>
          </a:xfrm>
          <a:ln/>
        </p:spPr>
        <p:txBody>
          <a:bodyPr vert="horz" wrap="square" lIns="91440" tIns="45720" rIns="91440" bIns="45720" numCol="1" anchor="t" anchorCtr="0" compatLnSpc="1">
            <a:prstTxWarp prst="textNoShape">
              <a:avLst/>
            </a:prstTxWarp>
            <a:noAutofit/>
          </a:bodyPr>
          <a:lstStyle/>
          <a:p>
            <a:pPr>
              <a:buFont typeface="Wingdings" panose="05000000000000000000" pitchFamily="2" charset="2"/>
              <a:buChar char="Ø"/>
            </a:pPr>
            <a:r>
              <a:rPr lang="en-US" altLang="x-none" sz="3200"/>
              <a:t>Discrete </a:t>
            </a:r>
            <a:r>
              <a:rPr lang="en-US" altLang="x-none" sz="3200" smtClean="0"/>
              <a:t>vs </a:t>
            </a:r>
            <a:r>
              <a:rPr lang="en-US" altLang="x-none" sz="3200" dirty="0"/>
              <a:t>continuous </a:t>
            </a:r>
          </a:p>
          <a:p>
            <a:pPr marL="354330" lvl="1" indent="-354330" algn="just">
              <a:buFont typeface="Wingdings" panose="05000000000000000000" pitchFamily="2" charset="2"/>
              <a:buChar char="§"/>
            </a:pPr>
            <a:r>
              <a:rPr sz="2400" b="1" dirty="0">
                <a:solidFill>
                  <a:srgbClr val="FF0000"/>
                </a:solidFill>
              </a:rPr>
              <a:t>Apabila kesan dan tindakan yang akan diterima dan dilakukan oleh agen telah ditetapkan dengan jelas</a:t>
            </a:r>
            <a:r>
              <a:rPr sz="2400" dirty="0"/>
              <a:t>, maka lingkungan tersebut bersifat discrete.</a:t>
            </a:r>
            <a:endParaRPr lang="en-US" altLang="x-none" sz="2400" dirty="0"/>
          </a:p>
          <a:p>
            <a:pPr marL="354330" lvl="1" indent="-354330" algn="just">
              <a:buFont typeface="Wingdings" panose="05000000000000000000" pitchFamily="2" charset="2"/>
              <a:buChar char="§"/>
            </a:pPr>
            <a:r>
              <a:rPr sz="2400" dirty="0"/>
              <a:t>Catur bersifat discrete, karena langkah yang akan diambil terbatas dan tertentu. </a:t>
            </a:r>
            <a:endParaRPr lang="en-US" altLang="x-none" sz="2400" dirty="0"/>
          </a:p>
          <a:p>
            <a:pPr marL="354330" lvl="1" indent="-354330" algn="just">
              <a:buFont typeface="Wingdings" panose="05000000000000000000" pitchFamily="2" charset="2"/>
              <a:buChar char="§"/>
            </a:pPr>
            <a:r>
              <a:rPr sz="2400" dirty="0"/>
              <a:t>Sedangkan pengendara taxi bersifat continuous, karena kecepatan dan lokasi pada taxi untuk suatu jangka tertentu mempunyai nilai yang terus-menerus berubah. </a:t>
            </a:r>
            <a:endParaRPr lang="en-US" altLang="x-none" sz="2400" dirty="0"/>
          </a:p>
          <a:p>
            <a:pPr marL="354330" lvl="1" indent="-354330" algn="just">
              <a:buFont typeface="Wingdings" panose="05000000000000000000" pitchFamily="2" charset="2"/>
              <a:buChar char="§"/>
            </a:pPr>
            <a:r>
              <a:rPr sz="2400" dirty="0"/>
              <a:t>Permainan Reversi bersifat discrete karena seluruh kesan dan tindakan telah jelas ditetapkan sesuai dengan peraturan permainan Reversi </a:t>
            </a:r>
          </a:p>
        </p:txBody>
      </p:sp>
    </p:spTree>
    <p:extLst>
      <p:ext uri="{BB962C8B-B14F-4D97-AF65-F5344CB8AC3E}">
        <p14:creationId xmlns:p14="http://schemas.microsoft.com/office/powerpoint/2010/main" val="3698666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en-US" dirty="0" err="1" smtClean="0"/>
              <a:t>Mahasiswa</a:t>
            </a:r>
            <a:r>
              <a:rPr lang="en-US" dirty="0" smtClean="0"/>
              <a:t> </a:t>
            </a:r>
            <a:r>
              <a:rPr lang="en-US" dirty="0" err="1" smtClean="0"/>
              <a:t>dapat</a:t>
            </a:r>
            <a:r>
              <a:rPr lang="en-US" dirty="0" smtClean="0"/>
              <a:t> </a:t>
            </a:r>
            <a:r>
              <a:rPr lang="en-US" dirty="0" err="1" smtClean="0"/>
              <a:t>mengetahui</a:t>
            </a:r>
            <a:r>
              <a:rPr lang="en-US" dirty="0" smtClean="0"/>
              <a:t> </a:t>
            </a:r>
            <a:r>
              <a:rPr lang="en-US" dirty="0" err="1" smtClean="0"/>
              <a:t>definisi</a:t>
            </a:r>
            <a:r>
              <a:rPr lang="en-US" dirty="0" smtClean="0"/>
              <a:t> Intelligent Agent</a:t>
            </a:r>
          </a:p>
          <a:p>
            <a:r>
              <a:rPr lang="en-US" dirty="0" err="1" smtClean="0"/>
              <a:t>Mahasiswa</a:t>
            </a:r>
            <a:r>
              <a:rPr lang="en-US" dirty="0" smtClean="0"/>
              <a:t> </a:t>
            </a:r>
            <a:r>
              <a:rPr lang="en-US" dirty="0" err="1" smtClean="0"/>
              <a:t>dapat</a:t>
            </a:r>
            <a:r>
              <a:rPr lang="en-US" dirty="0" smtClean="0"/>
              <a:t> </a:t>
            </a:r>
            <a:r>
              <a:rPr lang="en-US" dirty="0" err="1" smtClean="0"/>
              <a:t>mengetahui</a:t>
            </a:r>
            <a:r>
              <a:rPr lang="en-US" dirty="0" smtClean="0"/>
              <a:t> </a:t>
            </a:r>
            <a:r>
              <a:rPr lang="en-US" dirty="0" err="1" smtClean="0"/>
              <a:t>aplikasi</a:t>
            </a:r>
            <a:r>
              <a:rPr lang="en-US" dirty="0" smtClean="0"/>
              <a:t> Intelligent Agent yang </a:t>
            </a:r>
            <a:r>
              <a:rPr lang="en-US" dirty="0" err="1" smtClean="0"/>
              <a:t>telah</a:t>
            </a:r>
            <a:r>
              <a:rPr lang="en-US" dirty="0" smtClean="0"/>
              <a:t> </a:t>
            </a:r>
            <a:r>
              <a:rPr lang="en-US" dirty="0" err="1" smtClean="0"/>
              <a:t>dikembangkan</a:t>
            </a:r>
            <a:r>
              <a:rPr lang="en-US" dirty="0" smtClean="0"/>
              <a:t> </a:t>
            </a:r>
            <a:r>
              <a:rPr lang="en-US" dirty="0" err="1" smtClean="0"/>
              <a:t>saat</a:t>
            </a:r>
            <a:r>
              <a:rPr lang="en-US" dirty="0" smtClean="0"/>
              <a:t> </a:t>
            </a:r>
            <a:r>
              <a:rPr lang="en-US" dirty="0" err="1" smtClean="0"/>
              <a:t>ini</a:t>
            </a:r>
            <a:endParaRPr lang="id-ID" dirty="0"/>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err="1"/>
              <a:t>Jenis</a:t>
            </a:r>
            <a:r>
              <a:rPr lang="en-US" dirty="0"/>
              <a:t> </a:t>
            </a:r>
            <a:r>
              <a:rPr lang="en-US" dirty="0" err="1"/>
              <a:t>Lingkungan</a:t>
            </a:r>
            <a:endParaRPr lang="id-ID" dirty="0"/>
          </a:p>
        </p:txBody>
      </p:sp>
      <p:sp>
        <p:nvSpPr>
          <p:cNvPr id="46083" name="Content Placeholder 2"/>
          <p:cNvSpPr>
            <a:spLocks noGrp="1"/>
          </p:cNvSpPr>
          <p:nvPr>
            <p:ph idx="1"/>
          </p:nvPr>
        </p:nvSpPr>
        <p:spPr>
          <a:xfrm>
            <a:off x="839416" y="1700808"/>
            <a:ext cx="10297144" cy="4608552"/>
          </a:xfrm>
          <a:ln/>
        </p:spPr>
        <p:txBody>
          <a:bodyPr vert="horz" wrap="square" lIns="91440" tIns="45720" rIns="91440" bIns="45720" numCol="1" anchor="t" anchorCtr="0" compatLnSpc="1">
            <a:prstTxWarp prst="textNoShape">
              <a:avLst/>
            </a:prstTxWarp>
            <a:normAutofit/>
          </a:bodyPr>
          <a:lstStyle/>
          <a:p>
            <a:pPr>
              <a:buFont typeface="Wingdings" panose="05000000000000000000" pitchFamily="2" charset="2"/>
              <a:buChar char="Ø"/>
            </a:pPr>
            <a:r>
              <a:rPr lang="en-US" altLang="x-none" sz="3200" dirty="0"/>
              <a:t>Single </a:t>
            </a:r>
            <a:r>
              <a:rPr lang="en-US" altLang="x-none" sz="3200"/>
              <a:t>agent </a:t>
            </a:r>
            <a:r>
              <a:rPr lang="en-US" altLang="x-none" sz="3200" smtClean="0"/>
              <a:t>vs </a:t>
            </a:r>
            <a:r>
              <a:rPr lang="en-US" altLang="x-none" sz="3200" dirty="0"/>
              <a:t>multi agent </a:t>
            </a:r>
            <a:r>
              <a:rPr lang="en-US" altLang="x-none" sz="2800" dirty="0"/>
              <a:t> </a:t>
            </a:r>
          </a:p>
          <a:p>
            <a:pPr marL="354330" lvl="1" indent="-354330" algn="just">
              <a:buFont typeface="Wingdings" panose="05000000000000000000" pitchFamily="2" charset="2"/>
              <a:buChar char="§"/>
            </a:pPr>
            <a:r>
              <a:rPr sz="2600" dirty="0"/>
              <a:t>Agen pemecah permainan teka teki silang berada pada lingkungan yang bersifat single agent. </a:t>
            </a:r>
            <a:endParaRPr lang="en-US" altLang="x-none" sz="2600" dirty="0"/>
          </a:p>
          <a:p>
            <a:pPr marL="354330" lvl="1" indent="-354330" algn="just">
              <a:buFont typeface="Wingdings" panose="05000000000000000000" pitchFamily="2" charset="2"/>
              <a:buChar char="§"/>
            </a:pPr>
            <a:r>
              <a:rPr sz="2600" dirty="0"/>
              <a:t>Agen pemain catur berada pada lingkungan yang bersifat multiagent. </a:t>
            </a:r>
            <a:endParaRPr lang="en-US" altLang="x-none" sz="2600" dirty="0"/>
          </a:p>
          <a:p>
            <a:pPr marL="354330" lvl="1" indent="-354330" algn="just">
              <a:buFont typeface="Wingdings" panose="05000000000000000000" pitchFamily="2" charset="2"/>
              <a:buChar char="§"/>
            </a:pPr>
            <a:r>
              <a:rPr sz="2600" dirty="0">
                <a:solidFill>
                  <a:srgbClr val="000000"/>
                </a:solidFill>
              </a:rPr>
              <a:t>Ada hal lain yang memberikan perbedaan lingkungan agen, </a:t>
            </a:r>
            <a:r>
              <a:rPr sz="2600">
                <a:solidFill>
                  <a:srgbClr val="000000"/>
                </a:solidFill>
              </a:rPr>
              <a:t>yaitu </a:t>
            </a:r>
            <a:r>
              <a:rPr sz="2600" smtClean="0">
                <a:solidFill>
                  <a:srgbClr val="000000"/>
                </a:solidFill>
              </a:rPr>
              <a:t>apakah </a:t>
            </a:r>
            <a:r>
              <a:rPr sz="2600" dirty="0">
                <a:solidFill>
                  <a:srgbClr val="000000"/>
                </a:solidFill>
              </a:rPr>
              <a:t>agen </a:t>
            </a:r>
            <a:r>
              <a:rPr sz="2600" dirty="0">
                <a:solidFill>
                  <a:srgbClr val="FF0000"/>
                </a:solidFill>
              </a:rPr>
              <a:t>memberikan bantuan kepada agen lain </a:t>
            </a:r>
            <a:r>
              <a:rPr sz="2600" dirty="0">
                <a:solidFill>
                  <a:srgbClr val="000000"/>
                </a:solidFill>
              </a:rPr>
              <a:t>atau apakah agen akan memaksimalkan kemampuannya bergantung pada prilaku agen lain. </a:t>
            </a:r>
            <a:endParaRPr lang="en-US" altLang="x-none" sz="2600" dirty="0">
              <a:solidFill>
                <a:srgbClr val="000000"/>
              </a:solidFill>
            </a:endParaRPr>
          </a:p>
          <a:p>
            <a:pPr marL="354330" lvl="1" indent="-354330" algn="just">
              <a:buFont typeface="Wingdings" panose="05000000000000000000" pitchFamily="2" charset="2"/>
              <a:buChar char="§"/>
            </a:pPr>
            <a:r>
              <a:rPr sz="2600" dirty="0"/>
              <a:t>Permainan Reversi bersifat multi</a:t>
            </a:r>
            <a:r>
              <a:rPr lang="en-US" altLang="x-none" sz="2600" dirty="0"/>
              <a:t> </a:t>
            </a:r>
            <a:r>
              <a:rPr sz="2600" dirty="0"/>
              <a:t>agent karena memikirkan langkah yang akan diambil oleh lawan. </a:t>
            </a:r>
            <a:endParaRPr sz="2000" dirty="0"/>
          </a:p>
        </p:txBody>
      </p:sp>
    </p:spTree>
    <p:extLst>
      <p:ext uri="{BB962C8B-B14F-4D97-AF65-F5344CB8AC3E}">
        <p14:creationId xmlns:p14="http://schemas.microsoft.com/office/powerpoint/2010/main" val="15492497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Contoh</a:t>
            </a:r>
            <a:r>
              <a:rPr lang="en-US" dirty="0" smtClean="0"/>
              <a:t>: </a:t>
            </a:r>
            <a:r>
              <a:rPr lang="en-US" err="1" smtClean="0"/>
              <a:t>Jenis</a:t>
            </a:r>
            <a:r>
              <a:rPr lang="en-US" smtClean="0"/>
              <a:t> </a:t>
            </a:r>
            <a:r>
              <a:rPr lang="en-US" smtClean="0"/>
              <a:t>Lingkungan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58701094"/>
              </p:ext>
            </p:extLst>
          </p:nvPr>
        </p:nvGraphicFramePr>
        <p:xfrm>
          <a:off x="975360" y="1807778"/>
          <a:ext cx="10296145" cy="4730184"/>
        </p:xfrm>
        <a:graphic>
          <a:graphicData uri="http://schemas.openxmlformats.org/drawingml/2006/table">
            <a:tbl>
              <a:tblPr firstRow="1" bandRow="1">
                <a:tableStyleId>{5C22544A-7EE6-4342-B048-85BDC9FD1C3A}</a:tableStyleId>
              </a:tblPr>
              <a:tblGrid>
                <a:gridCol w="1737361">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298448">
                  <a:extLst>
                    <a:ext uri="{9D8B030D-6E8A-4147-A177-3AD203B41FA5}">
                      <a16:colId xmlns:a16="http://schemas.microsoft.com/office/drawing/2014/main" val="20002"/>
                    </a:ext>
                  </a:extLst>
                </a:gridCol>
                <a:gridCol w="1426464">
                  <a:extLst>
                    <a:ext uri="{9D8B030D-6E8A-4147-A177-3AD203B41FA5}">
                      <a16:colId xmlns:a16="http://schemas.microsoft.com/office/drawing/2014/main" val="20003"/>
                    </a:ext>
                  </a:extLst>
                </a:gridCol>
                <a:gridCol w="1426464">
                  <a:extLst>
                    <a:ext uri="{9D8B030D-6E8A-4147-A177-3AD203B41FA5}">
                      <a16:colId xmlns:a16="http://schemas.microsoft.com/office/drawing/2014/main" val="20004"/>
                    </a:ext>
                  </a:extLst>
                </a:gridCol>
                <a:gridCol w="1243584">
                  <a:extLst>
                    <a:ext uri="{9D8B030D-6E8A-4147-A177-3AD203B41FA5}">
                      <a16:colId xmlns:a16="http://schemas.microsoft.com/office/drawing/2014/main" val="20005"/>
                    </a:ext>
                  </a:extLst>
                </a:gridCol>
                <a:gridCol w="1609344">
                  <a:extLst>
                    <a:ext uri="{9D8B030D-6E8A-4147-A177-3AD203B41FA5}">
                      <a16:colId xmlns:a16="http://schemas.microsoft.com/office/drawing/2014/main" val="20006"/>
                    </a:ext>
                  </a:extLst>
                </a:gridCol>
              </a:tblGrid>
              <a:tr h="788364">
                <a:tc>
                  <a:txBody>
                    <a:bodyPr/>
                    <a:lstStyle/>
                    <a:p>
                      <a:pPr algn="ctr"/>
                      <a:r>
                        <a:rPr lang="en-US" sz="1600" dirty="0" smtClean="0"/>
                        <a:t>Task </a:t>
                      </a:r>
                      <a:r>
                        <a:rPr lang="en-US" sz="1600" dirty="0" err="1" smtClean="0"/>
                        <a:t>Env</a:t>
                      </a:r>
                      <a:r>
                        <a:rPr lang="en-US" sz="1600" dirty="0" smtClean="0"/>
                        <a:t>.</a:t>
                      </a:r>
                      <a:endParaRPr lang="en-US" sz="1600" dirty="0"/>
                    </a:p>
                  </a:txBody>
                  <a:tcPr marL="109728" marR="109728" marT="54864" marB="54864" anchor="ctr"/>
                </a:tc>
                <a:tc>
                  <a:txBody>
                    <a:bodyPr/>
                    <a:lstStyle/>
                    <a:p>
                      <a:pPr algn="ctr"/>
                      <a:r>
                        <a:rPr lang="en-US" sz="1200" dirty="0" smtClean="0"/>
                        <a:t>Observable?</a:t>
                      </a:r>
                      <a:endParaRPr lang="en-US" sz="1200" dirty="0"/>
                    </a:p>
                  </a:txBody>
                  <a:tcPr marL="109728" marR="109728" marT="54864" marB="54864" anchor="ctr"/>
                </a:tc>
                <a:tc>
                  <a:txBody>
                    <a:bodyPr/>
                    <a:lstStyle/>
                    <a:p>
                      <a:pPr algn="ctr"/>
                      <a:r>
                        <a:rPr lang="en-US" sz="1600" dirty="0" smtClean="0"/>
                        <a:t>Agent?</a:t>
                      </a:r>
                      <a:endParaRPr lang="en-US" sz="1600" dirty="0"/>
                    </a:p>
                  </a:txBody>
                  <a:tcPr marL="109728" marR="109728" marT="54864" marB="54864" anchor="ctr"/>
                </a:tc>
                <a:tc>
                  <a:txBody>
                    <a:bodyPr/>
                    <a:lstStyle/>
                    <a:p>
                      <a:pPr algn="ctr"/>
                      <a:r>
                        <a:rPr lang="en-US" sz="1600" dirty="0" smtClean="0"/>
                        <a:t>Deterministic?</a:t>
                      </a:r>
                      <a:endParaRPr lang="en-US" sz="1600" dirty="0"/>
                    </a:p>
                  </a:txBody>
                  <a:tcPr marL="109728" marR="109728" marT="54864" marB="54864" anchor="ctr"/>
                </a:tc>
                <a:tc>
                  <a:txBody>
                    <a:bodyPr/>
                    <a:lstStyle/>
                    <a:p>
                      <a:pPr algn="ctr"/>
                      <a:r>
                        <a:rPr lang="en-US" sz="1600" dirty="0" smtClean="0"/>
                        <a:t>Episodic?</a:t>
                      </a:r>
                      <a:endParaRPr lang="en-US" sz="1600" dirty="0"/>
                    </a:p>
                  </a:txBody>
                  <a:tcPr marL="109728" marR="109728" marT="54864" marB="54864" anchor="ctr"/>
                </a:tc>
                <a:tc>
                  <a:txBody>
                    <a:bodyPr/>
                    <a:lstStyle/>
                    <a:p>
                      <a:pPr algn="ctr"/>
                      <a:r>
                        <a:rPr lang="en-US" sz="1600" dirty="0" smtClean="0"/>
                        <a:t>Static?</a:t>
                      </a:r>
                      <a:endParaRPr lang="en-US" sz="1600" dirty="0"/>
                    </a:p>
                  </a:txBody>
                  <a:tcPr marL="109728" marR="109728" marT="54864" marB="54864" anchor="ctr"/>
                </a:tc>
                <a:tc>
                  <a:txBody>
                    <a:bodyPr/>
                    <a:lstStyle/>
                    <a:p>
                      <a:pPr algn="ctr"/>
                      <a:r>
                        <a:rPr lang="en-US" sz="1600" dirty="0" smtClean="0"/>
                        <a:t>Discrete?</a:t>
                      </a:r>
                      <a:endParaRPr lang="en-US" sz="1600" dirty="0"/>
                    </a:p>
                  </a:txBody>
                  <a:tcPr marL="109728" marR="109728" marT="54864" marB="54864" anchor="ctr"/>
                </a:tc>
                <a:extLst>
                  <a:ext uri="{0D108BD9-81ED-4DB2-BD59-A6C34878D82A}">
                    <a16:rowId xmlns:a16="http://schemas.microsoft.com/office/drawing/2014/main" val="10000"/>
                  </a:ext>
                </a:extLst>
              </a:tr>
              <a:tr h="788364">
                <a:tc>
                  <a:txBody>
                    <a:bodyPr/>
                    <a:lstStyle/>
                    <a:p>
                      <a:r>
                        <a:rPr lang="en-US" sz="1600" dirty="0" smtClean="0"/>
                        <a:t>Chess with a clock</a:t>
                      </a:r>
                      <a:endParaRPr lang="en-US" sz="1600" dirty="0"/>
                    </a:p>
                  </a:txBody>
                  <a:tcPr marL="109728" marR="109728" marT="54864" marB="54864"/>
                </a:tc>
                <a:tc>
                  <a:txBody>
                    <a:bodyPr/>
                    <a:lstStyle/>
                    <a:p>
                      <a:r>
                        <a:rPr lang="en-US" sz="1600" dirty="0" smtClean="0"/>
                        <a:t>Fully</a:t>
                      </a:r>
                      <a:endParaRPr lang="en-US" sz="1600" dirty="0"/>
                    </a:p>
                  </a:txBody>
                  <a:tcPr marL="109728" marR="109728" marT="54864" marB="54864"/>
                </a:tc>
                <a:tc>
                  <a:txBody>
                    <a:bodyPr/>
                    <a:lstStyle/>
                    <a:p>
                      <a:r>
                        <a:rPr lang="en-US" sz="1600" dirty="0" smtClean="0"/>
                        <a:t>Multi</a:t>
                      </a:r>
                      <a:endParaRPr lang="en-US" sz="1600" dirty="0"/>
                    </a:p>
                  </a:txBody>
                  <a:tcPr marL="109728" marR="109728" marT="54864" marB="54864"/>
                </a:tc>
                <a:tc>
                  <a:txBody>
                    <a:bodyPr/>
                    <a:lstStyle/>
                    <a:p>
                      <a:r>
                        <a:rPr lang="en-US" sz="1600" dirty="0" smtClean="0"/>
                        <a:t>Deterministic</a:t>
                      </a:r>
                      <a:endParaRPr lang="en-US" sz="1600" dirty="0"/>
                    </a:p>
                  </a:txBody>
                  <a:tcPr marL="109728" marR="109728" marT="54864" marB="54864"/>
                </a:tc>
                <a:tc>
                  <a:txBody>
                    <a:bodyPr/>
                    <a:lstStyle/>
                    <a:p>
                      <a:r>
                        <a:rPr lang="en-US" sz="1600" dirty="0" smtClean="0"/>
                        <a:t>Sequential</a:t>
                      </a:r>
                      <a:endParaRPr lang="en-US" sz="1600" dirty="0"/>
                    </a:p>
                  </a:txBody>
                  <a:tcPr marL="109728" marR="109728" marT="54864" marB="54864"/>
                </a:tc>
                <a:tc>
                  <a:txBody>
                    <a:bodyPr/>
                    <a:lstStyle/>
                    <a:p>
                      <a:r>
                        <a:rPr lang="en-US" sz="1600" dirty="0" smtClean="0"/>
                        <a:t>Semi</a:t>
                      </a:r>
                      <a:endParaRPr lang="en-US" sz="1600" dirty="0"/>
                    </a:p>
                  </a:txBody>
                  <a:tcPr marL="109728" marR="109728" marT="54864" marB="54864"/>
                </a:tc>
                <a:tc>
                  <a:txBody>
                    <a:bodyPr/>
                    <a:lstStyle/>
                    <a:p>
                      <a:r>
                        <a:rPr lang="en-US" sz="1600" dirty="0" smtClean="0"/>
                        <a:t>Discrete</a:t>
                      </a:r>
                      <a:endParaRPr lang="en-US" sz="1600" dirty="0"/>
                    </a:p>
                  </a:txBody>
                  <a:tcPr marL="109728" marR="109728" marT="54864" marB="54864"/>
                </a:tc>
                <a:extLst>
                  <a:ext uri="{0D108BD9-81ED-4DB2-BD59-A6C34878D82A}">
                    <a16:rowId xmlns:a16="http://schemas.microsoft.com/office/drawing/2014/main" val="10001"/>
                  </a:ext>
                </a:extLst>
              </a:tr>
              <a:tr h="788364">
                <a:tc>
                  <a:txBody>
                    <a:bodyPr/>
                    <a:lstStyle/>
                    <a:p>
                      <a:r>
                        <a:rPr lang="en-US" sz="1600" dirty="0" smtClean="0"/>
                        <a:t>Image analysis</a:t>
                      </a:r>
                      <a:endParaRPr lang="en-US" sz="1600" dirty="0"/>
                    </a:p>
                  </a:txBody>
                  <a:tcPr marL="109728" marR="109728" marT="54864" marB="54864"/>
                </a:tc>
                <a:tc>
                  <a:txBody>
                    <a:bodyPr/>
                    <a:lstStyle/>
                    <a:p>
                      <a:r>
                        <a:rPr lang="en-US" sz="1600" dirty="0" smtClean="0"/>
                        <a:t>Fully</a:t>
                      </a:r>
                      <a:endParaRPr lang="en-US" sz="1600" dirty="0"/>
                    </a:p>
                  </a:txBody>
                  <a:tcPr marL="109728" marR="109728" marT="54864" marB="54864"/>
                </a:tc>
                <a:tc>
                  <a:txBody>
                    <a:bodyPr/>
                    <a:lstStyle/>
                    <a:p>
                      <a:r>
                        <a:rPr lang="en-US" sz="1600" dirty="0" smtClean="0"/>
                        <a:t>Single</a:t>
                      </a:r>
                      <a:endParaRPr lang="en-US" sz="1600" dirty="0"/>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Deterministic</a:t>
                      </a:r>
                    </a:p>
                  </a:txBody>
                  <a:tcPr marL="109728" marR="109728" marT="54864" marB="54864"/>
                </a:tc>
                <a:tc>
                  <a:txBody>
                    <a:bodyPr/>
                    <a:lstStyle/>
                    <a:p>
                      <a:r>
                        <a:rPr lang="en-US" sz="1600" dirty="0" smtClean="0"/>
                        <a:t>Episodic</a:t>
                      </a:r>
                      <a:endParaRPr lang="en-US" sz="1600" dirty="0"/>
                    </a:p>
                  </a:txBody>
                  <a:tcPr marL="109728" marR="109728" marT="54864" marB="54864"/>
                </a:tc>
                <a:tc>
                  <a:txBody>
                    <a:bodyPr/>
                    <a:lstStyle/>
                    <a:p>
                      <a:r>
                        <a:rPr lang="en-US" sz="1600" dirty="0" smtClean="0"/>
                        <a:t>Semi</a:t>
                      </a:r>
                      <a:endParaRPr lang="en-US" sz="1600" dirty="0"/>
                    </a:p>
                  </a:txBody>
                  <a:tcPr marL="109728" marR="109728" marT="54864" marB="54864"/>
                </a:tc>
                <a:tc>
                  <a:txBody>
                    <a:bodyPr/>
                    <a:lstStyle/>
                    <a:p>
                      <a:r>
                        <a:rPr lang="en-US" sz="1600" b="0" i="0" u="none" strike="noStrike" kern="1200" baseline="0" dirty="0" smtClean="0">
                          <a:solidFill>
                            <a:schemeClr val="dk1"/>
                          </a:solidFill>
                          <a:latin typeface="+mn-lt"/>
                          <a:ea typeface="+mn-ea"/>
                          <a:cs typeface="+mn-cs"/>
                        </a:rPr>
                        <a:t>Continuous</a:t>
                      </a:r>
                      <a:endParaRPr lang="en-US" sz="1600" dirty="0"/>
                    </a:p>
                  </a:txBody>
                  <a:tcPr marL="109728" marR="109728" marT="54864" marB="54864"/>
                </a:tc>
                <a:extLst>
                  <a:ext uri="{0D108BD9-81ED-4DB2-BD59-A6C34878D82A}">
                    <a16:rowId xmlns:a16="http://schemas.microsoft.com/office/drawing/2014/main" val="10002"/>
                  </a:ext>
                </a:extLst>
              </a:tr>
              <a:tr h="788364">
                <a:tc>
                  <a:txBody>
                    <a:bodyPr/>
                    <a:lstStyle/>
                    <a:p>
                      <a:r>
                        <a:rPr lang="en-US" sz="1600" dirty="0" smtClean="0"/>
                        <a:t>Taxi driving</a:t>
                      </a:r>
                      <a:endParaRPr lang="en-US" sz="1600" dirty="0"/>
                    </a:p>
                  </a:txBody>
                  <a:tcPr marL="109728" marR="109728" marT="54864" marB="54864"/>
                </a:tc>
                <a:tc>
                  <a:txBody>
                    <a:bodyPr/>
                    <a:lstStyle/>
                    <a:p>
                      <a:r>
                        <a:rPr lang="en-US" sz="1600" dirty="0" smtClean="0"/>
                        <a:t>Partially</a:t>
                      </a:r>
                      <a:endParaRPr lang="en-US" sz="1600" dirty="0"/>
                    </a:p>
                  </a:txBody>
                  <a:tcPr marL="109728" marR="109728" marT="54864" marB="54864"/>
                </a:tc>
                <a:tc>
                  <a:txBody>
                    <a:bodyPr/>
                    <a:lstStyle/>
                    <a:p>
                      <a:r>
                        <a:rPr lang="en-US" sz="1600" dirty="0" smtClean="0"/>
                        <a:t>Multi</a:t>
                      </a:r>
                      <a:endParaRPr lang="en-US" sz="1600" dirty="0"/>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Stochastic</a:t>
                      </a:r>
                    </a:p>
                    <a:p>
                      <a:endParaRPr lang="en-US" sz="1600" dirty="0"/>
                    </a:p>
                  </a:txBody>
                  <a:tcPr marL="109728" marR="109728" marT="54864" marB="54864"/>
                </a:tc>
                <a:tc>
                  <a:txBody>
                    <a:bodyPr/>
                    <a:lstStyle/>
                    <a:p>
                      <a:r>
                        <a:rPr lang="en-US" sz="1600" dirty="0" smtClean="0"/>
                        <a:t>Sequential</a:t>
                      </a:r>
                      <a:endParaRPr lang="en-US" sz="1600" dirty="0"/>
                    </a:p>
                  </a:txBody>
                  <a:tcPr marL="109728" marR="109728" marT="54864" marB="54864"/>
                </a:tc>
                <a:tc>
                  <a:txBody>
                    <a:bodyPr/>
                    <a:lstStyle/>
                    <a:p>
                      <a:r>
                        <a:rPr lang="en-US" sz="1600" dirty="0" smtClean="0"/>
                        <a:t>Dynamic</a:t>
                      </a:r>
                      <a:endParaRPr lang="en-US" sz="1600" dirty="0"/>
                    </a:p>
                  </a:txBody>
                  <a:tcPr marL="109728" marR="109728" marT="54864" marB="54864"/>
                </a:tc>
                <a:tc>
                  <a:txBody>
                    <a:bodyPr/>
                    <a:lstStyle/>
                    <a:p>
                      <a:r>
                        <a:rPr lang="en-US" sz="1600" b="0" i="0" u="none" strike="noStrike" kern="1200" baseline="0" dirty="0" smtClean="0">
                          <a:solidFill>
                            <a:schemeClr val="dk1"/>
                          </a:solidFill>
                          <a:latin typeface="+mn-lt"/>
                          <a:ea typeface="+mn-ea"/>
                          <a:cs typeface="+mn-cs"/>
                        </a:rPr>
                        <a:t>Continuous</a:t>
                      </a:r>
                      <a:endParaRPr lang="en-US" sz="1600" dirty="0"/>
                    </a:p>
                  </a:txBody>
                  <a:tcPr marL="109728" marR="109728" marT="54864" marB="54864"/>
                </a:tc>
                <a:extLst>
                  <a:ext uri="{0D108BD9-81ED-4DB2-BD59-A6C34878D82A}">
                    <a16:rowId xmlns:a16="http://schemas.microsoft.com/office/drawing/2014/main" val="10003"/>
                  </a:ext>
                </a:extLst>
              </a:tr>
              <a:tr h="788364">
                <a:tc>
                  <a:txBody>
                    <a:bodyPr/>
                    <a:lstStyle/>
                    <a:p>
                      <a:r>
                        <a:rPr lang="en-US" sz="1600" dirty="0" smtClean="0"/>
                        <a:t>Medical diagnosis</a:t>
                      </a:r>
                      <a:endParaRPr lang="en-US" sz="1600" dirty="0"/>
                    </a:p>
                  </a:txBody>
                  <a:tcPr marL="109728" marR="109728" marT="54864" marB="54864"/>
                </a:tc>
                <a:tc>
                  <a:txBody>
                    <a:bodyPr/>
                    <a:lstStyle/>
                    <a:p>
                      <a:r>
                        <a:rPr lang="en-US" sz="1600" dirty="0" smtClean="0"/>
                        <a:t>Partially</a:t>
                      </a:r>
                      <a:endParaRPr lang="en-US" sz="1600" dirty="0"/>
                    </a:p>
                  </a:txBody>
                  <a:tcPr marL="109728" marR="109728" marT="54864" marB="54864"/>
                </a:tc>
                <a:tc>
                  <a:txBody>
                    <a:bodyPr/>
                    <a:lstStyle/>
                    <a:p>
                      <a:r>
                        <a:rPr lang="en-US" sz="1600" dirty="0" smtClean="0"/>
                        <a:t>Single</a:t>
                      </a:r>
                      <a:endParaRPr lang="en-US" sz="1600" dirty="0"/>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Stochastic</a:t>
                      </a:r>
                    </a:p>
                    <a:p>
                      <a:endParaRPr lang="en-US" sz="1600" dirty="0"/>
                    </a:p>
                  </a:txBody>
                  <a:tcPr marL="109728" marR="109728" marT="54864" marB="54864"/>
                </a:tc>
                <a:tc>
                  <a:txBody>
                    <a:bodyPr/>
                    <a:lstStyle/>
                    <a:p>
                      <a:r>
                        <a:rPr lang="en-US" sz="1600" dirty="0" smtClean="0"/>
                        <a:t>Sequential</a:t>
                      </a:r>
                      <a:endParaRPr lang="en-US" sz="1600" dirty="0"/>
                    </a:p>
                  </a:txBody>
                  <a:tcPr marL="109728" marR="109728" marT="54864" marB="54864"/>
                </a:tc>
                <a:tc>
                  <a:txBody>
                    <a:bodyPr/>
                    <a:lstStyle/>
                    <a:p>
                      <a:r>
                        <a:rPr lang="en-US" sz="1600" dirty="0" smtClean="0"/>
                        <a:t>Dynamic</a:t>
                      </a:r>
                      <a:endParaRPr lang="en-US" sz="1600" dirty="0"/>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Continuous</a:t>
                      </a:r>
                      <a:endParaRPr lang="en-US" sz="1600" dirty="0" smtClean="0"/>
                    </a:p>
                    <a:p>
                      <a:endParaRPr lang="en-US" sz="1600" dirty="0"/>
                    </a:p>
                  </a:txBody>
                  <a:tcPr marL="109728" marR="109728" marT="54864" marB="54864"/>
                </a:tc>
                <a:extLst>
                  <a:ext uri="{0D108BD9-81ED-4DB2-BD59-A6C34878D82A}">
                    <a16:rowId xmlns:a16="http://schemas.microsoft.com/office/drawing/2014/main" val="10004"/>
                  </a:ext>
                </a:extLst>
              </a:tr>
              <a:tr h="788364">
                <a:tc>
                  <a:txBody>
                    <a:bodyPr/>
                    <a:lstStyle/>
                    <a:p>
                      <a:r>
                        <a:rPr lang="en-US" sz="1600" dirty="0" smtClean="0"/>
                        <a:t>Interactive English Tutor</a:t>
                      </a:r>
                      <a:endParaRPr lang="en-US" sz="1600" dirty="0"/>
                    </a:p>
                  </a:txBody>
                  <a:tcPr marL="109728" marR="109728" marT="54864" marB="54864"/>
                </a:tc>
                <a:tc>
                  <a:txBody>
                    <a:bodyPr/>
                    <a:lstStyle/>
                    <a:p>
                      <a:r>
                        <a:rPr lang="en-US" sz="1600" dirty="0" smtClean="0"/>
                        <a:t>Partially</a:t>
                      </a:r>
                      <a:endParaRPr lang="en-US" sz="1600" dirty="0"/>
                    </a:p>
                  </a:txBody>
                  <a:tcPr marL="109728" marR="109728" marT="54864" marB="54864"/>
                </a:tc>
                <a:tc>
                  <a:txBody>
                    <a:bodyPr/>
                    <a:lstStyle/>
                    <a:p>
                      <a:r>
                        <a:rPr lang="en-US" sz="1600" dirty="0" smtClean="0"/>
                        <a:t>Multi</a:t>
                      </a:r>
                      <a:endParaRPr lang="en-US" sz="1600" dirty="0"/>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Stochastic</a:t>
                      </a:r>
                    </a:p>
                    <a:p>
                      <a:endParaRPr lang="en-US" sz="1600" dirty="0"/>
                    </a:p>
                  </a:txBody>
                  <a:tcPr marL="109728" marR="109728" marT="54864" marB="54864"/>
                </a:tc>
                <a:tc>
                  <a:txBody>
                    <a:bodyPr/>
                    <a:lstStyle/>
                    <a:p>
                      <a:r>
                        <a:rPr lang="en-US" sz="1600" dirty="0" smtClean="0"/>
                        <a:t>Sequential</a:t>
                      </a:r>
                      <a:endParaRPr lang="en-US" sz="1600" dirty="0"/>
                    </a:p>
                  </a:txBody>
                  <a:tcPr marL="109728" marR="109728" marT="54864" marB="54864"/>
                </a:tc>
                <a:tc>
                  <a:txBody>
                    <a:bodyPr/>
                    <a:lstStyle/>
                    <a:p>
                      <a:r>
                        <a:rPr lang="en-US" sz="1600" dirty="0" smtClean="0"/>
                        <a:t>Dynamic</a:t>
                      </a:r>
                      <a:endParaRPr lang="en-US" sz="1600" dirty="0"/>
                    </a:p>
                  </a:txBody>
                  <a:tcPr marL="109728" marR="109728" marT="54864" marB="5486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Discrete</a:t>
                      </a:r>
                    </a:p>
                    <a:p>
                      <a:endParaRPr lang="en-US" sz="1600" dirty="0"/>
                    </a:p>
                  </a:txBody>
                  <a:tcPr marL="109728" marR="109728" marT="54864" marB="5486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4849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301766"/>
            <a:ext cx="12192000" cy="2017985"/>
          </a:xfrm>
          <a:prstGeom prst="rect">
            <a:avLst/>
          </a:prstGeom>
          <a:solidFill>
            <a:srgbClr val="0070C0"/>
          </a:solidFill>
        </p:spPr>
        <p:txBody>
          <a:bodyPr wrap="none" rtlCol="0" anchor="ctr" anchorCtr="0">
            <a:noAutofit/>
          </a:bodyPr>
          <a:lstStyle/>
          <a:p>
            <a:pPr algn="ctr"/>
            <a:r>
              <a:rPr lang="en-ID" sz="4000" smtClean="0">
                <a:solidFill>
                  <a:schemeClr val="bg1"/>
                </a:solidFill>
              </a:rPr>
              <a:t>MERANCANG AGEN</a:t>
            </a:r>
            <a:endParaRPr lang="en-ID" sz="4000">
              <a:solidFill>
                <a:schemeClr val="bg1"/>
              </a:solidFill>
            </a:endParaRPr>
          </a:p>
        </p:txBody>
      </p:sp>
    </p:spTree>
    <p:extLst>
      <p:ext uri="{BB962C8B-B14F-4D97-AF65-F5344CB8AC3E}">
        <p14:creationId xmlns:p14="http://schemas.microsoft.com/office/powerpoint/2010/main" val="3350787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R</a:t>
            </a:r>
            <a:r>
              <a:rPr lang="id-ID" smtClean="0"/>
              <a:t>ancangan </a:t>
            </a:r>
            <a:r>
              <a:rPr lang="id-ID" dirty="0"/>
              <a:t>Agen cerdas</a:t>
            </a:r>
          </a:p>
        </p:txBody>
      </p:sp>
      <p:sp>
        <p:nvSpPr>
          <p:cNvPr id="11267"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lgn="just">
              <a:buFont typeface="Wingdings" panose="05000000000000000000" pitchFamily="2" charset="2"/>
              <a:buChar char="q"/>
            </a:pPr>
            <a:r>
              <a:rPr sz="2800" dirty="0">
                <a:solidFill>
                  <a:srgbClr val="FF0000"/>
                </a:solidFill>
              </a:rPr>
              <a:t>Rasional</a:t>
            </a:r>
            <a:r>
              <a:rPr sz="2800" dirty="0"/>
              <a:t> : melakukan hal yang benar</a:t>
            </a:r>
          </a:p>
          <a:p>
            <a:pPr marL="357188" indent="-357188" algn="just">
              <a:buFont typeface="Wingdings" panose="05000000000000000000" pitchFamily="2" charset="2"/>
              <a:buChar char="q"/>
            </a:pPr>
            <a:r>
              <a:rPr sz="2800" dirty="0"/>
              <a:t>Agen melakukan hal yang benar melalui percept </a:t>
            </a:r>
            <a:r>
              <a:rPr lang="en-US" sz="2800" dirty="0"/>
              <a:t>(</a:t>
            </a:r>
            <a:r>
              <a:rPr lang="en-US" sz="2800" dirty="0" err="1"/>
              <a:t>persepsi</a:t>
            </a:r>
            <a:r>
              <a:rPr lang="en-US" sz="2800" dirty="0"/>
              <a:t>) </a:t>
            </a:r>
            <a:r>
              <a:rPr sz="2800" dirty="0" err="1"/>
              <a:t>apa</a:t>
            </a:r>
            <a:r>
              <a:rPr sz="2800" dirty="0"/>
              <a:t> yang diterima/ditangkap dan tindakan (action) apa yang diambil.</a:t>
            </a:r>
          </a:p>
          <a:p>
            <a:pPr marL="357188" indent="-357188" algn="just">
              <a:buFont typeface="Wingdings" panose="05000000000000000000" pitchFamily="2" charset="2"/>
              <a:buChar char="q"/>
            </a:pPr>
            <a:r>
              <a:rPr sz="2800" dirty="0"/>
              <a:t>Tindakan yang tepat adalah tindakan yang akan menyebabkan agen menjadi yang paling sukses.</a:t>
            </a:r>
          </a:p>
          <a:p>
            <a:pPr marL="357188" indent="-357188" algn="just">
              <a:buFont typeface="Wingdings" panose="05000000000000000000" pitchFamily="2" charset="2"/>
              <a:buChar char="q"/>
            </a:pPr>
            <a:r>
              <a:rPr sz="2800" dirty="0">
                <a:solidFill>
                  <a:srgbClr val="FF0000"/>
                </a:solidFill>
              </a:rPr>
              <a:t>Pengukuran kinerja: </a:t>
            </a:r>
            <a:r>
              <a:rPr sz="2800" dirty="0"/>
              <a:t>Sebuah kriteria obyektif untuk mengukur keberhasilan suatu perilaku agen</a:t>
            </a:r>
          </a:p>
        </p:txBody>
      </p:sp>
    </p:spTree>
    <p:extLst>
      <p:ext uri="{BB962C8B-B14F-4D97-AF65-F5344CB8AC3E}">
        <p14:creationId xmlns:p14="http://schemas.microsoft.com/office/powerpoint/2010/main" val="27818851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R</a:t>
            </a:r>
            <a:r>
              <a:rPr lang="id-ID" smtClean="0"/>
              <a:t>ancangan </a:t>
            </a:r>
            <a:r>
              <a:rPr lang="id-ID"/>
              <a:t>Agen </a:t>
            </a:r>
            <a:r>
              <a:rPr lang="id-ID" smtClean="0"/>
              <a:t>cerdas</a:t>
            </a:r>
            <a:endParaRPr lang="id-ID" dirty="0"/>
          </a:p>
        </p:txBody>
      </p:sp>
      <p:sp>
        <p:nvSpPr>
          <p:cNvPr id="3" name="Content Placeholder 2"/>
          <p:cNvSpPr>
            <a:spLocks noGrp="1"/>
          </p:cNvSpPr>
          <p:nvPr>
            <p:ph idx="1"/>
          </p:nvPr>
        </p:nvSpPr>
        <p:spPr>
          <a:xfrm>
            <a:off x="892725" y="1628800"/>
            <a:ext cx="10327044" cy="4224528"/>
          </a:xfrm>
        </p:spPr>
        <p:txBody>
          <a:bodyPr vert="horz" wrap="square" lIns="91440" tIns="45720" rIns="91440" bIns="45720" numCol="1" rtlCol="0" anchor="t" anchorCtr="0" compatLnSpc="1">
            <a:prstTxWarp prst="textNoShape">
              <a:avLst/>
            </a:prstTxWarp>
            <a:noAutofit/>
          </a:bodyPr>
          <a:lstStyle/>
          <a:p>
            <a:pPr marL="114300" indent="0" algn="just" fontAlgn="auto">
              <a:spcAft>
                <a:spcPts val="0"/>
              </a:spcAft>
              <a:buClr>
                <a:schemeClr val="accent1"/>
              </a:buClr>
              <a:buNone/>
              <a:defRPr/>
            </a:pPr>
            <a:r>
              <a:rPr lang="id-ID" dirty="0"/>
              <a:t>Misalnya, mengukur kinerja dari agen </a:t>
            </a:r>
            <a:r>
              <a:rPr lang="id-ID" b="1" dirty="0"/>
              <a:t>vacuum-cleaner</a:t>
            </a:r>
            <a:r>
              <a:rPr lang="id-ID" dirty="0"/>
              <a:t>: </a:t>
            </a:r>
          </a:p>
          <a:p>
            <a:pPr marL="536575" indent="-452438" algn="just" fontAlgn="auto">
              <a:spcAft>
                <a:spcPts val="0"/>
              </a:spcAft>
              <a:buClr>
                <a:schemeClr val="accent1"/>
              </a:buClr>
              <a:buFont typeface="Wingdings" panose="05000000000000000000" pitchFamily="2" charset="2"/>
              <a:buChar char="q"/>
              <a:defRPr/>
            </a:pPr>
            <a:r>
              <a:rPr lang="id-ID" dirty="0"/>
              <a:t>Jumlah kotoran dibersihkan, </a:t>
            </a:r>
          </a:p>
          <a:p>
            <a:pPr marL="536575" indent="-452438" algn="just" fontAlgn="auto">
              <a:spcAft>
                <a:spcPts val="0"/>
              </a:spcAft>
              <a:buClr>
                <a:schemeClr val="accent1"/>
              </a:buClr>
              <a:buFont typeface="Wingdings" panose="05000000000000000000" pitchFamily="2" charset="2"/>
              <a:buChar char="q"/>
              <a:defRPr/>
            </a:pPr>
            <a:r>
              <a:rPr lang="id-ID" dirty="0"/>
              <a:t>Jumlah waktu yang dibutuhkan, </a:t>
            </a:r>
          </a:p>
          <a:p>
            <a:pPr marL="536575" indent="-452438" algn="just" fontAlgn="auto">
              <a:spcAft>
                <a:spcPts val="0"/>
              </a:spcAft>
              <a:buClr>
                <a:schemeClr val="accent1"/>
              </a:buClr>
              <a:buFont typeface="Wingdings" panose="05000000000000000000" pitchFamily="2" charset="2"/>
              <a:buChar char="q"/>
              <a:defRPr/>
            </a:pPr>
            <a:r>
              <a:rPr lang="id-ID" dirty="0"/>
              <a:t>Jumlah listrik yang dikonsumsi, </a:t>
            </a:r>
          </a:p>
          <a:p>
            <a:pPr marL="536575" indent="-452438" algn="just" fontAlgn="auto">
              <a:spcAft>
                <a:spcPts val="0"/>
              </a:spcAft>
              <a:buClr>
                <a:schemeClr val="accent1"/>
              </a:buClr>
              <a:buFont typeface="Wingdings" panose="05000000000000000000" pitchFamily="2" charset="2"/>
              <a:buChar char="q"/>
              <a:defRPr/>
            </a:pPr>
            <a:r>
              <a:rPr lang="id-ID" dirty="0"/>
              <a:t>Jumlah kebisingan yang dihasilkan, dll</a:t>
            </a:r>
          </a:p>
          <a:p>
            <a:pPr marL="114300" indent="0" algn="just" fontAlgn="auto">
              <a:spcAft>
                <a:spcPts val="0"/>
              </a:spcAft>
              <a:buClr>
                <a:schemeClr val="accent1"/>
              </a:buClr>
              <a:buNone/>
              <a:defRPr/>
            </a:pPr>
            <a:endParaRPr lang="id-ID" dirty="0"/>
          </a:p>
          <a:p>
            <a:pPr marL="114300" indent="0" algn="just" fontAlgn="auto">
              <a:spcAft>
                <a:spcPts val="0"/>
              </a:spcAft>
              <a:buClr>
                <a:schemeClr val="accent1"/>
              </a:buClr>
              <a:buNone/>
              <a:defRPr/>
            </a:pPr>
            <a:r>
              <a:rPr lang="id-ID" dirty="0"/>
              <a:t>Pengukuran kinerja haruslah dapat dinyatakan dalam ukuran kuantitatif. Kata “jumlah” mengindikasikan suatu ukuran kuantitatif/terukur.</a:t>
            </a:r>
          </a:p>
        </p:txBody>
      </p:sp>
    </p:spTree>
    <p:extLst>
      <p:ext uri="{BB962C8B-B14F-4D97-AF65-F5344CB8AC3E}">
        <p14:creationId xmlns:p14="http://schemas.microsoft.com/office/powerpoint/2010/main" val="11657215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R</a:t>
            </a:r>
            <a:r>
              <a:rPr lang="id-ID" smtClean="0"/>
              <a:t>ancangan </a:t>
            </a:r>
            <a:r>
              <a:rPr lang="id-ID"/>
              <a:t>Agen </a:t>
            </a:r>
            <a:r>
              <a:rPr lang="id-ID" smtClean="0"/>
              <a:t>cerdas</a:t>
            </a:r>
            <a:endParaRPr lang="id-ID" dirty="0"/>
          </a:p>
        </p:txBody>
      </p:sp>
      <p:sp>
        <p:nvSpPr>
          <p:cNvPr id="13315" name="Content Placeholder 2"/>
          <p:cNvSpPr>
            <a:spLocks noGrp="1"/>
          </p:cNvSpPr>
          <p:nvPr>
            <p:ph idx="1"/>
          </p:nvPr>
        </p:nvSpPr>
        <p:spPr>
          <a:xfrm>
            <a:off x="609600" y="1556792"/>
            <a:ext cx="10972800" cy="4767808"/>
          </a:xfrm>
          <a:ln/>
        </p:spPr>
        <p:txBody>
          <a:bodyPr vert="horz" wrap="square" lIns="91440" tIns="45720" rIns="91440" bIns="45720" numCol="1" anchor="t" anchorCtr="0" compatLnSpc="1">
            <a:prstTxWarp prst="textNoShape">
              <a:avLst/>
            </a:prstTxWarp>
            <a:normAutofit/>
          </a:bodyPr>
          <a:lstStyle/>
          <a:p>
            <a:pPr algn="just"/>
            <a:r>
              <a:rPr sz="2800" dirty="0"/>
              <a:t>Untuk setiap urutan persepsi (</a:t>
            </a:r>
            <a:r>
              <a:rPr sz="2800" dirty="0">
                <a:solidFill>
                  <a:srgbClr val="FF0000"/>
                </a:solidFill>
              </a:rPr>
              <a:t>percept sequence</a:t>
            </a:r>
            <a:r>
              <a:rPr sz="2800" dirty="0"/>
              <a:t>) yang ada, agen rasional harus memilih tindakan yang diharapkan untuk memaksimalkan ukuran kinerjanya. </a:t>
            </a:r>
          </a:p>
          <a:p>
            <a:pPr algn="just"/>
            <a:r>
              <a:rPr sz="2800" dirty="0"/>
              <a:t>Tujuan (</a:t>
            </a:r>
            <a:r>
              <a:rPr sz="2800" dirty="0">
                <a:solidFill>
                  <a:srgbClr val="FF0000"/>
                </a:solidFill>
              </a:rPr>
              <a:t>Goal</a:t>
            </a:r>
            <a:r>
              <a:rPr sz="2800" dirty="0"/>
              <a:t>): Setelah menentukan criteria obyektif (seperti diatas), pilih salah satu tujuan untuk menjadi fokus utama dari agen. Goal adalah tujuan utama yang berusaha dicapai oleh agen (prioritas utama)</a:t>
            </a:r>
          </a:p>
        </p:txBody>
      </p:sp>
    </p:spTree>
    <p:extLst>
      <p:ext uri="{BB962C8B-B14F-4D97-AF65-F5344CB8AC3E}">
        <p14:creationId xmlns:p14="http://schemas.microsoft.com/office/powerpoint/2010/main" val="12322807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R</a:t>
            </a:r>
            <a:r>
              <a:rPr lang="id-ID" smtClean="0"/>
              <a:t>ancangan </a:t>
            </a:r>
            <a:r>
              <a:rPr lang="id-ID"/>
              <a:t>Agen </a:t>
            </a:r>
            <a:r>
              <a:rPr lang="id-ID" smtClean="0"/>
              <a:t>cerdas</a:t>
            </a:r>
            <a:endParaRPr lang="id-ID" dirty="0"/>
          </a:p>
        </p:txBody>
      </p:sp>
      <p:sp>
        <p:nvSpPr>
          <p:cNvPr id="3" name="Content Placeholder 2"/>
          <p:cNvSpPr>
            <a:spLocks noGrp="1"/>
          </p:cNvSpPr>
          <p:nvPr>
            <p:ph idx="1"/>
          </p:nvPr>
        </p:nvSpPr>
        <p:spPr>
          <a:xfrm>
            <a:off x="914400" y="1772816"/>
            <a:ext cx="10394731" cy="4536544"/>
          </a:xfrm>
        </p:spPr>
        <p:txBody>
          <a:bodyPr vert="horz" wrap="square" lIns="91440" tIns="45720" rIns="91440" bIns="45720" numCol="1" rtlCol="0" anchor="t" anchorCtr="0" compatLnSpc="1">
            <a:prstTxWarp prst="textNoShape">
              <a:avLst/>
            </a:prstTxWarp>
            <a:normAutofit/>
          </a:bodyPr>
          <a:lstStyle/>
          <a:p>
            <a:pPr marL="0" indent="0" algn="just">
              <a:buClrTx/>
              <a:buNone/>
              <a:defRPr/>
            </a:pPr>
            <a:r>
              <a:rPr lang="id-ID" sz="3200" dirty="0"/>
              <a:t>Sebelum membuat suatu agen, hendaknya telah mengetahui dengan baik :</a:t>
            </a:r>
            <a:endParaRPr lang="en-US" sz="3200" dirty="0"/>
          </a:p>
          <a:p>
            <a:pPr marL="457200" lvl="1" indent="-457200" algn="just">
              <a:buClrTx/>
              <a:buFont typeface="+mj-lt"/>
              <a:buAutoNum type="arabicPeriod"/>
              <a:defRPr/>
            </a:pPr>
            <a:r>
              <a:rPr lang="en-US" sz="2800" dirty="0"/>
              <a:t>S</a:t>
            </a:r>
            <a:r>
              <a:rPr lang="id-ID" sz="2800" dirty="0"/>
              <a:t>emua kemungkinan kesan dan tindakan yang dapat diterima dan dilakukan oleh agen</a:t>
            </a:r>
            <a:r>
              <a:rPr lang="en-US" sz="2800" dirty="0"/>
              <a:t>.</a:t>
            </a:r>
          </a:p>
          <a:p>
            <a:pPr marL="457200" lvl="1" indent="-457200" algn="just">
              <a:buClrTx/>
              <a:buFont typeface="+mj-lt"/>
              <a:buAutoNum type="arabicPeriod"/>
              <a:defRPr/>
            </a:pPr>
            <a:r>
              <a:rPr lang="en-US" sz="2800" dirty="0"/>
              <a:t>A</a:t>
            </a:r>
            <a:r>
              <a:rPr lang="id-ID" sz="2800" dirty="0"/>
              <a:t>pa tujuan atau pengukur kemampuan agen yang ingin dicapai</a:t>
            </a:r>
            <a:r>
              <a:rPr lang="en-US" sz="2800" dirty="0"/>
              <a:t>.</a:t>
            </a:r>
          </a:p>
          <a:p>
            <a:pPr marL="457200" lvl="1" indent="-457200" algn="just">
              <a:buClrTx/>
              <a:buFont typeface="+mj-lt"/>
              <a:buAutoNum type="arabicPeriod"/>
              <a:defRPr/>
            </a:pPr>
            <a:r>
              <a:rPr lang="en-US" sz="2800" dirty="0"/>
              <a:t>D</a:t>
            </a:r>
            <a:r>
              <a:rPr lang="id-ID" sz="2800" dirty="0"/>
              <a:t>an lingkungan yang seperti apa yang akan dioperasikan oleh agen. </a:t>
            </a:r>
          </a:p>
          <a:p>
            <a:pPr indent="-228600" fontAlgn="auto">
              <a:spcAft>
                <a:spcPts val="0"/>
              </a:spcAft>
              <a:buClr>
                <a:schemeClr val="accent1"/>
              </a:buClr>
              <a:buFont typeface="Arial" panose="020B0604020202020204" pitchFamily="34" charset="0"/>
              <a:buChar char="•"/>
              <a:defRPr/>
            </a:pPr>
            <a:endParaRPr lang="id-ID" sz="3200" dirty="0"/>
          </a:p>
        </p:txBody>
      </p:sp>
    </p:spTree>
    <p:extLst>
      <p:ext uri="{BB962C8B-B14F-4D97-AF65-F5344CB8AC3E}">
        <p14:creationId xmlns:p14="http://schemas.microsoft.com/office/powerpoint/2010/main" val="37566271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Diagram 4"/>
              <p:cNvGraphicFramePr/>
              <p:nvPr>
                <p:extLst>
                  <p:ext uri="{D42A27DB-BD31-4B8C-83A1-F6EECF244321}">
                    <p14:modId xmlns:p14="http://schemas.microsoft.com/office/powerpoint/2010/main" val="580718932"/>
                  </p:ext>
                </p:extLst>
              </p:nvPr>
            </p:nvGraphicFramePr>
            <p:xfrm>
              <a:off x="1158240" y="1579179"/>
              <a:ext cx="10058400" cy="390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p:cNvGraphicFramePr/>
              <p:nvPr>
                <p:extLst>
                  <p:ext uri="{D42A27DB-BD31-4B8C-83A1-F6EECF244321}">
                    <p14:modId xmlns:p14="http://schemas.microsoft.com/office/powerpoint/2010/main" val="580718932"/>
                  </p:ext>
                </p:extLst>
              </p:nvPr>
            </p:nvGraphicFramePr>
            <p:xfrm>
              <a:off x="1158240" y="1579179"/>
              <a:ext cx="10058400" cy="3901440"/>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6" name="TextBox 5"/>
          <p:cNvSpPr txBox="1"/>
          <p:nvPr/>
        </p:nvSpPr>
        <p:spPr>
          <a:xfrm>
            <a:off x="1158240" y="5712119"/>
            <a:ext cx="10058400" cy="757130"/>
          </a:xfrm>
          <a:prstGeom prst="rect">
            <a:avLst/>
          </a:prstGeom>
          <a:noFill/>
        </p:spPr>
        <p:txBody>
          <a:bodyPr wrap="square" rtlCol="0">
            <a:spAutoFit/>
          </a:bodyPr>
          <a:lstStyle/>
          <a:p>
            <a:pPr marL="342900" indent="-342900">
              <a:buFont typeface="Arial" pitchFamily="34" charset="0"/>
              <a:buChar char="•"/>
            </a:pPr>
            <a:r>
              <a:rPr lang="en-US" sz="2160" dirty="0"/>
              <a:t>Agent = </a:t>
            </a:r>
            <a:r>
              <a:rPr lang="en-US" sz="2160" dirty="0" err="1"/>
              <a:t>Arsitektur</a:t>
            </a:r>
            <a:r>
              <a:rPr lang="en-US" sz="2160" dirty="0"/>
              <a:t> + Program</a:t>
            </a:r>
          </a:p>
          <a:p>
            <a:pPr marL="342900" indent="-342900">
              <a:buFont typeface="Arial" pitchFamily="34" charset="0"/>
              <a:buChar char="•"/>
            </a:pPr>
            <a:r>
              <a:rPr lang="en-US" sz="2160" dirty="0">
                <a:solidFill>
                  <a:srgbClr val="FF0000"/>
                </a:solidFill>
              </a:rPr>
              <a:t>Agent program</a:t>
            </a:r>
            <a:r>
              <a:rPr lang="en-US" sz="2160" dirty="0"/>
              <a:t> </a:t>
            </a:r>
            <a:r>
              <a:rPr lang="en-US" sz="2160" dirty="0" err="1"/>
              <a:t>menerima</a:t>
            </a:r>
            <a:r>
              <a:rPr lang="en-US" sz="2160" dirty="0"/>
              <a:t> input percept </a:t>
            </a:r>
            <a:r>
              <a:rPr lang="en-US" sz="2160" dirty="0" err="1"/>
              <a:t>terakhir</a:t>
            </a:r>
            <a:r>
              <a:rPr lang="en-US" sz="2160" dirty="0"/>
              <a:t> (</a:t>
            </a:r>
            <a:r>
              <a:rPr lang="en-US" sz="2160" dirty="0" err="1"/>
              <a:t>bisa</a:t>
            </a:r>
            <a:r>
              <a:rPr lang="en-US" sz="2160" dirty="0"/>
              <a:t> </a:t>
            </a:r>
            <a:r>
              <a:rPr lang="en-US" sz="2160" dirty="0" err="1"/>
              <a:t>juga</a:t>
            </a:r>
            <a:r>
              <a:rPr lang="en-US" sz="2160" dirty="0"/>
              <a:t> </a:t>
            </a:r>
            <a:r>
              <a:rPr lang="en-US" sz="2160" i="1" dirty="0"/>
              <a:t>percept sequence</a:t>
            </a:r>
            <a:r>
              <a:rPr lang="en-US" sz="2160" dirty="0"/>
              <a:t>)</a:t>
            </a:r>
          </a:p>
        </p:txBody>
      </p:sp>
      <p:sp>
        <p:nvSpPr>
          <p:cNvPr id="3" name="Title 2"/>
          <p:cNvSpPr>
            <a:spLocks noGrp="1"/>
          </p:cNvSpPr>
          <p:nvPr>
            <p:ph type="title"/>
          </p:nvPr>
        </p:nvSpPr>
        <p:spPr/>
        <p:txBody>
          <a:bodyPr/>
          <a:lstStyle/>
          <a:p>
            <a:r>
              <a:rPr lang="en-US"/>
              <a:t>Struktur </a:t>
            </a:r>
            <a:r>
              <a:rPr lang="en-US" smtClean="0"/>
              <a:t>Sebuah Agen</a:t>
            </a:r>
            <a:endParaRPr lang="en-ID"/>
          </a:p>
        </p:txBody>
      </p:sp>
    </p:spTree>
    <p:extLst>
      <p:ext uri="{BB962C8B-B14F-4D97-AF65-F5344CB8AC3E}">
        <p14:creationId xmlns:p14="http://schemas.microsoft.com/office/powerpoint/2010/main" val="33271399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vacuum2-environment"/>
          <p:cNvPicPr>
            <a:picLocks noChangeAspect="1" noChangeArrowheads="1"/>
          </p:cNvPicPr>
          <p:nvPr/>
        </p:nvPicPr>
        <p:blipFill rotWithShape="1">
          <a:blip r:embed="rId2">
            <a:extLst>
              <a:ext uri="{28A0092B-C50C-407E-A947-70E740481C1C}">
                <a14:useLocalDpi xmlns:a14="http://schemas.microsoft.com/office/drawing/2010/main" val="0"/>
              </a:ext>
            </a:extLst>
          </a:blip>
          <a:srcRect l="-380" r="48551"/>
          <a:stretch/>
        </p:blipFill>
        <p:spPr bwMode="auto">
          <a:xfrm>
            <a:off x="8401032" y="1407449"/>
            <a:ext cx="2175697"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1024128" y="441434"/>
            <a:ext cx="9720072" cy="966015"/>
          </a:xfrm>
        </p:spPr>
        <p:txBody>
          <a:bodyPr/>
          <a:lstStyle/>
          <a:p>
            <a:pPr algn="just"/>
            <a:r>
              <a:rPr lang="en-US" dirty="0" err="1" smtClean="0"/>
              <a:t>Contoh</a:t>
            </a:r>
            <a:r>
              <a:rPr lang="en-US" dirty="0" smtClean="0"/>
              <a:t>: </a:t>
            </a:r>
            <a:r>
              <a:rPr lang="en-US" dirty="0" err="1" smtClean="0"/>
              <a:t>VacuumCleanerWorld</a:t>
            </a:r>
            <a:endParaRPr lang="en-US" dirty="0"/>
          </a:p>
        </p:txBody>
      </p:sp>
      <p:sp>
        <p:nvSpPr>
          <p:cNvPr id="7" name="TextBox 6"/>
          <p:cNvSpPr txBox="1"/>
          <p:nvPr/>
        </p:nvSpPr>
        <p:spPr>
          <a:xfrm>
            <a:off x="1008611" y="1578272"/>
            <a:ext cx="7082443" cy="4154984"/>
          </a:xfrm>
          <a:prstGeom prst="rect">
            <a:avLst/>
          </a:prstGeom>
          <a:noFill/>
        </p:spPr>
        <p:txBody>
          <a:bodyPr wrap="square" rtlCol="0">
            <a:spAutoFit/>
          </a:bodyPr>
          <a:lstStyle/>
          <a:p>
            <a:r>
              <a:rPr lang="en-US" sz="2400" dirty="0" err="1">
                <a:latin typeface="Calibri" panose="020F0502020204030204" pitchFamily="34" charset="0"/>
                <a:cs typeface="Calibri" panose="020F0502020204030204" pitchFamily="34" charset="0"/>
              </a:rPr>
              <a:t>Definisi</a:t>
            </a: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task environment</a:t>
            </a:r>
            <a:r>
              <a:rPr lang="en-US" sz="2400" dirty="0">
                <a:latin typeface="Calibri" panose="020F0502020204030204" pitchFamily="34" charset="0"/>
                <a:cs typeface="Calibri" panose="020F0502020204030204" pitchFamily="34" charset="0"/>
              </a:rPr>
              <a:t>:</a:t>
            </a:r>
          </a:p>
          <a:p>
            <a:pPr marL="342900" indent="-342900">
              <a:buFont typeface="Arial" pitchFamily="34" charset="0"/>
              <a:buChar char="•"/>
            </a:pPr>
            <a:r>
              <a:rPr lang="en-US" sz="2400" dirty="0">
                <a:solidFill>
                  <a:srgbClr val="FF0000"/>
                </a:solidFill>
                <a:latin typeface="Calibri" panose="020F0502020204030204" pitchFamily="34" charset="0"/>
                <a:cs typeface="Calibri" panose="020F0502020204030204" pitchFamily="34" charset="0"/>
              </a:rPr>
              <a:t>Performance measure</a:t>
            </a:r>
            <a:r>
              <a:rPr lang="en-US" sz="2400" dirty="0">
                <a:latin typeface="Calibri" panose="020F0502020204030204" pitchFamily="34" charset="0"/>
                <a:cs typeface="Calibri" panose="020F0502020204030204" pitchFamily="34" charset="0"/>
              </a:rPr>
              <a:t>: </a:t>
            </a:r>
          </a:p>
          <a:p>
            <a:pPr lvl="1"/>
            <a:r>
              <a:rPr lang="en-US" sz="2400" dirty="0" err="1">
                <a:latin typeface="Calibri" panose="020F0502020204030204" pitchFamily="34" charset="0"/>
                <a:cs typeface="Calibri" panose="020F0502020204030204" pitchFamily="34" charset="0"/>
              </a:rPr>
              <a:t>menjaga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kebersihan</a:t>
            </a:r>
            <a:endParaRPr lang="en-US" sz="2400" dirty="0">
              <a:latin typeface="Calibri" panose="020F0502020204030204" pitchFamily="34" charset="0"/>
              <a:cs typeface="Calibri" panose="020F0502020204030204" pitchFamily="34" charset="0"/>
            </a:endParaRPr>
          </a:p>
          <a:p>
            <a:pPr marL="342900" indent="-342900">
              <a:buFont typeface="Arial" pitchFamily="34" charset="0"/>
              <a:buChar char="•"/>
            </a:pPr>
            <a:r>
              <a:rPr lang="en-US" sz="2400" dirty="0">
                <a:solidFill>
                  <a:srgbClr val="FF0000"/>
                </a:solidFill>
                <a:latin typeface="Calibri" panose="020F0502020204030204" pitchFamily="34" charset="0"/>
                <a:cs typeface="Calibri" panose="020F0502020204030204" pitchFamily="34" charset="0"/>
              </a:rPr>
              <a:t>Environment </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ruangan</a:t>
            </a:r>
            <a:r>
              <a:rPr lang="en-US" sz="2400" dirty="0">
                <a:latin typeface="Calibri" panose="020F0502020204030204" pitchFamily="34" charset="0"/>
                <a:cs typeface="Calibri" panose="020F0502020204030204" pitchFamily="34" charset="0"/>
              </a:rPr>
              <a:t> A </a:t>
            </a:r>
            <a:r>
              <a:rPr lang="en-US" sz="2400" dirty="0" err="1">
                <a:latin typeface="Calibri" panose="020F0502020204030204" pitchFamily="34" charset="0"/>
                <a:cs typeface="Calibri" panose="020F0502020204030204" pitchFamily="34" charset="0"/>
              </a:rPr>
              <a:t>dan</a:t>
            </a:r>
            <a:r>
              <a:rPr lang="en-US" sz="2400" dirty="0">
                <a:latin typeface="Calibri" panose="020F0502020204030204" pitchFamily="34" charset="0"/>
                <a:cs typeface="Calibri" panose="020F0502020204030204" pitchFamily="34" charset="0"/>
              </a:rPr>
              <a:t> B </a:t>
            </a:r>
            <a:r>
              <a:rPr lang="en-US" sz="2400" dirty="0" err="1">
                <a:latin typeface="Calibri" panose="020F0502020204030204" pitchFamily="34" charset="0"/>
                <a:cs typeface="Calibri" panose="020F0502020204030204" pitchFamily="34" charset="0"/>
              </a:rPr>
              <a:t>beserta</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debunya</a:t>
            </a:r>
            <a:endParaRPr lang="en-US" sz="2400" dirty="0">
              <a:latin typeface="Calibri" panose="020F0502020204030204" pitchFamily="34" charset="0"/>
              <a:cs typeface="Calibri" panose="020F0502020204030204" pitchFamily="34" charset="0"/>
            </a:endParaRPr>
          </a:p>
          <a:p>
            <a:pPr marL="342900" indent="-342900">
              <a:buFont typeface="Arial" pitchFamily="34" charset="0"/>
              <a:buChar char="•"/>
            </a:pPr>
            <a:r>
              <a:rPr lang="en-US" sz="2400" dirty="0">
                <a:solidFill>
                  <a:srgbClr val="FF0000"/>
                </a:solidFill>
                <a:latin typeface="Calibri" panose="020F0502020204030204" pitchFamily="34" charset="0"/>
                <a:cs typeface="Calibri" panose="020F0502020204030204" pitchFamily="34" charset="0"/>
              </a:rPr>
              <a:t>Actuator</a:t>
            </a:r>
            <a:r>
              <a:rPr lang="en-US" sz="2400" dirty="0">
                <a:latin typeface="Calibri" panose="020F0502020204030204" pitchFamily="34" charset="0"/>
                <a:cs typeface="Calibri" panose="020F0502020204030204" pitchFamily="34" charset="0"/>
              </a:rPr>
              <a:t> : </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DoKeKiri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DoKeKanan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DoSedot</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DoSantai</a:t>
            </a:r>
            <a:endParaRPr lang="en-US" sz="2400" dirty="0">
              <a:latin typeface="Calibri" panose="020F0502020204030204" pitchFamily="34" charset="0"/>
              <a:cs typeface="Calibri" panose="020F0502020204030204" pitchFamily="34" charset="0"/>
            </a:endParaRPr>
          </a:p>
          <a:p>
            <a:pPr marL="342900" indent="-342900">
              <a:buFont typeface="Arial" pitchFamily="34" charset="0"/>
              <a:buChar char="•"/>
            </a:pPr>
            <a:r>
              <a:rPr lang="en-US" sz="2400" dirty="0">
                <a:solidFill>
                  <a:srgbClr val="FF0000"/>
                </a:solidFill>
                <a:latin typeface="Calibri" panose="020F0502020204030204" pitchFamily="34" charset="0"/>
                <a:cs typeface="Calibri" panose="020F0502020204030204" pitchFamily="34" charset="0"/>
              </a:rPr>
              <a:t>Sensors</a:t>
            </a:r>
            <a:r>
              <a:rPr lang="en-US" sz="2400" dirty="0">
                <a:latin typeface="Calibri" panose="020F0502020204030204" pitchFamily="34" charset="0"/>
                <a:cs typeface="Calibri" panose="020F0502020204030204" pitchFamily="34" charset="0"/>
              </a:rPr>
              <a:t>: </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lokasi</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dan</a:t>
            </a:r>
            <a:r>
              <a:rPr lang="en-US" sz="2400" dirty="0">
                <a:latin typeface="Calibri" panose="020F0502020204030204" pitchFamily="34" charset="0"/>
                <a:cs typeface="Calibri" panose="020F0502020204030204" pitchFamily="34" charset="0"/>
              </a:rPr>
              <a:t> status, </a:t>
            </a:r>
            <a:r>
              <a:rPr lang="en-US" sz="2400" dirty="0" err="1">
                <a:latin typeface="Calibri" panose="020F0502020204030204" pitchFamily="34" charset="0"/>
                <a:cs typeface="Calibri" panose="020F0502020204030204" pitchFamily="34" charset="0"/>
              </a:rPr>
              <a:t>mis</a:t>
            </a:r>
            <a:r>
              <a:rPr lang="en-US" sz="2400" dirty="0">
                <a:latin typeface="Calibri" panose="020F0502020204030204" pitchFamily="34" charset="0"/>
                <a:cs typeface="Calibri" panose="020F0502020204030204" pitchFamily="34" charset="0"/>
              </a:rPr>
              <a:t> : [A, </a:t>
            </a:r>
            <a:r>
              <a:rPr lang="en-US" sz="2400" dirty="0" err="1">
                <a:latin typeface="Calibri" panose="020F0502020204030204" pitchFamily="34" charset="0"/>
                <a:cs typeface="Calibri" panose="020F0502020204030204" pitchFamily="34" charset="0"/>
              </a:rPr>
              <a:t>kotor</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Contoh</a:t>
            </a:r>
            <a:r>
              <a:rPr lang="en-US" sz="2400" dirty="0">
                <a:latin typeface="Calibri" panose="020F0502020204030204" pitchFamily="34" charset="0"/>
                <a:cs typeface="Calibri" panose="020F0502020204030204" pitchFamily="34" charset="0"/>
              </a:rPr>
              <a:t> percept sequence :</a:t>
            </a:r>
          </a:p>
          <a:p>
            <a:r>
              <a:rPr lang="en-US" sz="2400" dirty="0">
                <a:latin typeface="Calibri" panose="020F0502020204030204" pitchFamily="34" charset="0"/>
                <a:cs typeface="Calibri" panose="020F0502020204030204" pitchFamily="34" charset="0"/>
              </a:rPr>
              <a:t>       {[A, </a:t>
            </a:r>
            <a:r>
              <a:rPr lang="en-US" sz="2400" dirty="0" err="1">
                <a:latin typeface="Calibri" panose="020F0502020204030204" pitchFamily="34" charset="0"/>
                <a:cs typeface="Calibri" panose="020F0502020204030204" pitchFamily="34" charset="0"/>
              </a:rPr>
              <a:t>kotor</a:t>
            </a:r>
            <a:r>
              <a:rPr lang="en-US" sz="2400" dirty="0">
                <a:latin typeface="Calibri" panose="020F0502020204030204" pitchFamily="34" charset="0"/>
                <a:cs typeface="Calibri" panose="020F0502020204030204" pitchFamily="34" charset="0"/>
              </a:rPr>
              <a:t>],[A, </a:t>
            </a:r>
            <a:r>
              <a:rPr lang="en-US" sz="2400" dirty="0" err="1">
                <a:latin typeface="Calibri" panose="020F0502020204030204" pitchFamily="34" charset="0"/>
                <a:cs typeface="Calibri" panose="020F0502020204030204" pitchFamily="34" charset="0"/>
              </a:rPr>
              <a:t>kotor</a:t>
            </a:r>
            <a:r>
              <a:rPr lang="en-US" sz="2400" dirty="0">
                <a:latin typeface="Calibri" panose="020F0502020204030204" pitchFamily="34" charset="0"/>
                <a:cs typeface="Calibri" panose="020F0502020204030204" pitchFamily="34" charset="0"/>
              </a:rPr>
              <a:t>],[B, </a:t>
            </a:r>
            <a:r>
              <a:rPr lang="en-US" sz="2400" dirty="0" err="1">
                <a:latin typeface="Calibri" panose="020F0502020204030204" pitchFamily="34" charset="0"/>
                <a:cs typeface="Calibri" panose="020F0502020204030204" pitchFamily="34" charset="0"/>
              </a:rPr>
              <a:t>bersih</a:t>
            </a:r>
            <a:r>
              <a:rPr lang="en-US" sz="2400" dirty="0">
                <a:latin typeface="Calibri" panose="020F0502020204030204" pitchFamily="34" charset="0"/>
                <a:cs typeface="Calibri" panose="020F0502020204030204" pitchFamily="34" charset="0"/>
              </a:rPr>
              <a:t>], ….} </a:t>
            </a:r>
          </a:p>
        </p:txBody>
      </p:sp>
      <p:pic>
        <p:nvPicPr>
          <p:cNvPr id="8" name="Picture 4" descr="vacuum2-environment"/>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8431876" y="3977640"/>
            <a:ext cx="2144684" cy="219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3367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Contoh: VacuumCleanerWorld</a:t>
            </a:r>
            <a:endParaRPr lang="en-ID"/>
          </a:p>
        </p:txBody>
      </p:sp>
      <p:pic>
        <p:nvPicPr>
          <p:cNvPr id="4" name="Content Placeholder 3"/>
          <p:cNvPicPr>
            <a:picLocks noGrp="1" noChangeAspect="1"/>
          </p:cNvPicPr>
          <p:nvPr>
            <p:ph idx="1"/>
          </p:nvPr>
        </p:nvPicPr>
        <p:blipFill>
          <a:blip r:embed="rId2"/>
          <a:stretch>
            <a:fillRect/>
          </a:stretch>
        </p:blipFill>
        <p:spPr>
          <a:xfrm>
            <a:off x="1908524" y="1907627"/>
            <a:ext cx="7951280" cy="4483898"/>
          </a:xfrm>
          <a:prstGeom prst="rect">
            <a:avLst/>
          </a:prstGeom>
          <a:noFill/>
          <a:ln w="9525">
            <a:noFill/>
          </a:ln>
        </p:spPr>
      </p:pic>
    </p:spTree>
    <p:extLst>
      <p:ext uri="{BB962C8B-B14F-4D97-AF65-F5344CB8AC3E}">
        <p14:creationId xmlns:p14="http://schemas.microsoft.com/office/powerpoint/2010/main" val="45397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smtClean="0"/>
              <a:t>Outline</a:t>
            </a:r>
            <a:endParaRPr lang="id-ID" dirty="0"/>
          </a:p>
        </p:txBody>
      </p:sp>
      <p:sp>
        <p:nvSpPr>
          <p:cNvPr id="3075"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buFont typeface="Wingdings" panose="05000000000000000000" pitchFamily="2" charset="2"/>
              <a:buChar char="q"/>
            </a:pPr>
            <a:r>
              <a:rPr lang="en-ID" sz="2800" smtClean="0"/>
              <a:t>Konsep Dasar Agen</a:t>
            </a:r>
          </a:p>
          <a:p>
            <a:pPr marL="357188" indent="-357188">
              <a:buFont typeface="Wingdings" panose="05000000000000000000" pitchFamily="2" charset="2"/>
              <a:buChar char="q"/>
            </a:pPr>
            <a:r>
              <a:rPr lang="en-ID" sz="2800" smtClean="0"/>
              <a:t>Lingkungan Agen</a:t>
            </a:r>
          </a:p>
          <a:p>
            <a:pPr marL="357188" indent="-357188">
              <a:buFont typeface="Wingdings" panose="05000000000000000000" pitchFamily="2" charset="2"/>
              <a:buChar char="q"/>
            </a:pPr>
            <a:r>
              <a:rPr lang="en-ID" sz="2800" smtClean="0"/>
              <a:t>Merancang Agen</a:t>
            </a:r>
          </a:p>
          <a:p>
            <a:pPr marL="357188" indent="-357188">
              <a:buFont typeface="Wingdings" panose="05000000000000000000" pitchFamily="2" charset="2"/>
              <a:buChar char="q"/>
            </a:pPr>
            <a:r>
              <a:rPr lang="en-ID" sz="2800" smtClean="0"/>
              <a:t>Karakteristik Agen</a:t>
            </a:r>
          </a:p>
          <a:p>
            <a:pPr marL="357188" indent="-357188">
              <a:buFont typeface="Wingdings" panose="05000000000000000000" pitchFamily="2" charset="2"/>
              <a:buChar char="q"/>
            </a:pPr>
            <a:r>
              <a:rPr lang="en-ID" sz="2800" smtClean="0"/>
              <a:t>Arsitektur dan Tipe Agen</a:t>
            </a:r>
          </a:p>
          <a:p>
            <a:pPr marL="357188" indent="-357188">
              <a:buFont typeface="Wingdings" panose="05000000000000000000" pitchFamily="2" charset="2"/>
              <a:buChar char="q"/>
            </a:pPr>
            <a:endParaRPr sz="2800" dirty="0"/>
          </a:p>
        </p:txBody>
      </p:sp>
    </p:spTree>
    <p:extLst>
      <p:ext uri="{BB962C8B-B14F-4D97-AF65-F5344CB8AC3E}">
        <p14:creationId xmlns:p14="http://schemas.microsoft.com/office/powerpoint/2010/main" val="245503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83920" y="1600200"/>
            <a:ext cx="6508224" cy="64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400" dirty="0"/>
              <a:t>Agent function : </a:t>
            </a:r>
            <a:r>
              <a:rPr lang="en-US" sz="2400" dirty="0" err="1"/>
              <a:t>AgenRajin</a:t>
            </a:r>
            <a:r>
              <a:rPr lang="en-US" sz="2400" baseline="30000" dirty="0" err="1"/>
              <a:t>TM</a:t>
            </a:r>
            <a:endParaRPr lang="en-US" sz="2400" dirty="0"/>
          </a:p>
        </p:txBody>
      </p:sp>
      <mc:AlternateContent xmlns:mc="http://schemas.openxmlformats.org/markup-compatibility/2006">
        <mc:Choice xmlns:a14="http://schemas.microsoft.com/office/drawing/2010/main" Requires="a14">
          <p:sp>
            <p:nvSpPr>
              <p:cNvPr id="5" name="TextBox 4"/>
              <p:cNvSpPr txBox="1"/>
              <p:nvPr/>
            </p:nvSpPr>
            <p:spPr>
              <a:xfrm>
                <a:off x="1108363" y="2331720"/>
                <a:ext cx="4744953" cy="1200329"/>
              </a:xfrm>
              <a:prstGeom prst="rect">
                <a:avLst/>
              </a:prstGeom>
              <a:noFill/>
            </p:spPr>
            <p:txBody>
              <a:bodyPr wrap="none" rtlCol="0">
                <a:spAutoFit/>
              </a:bodyPr>
              <a:lstStyle/>
              <a:p>
                <a:pPr lvl="0"/>
                <a14:m>
                  <m:oMathPara xmlns:m="http://schemas.openxmlformats.org/officeDocument/2006/math">
                    <m:oMathParaPr>
                      <m:jc m:val="left"/>
                    </m:oMathParaPr>
                    <m:oMath xmlns:m="http://schemas.openxmlformats.org/officeDocument/2006/math">
                      <m:r>
                        <a:rPr lang="en-US" sz="2400" i="1">
                          <a:latin typeface="Cambria Math"/>
                        </a:rPr>
                        <m:t>𝑓</m:t>
                      </m:r>
                      <m:r>
                        <a:rPr lang="en-US" sz="2400" i="1">
                          <a:latin typeface="Cambria Math"/>
                        </a:rPr>
                        <m:t>(</m:t>
                      </m:r>
                      <m:d>
                        <m:dPr>
                          <m:begChr m:val="{"/>
                          <m:endChr m:val="}"/>
                          <m:ctrlPr>
                            <a:rPr lang="en-US" sz="2400" i="1">
                              <a:latin typeface="Cambria Math" panose="02040503050406030204" pitchFamily="18" charset="0"/>
                            </a:rPr>
                          </m:ctrlPr>
                        </m:dPr>
                        <m:e>
                          <m:r>
                            <a:rPr lang="en-US" sz="2400" i="1">
                              <a:latin typeface="Cambria Math"/>
                            </a:rPr>
                            <m:t>…, </m:t>
                          </m:r>
                          <m:d>
                            <m:dPr>
                              <m:begChr m:val="["/>
                              <m:endChr m:val="]"/>
                              <m:ctrlPr>
                                <a:rPr lang="en-US" sz="2400" i="1">
                                  <a:latin typeface="Cambria Math" panose="02040503050406030204" pitchFamily="18" charset="0"/>
                                </a:rPr>
                              </m:ctrlPr>
                            </m:dPr>
                            <m:e>
                              <m:r>
                                <a:rPr lang="en-US" sz="2400" i="1">
                                  <a:latin typeface="Cambria Math"/>
                                </a:rPr>
                                <m:t>∗, </m:t>
                              </m:r>
                              <m:r>
                                <a:rPr lang="en-US" sz="2400" i="1">
                                  <a:latin typeface="Cambria Math"/>
                                </a:rPr>
                                <m:t>𝐾𝑜𝑡𝑜𝑟</m:t>
                              </m:r>
                            </m:e>
                          </m:d>
                        </m:e>
                      </m:d>
                      <m:r>
                        <a:rPr lang="en-US" sz="2400" i="1">
                          <a:latin typeface="Cambria Math"/>
                        </a:rPr>
                        <m:t>→</m:t>
                      </m:r>
                      <m:r>
                        <a:rPr lang="en-US" sz="2400" i="1">
                          <a:latin typeface="Cambria Math"/>
                        </a:rPr>
                        <m:t>𝐷𝑜𝑆𝑒𝑑𝑜𝑡</m:t>
                      </m:r>
                    </m:oMath>
                  </m:oMathPara>
                </a14:m>
                <a:endParaRPr lang="en-US" sz="2400" i="1" dirty="0"/>
              </a:p>
              <a:p>
                <a:pPr lvl="0"/>
                <a14:m>
                  <m:oMathPara xmlns:m="http://schemas.openxmlformats.org/officeDocument/2006/math">
                    <m:oMathParaPr>
                      <m:jc m:val="left"/>
                    </m:oMathParaPr>
                    <m:oMath xmlns:m="http://schemas.openxmlformats.org/officeDocument/2006/math">
                      <m:r>
                        <a:rPr lang="en-US" sz="2400" i="1">
                          <a:latin typeface="Cambria Math"/>
                        </a:rPr>
                        <m:t>𝑓</m:t>
                      </m:r>
                      <m:r>
                        <a:rPr lang="en-US" sz="2400" i="1">
                          <a:latin typeface="Cambria Math"/>
                        </a:rPr>
                        <m:t>(</m:t>
                      </m:r>
                      <m:d>
                        <m:dPr>
                          <m:begChr m:val="{"/>
                          <m:endChr m:val="}"/>
                          <m:ctrlPr>
                            <a:rPr lang="en-US" sz="2400" i="1">
                              <a:latin typeface="Cambria Math" panose="02040503050406030204" pitchFamily="18" charset="0"/>
                            </a:rPr>
                          </m:ctrlPr>
                        </m:dPr>
                        <m:e>
                          <m:r>
                            <a:rPr lang="en-US" sz="2400" i="1">
                              <a:latin typeface="Cambria Math"/>
                            </a:rPr>
                            <m:t>…, </m:t>
                          </m:r>
                          <m:d>
                            <m:dPr>
                              <m:begChr m:val="["/>
                              <m:endChr m:val="]"/>
                              <m:ctrlPr>
                                <a:rPr lang="en-US" sz="2400" i="1">
                                  <a:latin typeface="Cambria Math" panose="02040503050406030204" pitchFamily="18" charset="0"/>
                                </a:rPr>
                              </m:ctrlPr>
                            </m:dPr>
                            <m:e>
                              <m:r>
                                <a:rPr lang="en-US" sz="2400" i="1">
                                  <a:latin typeface="Cambria Math"/>
                                </a:rPr>
                                <m:t>𝐴</m:t>
                              </m:r>
                              <m:r>
                                <a:rPr lang="en-US" sz="2400" i="1">
                                  <a:latin typeface="Cambria Math"/>
                                </a:rPr>
                                <m:t>, </m:t>
                              </m:r>
                              <m:r>
                                <a:rPr lang="en-US" sz="2400" i="1">
                                  <a:latin typeface="Cambria Math"/>
                                </a:rPr>
                                <m:t>𝐵𝑒𝑟𝑠𝑖h</m:t>
                              </m:r>
                            </m:e>
                          </m:d>
                        </m:e>
                      </m:d>
                      <m:r>
                        <a:rPr lang="en-US" sz="2400" i="1">
                          <a:latin typeface="Cambria Math"/>
                        </a:rPr>
                        <m:t>→</m:t>
                      </m:r>
                      <m:r>
                        <a:rPr lang="en-US" sz="2400" i="1">
                          <a:latin typeface="Cambria Math"/>
                        </a:rPr>
                        <m:t>𝐷𝑜𝐾𝑒𝐾𝑎𝑛𝑎𝑛</m:t>
                      </m:r>
                    </m:oMath>
                  </m:oMathPara>
                </a14:m>
                <a:endParaRPr lang="en-US" sz="2400" i="1" dirty="0"/>
              </a:p>
              <a:p>
                <a:pPr lvl="0"/>
                <a14:m>
                  <m:oMathPara xmlns:m="http://schemas.openxmlformats.org/officeDocument/2006/math">
                    <m:oMathParaPr>
                      <m:jc m:val="left"/>
                    </m:oMathParaPr>
                    <m:oMath xmlns:m="http://schemas.openxmlformats.org/officeDocument/2006/math">
                      <m:r>
                        <a:rPr lang="en-US" sz="2400" i="1">
                          <a:latin typeface="Cambria Math"/>
                        </a:rPr>
                        <m:t>𝑓</m:t>
                      </m:r>
                      <m:r>
                        <a:rPr lang="en-US" sz="2400" i="1">
                          <a:latin typeface="Cambria Math"/>
                        </a:rPr>
                        <m:t>(</m:t>
                      </m:r>
                      <m:d>
                        <m:dPr>
                          <m:begChr m:val="{"/>
                          <m:endChr m:val="}"/>
                          <m:ctrlPr>
                            <a:rPr lang="en-US" sz="2400" i="1">
                              <a:latin typeface="Cambria Math" panose="02040503050406030204" pitchFamily="18" charset="0"/>
                            </a:rPr>
                          </m:ctrlPr>
                        </m:dPr>
                        <m:e>
                          <m:r>
                            <a:rPr lang="en-US" sz="2400" i="1">
                              <a:latin typeface="Cambria Math"/>
                            </a:rPr>
                            <m:t>…, </m:t>
                          </m:r>
                          <m:d>
                            <m:dPr>
                              <m:begChr m:val="["/>
                              <m:endChr m:val="]"/>
                              <m:ctrlPr>
                                <a:rPr lang="en-US" sz="2400" i="1">
                                  <a:latin typeface="Cambria Math" panose="02040503050406030204" pitchFamily="18" charset="0"/>
                                </a:rPr>
                              </m:ctrlPr>
                            </m:dPr>
                            <m:e>
                              <m:r>
                                <a:rPr lang="en-US" sz="2400" i="1">
                                  <a:latin typeface="Cambria Math"/>
                                </a:rPr>
                                <m:t>𝐵</m:t>
                              </m:r>
                              <m:r>
                                <a:rPr lang="en-US" sz="2400" i="1">
                                  <a:latin typeface="Cambria Math"/>
                                </a:rPr>
                                <m:t>, </m:t>
                              </m:r>
                              <m:r>
                                <a:rPr lang="en-US" sz="2400" i="1">
                                  <a:latin typeface="Cambria Math"/>
                                </a:rPr>
                                <m:t>𝐵𝑒𝑟𝑠𝑖h</m:t>
                              </m:r>
                            </m:e>
                          </m:d>
                        </m:e>
                      </m:d>
                      <m:r>
                        <a:rPr lang="en-US" sz="2400" i="1">
                          <a:latin typeface="Cambria Math"/>
                        </a:rPr>
                        <m:t>→</m:t>
                      </m:r>
                      <m:r>
                        <a:rPr lang="en-US" sz="2400" i="1">
                          <a:latin typeface="Cambria Math"/>
                        </a:rPr>
                        <m:t>𝐷𝑜𝐾𝑒𝐾𝑖𝑟𝑖</m:t>
                      </m:r>
                    </m:oMath>
                  </m:oMathPara>
                </a14:m>
                <a:endParaRPr lang="en-US" sz="2400" dirty="0"/>
              </a:p>
            </p:txBody>
          </p:sp>
        </mc:Choice>
        <mc:Fallback>
          <p:sp>
            <p:nvSpPr>
              <p:cNvPr id="5" name="TextBox 4"/>
              <p:cNvSpPr txBox="1">
                <a:spLocks noRot="1" noChangeAspect="1" noMove="1" noResize="1" noEditPoints="1" noAdjustHandles="1" noChangeArrowheads="1" noChangeShapeType="1" noTextEdit="1"/>
              </p:cNvSpPr>
              <p:nvPr/>
            </p:nvSpPr>
            <p:spPr>
              <a:xfrm>
                <a:off x="1108363" y="2331720"/>
                <a:ext cx="4744953" cy="1200329"/>
              </a:xfrm>
              <a:prstGeom prst="rect">
                <a:avLst/>
              </a:prstGeom>
              <a:blipFill>
                <a:blip r:embed="rId2"/>
                <a:stretch>
                  <a:fillRect l="-1157" b="-7143"/>
                </a:stretch>
              </a:blipFill>
            </p:spPr>
            <p:txBody>
              <a:bodyPr/>
              <a:lstStyle/>
              <a:p>
                <a:r>
                  <a:rPr lang="en-ID">
                    <a:noFill/>
                  </a:rPr>
                  <a:t> </a:t>
                </a:r>
              </a:p>
            </p:txBody>
          </p:sp>
        </mc:Fallback>
      </mc:AlternateContent>
      <p:sp>
        <p:nvSpPr>
          <p:cNvPr id="6" name="Rounded Rectangle 5"/>
          <p:cNvSpPr/>
          <p:nvPr/>
        </p:nvSpPr>
        <p:spPr>
          <a:xfrm>
            <a:off x="883920" y="3886200"/>
            <a:ext cx="6508224" cy="64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400" dirty="0"/>
              <a:t>Agent function : </a:t>
            </a:r>
            <a:r>
              <a:rPr lang="en-US" sz="2400" dirty="0" err="1"/>
              <a:t>AgenRajin</a:t>
            </a:r>
            <a:r>
              <a:rPr lang="en-US" sz="2400" baseline="30000" dirty="0" err="1"/>
              <a:t>TM</a:t>
            </a:r>
            <a:endParaRPr lang="en-US" sz="2400" dirty="0"/>
          </a:p>
        </p:txBody>
      </p:sp>
      <p:sp>
        <p:nvSpPr>
          <p:cNvPr id="7" name="TextBox 6"/>
          <p:cNvSpPr txBox="1"/>
          <p:nvPr/>
        </p:nvSpPr>
        <p:spPr>
          <a:xfrm>
            <a:off x="875606" y="4626033"/>
            <a:ext cx="7725192" cy="1631216"/>
          </a:xfrm>
          <a:prstGeom prst="rect">
            <a:avLst/>
          </a:prstGeom>
          <a:noFill/>
        </p:spPr>
        <p:txBody>
          <a:bodyPr wrap="none" rtlCol="0">
            <a:spAutoFit/>
          </a:bodyPr>
          <a:lstStyle/>
          <a:p>
            <a:pPr lvl="0"/>
            <a:r>
              <a:rPr lang="en-US" sz="2000" b="1" dirty="0">
                <a:latin typeface="Courier New" pitchFamily="49" charset="0"/>
                <a:cs typeface="Courier New" pitchFamily="49" charset="0"/>
              </a:rPr>
              <a:t>function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AgenRajin</a:t>
            </a:r>
            <a:r>
              <a:rPr lang="en-US" sz="2000" dirty="0">
                <a:latin typeface="Courier New" pitchFamily="49" charset="0"/>
                <a:cs typeface="Courier New" pitchFamily="49" charset="0"/>
              </a:rPr>
              <a:t> (status, </a:t>
            </a:r>
            <a:r>
              <a:rPr lang="en-US" sz="2000" dirty="0" err="1">
                <a:latin typeface="Courier New" pitchFamily="49" charset="0"/>
                <a:cs typeface="Courier New" pitchFamily="49" charset="0"/>
              </a:rPr>
              <a:t>lokasi</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action</a:t>
            </a:r>
          </a:p>
          <a:p>
            <a:pPr lvl="1"/>
            <a:r>
              <a:rPr lang="en-US" sz="2000" b="1" dirty="0">
                <a:latin typeface="Courier New" pitchFamily="49" charset="0"/>
                <a:cs typeface="Courier New" pitchFamily="49" charset="0"/>
              </a:rPr>
              <a:t>if</a:t>
            </a:r>
            <a:r>
              <a:rPr lang="en-US" sz="2000" dirty="0">
                <a:latin typeface="Courier New" pitchFamily="49" charset="0"/>
                <a:cs typeface="Courier New" pitchFamily="49" charset="0"/>
              </a:rPr>
              <a:t> status = </a:t>
            </a:r>
            <a:r>
              <a:rPr lang="en-US" sz="2000" dirty="0" err="1">
                <a:latin typeface="Courier New" pitchFamily="49" charset="0"/>
                <a:cs typeface="Courier New" pitchFamily="49" charset="0"/>
              </a:rPr>
              <a:t>kotor</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then</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DoSedot</a:t>
            </a:r>
            <a:endParaRPr lang="en-US" sz="2000" dirty="0">
              <a:latin typeface="Courier New" pitchFamily="49" charset="0"/>
              <a:cs typeface="Courier New" pitchFamily="49" charset="0"/>
            </a:endParaRPr>
          </a:p>
          <a:p>
            <a:pPr lvl="1"/>
            <a:r>
              <a:rPr lang="en-US" sz="2000" b="1" dirty="0">
                <a:latin typeface="Courier New" pitchFamily="49" charset="0"/>
                <a:cs typeface="Courier New" pitchFamily="49" charset="0"/>
              </a:rPr>
              <a:t>else</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if</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lokasi</a:t>
            </a:r>
            <a:r>
              <a:rPr lang="en-US" sz="2000" dirty="0">
                <a:latin typeface="Courier New" pitchFamily="49" charset="0"/>
                <a:cs typeface="Courier New" pitchFamily="49" charset="0"/>
              </a:rPr>
              <a:t> = A </a:t>
            </a:r>
            <a:r>
              <a:rPr lang="en-US" sz="2000" b="1" dirty="0">
                <a:latin typeface="Courier New" pitchFamily="49" charset="0"/>
                <a:cs typeface="Courier New" pitchFamily="49" charset="0"/>
              </a:rPr>
              <a:t>then</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DoKeKanan</a:t>
            </a:r>
            <a:endParaRPr lang="en-US" sz="2000" dirty="0">
              <a:latin typeface="Courier New" pitchFamily="49" charset="0"/>
              <a:cs typeface="Courier New" pitchFamily="49" charset="0"/>
            </a:endParaRPr>
          </a:p>
          <a:p>
            <a:pPr lvl="1"/>
            <a:r>
              <a:rPr lang="en-US" sz="2000" b="1" dirty="0">
                <a:latin typeface="Courier New" pitchFamily="49" charset="0"/>
                <a:cs typeface="Courier New" pitchFamily="49" charset="0"/>
              </a:rPr>
              <a:t>else</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return</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DoKeKiri</a:t>
            </a:r>
            <a:endParaRPr lang="en-US" sz="2000" dirty="0">
              <a:latin typeface="Courier New" pitchFamily="49" charset="0"/>
              <a:cs typeface="Courier New" pitchFamily="49" charset="0"/>
            </a:endParaRPr>
          </a:p>
          <a:p>
            <a:endParaRPr lang="en-US"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a:t>Contoh Agen : AgenRajin</a:t>
            </a:r>
            <a:r>
              <a:rPr lang="en-US" baseline="30000"/>
              <a:t>TM</a:t>
            </a:r>
            <a:endParaRPr lang="en-ID"/>
          </a:p>
        </p:txBody>
      </p:sp>
    </p:spTree>
    <p:extLst>
      <p:ext uri="{BB962C8B-B14F-4D97-AF65-F5344CB8AC3E}">
        <p14:creationId xmlns:p14="http://schemas.microsoft.com/office/powerpoint/2010/main" val="352293771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867294" y="1641169"/>
            <a:ext cx="6768969" cy="6400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lang="en-US" sz="2800" dirty="0">
                <a:latin typeface="Calibri" panose="020F0502020204030204" pitchFamily="34" charset="0"/>
                <a:cs typeface="Calibri" panose="020F0502020204030204" pitchFamily="34" charset="0"/>
              </a:rPr>
              <a:t>Agent function : </a:t>
            </a:r>
            <a:r>
              <a:rPr lang="en-US" sz="2800" dirty="0" err="1">
                <a:latin typeface="Calibri" panose="020F0502020204030204" pitchFamily="34" charset="0"/>
                <a:cs typeface="Calibri" panose="020F0502020204030204" pitchFamily="34" charset="0"/>
              </a:rPr>
              <a:t>AgenMalas</a:t>
            </a:r>
            <a:r>
              <a:rPr lang="en-US" sz="2800" baseline="30000" dirty="0" err="1">
                <a:latin typeface="Calibri" panose="020F0502020204030204" pitchFamily="34" charset="0"/>
                <a:cs typeface="Calibri" panose="020F0502020204030204" pitchFamily="34" charset="0"/>
              </a:rPr>
              <a:t>TM</a:t>
            </a:r>
            <a:endParaRPr lang="en-US" sz="2800" dirty="0">
              <a:latin typeface="Calibri" panose="020F0502020204030204" pitchFamily="34" charset="0"/>
              <a:cs typeface="Calibri" panose="020F0502020204030204" pitchFamily="34" charset="0"/>
            </a:endParaRPr>
          </a:p>
        </p:txBody>
      </p:sp>
      <p:sp>
        <p:nvSpPr>
          <p:cNvPr id="7" name="TextBox 6"/>
          <p:cNvSpPr txBox="1"/>
          <p:nvPr/>
        </p:nvSpPr>
        <p:spPr>
          <a:xfrm>
            <a:off x="925483" y="2404408"/>
            <a:ext cx="5409494" cy="1631216"/>
          </a:xfrm>
          <a:prstGeom prst="rect">
            <a:avLst/>
          </a:prstGeom>
          <a:noFill/>
          <a:ln>
            <a:solidFill>
              <a:schemeClr val="accent1"/>
            </a:solidFill>
          </a:ln>
        </p:spPr>
        <p:txBody>
          <a:bodyPr wrap="none" rtlCol="0">
            <a:spAutoFit/>
          </a:bodyPr>
          <a:lstStyle/>
          <a:p>
            <a:pPr lvl="0"/>
            <a:r>
              <a:rPr lang="en-US" sz="2000" b="1" dirty="0">
                <a:latin typeface="Calibri" panose="020F0502020204030204" pitchFamily="34" charset="0"/>
                <a:cs typeface="Calibri" panose="020F0502020204030204" pitchFamily="34" charset="0"/>
              </a:rPr>
              <a:t>function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AgenMalas</a:t>
            </a:r>
            <a:r>
              <a:rPr lang="en-US" sz="2000" dirty="0">
                <a:latin typeface="Calibri" panose="020F0502020204030204" pitchFamily="34" charset="0"/>
                <a:cs typeface="Calibri" panose="020F0502020204030204" pitchFamily="34" charset="0"/>
              </a:rPr>
              <a:t> (status, </a:t>
            </a:r>
            <a:r>
              <a:rPr lang="en-US" sz="2000" dirty="0" err="1">
                <a:latin typeface="Calibri" panose="020F0502020204030204" pitchFamily="34" charset="0"/>
                <a:cs typeface="Calibri" panose="020F0502020204030204" pitchFamily="34" charset="0"/>
              </a:rPr>
              <a:t>lokasi</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return</a:t>
            </a:r>
            <a:r>
              <a:rPr lang="en-US" sz="2000" dirty="0">
                <a:latin typeface="Calibri" panose="020F0502020204030204" pitchFamily="34" charset="0"/>
                <a:cs typeface="Calibri" panose="020F0502020204030204" pitchFamily="34" charset="0"/>
              </a:rPr>
              <a:t> action</a:t>
            </a:r>
          </a:p>
          <a:p>
            <a:pPr lvl="1"/>
            <a:r>
              <a:rPr lang="en-US" sz="2000" b="1" dirty="0">
                <a:latin typeface="Calibri" panose="020F0502020204030204" pitchFamily="34" charset="0"/>
                <a:cs typeface="Calibri" panose="020F0502020204030204" pitchFamily="34" charset="0"/>
              </a:rPr>
              <a:t>if</a:t>
            </a:r>
            <a:r>
              <a:rPr lang="en-US" sz="2000" dirty="0">
                <a:latin typeface="Calibri" panose="020F0502020204030204" pitchFamily="34" charset="0"/>
                <a:cs typeface="Calibri" panose="020F0502020204030204" pitchFamily="34" charset="0"/>
              </a:rPr>
              <a:t> status = </a:t>
            </a:r>
            <a:r>
              <a:rPr lang="en-US" sz="2000" dirty="0" err="1">
                <a:latin typeface="Calibri" panose="020F0502020204030204" pitchFamily="34" charset="0"/>
                <a:cs typeface="Calibri" panose="020F0502020204030204" pitchFamily="34" charset="0"/>
              </a:rPr>
              <a:t>kotor</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then</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return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DoSedot</a:t>
            </a:r>
            <a:endParaRPr lang="en-US" sz="2000" dirty="0">
              <a:latin typeface="Calibri" panose="020F0502020204030204" pitchFamily="34" charset="0"/>
              <a:cs typeface="Calibri" panose="020F0502020204030204" pitchFamily="34" charset="0"/>
            </a:endParaRPr>
          </a:p>
          <a:p>
            <a:pPr lvl="1"/>
            <a:r>
              <a:rPr lang="en-US" sz="2000" b="1" dirty="0">
                <a:latin typeface="Calibri" panose="020F0502020204030204" pitchFamily="34" charset="0"/>
                <a:cs typeface="Calibri" panose="020F0502020204030204" pitchFamily="34" charset="0"/>
              </a:rPr>
              <a:t>else</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if</a:t>
            </a:r>
            <a:r>
              <a:rPr lang="en-US" sz="2000" dirty="0">
                <a:latin typeface="Calibri" panose="020F0502020204030204" pitchFamily="34" charset="0"/>
                <a:cs typeface="Calibri" panose="020F0502020204030204" pitchFamily="34" charset="0"/>
              </a:rPr>
              <a:t> random(1.0)≥ 0.8 </a:t>
            </a:r>
            <a:r>
              <a:rPr lang="en-US" sz="2000" b="1" dirty="0">
                <a:latin typeface="Calibri" panose="020F0502020204030204" pitchFamily="34" charset="0"/>
                <a:cs typeface="Calibri" panose="020F0502020204030204" pitchFamily="34" charset="0"/>
              </a:rPr>
              <a:t>then</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return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DoSantai</a:t>
            </a:r>
            <a:endParaRPr lang="en-US" sz="2000" dirty="0">
              <a:latin typeface="Calibri" panose="020F0502020204030204" pitchFamily="34" charset="0"/>
              <a:cs typeface="Calibri" panose="020F0502020204030204" pitchFamily="34" charset="0"/>
            </a:endParaRPr>
          </a:p>
          <a:p>
            <a:pPr lvl="1"/>
            <a:r>
              <a:rPr lang="en-US" sz="2000" b="1" dirty="0">
                <a:latin typeface="Calibri" panose="020F0502020204030204" pitchFamily="34" charset="0"/>
                <a:cs typeface="Calibri" panose="020F0502020204030204" pitchFamily="34" charset="0"/>
              </a:rPr>
              <a:t>else if </a:t>
            </a:r>
            <a:r>
              <a:rPr lang="en-US" sz="2000" dirty="0" err="1">
                <a:latin typeface="Calibri" panose="020F0502020204030204" pitchFamily="34" charset="0"/>
                <a:cs typeface="Calibri" panose="020F0502020204030204" pitchFamily="34" charset="0"/>
              </a:rPr>
              <a:t>lokasi</a:t>
            </a:r>
            <a:r>
              <a:rPr lang="en-US" sz="2000" dirty="0">
                <a:latin typeface="Calibri" panose="020F0502020204030204" pitchFamily="34" charset="0"/>
                <a:cs typeface="Calibri" panose="020F0502020204030204" pitchFamily="34" charset="0"/>
              </a:rPr>
              <a:t> = A </a:t>
            </a:r>
            <a:r>
              <a:rPr lang="en-US" sz="2000" b="1" dirty="0">
                <a:latin typeface="Calibri" panose="020F0502020204030204" pitchFamily="34" charset="0"/>
                <a:cs typeface="Calibri" panose="020F0502020204030204" pitchFamily="34" charset="0"/>
              </a:rPr>
              <a:t>then return </a:t>
            </a:r>
            <a:r>
              <a:rPr lang="en-US" sz="2000" dirty="0" err="1">
                <a:latin typeface="Calibri" panose="020F0502020204030204" pitchFamily="34" charset="0"/>
                <a:cs typeface="Calibri" panose="020F0502020204030204" pitchFamily="34" charset="0"/>
              </a:rPr>
              <a:t>DoKeKanan</a:t>
            </a:r>
            <a:endParaRPr lang="en-US" sz="2000" b="1" dirty="0">
              <a:latin typeface="Calibri" panose="020F0502020204030204" pitchFamily="34" charset="0"/>
              <a:cs typeface="Calibri" panose="020F0502020204030204" pitchFamily="34" charset="0"/>
            </a:endParaRPr>
          </a:p>
          <a:p>
            <a:pPr lvl="1"/>
            <a:r>
              <a:rPr lang="en-US" sz="2000" b="1" dirty="0">
                <a:latin typeface="Calibri" panose="020F0502020204030204" pitchFamily="34" charset="0"/>
                <a:cs typeface="Calibri" panose="020F0502020204030204" pitchFamily="34" charset="0"/>
              </a:rPr>
              <a:t>else</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return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DoKeKiri</a:t>
            </a:r>
            <a:endParaRPr lang="en-US" sz="2000" dirty="0">
              <a:latin typeface="Calibri" panose="020F0502020204030204" pitchFamily="34" charset="0"/>
              <a:cs typeface="Calibri" panose="020F0502020204030204" pitchFamily="34" charset="0"/>
            </a:endParaRPr>
          </a:p>
        </p:txBody>
      </p:sp>
      <p:sp>
        <p:nvSpPr>
          <p:cNvPr id="3" name="TextBox 2"/>
          <p:cNvSpPr txBox="1"/>
          <p:nvPr/>
        </p:nvSpPr>
        <p:spPr>
          <a:xfrm>
            <a:off x="867295" y="4343400"/>
            <a:ext cx="6768969"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rPr>
              <a:t>Manakah</a:t>
            </a:r>
            <a:r>
              <a:rPr lang="en-US" sz="2000" dirty="0">
                <a:latin typeface="Calibri" panose="020F0502020204030204" pitchFamily="34" charset="0"/>
                <a:cs typeface="Calibri" panose="020F0502020204030204" pitchFamily="34" charset="0"/>
              </a:rPr>
              <a:t> yang </a:t>
            </a:r>
            <a:r>
              <a:rPr lang="en-US" sz="2000" dirty="0" err="1">
                <a:latin typeface="Calibri" panose="020F0502020204030204" pitchFamily="34" charset="0"/>
                <a:cs typeface="Calibri" panose="020F0502020204030204" pitchFamily="34" charset="0"/>
              </a:rPr>
              <a:t>lebih</a:t>
            </a:r>
            <a:r>
              <a:rPr lang="en-US" sz="2000" dirty="0">
                <a:latin typeface="Calibri" panose="020F0502020204030204" pitchFamily="34" charset="0"/>
                <a:cs typeface="Calibri" panose="020F0502020204030204" pitchFamily="34" charset="0"/>
              </a:rPr>
              <a:t> </a:t>
            </a:r>
            <a:r>
              <a:rPr lang="en-US" sz="2000" dirty="0" err="1">
                <a:solidFill>
                  <a:srgbClr val="FF0000"/>
                </a:solidFill>
                <a:latin typeface="Calibri" panose="020F0502020204030204" pitchFamily="34" charset="0"/>
                <a:cs typeface="Calibri" panose="020F0502020204030204" pitchFamily="34" charset="0"/>
              </a:rPr>
              <a:t>rasional</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AgenRajin</a:t>
            </a:r>
            <a:r>
              <a:rPr lang="en-US" sz="2000" baseline="30000" dirty="0" err="1">
                <a:latin typeface="Calibri" panose="020F0502020204030204" pitchFamily="34" charset="0"/>
                <a:cs typeface="Calibri" panose="020F0502020204030204" pitchFamily="34" charset="0"/>
              </a:rPr>
              <a:t>TM</a:t>
            </a:r>
            <a:r>
              <a:rPr lang="en-US" sz="2000" baseline="30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atau</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AgenMalas</a:t>
            </a:r>
            <a:r>
              <a:rPr lang="en-US" sz="2000" baseline="30000" dirty="0" err="1">
                <a:latin typeface="Calibri" panose="020F0502020204030204" pitchFamily="34" charset="0"/>
                <a:cs typeface="Calibri" panose="020F0502020204030204" pitchFamily="34" charset="0"/>
              </a:rPr>
              <a:t>TM</a:t>
            </a:r>
            <a:r>
              <a:rPr lang="en-US" sz="2000" dirty="0">
                <a:latin typeface="Calibri" panose="020F0502020204030204" pitchFamily="34" charset="0"/>
                <a:cs typeface="Calibri" panose="020F0502020204030204" pitchFamily="34" charset="0"/>
              </a:rPr>
              <a:t>? </a:t>
            </a:r>
          </a:p>
        </p:txBody>
      </p:sp>
      <p:sp>
        <p:nvSpPr>
          <p:cNvPr id="8" name="TextBox 7"/>
          <p:cNvSpPr txBox="1"/>
          <p:nvPr/>
        </p:nvSpPr>
        <p:spPr>
          <a:xfrm>
            <a:off x="925483" y="4786599"/>
            <a:ext cx="10162919" cy="1631216"/>
          </a:xfrm>
          <a:prstGeom prst="rect">
            <a:avLst/>
          </a:prstGeom>
          <a:noFill/>
        </p:spPr>
        <p:txBody>
          <a:bodyPr wrap="square" rtlCol="0">
            <a:spAutoFit/>
          </a:bodyPr>
          <a:lstStyle/>
          <a:p>
            <a:r>
              <a:rPr lang="en-US" sz="2000" dirty="0" err="1">
                <a:latin typeface="Calibri" panose="020F0502020204030204" pitchFamily="34" charset="0"/>
                <a:cs typeface="Calibri" panose="020F0502020204030204" pitchFamily="34" charset="0"/>
              </a:rPr>
              <a:t>Tergantung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dari</a:t>
            </a:r>
            <a:r>
              <a:rPr lang="en-US" sz="2000" dirty="0">
                <a:latin typeface="Calibri" panose="020F0502020204030204" pitchFamily="34" charset="0"/>
                <a:cs typeface="Calibri" panose="020F0502020204030204" pitchFamily="34" charset="0"/>
              </a:rPr>
              <a:t> :</a:t>
            </a:r>
          </a:p>
          <a:p>
            <a:pPr marL="342900" indent="-342900">
              <a:buFont typeface="Arial" pitchFamily="34" charset="0"/>
              <a:buChar char="•"/>
            </a:pPr>
            <a:r>
              <a:rPr lang="en-US" sz="2000" dirty="0" err="1">
                <a:latin typeface="Calibri" panose="020F0502020204030204" pitchFamily="34" charset="0"/>
                <a:cs typeface="Calibri" panose="020F0502020204030204" pitchFamily="34" charset="0"/>
              </a:rPr>
              <a:t>Penjabaran</a:t>
            </a:r>
            <a:r>
              <a:rPr lang="en-US" sz="2000" dirty="0">
                <a:latin typeface="Calibri" panose="020F0502020204030204" pitchFamily="34" charset="0"/>
                <a:cs typeface="Calibri" panose="020F0502020204030204" pitchFamily="34" charset="0"/>
              </a:rPr>
              <a:t> goal “</a:t>
            </a:r>
            <a:r>
              <a:rPr lang="en-US" sz="2000" dirty="0" err="1">
                <a:latin typeface="Calibri" panose="020F0502020204030204" pitchFamily="34" charset="0"/>
                <a:cs typeface="Calibri" panose="020F0502020204030204" pitchFamily="34" charset="0"/>
              </a:rPr>
              <a:t>menjaga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kebersihan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Apa</a:t>
            </a:r>
            <a:r>
              <a:rPr lang="en-US" sz="2000" dirty="0">
                <a:latin typeface="Calibri" panose="020F0502020204030204" pitchFamily="34" charset="0"/>
                <a:cs typeface="Calibri" panose="020F0502020204030204" pitchFamily="34" charset="0"/>
              </a:rPr>
              <a:t> </a:t>
            </a:r>
            <a:r>
              <a:rPr lang="sv-SE" sz="2000" dirty="0">
                <a:latin typeface="Calibri" panose="020F0502020204030204" pitchFamily="34" charset="0"/>
                <a:cs typeface="Calibri" panose="020F0502020204030204" pitchFamily="34" charset="0"/>
              </a:rPr>
              <a:t>performance measure-nya? Apa harus hemat energi?</a:t>
            </a:r>
          </a:p>
          <a:p>
            <a:pPr marL="342900" indent="-342900">
              <a:buFont typeface="Arial" pitchFamily="34" charset="0"/>
              <a:buChar char="•"/>
            </a:pPr>
            <a:r>
              <a:rPr lang="en-US" sz="2000" dirty="0" err="1">
                <a:latin typeface="Calibri" panose="020F0502020204030204" pitchFamily="34" charset="0"/>
                <a:cs typeface="Calibri" panose="020F0502020204030204" pitchFamily="34" charset="0"/>
              </a:rPr>
              <a:t>Sifat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lingkungan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apakah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ruangan</a:t>
            </a:r>
            <a:r>
              <a:rPr lang="en-US" sz="2000" dirty="0">
                <a:latin typeface="Calibri" panose="020F0502020204030204" pitchFamily="34" charset="0"/>
                <a:cs typeface="Calibri" panose="020F0502020204030204" pitchFamily="34" charset="0"/>
              </a:rPr>
              <a:t> yang </a:t>
            </a:r>
            <a:r>
              <a:rPr lang="en-US" sz="2000" dirty="0" err="1">
                <a:latin typeface="Calibri" panose="020F0502020204030204" pitchFamily="34" charset="0"/>
                <a:cs typeface="Calibri" panose="020F0502020204030204" pitchFamily="34" charset="0"/>
              </a:rPr>
              <a:t>sudah</a:t>
            </a:r>
            <a:r>
              <a:rPr lang="en-US" sz="2000" dirty="0">
                <a:latin typeface="Calibri" panose="020F0502020204030204" pitchFamily="34" charset="0"/>
                <a:cs typeface="Calibri" panose="020F0502020204030204" pitchFamily="34" charset="0"/>
              </a:rPr>
              <a:t> </a:t>
            </a:r>
            <a:r>
              <a:rPr lang="sv-SE" sz="2000" dirty="0">
                <a:latin typeface="Calibri" panose="020F0502020204030204" pitchFamily="34" charset="0"/>
                <a:cs typeface="Calibri" panose="020F0502020204030204" pitchFamily="34" charset="0"/>
              </a:rPr>
              <a:t>dibersihkan bisa kotor lagi? seberapa cepat/sering?</a:t>
            </a:r>
            <a:endParaRPr lang="en-US" sz="2000"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p:txBody>
          <a:bodyPr/>
          <a:lstStyle/>
          <a:p>
            <a:r>
              <a:rPr lang="en-US"/>
              <a:t>Contoh Agen lainnya : AgenMalas</a:t>
            </a:r>
            <a:r>
              <a:rPr lang="en-US" baseline="30000"/>
              <a:t>TM</a:t>
            </a:r>
            <a:endParaRPr lang="en-ID"/>
          </a:p>
        </p:txBody>
      </p:sp>
    </p:spTree>
    <p:extLst>
      <p:ext uri="{BB962C8B-B14F-4D97-AF65-F5344CB8AC3E}">
        <p14:creationId xmlns:p14="http://schemas.microsoft.com/office/powerpoint/2010/main" val="39045607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Contoh</a:t>
            </a:r>
            <a:endParaRPr lang="id-ID" dirty="0"/>
          </a:p>
        </p:txBody>
      </p:sp>
      <p:grpSp>
        <p:nvGrpSpPr>
          <p:cNvPr id="15364" name="Group 1"/>
          <p:cNvGrpSpPr/>
          <p:nvPr/>
        </p:nvGrpSpPr>
        <p:grpSpPr>
          <a:xfrm>
            <a:off x="1484192" y="1999456"/>
            <a:ext cx="9223615" cy="4325144"/>
            <a:chOff x="788988" y="2205038"/>
            <a:chExt cx="7559675" cy="3544887"/>
          </a:xfrm>
        </p:grpSpPr>
        <p:grpSp>
          <p:nvGrpSpPr>
            <p:cNvPr id="15365" name="Group 6"/>
            <p:cNvGrpSpPr/>
            <p:nvPr/>
          </p:nvGrpSpPr>
          <p:grpSpPr>
            <a:xfrm>
              <a:off x="827088" y="2205038"/>
              <a:ext cx="7521575" cy="2376487"/>
              <a:chOff x="827584" y="2204864"/>
              <a:chExt cx="7521217" cy="3406009"/>
            </a:xfrm>
          </p:grpSpPr>
          <p:pic>
            <p:nvPicPr>
              <p:cNvPr id="15367" name="Picture 2"/>
              <p:cNvPicPr>
                <a:picLocks noChangeAspect="1"/>
              </p:cNvPicPr>
              <p:nvPr/>
            </p:nvPicPr>
            <p:blipFill>
              <a:blip r:embed="rId2"/>
              <a:srcRect l="3311" t="3021"/>
              <a:stretch>
                <a:fillRect/>
              </a:stretch>
            </p:blipFill>
            <p:spPr>
              <a:xfrm>
                <a:off x="827584" y="2204864"/>
                <a:ext cx="7521217" cy="3393130"/>
              </a:xfrm>
              <a:prstGeom prst="rect">
                <a:avLst/>
              </a:prstGeom>
              <a:noFill/>
              <a:ln w="9525">
                <a:noFill/>
              </a:ln>
            </p:spPr>
          </p:pic>
          <p:cxnSp>
            <p:nvCxnSpPr>
              <p:cNvPr id="15368" name="Straight Connector 7"/>
              <p:cNvCxnSpPr/>
              <p:nvPr/>
            </p:nvCxnSpPr>
            <p:spPr>
              <a:xfrm>
                <a:off x="899018" y="5610873"/>
                <a:ext cx="7345013" cy="0"/>
              </a:xfrm>
              <a:prstGeom prst="line">
                <a:avLst/>
              </a:prstGeom>
              <a:ln w="12700" cap="flat" cmpd="sng">
                <a:solidFill>
                  <a:srgbClr val="000000"/>
                </a:solidFill>
                <a:prstDash val="solid"/>
                <a:headEnd type="none" w="med" len="med"/>
                <a:tailEnd type="none" w="med" len="med"/>
              </a:ln>
            </p:spPr>
          </p:cxnSp>
        </p:grpSp>
        <p:pic>
          <p:nvPicPr>
            <p:cNvPr id="15366" name="Picture 2"/>
            <p:cNvPicPr>
              <a:picLocks noChangeAspect="1"/>
            </p:cNvPicPr>
            <p:nvPr/>
          </p:nvPicPr>
          <p:blipFill>
            <a:blip r:embed="rId3"/>
            <a:stretch>
              <a:fillRect/>
            </a:stretch>
          </p:blipFill>
          <p:spPr>
            <a:xfrm>
              <a:off x="788988" y="4589463"/>
              <a:ext cx="7559675" cy="1160462"/>
            </a:xfrm>
            <a:prstGeom prst="rect">
              <a:avLst/>
            </a:prstGeom>
            <a:noFill/>
            <a:ln w="9525">
              <a:noFill/>
            </a:ln>
          </p:spPr>
        </p:pic>
      </p:grpSp>
    </p:spTree>
    <p:extLst>
      <p:ext uri="{BB962C8B-B14F-4D97-AF65-F5344CB8AC3E}">
        <p14:creationId xmlns:p14="http://schemas.microsoft.com/office/powerpoint/2010/main" val="1105360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301766"/>
            <a:ext cx="12192000" cy="2017985"/>
          </a:xfrm>
          <a:prstGeom prst="rect">
            <a:avLst/>
          </a:prstGeom>
          <a:solidFill>
            <a:srgbClr val="0070C0"/>
          </a:solidFill>
        </p:spPr>
        <p:txBody>
          <a:bodyPr wrap="none" rtlCol="0" anchor="ctr" anchorCtr="0">
            <a:noAutofit/>
          </a:bodyPr>
          <a:lstStyle/>
          <a:p>
            <a:pPr algn="ctr"/>
            <a:r>
              <a:rPr lang="en-ID" sz="4000" smtClean="0">
                <a:solidFill>
                  <a:schemeClr val="bg1"/>
                </a:solidFill>
              </a:rPr>
              <a:t>KARAKTERISTIK AGEN</a:t>
            </a:r>
            <a:endParaRPr lang="en-ID" sz="4000">
              <a:solidFill>
                <a:schemeClr val="bg1"/>
              </a:solidFill>
            </a:endParaRPr>
          </a:p>
        </p:txBody>
      </p:sp>
    </p:spTree>
    <p:extLst>
      <p:ext uri="{BB962C8B-B14F-4D97-AF65-F5344CB8AC3E}">
        <p14:creationId xmlns:p14="http://schemas.microsoft.com/office/powerpoint/2010/main" val="19092181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smtClean="0"/>
              <a:t>Karakteristik </a:t>
            </a:r>
            <a:r>
              <a:rPr lang="id-ID" dirty="0"/>
              <a:t>Agen</a:t>
            </a:r>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Autofit/>
          </a:bodyPr>
          <a:lstStyle/>
          <a:p>
            <a:pPr marL="571500" indent="-457200" fontAlgn="auto">
              <a:spcAft>
                <a:spcPts val="0"/>
              </a:spcAft>
              <a:buClr>
                <a:schemeClr val="accent1"/>
              </a:buClr>
              <a:buFont typeface="+mj-lt"/>
              <a:buAutoNum type="arabicPeriod"/>
              <a:defRPr/>
            </a:pPr>
            <a:r>
              <a:rPr lang="id-ID" sz="3200">
                <a:solidFill>
                  <a:srgbClr val="FF0000"/>
                </a:solidFill>
              </a:rPr>
              <a:t>Autonomous</a:t>
            </a:r>
            <a:endParaRPr lang="en-ID" sz="3200">
              <a:solidFill>
                <a:srgbClr val="FF0000"/>
              </a:solidFill>
            </a:endParaRPr>
          </a:p>
          <a:p>
            <a:pPr marL="539750" indent="0" fontAlgn="auto">
              <a:spcAft>
                <a:spcPts val="0"/>
              </a:spcAft>
              <a:buClr>
                <a:schemeClr val="accent1"/>
              </a:buClr>
              <a:buNone/>
              <a:defRPr/>
            </a:pPr>
            <a:r>
              <a:rPr lang="id-ID" sz="3200"/>
              <a:t>Agen </a:t>
            </a:r>
            <a:r>
              <a:rPr lang="id-ID" sz="3200" dirty="0"/>
              <a:t>berkemampuan untuk melakukan tugasnya dan mengambil keputusan secara mandiri tanpa adanya intervensi dari luar seperti agen lain, manusia ataupun entitas lain.</a:t>
            </a:r>
          </a:p>
          <a:p>
            <a:pPr marL="571500" indent="-457200" algn="just" fontAlgn="auto">
              <a:spcAft>
                <a:spcPts val="0"/>
              </a:spcAft>
              <a:buClr>
                <a:schemeClr val="accent1"/>
              </a:buClr>
              <a:buFont typeface="+mj-lt"/>
              <a:buAutoNum type="arabicPeriod" startAt="2"/>
              <a:defRPr/>
            </a:pPr>
            <a:r>
              <a:rPr lang="sv-SE" sz="3200" dirty="0">
                <a:solidFill>
                  <a:srgbClr val="FF0000"/>
                </a:solidFill>
              </a:rPr>
              <a:t>Reaktif</a:t>
            </a:r>
            <a:endParaRPr lang="id-ID" sz="3200" dirty="0">
              <a:solidFill>
                <a:srgbClr val="FF0000"/>
              </a:solidFill>
            </a:endParaRPr>
          </a:p>
          <a:p>
            <a:pPr marL="539750" indent="0" algn="just" fontAlgn="auto">
              <a:spcAft>
                <a:spcPts val="0"/>
              </a:spcAft>
              <a:buClr>
                <a:schemeClr val="accent1"/>
              </a:buClr>
              <a:buNone/>
              <a:defRPr/>
            </a:pPr>
            <a:r>
              <a:rPr lang="id-ID" sz="3200" dirty="0"/>
              <a:t>K</a:t>
            </a:r>
            <a:r>
              <a:rPr lang="sv-SE" sz="3200" dirty="0"/>
              <a:t>emampuan agen untuk cepat beradaptasi terhadap perubahan informasi yang ada pada </a:t>
            </a:r>
            <a:r>
              <a:rPr lang="sv-SE" sz="3200"/>
              <a:t>lingkungannya</a:t>
            </a:r>
            <a:r>
              <a:rPr lang="sv-SE" sz="3200" smtClean="0"/>
              <a:t>.</a:t>
            </a:r>
            <a:endParaRPr lang="id-ID" sz="3200" dirty="0"/>
          </a:p>
        </p:txBody>
      </p:sp>
    </p:spTree>
    <p:extLst>
      <p:ext uri="{BB962C8B-B14F-4D97-AF65-F5344CB8AC3E}">
        <p14:creationId xmlns:p14="http://schemas.microsoft.com/office/powerpoint/2010/main" val="29203144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smtClean="0"/>
              <a:t>Karakteristik </a:t>
            </a:r>
            <a:r>
              <a:rPr lang="id-ID" dirty="0"/>
              <a:t>Agen</a:t>
            </a:r>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Autofit/>
          </a:bodyPr>
          <a:lstStyle/>
          <a:p>
            <a:pPr marL="571500" indent="-457200" algn="just" fontAlgn="auto">
              <a:spcAft>
                <a:spcPts val="0"/>
              </a:spcAft>
              <a:buClr>
                <a:schemeClr val="accent1"/>
              </a:buClr>
              <a:buFont typeface="+mj-lt"/>
              <a:buAutoNum type="arabicPeriod" startAt="3"/>
              <a:defRPr/>
            </a:pPr>
            <a:r>
              <a:rPr lang="id-ID" sz="2800" smtClean="0">
                <a:solidFill>
                  <a:srgbClr val="FF0000"/>
                </a:solidFill>
              </a:rPr>
              <a:t>Proaktif</a:t>
            </a:r>
            <a:endParaRPr lang="id-ID" sz="2800" dirty="0">
              <a:solidFill>
                <a:srgbClr val="FF0000"/>
              </a:solidFill>
            </a:endParaRPr>
          </a:p>
          <a:p>
            <a:pPr marL="539750" indent="0" algn="just" fontAlgn="auto">
              <a:spcAft>
                <a:spcPts val="0"/>
              </a:spcAft>
              <a:buClr>
                <a:schemeClr val="accent1"/>
              </a:buClr>
              <a:buNone/>
              <a:defRPr/>
            </a:pPr>
            <a:r>
              <a:rPr lang="id-ID" sz="2800"/>
              <a:t>Kemampuan </a:t>
            </a:r>
            <a:r>
              <a:rPr lang="id-ID" sz="2800" dirty="0"/>
              <a:t>yang berorientasi pada tujuan dengan cara selalu mengambil inisiatif untuk mencapai tujuan. </a:t>
            </a:r>
          </a:p>
          <a:p>
            <a:pPr marL="571500" indent="-457200" algn="just" fontAlgn="auto">
              <a:spcAft>
                <a:spcPts val="0"/>
              </a:spcAft>
              <a:buClr>
                <a:schemeClr val="accent1"/>
              </a:buClr>
              <a:buFont typeface="+mj-lt"/>
              <a:buAutoNum type="arabicPeriod" startAt="4"/>
              <a:defRPr/>
            </a:pPr>
            <a:r>
              <a:rPr lang="id-ID" sz="2800" dirty="0">
                <a:solidFill>
                  <a:srgbClr val="FF0000"/>
                </a:solidFill>
              </a:rPr>
              <a:t>Fleksibel</a:t>
            </a:r>
          </a:p>
          <a:p>
            <a:pPr marL="539750" indent="0" algn="just" fontAlgn="auto">
              <a:spcAft>
                <a:spcPts val="0"/>
              </a:spcAft>
              <a:buClr>
                <a:schemeClr val="accent1"/>
              </a:buClr>
              <a:buNone/>
              <a:defRPr/>
            </a:pPr>
            <a:r>
              <a:rPr lang="id-ID" sz="2800" dirty="0"/>
              <a:t>Agen harus mempunyai banyak cara dalam mencapai tujuannya. </a:t>
            </a:r>
          </a:p>
        </p:txBody>
      </p:sp>
    </p:spTree>
    <p:extLst>
      <p:ext uri="{BB962C8B-B14F-4D97-AF65-F5344CB8AC3E}">
        <p14:creationId xmlns:p14="http://schemas.microsoft.com/office/powerpoint/2010/main" val="38455157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smtClean="0"/>
              <a:t>Karakteristik Agen</a:t>
            </a:r>
            <a:endParaRPr lang="id-ID" dirty="0"/>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rmAutofit/>
          </a:bodyPr>
          <a:lstStyle/>
          <a:p>
            <a:pPr marL="571500" indent="-457200" algn="just" fontAlgn="auto">
              <a:spcAft>
                <a:spcPts val="0"/>
              </a:spcAft>
              <a:buClr>
                <a:schemeClr val="accent1"/>
              </a:buClr>
              <a:buFont typeface="+mj-lt"/>
              <a:buAutoNum type="arabicPeriod" startAt="5"/>
              <a:defRPr/>
            </a:pPr>
            <a:r>
              <a:rPr lang="id-ID" sz="2800" dirty="0"/>
              <a:t> </a:t>
            </a:r>
            <a:r>
              <a:rPr lang="id-ID" sz="2800" dirty="0">
                <a:solidFill>
                  <a:srgbClr val="FF0000"/>
                </a:solidFill>
              </a:rPr>
              <a:t>Robust</a:t>
            </a:r>
          </a:p>
          <a:p>
            <a:pPr marL="625475" indent="0" algn="just" fontAlgn="auto">
              <a:spcAft>
                <a:spcPts val="0"/>
              </a:spcAft>
              <a:buClr>
                <a:schemeClr val="accent1"/>
              </a:buClr>
              <a:buNone/>
              <a:defRPr/>
            </a:pPr>
            <a:r>
              <a:rPr lang="id-ID" sz="2800" dirty="0"/>
              <a:t>Agen harus dapat kembali ke kondisi semula jika mengalami kegagalan dalam hal tindakan ataupun dalam menjalankan plan.</a:t>
            </a:r>
          </a:p>
          <a:p>
            <a:pPr marL="571500" indent="-457200" algn="just" fontAlgn="auto">
              <a:spcAft>
                <a:spcPts val="0"/>
              </a:spcAft>
              <a:buClr>
                <a:schemeClr val="accent1"/>
              </a:buClr>
              <a:buFont typeface="+mj-lt"/>
              <a:buAutoNum type="arabicPeriod" startAt="6"/>
              <a:defRPr/>
            </a:pPr>
            <a:r>
              <a:rPr lang="id-ID" sz="2800" dirty="0">
                <a:solidFill>
                  <a:srgbClr val="FF0000"/>
                </a:solidFill>
              </a:rPr>
              <a:t>Rasional</a:t>
            </a:r>
          </a:p>
          <a:p>
            <a:pPr marL="625475" indent="0" algn="just" fontAlgn="auto">
              <a:spcAft>
                <a:spcPts val="0"/>
              </a:spcAft>
              <a:buClr>
                <a:schemeClr val="accent1"/>
              </a:buClr>
              <a:buNone/>
              <a:defRPr/>
            </a:pPr>
            <a:r>
              <a:rPr lang="id-ID" sz="2800" dirty="0"/>
              <a:t>Kemampuan untuk bertindak sesuai dengan tugas dan pengetahuannya dengan tidak melakukan hal yang dapat menimbulkan konflik tindakan</a:t>
            </a:r>
            <a:r>
              <a:rPr lang="id-ID" sz="2800"/>
              <a:t>. </a:t>
            </a:r>
            <a:endParaRPr lang="id-ID" sz="2800" dirty="0"/>
          </a:p>
        </p:txBody>
      </p:sp>
    </p:spTree>
    <p:extLst>
      <p:ext uri="{BB962C8B-B14F-4D97-AF65-F5344CB8AC3E}">
        <p14:creationId xmlns:p14="http://schemas.microsoft.com/office/powerpoint/2010/main" val="9665122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smtClean="0"/>
              <a:t>Karakteristik Agen</a:t>
            </a:r>
            <a:endParaRPr lang="id-ID" dirty="0"/>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rmAutofit/>
          </a:bodyPr>
          <a:lstStyle/>
          <a:p>
            <a:pPr marL="571500" indent="-457200" algn="just" fontAlgn="auto">
              <a:spcAft>
                <a:spcPts val="0"/>
              </a:spcAft>
              <a:buClr>
                <a:schemeClr val="accent1"/>
              </a:buClr>
              <a:buFont typeface="+mj-lt"/>
              <a:buAutoNum type="arabicPeriod" startAt="7"/>
              <a:defRPr/>
            </a:pPr>
            <a:r>
              <a:rPr lang="id-ID" sz="2800" smtClean="0">
                <a:solidFill>
                  <a:srgbClr val="FF0000"/>
                </a:solidFill>
              </a:rPr>
              <a:t>Kemampuan berkoordinasi dan berkomunikasi (Social)</a:t>
            </a:r>
          </a:p>
          <a:p>
            <a:pPr marL="625475" indent="0" algn="just" fontAlgn="auto">
              <a:spcAft>
                <a:spcPts val="0"/>
              </a:spcAft>
              <a:buClr>
                <a:schemeClr val="accent1"/>
              </a:buClr>
              <a:buNone/>
              <a:defRPr/>
            </a:pPr>
            <a:r>
              <a:rPr lang="id-ID" sz="2800" smtClean="0"/>
              <a:t>Dalam </a:t>
            </a:r>
            <a:r>
              <a:rPr lang="id-ID" sz="2800" dirty="0"/>
              <a:t>melakukan tugasnya, agen memiliki kemampuan untuk berkomunikasi dan berkoordinasi baik dengan manusia maupun dengan agen lain.</a:t>
            </a:r>
          </a:p>
          <a:p>
            <a:pPr marL="571500" indent="-457200" algn="just" fontAlgn="auto">
              <a:spcAft>
                <a:spcPts val="0"/>
              </a:spcAft>
              <a:buClr>
                <a:schemeClr val="accent1"/>
              </a:buClr>
              <a:buFont typeface="+mj-lt"/>
              <a:buAutoNum type="arabicPeriod" startAt="8"/>
              <a:defRPr/>
            </a:pPr>
            <a:r>
              <a:rPr lang="id-ID" sz="2800" dirty="0">
                <a:solidFill>
                  <a:srgbClr val="FF0000"/>
                </a:solidFill>
              </a:rPr>
              <a:t>Situated</a:t>
            </a:r>
          </a:p>
          <a:p>
            <a:pPr marL="625475" indent="0" algn="just" fontAlgn="auto">
              <a:spcAft>
                <a:spcPts val="0"/>
              </a:spcAft>
              <a:buClr>
                <a:schemeClr val="accent1"/>
              </a:buClr>
              <a:buNone/>
              <a:defRPr/>
            </a:pPr>
            <a:r>
              <a:rPr lang="id-ID" sz="2800" dirty="0"/>
              <a:t>Agen harus berada dan berjalan di lingkungan tertentu.</a:t>
            </a:r>
          </a:p>
        </p:txBody>
      </p:sp>
    </p:spTree>
    <p:extLst>
      <p:ext uri="{BB962C8B-B14F-4D97-AF65-F5344CB8AC3E}">
        <p14:creationId xmlns:p14="http://schemas.microsoft.com/office/powerpoint/2010/main" val="750499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301766"/>
            <a:ext cx="12192000" cy="2017985"/>
          </a:xfrm>
          <a:prstGeom prst="rect">
            <a:avLst/>
          </a:prstGeom>
          <a:solidFill>
            <a:srgbClr val="0070C0"/>
          </a:solidFill>
        </p:spPr>
        <p:txBody>
          <a:bodyPr wrap="none" rtlCol="0" anchor="ctr" anchorCtr="0">
            <a:noAutofit/>
          </a:bodyPr>
          <a:lstStyle/>
          <a:p>
            <a:pPr algn="ctr"/>
            <a:r>
              <a:rPr lang="en-ID" sz="4000" smtClean="0">
                <a:solidFill>
                  <a:schemeClr val="bg1"/>
                </a:solidFill>
              </a:rPr>
              <a:t>ARSITEKTUR DAN TIPE AGEN</a:t>
            </a:r>
            <a:endParaRPr lang="en-ID" sz="4000">
              <a:solidFill>
                <a:schemeClr val="bg1"/>
              </a:solidFill>
            </a:endParaRPr>
          </a:p>
        </p:txBody>
      </p:sp>
    </p:spTree>
    <p:extLst>
      <p:ext uri="{BB962C8B-B14F-4D97-AF65-F5344CB8AC3E}">
        <p14:creationId xmlns:p14="http://schemas.microsoft.com/office/powerpoint/2010/main" val="40230743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Arsitektur Agen</a:t>
            </a:r>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rmAutofit/>
          </a:bodyPr>
          <a:lstStyle/>
          <a:p>
            <a:pPr marL="628650" lvl="1" indent="-514350" fontAlgn="auto">
              <a:spcAft>
                <a:spcPts val="0"/>
              </a:spcAft>
              <a:buClr>
                <a:schemeClr val="accent1"/>
              </a:buClr>
              <a:buFont typeface="+mj-lt"/>
              <a:buAutoNum type="arabicPeriod"/>
              <a:defRPr/>
            </a:pPr>
            <a:r>
              <a:rPr lang="en-US" sz="2800" kern="1200" dirty="0">
                <a:latin typeface="+mn-lt"/>
                <a:ea typeface="+mn-ea"/>
                <a:cs typeface="+mn-cs"/>
              </a:rPr>
              <a:t>Black Box : </a:t>
            </a:r>
            <a:endParaRPr lang="id-ID" sz="2800" kern="1200" dirty="0">
              <a:latin typeface="+mn-lt"/>
              <a:ea typeface="+mn-ea"/>
              <a:cs typeface="+mn-cs"/>
            </a:endParaRPr>
          </a:p>
          <a:p>
            <a:pPr marL="1071563" lvl="2" indent="-441325" algn="just" fontAlgn="auto">
              <a:spcAft>
                <a:spcPts val="0"/>
              </a:spcAft>
              <a:buClr>
                <a:schemeClr val="accent3"/>
              </a:buClr>
              <a:buFont typeface="Wingdings" panose="05000000000000000000" pitchFamily="2" charset="2"/>
              <a:buChar char="ü"/>
              <a:defRPr/>
            </a:pPr>
            <a:r>
              <a:rPr lang="en-US" sz="2000" kern="1200" dirty="0" err="1">
                <a:latin typeface="+mn-lt"/>
                <a:ea typeface="+mn-ea"/>
                <a:cs typeface="+mn-cs"/>
              </a:rPr>
              <a:t>Pada</a:t>
            </a:r>
            <a:r>
              <a:rPr lang="en-US" sz="2000" kern="1200" dirty="0">
                <a:latin typeface="+mn-lt"/>
                <a:ea typeface="+mn-ea"/>
                <a:cs typeface="+mn-cs"/>
              </a:rPr>
              <a:t> </a:t>
            </a:r>
            <a:r>
              <a:rPr lang="en-US" sz="2000" kern="1200" dirty="0" err="1">
                <a:latin typeface="+mn-lt"/>
                <a:ea typeface="+mn-ea"/>
                <a:cs typeface="+mn-cs"/>
              </a:rPr>
              <a:t>konsep</a:t>
            </a:r>
            <a:r>
              <a:rPr lang="en-US" sz="2000" kern="1200" dirty="0">
                <a:latin typeface="+mn-lt"/>
                <a:ea typeface="+mn-ea"/>
                <a:cs typeface="+mn-cs"/>
              </a:rPr>
              <a:t> </a:t>
            </a:r>
            <a:r>
              <a:rPr lang="en-US" sz="2000" i="1" kern="1200" dirty="0">
                <a:latin typeface="+mn-lt"/>
                <a:ea typeface="+mn-ea"/>
                <a:cs typeface="+mn-cs"/>
              </a:rPr>
              <a:t>black box</a:t>
            </a:r>
            <a:r>
              <a:rPr lang="en-US" sz="2000" kern="1200" dirty="0">
                <a:latin typeface="+mn-lt"/>
                <a:ea typeface="+mn-ea"/>
                <a:cs typeface="+mn-cs"/>
              </a:rPr>
              <a:t>,</a:t>
            </a:r>
            <a:r>
              <a:rPr lang="id-ID" sz="2000" kern="1200" dirty="0">
                <a:latin typeface="+mn-lt"/>
                <a:ea typeface="+mn-ea"/>
                <a:cs typeface="+mn-cs"/>
              </a:rPr>
              <a:t> </a:t>
            </a:r>
            <a:r>
              <a:rPr lang="en-US" sz="2000" kern="1200" dirty="0" err="1">
                <a:latin typeface="+mn-lt"/>
                <a:ea typeface="+mn-ea"/>
                <a:cs typeface="+mn-cs"/>
              </a:rPr>
              <a:t>agen</a:t>
            </a:r>
            <a:r>
              <a:rPr lang="en-US" sz="2000" kern="1200" dirty="0">
                <a:latin typeface="+mn-lt"/>
                <a:ea typeface="+mn-ea"/>
                <a:cs typeface="+mn-cs"/>
              </a:rPr>
              <a:t> </a:t>
            </a:r>
            <a:r>
              <a:rPr lang="en-US" sz="2000" kern="1200" dirty="0" err="1">
                <a:latin typeface="+mn-lt"/>
                <a:ea typeface="+mn-ea"/>
                <a:cs typeface="+mn-cs"/>
              </a:rPr>
              <a:t>menerima</a:t>
            </a:r>
            <a:r>
              <a:rPr lang="en-US" sz="2000" kern="1200" dirty="0">
                <a:latin typeface="+mn-lt"/>
                <a:ea typeface="+mn-ea"/>
                <a:cs typeface="+mn-cs"/>
              </a:rPr>
              <a:t> </a:t>
            </a:r>
            <a:r>
              <a:rPr lang="en-US" sz="2000" kern="1200" dirty="0" err="1">
                <a:latin typeface="+mn-lt"/>
                <a:ea typeface="+mn-ea"/>
                <a:cs typeface="+mn-cs"/>
              </a:rPr>
              <a:t>masukan</a:t>
            </a:r>
            <a:r>
              <a:rPr lang="id-ID" sz="2000" kern="1200" dirty="0">
                <a:latin typeface="+mn-lt"/>
                <a:ea typeface="+mn-ea"/>
                <a:cs typeface="+mn-cs"/>
              </a:rPr>
              <a:t> </a:t>
            </a:r>
            <a:r>
              <a:rPr lang="en-US" sz="2000" kern="1200" dirty="0">
                <a:latin typeface="+mn-lt"/>
                <a:ea typeface="+mn-ea"/>
                <a:cs typeface="+mn-cs"/>
              </a:rPr>
              <a:t>(</a:t>
            </a:r>
            <a:r>
              <a:rPr lang="en-US" sz="2000" i="1" kern="1200" dirty="0">
                <a:latin typeface="+mn-lt"/>
                <a:ea typeface="+mn-ea"/>
                <a:cs typeface="+mn-cs"/>
              </a:rPr>
              <a:t>percepts</a:t>
            </a:r>
            <a:r>
              <a:rPr lang="en-US" sz="2000" kern="1200" dirty="0">
                <a:latin typeface="+mn-lt"/>
                <a:ea typeface="+mn-ea"/>
                <a:cs typeface="+mn-cs"/>
              </a:rPr>
              <a:t>) </a:t>
            </a:r>
            <a:r>
              <a:rPr lang="en-US" sz="2000" kern="1200" dirty="0" err="1">
                <a:latin typeface="+mn-lt"/>
                <a:ea typeface="+mn-ea"/>
                <a:cs typeface="+mn-cs"/>
              </a:rPr>
              <a:t>dari</a:t>
            </a:r>
            <a:r>
              <a:rPr lang="en-US" sz="2000" kern="1200" dirty="0">
                <a:latin typeface="+mn-lt"/>
                <a:ea typeface="+mn-ea"/>
                <a:cs typeface="+mn-cs"/>
              </a:rPr>
              <a:t> </a:t>
            </a:r>
            <a:r>
              <a:rPr lang="en-US" sz="2000" kern="1200" dirty="0" err="1">
                <a:latin typeface="+mn-lt"/>
                <a:ea typeface="+mn-ea"/>
                <a:cs typeface="+mn-cs"/>
              </a:rPr>
              <a:t>luar</a:t>
            </a:r>
            <a:r>
              <a:rPr lang="en-US" sz="2000" kern="1200" dirty="0">
                <a:latin typeface="+mn-lt"/>
                <a:ea typeface="+mn-ea"/>
                <a:cs typeface="+mn-cs"/>
              </a:rPr>
              <a:t> </a:t>
            </a:r>
            <a:r>
              <a:rPr lang="en-US" sz="2000" kern="1200" dirty="0" err="1">
                <a:latin typeface="+mn-lt"/>
                <a:ea typeface="+mn-ea"/>
                <a:cs typeface="+mn-cs"/>
              </a:rPr>
              <a:t>lalu</a:t>
            </a:r>
            <a:r>
              <a:rPr lang="en-US" sz="2000" kern="1200" dirty="0">
                <a:latin typeface="+mn-lt"/>
                <a:ea typeface="+mn-ea"/>
                <a:cs typeface="+mn-cs"/>
              </a:rPr>
              <a:t> </a:t>
            </a:r>
            <a:r>
              <a:rPr lang="id-ID" sz="2000" kern="1200" dirty="0">
                <a:latin typeface="+mn-lt"/>
                <a:ea typeface="+mn-ea"/>
                <a:cs typeface="+mn-cs"/>
              </a:rPr>
              <a:t> </a:t>
            </a:r>
            <a:r>
              <a:rPr lang="en-US" sz="2000" kern="1200" dirty="0" err="1">
                <a:latin typeface="+mn-lt"/>
                <a:ea typeface="+mn-ea"/>
                <a:cs typeface="+mn-cs"/>
              </a:rPr>
              <a:t>memprosesnya</a:t>
            </a:r>
            <a:r>
              <a:rPr lang="en-US" sz="2000" kern="1200" dirty="0">
                <a:latin typeface="+mn-lt"/>
                <a:ea typeface="+mn-ea"/>
                <a:cs typeface="+mn-cs"/>
              </a:rPr>
              <a:t> </a:t>
            </a:r>
            <a:r>
              <a:rPr lang="en-US" sz="2000" kern="1200" dirty="0" err="1">
                <a:latin typeface="+mn-lt"/>
                <a:ea typeface="+mn-ea"/>
                <a:cs typeface="+mn-cs"/>
              </a:rPr>
              <a:t>sehingga</a:t>
            </a:r>
            <a:r>
              <a:rPr lang="en-US" sz="2000" kern="1200" dirty="0">
                <a:latin typeface="+mn-lt"/>
                <a:ea typeface="+mn-ea"/>
                <a:cs typeface="+mn-cs"/>
              </a:rPr>
              <a:t> </a:t>
            </a:r>
            <a:r>
              <a:rPr lang="en-US" sz="2000" kern="1200" dirty="0" err="1">
                <a:latin typeface="+mn-lt"/>
                <a:ea typeface="+mn-ea"/>
                <a:cs typeface="+mn-cs"/>
              </a:rPr>
              <a:t>bisa</a:t>
            </a:r>
            <a:r>
              <a:rPr lang="en-US" sz="2000" kern="1200" dirty="0">
                <a:latin typeface="+mn-lt"/>
                <a:ea typeface="+mn-ea"/>
                <a:cs typeface="+mn-cs"/>
              </a:rPr>
              <a:t> </a:t>
            </a:r>
            <a:r>
              <a:rPr lang="en-US" sz="2000" kern="1200" dirty="0" err="1">
                <a:latin typeface="+mn-lt"/>
                <a:ea typeface="+mn-ea"/>
                <a:cs typeface="+mn-cs"/>
              </a:rPr>
              <a:t>dihasilkan</a:t>
            </a:r>
            <a:r>
              <a:rPr lang="en-US" sz="2000" kern="1200" dirty="0">
                <a:latin typeface="+mn-lt"/>
                <a:ea typeface="+mn-ea"/>
                <a:cs typeface="+mn-cs"/>
              </a:rPr>
              <a:t> </a:t>
            </a:r>
            <a:r>
              <a:rPr lang="en-US" sz="2000" kern="1200" dirty="0" err="1">
                <a:latin typeface="+mn-lt"/>
                <a:ea typeface="+mn-ea"/>
                <a:cs typeface="+mn-cs"/>
              </a:rPr>
              <a:t>keluaran</a:t>
            </a:r>
            <a:r>
              <a:rPr lang="id-ID" sz="2000" kern="1200" dirty="0">
                <a:latin typeface="+mn-lt"/>
                <a:ea typeface="+mn-ea"/>
                <a:cs typeface="+mn-cs"/>
              </a:rPr>
              <a:t> </a:t>
            </a:r>
            <a:r>
              <a:rPr lang="en-US" sz="2000" kern="1200" dirty="0">
                <a:latin typeface="+mn-lt"/>
                <a:ea typeface="+mn-ea"/>
                <a:cs typeface="+mn-cs"/>
              </a:rPr>
              <a:t>(</a:t>
            </a:r>
            <a:r>
              <a:rPr lang="en-US" sz="2000" i="1" kern="1200" dirty="0">
                <a:latin typeface="+mn-lt"/>
                <a:ea typeface="+mn-ea"/>
                <a:cs typeface="+mn-cs"/>
              </a:rPr>
              <a:t>action</a:t>
            </a:r>
            <a:r>
              <a:rPr lang="en-US" sz="2000" kern="1200" dirty="0">
                <a:latin typeface="+mn-lt"/>
                <a:ea typeface="+mn-ea"/>
                <a:cs typeface="+mn-cs"/>
              </a:rPr>
              <a:t>) yang </a:t>
            </a:r>
            <a:r>
              <a:rPr lang="en-US" sz="2000" kern="1200" dirty="0" err="1">
                <a:latin typeface="+mn-lt"/>
                <a:ea typeface="+mn-ea"/>
                <a:cs typeface="+mn-cs"/>
              </a:rPr>
              <a:t>berdasarkan</a:t>
            </a:r>
            <a:r>
              <a:rPr lang="en-US" sz="2000" kern="1200" dirty="0">
                <a:latin typeface="+mn-lt"/>
                <a:ea typeface="+mn-ea"/>
                <a:cs typeface="+mn-cs"/>
              </a:rPr>
              <a:t> </a:t>
            </a:r>
            <a:r>
              <a:rPr lang="en-US" sz="2000" kern="1200" dirty="0" err="1">
                <a:latin typeface="+mn-lt"/>
                <a:ea typeface="+mn-ea"/>
                <a:cs typeface="+mn-cs"/>
              </a:rPr>
              <a:t>masukan</a:t>
            </a:r>
            <a:r>
              <a:rPr lang="en-US" sz="2000" kern="1200" dirty="0">
                <a:latin typeface="+mn-lt"/>
                <a:ea typeface="+mn-ea"/>
                <a:cs typeface="+mn-cs"/>
              </a:rPr>
              <a:t> </a:t>
            </a:r>
            <a:r>
              <a:rPr lang="en-US" sz="2000" kern="1200" dirty="0" err="1">
                <a:latin typeface="+mn-lt"/>
                <a:ea typeface="+mn-ea"/>
                <a:cs typeface="+mn-cs"/>
              </a:rPr>
              <a:t>tadi</a:t>
            </a:r>
            <a:r>
              <a:rPr lang="en-US" sz="2000" kern="1200" dirty="0">
                <a:latin typeface="+mn-lt"/>
                <a:ea typeface="+mn-ea"/>
                <a:cs typeface="+mn-cs"/>
              </a:rPr>
              <a:t>. </a:t>
            </a:r>
          </a:p>
          <a:p>
            <a:pPr marL="1071563" lvl="2" indent="-441325" algn="just" fontAlgn="auto">
              <a:spcAft>
                <a:spcPts val="0"/>
              </a:spcAft>
              <a:buClr>
                <a:schemeClr val="accent3"/>
              </a:buClr>
              <a:buFont typeface="Wingdings" panose="05000000000000000000" pitchFamily="2" charset="2"/>
              <a:buChar char="ü"/>
              <a:defRPr/>
            </a:pPr>
            <a:r>
              <a:rPr lang="nb-NO" sz="2000" kern="1200" dirty="0">
                <a:latin typeface="+mn-lt"/>
                <a:ea typeface="+mn-ea"/>
                <a:cs typeface="+mn-cs"/>
              </a:rPr>
              <a:t>Brenner mengemukan suatu model untuk proses ini yang berisi </a:t>
            </a:r>
            <a:r>
              <a:rPr lang="en-US" sz="2000" kern="1200" dirty="0" err="1">
                <a:latin typeface="+mn-lt"/>
                <a:ea typeface="+mn-ea"/>
                <a:cs typeface="+mn-cs"/>
              </a:rPr>
              <a:t>tahapan</a:t>
            </a:r>
            <a:r>
              <a:rPr lang="en-US" sz="2000" kern="1200" dirty="0">
                <a:latin typeface="+mn-lt"/>
                <a:ea typeface="+mn-ea"/>
                <a:cs typeface="+mn-cs"/>
              </a:rPr>
              <a:t>  : </a:t>
            </a:r>
            <a:r>
              <a:rPr lang="en-US" sz="2000" i="1" kern="1200" dirty="0">
                <a:latin typeface="+mn-lt"/>
                <a:ea typeface="+mn-ea"/>
                <a:cs typeface="+mn-cs"/>
              </a:rPr>
              <a:t>interaction, information fusion(</a:t>
            </a:r>
            <a:r>
              <a:rPr lang="en-US" sz="2000" i="1" kern="1200" dirty="0" err="1">
                <a:latin typeface="+mn-lt"/>
                <a:ea typeface="+mn-ea"/>
                <a:cs typeface="+mn-cs"/>
              </a:rPr>
              <a:t>peleburan</a:t>
            </a:r>
            <a:r>
              <a:rPr lang="en-US" sz="2000" i="1" kern="1200" dirty="0">
                <a:latin typeface="+mn-lt"/>
                <a:ea typeface="+mn-ea"/>
                <a:cs typeface="+mn-cs"/>
              </a:rPr>
              <a:t>, </a:t>
            </a:r>
            <a:r>
              <a:rPr lang="en-US" sz="2000" i="1" kern="1200" dirty="0" err="1">
                <a:latin typeface="+mn-lt"/>
                <a:ea typeface="+mn-ea"/>
                <a:cs typeface="+mn-cs"/>
              </a:rPr>
              <a:t>penyatuan</a:t>
            </a:r>
            <a:r>
              <a:rPr lang="en-US" sz="2000" i="1" kern="1200" dirty="0">
                <a:latin typeface="+mn-lt"/>
                <a:ea typeface="+mn-ea"/>
                <a:cs typeface="+mn-cs"/>
              </a:rPr>
              <a:t>), information processing </a:t>
            </a:r>
            <a:r>
              <a:rPr lang="en-US" sz="2000" kern="1200" dirty="0" err="1">
                <a:latin typeface="+mn-lt"/>
                <a:ea typeface="+mn-ea"/>
                <a:cs typeface="+mn-cs"/>
              </a:rPr>
              <a:t>dan</a:t>
            </a:r>
            <a:r>
              <a:rPr lang="en-US" sz="2000" kern="1200" dirty="0">
                <a:latin typeface="+mn-lt"/>
                <a:ea typeface="+mn-ea"/>
                <a:cs typeface="+mn-cs"/>
              </a:rPr>
              <a:t> </a:t>
            </a:r>
            <a:r>
              <a:rPr lang="en-US" sz="2000" i="1" kern="1200" dirty="0">
                <a:latin typeface="+mn-lt"/>
                <a:ea typeface="+mn-ea"/>
                <a:cs typeface="+mn-cs"/>
              </a:rPr>
              <a:t>action</a:t>
            </a:r>
            <a:r>
              <a:rPr lang="en-US" sz="2000" kern="1200" dirty="0">
                <a:latin typeface="+mn-lt"/>
                <a:ea typeface="+mn-ea"/>
                <a:cs typeface="+mn-cs"/>
              </a:rPr>
              <a:t>.</a:t>
            </a:r>
          </a:p>
          <a:p>
            <a:pPr marL="114300" lvl="1" indent="0" fontAlgn="auto">
              <a:spcAft>
                <a:spcPts val="0"/>
              </a:spcAft>
              <a:buClr>
                <a:schemeClr val="accent1"/>
              </a:buClr>
              <a:buNone/>
              <a:defRPr/>
            </a:pPr>
            <a:endParaRPr lang="en-US" sz="2800" kern="1200" dirty="0">
              <a:latin typeface="+mn-lt"/>
              <a:ea typeface="+mn-ea"/>
              <a:cs typeface="+mn-cs"/>
            </a:endParaRPr>
          </a:p>
        </p:txBody>
      </p:sp>
      <p:pic>
        <p:nvPicPr>
          <p:cNvPr id="24580" name="Picture 2"/>
          <p:cNvPicPr>
            <a:picLocks noChangeAspect="1"/>
          </p:cNvPicPr>
          <p:nvPr/>
        </p:nvPicPr>
        <p:blipFill>
          <a:blip r:embed="rId2"/>
          <a:stretch>
            <a:fillRect/>
          </a:stretch>
        </p:blipFill>
        <p:spPr>
          <a:xfrm>
            <a:off x="2711450" y="4292601"/>
            <a:ext cx="6192838" cy="2016125"/>
          </a:xfrm>
          <a:prstGeom prst="rect">
            <a:avLst/>
          </a:prstGeom>
          <a:noFill/>
          <a:ln w="9525">
            <a:noFill/>
          </a:ln>
        </p:spPr>
      </p:pic>
    </p:spTree>
    <p:extLst>
      <p:ext uri="{BB962C8B-B14F-4D97-AF65-F5344CB8AC3E}">
        <p14:creationId xmlns:p14="http://schemas.microsoft.com/office/powerpoint/2010/main" val="374541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301766"/>
            <a:ext cx="12192000" cy="2017985"/>
          </a:xfrm>
          <a:prstGeom prst="rect">
            <a:avLst/>
          </a:prstGeom>
          <a:solidFill>
            <a:srgbClr val="0070C0"/>
          </a:solidFill>
        </p:spPr>
        <p:txBody>
          <a:bodyPr wrap="none" rtlCol="0" anchor="ctr" anchorCtr="0">
            <a:noAutofit/>
          </a:bodyPr>
          <a:lstStyle/>
          <a:p>
            <a:pPr algn="ctr"/>
            <a:r>
              <a:rPr lang="en-ID" sz="4000" smtClean="0">
                <a:solidFill>
                  <a:schemeClr val="bg1"/>
                </a:solidFill>
              </a:rPr>
              <a:t>APA ITU AGEN ?</a:t>
            </a:r>
            <a:endParaRPr lang="en-ID" sz="4000">
              <a:solidFill>
                <a:schemeClr val="bg1"/>
              </a:solidFill>
            </a:endParaRPr>
          </a:p>
        </p:txBody>
      </p:sp>
    </p:spTree>
    <p:extLst>
      <p:ext uri="{BB962C8B-B14F-4D97-AF65-F5344CB8AC3E}">
        <p14:creationId xmlns:p14="http://schemas.microsoft.com/office/powerpoint/2010/main" val="33867597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a:t>Arsitektur </a:t>
            </a:r>
            <a:r>
              <a:rPr lang="id-ID" smtClean="0"/>
              <a:t>Age</a:t>
            </a:r>
            <a:r>
              <a:rPr lang="en-ID" smtClean="0"/>
              <a:t>N</a:t>
            </a:r>
            <a:endParaRPr lang="id-ID" dirty="0"/>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rmAutofit/>
          </a:bodyPr>
          <a:lstStyle/>
          <a:p>
            <a:pPr marL="514350" lvl="1" indent="-514350" algn="just" fontAlgn="auto">
              <a:spcAft>
                <a:spcPts val="0"/>
              </a:spcAft>
              <a:buClr>
                <a:schemeClr val="accent2"/>
              </a:buClr>
              <a:buFont typeface="+mj-lt"/>
              <a:buAutoNum type="arabicPeriod" startAt="2"/>
              <a:defRPr/>
            </a:pPr>
            <a:r>
              <a:rPr lang="en-US" sz="2800" kern="1200" dirty="0">
                <a:latin typeface="+mn-lt"/>
                <a:ea typeface="+mn-ea"/>
                <a:cs typeface="+mn-cs"/>
              </a:rPr>
              <a:t>BDI </a:t>
            </a:r>
            <a:r>
              <a:rPr lang="id-ID" sz="2800" kern="1200" dirty="0">
                <a:latin typeface="+mn-lt"/>
                <a:ea typeface="+mn-ea"/>
                <a:cs typeface="+mn-cs"/>
              </a:rPr>
              <a:t>(Belief, Desire, Intention) </a:t>
            </a:r>
            <a:r>
              <a:rPr lang="en-US" sz="2800" kern="1200" dirty="0">
                <a:latin typeface="+mn-lt"/>
                <a:ea typeface="+mn-ea"/>
                <a:cs typeface="+mn-cs"/>
              </a:rPr>
              <a:t>Agent : </a:t>
            </a:r>
          </a:p>
          <a:p>
            <a:pPr marL="546100" lvl="2" indent="-457200" algn="just" fontAlgn="auto">
              <a:spcAft>
                <a:spcPts val="0"/>
              </a:spcAft>
              <a:buClr>
                <a:schemeClr val="accent3"/>
              </a:buClr>
              <a:buFont typeface="+mj-lt"/>
              <a:buAutoNum type="arabicPeriod"/>
              <a:defRPr/>
            </a:pPr>
            <a:r>
              <a:rPr lang="en-US" sz="2400" kern="1200" dirty="0" err="1">
                <a:solidFill>
                  <a:srgbClr val="FF0000"/>
                </a:solidFill>
                <a:latin typeface="+mn-lt"/>
                <a:ea typeface="+mn-ea"/>
                <a:cs typeface="+mn-cs"/>
              </a:rPr>
              <a:t>Kepercayaan</a:t>
            </a:r>
            <a:r>
              <a:rPr lang="en-US" sz="2400" kern="1200" dirty="0">
                <a:solidFill>
                  <a:srgbClr val="FF0000"/>
                </a:solidFill>
                <a:latin typeface="+mn-lt"/>
                <a:ea typeface="+mn-ea"/>
                <a:cs typeface="+mn-cs"/>
              </a:rPr>
              <a:t> </a:t>
            </a:r>
            <a:r>
              <a:rPr lang="en-US" sz="2400" kern="1200" dirty="0" err="1">
                <a:solidFill>
                  <a:srgbClr val="FF0000"/>
                </a:solidFill>
                <a:latin typeface="+mn-lt"/>
                <a:ea typeface="+mn-ea"/>
                <a:cs typeface="+mn-cs"/>
              </a:rPr>
              <a:t>atau</a:t>
            </a:r>
            <a:r>
              <a:rPr lang="en-US" sz="2400" kern="1200" dirty="0">
                <a:solidFill>
                  <a:srgbClr val="FF0000"/>
                </a:solidFill>
                <a:latin typeface="+mn-lt"/>
                <a:ea typeface="+mn-ea"/>
                <a:cs typeface="+mn-cs"/>
              </a:rPr>
              <a:t> Belief</a:t>
            </a:r>
            <a:r>
              <a:rPr lang="en-US" sz="2400" i="1" kern="1200" dirty="0">
                <a:solidFill>
                  <a:srgbClr val="FF0000"/>
                </a:solidFill>
                <a:latin typeface="+mn-lt"/>
                <a:ea typeface="+mn-ea"/>
                <a:cs typeface="+mn-cs"/>
              </a:rPr>
              <a:t> :</a:t>
            </a:r>
          </a:p>
          <a:p>
            <a:pPr marL="900430" lvl="3" indent="-250825" algn="just" fontAlgn="auto">
              <a:spcAft>
                <a:spcPts val="0"/>
              </a:spcAft>
              <a:buClr>
                <a:schemeClr val="accent4"/>
              </a:buClr>
              <a:buFont typeface="Wingdings" panose="05000000000000000000" pitchFamily="2" charset="2"/>
              <a:buChar char="§"/>
              <a:defRPr/>
            </a:pPr>
            <a:r>
              <a:rPr lang="en-US" sz="2400" kern="1200" dirty="0" err="1">
                <a:latin typeface="+mn-lt"/>
                <a:ea typeface="+mn-ea"/>
                <a:cs typeface="+mn-cs"/>
              </a:rPr>
              <a:t>Apa-apa</a:t>
            </a:r>
            <a:r>
              <a:rPr lang="en-US" sz="2400" kern="1200" dirty="0">
                <a:latin typeface="+mn-lt"/>
                <a:ea typeface="+mn-ea"/>
                <a:cs typeface="+mn-cs"/>
              </a:rPr>
              <a:t> </a:t>
            </a:r>
            <a:r>
              <a:rPr lang="en-US" sz="2400" kern="1200" dirty="0" err="1">
                <a:latin typeface="+mn-lt"/>
                <a:ea typeface="+mn-ea"/>
                <a:cs typeface="+mn-cs"/>
              </a:rPr>
              <a:t>saja</a:t>
            </a:r>
            <a:r>
              <a:rPr lang="en-US" sz="2400" kern="1200" dirty="0">
                <a:latin typeface="+mn-lt"/>
                <a:ea typeface="+mn-ea"/>
                <a:cs typeface="+mn-cs"/>
              </a:rPr>
              <a:t> </a:t>
            </a:r>
            <a:r>
              <a:rPr lang="en-US" sz="2400" b="1" u="sng" kern="1200" dirty="0">
                <a:latin typeface="+mn-lt"/>
                <a:ea typeface="+mn-ea"/>
                <a:cs typeface="+mn-cs"/>
              </a:rPr>
              <a:t>yang </a:t>
            </a:r>
            <a:r>
              <a:rPr lang="en-US" sz="2400" b="1" u="sng" kern="1200" dirty="0" err="1">
                <a:latin typeface="+mn-lt"/>
                <a:ea typeface="+mn-ea"/>
                <a:cs typeface="+mn-cs"/>
              </a:rPr>
              <a:t>diketahui</a:t>
            </a:r>
            <a:r>
              <a:rPr lang="en-US" sz="2400" b="1" u="sng" kern="1200" dirty="0">
                <a:latin typeface="+mn-lt"/>
                <a:ea typeface="+mn-ea"/>
                <a:cs typeface="+mn-cs"/>
              </a:rPr>
              <a:t> </a:t>
            </a:r>
            <a:r>
              <a:rPr lang="en-US" sz="2400" kern="1200" dirty="0" err="1">
                <a:latin typeface="+mn-lt"/>
                <a:ea typeface="+mn-ea"/>
                <a:cs typeface="+mn-cs"/>
              </a:rPr>
              <a:t>dan</a:t>
            </a:r>
            <a:r>
              <a:rPr lang="en-US" sz="2400" kern="1200" dirty="0">
                <a:latin typeface="+mn-lt"/>
                <a:ea typeface="+mn-ea"/>
                <a:cs typeface="+mn-cs"/>
              </a:rPr>
              <a:t> </a:t>
            </a:r>
            <a:r>
              <a:rPr lang="en-US" sz="2400" b="1" u="sng" kern="1200" dirty="0" err="1">
                <a:latin typeface="+mn-lt"/>
                <a:ea typeface="+mn-ea"/>
                <a:cs typeface="+mn-cs"/>
              </a:rPr>
              <a:t>tidak</a:t>
            </a:r>
            <a:r>
              <a:rPr lang="en-US" sz="2400" b="1" u="sng" kern="1200" dirty="0">
                <a:latin typeface="+mn-lt"/>
                <a:ea typeface="+mn-ea"/>
                <a:cs typeface="+mn-cs"/>
              </a:rPr>
              <a:t> </a:t>
            </a:r>
            <a:r>
              <a:rPr lang="en-US" sz="2400" b="1" u="sng" kern="1200" dirty="0" err="1">
                <a:latin typeface="+mn-lt"/>
                <a:ea typeface="+mn-ea"/>
                <a:cs typeface="+mn-cs"/>
              </a:rPr>
              <a:t>diketa</a:t>
            </a:r>
            <a:r>
              <a:rPr lang="id-ID" sz="2400" b="1" u="sng" kern="1200" dirty="0">
                <a:latin typeface="+mn-lt"/>
                <a:ea typeface="+mn-ea"/>
                <a:cs typeface="+mn-cs"/>
              </a:rPr>
              <a:t>h</a:t>
            </a:r>
            <a:r>
              <a:rPr lang="en-US" sz="2400" b="1" u="sng" kern="1200" dirty="0" err="1">
                <a:latin typeface="+mn-lt"/>
                <a:ea typeface="+mn-ea"/>
                <a:cs typeface="+mn-cs"/>
              </a:rPr>
              <a:t>ui</a:t>
            </a:r>
            <a:r>
              <a:rPr lang="en-US" sz="2400" b="1" u="sng" kern="1200" dirty="0">
                <a:latin typeface="+mn-lt"/>
                <a:ea typeface="+mn-ea"/>
                <a:cs typeface="+mn-cs"/>
              </a:rPr>
              <a:t> </a:t>
            </a:r>
            <a:r>
              <a:rPr lang="en-US" sz="2400" b="1" u="sng" kern="1200" dirty="0" err="1">
                <a:latin typeface="+mn-lt"/>
                <a:ea typeface="+mn-ea"/>
                <a:cs typeface="+mn-cs"/>
              </a:rPr>
              <a:t>oleh</a:t>
            </a:r>
            <a:r>
              <a:rPr lang="en-US" sz="2400" b="1" u="sng" kern="1200" dirty="0">
                <a:latin typeface="+mn-lt"/>
                <a:ea typeface="+mn-ea"/>
                <a:cs typeface="+mn-cs"/>
              </a:rPr>
              <a:t> </a:t>
            </a:r>
            <a:r>
              <a:rPr lang="en-US" sz="2400" b="1" u="sng" kern="1200" dirty="0" err="1">
                <a:latin typeface="+mn-lt"/>
                <a:ea typeface="+mn-ea"/>
                <a:cs typeface="+mn-cs"/>
              </a:rPr>
              <a:t>agen</a:t>
            </a:r>
            <a:r>
              <a:rPr lang="en-US" sz="2400" b="1" u="sng" kern="1200" dirty="0">
                <a:latin typeface="+mn-lt"/>
                <a:ea typeface="+mn-ea"/>
                <a:cs typeface="+mn-cs"/>
              </a:rPr>
              <a:t> </a:t>
            </a:r>
            <a:r>
              <a:rPr lang="en-US" sz="2400" kern="1200" dirty="0" err="1">
                <a:latin typeface="+mn-lt"/>
                <a:ea typeface="+mn-ea"/>
                <a:cs typeface="+mn-cs"/>
              </a:rPr>
              <a:t>tentang</a:t>
            </a:r>
            <a:r>
              <a:rPr lang="en-US" sz="2400" kern="1200" dirty="0">
                <a:latin typeface="+mn-lt"/>
                <a:ea typeface="+mn-ea"/>
                <a:cs typeface="+mn-cs"/>
              </a:rPr>
              <a:t> </a:t>
            </a:r>
            <a:r>
              <a:rPr lang="en-US" sz="2400" kern="1200" dirty="0" err="1">
                <a:latin typeface="+mn-lt"/>
                <a:ea typeface="+mn-ea"/>
                <a:cs typeface="+mn-cs"/>
              </a:rPr>
              <a:t>lingkunganya</a:t>
            </a:r>
            <a:r>
              <a:rPr lang="en-US" sz="2400" kern="1200" dirty="0">
                <a:latin typeface="+mn-lt"/>
                <a:ea typeface="+mn-ea"/>
                <a:cs typeface="+mn-cs"/>
              </a:rPr>
              <a:t>.</a:t>
            </a:r>
            <a:endParaRPr lang="id-ID" sz="2400" kern="1200" dirty="0">
              <a:latin typeface="+mn-lt"/>
              <a:ea typeface="+mn-ea"/>
              <a:cs typeface="+mn-cs"/>
            </a:endParaRPr>
          </a:p>
          <a:p>
            <a:pPr marL="900430" lvl="3" indent="-250825" algn="just" fontAlgn="auto">
              <a:spcAft>
                <a:spcPts val="0"/>
              </a:spcAft>
              <a:buClr>
                <a:schemeClr val="accent4"/>
              </a:buClr>
              <a:buFont typeface="Wingdings" panose="05000000000000000000" pitchFamily="2" charset="2"/>
              <a:buChar char="§"/>
              <a:defRPr/>
            </a:pPr>
            <a:r>
              <a:rPr lang="en-US" sz="2400" kern="1200" dirty="0" err="1">
                <a:latin typeface="+mn-lt"/>
                <a:ea typeface="+mn-ea"/>
                <a:cs typeface="+mn-cs"/>
              </a:rPr>
              <a:t>Atau</a:t>
            </a:r>
            <a:r>
              <a:rPr lang="en-US" sz="2400" kern="1200" dirty="0">
                <a:latin typeface="+mn-lt"/>
                <a:ea typeface="+mn-ea"/>
                <a:cs typeface="+mn-cs"/>
              </a:rPr>
              <a:t> </a:t>
            </a:r>
            <a:r>
              <a:rPr lang="en-US" sz="2400" i="1" kern="1200" dirty="0">
                <a:latin typeface="+mn-lt"/>
                <a:ea typeface="+mn-ea"/>
                <a:cs typeface="+mn-cs"/>
              </a:rPr>
              <a:t>belief </a:t>
            </a:r>
            <a:r>
              <a:rPr lang="en-US" sz="2400" kern="1200" dirty="0" err="1">
                <a:latin typeface="+mn-lt"/>
                <a:ea typeface="+mn-ea"/>
                <a:cs typeface="+mn-cs"/>
              </a:rPr>
              <a:t>merupakan</a:t>
            </a:r>
            <a:r>
              <a:rPr lang="en-US" sz="2400" kern="1200" dirty="0">
                <a:latin typeface="+mn-lt"/>
                <a:ea typeface="+mn-ea"/>
                <a:cs typeface="+mn-cs"/>
              </a:rPr>
              <a:t> </a:t>
            </a:r>
            <a:r>
              <a:rPr lang="en-US" sz="2400" kern="1200" dirty="0" err="1">
                <a:latin typeface="+mn-lt"/>
                <a:ea typeface="+mn-ea"/>
                <a:cs typeface="+mn-cs"/>
              </a:rPr>
              <a:t>pengetahuan</a:t>
            </a:r>
            <a:r>
              <a:rPr lang="en-US" sz="2400" kern="1200" dirty="0">
                <a:latin typeface="+mn-lt"/>
                <a:ea typeface="+mn-ea"/>
                <a:cs typeface="+mn-cs"/>
              </a:rPr>
              <a:t> </a:t>
            </a:r>
            <a:r>
              <a:rPr lang="en-US" sz="2400" kern="1200" dirty="0" err="1">
                <a:latin typeface="+mn-lt"/>
                <a:ea typeface="+mn-ea"/>
                <a:cs typeface="+mn-cs"/>
              </a:rPr>
              <a:t>agen</a:t>
            </a:r>
            <a:r>
              <a:rPr lang="en-US" sz="2400" kern="1200" dirty="0">
                <a:latin typeface="+mn-lt"/>
                <a:ea typeface="+mn-ea"/>
                <a:cs typeface="+mn-cs"/>
              </a:rPr>
              <a:t> </a:t>
            </a:r>
            <a:r>
              <a:rPr lang="en-US" sz="2400" kern="1200" dirty="0" err="1">
                <a:latin typeface="+mn-lt"/>
                <a:ea typeface="+mn-ea"/>
                <a:cs typeface="+mn-cs"/>
              </a:rPr>
              <a:t>atau</a:t>
            </a:r>
            <a:r>
              <a:rPr lang="en-US" sz="2400" kern="1200" dirty="0">
                <a:latin typeface="+mn-lt"/>
                <a:ea typeface="+mn-ea"/>
                <a:cs typeface="+mn-cs"/>
              </a:rPr>
              <a:t> </a:t>
            </a:r>
            <a:r>
              <a:rPr lang="en-US" sz="2400" kern="1200" dirty="0" err="1">
                <a:latin typeface="+mn-lt"/>
                <a:ea typeface="+mn-ea"/>
                <a:cs typeface="+mn-cs"/>
              </a:rPr>
              <a:t>informasi</a:t>
            </a:r>
            <a:r>
              <a:rPr lang="en-US" sz="2400" kern="1200" dirty="0">
                <a:latin typeface="+mn-lt"/>
                <a:ea typeface="+mn-ea"/>
                <a:cs typeface="+mn-cs"/>
              </a:rPr>
              <a:t> yang </a:t>
            </a:r>
            <a:r>
              <a:rPr lang="en-US" sz="2400" kern="1200" dirty="0" err="1">
                <a:latin typeface="+mn-lt"/>
                <a:ea typeface="+mn-ea"/>
                <a:cs typeface="+mn-cs"/>
              </a:rPr>
              <a:t>diperoleh</a:t>
            </a:r>
            <a:r>
              <a:rPr lang="en-US" sz="2400" kern="1200" dirty="0">
                <a:latin typeface="+mn-lt"/>
                <a:ea typeface="+mn-ea"/>
                <a:cs typeface="+mn-cs"/>
              </a:rPr>
              <a:t> </a:t>
            </a:r>
            <a:r>
              <a:rPr lang="en-US" sz="2400" kern="1200" dirty="0" err="1">
                <a:latin typeface="+mn-lt"/>
                <a:ea typeface="+mn-ea"/>
                <a:cs typeface="+mn-cs"/>
              </a:rPr>
              <a:t>agen</a:t>
            </a:r>
            <a:r>
              <a:rPr lang="en-US" sz="2400" kern="1200" dirty="0">
                <a:latin typeface="+mn-lt"/>
                <a:ea typeface="+mn-ea"/>
                <a:cs typeface="+mn-cs"/>
              </a:rPr>
              <a:t> </a:t>
            </a:r>
            <a:r>
              <a:rPr lang="en-US" sz="2400" kern="1200" dirty="0" err="1">
                <a:latin typeface="+mn-lt"/>
                <a:ea typeface="+mn-ea"/>
                <a:cs typeface="+mn-cs"/>
              </a:rPr>
              <a:t>tentang</a:t>
            </a:r>
            <a:r>
              <a:rPr lang="en-US" sz="2400" kern="1200" dirty="0">
                <a:latin typeface="+mn-lt"/>
                <a:ea typeface="+mn-ea"/>
                <a:cs typeface="+mn-cs"/>
              </a:rPr>
              <a:t> </a:t>
            </a:r>
            <a:r>
              <a:rPr lang="en-US" sz="2400" kern="1200" dirty="0" err="1">
                <a:latin typeface="+mn-lt"/>
                <a:ea typeface="+mn-ea"/>
                <a:cs typeface="+mn-cs"/>
              </a:rPr>
              <a:t>lingkungannya</a:t>
            </a:r>
            <a:r>
              <a:rPr lang="en-US" sz="2400" kern="1200" dirty="0">
                <a:latin typeface="+mn-lt"/>
                <a:ea typeface="+mn-ea"/>
                <a:cs typeface="+mn-cs"/>
              </a:rPr>
              <a:t>. </a:t>
            </a:r>
          </a:p>
          <a:p>
            <a:pPr marL="546100" lvl="2" indent="-457200" algn="just" fontAlgn="auto">
              <a:spcAft>
                <a:spcPts val="0"/>
              </a:spcAft>
              <a:buClr>
                <a:schemeClr val="accent3"/>
              </a:buClr>
              <a:buFont typeface="+mj-lt"/>
              <a:buAutoNum type="arabicPeriod"/>
              <a:defRPr/>
            </a:pPr>
            <a:r>
              <a:rPr lang="en-US" sz="2400" kern="1200" dirty="0" err="1">
                <a:solidFill>
                  <a:srgbClr val="FF0000"/>
                </a:solidFill>
                <a:latin typeface="+mn-lt"/>
                <a:ea typeface="+mn-ea"/>
                <a:cs typeface="+mn-cs"/>
              </a:rPr>
              <a:t>Keinginan</a:t>
            </a:r>
            <a:r>
              <a:rPr lang="en-US" sz="2400" kern="1200" dirty="0">
                <a:solidFill>
                  <a:srgbClr val="FF0000"/>
                </a:solidFill>
                <a:latin typeface="+mn-lt"/>
                <a:ea typeface="+mn-ea"/>
                <a:cs typeface="+mn-cs"/>
              </a:rPr>
              <a:t> </a:t>
            </a:r>
            <a:r>
              <a:rPr lang="en-US" sz="2400" kern="1200" dirty="0" err="1">
                <a:solidFill>
                  <a:srgbClr val="FF0000"/>
                </a:solidFill>
                <a:latin typeface="+mn-lt"/>
                <a:ea typeface="+mn-ea"/>
                <a:cs typeface="+mn-cs"/>
              </a:rPr>
              <a:t>atau</a:t>
            </a:r>
            <a:r>
              <a:rPr lang="en-US" sz="2400" kern="1200" dirty="0">
                <a:solidFill>
                  <a:srgbClr val="FF0000"/>
                </a:solidFill>
                <a:latin typeface="+mn-lt"/>
                <a:ea typeface="+mn-ea"/>
                <a:cs typeface="+mn-cs"/>
              </a:rPr>
              <a:t> desire :</a:t>
            </a:r>
          </a:p>
          <a:p>
            <a:pPr marL="523875" lvl="4" indent="0" algn="just" fontAlgn="auto">
              <a:spcAft>
                <a:spcPts val="0"/>
              </a:spcAft>
              <a:buClr>
                <a:schemeClr val="accent5"/>
              </a:buClr>
              <a:buNone/>
              <a:defRPr/>
            </a:pPr>
            <a:r>
              <a:rPr lang="en-US" sz="2200" kern="1200" dirty="0" err="1">
                <a:latin typeface="+mn-lt"/>
                <a:ea typeface="+mn-ea"/>
                <a:cs typeface="+mn-cs"/>
              </a:rPr>
              <a:t>Tujuan</a:t>
            </a:r>
            <a:r>
              <a:rPr lang="en-US" sz="2200" kern="1200" dirty="0">
                <a:latin typeface="+mn-lt"/>
                <a:ea typeface="+mn-ea"/>
                <a:cs typeface="+mn-cs"/>
              </a:rPr>
              <a:t>, </a:t>
            </a:r>
            <a:r>
              <a:rPr lang="en-US" sz="2200" kern="1200" dirty="0" err="1">
                <a:latin typeface="+mn-lt"/>
                <a:ea typeface="+mn-ea"/>
                <a:cs typeface="+mn-cs"/>
              </a:rPr>
              <a:t>tugas</a:t>
            </a:r>
            <a:r>
              <a:rPr lang="en-US" sz="2200" kern="1200" dirty="0">
                <a:latin typeface="+mn-lt"/>
                <a:ea typeface="+mn-ea"/>
                <a:cs typeface="+mn-cs"/>
              </a:rPr>
              <a:t> yang </a:t>
            </a:r>
            <a:r>
              <a:rPr lang="en-US" sz="2200" kern="1200" dirty="0" err="1">
                <a:latin typeface="+mn-lt"/>
                <a:ea typeface="+mn-ea"/>
                <a:cs typeface="+mn-cs"/>
              </a:rPr>
              <a:t>harus</a:t>
            </a:r>
            <a:r>
              <a:rPr lang="en-US" sz="2200" kern="1200" dirty="0">
                <a:latin typeface="+mn-lt"/>
                <a:ea typeface="+mn-ea"/>
                <a:cs typeface="+mn-cs"/>
              </a:rPr>
              <a:t> </a:t>
            </a:r>
            <a:r>
              <a:rPr lang="fi-FI" sz="2200" kern="1200" dirty="0">
                <a:latin typeface="+mn-lt"/>
                <a:ea typeface="+mn-ea"/>
                <a:cs typeface="+mn-cs"/>
              </a:rPr>
              <a:t>diselesaikan oleh agen atau sesuatu yang </a:t>
            </a:r>
            <a:r>
              <a:rPr lang="en-US" sz="2200" kern="1200" dirty="0" err="1">
                <a:latin typeface="+mn-lt"/>
                <a:ea typeface="+mn-ea"/>
                <a:cs typeface="+mn-cs"/>
              </a:rPr>
              <a:t>ingin</a:t>
            </a:r>
            <a:r>
              <a:rPr lang="en-US" sz="2200" kern="1200" dirty="0">
                <a:latin typeface="+mn-lt"/>
                <a:ea typeface="+mn-ea"/>
                <a:cs typeface="+mn-cs"/>
              </a:rPr>
              <a:t> </a:t>
            </a:r>
            <a:r>
              <a:rPr lang="en-US" sz="2200" kern="1200" dirty="0" err="1">
                <a:latin typeface="+mn-lt"/>
                <a:ea typeface="+mn-ea"/>
                <a:cs typeface="+mn-cs"/>
              </a:rPr>
              <a:t>dicapai</a:t>
            </a:r>
            <a:r>
              <a:rPr lang="en-US" sz="2200" kern="1200" dirty="0">
                <a:latin typeface="+mn-lt"/>
                <a:ea typeface="+mn-ea"/>
                <a:cs typeface="+mn-cs"/>
              </a:rPr>
              <a:t> </a:t>
            </a:r>
            <a:r>
              <a:rPr lang="en-US" sz="2200" kern="1200" dirty="0" err="1">
                <a:latin typeface="+mn-lt"/>
                <a:ea typeface="+mn-ea"/>
                <a:cs typeface="+mn-cs"/>
              </a:rPr>
              <a:t>oleh</a:t>
            </a:r>
            <a:r>
              <a:rPr lang="en-US" sz="2200" kern="1200" dirty="0">
                <a:latin typeface="+mn-lt"/>
                <a:ea typeface="+mn-ea"/>
                <a:cs typeface="+mn-cs"/>
              </a:rPr>
              <a:t> </a:t>
            </a:r>
            <a:r>
              <a:rPr lang="en-US" sz="2200" kern="1200" dirty="0" err="1">
                <a:latin typeface="+mn-lt"/>
                <a:ea typeface="+mn-ea"/>
                <a:cs typeface="+mn-cs"/>
              </a:rPr>
              <a:t>agen</a:t>
            </a:r>
            <a:r>
              <a:rPr lang="en-US" sz="2200" kern="1200" dirty="0">
                <a:latin typeface="+mn-lt"/>
                <a:ea typeface="+mn-ea"/>
                <a:cs typeface="+mn-cs"/>
              </a:rPr>
              <a:t>. </a:t>
            </a:r>
          </a:p>
          <a:p>
            <a:pPr marL="546100" lvl="2" indent="-457200" algn="just" fontAlgn="auto">
              <a:spcAft>
                <a:spcPts val="0"/>
              </a:spcAft>
              <a:buClr>
                <a:schemeClr val="accent3"/>
              </a:buClr>
              <a:buFont typeface="+mj-lt"/>
              <a:buAutoNum type="arabicPeriod"/>
              <a:defRPr/>
            </a:pPr>
            <a:r>
              <a:rPr lang="en-US" sz="2400" kern="1200" dirty="0" err="1">
                <a:solidFill>
                  <a:srgbClr val="FF0000"/>
                </a:solidFill>
                <a:latin typeface="+mn-lt"/>
                <a:ea typeface="+mn-ea"/>
                <a:cs typeface="+mn-cs"/>
              </a:rPr>
              <a:t>Kehendak</a:t>
            </a:r>
            <a:r>
              <a:rPr lang="en-US" sz="2400" kern="1200" dirty="0">
                <a:solidFill>
                  <a:srgbClr val="FF0000"/>
                </a:solidFill>
                <a:latin typeface="+mn-lt"/>
                <a:ea typeface="+mn-ea"/>
                <a:cs typeface="+mn-cs"/>
              </a:rPr>
              <a:t> </a:t>
            </a:r>
            <a:r>
              <a:rPr lang="en-US" sz="2400" kern="1200" dirty="0" err="1">
                <a:solidFill>
                  <a:srgbClr val="FF0000"/>
                </a:solidFill>
                <a:latin typeface="+mn-lt"/>
                <a:ea typeface="+mn-ea"/>
                <a:cs typeface="+mn-cs"/>
              </a:rPr>
              <a:t>atau</a:t>
            </a:r>
            <a:r>
              <a:rPr lang="en-US" sz="2400" kern="1200" dirty="0">
                <a:solidFill>
                  <a:srgbClr val="FF0000"/>
                </a:solidFill>
                <a:latin typeface="+mn-lt"/>
                <a:ea typeface="+mn-ea"/>
                <a:cs typeface="+mn-cs"/>
              </a:rPr>
              <a:t> intention :</a:t>
            </a:r>
          </a:p>
          <a:p>
            <a:pPr marL="530225" lvl="3" indent="0" algn="just" fontAlgn="auto">
              <a:spcAft>
                <a:spcPts val="0"/>
              </a:spcAft>
              <a:buClr>
                <a:schemeClr val="accent4"/>
              </a:buClr>
              <a:buNone/>
              <a:defRPr/>
            </a:pPr>
            <a:r>
              <a:rPr lang="en-US" sz="2400" kern="1200" dirty="0" err="1">
                <a:latin typeface="+mn-lt"/>
                <a:ea typeface="+mn-ea"/>
                <a:cs typeface="+mn-cs"/>
              </a:rPr>
              <a:t>Rencana-rencana</a:t>
            </a:r>
            <a:r>
              <a:rPr lang="en-US" sz="2400" kern="1200" dirty="0">
                <a:latin typeface="+mn-lt"/>
                <a:ea typeface="+mn-ea"/>
                <a:cs typeface="+mn-cs"/>
              </a:rPr>
              <a:t> yang </a:t>
            </a:r>
            <a:r>
              <a:rPr lang="en-US" sz="2400" kern="1200" dirty="0" err="1">
                <a:latin typeface="+mn-lt"/>
                <a:ea typeface="+mn-ea"/>
                <a:cs typeface="+mn-cs"/>
              </a:rPr>
              <a:t>disusun</a:t>
            </a:r>
            <a:r>
              <a:rPr lang="en-US" sz="2400" kern="1200" dirty="0">
                <a:latin typeface="+mn-lt"/>
                <a:ea typeface="+mn-ea"/>
                <a:cs typeface="+mn-cs"/>
              </a:rPr>
              <a:t> </a:t>
            </a:r>
            <a:r>
              <a:rPr lang="en-US" sz="2400" kern="1200" dirty="0" err="1">
                <a:latin typeface="+mn-lt"/>
                <a:ea typeface="+mn-ea"/>
                <a:cs typeface="+mn-cs"/>
              </a:rPr>
              <a:t>untuk</a:t>
            </a:r>
            <a:r>
              <a:rPr lang="en-US" sz="2400" kern="1200" dirty="0">
                <a:latin typeface="+mn-lt"/>
                <a:ea typeface="+mn-ea"/>
                <a:cs typeface="+mn-cs"/>
              </a:rPr>
              <a:t> </a:t>
            </a:r>
            <a:r>
              <a:rPr lang="en-US" sz="2400" kern="1200" dirty="0" err="1">
                <a:latin typeface="+mn-lt"/>
                <a:ea typeface="+mn-ea"/>
                <a:cs typeface="+mn-cs"/>
              </a:rPr>
              <a:t>mencapai</a:t>
            </a:r>
            <a:r>
              <a:rPr lang="en-US" sz="2400" kern="1200" dirty="0">
                <a:latin typeface="+mn-lt"/>
                <a:ea typeface="+mn-ea"/>
                <a:cs typeface="+mn-cs"/>
              </a:rPr>
              <a:t>.</a:t>
            </a:r>
          </a:p>
          <a:p>
            <a:pPr indent="-228600" fontAlgn="auto">
              <a:spcAft>
                <a:spcPts val="0"/>
              </a:spcAft>
              <a:buClr>
                <a:schemeClr val="accent1"/>
              </a:buClr>
              <a:buFont typeface="Arial" panose="020B0604020202020204" pitchFamily="34" charset="0"/>
              <a:buChar char="•"/>
              <a:defRPr/>
            </a:pPr>
            <a:endParaRPr lang="id-ID" sz="2200" b="0" kern="1200" dirty="0">
              <a:solidFill>
                <a:schemeClr val="tx1"/>
              </a:solidFill>
            </a:endParaRPr>
          </a:p>
        </p:txBody>
      </p:sp>
    </p:spTree>
    <p:extLst>
      <p:ext uri="{BB962C8B-B14F-4D97-AF65-F5344CB8AC3E}">
        <p14:creationId xmlns:p14="http://schemas.microsoft.com/office/powerpoint/2010/main" val="42028231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a:t>Arsitektur </a:t>
            </a:r>
            <a:r>
              <a:rPr lang="id-ID" smtClean="0"/>
              <a:t>Agen</a:t>
            </a:r>
            <a:endParaRPr lang="id-ID" dirty="0"/>
          </a:p>
        </p:txBody>
      </p:sp>
      <p:sp>
        <p:nvSpPr>
          <p:cNvPr id="3" name="Content Placeholder 2"/>
          <p:cNvSpPr>
            <a:spLocks noGrp="1"/>
          </p:cNvSpPr>
          <p:nvPr>
            <p:ph idx="1"/>
          </p:nvPr>
        </p:nvSpPr>
        <p:spPr/>
        <p:txBody>
          <a:bodyPr vert="horz" wrap="square" lIns="91440" tIns="45720" rIns="91440" bIns="45720" numCol="1" rtlCol="0" anchor="t" anchorCtr="0" compatLnSpc="1">
            <a:prstTxWarp prst="textNoShape">
              <a:avLst/>
            </a:prstTxWarp>
            <a:normAutofit/>
          </a:bodyPr>
          <a:lstStyle/>
          <a:p>
            <a:pPr marL="114300" indent="0" fontAlgn="auto">
              <a:spcAft>
                <a:spcPts val="0"/>
              </a:spcAft>
              <a:buClr>
                <a:schemeClr val="accent1"/>
              </a:buClr>
              <a:buNone/>
              <a:defRPr/>
            </a:pPr>
            <a:r>
              <a:rPr lang="en-US" sz="2400" b="0" kern="1200" dirty="0" err="1">
                <a:solidFill>
                  <a:schemeClr val="tx1"/>
                </a:solidFill>
              </a:rPr>
              <a:t>Contoh</a:t>
            </a:r>
            <a:endParaRPr lang="en-US" sz="2400" b="0" kern="1200" dirty="0">
              <a:solidFill>
                <a:schemeClr val="tx1"/>
              </a:solidFill>
            </a:endParaRPr>
          </a:p>
          <a:p>
            <a:pPr marL="914400" lvl="1" indent="-514350" algn="just" fontAlgn="auto">
              <a:spcAft>
                <a:spcPts val="0"/>
              </a:spcAft>
              <a:buClr>
                <a:schemeClr val="accent2"/>
              </a:buClr>
              <a:buFont typeface="Wingdings" panose="05000000000000000000" pitchFamily="2" charset="2"/>
              <a:buChar char="v"/>
              <a:defRPr/>
            </a:pPr>
            <a:r>
              <a:rPr lang="en-US" sz="2400" kern="1200" smtClean="0">
                <a:latin typeface="+mn-lt"/>
                <a:ea typeface="+mn-ea"/>
                <a:cs typeface="+mn-cs"/>
              </a:rPr>
              <a:t>Rancang bangun sistem agen cerdas untuk monitoring stok perusahaan (Yunitarini, 2009) </a:t>
            </a:r>
            <a:r>
              <a:rPr lang="en-US" sz="2400" smtClean="0">
                <a:sym typeface="Wingdings" panose="05000000000000000000" pitchFamily="2" charset="2"/>
              </a:rPr>
              <a:t></a:t>
            </a:r>
          </a:p>
          <a:p>
            <a:pPr marL="914400" lvl="1" indent="-514350" algn="just" fontAlgn="auto">
              <a:spcAft>
                <a:spcPts val="0"/>
              </a:spcAft>
              <a:buClr>
                <a:schemeClr val="accent2"/>
              </a:buClr>
              <a:buFont typeface="Wingdings" panose="05000000000000000000" pitchFamily="2" charset="2"/>
              <a:buChar char="v"/>
              <a:defRPr/>
            </a:pPr>
            <a:r>
              <a:rPr lang="en-US" sz="2400" smtClean="0">
                <a:sym typeface="Wingdings" panose="05000000000000000000" pitchFamily="2" charset="2"/>
                <a:hlinkClick r:id="rId2"/>
              </a:rPr>
              <a:t>https</a:t>
            </a:r>
            <a:r>
              <a:rPr lang="en-US" sz="2400">
                <a:sym typeface="Wingdings" panose="05000000000000000000" pitchFamily="2" charset="2"/>
                <a:hlinkClick r:id="rId2"/>
              </a:rPr>
              <a:t>://</a:t>
            </a:r>
            <a:r>
              <a:rPr lang="en-US" sz="2400" smtClean="0">
                <a:sym typeface="Wingdings" panose="05000000000000000000" pitchFamily="2" charset="2"/>
                <a:hlinkClick r:id="rId2"/>
              </a:rPr>
              <a:t>journal.trunojoyo.ac.id/kursor/article/view/9400/5277</a:t>
            </a:r>
            <a:r>
              <a:rPr lang="en-US" sz="2400" smtClean="0">
                <a:sym typeface="Wingdings" panose="05000000000000000000" pitchFamily="2" charset="2"/>
              </a:rPr>
              <a:t> </a:t>
            </a:r>
            <a:endParaRPr lang="en-US" kern="1200" smtClean="0">
              <a:latin typeface="+mn-lt"/>
              <a:ea typeface="+mn-ea"/>
              <a:cs typeface="+mn-cs"/>
            </a:endParaRPr>
          </a:p>
          <a:p>
            <a:pPr marL="914400" lvl="1" indent="-514350" algn="just" fontAlgn="auto">
              <a:spcAft>
                <a:spcPts val="0"/>
              </a:spcAft>
              <a:buClr>
                <a:schemeClr val="accent2"/>
              </a:buClr>
              <a:buFont typeface="Wingdings" panose="05000000000000000000" pitchFamily="2" charset="2"/>
              <a:buChar char="v"/>
              <a:defRPr/>
            </a:pPr>
            <a:r>
              <a:rPr lang="fi-FI" sz="2800" kern="1200" smtClean="0">
                <a:latin typeface="+mn-lt"/>
                <a:ea typeface="+mn-ea"/>
                <a:cs typeface="+mn-cs"/>
              </a:rPr>
              <a:t>Adapun masukan dan tindakan adalah:</a:t>
            </a:r>
            <a:endParaRPr lang="fi-FI" kern="1200" smtClean="0">
              <a:latin typeface="+mn-lt"/>
              <a:ea typeface="+mn-ea"/>
              <a:cs typeface="+mn-cs"/>
            </a:endParaRPr>
          </a:p>
          <a:p>
            <a:pPr marL="1314450" lvl="2" indent="-414655" algn="just" fontAlgn="auto">
              <a:spcAft>
                <a:spcPts val="0"/>
              </a:spcAft>
              <a:buClr>
                <a:schemeClr val="accent3"/>
              </a:buClr>
              <a:buFont typeface="Wingdings" panose="05000000000000000000" pitchFamily="2" charset="2"/>
              <a:buChar char="ü"/>
              <a:defRPr/>
            </a:pPr>
            <a:r>
              <a:rPr lang="en-US" sz="2400" kern="1200" smtClean="0">
                <a:solidFill>
                  <a:srgbClr val="FF0000"/>
                </a:solidFill>
                <a:latin typeface="+mn-lt"/>
                <a:ea typeface="+mn-ea"/>
                <a:cs typeface="+mn-cs"/>
              </a:rPr>
              <a:t>Percept</a:t>
            </a:r>
            <a:r>
              <a:rPr lang="en-US" sz="2400" kern="1200" dirty="0">
                <a:latin typeface="+mn-lt"/>
                <a:ea typeface="+mn-ea"/>
                <a:cs typeface="+mn-cs"/>
              </a:rPr>
              <a:t>. Percept yang </a:t>
            </a:r>
            <a:r>
              <a:rPr lang="en-US" sz="2400" kern="1200" dirty="0" err="1">
                <a:latin typeface="+mn-lt"/>
                <a:ea typeface="+mn-ea"/>
                <a:cs typeface="+mn-cs"/>
              </a:rPr>
              <a:t>digunakan</a:t>
            </a:r>
            <a:r>
              <a:rPr lang="en-US" sz="2400" kern="1200" dirty="0">
                <a:latin typeface="+mn-lt"/>
                <a:ea typeface="+mn-ea"/>
                <a:cs typeface="+mn-cs"/>
              </a:rPr>
              <a:t> di </a:t>
            </a:r>
            <a:r>
              <a:rPr lang="en-US" sz="2400" kern="1200" dirty="0" err="1">
                <a:latin typeface="+mn-lt"/>
                <a:ea typeface="+mn-ea"/>
                <a:cs typeface="+mn-cs"/>
              </a:rPr>
              <a:t>dalam</a:t>
            </a:r>
            <a:r>
              <a:rPr lang="en-US" sz="2400" kern="1200" dirty="0">
                <a:latin typeface="+mn-lt"/>
                <a:ea typeface="+mn-ea"/>
                <a:cs typeface="+mn-cs"/>
              </a:rPr>
              <a:t> </a:t>
            </a:r>
            <a:r>
              <a:rPr lang="pt-BR" sz="2400" kern="1200" dirty="0">
                <a:latin typeface="+mn-lt"/>
                <a:ea typeface="+mn-ea"/>
                <a:cs typeface="+mn-cs"/>
              </a:rPr>
              <a:t>sistem antara lain data pemasok baru, data </a:t>
            </a:r>
            <a:r>
              <a:rPr lang="en-US" sz="2400" kern="1200" dirty="0" err="1">
                <a:latin typeface="+mn-lt"/>
                <a:ea typeface="+mn-ea"/>
                <a:cs typeface="+mn-cs"/>
              </a:rPr>
              <a:t>barang</a:t>
            </a:r>
            <a:r>
              <a:rPr lang="en-US" sz="2400" kern="1200" dirty="0">
                <a:latin typeface="+mn-lt"/>
                <a:ea typeface="+mn-ea"/>
                <a:cs typeface="+mn-cs"/>
              </a:rPr>
              <a:t> </a:t>
            </a:r>
            <a:r>
              <a:rPr lang="en-US" sz="2400" kern="1200" dirty="0" err="1">
                <a:latin typeface="+mn-lt"/>
                <a:ea typeface="+mn-ea"/>
                <a:cs typeface="+mn-cs"/>
              </a:rPr>
              <a:t>jual</a:t>
            </a:r>
            <a:r>
              <a:rPr lang="en-US" sz="2400" kern="1200" dirty="0">
                <a:latin typeface="+mn-lt"/>
                <a:ea typeface="+mn-ea"/>
                <a:cs typeface="+mn-cs"/>
              </a:rPr>
              <a:t>, data </a:t>
            </a:r>
            <a:r>
              <a:rPr lang="en-US" sz="2400" kern="1200" dirty="0" err="1">
                <a:latin typeface="+mn-lt"/>
                <a:ea typeface="+mn-ea"/>
                <a:cs typeface="+mn-cs"/>
              </a:rPr>
              <a:t>barang</a:t>
            </a:r>
            <a:r>
              <a:rPr lang="en-US" sz="2400" kern="1200" dirty="0">
                <a:latin typeface="+mn-lt"/>
                <a:ea typeface="+mn-ea"/>
                <a:cs typeface="+mn-cs"/>
              </a:rPr>
              <a:t> </a:t>
            </a:r>
            <a:r>
              <a:rPr lang="en-US" sz="2400" kern="1200" dirty="0" err="1">
                <a:latin typeface="+mn-lt"/>
                <a:ea typeface="+mn-ea"/>
                <a:cs typeface="+mn-cs"/>
              </a:rPr>
              <a:t>beli</a:t>
            </a:r>
            <a:r>
              <a:rPr lang="en-US" sz="2400" kern="1200" dirty="0">
                <a:latin typeface="+mn-lt"/>
                <a:ea typeface="+mn-ea"/>
                <a:cs typeface="+mn-cs"/>
              </a:rPr>
              <a:t>, </a:t>
            </a:r>
            <a:r>
              <a:rPr lang="en-US" sz="2400" kern="1200" dirty="0" err="1">
                <a:latin typeface="+mn-lt"/>
                <a:ea typeface="+mn-ea"/>
                <a:cs typeface="+mn-cs"/>
              </a:rPr>
              <a:t>dan</a:t>
            </a:r>
            <a:r>
              <a:rPr lang="en-US" sz="2400" kern="1200" dirty="0">
                <a:latin typeface="+mn-lt"/>
                <a:ea typeface="+mn-ea"/>
                <a:cs typeface="+mn-cs"/>
              </a:rPr>
              <a:t> data </a:t>
            </a:r>
            <a:r>
              <a:rPr lang="en-US" sz="2400" kern="1200" dirty="0" err="1">
                <a:latin typeface="+mn-lt"/>
                <a:ea typeface="+mn-ea"/>
                <a:cs typeface="+mn-cs"/>
              </a:rPr>
              <a:t>barang</a:t>
            </a:r>
            <a:r>
              <a:rPr lang="en-US" sz="2400" kern="1200" dirty="0">
                <a:latin typeface="+mn-lt"/>
                <a:ea typeface="+mn-ea"/>
                <a:cs typeface="+mn-cs"/>
              </a:rPr>
              <a:t> </a:t>
            </a:r>
            <a:r>
              <a:rPr lang="en-US" sz="2400" kern="1200" dirty="0" err="1">
                <a:latin typeface="+mn-lt"/>
                <a:ea typeface="+mn-ea"/>
                <a:cs typeface="+mn-cs"/>
              </a:rPr>
              <a:t>tiba</a:t>
            </a:r>
            <a:r>
              <a:rPr lang="en-US" sz="2400" kern="1200" dirty="0">
                <a:latin typeface="+mn-lt"/>
                <a:ea typeface="+mn-ea"/>
                <a:cs typeface="+mn-cs"/>
              </a:rPr>
              <a:t>.</a:t>
            </a:r>
          </a:p>
          <a:p>
            <a:pPr marL="1314450" lvl="2" indent="-414655" algn="just" fontAlgn="auto">
              <a:spcAft>
                <a:spcPts val="0"/>
              </a:spcAft>
              <a:buClr>
                <a:schemeClr val="accent3"/>
              </a:buClr>
              <a:buFont typeface="Wingdings" panose="05000000000000000000" pitchFamily="2" charset="2"/>
              <a:buChar char="ü"/>
              <a:defRPr/>
            </a:pPr>
            <a:r>
              <a:rPr lang="en-US" sz="2400" kern="1200" dirty="0">
                <a:solidFill>
                  <a:srgbClr val="FF0000"/>
                </a:solidFill>
                <a:latin typeface="+mn-lt"/>
                <a:ea typeface="+mn-ea"/>
                <a:cs typeface="+mn-cs"/>
              </a:rPr>
              <a:t>Action</a:t>
            </a:r>
            <a:r>
              <a:rPr lang="en-US" sz="2400" kern="1200" dirty="0">
                <a:latin typeface="+mn-lt"/>
                <a:ea typeface="+mn-ea"/>
                <a:cs typeface="+mn-cs"/>
              </a:rPr>
              <a:t>. Action yang </a:t>
            </a:r>
            <a:r>
              <a:rPr lang="en-US" sz="2400" kern="1200" dirty="0" err="1">
                <a:latin typeface="+mn-lt"/>
                <a:ea typeface="+mn-ea"/>
                <a:cs typeface="+mn-cs"/>
              </a:rPr>
              <a:t>terlibat</a:t>
            </a:r>
            <a:r>
              <a:rPr lang="en-US" sz="2400" kern="1200" dirty="0">
                <a:latin typeface="+mn-lt"/>
                <a:ea typeface="+mn-ea"/>
                <a:cs typeface="+mn-cs"/>
              </a:rPr>
              <a:t> </a:t>
            </a:r>
            <a:r>
              <a:rPr lang="en-US" sz="2400" kern="1200" dirty="0" err="1">
                <a:latin typeface="+mn-lt"/>
                <a:ea typeface="+mn-ea"/>
                <a:cs typeface="+mn-cs"/>
              </a:rPr>
              <a:t>adalah</a:t>
            </a:r>
            <a:r>
              <a:rPr lang="en-US" sz="2400" kern="1200" dirty="0">
                <a:latin typeface="+mn-lt"/>
                <a:ea typeface="+mn-ea"/>
                <a:cs typeface="+mn-cs"/>
              </a:rPr>
              <a:t> </a:t>
            </a:r>
            <a:r>
              <a:rPr lang="en-US" sz="2400" kern="1200" dirty="0" err="1">
                <a:latin typeface="+mn-lt"/>
                <a:ea typeface="+mn-ea"/>
                <a:cs typeface="+mn-cs"/>
              </a:rPr>
              <a:t>bandingkan</a:t>
            </a:r>
            <a:r>
              <a:rPr lang="en-US" sz="2400" kern="1200" dirty="0">
                <a:latin typeface="+mn-lt"/>
                <a:ea typeface="+mn-ea"/>
                <a:cs typeface="+mn-cs"/>
              </a:rPr>
              <a:t> </a:t>
            </a:r>
            <a:r>
              <a:rPr lang="en-US" sz="2400" kern="1200" dirty="0" err="1">
                <a:latin typeface="+mn-lt"/>
                <a:ea typeface="+mn-ea"/>
                <a:cs typeface="+mn-cs"/>
              </a:rPr>
              <a:t>harga</a:t>
            </a:r>
            <a:r>
              <a:rPr lang="en-US" sz="2400" kern="1200" dirty="0">
                <a:latin typeface="+mn-lt"/>
                <a:ea typeface="+mn-ea"/>
                <a:cs typeface="+mn-cs"/>
              </a:rPr>
              <a:t> </a:t>
            </a:r>
            <a:r>
              <a:rPr lang="en-US" sz="2400" kern="1200" dirty="0" err="1">
                <a:latin typeface="+mn-lt"/>
                <a:ea typeface="+mn-ea"/>
                <a:cs typeface="+mn-cs"/>
              </a:rPr>
              <a:t>barang</a:t>
            </a:r>
            <a:r>
              <a:rPr lang="en-US" sz="2400" kern="1200" dirty="0">
                <a:latin typeface="+mn-lt"/>
                <a:ea typeface="+mn-ea"/>
                <a:cs typeface="+mn-cs"/>
              </a:rPr>
              <a:t> </a:t>
            </a:r>
            <a:r>
              <a:rPr lang="en-US" sz="2400" kern="1200" dirty="0" err="1">
                <a:latin typeface="+mn-lt"/>
                <a:ea typeface="+mn-ea"/>
                <a:cs typeface="+mn-cs"/>
              </a:rPr>
              <a:t>pemasok</a:t>
            </a:r>
            <a:r>
              <a:rPr lang="en-US" sz="2400" kern="1200" dirty="0">
                <a:latin typeface="+mn-lt"/>
                <a:ea typeface="+mn-ea"/>
                <a:cs typeface="+mn-cs"/>
              </a:rPr>
              <a:t>, </a:t>
            </a:r>
            <a:r>
              <a:rPr lang="nn-NO" sz="2400" kern="1200" dirty="0">
                <a:latin typeface="+mn-lt"/>
                <a:ea typeface="+mn-ea"/>
                <a:cs typeface="+mn-cs"/>
              </a:rPr>
              <a:t>bandingkan waktu antar barang, tentukan </a:t>
            </a:r>
            <a:r>
              <a:rPr lang="en-US" sz="2400" kern="1200" dirty="0" err="1">
                <a:latin typeface="+mn-lt"/>
                <a:ea typeface="+mn-ea"/>
                <a:cs typeface="+mn-cs"/>
              </a:rPr>
              <a:t>pemasok</a:t>
            </a:r>
            <a:r>
              <a:rPr lang="en-US" sz="2400" kern="1200" dirty="0">
                <a:latin typeface="+mn-lt"/>
                <a:ea typeface="+mn-ea"/>
                <a:cs typeface="+mn-cs"/>
              </a:rPr>
              <a:t>, </a:t>
            </a:r>
            <a:r>
              <a:rPr lang="en-US" sz="2400" kern="1200" dirty="0" err="1">
                <a:latin typeface="+mn-lt"/>
                <a:ea typeface="+mn-ea"/>
                <a:cs typeface="+mn-cs"/>
              </a:rPr>
              <a:t>menentukan</a:t>
            </a:r>
            <a:r>
              <a:rPr lang="en-US" sz="2400" kern="1200" dirty="0">
                <a:latin typeface="+mn-lt"/>
                <a:ea typeface="+mn-ea"/>
                <a:cs typeface="+mn-cs"/>
              </a:rPr>
              <a:t> </a:t>
            </a:r>
            <a:r>
              <a:rPr lang="en-US" sz="2400" kern="1200" dirty="0" err="1">
                <a:latin typeface="+mn-lt"/>
                <a:ea typeface="+mn-ea"/>
                <a:cs typeface="+mn-cs"/>
              </a:rPr>
              <a:t>persediaan</a:t>
            </a:r>
            <a:r>
              <a:rPr lang="en-US" sz="2400" kern="1200" dirty="0">
                <a:latin typeface="+mn-lt"/>
                <a:ea typeface="+mn-ea"/>
                <a:cs typeface="+mn-cs"/>
              </a:rPr>
              <a:t>.</a:t>
            </a:r>
          </a:p>
          <a:p>
            <a:pPr indent="-228600" fontAlgn="auto">
              <a:spcAft>
                <a:spcPts val="0"/>
              </a:spcAft>
              <a:buClr>
                <a:schemeClr val="accent1"/>
              </a:buClr>
              <a:buFont typeface="Arial" panose="020B0604020202020204" pitchFamily="34" charset="0"/>
              <a:buChar char="•"/>
              <a:defRPr/>
            </a:pPr>
            <a:endParaRPr lang="id-ID" sz="2200" b="0" kern="1200" dirty="0">
              <a:solidFill>
                <a:schemeClr val="tx1"/>
              </a:solidFill>
            </a:endParaRPr>
          </a:p>
        </p:txBody>
      </p:sp>
    </p:spTree>
    <p:extLst>
      <p:ext uri="{BB962C8B-B14F-4D97-AF65-F5344CB8AC3E}">
        <p14:creationId xmlns:p14="http://schemas.microsoft.com/office/powerpoint/2010/main" val="19264448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Tipe Agen</a:t>
            </a:r>
          </a:p>
        </p:txBody>
      </p:sp>
      <p:sp>
        <p:nvSpPr>
          <p:cNvPr id="27651" name="Content Placeholder 2"/>
          <p:cNvSpPr>
            <a:spLocks noGrp="1"/>
          </p:cNvSpPr>
          <p:nvPr>
            <p:ph idx="1"/>
          </p:nvPr>
        </p:nvSpPr>
        <p:spPr>
          <a:ln/>
        </p:spPr>
        <p:txBody>
          <a:bodyPr vert="horz" wrap="square" lIns="91440" tIns="45720" rIns="91440" bIns="45720" numCol="1" anchor="t" anchorCtr="0" compatLnSpc="1">
            <a:prstTxWarp prst="textNoShape">
              <a:avLst/>
            </a:prstTxWarp>
          </a:bodyPr>
          <a:lstStyle/>
          <a:p>
            <a:pPr marL="857250" indent="-742950" algn="just">
              <a:buFont typeface="Cambria" panose="02040503050406030204" pitchFamily="18" charset="0"/>
              <a:buAutoNum type="arabicPeriod"/>
            </a:pPr>
            <a:r>
              <a:rPr sz="3200" b="0" dirty="0"/>
              <a:t>Simple reflex agents</a:t>
            </a:r>
          </a:p>
          <a:p>
            <a:pPr marL="857250" indent="-742950" algn="just">
              <a:buFont typeface="Cambria" panose="02040503050406030204" pitchFamily="18" charset="0"/>
              <a:buAutoNum type="arabicPeriod"/>
            </a:pPr>
            <a:r>
              <a:rPr sz="3200" b="0" dirty="0"/>
              <a:t>Modelbased reflex agents </a:t>
            </a:r>
          </a:p>
          <a:p>
            <a:pPr marL="857250" indent="-742950" algn="just">
              <a:buFont typeface="Cambria" panose="02040503050406030204" pitchFamily="18" charset="0"/>
              <a:buAutoNum type="arabicPeriod"/>
            </a:pPr>
            <a:r>
              <a:rPr sz="3200" b="0" dirty="0"/>
              <a:t>Goal-based reflex agents</a:t>
            </a:r>
          </a:p>
          <a:p>
            <a:pPr marL="857250" indent="-742950" algn="just">
              <a:buFont typeface="Cambria" panose="02040503050406030204" pitchFamily="18" charset="0"/>
              <a:buAutoNum type="arabicPeriod"/>
            </a:pPr>
            <a:r>
              <a:rPr sz="3200" b="0" dirty="0"/>
              <a:t>Utility-based reflex agents </a:t>
            </a:r>
          </a:p>
          <a:p>
            <a:pPr marL="857250" indent="-742950" algn="just">
              <a:buFont typeface="Cambria" panose="02040503050406030204" pitchFamily="18" charset="0"/>
              <a:buAutoNum type="arabicPeriod"/>
            </a:pPr>
            <a:r>
              <a:rPr sz="3200" b="0" dirty="0"/>
              <a:t>Learning agents</a:t>
            </a:r>
          </a:p>
        </p:txBody>
      </p:sp>
    </p:spTree>
    <p:extLst>
      <p:ext uri="{BB962C8B-B14F-4D97-AF65-F5344CB8AC3E}">
        <p14:creationId xmlns:p14="http://schemas.microsoft.com/office/powerpoint/2010/main" val="2405138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Simple Reflex Agents</a:t>
            </a:r>
          </a:p>
        </p:txBody>
      </p:sp>
      <p:sp>
        <p:nvSpPr>
          <p:cNvPr id="28675"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lgn="just">
              <a:buFont typeface="Wingdings" panose="05000000000000000000" pitchFamily="2" charset="2"/>
              <a:buChar char="q"/>
            </a:pPr>
            <a:r>
              <a:rPr sz="2800" b="0" dirty="0">
                <a:solidFill>
                  <a:srgbClr val="FF0000"/>
                </a:solidFill>
              </a:rPr>
              <a:t>Agen yang paling sederhana karena dia hanya menerapkan teknik kondisi aksi.</a:t>
            </a:r>
          </a:p>
          <a:p>
            <a:pPr marL="357188" indent="-357188" algn="just">
              <a:buFont typeface="Wingdings" panose="05000000000000000000" pitchFamily="2" charset="2"/>
              <a:buChar char="q"/>
            </a:pPr>
            <a:r>
              <a:rPr sz="2800" b="0" dirty="0"/>
              <a:t>Jadi, jika terjadi suatu kondisi tertentu maka agen akan secara sederhana memberikan aksi tertentu. </a:t>
            </a:r>
          </a:p>
          <a:p>
            <a:pPr marL="357188" indent="-357188" algn="just">
              <a:buFont typeface="Wingdings" panose="05000000000000000000" pitchFamily="2" charset="2"/>
              <a:buChar char="q"/>
            </a:pPr>
            <a:r>
              <a:rPr sz="2800" b="0" dirty="0"/>
              <a:t>Contoh: agen untuk pengendara taxi diberikan kondisi “jika mobil di depan melakukan pengereman” maka agen akan memberikan aksi “injak rem”.</a:t>
            </a:r>
          </a:p>
        </p:txBody>
      </p:sp>
    </p:spTree>
    <p:extLst>
      <p:ext uri="{BB962C8B-B14F-4D97-AF65-F5344CB8AC3E}">
        <p14:creationId xmlns:p14="http://schemas.microsoft.com/office/powerpoint/2010/main" val="29080961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Gambar Agen refleks sederhana</a:t>
            </a:r>
          </a:p>
        </p:txBody>
      </p:sp>
      <p:pic>
        <p:nvPicPr>
          <p:cNvPr id="29699" name="Picture 2"/>
          <p:cNvPicPr>
            <a:picLocks noGrp="1" noChangeAspect="1"/>
          </p:cNvPicPr>
          <p:nvPr>
            <p:ph idx="1"/>
          </p:nvPr>
        </p:nvPicPr>
        <p:blipFill>
          <a:blip r:embed="rId2"/>
          <a:srcRect/>
          <a:stretch>
            <a:fillRect/>
          </a:stretch>
        </p:blipFill>
        <p:spPr>
          <a:xfrm>
            <a:off x="2490789" y="1643064"/>
            <a:ext cx="6600825" cy="4714875"/>
          </a:xfrm>
          <a:ln/>
        </p:spPr>
      </p:pic>
    </p:spTree>
    <p:extLst>
      <p:ext uri="{BB962C8B-B14F-4D97-AF65-F5344CB8AC3E}">
        <p14:creationId xmlns:p14="http://schemas.microsoft.com/office/powerpoint/2010/main" val="36220884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a:t>Model-Based Reflex Agents</a:t>
            </a:r>
            <a:endParaRPr lang="id-ID" dirty="0"/>
          </a:p>
        </p:txBody>
      </p:sp>
      <p:sp>
        <p:nvSpPr>
          <p:cNvPr id="30723" name="Content Placeholder 2"/>
          <p:cNvSpPr>
            <a:spLocks noGrp="1"/>
          </p:cNvSpPr>
          <p:nvPr>
            <p:ph idx="1"/>
          </p:nvPr>
        </p:nvSpPr>
        <p:spPr>
          <a:ln/>
        </p:spPr>
        <p:txBody>
          <a:bodyPr vert="horz" wrap="square" lIns="91440" tIns="45720" rIns="91440" bIns="45720" numCol="1" anchor="t" anchorCtr="0" compatLnSpc="1">
            <a:prstTxWarp prst="textNoShape">
              <a:avLst/>
            </a:prstTxWarp>
          </a:bodyPr>
          <a:lstStyle/>
          <a:p>
            <a:pPr marL="357188" indent="-357188" algn="just">
              <a:buFont typeface="Wingdings" panose="05000000000000000000" pitchFamily="2" charset="2"/>
              <a:buChar char="q"/>
            </a:pPr>
            <a:r>
              <a:rPr sz="3200" b="0" dirty="0"/>
              <a:t>Agen ini akan menambahkan suatu model tentang dunia yaitu </a:t>
            </a:r>
            <a:r>
              <a:rPr sz="3200" b="0" dirty="0">
                <a:solidFill>
                  <a:srgbClr val="FF0000"/>
                </a:solidFill>
              </a:rPr>
              <a:t>pengetahuan</a:t>
            </a:r>
            <a:r>
              <a:rPr sz="3200" b="0" dirty="0"/>
              <a:t> tentang bagaimana dunianya bekerja. </a:t>
            </a:r>
          </a:p>
          <a:p>
            <a:pPr marL="357188" indent="-357188" algn="just">
              <a:buFont typeface="Wingdings" panose="05000000000000000000" pitchFamily="2" charset="2"/>
              <a:buChar char="q"/>
            </a:pPr>
            <a:r>
              <a:rPr sz="3200" b="0" dirty="0"/>
              <a:t>Jadi, agen refleks berbasis model ini menjaga keadaan dunianya menggunakan model internal kemudian memilih tindakan seperti agen refleks sederhana. </a:t>
            </a:r>
          </a:p>
        </p:txBody>
      </p:sp>
    </p:spTree>
    <p:extLst>
      <p:ext uri="{BB962C8B-B14F-4D97-AF65-F5344CB8AC3E}">
        <p14:creationId xmlns:p14="http://schemas.microsoft.com/office/powerpoint/2010/main" val="26065169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US" dirty="0"/>
              <a:t>Model-Based Reflex Agents</a:t>
            </a:r>
            <a:endParaRPr lang="id-ID" dirty="0"/>
          </a:p>
        </p:txBody>
      </p:sp>
      <p:sp>
        <p:nvSpPr>
          <p:cNvPr id="31747"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lgn="just">
              <a:buFont typeface="Wingdings" panose="05000000000000000000" pitchFamily="2" charset="2"/>
              <a:buChar char="q"/>
            </a:pPr>
            <a:r>
              <a:rPr sz="2800" b="0" dirty="0"/>
              <a:t>Misalkan untuk kasus agen pengendara taxi, agen tersebut hanya dapat menerima percept dari mobil dengan model terbaru saja. Jika ada mobil dengan model lama, agen tersebut tidak dapat menerima pesannya sehingga agen tersebut tidak melakukan tindakan pengereman. </a:t>
            </a:r>
          </a:p>
          <a:p>
            <a:pPr marL="357188" indent="-357188" algn="just">
              <a:buFont typeface="Wingdings" panose="05000000000000000000" pitchFamily="2" charset="2"/>
              <a:buChar char="q"/>
            </a:pPr>
            <a:r>
              <a:rPr sz="2800" b="0" dirty="0"/>
              <a:t>Pada kasus ini, dibutuhkan agen refleks berbasis model yang dapat terus melakukan pelacakan terhadap lingkungan sehingga lingkungan dapat dipercept dengan baik</a:t>
            </a:r>
          </a:p>
        </p:txBody>
      </p:sp>
    </p:spTree>
    <p:extLst>
      <p:ext uri="{BB962C8B-B14F-4D97-AF65-F5344CB8AC3E}">
        <p14:creationId xmlns:p14="http://schemas.microsoft.com/office/powerpoint/2010/main" val="39754161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Gambar Agen refleks berbasis model </a:t>
            </a:r>
          </a:p>
        </p:txBody>
      </p:sp>
      <p:pic>
        <p:nvPicPr>
          <p:cNvPr id="32771" name="Picture 2"/>
          <p:cNvPicPr>
            <a:picLocks noGrp="1" noChangeAspect="1"/>
          </p:cNvPicPr>
          <p:nvPr>
            <p:ph idx="1"/>
          </p:nvPr>
        </p:nvPicPr>
        <p:blipFill>
          <a:blip r:embed="rId2"/>
          <a:srcRect/>
          <a:stretch>
            <a:fillRect/>
          </a:stretch>
        </p:blipFill>
        <p:spPr>
          <a:xfrm>
            <a:off x="2279651" y="1773238"/>
            <a:ext cx="6911975" cy="4464050"/>
          </a:xfrm>
          <a:ln/>
        </p:spPr>
      </p:pic>
    </p:spTree>
    <p:extLst>
      <p:ext uri="{BB962C8B-B14F-4D97-AF65-F5344CB8AC3E}">
        <p14:creationId xmlns:p14="http://schemas.microsoft.com/office/powerpoint/2010/main" val="26993169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Goal-Based Agents</a:t>
            </a:r>
          </a:p>
        </p:txBody>
      </p:sp>
      <p:sp>
        <p:nvSpPr>
          <p:cNvPr id="33795"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lgn="just">
              <a:buFont typeface="Wingdings" panose="05000000000000000000" pitchFamily="2" charset="2"/>
              <a:buChar char="q"/>
            </a:pPr>
            <a:r>
              <a:rPr b="0" dirty="0"/>
              <a:t>Pengetahuan agen akan keseluruhan keadaan pada lingkungan tidak selalu cukup. </a:t>
            </a:r>
          </a:p>
          <a:p>
            <a:pPr marL="357188" indent="-357188" algn="just">
              <a:buFont typeface="Wingdings" panose="05000000000000000000" pitchFamily="2" charset="2"/>
              <a:buChar char="q"/>
            </a:pPr>
            <a:r>
              <a:rPr b="0" dirty="0"/>
              <a:t>Suatu agen tertentu harus diberikan </a:t>
            </a:r>
            <a:r>
              <a:rPr b="0" dirty="0">
                <a:solidFill>
                  <a:srgbClr val="FF0000"/>
                </a:solidFill>
              </a:rPr>
              <a:t>informasi tentang tujuan </a:t>
            </a:r>
            <a:r>
              <a:rPr b="0" dirty="0"/>
              <a:t>yang merupakan keadaan yang ingin dicapai oleh agen. </a:t>
            </a:r>
          </a:p>
          <a:p>
            <a:pPr marL="357188" indent="-357188" algn="just">
              <a:buFont typeface="Wingdings" panose="05000000000000000000" pitchFamily="2" charset="2"/>
              <a:buChar char="q"/>
            </a:pPr>
            <a:r>
              <a:rPr b="0" dirty="0"/>
              <a:t>Dengan demikian, agen akan bekerja hingga mencapai tujuannya. </a:t>
            </a:r>
          </a:p>
          <a:p>
            <a:pPr marL="357188" indent="-357188" algn="just">
              <a:buFont typeface="Wingdings" panose="05000000000000000000" pitchFamily="2" charset="2"/>
              <a:buChar char="q"/>
            </a:pPr>
            <a:r>
              <a:rPr b="0" dirty="0"/>
              <a:t>Pencarian dan perencanaan adalah dua deretan pekerjaan yang dilakukan untuk mencapai tujuan agen. </a:t>
            </a:r>
          </a:p>
          <a:p>
            <a:pPr marL="357188" indent="-357188" algn="just">
              <a:buFont typeface="Wingdings" panose="05000000000000000000" pitchFamily="2" charset="2"/>
              <a:buChar char="q"/>
            </a:pPr>
            <a:r>
              <a:rPr b="0" dirty="0"/>
              <a:t>Agen refleks berbasis tujuan ini menambahkan informasi tentang tujuan tersebut.</a:t>
            </a:r>
          </a:p>
        </p:txBody>
      </p:sp>
    </p:spTree>
    <p:extLst>
      <p:ext uri="{BB962C8B-B14F-4D97-AF65-F5344CB8AC3E}">
        <p14:creationId xmlns:p14="http://schemas.microsoft.com/office/powerpoint/2010/main" val="16522537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Gambar Agen refleks berbasis tujuan</a:t>
            </a:r>
          </a:p>
        </p:txBody>
      </p:sp>
      <p:pic>
        <p:nvPicPr>
          <p:cNvPr id="34819" name="Picture 2"/>
          <p:cNvPicPr>
            <a:picLocks noGrp="1" noChangeAspect="1"/>
          </p:cNvPicPr>
          <p:nvPr>
            <p:ph idx="1"/>
          </p:nvPr>
        </p:nvPicPr>
        <p:blipFill>
          <a:blip r:embed="rId2"/>
          <a:srcRect/>
          <a:stretch>
            <a:fillRect/>
          </a:stretch>
        </p:blipFill>
        <p:spPr>
          <a:xfrm>
            <a:off x="2279650" y="1700214"/>
            <a:ext cx="6769100" cy="4321175"/>
          </a:xfrm>
          <a:ln/>
        </p:spPr>
      </p:pic>
    </p:spTree>
    <p:extLst>
      <p:ext uri="{BB962C8B-B14F-4D97-AF65-F5344CB8AC3E}">
        <p14:creationId xmlns:p14="http://schemas.microsoft.com/office/powerpoint/2010/main" val="649873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smtClean="0"/>
              <a:t>A</a:t>
            </a:r>
            <a:r>
              <a:rPr lang="en-ID" smtClean="0"/>
              <a:t>PA ITU A</a:t>
            </a:r>
            <a:r>
              <a:rPr lang="id-ID" smtClean="0"/>
              <a:t>gen</a:t>
            </a:r>
            <a:r>
              <a:rPr lang="en-ID" smtClean="0"/>
              <a:t>?</a:t>
            </a:r>
            <a:endParaRPr lang="id-ID" dirty="0"/>
          </a:p>
        </p:txBody>
      </p:sp>
      <p:sp>
        <p:nvSpPr>
          <p:cNvPr id="4099" name="Content Placeholder 4"/>
          <p:cNvSpPr>
            <a:spLocks noGrp="1"/>
          </p:cNvSpPr>
          <p:nvPr>
            <p:ph idx="1"/>
          </p:nvPr>
        </p:nvSpPr>
        <p:spPr>
          <a:ln/>
        </p:spPr>
        <p:txBody>
          <a:bodyPr vert="horz" wrap="square" lIns="91440" tIns="45720" rIns="91440" bIns="45720" numCol="1" anchor="t" anchorCtr="0" compatLnSpc="1">
            <a:prstTxWarp prst="textNoShape">
              <a:avLst/>
            </a:prstTxWarp>
          </a:bodyPr>
          <a:lstStyle/>
          <a:p>
            <a:pPr marL="357188" indent="-357188" algn="just">
              <a:buClr>
                <a:schemeClr val="accent1"/>
              </a:buClr>
              <a:buFont typeface="Wingdings" panose="05000000000000000000" pitchFamily="2" charset="2"/>
              <a:buChar char="q"/>
            </a:pPr>
            <a:r>
              <a:rPr sz="2800" dirty="0"/>
              <a:t>S</a:t>
            </a:r>
            <a:r>
              <a:rPr lang="en-US" altLang="x-none" sz="2800" dirty="0"/>
              <a:t>egala sesuatu yang </a:t>
            </a:r>
            <a:r>
              <a:rPr lang="en-US" altLang="x-none" sz="2800"/>
              <a:t>dapat melihat/merasakan/mengetahui (</a:t>
            </a:r>
            <a:r>
              <a:rPr lang="en-US" altLang="x-none" sz="2800" smtClean="0">
                <a:solidFill>
                  <a:srgbClr val="FF0000"/>
                </a:solidFill>
              </a:rPr>
              <a:t>perceiving</a:t>
            </a:r>
            <a:r>
              <a:rPr lang="en-US" altLang="x-none" sz="2800" smtClean="0"/>
              <a:t>) </a:t>
            </a:r>
            <a:r>
              <a:rPr lang="en-US" altLang="x-none" sz="2800" dirty="0"/>
              <a:t>lingkungannya </a:t>
            </a:r>
            <a:r>
              <a:rPr lang="en-US" altLang="x-none" sz="2800"/>
              <a:t>melalui </a:t>
            </a:r>
            <a:r>
              <a:rPr lang="en-US" altLang="x-none" sz="2800" smtClean="0"/>
              <a:t>sejumlah </a:t>
            </a:r>
            <a:r>
              <a:rPr lang="en-US" altLang="x-none" sz="2800" smtClean="0">
                <a:solidFill>
                  <a:srgbClr val="FF0000"/>
                </a:solidFill>
              </a:rPr>
              <a:t>sensor</a:t>
            </a:r>
            <a:r>
              <a:rPr lang="en-US" altLang="x-none" sz="2800" smtClean="0"/>
              <a:t>, bertindak sesuai </a:t>
            </a:r>
            <a:r>
              <a:rPr lang="en-US" altLang="x-none" sz="2800"/>
              <a:t>dengan </a:t>
            </a:r>
            <a:r>
              <a:rPr lang="en-US" altLang="x-none" sz="2800" smtClean="0"/>
              <a:t>lingkungannya </a:t>
            </a:r>
            <a:r>
              <a:rPr lang="en-US" altLang="x-none" sz="2800"/>
              <a:t>(</a:t>
            </a:r>
            <a:r>
              <a:rPr lang="en-US" altLang="x-none" sz="2800">
                <a:solidFill>
                  <a:srgbClr val="FF0000"/>
                </a:solidFill>
              </a:rPr>
              <a:t>action</a:t>
            </a:r>
            <a:r>
              <a:rPr lang="en-US" altLang="x-none" sz="2800"/>
              <a:t>)</a:t>
            </a:r>
            <a:r>
              <a:rPr sz="2800" smtClean="0"/>
              <a:t> </a:t>
            </a:r>
            <a:r>
              <a:rPr lang="sv-SE" altLang="x-none" sz="2800" smtClean="0"/>
              <a:t>meng</a:t>
            </a:r>
            <a:r>
              <a:rPr sz="2800" dirty="0"/>
              <a:t>g</a:t>
            </a:r>
            <a:r>
              <a:rPr lang="sv-SE" altLang="x-none" sz="2800" dirty="0"/>
              <a:t>unakan </a:t>
            </a:r>
            <a:r>
              <a:rPr lang="sv-SE" altLang="x-none" sz="2800"/>
              <a:t>peralatan </a:t>
            </a:r>
            <a:r>
              <a:rPr lang="sv-SE" altLang="x-none" sz="2800" smtClean="0"/>
              <a:t>penggeraknya</a:t>
            </a:r>
            <a:r>
              <a:rPr lang="en-US" altLang="x-none" sz="2800" smtClean="0"/>
              <a:t> (</a:t>
            </a:r>
            <a:r>
              <a:rPr lang="en-US" altLang="x-none" sz="2800" smtClean="0">
                <a:solidFill>
                  <a:srgbClr val="FF0000"/>
                </a:solidFill>
              </a:rPr>
              <a:t>actuator</a:t>
            </a:r>
            <a:r>
              <a:rPr lang="en-US" altLang="x-none" sz="2800" smtClean="0"/>
              <a:t>) </a:t>
            </a:r>
            <a:r>
              <a:rPr lang="en-US" altLang="x-none" sz="2800" dirty="0"/>
              <a:t>(Russel dan </a:t>
            </a:r>
            <a:r>
              <a:rPr lang="en-US" altLang="x-none" sz="2800"/>
              <a:t>Norvig</a:t>
            </a:r>
            <a:r>
              <a:rPr lang="en-US" altLang="x-none" sz="2800" smtClean="0"/>
              <a:t>).</a:t>
            </a:r>
            <a:endParaRPr sz="2800" dirty="0"/>
          </a:p>
          <a:p>
            <a:pPr marL="357188" indent="-357188" algn="just">
              <a:buClr>
                <a:schemeClr val="accent1"/>
              </a:buClr>
              <a:buFont typeface="Wingdings" panose="05000000000000000000" pitchFamily="2" charset="2"/>
              <a:buChar char="q"/>
            </a:pPr>
            <a:r>
              <a:rPr sz="2800" dirty="0"/>
              <a:t>S</a:t>
            </a:r>
            <a:r>
              <a:rPr lang="en-US" altLang="x-none" sz="2800" dirty="0"/>
              <a:t>ebuah sistem komputer yang berada dalam suatu lingkungan </a:t>
            </a:r>
            <a:r>
              <a:rPr lang="es-ES" altLang="x-none" sz="2800" dirty="0"/>
              <a:t>dan memiliki kemampuan bertindak secara </a:t>
            </a:r>
            <a:r>
              <a:rPr sz="2800" dirty="0">
                <a:solidFill>
                  <a:srgbClr val="FF0000"/>
                </a:solidFill>
              </a:rPr>
              <a:t>au</a:t>
            </a:r>
            <a:r>
              <a:rPr lang="es-ES" altLang="x-none" sz="2800" dirty="0">
                <a:solidFill>
                  <a:srgbClr val="FF0000"/>
                </a:solidFill>
              </a:rPr>
              <a:t>tonomo</a:t>
            </a:r>
            <a:r>
              <a:rPr sz="2800" dirty="0">
                <a:solidFill>
                  <a:srgbClr val="FF0000"/>
                </a:solidFill>
              </a:rPr>
              <a:t>u</a:t>
            </a:r>
            <a:r>
              <a:rPr lang="es-ES" altLang="x-none" sz="2800" dirty="0">
                <a:solidFill>
                  <a:srgbClr val="FF0000"/>
                </a:solidFill>
              </a:rPr>
              <a:t>s </a:t>
            </a:r>
            <a:r>
              <a:rPr lang="en-US" altLang="x-none" sz="2800" dirty="0"/>
              <a:t>didalam situasi lingkungan tersebut sesuai dengan sasaran yang dirancang (Woold-ridge).</a:t>
            </a:r>
          </a:p>
          <a:p>
            <a:pPr marL="285750" lvl="1" indent="-285750" algn="just">
              <a:buClr>
                <a:schemeClr val="accent1"/>
              </a:buClr>
              <a:buFont typeface="Wingdings" panose="05000000000000000000" pitchFamily="2" charset="2"/>
              <a:buChar char="q"/>
            </a:pPr>
            <a:endParaRPr dirty="0"/>
          </a:p>
          <a:p>
            <a:pPr marL="285750" lvl="1" indent="-285750" algn="just">
              <a:buClr>
                <a:schemeClr val="accent1"/>
              </a:buClr>
              <a:buFont typeface="Wingdings" panose="05000000000000000000" pitchFamily="2" charset="2"/>
              <a:buChar char="q"/>
            </a:pPr>
            <a:endParaRPr dirty="0"/>
          </a:p>
          <a:p>
            <a:pPr marL="285750" lvl="1" indent="-285750" algn="just">
              <a:buClr>
                <a:schemeClr val="accent1"/>
              </a:buClr>
              <a:buFont typeface="Wingdings" panose="05000000000000000000" pitchFamily="2" charset="2"/>
              <a:buChar char="q"/>
            </a:pPr>
            <a:endParaRPr lang="en-US" altLang="x-none" dirty="0"/>
          </a:p>
          <a:p>
            <a:pPr>
              <a:buFont typeface="Wingdings" panose="05000000000000000000" pitchFamily="2" charset="2"/>
              <a:buChar char="q"/>
            </a:pPr>
            <a:endParaRPr dirty="0"/>
          </a:p>
        </p:txBody>
      </p:sp>
    </p:spTree>
    <p:extLst>
      <p:ext uri="{BB962C8B-B14F-4D97-AF65-F5344CB8AC3E}">
        <p14:creationId xmlns:p14="http://schemas.microsoft.com/office/powerpoint/2010/main" val="32442200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Utility-Based Agents</a:t>
            </a:r>
          </a:p>
        </p:txBody>
      </p:sp>
      <p:sp>
        <p:nvSpPr>
          <p:cNvPr id="35843" name="Content Placeholder 2"/>
          <p:cNvSpPr>
            <a:spLocks noGrp="1"/>
          </p:cNvSpPr>
          <p:nvPr>
            <p:ph idx="1"/>
          </p:nvPr>
        </p:nvSpPr>
        <p:spPr>
          <a:ln/>
        </p:spPr>
        <p:txBody>
          <a:bodyPr vert="horz" wrap="square" lIns="91440" tIns="45720" rIns="91440" bIns="45720" numCol="1" anchor="t" anchorCtr="0" compatLnSpc="1">
            <a:prstTxWarp prst="textNoShape">
              <a:avLst/>
            </a:prstTxWarp>
            <a:noAutofit/>
          </a:bodyPr>
          <a:lstStyle/>
          <a:p>
            <a:pPr marL="357188" indent="-357188" algn="just">
              <a:buFont typeface="Wingdings" panose="05000000000000000000" pitchFamily="2" charset="2"/>
              <a:buChar char="q"/>
            </a:pPr>
            <a:r>
              <a:rPr sz="2800" b="0" dirty="0"/>
              <a:t>Pencapaian tujuan pada agen tidak cukup untuk menghasilkan agen dengan tingkah laku berkualitas tinggi. </a:t>
            </a:r>
          </a:p>
          <a:p>
            <a:pPr marL="357188" indent="-357188" algn="just">
              <a:buFont typeface="Wingdings" panose="05000000000000000000" pitchFamily="2" charset="2"/>
              <a:buChar char="q"/>
            </a:pPr>
            <a:r>
              <a:rPr sz="2800" b="0" dirty="0"/>
              <a:t>Sebagai contoh untuk agen pengendara taxi, ada beberapa tindakan yang dapat dilakukan oleh agen sehingga dapat mencapai tempat tujuan, namun ada yang lebih cepat, lebih aman, atau lebih murah dari yang lainnya. </a:t>
            </a:r>
          </a:p>
          <a:p>
            <a:pPr marL="357188" indent="-357188" algn="just">
              <a:buFont typeface="Wingdings" panose="05000000000000000000" pitchFamily="2" charset="2"/>
              <a:buChar char="q"/>
            </a:pPr>
            <a:r>
              <a:rPr sz="2800" b="0" dirty="0"/>
              <a:t>Agen refleks berbasis tujuan tidak membedakan keadaan yang bagus dengan keadaan yang tidak bagus untuk agen. </a:t>
            </a:r>
          </a:p>
          <a:p>
            <a:pPr marL="357188" indent="-357188" algn="just">
              <a:buFont typeface="Wingdings" panose="05000000000000000000" pitchFamily="2" charset="2"/>
              <a:buChar char="q"/>
            </a:pPr>
            <a:r>
              <a:rPr sz="2800" b="0" smtClean="0"/>
              <a:t>Pada </a:t>
            </a:r>
            <a:r>
              <a:rPr sz="2800" b="0" dirty="0"/>
              <a:t>utility based agent diperhitungkan utility factor (kuantitatif)</a:t>
            </a:r>
          </a:p>
        </p:txBody>
      </p:sp>
    </p:spTree>
    <p:extLst>
      <p:ext uri="{BB962C8B-B14F-4D97-AF65-F5344CB8AC3E}">
        <p14:creationId xmlns:p14="http://schemas.microsoft.com/office/powerpoint/2010/main" val="19984514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Gambar Agen refleks berbasis utility</a:t>
            </a:r>
          </a:p>
        </p:txBody>
      </p:sp>
      <p:pic>
        <p:nvPicPr>
          <p:cNvPr id="36867" name="Picture 2"/>
          <p:cNvPicPr>
            <a:picLocks noGrp="1" noChangeAspect="1"/>
          </p:cNvPicPr>
          <p:nvPr>
            <p:ph idx="1"/>
          </p:nvPr>
        </p:nvPicPr>
        <p:blipFill>
          <a:blip r:embed="rId2"/>
          <a:srcRect/>
          <a:stretch>
            <a:fillRect/>
          </a:stretch>
        </p:blipFill>
        <p:spPr>
          <a:xfrm>
            <a:off x="2063751" y="1820864"/>
            <a:ext cx="7127875" cy="4359275"/>
          </a:xfrm>
          <a:ln/>
        </p:spPr>
      </p:pic>
    </p:spTree>
    <p:extLst>
      <p:ext uri="{BB962C8B-B14F-4D97-AF65-F5344CB8AC3E}">
        <p14:creationId xmlns:p14="http://schemas.microsoft.com/office/powerpoint/2010/main" val="2947850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Learning agents</a:t>
            </a:r>
          </a:p>
        </p:txBody>
      </p:sp>
      <p:sp>
        <p:nvSpPr>
          <p:cNvPr id="37891" name="Content Placeholder 2"/>
          <p:cNvSpPr>
            <a:spLocks noGrp="1"/>
          </p:cNvSpPr>
          <p:nvPr>
            <p:ph idx="1"/>
          </p:nvPr>
        </p:nvSpPr>
        <p:spPr>
          <a:ln/>
        </p:spPr>
        <p:txBody>
          <a:bodyPr vert="horz" wrap="square" lIns="91440" tIns="45720" rIns="91440" bIns="45720" numCol="1" anchor="t" anchorCtr="0" compatLnSpc="1">
            <a:prstTxWarp prst="textNoShape">
              <a:avLst/>
            </a:prstTxWarp>
            <a:normAutofit/>
          </a:bodyPr>
          <a:lstStyle/>
          <a:p>
            <a:pPr marL="357188" indent="-357188" algn="just">
              <a:buFont typeface="Wingdings" panose="05000000000000000000" pitchFamily="2" charset="2"/>
              <a:buChar char="q"/>
            </a:pPr>
            <a:r>
              <a:rPr sz="3200" b="0" dirty="0"/>
              <a:t>Learning agents belajar dari pengalaman, meningkatkan kinerja </a:t>
            </a:r>
          </a:p>
          <a:p>
            <a:pPr marL="357188" indent="-357188" algn="just">
              <a:buFont typeface="Wingdings" panose="05000000000000000000" pitchFamily="2" charset="2"/>
              <a:buChar char="q"/>
            </a:pPr>
            <a:r>
              <a:rPr sz="3200" b="0" dirty="0"/>
              <a:t>Bertanggung jawab untuk membuat perbaikan </a:t>
            </a:r>
          </a:p>
          <a:p>
            <a:pPr marL="357188" indent="-357188" algn="just">
              <a:buFont typeface="Wingdings" panose="05000000000000000000" pitchFamily="2" charset="2"/>
              <a:buChar char="q"/>
            </a:pPr>
            <a:r>
              <a:rPr sz="3200" b="0" dirty="0"/>
              <a:t>Elemen kinerja bertanggung jawab untuk memilih tindakan eksternal</a:t>
            </a:r>
          </a:p>
          <a:p>
            <a:pPr marL="357188" indent="-357188" algn="just">
              <a:buFont typeface="Wingdings" panose="05000000000000000000" pitchFamily="2" charset="2"/>
              <a:buChar char="q"/>
            </a:pPr>
            <a:r>
              <a:rPr sz="3200" b="0" dirty="0"/>
              <a:t>Kritikus memberikan umpan balik tentang bagaimana agen bekerja</a:t>
            </a:r>
          </a:p>
        </p:txBody>
      </p:sp>
    </p:spTree>
    <p:extLst>
      <p:ext uri="{BB962C8B-B14F-4D97-AF65-F5344CB8AC3E}">
        <p14:creationId xmlns:p14="http://schemas.microsoft.com/office/powerpoint/2010/main" val="3904014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id-ID" dirty="0"/>
              <a:t>Gambar Learning agents</a:t>
            </a:r>
          </a:p>
        </p:txBody>
      </p:sp>
      <p:pic>
        <p:nvPicPr>
          <p:cNvPr id="38915" name="Picture 2"/>
          <p:cNvPicPr>
            <a:picLocks noGrp="1" noChangeAspect="1"/>
          </p:cNvPicPr>
          <p:nvPr>
            <p:ph idx="1"/>
          </p:nvPr>
        </p:nvPicPr>
        <p:blipFill>
          <a:blip r:embed="rId2"/>
          <a:srcRect/>
          <a:stretch>
            <a:fillRect/>
          </a:stretch>
        </p:blipFill>
        <p:spPr>
          <a:xfrm>
            <a:off x="2208213" y="1484314"/>
            <a:ext cx="6983412" cy="4681537"/>
          </a:xfrm>
          <a:ln/>
        </p:spPr>
      </p:pic>
    </p:spTree>
    <p:extLst>
      <p:ext uri="{BB962C8B-B14F-4D97-AF65-F5344CB8AC3E}">
        <p14:creationId xmlns:p14="http://schemas.microsoft.com/office/powerpoint/2010/main" val="17400425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Konsep</a:t>
            </a:r>
            <a:r>
              <a:rPr lang="en-US" smtClean="0"/>
              <a:t> Agen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875" y="1990521"/>
            <a:ext cx="6478577" cy="399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66800" y="6388441"/>
            <a:ext cx="6720840" cy="313932"/>
          </a:xfrm>
          <a:prstGeom prst="rect">
            <a:avLst/>
          </a:prstGeom>
        </p:spPr>
        <p:txBody>
          <a:bodyPr wrap="square">
            <a:spAutoFit/>
          </a:bodyPr>
          <a:lstStyle/>
          <a:p>
            <a:r>
              <a:rPr lang="en-US" sz="1440" dirty="0" err="1"/>
              <a:t>Sumber</a:t>
            </a:r>
            <a:r>
              <a:rPr lang="en-US" sz="1440" dirty="0"/>
              <a:t>: S. </a:t>
            </a:r>
            <a:r>
              <a:rPr lang="en-US" sz="1440" dirty="0" err="1"/>
              <a:t>Russel</a:t>
            </a:r>
            <a:r>
              <a:rPr lang="en-US" sz="1440" dirty="0"/>
              <a:t>, P. </a:t>
            </a:r>
            <a:r>
              <a:rPr lang="en-US" sz="1440" dirty="0" err="1"/>
              <a:t>Norving</a:t>
            </a:r>
            <a:r>
              <a:rPr lang="en-US" sz="1440" dirty="0"/>
              <a:t>, Artificial </a:t>
            </a:r>
            <a:r>
              <a:rPr lang="en-US" sz="1440" dirty="0" err="1"/>
              <a:t>Inttelligencen</a:t>
            </a:r>
            <a:r>
              <a:rPr lang="en-US" sz="1440" dirty="0"/>
              <a:t>: A Modern Approach </a:t>
            </a:r>
          </a:p>
        </p:txBody>
      </p:sp>
    </p:spTree>
    <p:extLst>
      <p:ext uri="{BB962C8B-B14F-4D97-AF65-F5344CB8AC3E}">
        <p14:creationId xmlns:p14="http://schemas.microsoft.com/office/powerpoint/2010/main" val="3674817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Konsep </a:t>
            </a:r>
            <a:r>
              <a:rPr lang="id-ID" smtClean="0"/>
              <a:t>Age</a:t>
            </a:r>
            <a:r>
              <a:rPr lang="en-ID" smtClean="0"/>
              <a:t>n</a:t>
            </a:r>
            <a:endParaRPr lang="id-ID" dirty="0"/>
          </a:p>
        </p:txBody>
      </p:sp>
      <p:pic>
        <p:nvPicPr>
          <p:cNvPr id="9219" name="Content Placeholder 3"/>
          <p:cNvPicPr>
            <a:picLocks noGrp="1"/>
          </p:cNvPicPr>
          <p:nvPr>
            <p:ph idx="1"/>
          </p:nvPr>
        </p:nvPicPr>
        <p:blipFill>
          <a:blip r:embed="rId2"/>
          <a:srcRect l="24445" t="29662" r="24861" b="31026"/>
          <a:stretch>
            <a:fillRect/>
          </a:stretch>
        </p:blipFill>
        <p:spPr>
          <a:xfrm>
            <a:off x="1891509" y="1988840"/>
            <a:ext cx="8916982" cy="3888705"/>
          </a:xfrm>
          <a:ln/>
        </p:spPr>
      </p:pic>
    </p:spTree>
    <p:extLst>
      <p:ext uri="{BB962C8B-B14F-4D97-AF65-F5344CB8AC3E}">
        <p14:creationId xmlns:p14="http://schemas.microsoft.com/office/powerpoint/2010/main" val="3097170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pPr fontAlgn="auto">
              <a:spcAft>
                <a:spcPts val="0"/>
              </a:spcAft>
              <a:defRPr/>
            </a:pPr>
            <a:r>
              <a:rPr lang="en-ID" smtClean="0"/>
              <a:t>Konsep </a:t>
            </a:r>
            <a:r>
              <a:rPr lang="id-ID" smtClean="0"/>
              <a:t>Age</a:t>
            </a:r>
            <a:r>
              <a:rPr lang="en-ID" smtClean="0"/>
              <a:t>n</a:t>
            </a:r>
            <a:endParaRPr lang="id-ID" dirty="0"/>
          </a:p>
        </p:txBody>
      </p:sp>
      <p:pic>
        <p:nvPicPr>
          <p:cNvPr id="1026" name="Picture 2" descr="https://i0.wp.com/warstek.com/wp-content/uploads/2019/10/maxresdefault.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616" y="1772816"/>
            <a:ext cx="7865701" cy="44244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24128" y="1772816"/>
            <a:ext cx="1854371" cy="707886"/>
          </a:xfrm>
          <a:prstGeom prst="rect">
            <a:avLst/>
          </a:prstGeom>
          <a:solidFill>
            <a:srgbClr val="FFFF00"/>
          </a:solidFill>
          <a:ln>
            <a:solidFill>
              <a:srgbClr val="FF0000"/>
            </a:solidFill>
          </a:ln>
        </p:spPr>
        <p:txBody>
          <a:bodyPr wrap="square" rtlCol="0">
            <a:spAutoFit/>
          </a:bodyPr>
          <a:lstStyle/>
          <a:p>
            <a:r>
              <a:rPr lang="en-ID" sz="4000"/>
              <a:t>Sensor</a:t>
            </a:r>
          </a:p>
        </p:txBody>
      </p:sp>
    </p:spTree>
    <p:extLst>
      <p:ext uri="{BB962C8B-B14F-4D97-AF65-F5344CB8AC3E}">
        <p14:creationId xmlns:p14="http://schemas.microsoft.com/office/powerpoint/2010/main" val="1031818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7530</TotalTime>
  <Words>2654</Words>
  <Application>Microsoft Office PowerPoint</Application>
  <PresentationFormat>Widescreen</PresentationFormat>
  <Paragraphs>349</Paragraphs>
  <Slides>64</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64</vt:i4>
      </vt:variant>
    </vt:vector>
  </HeadingPairs>
  <TitlesOfParts>
    <vt:vector size="77" baseType="lpstr">
      <vt:lpstr>ＭＳ Ｐゴシック</vt:lpstr>
      <vt:lpstr>Arial</vt:lpstr>
      <vt:lpstr>Bebas Neue</vt:lpstr>
      <vt:lpstr>Calibri</vt:lpstr>
      <vt:lpstr>Calibri Light</vt:lpstr>
      <vt:lpstr>Cambria</vt:lpstr>
      <vt:lpstr>Cambria Math</vt:lpstr>
      <vt:lpstr>Courier New</vt:lpstr>
      <vt:lpstr>Lato</vt:lpstr>
      <vt:lpstr>Verdana</vt:lpstr>
      <vt:lpstr>Wingdings</vt:lpstr>
      <vt:lpstr>powerpoint-template-apr7</vt:lpstr>
      <vt:lpstr>3_Custom Design</vt:lpstr>
      <vt:lpstr>FAKULTAS TEKNOLOGI INFORMASI</vt:lpstr>
      <vt:lpstr>SISTEM CERDAS (INTELLIGENT AGENT)</vt:lpstr>
      <vt:lpstr>Tujuan Pembelajaran</vt:lpstr>
      <vt:lpstr>Outline</vt:lpstr>
      <vt:lpstr>PowerPoint Presentation</vt:lpstr>
      <vt:lpstr>APA ITU Agen?</vt:lpstr>
      <vt:lpstr>Konsep Agen</vt:lpstr>
      <vt:lpstr>Konsep Agen</vt:lpstr>
      <vt:lpstr>Konsep Agen</vt:lpstr>
      <vt:lpstr>Konsep Agen</vt:lpstr>
      <vt:lpstr>Konsep Agen</vt:lpstr>
      <vt:lpstr>Konsep Agen</vt:lpstr>
      <vt:lpstr>Agen Cerdas</vt:lpstr>
      <vt:lpstr>Konsep Rational Agent</vt:lpstr>
      <vt:lpstr>Rational Agent</vt:lpstr>
      <vt:lpstr>PowerPoint Presentation</vt:lpstr>
      <vt:lpstr>Task environment</vt:lpstr>
      <vt:lpstr>Contoh : Agen Taksi otomatis</vt:lpstr>
      <vt:lpstr>Contoh : Medical diagnosis system</vt:lpstr>
      <vt:lpstr>Contoh : Robot pabrik penjamin mutu</vt:lpstr>
      <vt:lpstr>Contoh : Robot pabrik penjamin mutu</vt:lpstr>
      <vt:lpstr>Contoh : Interactive English Tutor</vt:lpstr>
      <vt:lpstr>Contoh : Interactive English Tutor</vt:lpstr>
      <vt:lpstr>Jenis Lingkungan</vt:lpstr>
      <vt:lpstr>Jenis Lingkungan</vt:lpstr>
      <vt:lpstr>Jenis Lingkungan</vt:lpstr>
      <vt:lpstr>Jenis Lingkungan</vt:lpstr>
      <vt:lpstr>Jenis Lingkungan</vt:lpstr>
      <vt:lpstr>Jenis Lingkungan</vt:lpstr>
      <vt:lpstr>Jenis Lingkungan</vt:lpstr>
      <vt:lpstr>Contoh: Jenis Lingkungan</vt:lpstr>
      <vt:lpstr>PowerPoint Presentation</vt:lpstr>
      <vt:lpstr>Rancangan Agen cerdas</vt:lpstr>
      <vt:lpstr>Rancangan Agen cerdas</vt:lpstr>
      <vt:lpstr>Rancangan Agen cerdas</vt:lpstr>
      <vt:lpstr>Rancangan Agen cerdas</vt:lpstr>
      <vt:lpstr>Struktur Sebuah Agen</vt:lpstr>
      <vt:lpstr>Contoh: VacuumCleanerWorld</vt:lpstr>
      <vt:lpstr>Contoh: VacuumCleanerWorld</vt:lpstr>
      <vt:lpstr>Contoh Agen : AgenRajinTM</vt:lpstr>
      <vt:lpstr>Contoh Agen lainnya : AgenMalasTM</vt:lpstr>
      <vt:lpstr>Contoh</vt:lpstr>
      <vt:lpstr>PowerPoint Presentation</vt:lpstr>
      <vt:lpstr>Karakteristik Agen</vt:lpstr>
      <vt:lpstr>Karakteristik Agen</vt:lpstr>
      <vt:lpstr>Karakteristik Agen</vt:lpstr>
      <vt:lpstr>Karakteristik Agen</vt:lpstr>
      <vt:lpstr>PowerPoint Presentation</vt:lpstr>
      <vt:lpstr>Arsitektur Agen</vt:lpstr>
      <vt:lpstr>Arsitektur AgeN</vt:lpstr>
      <vt:lpstr>Arsitektur Agen</vt:lpstr>
      <vt:lpstr>Tipe Agen</vt:lpstr>
      <vt:lpstr>Simple Reflex Agents</vt:lpstr>
      <vt:lpstr>Gambar Agen refleks sederhana</vt:lpstr>
      <vt:lpstr>Model-Based Reflex Agents</vt:lpstr>
      <vt:lpstr>Model-Based Reflex Agents</vt:lpstr>
      <vt:lpstr>Gambar Agen refleks berbasis model </vt:lpstr>
      <vt:lpstr>Goal-Based Agents</vt:lpstr>
      <vt:lpstr>Gambar Agen refleks berbasis tujuan</vt:lpstr>
      <vt:lpstr>Utility-Based Agents</vt:lpstr>
      <vt:lpstr>Gambar Agen refleks berbasis utility</vt:lpstr>
      <vt:lpstr>Learning agents</vt:lpstr>
      <vt:lpstr>Gambar Learning agents</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432</cp:revision>
  <dcterms:created xsi:type="dcterms:W3CDTF">2011-05-21T14:11:58Z</dcterms:created>
  <dcterms:modified xsi:type="dcterms:W3CDTF">2021-10-13T06:02:32Z</dcterms:modified>
</cp:coreProperties>
</file>