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47"/>
  </p:notesMasterIdLst>
  <p:handoutMasterIdLst>
    <p:handoutMasterId r:id="rId48"/>
  </p:handoutMasterIdLst>
  <p:sldIdLst>
    <p:sldId id="324" r:id="rId3"/>
    <p:sldId id="351" r:id="rId4"/>
    <p:sldId id="352" r:id="rId5"/>
    <p:sldId id="524" r:id="rId6"/>
    <p:sldId id="543" r:id="rId7"/>
    <p:sldId id="544" r:id="rId8"/>
    <p:sldId id="545" r:id="rId9"/>
    <p:sldId id="546" r:id="rId10"/>
    <p:sldId id="548" r:id="rId11"/>
    <p:sldId id="525" r:id="rId12"/>
    <p:sldId id="526" r:id="rId13"/>
    <p:sldId id="469" r:id="rId14"/>
    <p:sldId id="470" r:id="rId15"/>
    <p:sldId id="471" r:id="rId16"/>
    <p:sldId id="472" r:id="rId17"/>
    <p:sldId id="549" r:id="rId18"/>
    <p:sldId id="550" r:id="rId19"/>
    <p:sldId id="551" r:id="rId20"/>
    <p:sldId id="552" r:id="rId21"/>
    <p:sldId id="553" r:id="rId22"/>
    <p:sldId id="473" r:id="rId23"/>
    <p:sldId id="474" r:id="rId24"/>
    <p:sldId id="475" r:id="rId25"/>
    <p:sldId id="476" r:id="rId26"/>
    <p:sldId id="527" r:id="rId27"/>
    <p:sldId id="528" r:id="rId28"/>
    <p:sldId id="529" r:id="rId29"/>
    <p:sldId id="530" r:id="rId30"/>
    <p:sldId id="531" r:id="rId31"/>
    <p:sldId id="532" r:id="rId32"/>
    <p:sldId id="554" r:id="rId33"/>
    <p:sldId id="533" r:id="rId34"/>
    <p:sldId id="484" r:id="rId35"/>
    <p:sldId id="534" r:id="rId36"/>
    <p:sldId id="486" r:id="rId37"/>
    <p:sldId id="487" r:id="rId38"/>
    <p:sldId id="535" r:id="rId39"/>
    <p:sldId id="489" r:id="rId40"/>
    <p:sldId id="490" r:id="rId41"/>
    <p:sldId id="491" r:id="rId42"/>
    <p:sldId id="536" r:id="rId43"/>
    <p:sldId id="538" r:id="rId44"/>
    <p:sldId id="523" r:id="rId45"/>
    <p:sldId id="348" r:id="rId46"/>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66" d="100"/>
          <a:sy n="66" d="100"/>
        </p:scale>
        <p:origin x="544" y="3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20/10/2021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20/10/2021</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Untuk</a:t>
            </a:r>
            <a:r>
              <a:rPr lang="en-US" dirty="0" smtClean="0"/>
              <a:t> </a:t>
            </a:r>
            <a:r>
              <a:rPr lang="en-US" dirty="0" err="1" smtClean="0"/>
              <a:t>menyelesaikan</a:t>
            </a:r>
            <a:r>
              <a:rPr lang="en-US" dirty="0" smtClean="0"/>
              <a:t> </a:t>
            </a:r>
            <a:r>
              <a:rPr lang="en-US" dirty="0" err="1" smtClean="0"/>
              <a:t>permasalahan</a:t>
            </a:r>
            <a:r>
              <a:rPr lang="en-US" dirty="0" smtClean="0"/>
              <a:t>,</a:t>
            </a:r>
            <a:r>
              <a:rPr lang="en-US" baseline="0" dirty="0" smtClean="0"/>
              <a:t> pertama2, </a:t>
            </a:r>
            <a:r>
              <a:rPr lang="en-US" baseline="0" dirty="0" err="1" smtClean="0"/>
              <a:t>kita</a:t>
            </a:r>
            <a:r>
              <a:rPr lang="en-US" baseline="0" dirty="0" smtClean="0"/>
              <a:t> </a:t>
            </a:r>
            <a:r>
              <a:rPr lang="en-US" baseline="0" dirty="0" err="1" smtClean="0"/>
              <a:t>harus</a:t>
            </a:r>
            <a:r>
              <a:rPr lang="en-US" baseline="0" dirty="0" smtClean="0"/>
              <a:t> </a:t>
            </a:r>
            <a:r>
              <a:rPr lang="en-US" baseline="0" dirty="0" err="1" smtClean="0"/>
              <a:t>mendefinisikan</a:t>
            </a:r>
            <a:r>
              <a:rPr lang="en-US" baseline="0" dirty="0" smtClean="0"/>
              <a:t> </a:t>
            </a:r>
            <a:r>
              <a:rPr lang="en-US" baseline="0" dirty="0" err="1" smtClean="0"/>
              <a:t>secara</a:t>
            </a:r>
            <a:r>
              <a:rPr lang="en-US" baseline="0" dirty="0" smtClean="0"/>
              <a:t> </a:t>
            </a:r>
            <a:r>
              <a:rPr lang="en-US" baseline="0" dirty="0" err="1" smtClean="0"/>
              <a:t>tepat</a:t>
            </a:r>
            <a:r>
              <a:rPr lang="en-US" baseline="0" dirty="0" smtClean="0"/>
              <a:t> </a:t>
            </a:r>
            <a:r>
              <a:rPr lang="en-US" baseline="0" dirty="0" err="1" smtClean="0"/>
              <a:t>terkait</a:t>
            </a:r>
            <a:r>
              <a:rPr lang="en-US" baseline="0" dirty="0" smtClean="0"/>
              <a:t> </a:t>
            </a:r>
            <a:r>
              <a:rPr lang="en-US" baseline="0" dirty="0" err="1" smtClean="0"/>
              <a:t>masalah</a:t>
            </a:r>
            <a:r>
              <a:rPr lang="en-US" baseline="0" dirty="0" smtClean="0"/>
              <a:t> </a:t>
            </a:r>
            <a:r>
              <a:rPr lang="en-US" baseline="0" dirty="0" err="1" smtClean="0"/>
              <a:t>beserta</a:t>
            </a:r>
            <a:r>
              <a:rPr lang="en-US" baseline="0" dirty="0" smtClean="0"/>
              <a:t> </a:t>
            </a:r>
            <a:r>
              <a:rPr lang="en-US" baseline="0" dirty="0" err="1" smtClean="0"/>
              <a:t>solusinya</a:t>
            </a:r>
            <a:r>
              <a:rPr lang="en-US" baseline="0" dirty="0" smtClean="0"/>
              <a:t> </a:t>
            </a:r>
            <a:r>
              <a:rPr lang="en-US" baseline="0" dirty="0" err="1" smtClean="0"/>
              <a:t>dan</a:t>
            </a:r>
            <a:r>
              <a:rPr lang="en-US" baseline="0" dirty="0" smtClean="0"/>
              <a:t> </a:t>
            </a:r>
            <a:r>
              <a:rPr lang="en-US" baseline="0" dirty="0" err="1" smtClean="0"/>
              <a:t>berikan</a:t>
            </a:r>
            <a:r>
              <a:rPr lang="en-US" baseline="0" dirty="0" smtClean="0"/>
              <a:t> </a:t>
            </a:r>
            <a:r>
              <a:rPr lang="en-US" baseline="0" dirty="0" err="1" smtClean="0"/>
              <a:t>beberapa</a:t>
            </a:r>
            <a:r>
              <a:rPr lang="en-US" baseline="0" dirty="0" smtClean="0"/>
              <a:t> </a:t>
            </a:r>
            <a:r>
              <a:rPr lang="en-US" baseline="0" dirty="0" err="1" smtClean="0"/>
              <a:t>contoh</a:t>
            </a:r>
            <a:r>
              <a:rPr lang="en-US" baseline="0" dirty="0" smtClean="0"/>
              <a:t> </a:t>
            </a:r>
            <a:r>
              <a:rPr lang="en-US" baseline="0" dirty="0" err="1" smtClean="0"/>
              <a:t>untuk</a:t>
            </a:r>
            <a:r>
              <a:rPr lang="en-US" baseline="0" dirty="0" smtClean="0"/>
              <a:t> </a:t>
            </a:r>
            <a:r>
              <a:rPr lang="en-US" baseline="0" dirty="0" err="1" smtClean="0"/>
              <a:t>mengilustrasikan</a:t>
            </a:r>
            <a:r>
              <a:rPr lang="en-US" baseline="0" dirty="0" smtClean="0"/>
              <a:t> </a:t>
            </a:r>
            <a:r>
              <a:rPr lang="en-US" baseline="0" dirty="0" err="1" smtClean="0"/>
              <a:t>definisi</a:t>
            </a:r>
            <a:r>
              <a:rPr lang="en-US" baseline="0" dirty="0" smtClean="0"/>
              <a:t> </a:t>
            </a:r>
            <a:r>
              <a:rPr lang="en-US" baseline="0" dirty="0" err="1" smtClean="0"/>
              <a:t>tsb</a:t>
            </a:r>
            <a:r>
              <a:rPr lang="en-US" baseline="0" dirty="0" smtClean="0"/>
              <a:t>. </a:t>
            </a:r>
          </a:p>
          <a:p>
            <a:endParaRPr lang="en-US" baseline="0" dirty="0" smtClean="0"/>
          </a:p>
          <a:p>
            <a:r>
              <a:rPr lang="en-US" baseline="0" dirty="0" err="1" smtClean="0"/>
              <a:t>Algoritme</a:t>
            </a:r>
            <a:r>
              <a:rPr lang="en-US" baseline="0" dirty="0" smtClean="0"/>
              <a:t> searching </a:t>
            </a:r>
            <a:r>
              <a:rPr lang="en-US" baseline="0" dirty="0" err="1" smtClean="0"/>
              <a:t>dapat</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menyelesaikan</a:t>
            </a:r>
            <a:r>
              <a:rPr lang="en-US" baseline="0" dirty="0" smtClean="0"/>
              <a:t> </a:t>
            </a:r>
            <a:r>
              <a:rPr lang="en-US" baseline="0" dirty="0" err="1" smtClean="0"/>
              <a:t>permasalahan</a:t>
            </a:r>
            <a:r>
              <a:rPr lang="en-US" baseline="0" dirty="0" smtClean="0"/>
              <a:t> </a:t>
            </a:r>
            <a:r>
              <a:rPr lang="en-US" baseline="0" dirty="0" err="1" smtClean="0"/>
              <a:t>pada</a:t>
            </a:r>
            <a:r>
              <a:rPr lang="en-US" baseline="0" dirty="0" smtClean="0"/>
              <a:t> problem solving agent. </a:t>
            </a:r>
            <a:r>
              <a:rPr lang="en-US" baseline="0" dirty="0" err="1" smtClean="0"/>
              <a:t>Seringkali</a:t>
            </a:r>
            <a:r>
              <a:rPr lang="en-US" baseline="0" dirty="0" smtClean="0"/>
              <a:t> </a:t>
            </a:r>
            <a:r>
              <a:rPr lang="en-US" baseline="0" dirty="0" err="1" smtClean="0"/>
              <a:t>pada</a:t>
            </a:r>
            <a:r>
              <a:rPr lang="en-US" baseline="0" dirty="0" smtClean="0"/>
              <a:t> </a:t>
            </a:r>
            <a:r>
              <a:rPr lang="en-US" baseline="0" dirty="0" err="1" smtClean="0"/>
              <a:t>algoritma</a:t>
            </a:r>
            <a:r>
              <a:rPr lang="en-US" baseline="0" dirty="0" smtClean="0"/>
              <a:t> searching </a:t>
            </a:r>
            <a:r>
              <a:rPr lang="en-US" baseline="0" dirty="0" err="1" smtClean="0"/>
              <a:t>ber</a:t>
            </a:r>
            <a:endParaRPr lang="en-US" baseline="0" dirty="0" smtClean="0"/>
          </a:p>
        </p:txBody>
      </p:sp>
      <p:sp>
        <p:nvSpPr>
          <p:cNvPr id="4" name="Slide Number Placeholder 3"/>
          <p:cNvSpPr>
            <a:spLocks noGrp="1"/>
          </p:cNvSpPr>
          <p:nvPr>
            <p:ph type="sldNum" sz="quarter" idx="10"/>
          </p:nvPr>
        </p:nvSpPr>
        <p:spPr/>
        <p:txBody>
          <a:bodyPr/>
          <a:lstStyle/>
          <a:p>
            <a:fld id="{C8C7B35F-F80D-48E6-AB94-5B36B159742F}" type="slidenum">
              <a:rPr lang="en-US" smtClean="0"/>
              <a:t>6</a:t>
            </a:fld>
            <a:endParaRPr lang="en-US"/>
          </a:p>
        </p:txBody>
      </p:sp>
    </p:spTree>
    <p:extLst>
      <p:ext uri="{BB962C8B-B14F-4D97-AF65-F5344CB8AC3E}">
        <p14:creationId xmlns:p14="http://schemas.microsoft.com/office/powerpoint/2010/main" val="1176787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31829C8-DEFB-488D-AB16-7C51C12BB38B}" type="slidenum">
              <a:rPr lang="en-US" altLang="en-US" smtClean="0">
                <a:solidFill>
                  <a:srgbClr val="898989"/>
                </a:solidFill>
                <a:cs typeface="DejaVu Sans" panose="020B0603030804020204" pitchFamily="34" charset="0"/>
              </a:rPr>
              <a:pPr>
                <a:spcBef>
                  <a:spcPct val="0"/>
                </a:spcBef>
                <a:buClrTx/>
                <a:buFontTx/>
                <a:buNone/>
              </a:pPr>
              <a:t>33</a:t>
            </a:fld>
            <a:endParaRPr lang="en-US" altLang="en-US" smtClean="0">
              <a:solidFill>
                <a:srgbClr val="898989"/>
              </a:solidFill>
              <a:cs typeface="DejaVu Sans" panose="020B0603030804020204" pitchFamily="34" charset="0"/>
            </a:endParaRPr>
          </a:p>
        </p:txBody>
      </p:sp>
      <p:sp>
        <p:nvSpPr>
          <p:cNvPr id="4710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1DFE25C-2979-4381-A831-922F73A20ED6}" type="slidenum">
              <a:rPr lang="en-US" altLang="en-US">
                <a:solidFill>
                  <a:srgbClr val="898989"/>
                </a:solidFill>
                <a:latin typeface="Calibri" panose="020F0502020204030204" pitchFamily="34" charset="0"/>
              </a:rPr>
              <a:pPr algn="r" eaLnBrk="1" hangingPunct="1">
                <a:spcBef>
                  <a:spcPct val="0"/>
                </a:spcBef>
                <a:buClrTx/>
                <a:buFontTx/>
                <a:buNone/>
              </a:pPr>
              <a:t>33</a:t>
            </a:fld>
            <a:endParaRPr lang="en-US" altLang="en-US">
              <a:solidFill>
                <a:srgbClr val="898989"/>
              </a:solidFill>
              <a:latin typeface="Calibri" panose="020F0502020204030204" pitchFamily="34" charset="0"/>
            </a:endParaRPr>
          </a:p>
        </p:txBody>
      </p:sp>
      <p:sp>
        <p:nvSpPr>
          <p:cNvPr id="4710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FB34DA9-86E0-41E6-A211-5C40A3B64C66}" type="slidenum">
              <a:rPr lang="en-US" altLang="en-US">
                <a:solidFill>
                  <a:srgbClr val="898989"/>
                </a:solidFill>
                <a:latin typeface="Calibri" panose="020F0502020204030204" pitchFamily="34" charset="0"/>
              </a:rPr>
              <a:pPr algn="r" eaLnBrk="1" hangingPunct="1">
                <a:spcBef>
                  <a:spcPct val="0"/>
                </a:spcBef>
                <a:buClrTx/>
                <a:buFontTx/>
                <a:buNone/>
              </a:pPr>
              <a:t>33</a:t>
            </a:fld>
            <a:endParaRPr lang="en-US" altLang="en-US">
              <a:solidFill>
                <a:srgbClr val="898989"/>
              </a:solidFill>
              <a:latin typeface="Calibri" panose="020F0502020204030204" pitchFamily="34" charset="0"/>
            </a:endParaRPr>
          </a:p>
        </p:txBody>
      </p:sp>
      <p:sp>
        <p:nvSpPr>
          <p:cNvPr id="4710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BD6D816-FB42-4B5C-96F2-8C6E4B62C90C}" type="slidenum">
              <a:rPr lang="en-US" altLang="en-US">
                <a:latin typeface="Arial" panose="020B0604020202020204" pitchFamily="34" charset="0"/>
              </a:rPr>
              <a:pPr algn="r" eaLnBrk="1" hangingPunct="1">
                <a:spcBef>
                  <a:spcPct val="0"/>
                </a:spcBef>
                <a:buClrTx/>
                <a:buFontTx/>
                <a:buNone/>
              </a:pPr>
              <a:t>33</a:t>
            </a:fld>
            <a:endParaRPr lang="en-US" altLang="en-US">
              <a:latin typeface="Arial" panose="020B0604020202020204" pitchFamily="34" charset="0"/>
            </a:endParaRPr>
          </a:p>
        </p:txBody>
      </p:sp>
      <p:sp>
        <p:nvSpPr>
          <p:cNvPr id="47110"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1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3387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951BACE-1080-41FA-8C48-3821480C5064}" type="slidenum">
              <a:rPr lang="en-US" altLang="en-US" smtClean="0">
                <a:solidFill>
                  <a:srgbClr val="898989"/>
                </a:solidFill>
                <a:cs typeface="DejaVu Sans" panose="020B0603030804020204" pitchFamily="34" charset="0"/>
              </a:rPr>
              <a:pPr>
                <a:spcBef>
                  <a:spcPct val="0"/>
                </a:spcBef>
                <a:buClrTx/>
                <a:buFontTx/>
                <a:buNone/>
              </a:pPr>
              <a:t>35</a:t>
            </a:fld>
            <a:endParaRPr lang="en-US" altLang="en-US" smtClean="0">
              <a:solidFill>
                <a:srgbClr val="898989"/>
              </a:solidFill>
              <a:cs typeface="DejaVu Sans" panose="020B0603030804020204" pitchFamily="34" charset="0"/>
            </a:endParaRPr>
          </a:p>
        </p:txBody>
      </p:sp>
      <p:sp>
        <p:nvSpPr>
          <p:cNvPr id="5120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800F969-2D6C-484C-9A36-1686E102CCCC}" type="slidenum">
              <a:rPr lang="en-US" altLang="en-US">
                <a:solidFill>
                  <a:srgbClr val="898989"/>
                </a:solidFill>
                <a:latin typeface="Calibri" panose="020F0502020204030204" pitchFamily="34" charset="0"/>
              </a:rPr>
              <a:pPr algn="r" eaLnBrk="1" hangingPunct="1">
                <a:spcBef>
                  <a:spcPct val="0"/>
                </a:spcBef>
                <a:buClrTx/>
                <a:buFontTx/>
                <a:buNone/>
              </a:pPr>
              <a:t>35</a:t>
            </a:fld>
            <a:endParaRPr lang="en-US" altLang="en-US">
              <a:solidFill>
                <a:srgbClr val="898989"/>
              </a:solidFill>
              <a:latin typeface="Calibri" panose="020F0502020204030204" pitchFamily="34" charset="0"/>
            </a:endParaRPr>
          </a:p>
        </p:txBody>
      </p:sp>
      <p:sp>
        <p:nvSpPr>
          <p:cNvPr id="5120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5E37E60-1B93-4020-961D-E867E4CFFCDF}" type="slidenum">
              <a:rPr lang="en-US" altLang="en-US">
                <a:solidFill>
                  <a:srgbClr val="898989"/>
                </a:solidFill>
                <a:latin typeface="Calibri" panose="020F0502020204030204" pitchFamily="34" charset="0"/>
              </a:rPr>
              <a:pPr algn="r" eaLnBrk="1" hangingPunct="1">
                <a:spcBef>
                  <a:spcPct val="0"/>
                </a:spcBef>
                <a:buClrTx/>
                <a:buFontTx/>
                <a:buNone/>
              </a:pPr>
              <a:t>35</a:t>
            </a:fld>
            <a:endParaRPr lang="en-US" altLang="en-US">
              <a:solidFill>
                <a:srgbClr val="898989"/>
              </a:solidFill>
              <a:latin typeface="Calibri" panose="020F0502020204030204" pitchFamily="34" charset="0"/>
            </a:endParaRPr>
          </a:p>
        </p:txBody>
      </p:sp>
      <p:sp>
        <p:nvSpPr>
          <p:cNvPr id="51205" name="Rectangle 3"/>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92850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1C10507-D1CD-4467-9AD6-50200C137C5F}" type="slidenum">
              <a:rPr lang="en-US" altLang="en-US" smtClean="0">
                <a:solidFill>
                  <a:srgbClr val="898989"/>
                </a:solidFill>
                <a:cs typeface="DejaVu Sans" panose="020B0603030804020204" pitchFamily="34" charset="0"/>
              </a:rPr>
              <a:pPr>
                <a:spcBef>
                  <a:spcPct val="0"/>
                </a:spcBef>
                <a:buClrTx/>
                <a:buFontTx/>
                <a:buNone/>
              </a:pPr>
              <a:t>36</a:t>
            </a:fld>
            <a:endParaRPr lang="en-US" altLang="en-US" smtClean="0">
              <a:solidFill>
                <a:srgbClr val="898989"/>
              </a:solidFill>
              <a:cs typeface="DejaVu Sans" panose="020B0603030804020204" pitchFamily="34" charset="0"/>
            </a:endParaRPr>
          </a:p>
        </p:txBody>
      </p:sp>
      <p:sp>
        <p:nvSpPr>
          <p:cNvPr id="5325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421C1B0-596E-49E6-A1DB-69D0E4A440FE}" type="slidenum">
              <a:rPr lang="en-US" altLang="en-US">
                <a:solidFill>
                  <a:srgbClr val="898989"/>
                </a:solidFill>
                <a:latin typeface="Calibri" panose="020F0502020204030204" pitchFamily="34" charset="0"/>
              </a:rPr>
              <a:pPr algn="r" eaLnBrk="1" hangingPunct="1">
                <a:spcBef>
                  <a:spcPct val="0"/>
                </a:spcBef>
                <a:buClrTx/>
                <a:buFontTx/>
                <a:buNone/>
              </a:pPr>
              <a:t>36</a:t>
            </a:fld>
            <a:endParaRPr lang="en-US" altLang="en-US">
              <a:solidFill>
                <a:srgbClr val="898989"/>
              </a:solidFill>
              <a:latin typeface="Calibri" panose="020F0502020204030204" pitchFamily="34" charset="0"/>
            </a:endParaRPr>
          </a:p>
        </p:txBody>
      </p:sp>
      <p:sp>
        <p:nvSpPr>
          <p:cNvPr id="5325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E06AE1A-435C-4ED9-BEA5-1CF500BEF39C}" type="slidenum">
              <a:rPr lang="en-US" altLang="en-US">
                <a:solidFill>
                  <a:srgbClr val="898989"/>
                </a:solidFill>
                <a:latin typeface="Calibri" panose="020F0502020204030204" pitchFamily="34" charset="0"/>
              </a:rPr>
              <a:pPr algn="r" eaLnBrk="1" hangingPunct="1">
                <a:spcBef>
                  <a:spcPct val="0"/>
                </a:spcBef>
                <a:buClrTx/>
                <a:buFontTx/>
                <a:buNone/>
              </a:pPr>
              <a:t>36</a:t>
            </a:fld>
            <a:endParaRPr lang="en-US" altLang="en-US">
              <a:solidFill>
                <a:srgbClr val="898989"/>
              </a:solidFill>
              <a:latin typeface="Calibri" panose="020F0502020204030204" pitchFamily="34" charset="0"/>
            </a:endParaRPr>
          </a:p>
        </p:txBody>
      </p:sp>
      <p:sp>
        <p:nvSpPr>
          <p:cNvPr id="5325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0AE8D4D-3167-424C-A573-CF26403696F5}" type="slidenum">
              <a:rPr lang="en-US" altLang="en-US">
                <a:latin typeface="Arial" panose="020B0604020202020204" pitchFamily="34" charset="0"/>
              </a:rPr>
              <a:pPr algn="r" eaLnBrk="1" hangingPunct="1">
                <a:spcBef>
                  <a:spcPct val="0"/>
                </a:spcBef>
                <a:buClrTx/>
                <a:buFontTx/>
                <a:buNone/>
              </a:pPr>
              <a:t>36</a:t>
            </a:fld>
            <a:endParaRPr lang="en-US" altLang="en-US">
              <a:latin typeface="Arial" panose="020B0604020202020204" pitchFamily="34" charset="0"/>
            </a:endParaRPr>
          </a:p>
        </p:txBody>
      </p:sp>
      <p:sp>
        <p:nvSpPr>
          <p:cNvPr id="53254"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88107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1C10507-D1CD-4467-9AD6-50200C137C5F}" type="slidenum">
              <a:rPr lang="en-US" altLang="en-US" smtClean="0">
                <a:solidFill>
                  <a:srgbClr val="898989"/>
                </a:solidFill>
                <a:cs typeface="DejaVu Sans" panose="020B0603030804020204" pitchFamily="34" charset="0"/>
              </a:rPr>
              <a:pPr>
                <a:spcBef>
                  <a:spcPct val="0"/>
                </a:spcBef>
                <a:buClrTx/>
                <a:buFontTx/>
                <a:buNone/>
              </a:pPr>
              <a:t>37</a:t>
            </a:fld>
            <a:endParaRPr lang="en-US" altLang="en-US" smtClean="0">
              <a:solidFill>
                <a:srgbClr val="898989"/>
              </a:solidFill>
              <a:cs typeface="DejaVu Sans" panose="020B0603030804020204" pitchFamily="34" charset="0"/>
            </a:endParaRPr>
          </a:p>
        </p:txBody>
      </p:sp>
      <p:sp>
        <p:nvSpPr>
          <p:cNvPr id="5325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421C1B0-596E-49E6-A1DB-69D0E4A440FE}" type="slidenum">
              <a:rPr lang="en-US" altLang="en-US">
                <a:solidFill>
                  <a:srgbClr val="898989"/>
                </a:solidFill>
                <a:latin typeface="Calibri" panose="020F0502020204030204" pitchFamily="34" charset="0"/>
              </a:rPr>
              <a:pPr algn="r" eaLnBrk="1" hangingPunct="1">
                <a:spcBef>
                  <a:spcPct val="0"/>
                </a:spcBef>
                <a:buClrTx/>
                <a:buFontTx/>
                <a:buNone/>
              </a:pPr>
              <a:t>37</a:t>
            </a:fld>
            <a:endParaRPr lang="en-US" altLang="en-US">
              <a:solidFill>
                <a:srgbClr val="898989"/>
              </a:solidFill>
              <a:latin typeface="Calibri" panose="020F0502020204030204" pitchFamily="34" charset="0"/>
            </a:endParaRPr>
          </a:p>
        </p:txBody>
      </p:sp>
      <p:sp>
        <p:nvSpPr>
          <p:cNvPr id="5325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E06AE1A-435C-4ED9-BEA5-1CF500BEF39C}" type="slidenum">
              <a:rPr lang="en-US" altLang="en-US">
                <a:solidFill>
                  <a:srgbClr val="898989"/>
                </a:solidFill>
                <a:latin typeface="Calibri" panose="020F0502020204030204" pitchFamily="34" charset="0"/>
              </a:rPr>
              <a:pPr algn="r" eaLnBrk="1" hangingPunct="1">
                <a:spcBef>
                  <a:spcPct val="0"/>
                </a:spcBef>
                <a:buClrTx/>
                <a:buFontTx/>
                <a:buNone/>
              </a:pPr>
              <a:t>37</a:t>
            </a:fld>
            <a:endParaRPr lang="en-US" altLang="en-US">
              <a:solidFill>
                <a:srgbClr val="898989"/>
              </a:solidFill>
              <a:latin typeface="Calibri" panose="020F0502020204030204" pitchFamily="34" charset="0"/>
            </a:endParaRPr>
          </a:p>
        </p:txBody>
      </p:sp>
      <p:sp>
        <p:nvSpPr>
          <p:cNvPr id="5325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0AE8D4D-3167-424C-A573-CF26403696F5}" type="slidenum">
              <a:rPr lang="en-US" altLang="en-US">
                <a:latin typeface="Arial" panose="020B0604020202020204" pitchFamily="34" charset="0"/>
              </a:rPr>
              <a:pPr algn="r" eaLnBrk="1" hangingPunct="1">
                <a:spcBef>
                  <a:spcPct val="0"/>
                </a:spcBef>
                <a:buClrTx/>
                <a:buFontTx/>
                <a:buNone/>
              </a:pPr>
              <a:t>37</a:t>
            </a:fld>
            <a:endParaRPr lang="en-US" altLang="en-US">
              <a:latin typeface="Arial" panose="020B0604020202020204" pitchFamily="34" charset="0"/>
            </a:endParaRPr>
          </a:p>
        </p:txBody>
      </p:sp>
      <p:sp>
        <p:nvSpPr>
          <p:cNvPr id="53254"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0153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06CDCBD-D3B5-4AC5-89EB-1A8E205484A3}" type="slidenum">
              <a:rPr lang="en-US" altLang="en-US" smtClean="0">
                <a:solidFill>
                  <a:srgbClr val="898989"/>
                </a:solidFill>
                <a:cs typeface="DejaVu Sans" panose="020B0603030804020204" pitchFamily="34" charset="0"/>
              </a:rPr>
              <a:pPr>
                <a:spcBef>
                  <a:spcPct val="0"/>
                </a:spcBef>
                <a:buClrTx/>
                <a:buFontTx/>
                <a:buNone/>
              </a:pPr>
              <a:t>38</a:t>
            </a:fld>
            <a:endParaRPr lang="en-US" altLang="en-US" smtClean="0">
              <a:solidFill>
                <a:srgbClr val="898989"/>
              </a:solidFill>
              <a:cs typeface="DejaVu Sans" panose="020B0603030804020204" pitchFamily="34" charset="0"/>
            </a:endParaRPr>
          </a:p>
        </p:txBody>
      </p:sp>
      <p:sp>
        <p:nvSpPr>
          <p:cNvPr id="5734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3D82735-E7D1-470B-9841-6631DB5D341A}" type="slidenum">
              <a:rPr lang="en-US" altLang="en-US">
                <a:solidFill>
                  <a:srgbClr val="898989"/>
                </a:solidFill>
                <a:latin typeface="Calibri" panose="020F0502020204030204" pitchFamily="34" charset="0"/>
              </a:rPr>
              <a:pPr algn="r" eaLnBrk="1" hangingPunct="1">
                <a:spcBef>
                  <a:spcPct val="0"/>
                </a:spcBef>
                <a:buClrTx/>
                <a:buFontTx/>
                <a:buNone/>
              </a:pPr>
              <a:t>38</a:t>
            </a:fld>
            <a:endParaRPr lang="en-US" altLang="en-US">
              <a:solidFill>
                <a:srgbClr val="898989"/>
              </a:solidFill>
              <a:latin typeface="Calibri" panose="020F0502020204030204" pitchFamily="34" charset="0"/>
            </a:endParaRPr>
          </a:p>
        </p:txBody>
      </p:sp>
      <p:sp>
        <p:nvSpPr>
          <p:cNvPr id="5734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C019C74-BF06-4BFE-8FB1-A7B2D20D0687}" type="slidenum">
              <a:rPr lang="en-US" altLang="en-US">
                <a:solidFill>
                  <a:srgbClr val="898989"/>
                </a:solidFill>
                <a:latin typeface="Calibri" panose="020F0502020204030204" pitchFamily="34" charset="0"/>
              </a:rPr>
              <a:pPr algn="r" eaLnBrk="1" hangingPunct="1">
                <a:spcBef>
                  <a:spcPct val="0"/>
                </a:spcBef>
                <a:buClrTx/>
                <a:buFontTx/>
                <a:buNone/>
              </a:pPr>
              <a:t>38</a:t>
            </a:fld>
            <a:endParaRPr lang="en-US" altLang="en-US">
              <a:solidFill>
                <a:srgbClr val="898989"/>
              </a:solidFill>
              <a:latin typeface="Calibri" panose="020F0502020204030204" pitchFamily="34" charset="0"/>
            </a:endParaRPr>
          </a:p>
        </p:txBody>
      </p:sp>
      <p:sp>
        <p:nvSpPr>
          <p:cNvPr id="5734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CCACDF9-4A73-477C-8C83-025016EC280B}" type="slidenum">
              <a:rPr lang="en-US" altLang="en-US">
                <a:latin typeface="Arial" panose="020B0604020202020204" pitchFamily="34" charset="0"/>
              </a:rPr>
              <a:pPr algn="r" eaLnBrk="1" hangingPunct="1">
                <a:spcBef>
                  <a:spcPct val="0"/>
                </a:spcBef>
                <a:buClrTx/>
                <a:buFontTx/>
                <a:buNone/>
              </a:pPr>
              <a:t>38</a:t>
            </a:fld>
            <a:endParaRPr lang="en-US" altLang="en-US">
              <a:latin typeface="Arial" panose="020B0604020202020204" pitchFamily="34" charset="0"/>
            </a:endParaRPr>
          </a:p>
        </p:txBody>
      </p:sp>
      <p:sp>
        <p:nvSpPr>
          <p:cNvPr id="57350"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5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73711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0A96B1B-D766-4911-94FD-443422EF32AD}" type="slidenum">
              <a:rPr lang="en-US" altLang="en-US" smtClean="0">
                <a:solidFill>
                  <a:srgbClr val="898989"/>
                </a:solidFill>
                <a:cs typeface="DejaVu Sans" panose="020B0603030804020204" pitchFamily="34" charset="0"/>
              </a:rPr>
              <a:pPr>
                <a:spcBef>
                  <a:spcPct val="0"/>
                </a:spcBef>
                <a:buClrTx/>
                <a:buFontTx/>
                <a:buNone/>
              </a:pPr>
              <a:t>39</a:t>
            </a:fld>
            <a:endParaRPr lang="en-US" altLang="en-US" smtClean="0">
              <a:solidFill>
                <a:srgbClr val="898989"/>
              </a:solidFill>
              <a:cs typeface="DejaVu Sans" panose="020B0603030804020204" pitchFamily="34" charset="0"/>
            </a:endParaRPr>
          </a:p>
        </p:txBody>
      </p:sp>
      <p:sp>
        <p:nvSpPr>
          <p:cNvPr id="5939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9883934-AE5B-4187-B479-EA3BAFD2B277}" type="slidenum">
              <a:rPr lang="en-US" altLang="en-US">
                <a:solidFill>
                  <a:srgbClr val="898989"/>
                </a:solidFill>
                <a:latin typeface="Calibri" panose="020F0502020204030204" pitchFamily="34" charset="0"/>
              </a:rPr>
              <a:pPr algn="r" eaLnBrk="1" hangingPunct="1">
                <a:spcBef>
                  <a:spcPct val="0"/>
                </a:spcBef>
                <a:buClrTx/>
                <a:buFontTx/>
                <a:buNone/>
              </a:pPr>
              <a:t>39</a:t>
            </a:fld>
            <a:endParaRPr lang="en-US" altLang="en-US">
              <a:solidFill>
                <a:srgbClr val="898989"/>
              </a:solidFill>
              <a:latin typeface="Calibri" panose="020F0502020204030204" pitchFamily="34" charset="0"/>
            </a:endParaRPr>
          </a:p>
        </p:txBody>
      </p:sp>
      <p:sp>
        <p:nvSpPr>
          <p:cNvPr id="59396" name="Rectangle 2"/>
          <p:cNvSpPr>
            <a:spLocks noGrp="1" noRot="1" noChangeAspect="1" noChangeArrowheads="1" noTextEdit="1"/>
          </p:cNvSpPr>
          <p:nvPr>
            <p:ph type="sldImg"/>
          </p:nvPr>
        </p:nvSpPr>
        <p:spPr>
          <a:xfrm>
            <a:off x="382588" y="685800"/>
            <a:ext cx="6089650"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Text Box 3"/>
          <p:cNvSpPr txBox="1">
            <a:spLocks noChangeArrowheads="1"/>
          </p:cNvSpPr>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31947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FEE772A-B637-495F-937C-41314F6C99A8}" type="slidenum">
              <a:rPr lang="en-US" altLang="en-US" smtClean="0">
                <a:solidFill>
                  <a:srgbClr val="898989"/>
                </a:solidFill>
                <a:cs typeface="DejaVu Sans" panose="020B0603030804020204" pitchFamily="34" charset="0"/>
              </a:rPr>
              <a:pPr>
                <a:spcBef>
                  <a:spcPct val="0"/>
                </a:spcBef>
                <a:buClrTx/>
                <a:buFontTx/>
                <a:buNone/>
              </a:pPr>
              <a:t>40</a:t>
            </a:fld>
            <a:endParaRPr lang="en-US" altLang="en-US" smtClean="0">
              <a:solidFill>
                <a:srgbClr val="898989"/>
              </a:solidFill>
              <a:cs typeface="DejaVu Sans" panose="020B0603030804020204" pitchFamily="34" charset="0"/>
            </a:endParaRPr>
          </a:p>
        </p:txBody>
      </p:sp>
      <p:sp>
        <p:nvSpPr>
          <p:cNvPr id="6144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948B06B-1803-4CC6-8066-C45492E5C2AE}" type="slidenum">
              <a:rPr lang="en-US" altLang="en-US">
                <a:solidFill>
                  <a:srgbClr val="898989"/>
                </a:solidFill>
                <a:latin typeface="Calibri" panose="020F0502020204030204" pitchFamily="34" charset="0"/>
              </a:rPr>
              <a:pPr algn="r" eaLnBrk="1" hangingPunct="1">
                <a:spcBef>
                  <a:spcPct val="0"/>
                </a:spcBef>
                <a:buClrTx/>
                <a:buFontTx/>
                <a:buNone/>
              </a:pPr>
              <a:t>40</a:t>
            </a:fld>
            <a:endParaRPr lang="en-US" altLang="en-US">
              <a:solidFill>
                <a:srgbClr val="898989"/>
              </a:solidFill>
              <a:latin typeface="Calibri" panose="020F0502020204030204" pitchFamily="34" charset="0"/>
            </a:endParaRPr>
          </a:p>
        </p:txBody>
      </p:sp>
      <p:sp>
        <p:nvSpPr>
          <p:cNvPr id="6144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0DCFCB5-0B25-455A-A96A-F4C6E84D801F}" type="slidenum">
              <a:rPr lang="en-US" altLang="en-US">
                <a:solidFill>
                  <a:srgbClr val="898989"/>
                </a:solidFill>
                <a:latin typeface="Calibri" panose="020F0502020204030204" pitchFamily="34" charset="0"/>
              </a:rPr>
              <a:pPr algn="r" eaLnBrk="1" hangingPunct="1">
                <a:spcBef>
                  <a:spcPct val="0"/>
                </a:spcBef>
                <a:buClrTx/>
                <a:buFontTx/>
                <a:buNone/>
              </a:pPr>
              <a:t>40</a:t>
            </a:fld>
            <a:endParaRPr lang="en-US" altLang="en-US">
              <a:solidFill>
                <a:srgbClr val="898989"/>
              </a:solidFill>
              <a:latin typeface="Calibri" panose="020F0502020204030204" pitchFamily="34" charset="0"/>
            </a:endParaRPr>
          </a:p>
        </p:txBody>
      </p:sp>
      <p:sp>
        <p:nvSpPr>
          <p:cNvPr id="61445" name="Rectangle 3"/>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3846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E877AE7-EE00-4F85-910E-88827E57D4A6}" type="slidenum">
              <a:rPr lang="en-US" altLang="en-US" smtClean="0">
                <a:solidFill>
                  <a:srgbClr val="898989"/>
                </a:solidFill>
                <a:cs typeface="DejaVu Sans" panose="020B0603030804020204" pitchFamily="34" charset="0"/>
              </a:rPr>
              <a:pPr>
                <a:spcBef>
                  <a:spcPct val="0"/>
                </a:spcBef>
                <a:buClrTx/>
                <a:buFontTx/>
                <a:buNone/>
              </a:pPr>
              <a:t>12</a:t>
            </a:fld>
            <a:endParaRPr lang="en-US" altLang="en-US" smtClean="0">
              <a:solidFill>
                <a:srgbClr val="898989"/>
              </a:solidFill>
              <a:cs typeface="DejaVu Sans" panose="020B0603030804020204" pitchFamily="34" charset="0"/>
            </a:endParaRPr>
          </a:p>
        </p:txBody>
      </p:sp>
      <p:sp>
        <p:nvSpPr>
          <p:cNvPr id="1638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9FBEFD2-E702-4ED9-9173-A7018A008946}" type="slidenum">
              <a:rPr lang="en-US" altLang="en-US">
                <a:solidFill>
                  <a:srgbClr val="898989"/>
                </a:solidFill>
                <a:latin typeface="Calibri" panose="020F0502020204030204" pitchFamily="34" charset="0"/>
              </a:rPr>
              <a:pPr algn="r" eaLnBrk="1" hangingPunct="1">
                <a:spcBef>
                  <a:spcPct val="0"/>
                </a:spcBef>
                <a:buClrTx/>
                <a:buFontTx/>
                <a:buNone/>
              </a:pPr>
              <a:t>12</a:t>
            </a:fld>
            <a:endParaRPr lang="en-US" altLang="en-US">
              <a:solidFill>
                <a:srgbClr val="898989"/>
              </a:solidFill>
              <a:latin typeface="Calibri" panose="020F0502020204030204" pitchFamily="34" charset="0"/>
            </a:endParaRPr>
          </a:p>
        </p:txBody>
      </p:sp>
      <p:sp>
        <p:nvSpPr>
          <p:cNvPr id="1638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F3A8BD8-BE16-428C-9B81-8F1050BCEDC0}" type="slidenum">
              <a:rPr lang="en-US" altLang="en-US">
                <a:solidFill>
                  <a:srgbClr val="898989"/>
                </a:solidFill>
                <a:latin typeface="Calibri" panose="020F0502020204030204" pitchFamily="34" charset="0"/>
              </a:rPr>
              <a:pPr algn="r" eaLnBrk="1" hangingPunct="1">
                <a:spcBef>
                  <a:spcPct val="0"/>
                </a:spcBef>
                <a:buClrTx/>
                <a:buFontTx/>
                <a:buNone/>
              </a:pPr>
              <a:t>12</a:t>
            </a:fld>
            <a:endParaRPr lang="en-US" altLang="en-US">
              <a:solidFill>
                <a:srgbClr val="898989"/>
              </a:solidFill>
              <a:latin typeface="Calibri" panose="020F0502020204030204" pitchFamily="34" charset="0"/>
            </a:endParaRPr>
          </a:p>
        </p:txBody>
      </p:sp>
      <p:sp>
        <p:nvSpPr>
          <p:cNvPr id="16389" name="Rectangle 3"/>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90"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21206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B112671-8A93-4028-B48C-60005A763FCE}" type="slidenum">
              <a:rPr lang="en-US" altLang="en-US" smtClean="0">
                <a:solidFill>
                  <a:srgbClr val="898989"/>
                </a:solidFill>
                <a:cs typeface="DejaVu Sans" panose="020B0603030804020204" pitchFamily="34" charset="0"/>
              </a:rPr>
              <a:pPr>
                <a:spcBef>
                  <a:spcPct val="0"/>
                </a:spcBef>
                <a:buClrTx/>
                <a:buFontTx/>
                <a:buNone/>
              </a:pPr>
              <a:t>13</a:t>
            </a:fld>
            <a:endParaRPr lang="en-US" altLang="en-US" smtClean="0">
              <a:solidFill>
                <a:srgbClr val="898989"/>
              </a:solidFill>
              <a:cs typeface="DejaVu Sans" panose="020B0603030804020204" pitchFamily="34" charset="0"/>
            </a:endParaRPr>
          </a:p>
        </p:txBody>
      </p:sp>
      <p:sp>
        <p:nvSpPr>
          <p:cNvPr id="1843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EB75E07-ED4E-4EFF-B27D-16DE2B5B5AB9}" type="slidenum">
              <a:rPr lang="en-US" altLang="en-US">
                <a:solidFill>
                  <a:srgbClr val="898989"/>
                </a:solidFill>
                <a:latin typeface="Calibri" panose="020F0502020204030204" pitchFamily="34" charset="0"/>
              </a:rPr>
              <a:pPr algn="r" eaLnBrk="1" hangingPunct="1">
                <a:spcBef>
                  <a:spcPct val="0"/>
                </a:spcBef>
                <a:buClrTx/>
                <a:buFontTx/>
                <a:buNone/>
              </a:pPr>
              <a:t>13</a:t>
            </a:fld>
            <a:endParaRPr lang="en-US" altLang="en-US">
              <a:solidFill>
                <a:srgbClr val="898989"/>
              </a:solidFill>
              <a:latin typeface="Calibri" panose="020F0502020204030204" pitchFamily="34" charset="0"/>
            </a:endParaRPr>
          </a:p>
        </p:txBody>
      </p:sp>
      <p:sp>
        <p:nvSpPr>
          <p:cNvPr id="1843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CD958A1-3418-4866-98DC-823DA08EBA0C}" type="slidenum">
              <a:rPr lang="en-US" altLang="en-US">
                <a:solidFill>
                  <a:srgbClr val="898989"/>
                </a:solidFill>
                <a:latin typeface="Calibri" panose="020F0502020204030204" pitchFamily="34" charset="0"/>
              </a:rPr>
              <a:pPr algn="r" eaLnBrk="1" hangingPunct="1">
                <a:spcBef>
                  <a:spcPct val="0"/>
                </a:spcBef>
                <a:buClrTx/>
                <a:buFontTx/>
                <a:buNone/>
              </a:pPr>
              <a:t>13</a:t>
            </a:fld>
            <a:endParaRPr lang="en-US" altLang="en-US">
              <a:solidFill>
                <a:srgbClr val="898989"/>
              </a:solidFill>
              <a:latin typeface="Calibri" panose="020F0502020204030204" pitchFamily="34" charset="0"/>
            </a:endParaRPr>
          </a:p>
        </p:txBody>
      </p:sp>
      <p:sp>
        <p:nvSpPr>
          <p:cNvPr id="18437" name="Rectangle 3"/>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8"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26175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7DB1ECC4-72EA-4A83-B12D-D4A03355E6E0}" type="slidenum">
              <a:rPr lang="en-US" altLang="en-US" smtClean="0">
                <a:solidFill>
                  <a:srgbClr val="898989"/>
                </a:solidFill>
                <a:cs typeface="DejaVu Sans" panose="020B0603030804020204" pitchFamily="34" charset="0"/>
              </a:rPr>
              <a:pPr>
                <a:spcBef>
                  <a:spcPct val="0"/>
                </a:spcBef>
                <a:buClrTx/>
                <a:buFontTx/>
                <a:buNone/>
              </a:pPr>
              <a:t>14</a:t>
            </a:fld>
            <a:endParaRPr lang="en-US" altLang="en-US" smtClean="0">
              <a:solidFill>
                <a:srgbClr val="898989"/>
              </a:solidFill>
              <a:cs typeface="DejaVu Sans" panose="020B0603030804020204" pitchFamily="34" charset="0"/>
            </a:endParaRPr>
          </a:p>
        </p:txBody>
      </p:sp>
      <p:sp>
        <p:nvSpPr>
          <p:cNvPr id="2048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DB16777-E8B8-47DD-AE14-3493D33B7AF5}" type="slidenum">
              <a:rPr lang="en-US" altLang="en-US">
                <a:solidFill>
                  <a:srgbClr val="898989"/>
                </a:solidFill>
                <a:latin typeface="Calibri" panose="020F0502020204030204" pitchFamily="34" charset="0"/>
              </a:rPr>
              <a:pPr algn="r" eaLnBrk="1" hangingPunct="1">
                <a:spcBef>
                  <a:spcPct val="0"/>
                </a:spcBef>
                <a:buClrTx/>
                <a:buFontTx/>
                <a:buNone/>
              </a:pPr>
              <a:t>14</a:t>
            </a:fld>
            <a:endParaRPr lang="en-US" altLang="en-US">
              <a:solidFill>
                <a:srgbClr val="898989"/>
              </a:solidFill>
              <a:latin typeface="Calibri" panose="020F0502020204030204" pitchFamily="34" charset="0"/>
            </a:endParaRPr>
          </a:p>
        </p:txBody>
      </p:sp>
      <p:sp>
        <p:nvSpPr>
          <p:cNvPr id="2048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A3C49DB-4C46-448D-99DD-4218EBA7B1D3}" type="slidenum">
              <a:rPr lang="en-US" altLang="en-US">
                <a:solidFill>
                  <a:srgbClr val="898989"/>
                </a:solidFill>
                <a:latin typeface="Calibri" panose="020F0502020204030204" pitchFamily="34" charset="0"/>
              </a:rPr>
              <a:pPr algn="r" eaLnBrk="1" hangingPunct="1">
                <a:spcBef>
                  <a:spcPct val="0"/>
                </a:spcBef>
                <a:buClrTx/>
                <a:buFontTx/>
                <a:buNone/>
              </a:pPr>
              <a:t>14</a:t>
            </a:fld>
            <a:endParaRPr lang="en-US" altLang="en-US">
              <a:solidFill>
                <a:srgbClr val="898989"/>
              </a:solidFill>
              <a:latin typeface="Calibri" panose="020F0502020204030204" pitchFamily="34" charset="0"/>
            </a:endParaRPr>
          </a:p>
        </p:txBody>
      </p:sp>
      <p:sp>
        <p:nvSpPr>
          <p:cNvPr id="20485" name="Rectangle 3"/>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41279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C4DB5AA-5CC7-4A87-B5AB-E0C0A72FF78A}" type="slidenum">
              <a:rPr lang="en-US" altLang="en-US" smtClean="0">
                <a:solidFill>
                  <a:srgbClr val="898989"/>
                </a:solidFill>
                <a:cs typeface="DejaVu Sans" panose="020B0603030804020204" pitchFamily="34" charset="0"/>
              </a:rPr>
              <a:pPr>
                <a:spcBef>
                  <a:spcPct val="0"/>
                </a:spcBef>
                <a:buClrTx/>
                <a:buFontTx/>
                <a:buNone/>
              </a:pPr>
              <a:t>15</a:t>
            </a:fld>
            <a:endParaRPr lang="en-US" altLang="en-US" smtClean="0">
              <a:solidFill>
                <a:srgbClr val="898989"/>
              </a:solidFill>
              <a:cs typeface="DejaVu Sans" panose="020B0603030804020204" pitchFamily="34" charset="0"/>
            </a:endParaRPr>
          </a:p>
        </p:txBody>
      </p:sp>
      <p:sp>
        <p:nvSpPr>
          <p:cNvPr id="2253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DCBEC83-48E8-4E1C-A5D6-80F019C2B0E1}" type="slidenum">
              <a:rPr lang="en-US" altLang="en-US">
                <a:solidFill>
                  <a:srgbClr val="898989"/>
                </a:solidFill>
                <a:latin typeface="Calibri" panose="020F0502020204030204" pitchFamily="34" charset="0"/>
              </a:rPr>
              <a:pPr algn="r" eaLnBrk="1" hangingPunct="1">
                <a:spcBef>
                  <a:spcPct val="0"/>
                </a:spcBef>
                <a:buClrTx/>
                <a:buFontTx/>
                <a:buNone/>
              </a:pPr>
              <a:t>15</a:t>
            </a:fld>
            <a:endParaRPr lang="en-US" altLang="en-US">
              <a:solidFill>
                <a:srgbClr val="898989"/>
              </a:solidFill>
              <a:latin typeface="Calibri" panose="020F0502020204030204" pitchFamily="34" charset="0"/>
            </a:endParaRPr>
          </a:p>
        </p:txBody>
      </p:sp>
      <p:sp>
        <p:nvSpPr>
          <p:cNvPr id="2253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E4E764-4FEB-4CC6-AA63-50C44679C9CE}" type="slidenum">
              <a:rPr lang="en-US" altLang="en-US">
                <a:solidFill>
                  <a:srgbClr val="898989"/>
                </a:solidFill>
                <a:latin typeface="Calibri" panose="020F0502020204030204" pitchFamily="34" charset="0"/>
              </a:rPr>
              <a:pPr algn="r" eaLnBrk="1" hangingPunct="1">
                <a:spcBef>
                  <a:spcPct val="0"/>
                </a:spcBef>
                <a:buClrTx/>
                <a:buFontTx/>
                <a:buNone/>
              </a:pPr>
              <a:t>15</a:t>
            </a:fld>
            <a:endParaRPr lang="en-US" altLang="en-US">
              <a:solidFill>
                <a:srgbClr val="898989"/>
              </a:solidFill>
              <a:latin typeface="Calibri" panose="020F0502020204030204" pitchFamily="34" charset="0"/>
            </a:endParaRPr>
          </a:p>
        </p:txBody>
      </p:sp>
      <p:sp>
        <p:nvSpPr>
          <p:cNvPr id="22533" name="Rectangle 3"/>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4"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21610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2A53F3E7-14FA-4620-9396-375C0D06554E}" type="slidenum">
              <a:rPr lang="en-US" altLang="en-US" smtClean="0">
                <a:solidFill>
                  <a:srgbClr val="898989"/>
                </a:solidFill>
                <a:cs typeface="DejaVu Sans" panose="020B0603030804020204" pitchFamily="34" charset="0"/>
              </a:rPr>
              <a:pPr>
                <a:spcBef>
                  <a:spcPct val="0"/>
                </a:spcBef>
                <a:buClrTx/>
                <a:buFontTx/>
                <a:buNone/>
              </a:pPr>
              <a:t>21</a:t>
            </a:fld>
            <a:endParaRPr lang="en-US" altLang="en-US" smtClean="0">
              <a:solidFill>
                <a:srgbClr val="898989"/>
              </a:solidFill>
              <a:cs typeface="DejaVu Sans" panose="020B0603030804020204" pitchFamily="34" charset="0"/>
            </a:endParaRPr>
          </a:p>
        </p:txBody>
      </p:sp>
      <p:sp>
        <p:nvSpPr>
          <p:cNvPr id="2457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7E3AEEE-F44D-48A1-AE95-9CA7428BC1D5}" type="slidenum">
              <a:rPr lang="en-US" altLang="en-US">
                <a:solidFill>
                  <a:srgbClr val="898989"/>
                </a:solidFill>
                <a:latin typeface="Calibri" panose="020F0502020204030204" pitchFamily="34" charset="0"/>
              </a:rPr>
              <a:pPr algn="r" eaLnBrk="1" hangingPunct="1">
                <a:spcBef>
                  <a:spcPct val="0"/>
                </a:spcBef>
                <a:buClrTx/>
                <a:buFontTx/>
                <a:buNone/>
              </a:pPr>
              <a:t>21</a:t>
            </a:fld>
            <a:endParaRPr lang="en-US" altLang="en-US">
              <a:solidFill>
                <a:srgbClr val="898989"/>
              </a:solidFill>
              <a:latin typeface="Calibri" panose="020F0502020204030204" pitchFamily="34" charset="0"/>
            </a:endParaRPr>
          </a:p>
        </p:txBody>
      </p:sp>
      <p:sp>
        <p:nvSpPr>
          <p:cNvPr id="2458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F86C75C-F43A-45D4-8EE8-9568736124AF}" type="slidenum">
              <a:rPr lang="en-US" altLang="en-US">
                <a:solidFill>
                  <a:srgbClr val="898989"/>
                </a:solidFill>
                <a:latin typeface="Calibri" panose="020F0502020204030204" pitchFamily="34" charset="0"/>
              </a:rPr>
              <a:pPr algn="r" eaLnBrk="1" hangingPunct="1">
                <a:spcBef>
                  <a:spcPct val="0"/>
                </a:spcBef>
                <a:buClrTx/>
                <a:buFontTx/>
                <a:buNone/>
              </a:pPr>
              <a:t>21</a:t>
            </a:fld>
            <a:endParaRPr lang="en-US" altLang="en-US">
              <a:solidFill>
                <a:srgbClr val="898989"/>
              </a:solidFill>
              <a:latin typeface="Calibri" panose="020F0502020204030204" pitchFamily="34" charset="0"/>
            </a:endParaRPr>
          </a:p>
        </p:txBody>
      </p:sp>
      <p:sp>
        <p:nvSpPr>
          <p:cNvPr id="2458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5E32C27-DE3C-43ED-A7C8-1AF24A27ABA9}" type="slidenum">
              <a:rPr lang="en-US" altLang="en-US">
                <a:latin typeface="Arial" panose="020B0604020202020204" pitchFamily="34" charset="0"/>
              </a:rPr>
              <a:pPr algn="r" eaLnBrk="1" hangingPunct="1">
                <a:spcBef>
                  <a:spcPct val="0"/>
                </a:spcBef>
                <a:buClrTx/>
                <a:buFontTx/>
                <a:buNone/>
              </a:pPr>
              <a:t>21</a:t>
            </a:fld>
            <a:endParaRPr lang="en-US" altLang="en-US">
              <a:latin typeface="Arial" panose="020B0604020202020204" pitchFamily="34" charset="0"/>
            </a:endParaRPr>
          </a:p>
        </p:txBody>
      </p:sp>
      <p:sp>
        <p:nvSpPr>
          <p:cNvPr id="24582"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94331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111CADA-E353-4B10-AECF-A270C1C79269}" type="slidenum">
              <a:rPr lang="en-US" altLang="en-US" smtClean="0">
                <a:solidFill>
                  <a:srgbClr val="898989"/>
                </a:solidFill>
                <a:cs typeface="DejaVu Sans" panose="020B0603030804020204" pitchFamily="34" charset="0"/>
              </a:rPr>
              <a:pPr>
                <a:spcBef>
                  <a:spcPct val="0"/>
                </a:spcBef>
                <a:buClrTx/>
                <a:buFontTx/>
                <a:buNone/>
              </a:pPr>
              <a:t>22</a:t>
            </a:fld>
            <a:endParaRPr lang="en-US" altLang="en-US" smtClean="0">
              <a:solidFill>
                <a:srgbClr val="898989"/>
              </a:solidFill>
              <a:cs typeface="DejaVu Sans" panose="020B0603030804020204" pitchFamily="34" charset="0"/>
            </a:endParaRPr>
          </a:p>
        </p:txBody>
      </p:sp>
      <p:sp>
        <p:nvSpPr>
          <p:cNvPr id="2662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DD6AE41-ED56-4FCA-BB44-777110CB1754}" type="slidenum">
              <a:rPr lang="en-US" altLang="en-US">
                <a:solidFill>
                  <a:srgbClr val="898989"/>
                </a:solidFill>
                <a:latin typeface="Calibri" panose="020F0502020204030204" pitchFamily="34" charset="0"/>
              </a:rPr>
              <a:pPr algn="r" eaLnBrk="1" hangingPunct="1">
                <a:spcBef>
                  <a:spcPct val="0"/>
                </a:spcBef>
                <a:buClrTx/>
                <a:buFontTx/>
                <a:buNone/>
              </a:pPr>
              <a:t>22</a:t>
            </a:fld>
            <a:endParaRPr lang="en-US" altLang="en-US">
              <a:solidFill>
                <a:srgbClr val="898989"/>
              </a:solidFill>
              <a:latin typeface="Calibri" panose="020F0502020204030204" pitchFamily="34" charset="0"/>
            </a:endParaRPr>
          </a:p>
        </p:txBody>
      </p:sp>
      <p:sp>
        <p:nvSpPr>
          <p:cNvPr id="2662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7F71101-A90D-4948-8D49-A1E86F1E5AB3}" type="slidenum">
              <a:rPr lang="en-US" altLang="en-US">
                <a:solidFill>
                  <a:srgbClr val="898989"/>
                </a:solidFill>
                <a:latin typeface="Calibri" panose="020F0502020204030204" pitchFamily="34" charset="0"/>
              </a:rPr>
              <a:pPr algn="r" eaLnBrk="1" hangingPunct="1">
                <a:spcBef>
                  <a:spcPct val="0"/>
                </a:spcBef>
                <a:buClrTx/>
                <a:buFontTx/>
                <a:buNone/>
              </a:pPr>
              <a:t>22</a:t>
            </a:fld>
            <a:endParaRPr lang="en-US" altLang="en-US">
              <a:solidFill>
                <a:srgbClr val="898989"/>
              </a:solidFill>
              <a:latin typeface="Calibri" panose="020F0502020204030204" pitchFamily="34" charset="0"/>
            </a:endParaRPr>
          </a:p>
        </p:txBody>
      </p:sp>
      <p:sp>
        <p:nvSpPr>
          <p:cNvPr id="2662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1E40B92-A6BE-4D01-97F9-59921F5A8C05}" type="slidenum">
              <a:rPr lang="en-US" altLang="en-US">
                <a:latin typeface="Arial" panose="020B0604020202020204" pitchFamily="34" charset="0"/>
              </a:rPr>
              <a:pPr algn="r" eaLnBrk="1" hangingPunct="1">
                <a:spcBef>
                  <a:spcPct val="0"/>
                </a:spcBef>
                <a:buClrTx/>
                <a:buFontTx/>
                <a:buNone/>
              </a:pPr>
              <a:t>22</a:t>
            </a:fld>
            <a:endParaRPr lang="en-US" altLang="en-US">
              <a:latin typeface="Arial" panose="020B0604020202020204" pitchFamily="34" charset="0"/>
            </a:endParaRPr>
          </a:p>
        </p:txBody>
      </p:sp>
      <p:sp>
        <p:nvSpPr>
          <p:cNvPr id="26630"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3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18393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285C62D-8D0C-4AE8-96DF-BEF53DD51830}" type="slidenum">
              <a:rPr lang="en-US" altLang="en-US" smtClean="0">
                <a:solidFill>
                  <a:srgbClr val="898989"/>
                </a:solidFill>
                <a:cs typeface="DejaVu Sans" panose="020B0603030804020204" pitchFamily="34" charset="0"/>
              </a:rPr>
              <a:pPr>
                <a:spcBef>
                  <a:spcPct val="0"/>
                </a:spcBef>
                <a:buClrTx/>
                <a:buFontTx/>
                <a:buNone/>
              </a:pPr>
              <a:t>23</a:t>
            </a:fld>
            <a:endParaRPr lang="en-US" altLang="en-US" smtClean="0">
              <a:solidFill>
                <a:srgbClr val="898989"/>
              </a:solidFill>
              <a:cs typeface="DejaVu Sans" panose="020B0603030804020204" pitchFamily="34" charset="0"/>
            </a:endParaRPr>
          </a:p>
        </p:txBody>
      </p:sp>
      <p:sp>
        <p:nvSpPr>
          <p:cNvPr id="2867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AE03E65-E69D-4369-8D1F-83FBC3871A19}" type="slidenum">
              <a:rPr lang="en-US" altLang="en-US">
                <a:solidFill>
                  <a:srgbClr val="898989"/>
                </a:solidFill>
                <a:latin typeface="Calibri" panose="020F0502020204030204" pitchFamily="34" charset="0"/>
              </a:rPr>
              <a:pPr algn="r" eaLnBrk="1" hangingPunct="1">
                <a:spcBef>
                  <a:spcPct val="0"/>
                </a:spcBef>
                <a:buClrTx/>
                <a:buFontTx/>
                <a:buNone/>
              </a:pPr>
              <a:t>23</a:t>
            </a:fld>
            <a:endParaRPr lang="en-US" altLang="en-US">
              <a:solidFill>
                <a:srgbClr val="898989"/>
              </a:solidFill>
              <a:latin typeface="Calibri" panose="020F0502020204030204" pitchFamily="34" charset="0"/>
            </a:endParaRPr>
          </a:p>
        </p:txBody>
      </p:sp>
      <p:sp>
        <p:nvSpPr>
          <p:cNvPr id="2867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C343488-7343-4C65-A190-E4DC075ED702}" type="slidenum">
              <a:rPr lang="en-US" altLang="en-US">
                <a:solidFill>
                  <a:srgbClr val="898989"/>
                </a:solidFill>
                <a:latin typeface="Calibri" panose="020F0502020204030204" pitchFamily="34" charset="0"/>
              </a:rPr>
              <a:pPr algn="r" eaLnBrk="1" hangingPunct="1">
                <a:spcBef>
                  <a:spcPct val="0"/>
                </a:spcBef>
                <a:buClrTx/>
                <a:buFontTx/>
                <a:buNone/>
              </a:pPr>
              <a:t>23</a:t>
            </a:fld>
            <a:endParaRPr lang="en-US" altLang="en-US">
              <a:solidFill>
                <a:srgbClr val="898989"/>
              </a:solidFill>
              <a:latin typeface="Calibri" panose="020F0502020204030204" pitchFamily="34" charset="0"/>
            </a:endParaRPr>
          </a:p>
        </p:txBody>
      </p:sp>
      <p:sp>
        <p:nvSpPr>
          <p:cNvPr id="2867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BFFDAD6-6BD2-4D9D-AC53-8672A6DAAEB5}" type="slidenum">
              <a:rPr lang="en-US" altLang="en-US">
                <a:latin typeface="Arial" panose="020B0604020202020204" pitchFamily="34" charset="0"/>
              </a:rPr>
              <a:pPr algn="r" eaLnBrk="1" hangingPunct="1">
                <a:spcBef>
                  <a:spcPct val="0"/>
                </a:spcBef>
                <a:buClrTx/>
                <a:buFontTx/>
                <a:buNone/>
              </a:pPr>
              <a:t>23</a:t>
            </a:fld>
            <a:endParaRPr lang="en-US" altLang="en-US">
              <a:latin typeface="Arial" panose="020B0604020202020204" pitchFamily="34" charset="0"/>
            </a:endParaRPr>
          </a:p>
        </p:txBody>
      </p:sp>
      <p:sp>
        <p:nvSpPr>
          <p:cNvPr id="28678"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1248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BFB26D5-E01C-4F3F-B2C3-248E55810DE4}" type="slidenum">
              <a:rPr lang="en-US" altLang="en-US" smtClean="0">
                <a:solidFill>
                  <a:srgbClr val="898989"/>
                </a:solidFill>
                <a:cs typeface="DejaVu Sans" panose="020B0603030804020204" pitchFamily="34" charset="0"/>
              </a:rPr>
              <a:pPr>
                <a:spcBef>
                  <a:spcPct val="0"/>
                </a:spcBef>
                <a:buClrTx/>
                <a:buFontTx/>
                <a:buNone/>
              </a:pPr>
              <a:t>24</a:t>
            </a:fld>
            <a:endParaRPr lang="en-US" altLang="en-US" smtClean="0">
              <a:solidFill>
                <a:srgbClr val="898989"/>
              </a:solidFill>
              <a:cs typeface="DejaVu Sans" panose="020B0603030804020204" pitchFamily="34" charset="0"/>
            </a:endParaRPr>
          </a:p>
        </p:txBody>
      </p:sp>
      <p:sp>
        <p:nvSpPr>
          <p:cNvPr id="3072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04086C6-CF17-4476-9633-34B8AC753899}" type="slidenum">
              <a:rPr lang="en-US" altLang="en-US">
                <a:solidFill>
                  <a:srgbClr val="898989"/>
                </a:solidFill>
                <a:latin typeface="Calibri" panose="020F0502020204030204" pitchFamily="34" charset="0"/>
              </a:rPr>
              <a:pPr algn="r" eaLnBrk="1" hangingPunct="1">
                <a:spcBef>
                  <a:spcPct val="0"/>
                </a:spcBef>
                <a:buClrTx/>
                <a:buFontTx/>
                <a:buNone/>
              </a:pPr>
              <a:t>24</a:t>
            </a:fld>
            <a:endParaRPr lang="en-US" altLang="en-US">
              <a:solidFill>
                <a:srgbClr val="898989"/>
              </a:solidFill>
              <a:latin typeface="Calibri" panose="020F0502020204030204" pitchFamily="34" charset="0"/>
            </a:endParaRPr>
          </a:p>
        </p:txBody>
      </p:sp>
      <p:sp>
        <p:nvSpPr>
          <p:cNvPr id="3072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1067F55-C36C-4ECA-B440-C8F36449786F}" type="slidenum">
              <a:rPr lang="en-US" altLang="en-US">
                <a:solidFill>
                  <a:srgbClr val="898989"/>
                </a:solidFill>
                <a:latin typeface="Calibri" panose="020F0502020204030204" pitchFamily="34" charset="0"/>
              </a:rPr>
              <a:pPr algn="r" eaLnBrk="1" hangingPunct="1">
                <a:spcBef>
                  <a:spcPct val="0"/>
                </a:spcBef>
                <a:buClrTx/>
                <a:buFontTx/>
                <a:buNone/>
              </a:pPr>
              <a:t>24</a:t>
            </a:fld>
            <a:endParaRPr lang="en-US" altLang="en-US">
              <a:solidFill>
                <a:srgbClr val="898989"/>
              </a:solidFill>
              <a:latin typeface="Calibri" panose="020F0502020204030204" pitchFamily="34" charset="0"/>
            </a:endParaRPr>
          </a:p>
        </p:txBody>
      </p:sp>
      <p:sp>
        <p:nvSpPr>
          <p:cNvPr id="3072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F58CC89-C45A-4304-8877-195A9A013324}" type="slidenum">
              <a:rPr lang="en-US" altLang="en-US">
                <a:latin typeface="Arial" panose="020B0604020202020204" pitchFamily="34" charset="0"/>
              </a:rPr>
              <a:pPr algn="r" eaLnBrk="1" hangingPunct="1">
                <a:spcBef>
                  <a:spcPct val="0"/>
                </a:spcBef>
                <a:buClrTx/>
                <a:buFontTx/>
                <a:buNone/>
              </a:pPr>
              <a:t>24</a:t>
            </a:fld>
            <a:endParaRPr lang="en-US" altLang="en-US">
              <a:latin typeface="Arial" panose="020B0604020202020204" pitchFamily="34" charset="0"/>
            </a:endParaRPr>
          </a:p>
        </p:txBody>
      </p:sp>
      <p:sp>
        <p:nvSpPr>
          <p:cNvPr id="30726" name="Rectangle 4"/>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620676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a:stretch>
            <a:fillRect/>
          </a:stretch>
        </p:blipFill>
        <p:spPr>
          <a:xfrm>
            <a:off x="3048000" y="0"/>
            <a:ext cx="9144000" cy="312419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cs typeface="Calibri" panose="020F0502020204030204" pitchFamily="34" charset="0"/>
              </a:defRPr>
            </a:lvl1pPr>
          </a:lstStyle>
          <a:p>
            <a:endParaRPr lang="id-ID" dirty="0"/>
          </a:p>
        </p:txBody>
      </p:sp>
      <p:sp>
        <p:nvSpPr>
          <p:cNvPr id="3" name="Content Placeholder 2"/>
          <p:cNvSpPr>
            <a:spLocks noGrp="1"/>
          </p:cNvSpPr>
          <p:nvPr>
            <p:ph idx="1"/>
          </p:nvPr>
        </p:nvSpPr>
        <p:spPr/>
        <p:txBody>
          <a:bodyPr/>
          <a:lstStyle>
            <a:lvl1pPr algn="just">
              <a:defRPr b="0">
                <a:solidFill>
                  <a:srgbClr val="000000"/>
                </a:solidFill>
                <a:latin typeface="Calibri" panose="020F0502020204030204" pitchFamily="34" charset="0"/>
                <a:cs typeface="Calibri" panose="020F0502020204030204" pitchFamily="34" charset="0"/>
              </a:defRPr>
            </a:lvl1pPr>
            <a:lvl2pPr marL="742950" indent="-285750" algn="just">
              <a:buFont typeface="Courier New" panose="02070309020205020404" pitchFamily="49" charset="0"/>
              <a:buChar char="o"/>
              <a:defRPr b="0">
                <a:solidFill>
                  <a:srgbClr val="000000"/>
                </a:solidFill>
                <a:latin typeface="Calibri" panose="020F0502020204030204" pitchFamily="34" charset="0"/>
                <a:cs typeface="Calibri" panose="020F0502020204030204" pitchFamily="34" charset="0"/>
              </a:defRPr>
            </a:lvl2pPr>
            <a:lvl3pPr marL="1143000" indent="-228600" algn="just">
              <a:buFont typeface="Wingdings" panose="05000000000000000000" pitchFamily="2" charset="2"/>
              <a:buChar char="ü"/>
              <a:defRPr b="0">
                <a:solidFill>
                  <a:srgbClr val="000000"/>
                </a:solidFill>
                <a:latin typeface="Calibri" panose="020F0502020204030204" pitchFamily="34" charset="0"/>
                <a:cs typeface="Calibri" panose="020F0502020204030204" pitchFamily="34" charset="0"/>
              </a:defRPr>
            </a:lvl3pPr>
            <a:lvl4pPr marL="1600200" indent="-228600" algn="just">
              <a:buFont typeface="Wingdings" panose="05000000000000000000" pitchFamily="2" charset="2"/>
              <a:buChar char="§"/>
              <a:defRPr b="0">
                <a:solidFill>
                  <a:srgbClr val="000000"/>
                </a:solidFill>
                <a:latin typeface="Calibri" panose="020F0502020204030204" pitchFamily="34" charset="0"/>
                <a:cs typeface="Calibri" panose="020F0502020204030204" pitchFamily="34" charset="0"/>
              </a:defRPr>
            </a:lvl4pPr>
            <a:lvl5pPr marL="2057400" indent="-228600" algn="just">
              <a:buFont typeface="Wingdings" panose="05000000000000000000" pitchFamily="2" charset="2"/>
              <a:buChar char="v"/>
              <a:defRPr b="0">
                <a:solidFill>
                  <a:srgbClr val="000000"/>
                </a:solidFill>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10/20/2021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12" name="Picture 11"/>
          <p:cNvPicPr>
            <a:picLocks noChangeAspect="1"/>
          </p:cNvPicPr>
          <p:nvPr userDrawn="1"/>
        </p:nvPicPr>
        <p:blipFill>
          <a:blip r:embed="rId15"/>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1">
          <a:solidFill>
            <a:srgbClr val="00000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Wingdings" pitchFamily="2" charset="2"/>
        <a:buChar char="q"/>
        <a:defRPr sz="2400">
          <a:solidFill>
            <a:srgbClr val="00000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itchFamily="2" charset="2"/>
        <a:buChar char="q"/>
        <a:defRPr sz="2200">
          <a:solidFill>
            <a:srgbClr val="00000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itchFamily="2" charset="2"/>
        <a:buChar char="q"/>
        <a:defRPr sz="2000">
          <a:solidFill>
            <a:srgbClr val="00000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itchFamily="2" charset="2"/>
        <a:buChar char="q"/>
        <a:defRPr sz="2000">
          <a:solidFill>
            <a:srgbClr val="00000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10/20/2021</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KECERDASAN TIRUAN</a:t>
            </a:r>
            <a:endParaRPr lang="id-ID" sz="4400" b="1" dirty="0" smtClean="0">
              <a:latin typeface="+mj-lt"/>
            </a:endParaRPr>
          </a:p>
          <a:p>
            <a:r>
              <a:rPr lang="id-ID" sz="3600" b="1" dirty="0" smtClean="0">
                <a:latin typeface="+mj-lt"/>
              </a:rPr>
              <a:t>[ </a:t>
            </a:r>
            <a:r>
              <a:rPr lang="en-US" sz="3600" b="1" dirty="0" smtClean="0">
                <a:latin typeface="+mj-lt"/>
              </a:rPr>
              <a:t>KP045</a:t>
            </a:r>
            <a:r>
              <a:rPr lang="id-ID" sz="3600" b="1" dirty="0" smtClean="0">
                <a:latin typeface="+mj-lt"/>
              </a:rPr>
              <a:t>/ </a:t>
            </a:r>
            <a:r>
              <a:rPr lang="en-US" sz="3600" b="1" dirty="0" smtClean="0">
                <a:latin typeface="+mj-lt"/>
              </a:rPr>
              <a:t>3</a:t>
            </a:r>
            <a:r>
              <a:rPr lang="id-ID" sz="3600" b="1" dirty="0" smtClean="0">
                <a:latin typeface="+mj-lt"/>
              </a:rPr>
              <a:t>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Problem Solving </a:t>
            </a:r>
            <a:r>
              <a:rPr lang="en-ID" smtClean="0"/>
              <a:t>Agent</a:t>
            </a:r>
            <a:endParaRPr lang="en-ID"/>
          </a:p>
        </p:txBody>
      </p:sp>
      <p:sp>
        <p:nvSpPr>
          <p:cNvPr id="3" name="Content Placeholder 2"/>
          <p:cNvSpPr>
            <a:spLocks noGrp="1"/>
          </p:cNvSpPr>
          <p:nvPr>
            <p:ph idx="1"/>
          </p:nvPr>
        </p:nvSpPr>
        <p:spPr/>
        <p:txBody>
          <a:bodyPr/>
          <a:lstStyle/>
          <a:p>
            <a:r>
              <a:rPr lang="en-ID"/>
              <a:t>Salah satu jenis goal-based agent adalah </a:t>
            </a:r>
            <a:r>
              <a:rPr lang="en-ID" b="1"/>
              <a:t>PROBLEM SOLVING AGENT</a:t>
            </a:r>
            <a:r>
              <a:rPr lang="en-ID"/>
              <a:t>.</a:t>
            </a:r>
          </a:p>
          <a:p>
            <a:r>
              <a:rPr lang="en-ID"/>
              <a:t>Metode yang digunakan oleh Problem Solving Agent dalam menemukan solusi dari suatu masalah adalah </a:t>
            </a:r>
            <a:r>
              <a:rPr lang="en-ID" b="1"/>
              <a:t>SEARCHING / PENCARIAN</a:t>
            </a:r>
            <a:r>
              <a:rPr lang="en-ID"/>
              <a:t>.</a:t>
            </a:r>
          </a:p>
          <a:p>
            <a:r>
              <a:rPr lang="en-ID" b="1" smtClean="0"/>
              <a:t>Pencarian</a:t>
            </a:r>
            <a:r>
              <a:rPr lang="en-ID" smtClean="0"/>
              <a:t>: </a:t>
            </a:r>
            <a:r>
              <a:rPr lang="en-ID"/>
              <a:t>metode untuk mencari urutan tindakan untuk mencapai solusi.</a:t>
            </a:r>
          </a:p>
          <a:p>
            <a:r>
              <a:rPr lang="en-ID"/>
              <a:t>Syarat jenis lingkungan : </a:t>
            </a:r>
            <a:r>
              <a:rPr lang="en-ID" b="1"/>
              <a:t>fully observable, discrete, deterministic</a:t>
            </a:r>
            <a:r>
              <a:rPr lang="en-ID"/>
              <a:t>.</a:t>
            </a:r>
          </a:p>
          <a:p>
            <a:r>
              <a:rPr lang="en-ID"/>
              <a:t>Dua jenis algoritma pencarian : </a:t>
            </a:r>
          </a:p>
          <a:p>
            <a:pPr lvl="1"/>
            <a:r>
              <a:rPr lang="en-ID"/>
              <a:t>Uninformed search </a:t>
            </a:r>
          </a:p>
          <a:p>
            <a:pPr lvl="1"/>
            <a:r>
              <a:rPr lang="en-ID"/>
              <a:t>Informed </a:t>
            </a:r>
            <a:r>
              <a:rPr lang="en-ID" smtClean="0"/>
              <a:t>search</a:t>
            </a:r>
            <a:endParaRPr lang="en-ID"/>
          </a:p>
        </p:txBody>
      </p:sp>
    </p:spTree>
    <p:extLst>
      <p:ext uri="{BB962C8B-B14F-4D97-AF65-F5344CB8AC3E}">
        <p14:creationId xmlns:p14="http://schemas.microsoft.com/office/powerpoint/2010/main" val="106837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Sistem untuk Penyelesaian </a:t>
            </a:r>
            <a:r>
              <a:rPr lang="en-ID" smtClean="0"/>
              <a:t>Masalah</a:t>
            </a:r>
            <a:endParaRPr lang="en-ID"/>
          </a:p>
        </p:txBody>
      </p:sp>
      <p:sp>
        <p:nvSpPr>
          <p:cNvPr id="3" name="Content Placeholder 2"/>
          <p:cNvSpPr>
            <a:spLocks noGrp="1"/>
          </p:cNvSpPr>
          <p:nvPr>
            <p:ph idx="1"/>
          </p:nvPr>
        </p:nvSpPr>
        <p:spPr/>
        <p:txBody>
          <a:bodyPr/>
          <a:lstStyle/>
          <a:p>
            <a:r>
              <a:rPr lang="en-ID"/>
              <a:t>Mendefinisikan masalah dengan tepat. </a:t>
            </a:r>
          </a:p>
          <a:p>
            <a:r>
              <a:rPr lang="en-ID"/>
              <a:t>Pendefinisian ini mencakup spesifikasi yang tepat mengenai keadaan awal dan solusi yang diharapkan. </a:t>
            </a:r>
          </a:p>
          <a:p>
            <a:r>
              <a:rPr lang="en-ID"/>
              <a:t>Masalah dapat didefinisikan secara formal dengan 5 komponen </a:t>
            </a:r>
            <a:r>
              <a:rPr lang="en-ID" smtClean="0"/>
              <a:t>berikut:</a:t>
            </a:r>
            <a:endParaRPr lang="en-ID"/>
          </a:p>
          <a:p>
            <a:pPr lvl="1"/>
            <a:r>
              <a:rPr lang="en-ID"/>
              <a:t>Initial state (keadaan awal)</a:t>
            </a:r>
          </a:p>
          <a:p>
            <a:pPr lvl="1"/>
            <a:r>
              <a:rPr lang="en-ID"/>
              <a:t>Action description (deskripsi aksi)</a:t>
            </a:r>
          </a:p>
          <a:p>
            <a:pPr lvl="1"/>
            <a:r>
              <a:rPr lang="en-ID"/>
              <a:t>Transition model  (model transisi)</a:t>
            </a:r>
          </a:p>
          <a:p>
            <a:pPr lvl="1"/>
            <a:r>
              <a:rPr lang="en-ID"/>
              <a:t>Goal test (uji solusi)</a:t>
            </a:r>
          </a:p>
          <a:p>
            <a:pPr lvl="1"/>
            <a:r>
              <a:rPr lang="en-ID"/>
              <a:t>Path cost  (kompensasi jalur</a:t>
            </a:r>
            <a:r>
              <a:rPr lang="en-ID" smtClean="0"/>
              <a:t>)</a:t>
            </a:r>
            <a:endParaRPr lang="en-ID"/>
          </a:p>
        </p:txBody>
      </p:sp>
    </p:spTree>
    <p:extLst>
      <p:ext uri="{BB962C8B-B14F-4D97-AF65-F5344CB8AC3E}">
        <p14:creationId xmlns:p14="http://schemas.microsoft.com/office/powerpoint/2010/main" val="138637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6889750" y="1630361"/>
            <a:ext cx="4534842" cy="4895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57200" indent="-457200">
              <a:spcBef>
                <a:spcPts val="8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9pPr>
          </a:lstStyle>
          <a:p>
            <a:pPr>
              <a:spcBef>
                <a:spcPts val="500"/>
              </a:spcBef>
              <a:buFont typeface="Times New Roman" panose="02020603050405020304" pitchFamily="18" charset="0"/>
              <a:buAutoNum type="arabicPeriod"/>
            </a:pPr>
            <a:r>
              <a:rPr lang="en-US" altLang="en-US" sz="2000" b="1"/>
              <a:t>Initial State</a:t>
            </a:r>
            <a:r>
              <a:rPr lang="en-US" altLang="en-US" sz="2000"/>
              <a:t>, state sekarang (s) : In(Semarang)</a:t>
            </a:r>
          </a:p>
          <a:p>
            <a:pPr>
              <a:spcBef>
                <a:spcPts val="500"/>
              </a:spcBef>
              <a:buFont typeface="Times New Roman" panose="02020603050405020304" pitchFamily="18" charset="0"/>
              <a:buAutoNum type="arabicPeriod"/>
            </a:pPr>
            <a:r>
              <a:rPr lang="en-US" altLang="en-US" sz="2000" b="1"/>
              <a:t>Action Description </a:t>
            </a:r>
            <a:r>
              <a:rPr lang="en-US" altLang="en-US" sz="2000"/>
              <a:t>(a) : {Go(Demak), Go(Kendal), Go(Salatiga, Go(Purwodadi)} </a:t>
            </a:r>
          </a:p>
          <a:p>
            <a:pPr>
              <a:spcBef>
                <a:spcPts val="500"/>
              </a:spcBef>
              <a:buFont typeface="Times New Roman" panose="02020603050405020304" pitchFamily="18" charset="0"/>
              <a:buAutoNum type="arabicPeriod"/>
            </a:pPr>
            <a:r>
              <a:rPr lang="en-US" altLang="en-US" sz="2000" b="1"/>
              <a:t>Transition Model </a:t>
            </a:r>
            <a:r>
              <a:rPr lang="en-US" altLang="en-US" sz="2000"/>
              <a:t>: RESULT(s,a) =  RESULT(In(Semarang), Go(Kendal)) = In(Kendal)</a:t>
            </a:r>
          </a:p>
          <a:p>
            <a:pPr>
              <a:spcBef>
                <a:spcPts val="500"/>
              </a:spcBef>
              <a:buFont typeface="Times New Roman" panose="02020603050405020304" pitchFamily="18" charset="0"/>
              <a:buAutoNum type="arabicPeriod"/>
            </a:pPr>
            <a:r>
              <a:rPr lang="en-US" altLang="en-US" sz="2000" b="1"/>
              <a:t>Goal Test</a:t>
            </a:r>
            <a:r>
              <a:rPr lang="en-US" altLang="en-US" sz="2000"/>
              <a:t>, misal tujuan adalah Surakarta maka goal adalah {In(Surakarta)}</a:t>
            </a:r>
          </a:p>
          <a:p>
            <a:pPr>
              <a:spcBef>
                <a:spcPts val="500"/>
              </a:spcBef>
              <a:buFont typeface="Times New Roman" panose="02020603050405020304" pitchFamily="18" charset="0"/>
              <a:buAutoNum type="arabicPeriod"/>
            </a:pPr>
            <a:r>
              <a:rPr lang="en-US" altLang="en-US" sz="2000" b="1"/>
              <a:t>Path Cost</a:t>
            </a:r>
            <a:r>
              <a:rPr lang="en-US" altLang="en-US" sz="2000"/>
              <a:t>, misal menggunakan jarak, Semarang ke Purwodadi adalah 65km, maka c(s,a,s’) = c(In(Semarang), Go(Purwodadi), 65) </a:t>
            </a:r>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1484784"/>
            <a:ext cx="5330825" cy="3287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Rectangle 4"/>
          <p:cNvSpPr>
            <a:spLocks noChangeArrowheads="1"/>
          </p:cNvSpPr>
          <p:nvPr/>
        </p:nvSpPr>
        <p:spPr bwMode="auto">
          <a:xfrm>
            <a:off x="1216224" y="5734521"/>
            <a:ext cx="3570121"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b="1" u="sng"/>
              <a:t>Catatan : 1-3 mendefinisikan ruang </a:t>
            </a:r>
          </a:p>
          <a:p>
            <a:pPr eaLnBrk="1" hangingPunct="1">
              <a:spcBef>
                <a:spcPct val="0"/>
              </a:spcBef>
              <a:buClrTx/>
              <a:buFontTx/>
              <a:buNone/>
            </a:pPr>
            <a:r>
              <a:rPr lang="en-US" altLang="en-US" sz="1800" b="1" u="sng"/>
              <a:t>Keadaan / ruang masalah  </a:t>
            </a:r>
          </a:p>
        </p:txBody>
      </p:sp>
      <p:sp>
        <p:nvSpPr>
          <p:cNvPr id="15366" name="AutoShape 5"/>
          <p:cNvSpPr>
            <a:spLocks/>
          </p:cNvSpPr>
          <p:nvPr/>
        </p:nvSpPr>
        <p:spPr bwMode="auto">
          <a:xfrm>
            <a:off x="6460581" y="1772816"/>
            <a:ext cx="301625" cy="2362200"/>
          </a:xfrm>
          <a:prstGeom prst="leftBrace">
            <a:avLst>
              <a:gd name="adj1" fmla="val 8339"/>
              <a:gd name="adj2" fmla="val 50000"/>
            </a:avLst>
          </a:prstGeom>
          <a:noFill/>
          <a:ln w="284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cxnSp>
        <p:nvCxnSpPr>
          <p:cNvPr id="15367" name="AutoShape 6"/>
          <p:cNvCxnSpPr>
            <a:cxnSpLocks noChangeShapeType="1"/>
          </p:cNvCxnSpPr>
          <p:nvPr/>
        </p:nvCxnSpPr>
        <p:spPr bwMode="auto">
          <a:xfrm flipH="1">
            <a:off x="4645224" y="3542184"/>
            <a:ext cx="1598613" cy="2119313"/>
          </a:xfrm>
          <a:prstGeom prst="straightConnector1">
            <a:avLst/>
          </a:prstGeom>
          <a:noFill/>
          <a:ln w="2844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Title 1"/>
          <p:cNvSpPr>
            <a:spLocks noGrp="1"/>
          </p:cNvSpPr>
          <p:nvPr>
            <p:ph type="title"/>
          </p:nvPr>
        </p:nvSpPr>
        <p:spPr/>
        <p:txBody>
          <a:bodyPr/>
          <a:lstStyle/>
          <a:p>
            <a:r>
              <a:rPr lang="en-ID" smtClean="0"/>
              <a:t>Contoh 1</a:t>
            </a:r>
            <a:endParaRPr lang="en-ID"/>
          </a:p>
        </p:txBody>
      </p:sp>
    </p:spTree>
    <p:extLst>
      <p:ext uri="{BB962C8B-B14F-4D97-AF65-F5344CB8AC3E}">
        <p14:creationId xmlns:p14="http://schemas.microsoft.com/office/powerpoint/2010/main" val="8534553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ChangeArrowheads="1"/>
          </p:cNvSpPr>
          <p:nvPr/>
        </p:nvSpPr>
        <p:spPr bwMode="auto">
          <a:xfrm>
            <a:off x="1668463" y="-1477963"/>
            <a:ext cx="1905000" cy="3086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grpSp>
        <p:nvGrpSpPr>
          <p:cNvPr id="4" name="Group 3"/>
          <p:cNvGrpSpPr/>
          <p:nvPr/>
        </p:nvGrpSpPr>
        <p:grpSpPr>
          <a:xfrm>
            <a:off x="723108" y="2348880"/>
            <a:ext cx="2774949" cy="2820988"/>
            <a:chOff x="723108" y="2348880"/>
            <a:chExt cx="2774949" cy="2820988"/>
          </a:xfrm>
        </p:grpSpPr>
        <p:pic>
          <p:nvPicPr>
            <p:cNvPr id="174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108" y="3701431"/>
              <a:ext cx="842963" cy="1468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158" y="3002931"/>
              <a:ext cx="390525" cy="636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071" y="2348880"/>
              <a:ext cx="1004887" cy="2582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895" y="3825255"/>
              <a:ext cx="919162" cy="1077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1741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371601"/>
            <a:ext cx="5791200" cy="5027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7" name="AutoShape 8"/>
          <p:cNvSpPr>
            <a:spLocks noChangeArrowheads="1"/>
          </p:cNvSpPr>
          <p:nvPr/>
        </p:nvSpPr>
        <p:spPr bwMode="auto">
          <a:xfrm>
            <a:off x="3795713" y="4112592"/>
            <a:ext cx="5349875" cy="503238"/>
          </a:xfrm>
          <a:prstGeom prst="rightArrow">
            <a:avLst>
              <a:gd name="adj1" fmla="val 50000"/>
              <a:gd name="adj2" fmla="val 50005"/>
            </a:avLst>
          </a:prstGeom>
          <a:solidFill>
            <a:schemeClr val="accent2"/>
          </a:solidFill>
          <a:ln w="25560" cap="sq">
            <a:solidFill>
              <a:schemeClr val="accent2"/>
            </a:solidFill>
            <a:miter lim="800000"/>
            <a:headEnd/>
            <a:tailEnd/>
          </a:ln>
          <a:effectLs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Title 1"/>
          <p:cNvSpPr>
            <a:spLocks noGrp="1"/>
          </p:cNvSpPr>
          <p:nvPr>
            <p:ph type="title"/>
          </p:nvPr>
        </p:nvSpPr>
        <p:spPr/>
        <p:txBody>
          <a:bodyPr/>
          <a:lstStyle/>
          <a:p>
            <a:r>
              <a:rPr lang="en-ID" smtClean="0"/>
              <a:t>Contoh 2</a:t>
            </a:r>
            <a:endParaRPr lang="en-ID"/>
          </a:p>
        </p:txBody>
      </p:sp>
    </p:spTree>
    <p:extLst>
      <p:ext uri="{BB962C8B-B14F-4D97-AF65-F5344CB8AC3E}">
        <p14:creationId xmlns:p14="http://schemas.microsoft.com/office/powerpoint/2010/main" val="33939687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1772816"/>
            <a:ext cx="1600200" cy="1703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Rectangle 2"/>
          <p:cNvSpPr>
            <a:spLocks noChangeArrowheads="1"/>
          </p:cNvSpPr>
          <p:nvPr/>
        </p:nvSpPr>
        <p:spPr bwMode="auto">
          <a:xfrm>
            <a:off x="1668463" y="-1919288"/>
            <a:ext cx="3390900" cy="4000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194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352" y="2037930"/>
            <a:ext cx="533400" cy="630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Freeform 4"/>
          <p:cNvSpPr>
            <a:spLocks noChangeArrowheads="1"/>
          </p:cNvSpPr>
          <p:nvPr/>
        </p:nvSpPr>
        <p:spPr bwMode="auto">
          <a:xfrm>
            <a:off x="4654352" y="2037930"/>
            <a:ext cx="1614488" cy="1438275"/>
          </a:xfrm>
          <a:custGeom>
            <a:avLst/>
            <a:gdLst>
              <a:gd name="T0" fmla="*/ 0 w 1614488"/>
              <a:gd name="T1" fmla="*/ 719138 h 1438275"/>
              <a:gd name="T2" fmla="*/ 807244 w 1614488"/>
              <a:gd name="T3" fmla="*/ 0 h 1438275"/>
              <a:gd name="T4" fmla="*/ 1614488 w 1614488"/>
              <a:gd name="T5" fmla="*/ 719138 h 1438275"/>
              <a:gd name="T6" fmla="*/ 807244 w 1614488"/>
              <a:gd name="T7" fmla="*/ 1438276 h 1438275"/>
              <a:gd name="T8" fmla="*/ 0 w 1614488"/>
              <a:gd name="T9" fmla="*/ 719138 h 1438275"/>
              <a:gd name="T10" fmla="*/ 1269531 w 1614488"/>
              <a:gd name="T11" fmla="*/ 948524 h 1438275"/>
              <a:gd name="T12" fmla="*/ 1128360 w 1614488"/>
              <a:gd name="T13" fmla="*/ 358679 h 1438275"/>
              <a:gd name="T14" fmla="*/ 550750 w 1614488"/>
              <a:gd name="T15" fmla="*/ 324139 h 1438275"/>
              <a:gd name="T16" fmla="*/ 1269531 w 1614488"/>
              <a:gd name="T17" fmla="*/ 948524 h 1438275"/>
              <a:gd name="T18" fmla="*/ 344957 w 1614488"/>
              <a:gd name="T19" fmla="*/ 489751 h 1438275"/>
              <a:gd name="T20" fmla="*/ 486128 w 1614488"/>
              <a:gd name="T21" fmla="*/ 1079596 h 1438275"/>
              <a:gd name="T22" fmla="*/ 1063738 w 1614488"/>
              <a:gd name="T23" fmla="*/ 1114136 h 1438275"/>
              <a:gd name="T24" fmla="*/ 344957 w 1614488"/>
              <a:gd name="T25" fmla="*/ 489751 h 1438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14488" h="1438275">
                <a:moveTo>
                  <a:pt x="0" y="719138"/>
                </a:moveTo>
                <a:cubicBezTo>
                  <a:pt x="0" y="321969"/>
                  <a:pt x="361415" y="0"/>
                  <a:pt x="807244" y="0"/>
                </a:cubicBezTo>
                <a:cubicBezTo>
                  <a:pt x="1253073" y="0"/>
                  <a:pt x="1614488" y="321969"/>
                  <a:pt x="1614488" y="719138"/>
                </a:cubicBezTo>
                <a:cubicBezTo>
                  <a:pt x="1614488" y="1116307"/>
                  <a:pt x="1253073" y="1438276"/>
                  <a:pt x="807244" y="1438276"/>
                </a:cubicBezTo>
                <a:cubicBezTo>
                  <a:pt x="361415" y="1438276"/>
                  <a:pt x="0" y="1116307"/>
                  <a:pt x="0" y="719138"/>
                </a:cubicBezTo>
                <a:close/>
                <a:moveTo>
                  <a:pt x="1269531" y="948524"/>
                </a:moveTo>
                <a:cubicBezTo>
                  <a:pt x="1409963" y="750677"/>
                  <a:pt x="1349036" y="496108"/>
                  <a:pt x="1128360" y="358679"/>
                </a:cubicBezTo>
                <a:cubicBezTo>
                  <a:pt x="960327" y="254033"/>
                  <a:pt x="734885" y="240552"/>
                  <a:pt x="550750" y="324139"/>
                </a:cubicBezTo>
                <a:lnTo>
                  <a:pt x="1269531" y="948524"/>
                </a:lnTo>
                <a:close/>
                <a:moveTo>
                  <a:pt x="344957" y="489751"/>
                </a:moveTo>
                <a:cubicBezTo>
                  <a:pt x="204525" y="687598"/>
                  <a:pt x="265452" y="942167"/>
                  <a:pt x="486128" y="1079596"/>
                </a:cubicBezTo>
                <a:cubicBezTo>
                  <a:pt x="654161" y="1184242"/>
                  <a:pt x="879603" y="1197723"/>
                  <a:pt x="1063738" y="1114136"/>
                </a:cubicBezTo>
                <a:lnTo>
                  <a:pt x="344957" y="489751"/>
                </a:lnTo>
                <a:close/>
              </a:path>
            </a:pathLst>
          </a:custGeom>
          <a:solidFill>
            <a:srgbClr val="FF0000"/>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D"/>
          </a:p>
        </p:txBody>
      </p:sp>
      <p:pic>
        <p:nvPicPr>
          <p:cNvPr id="1946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853" y="4135017"/>
            <a:ext cx="1001713" cy="923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65" y="4439817"/>
            <a:ext cx="1270000" cy="1490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Freeform 7"/>
          <p:cNvSpPr>
            <a:spLocks noChangeArrowheads="1"/>
          </p:cNvSpPr>
          <p:nvPr/>
        </p:nvSpPr>
        <p:spPr bwMode="auto">
          <a:xfrm>
            <a:off x="4668641" y="4135017"/>
            <a:ext cx="1614487" cy="1438275"/>
          </a:xfrm>
          <a:custGeom>
            <a:avLst/>
            <a:gdLst>
              <a:gd name="T0" fmla="*/ 0 w 1614487"/>
              <a:gd name="T1" fmla="*/ 719138 h 1438275"/>
              <a:gd name="T2" fmla="*/ 807244 w 1614487"/>
              <a:gd name="T3" fmla="*/ 0 h 1438275"/>
              <a:gd name="T4" fmla="*/ 1614488 w 1614487"/>
              <a:gd name="T5" fmla="*/ 719138 h 1438275"/>
              <a:gd name="T6" fmla="*/ 807244 w 1614487"/>
              <a:gd name="T7" fmla="*/ 1438276 h 1438275"/>
              <a:gd name="T8" fmla="*/ 0 w 1614487"/>
              <a:gd name="T9" fmla="*/ 719138 h 1438275"/>
              <a:gd name="T10" fmla="*/ 1269530 w 1614487"/>
              <a:gd name="T11" fmla="*/ 948524 h 1438275"/>
              <a:gd name="T12" fmla="*/ 1128360 w 1614487"/>
              <a:gd name="T13" fmla="*/ 358679 h 1438275"/>
              <a:gd name="T14" fmla="*/ 550750 w 1614487"/>
              <a:gd name="T15" fmla="*/ 324138 h 1438275"/>
              <a:gd name="T16" fmla="*/ 1269530 w 1614487"/>
              <a:gd name="T17" fmla="*/ 948524 h 1438275"/>
              <a:gd name="T18" fmla="*/ 344957 w 1614487"/>
              <a:gd name="T19" fmla="*/ 489751 h 1438275"/>
              <a:gd name="T20" fmla="*/ 486127 w 1614487"/>
              <a:gd name="T21" fmla="*/ 1079596 h 1438275"/>
              <a:gd name="T22" fmla="*/ 1063737 w 1614487"/>
              <a:gd name="T23" fmla="*/ 1114137 h 1438275"/>
              <a:gd name="T24" fmla="*/ 344957 w 1614487"/>
              <a:gd name="T25" fmla="*/ 489751 h 1438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14487" h="1438275">
                <a:moveTo>
                  <a:pt x="0" y="719138"/>
                </a:moveTo>
                <a:cubicBezTo>
                  <a:pt x="0" y="321969"/>
                  <a:pt x="361415" y="0"/>
                  <a:pt x="807244" y="0"/>
                </a:cubicBezTo>
                <a:cubicBezTo>
                  <a:pt x="1253073" y="0"/>
                  <a:pt x="1614488" y="321969"/>
                  <a:pt x="1614488" y="719138"/>
                </a:cubicBezTo>
                <a:cubicBezTo>
                  <a:pt x="1614488" y="1116307"/>
                  <a:pt x="1253073" y="1438276"/>
                  <a:pt x="807244" y="1438276"/>
                </a:cubicBezTo>
                <a:cubicBezTo>
                  <a:pt x="361415" y="1438276"/>
                  <a:pt x="0" y="1116307"/>
                  <a:pt x="0" y="719138"/>
                </a:cubicBezTo>
                <a:close/>
                <a:moveTo>
                  <a:pt x="1269530" y="948524"/>
                </a:moveTo>
                <a:cubicBezTo>
                  <a:pt x="1409962" y="750677"/>
                  <a:pt x="1349035" y="496108"/>
                  <a:pt x="1128360" y="358679"/>
                </a:cubicBezTo>
                <a:cubicBezTo>
                  <a:pt x="960327" y="254033"/>
                  <a:pt x="734885" y="240552"/>
                  <a:pt x="550750" y="324138"/>
                </a:cubicBezTo>
                <a:lnTo>
                  <a:pt x="1269530" y="948524"/>
                </a:lnTo>
                <a:close/>
                <a:moveTo>
                  <a:pt x="344957" y="489751"/>
                </a:moveTo>
                <a:cubicBezTo>
                  <a:pt x="204525" y="687598"/>
                  <a:pt x="265452" y="942167"/>
                  <a:pt x="486127" y="1079596"/>
                </a:cubicBezTo>
                <a:cubicBezTo>
                  <a:pt x="654160" y="1184242"/>
                  <a:pt x="879602" y="1197723"/>
                  <a:pt x="1063737" y="1114137"/>
                </a:cubicBezTo>
                <a:lnTo>
                  <a:pt x="344957" y="489751"/>
                </a:lnTo>
                <a:close/>
              </a:path>
            </a:pathLst>
          </a:custGeom>
          <a:solidFill>
            <a:srgbClr val="FF0000"/>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D"/>
          </a:p>
        </p:txBody>
      </p:sp>
      <p:pic>
        <p:nvPicPr>
          <p:cNvPr id="1946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5152" y="2582442"/>
            <a:ext cx="1143000" cy="199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6"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352" y="3369841"/>
            <a:ext cx="1143000" cy="1341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7" name="Freeform 10"/>
          <p:cNvSpPr>
            <a:spLocks noChangeArrowheads="1"/>
          </p:cNvSpPr>
          <p:nvPr/>
        </p:nvSpPr>
        <p:spPr bwMode="auto">
          <a:xfrm rot="2760000" flipH="1">
            <a:off x="8920759" y="1848223"/>
            <a:ext cx="835025" cy="1481138"/>
          </a:xfrm>
          <a:custGeom>
            <a:avLst/>
            <a:gdLst>
              <a:gd name="T0" fmla="*/ 0 w 835025"/>
              <a:gd name="T1" fmla="*/ 0 h 1481138"/>
              <a:gd name="T2" fmla="*/ 417513 w 835025"/>
              <a:gd name="T3" fmla="*/ 0 h 1481138"/>
              <a:gd name="T4" fmla="*/ 417513 w 835025"/>
              <a:gd name="T5" fmla="*/ 1063625 h 1481138"/>
              <a:gd name="T6" fmla="*/ 835025 w 835025"/>
              <a:gd name="T7" fmla="*/ 1063625 h 1481138"/>
              <a:gd name="T8" fmla="*/ 835025 w 835025"/>
              <a:gd name="T9" fmla="*/ 1481137 h 1481138"/>
              <a:gd name="T10" fmla="*/ 0 w 835025"/>
              <a:gd name="T11" fmla="*/ 1481137 h 1481138"/>
              <a:gd name="T12" fmla="*/ 0 w 835025"/>
              <a:gd name="T13" fmla="*/ 0 h 14811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5025" h="1481138">
                <a:moveTo>
                  <a:pt x="0" y="0"/>
                </a:moveTo>
                <a:lnTo>
                  <a:pt x="417513" y="0"/>
                </a:lnTo>
                <a:lnTo>
                  <a:pt x="417513" y="1063626"/>
                </a:lnTo>
                <a:lnTo>
                  <a:pt x="835025" y="1063626"/>
                </a:lnTo>
                <a:lnTo>
                  <a:pt x="835025" y="1481138"/>
                </a:lnTo>
                <a:lnTo>
                  <a:pt x="0" y="1481138"/>
                </a:lnTo>
                <a:lnTo>
                  <a:pt x="0" y="0"/>
                </a:lnTo>
                <a:close/>
              </a:path>
            </a:pathLst>
          </a:custGeom>
          <a:solidFill>
            <a:srgbClr val="00B050"/>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D"/>
          </a:p>
        </p:txBody>
      </p:sp>
      <p:sp>
        <p:nvSpPr>
          <p:cNvPr id="2" name="Title 1"/>
          <p:cNvSpPr>
            <a:spLocks noGrp="1"/>
          </p:cNvSpPr>
          <p:nvPr>
            <p:ph type="title"/>
          </p:nvPr>
        </p:nvSpPr>
        <p:spPr/>
        <p:txBody>
          <a:bodyPr/>
          <a:lstStyle/>
          <a:p>
            <a:r>
              <a:rPr lang="en-ID" smtClean="0"/>
              <a:t>Contoh 2</a:t>
            </a:r>
            <a:endParaRPr lang="en-ID"/>
          </a:p>
        </p:txBody>
      </p:sp>
    </p:spTree>
    <p:extLst>
      <p:ext uri="{BB962C8B-B14F-4D97-AF65-F5344CB8AC3E}">
        <p14:creationId xmlns:p14="http://schemas.microsoft.com/office/powerpoint/2010/main" val="13747172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2: Rancangan Solusi</a:t>
            </a:r>
            <a:endParaRPr lang="en-ID"/>
          </a:p>
        </p:txBody>
      </p:sp>
      <p:sp>
        <p:nvSpPr>
          <p:cNvPr id="3" name="Content Placeholder 2"/>
          <p:cNvSpPr>
            <a:spLocks noGrp="1"/>
          </p:cNvSpPr>
          <p:nvPr>
            <p:ph idx="1"/>
          </p:nvPr>
        </p:nvSpPr>
        <p:spPr/>
        <p:txBody>
          <a:bodyPr/>
          <a:lstStyle/>
          <a:p>
            <a:r>
              <a:rPr lang="en-ID" b="1"/>
              <a:t>Initial state </a:t>
            </a:r>
            <a:r>
              <a:rPr lang="en-ID"/>
              <a:t>: </a:t>
            </a:r>
            <a:r>
              <a:rPr lang="en-ID" smtClean="0"/>
              <a:t>asal (</a:t>
            </a:r>
            <a:r>
              <a:rPr lang="en-ID"/>
              <a:t>tweety, sylvester, jagung, nenek) -&gt; asal(1,1,1,1)</a:t>
            </a:r>
          </a:p>
          <a:p>
            <a:r>
              <a:rPr lang="en-ID" b="1"/>
              <a:t>Action description </a:t>
            </a:r>
            <a:r>
              <a:rPr lang="en-ID"/>
              <a:t>: </a:t>
            </a:r>
            <a:r>
              <a:rPr lang="en-ID" smtClean="0"/>
              <a:t>menyeberang (</a:t>
            </a:r>
            <a:r>
              <a:rPr lang="en-ID"/>
              <a:t>tweety), </a:t>
            </a:r>
            <a:r>
              <a:rPr lang="en-ID" smtClean="0"/>
              <a:t>menyeberang (</a:t>
            </a:r>
            <a:r>
              <a:rPr lang="en-ID"/>
              <a:t>jagung), menyeberang (sylvester), </a:t>
            </a:r>
            <a:r>
              <a:rPr lang="en-ID" smtClean="0"/>
              <a:t>kembali (</a:t>
            </a:r>
            <a:r>
              <a:rPr lang="en-ID"/>
              <a:t>tweety), </a:t>
            </a:r>
            <a:r>
              <a:rPr lang="en-ID" smtClean="0"/>
              <a:t>kembali (</a:t>
            </a:r>
            <a:r>
              <a:rPr lang="en-ID"/>
              <a:t>jagung), </a:t>
            </a:r>
            <a:r>
              <a:rPr lang="en-ID" smtClean="0"/>
              <a:t>kembali (</a:t>
            </a:r>
            <a:r>
              <a:rPr lang="en-ID"/>
              <a:t>sylvester), </a:t>
            </a:r>
            <a:r>
              <a:rPr lang="en-ID" smtClean="0"/>
              <a:t>kembali (</a:t>
            </a:r>
            <a:r>
              <a:rPr lang="en-ID"/>
              <a:t>nenek)</a:t>
            </a:r>
          </a:p>
          <a:p>
            <a:r>
              <a:rPr lang="en-ID" b="1"/>
              <a:t>Transition model </a:t>
            </a:r>
            <a:r>
              <a:rPr lang="en-ID"/>
              <a:t>: RESULT (asal(0,0,0,0), menyeberang(tweety)) = asal(0,1,1,0)</a:t>
            </a:r>
          </a:p>
          <a:p>
            <a:r>
              <a:rPr lang="en-ID" b="1"/>
              <a:t>Goal test </a:t>
            </a:r>
            <a:r>
              <a:rPr lang="en-ID"/>
              <a:t>: asal(0,0,0,0) </a:t>
            </a:r>
          </a:p>
          <a:p>
            <a:r>
              <a:rPr lang="en-ID" b="1"/>
              <a:t>Path cost </a:t>
            </a:r>
            <a:r>
              <a:rPr lang="en-ID"/>
              <a:t>: 1 </a:t>
            </a:r>
          </a:p>
        </p:txBody>
      </p:sp>
    </p:spTree>
    <p:extLst>
      <p:ext uri="{BB962C8B-B14F-4D97-AF65-F5344CB8AC3E}">
        <p14:creationId xmlns:p14="http://schemas.microsoft.com/office/powerpoint/2010/main" val="13747055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Contoh</a:t>
            </a:r>
            <a:r>
              <a:rPr lang="en-US" smtClean="0"/>
              <a:t> 3: </a:t>
            </a:r>
            <a:r>
              <a:rPr lang="en-US" dirty="0" smtClean="0"/>
              <a:t>8-Puzzles</a:t>
            </a:r>
            <a:endParaRPr lang="en-US" dirty="0"/>
          </a:p>
        </p:txBody>
      </p:sp>
      <p:sp>
        <p:nvSpPr>
          <p:cNvPr id="3" name="Content Placeholder 2"/>
          <p:cNvSpPr>
            <a:spLocks noGrp="1"/>
          </p:cNvSpPr>
          <p:nvPr>
            <p:ph idx="1"/>
          </p:nvPr>
        </p:nvSpPr>
        <p:spPr>
          <a:xfrm>
            <a:off x="1158240" y="1600200"/>
            <a:ext cx="5029200" cy="4525963"/>
          </a:xfrm>
        </p:spPr>
        <p:txBody>
          <a:bodyPr/>
          <a:lstStyle/>
          <a:p>
            <a:r>
              <a:rPr lang="en-US" dirty="0"/>
              <a:t>States : ?</a:t>
            </a:r>
          </a:p>
          <a:p>
            <a:r>
              <a:rPr lang="en-US" dirty="0"/>
              <a:t>Initial States : ?</a:t>
            </a:r>
          </a:p>
          <a:p>
            <a:r>
              <a:rPr lang="en-US" dirty="0"/>
              <a:t>Action : ?</a:t>
            </a:r>
          </a:p>
          <a:p>
            <a:r>
              <a:rPr lang="en-US" dirty="0"/>
              <a:t>Successor Function : ?</a:t>
            </a:r>
          </a:p>
          <a:p>
            <a:r>
              <a:rPr lang="en-US" dirty="0"/>
              <a:t>Goal test : ?</a:t>
            </a:r>
          </a:p>
          <a:p>
            <a:r>
              <a:rPr lang="en-US" dirty="0"/>
              <a:t>Path cost : ?</a:t>
            </a:r>
          </a:p>
          <a:p>
            <a:endParaRPr lang="en-US" dirty="0"/>
          </a:p>
          <a:p>
            <a:endParaRPr lang="en-US" dirty="0"/>
          </a:p>
        </p:txBody>
      </p:sp>
      <p:pic>
        <p:nvPicPr>
          <p:cNvPr id="4" name="Picture 4"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1" y="2880359"/>
            <a:ext cx="5109210" cy="259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761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Contoh</a:t>
            </a:r>
            <a:r>
              <a:rPr lang="en-US" smtClean="0"/>
              <a:t> 3: </a:t>
            </a:r>
            <a:r>
              <a:rPr lang="en-US" dirty="0" smtClean="0"/>
              <a:t>8-Puzzles</a:t>
            </a:r>
            <a:endParaRPr lang="en-US" dirty="0"/>
          </a:p>
        </p:txBody>
      </p:sp>
      <p:sp>
        <p:nvSpPr>
          <p:cNvPr id="3" name="Content Placeholder 2"/>
          <p:cNvSpPr>
            <a:spLocks noGrp="1"/>
          </p:cNvSpPr>
          <p:nvPr>
            <p:ph idx="1"/>
          </p:nvPr>
        </p:nvSpPr>
        <p:spPr>
          <a:xfrm>
            <a:off x="1158240" y="1600200"/>
            <a:ext cx="5029200" cy="4525963"/>
          </a:xfrm>
        </p:spPr>
        <p:txBody>
          <a:bodyPr>
            <a:normAutofit/>
          </a:bodyPr>
          <a:lstStyle/>
          <a:p>
            <a:r>
              <a:rPr lang="en-US" dirty="0">
                <a:solidFill>
                  <a:srgbClr val="FF0000"/>
                </a:solidFill>
              </a:rPr>
              <a:t>States</a:t>
            </a:r>
            <a:r>
              <a:rPr lang="en-US" dirty="0"/>
              <a:t> : </a:t>
            </a:r>
            <a:endParaRPr lang="en-US" dirty="0" smtClean="0"/>
          </a:p>
          <a:p>
            <a:pPr marL="548640" lvl="1" indent="0">
              <a:buNone/>
            </a:pPr>
            <a:r>
              <a:rPr lang="en-US" dirty="0" err="1" smtClean="0"/>
              <a:t>lokasi</a:t>
            </a:r>
            <a:r>
              <a:rPr lang="en-US" dirty="0" smtClean="0"/>
              <a:t> </a:t>
            </a:r>
            <a:r>
              <a:rPr lang="en-US" dirty="0" err="1" smtClean="0"/>
              <a:t>dari</a:t>
            </a:r>
            <a:r>
              <a:rPr lang="en-US" dirty="0" smtClean="0"/>
              <a:t> 8 </a:t>
            </a:r>
            <a:r>
              <a:rPr lang="en-US" dirty="0" err="1" smtClean="0"/>
              <a:t>kotak</a:t>
            </a:r>
            <a:r>
              <a:rPr lang="en-US" dirty="0" smtClean="0"/>
              <a:t> </a:t>
            </a:r>
            <a:r>
              <a:rPr lang="en-US" dirty="0" err="1" smtClean="0"/>
              <a:t>angka</a:t>
            </a:r>
            <a:r>
              <a:rPr lang="en-US" dirty="0" smtClean="0"/>
              <a:t> </a:t>
            </a:r>
            <a:r>
              <a:rPr lang="en-US" dirty="0" err="1" smtClean="0"/>
              <a:t>dan</a:t>
            </a:r>
            <a:r>
              <a:rPr lang="en-US" dirty="0" smtClean="0"/>
              <a:t> 1 </a:t>
            </a:r>
            <a:r>
              <a:rPr lang="en-US" dirty="0" err="1" smtClean="0"/>
              <a:t>kotak</a:t>
            </a:r>
            <a:r>
              <a:rPr lang="en-US" dirty="0" smtClean="0"/>
              <a:t> </a:t>
            </a:r>
            <a:r>
              <a:rPr lang="en-US" dirty="0" err="1" smtClean="0"/>
              <a:t>kosong</a:t>
            </a:r>
            <a:endParaRPr lang="en-US" dirty="0" smtClean="0"/>
          </a:p>
          <a:p>
            <a:r>
              <a:rPr lang="en-US" dirty="0" smtClean="0"/>
              <a:t>Initial </a:t>
            </a:r>
            <a:r>
              <a:rPr lang="en-US" dirty="0"/>
              <a:t>States : ?</a:t>
            </a:r>
          </a:p>
          <a:p>
            <a:r>
              <a:rPr lang="en-US" dirty="0"/>
              <a:t>Action : ?</a:t>
            </a:r>
          </a:p>
          <a:p>
            <a:r>
              <a:rPr lang="en-US" dirty="0"/>
              <a:t>Successor Function : ?</a:t>
            </a:r>
          </a:p>
          <a:p>
            <a:r>
              <a:rPr lang="en-US" dirty="0"/>
              <a:t>Goal test : ?</a:t>
            </a:r>
          </a:p>
          <a:p>
            <a:r>
              <a:rPr lang="en-US" dirty="0"/>
              <a:t>Path cost : ?</a:t>
            </a:r>
          </a:p>
          <a:p>
            <a:endParaRPr lang="en-US" dirty="0"/>
          </a:p>
          <a:p>
            <a:endParaRPr lang="en-US" dirty="0"/>
          </a:p>
        </p:txBody>
      </p:sp>
      <p:pic>
        <p:nvPicPr>
          <p:cNvPr id="4" name="Picture 4"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1" y="2880359"/>
            <a:ext cx="5109210" cy="259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636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Contoh</a:t>
            </a:r>
            <a:r>
              <a:rPr lang="en-US" smtClean="0"/>
              <a:t> 3: </a:t>
            </a:r>
            <a:r>
              <a:rPr lang="en-US" dirty="0" smtClean="0"/>
              <a:t>8-Puzzles</a:t>
            </a:r>
            <a:endParaRPr lang="en-US" dirty="0"/>
          </a:p>
        </p:txBody>
      </p:sp>
      <p:sp>
        <p:nvSpPr>
          <p:cNvPr id="3" name="Content Placeholder 2"/>
          <p:cNvSpPr>
            <a:spLocks noGrp="1"/>
          </p:cNvSpPr>
          <p:nvPr>
            <p:ph idx="1"/>
          </p:nvPr>
        </p:nvSpPr>
        <p:spPr>
          <a:xfrm>
            <a:off x="1158240" y="1600200"/>
            <a:ext cx="5029200" cy="4525963"/>
          </a:xfrm>
        </p:spPr>
        <p:txBody>
          <a:bodyPr>
            <a:normAutofit/>
          </a:bodyPr>
          <a:lstStyle/>
          <a:p>
            <a:r>
              <a:rPr lang="en-US" dirty="0">
                <a:solidFill>
                  <a:srgbClr val="FF0000"/>
                </a:solidFill>
              </a:rPr>
              <a:t>States</a:t>
            </a:r>
            <a:r>
              <a:rPr lang="en-US" dirty="0"/>
              <a:t> : </a:t>
            </a:r>
            <a:endParaRPr lang="en-US" dirty="0" smtClean="0"/>
          </a:p>
          <a:p>
            <a:pPr marL="548640" lvl="1" indent="0">
              <a:buNone/>
            </a:pPr>
            <a:r>
              <a:rPr lang="en-US" dirty="0" err="1" smtClean="0"/>
              <a:t>lokasi</a:t>
            </a:r>
            <a:r>
              <a:rPr lang="en-US" dirty="0" smtClean="0"/>
              <a:t> </a:t>
            </a:r>
            <a:r>
              <a:rPr lang="en-US" dirty="0" err="1" smtClean="0"/>
              <a:t>dari</a:t>
            </a:r>
            <a:r>
              <a:rPr lang="en-US" dirty="0" smtClean="0"/>
              <a:t> 8 </a:t>
            </a:r>
            <a:r>
              <a:rPr lang="en-US" dirty="0" err="1" smtClean="0"/>
              <a:t>kotak</a:t>
            </a:r>
            <a:r>
              <a:rPr lang="en-US" dirty="0" smtClean="0"/>
              <a:t> </a:t>
            </a:r>
            <a:r>
              <a:rPr lang="en-US" dirty="0" err="1" smtClean="0"/>
              <a:t>angka</a:t>
            </a:r>
            <a:r>
              <a:rPr lang="en-US" dirty="0" smtClean="0"/>
              <a:t> </a:t>
            </a:r>
            <a:r>
              <a:rPr lang="en-US" dirty="0" err="1" smtClean="0"/>
              <a:t>dan</a:t>
            </a:r>
            <a:r>
              <a:rPr lang="en-US" dirty="0" smtClean="0"/>
              <a:t> 1 </a:t>
            </a:r>
            <a:r>
              <a:rPr lang="en-US" dirty="0" err="1" smtClean="0"/>
              <a:t>kotak</a:t>
            </a:r>
            <a:r>
              <a:rPr lang="en-US" dirty="0" smtClean="0"/>
              <a:t> </a:t>
            </a:r>
            <a:r>
              <a:rPr lang="en-US" dirty="0" err="1" smtClean="0"/>
              <a:t>kosong</a:t>
            </a:r>
            <a:endParaRPr lang="en-US" dirty="0" smtClean="0"/>
          </a:p>
          <a:p>
            <a:r>
              <a:rPr lang="en-US" dirty="0" smtClean="0">
                <a:solidFill>
                  <a:srgbClr val="FF0000"/>
                </a:solidFill>
              </a:rPr>
              <a:t>Initial </a:t>
            </a:r>
            <a:r>
              <a:rPr lang="en-US" dirty="0">
                <a:solidFill>
                  <a:srgbClr val="FF0000"/>
                </a:solidFill>
              </a:rPr>
              <a:t>States </a:t>
            </a:r>
            <a:r>
              <a:rPr lang="en-US" dirty="0"/>
              <a:t>: </a:t>
            </a:r>
            <a:endParaRPr lang="en-US" dirty="0" smtClean="0"/>
          </a:p>
          <a:p>
            <a:pPr marL="548640" lvl="1" indent="0">
              <a:buNone/>
            </a:pPr>
            <a:r>
              <a:rPr lang="en-US" dirty="0" err="1" smtClean="0"/>
              <a:t>Sembarang</a:t>
            </a:r>
            <a:r>
              <a:rPr lang="en-US" dirty="0" smtClean="0"/>
              <a:t> state</a:t>
            </a:r>
            <a:endParaRPr lang="en-US" dirty="0"/>
          </a:p>
          <a:p>
            <a:r>
              <a:rPr lang="en-US" dirty="0"/>
              <a:t>Action : ?</a:t>
            </a:r>
          </a:p>
          <a:p>
            <a:r>
              <a:rPr lang="en-US" dirty="0"/>
              <a:t>Successor Function : ?</a:t>
            </a:r>
          </a:p>
          <a:p>
            <a:r>
              <a:rPr lang="en-US" dirty="0"/>
              <a:t>Goal test : ?</a:t>
            </a:r>
          </a:p>
          <a:p>
            <a:r>
              <a:rPr lang="en-US" dirty="0"/>
              <a:t>Path cost : ?</a:t>
            </a:r>
          </a:p>
          <a:p>
            <a:endParaRPr lang="en-US" dirty="0"/>
          </a:p>
          <a:p>
            <a:endParaRPr lang="en-US" dirty="0"/>
          </a:p>
        </p:txBody>
      </p:sp>
      <p:pic>
        <p:nvPicPr>
          <p:cNvPr id="4" name="Picture 4"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1" y="2880359"/>
            <a:ext cx="5109210" cy="259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62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Contoh</a:t>
            </a:r>
            <a:r>
              <a:rPr lang="en-US" smtClean="0"/>
              <a:t> 3: </a:t>
            </a:r>
            <a:r>
              <a:rPr lang="en-US" dirty="0" smtClean="0"/>
              <a:t>8-Puzzles</a:t>
            </a:r>
            <a:endParaRPr lang="en-US" dirty="0"/>
          </a:p>
        </p:txBody>
      </p:sp>
      <p:sp>
        <p:nvSpPr>
          <p:cNvPr id="3" name="Content Placeholder 2"/>
          <p:cNvSpPr>
            <a:spLocks noGrp="1"/>
          </p:cNvSpPr>
          <p:nvPr>
            <p:ph idx="1"/>
          </p:nvPr>
        </p:nvSpPr>
        <p:spPr>
          <a:xfrm>
            <a:off x="1158240" y="1600200"/>
            <a:ext cx="5029200" cy="4525963"/>
          </a:xfrm>
        </p:spPr>
        <p:txBody>
          <a:bodyPr>
            <a:normAutofit lnSpcReduction="10000"/>
          </a:bodyPr>
          <a:lstStyle/>
          <a:p>
            <a:r>
              <a:rPr lang="en-US" dirty="0">
                <a:solidFill>
                  <a:srgbClr val="FF0000"/>
                </a:solidFill>
              </a:rPr>
              <a:t>States</a:t>
            </a:r>
            <a:r>
              <a:rPr lang="en-US" dirty="0"/>
              <a:t> : </a:t>
            </a:r>
            <a:endParaRPr lang="en-US" dirty="0" smtClean="0"/>
          </a:p>
          <a:p>
            <a:pPr marL="548640" lvl="1" indent="0">
              <a:buNone/>
            </a:pPr>
            <a:r>
              <a:rPr lang="en-US" dirty="0" err="1" smtClean="0"/>
              <a:t>lokasi</a:t>
            </a:r>
            <a:r>
              <a:rPr lang="en-US" dirty="0" smtClean="0"/>
              <a:t> </a:t>
            </a:r>
            <a:r>
              <a:rPr lang="en-US" dirty="0" err="1" smtClean="0"/>
              <a:t>dari</a:t>
            </a:r>
            <a:r>
              <a:rPr lang="en-US" dirty="0" smtClean="0"/>
              <a:t> 8 </a:t>
            </a:r>
            <a:r>
              <a:rPr lang="en-US" dirty="0" err="1" smtClean="0"/>
              <a:t>kotak</a:t>
            </a:r>
            <a:r>
              <a:rPr lang="en-US" dirty="0" smtClean="0"/>
              <a:t> </a:t>
            </a:r>
            <a:r>
              <a:rPr lang="en-US" dirty="0" err="1" smtClean="0"/>
              <a:t>angka</a:t>
            </a:r>
            <a:r>
              <a:rPr lang="en-US" dirty="0" smtClean="0"/>
              <a:t> </a:t>
            </a:r>
            <a:r>
              <a:rPr lang="en-US" dirty="0" err="1" smtClean="0"/>
              <a:t>dan</a:t>
            </a:r>
            <a:r>
              <a:rPr lang="en-US" dirty="0" smtClean="0"/>
              <a:t> 1 </a:t>
            </a:r>
            <a:r>
              <a:rPr lang="en-US" dirty="0" err="1" smtClean="0"/>
              <a:t>kotak</a:t>
            </a:r>
            <a:r>
              <a:rPr lang="en-US" dirty="0" smtClean="0"/>
              <a:t> </a:t>
            </a:r>
            <a:r>
              <a:rPr lang="en-US" dirty="0" err="1" smtClean="0"/>
              <a:t>kosong</a:t>
            </a:r>
            <a:endParaRPr lang="en-US" dirty="0" smtClean="0"/>
          </a:p>
          <a:p>
            <a:r>
              <a:rPr lang="en-US" dirty="0" smtClean="0">
                <a:solidFill>
                  <a:srgbClr val="FF0000"/>
                </a:solidFill>
              </a:rPr>
              <a:t>Initial </a:t>
            </a:r>
            <a:r>
              <a:rPr lang="en-US" dirty="0">
                <a:solidFill>
                  <a:srgbClr val="FF0000"/>
                </a:solidFill>
              </a:rPr>
              <a:t>States </a:t>
            </a:r>
            <a:r>
              <a:rPr lang="en-US" dirty="0"/>
              <a:t>: </a:t>
            </a:r>
            <a:endParaRPr lang="en-US" dirty="0" smtClean="0"/>
          </a:p>
          <a:p>
            <a:pPr marL="548640" lvl="1" indent="0">
              <a:buNone/>
            </a:pPr>
            <a:r>
              <a:rPr lang="en-US" dirty="0" err="1" smtClean="0"/>
              <a:t>Sembarang</a:t>
            </a:r>
            <a:r>
              <a:rPr lang="en-US" dirty="0" smtClean="0"/>
              <a:t> state</a:t>
            </a:r>
            <a:endParaRPr lang="en-US" dirty="0"/>
          </a:p>
          <a:p>
            <a:r>
              <a:rPr lang="en-US" dirty="0">
                <a:solidFill>
                  <a:srgbClr val="FF0000"/>
                </a:solidFill>
              </a:rPr>
              <a:t>Action</a:t>
            </a:r>
            <a:r>
              <a:rPr lang="en-US" dirty="0"/>
              <a:t> : </a:t>
            </a:r>
            <a:endParaRPr lang="en-US" dirty="0" smtClean="0"/>
          </a:p>
          <a:p>
            <a:pPr lvl="1"/>
            <a:r>
              <a:rPr lang="en-US" dirty="0" smtClean="0"/>
              <a:t>Left, Right, Up, Down</a:t>
            </a:r>
            <a:endParaRPr lang="en-US" dirty="0"/>
          </a:p>
          <a:p>
            <a:r>
              <a:rPr lang="en-US" dirty="0"/>
              <a:t>Successor Function : ?</a:t>
            </a:r>
            <a:endParaRPr lang="en-US" dirty="0" smtClean="0"/>
          </a:p>
          <a:p>
            <a:r>
              <a:rPr lang="en-US" dirty="0" smtClean="0"/>
              <a:t>Goal </a:t>
            </a:r>
            <a:r>
              <a:rPr lang="en-US" dirty="0"/>
              <a:t>test : ?</a:t>
            </a:r>
          </a:p>
          <a:p>
            <a:r>
              <a:rPr lang="en-US" dirty="0"/>
              <a:t>Path cost : ?</a:t>
            </a:r>
          </a:p>
          <a:p>
            <a:endParaRPr lang="en-US" dirty="0"/>
          </a:p>
          <a:p>
            <a:endParaRPr lang="en-US" dirty="0"/>
          </a:p>
        </p:txBody>
      </p:sp>
      <p:pic>
        <p:nvPicPr>
          <p:cNvPr id="4" name="Picture 4"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1" y="2880359"/>
            <a:ext cx="5109210" cy="259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436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US" sz="2800" dirty="0"/>
              <a:t>3</a:t>
            </a:r>
            <a:endParaRPr lang="id-ID" sz="2800" dirty="0"/>
          </a:p>
        </p:txBody>
      </p:sp>
      <p:sp>
        <p:nvSpPr>
          <p:cNvPr id="6" name="Subtitle 4"/>
          <p:cNvSpPr>
            <a:spLocks noGrp="1"/>
          </p:cNvSpPr>
          <p:nvPr>
            <p:ph type="title"/>
          </p:nvPr>
        </p:nvSpPr>
        <p:spPr/>
        <p:txBody>
          <a:bodyPr/>
          <a:lstStyle/>
          <a:p>
            <a:r>
              <a:rPr lang="en-ID" smtClean="0">
                <a:solidFill>
                  <a:schemeClr val="tx1"/>
                </a:solidFill>
              </a:rPr>
              <a:t>PROBLEM SOLVING (PENCARIAN)</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Contoh</a:t>
            </a:r>
            <a:r>
              <a:rPr lang="en-US" smtClean="0"/>
              <a:t> 3: </a:t>
            </a:r>
            <a:r>
              <a:rPr lang="en-US" dirty="0" smtClean="0"/>
              <a:t>8-Puzzles</a:t>
            </a:r>
            <a:endParaRPr lang="en-US" dirty="0"/>
          </a:p>
        </p:txBody>
      </p:sp>
      <p:sp>
        <p:nvSpPr>
          <p:cNvPr id="3" name="Content Placeholder 2"/>
          <p:cNvSpPr>
            <a:spLocks noGrp="1"/>
          </p:cNvSpPr>
          <p:nvPr>
            <p:ph idx="1"/>
          </p:nvPr>
        </p:nvSpPr>
        <p:spPr>
          <a:xfrm>
            <a:off x="1158240" y="1600200"/>
            <a:ext cx="5029200" cy="5120640"/>
          </a:xfrm>
        </p:spPr>
        <p:txBody>
          <a:bodyPr>
            <a:normAutofit/>
          </a:bodyPr>
          <a:lstStyle/>
          <a:p>
            <a:r>
              <a:rPr lang="en-US" dirty="0" smtClean="0">
                <a:solidFill>
                  <a:srgbClr val="FF0000"/>
                </a:solidFill>
              </a:rPr>
              <a:t>Successor </a:t>
            </a:r>
            <a:r>
              <a:rPr lang="en-US" dirty="0">
                <a:solidFill>
                  <a:srgbClr val="FF0000"/>
                </a:solidFill>
              </a:rPr>
              <a:t>Function </a:t>
            </a:r>
            <a:r>
              <a:rPr lang="en-US" dirty="0"/>
              <a:t>: </a:t>
            </a:r>
            <a:endParaRPr lang="en-US" dirty="0" smtClean="0"/>
          </a:p>
          <a:p>
            <a:pPr marL="548640" lvl="1" indent="0">
              <a:buNone/>
            </a:pPr>
            <a:r>
              <a:rPr lang="en-US" dirty="0" err="1" smtClean="0"/>
              <a:t>Jika</a:t>
            </a:r>
            <a:r>
              <a:rPr lang="en-US" dirty="0" smtClean="0"/>
              <a:t> </a:t>
            </a:r>
            <a:r>
              <a:rPr lang="en-US" dirty="0" err="1" smtClean="0"/>
              <a:t>tindakan</a:t>
            </a:r>
            <a:r>
              <a:rPr lang="en-US" dirty="0" smtClean="0"/>
              <a:t> yang </a:t>
            </a:r>
            <a:r>
              <a:rPr lang="en-US" dirty="0" err="1" smtClean="0"/>
              <a:t>diambil</a:t>
            </a:r>
            <a:r>
              <a:rPr lang="en-US" dirty="0" smtClean="0"/>
              <a:t> </a:t>
            </a:r>
            <a:r>
              <a:rPr lang="en-US" dirty="0" err="1" smtClean="0"/>
              <a:t>adalah</a:t>
            </a:r>
            <a:r>
              <a:rPr lang="en-US" dirty="0" smtClean="0"/>
              <a:t> </a:t>
            </a:r>
            <a:r>
              <a:rPr lang="en-US" dirty="0" err="1" smtClean="0"/>
              <a:t>geser</a:t>
            </a:r>
            <a:r>
              <a:rPr lang="en-US" dirty="0" smtClean="0"/>
              <a:t> </a:t>
            </a:r>
            <a:r>
              <a:rPr lang="en-US" dirty="0" err="1" smtClean="0"/>
              <a:t>ke</a:t>
            </a:r>
            <a:r>
              <a:rPr lang="en-US" dirty="0" smtClean="0"/>
              <a:t> </a:t>
            </a:r>
            <a:r>
              <a:rPr lang="en-US" dirty="0" err="1" smtClean="0"/>
              <a:t>kiri</a:t>
            </a:r>
            <a:r>
              <a:rPr lang="en-US" dirty="0" smtClean="0"/>
              <a:t>, </a:t>
            </a:r>
            <a:r>
              <a:rPr lang="en-US" dirty="0" err="1" smtClean="0"/>
              <a:t>maka</a:t>
            </a:r>
            <a:r>
              <a:rPr lang="en-US" dirty="0" smtClean="0"/>
              <a:t> </a:t>
            </a:r>
            <a:r>
              <a:rPr lang="en-US" dirty="0" err="1" smtClean="0"/>
              <a:t>kotak</a:t>
            </a:r>
            <a:r>
              <a:rPr lang="en-US" dirty="0" smtClean="0"/>
              <a:t> 5 </a:t>
            </a:r>
            <a:r>
              <a:rPr lang="en-US" dirty="0" err="1" smtClean="0"/>
              <a:t>dan</a:t>
            </a:r>
            <a:r>
              <a:rPr lang="en-US" dirty="0" smtClean="0"/>
              <a:t> </a:t>
            </a:r>
            <a:r>
              <a:rPr lang="en-US" dirty="0" err="1" smtClean="0"/>
              <a:t>kotak</a:t>
            </a:r>
            <a:r>
              <a:rPr lang="en-US" dirty="0" smtClean="0"/>
              <a:t> </a:t>
            </a:r>
            <a:r>
              <a:rPr lang="en-US" dirty="0" err="1" smtClean="0"/>
              <a:t>kosong</a:t>
            </a:r>
            <a:r>
              <a:rPr lang="en-US" dirty="0" smtClean="0"/>
              <a:t> </a:t>
            </a:r>
            <a:r>
              <a:rPr lang="en-US" dirty="0" err="1" smtClean="0"/>
              <a:t>akan</a:t>
            </a:r>
            <a:r>
              <a:rPr lang="en-US" dirty="0" smtClean="0"/>
              <a:t> </a:t>
            </a:r>
            <a:r>
              <a:rPr lang="en-US" dirty="0" err="1" smtClean="0"/>
              <a:t>bertukar</a:t>
            </a:r>
            <a:r>
              <a:rPr lang="en-US" dirty="0" smtClean="0"/>
              <a:t>.</a:t>
            </a:r>
            <a:endParaRPr lang="en-US" dirty="0"/>
          </a:p>
          <a:p>
            <a:r>
              <a:rPr lang="en-US" dirty="0">
                <a:solidFill>
                  <a:srgbClr val="FF0000"/>
                </a:solidFill>
              </a:rPr>
              <a:t>Goal test </a:t>
            </a:r>
            <a:r>
              <a:rPr lang="en-US" dirty="0"/>
              <a:t>: </a:t>
            </a:r>
            <a:endParaRPr lang="en-US" dirty="0" smtClean="0"/>
          </a:p>
          <a:p>
            <a:pPr marL="548640" lvl="1" indent="0">
              <a:buNone/>
            </a:pPr>
            <a:r>
              <a:rPr lang="en-US" dirty="0" err="1" smtClean="0"/>
              <a:t>Tersusun</a:t>
            </a:r>
            <a:r>
              <a:rPr lang="en-US" dirty="0" smtClean="0"/>
              <a:t> </a:t>
            </a:r>
            <a:r>
              <a:rPr lang="en-US" dirty="0" err="1" smtClean="0"/>
              <a:t>kotak</a:t>
            </a:r>
            <a:r>
              <a:rPr lang="en-US" dirty="0" smtClean="0"/>
              <a:t> </a:t>
            </a:r>
            <a:r>
              <a:rPr lang="en-US" dirty="0" err="1" smtClean="0"/>
              <a:t>angka</a:t>
            </a:r>
            <a:r>
              <a:rPr lang="en-US" dirty="0" smtClean="0"/>
              <a:t> yang </a:t>
            </a:r>
            <a:r>
              <a:rPr lang="en-US" dirty="0" err="1" smtClean="0"/>
              <a:t>diinginkan</a:t>
            </a:r>
            <a:endParaRPr lang="en-US" dirty="0"/>
          </a:p>
          <a:p>
            <a:r>
              <a:rPr lang="en-US" dirty="0">
                <a:solidFill>
                  <a:srgbClr val="FF0000"/>
                </a:solidFill>
              </a:rPr>
              <a:t>Path cost </a:t>
            </a:r>
            <a:r>
              <a:rPr lang="en-US" dirty="0"/>
              <a:t>: </a:t>
            </a:r>
            <a:endParaRPr lang="en-US" dirty="0" smtClean="0"/>
          </a:p>
          <a:p>
            <a:pPr marL="548640" lvl="1" indent="0">
              <a:buNone/>
            </a:pPr>
            <a:r>
              <a:rPr lang="en-US" dirty="0" err="1" smtClean="0"/>
              <a:t>Setiap</a:t>
            </a:r>
            <a:r>
              <a:rPr lang="en-US" dirty="0" smtClean="0"/>
              <a:t> </a:t>
            </a:r>
            <a:r>
              <a:rPr lang="en-US" dirty="0" err="1" smtClean="0"/>
              <a:t>gerakan</a:t>
            </a:r>
            <a:r>
              <a:rPr lang="en-US" dirty="0" smtClean="0"/>
              <a:t> </a:t>
            </a:r>
            <a:r>
              <a:rPr lang="en-US" dirty="0" err="1" smtClean="0"/>
              <a:t>bernilai</a:t>
            </a:r>
            <a:r>
              <a:rPr lang="en-US" dirty="0" smtClean="0"/>
              <a:t> 1. </a:t>
            </a:r>
            <a:r>
              <a:rPr lang="en-US" dirty="0" err="1" smtClean="0"/>
              <a:t>Jadi</a:t>
            </a:r>
            <a:r>
              <a:rPr lang="en-US" dirty="0" smtClean="0"/>
              <a:t> path cost : </a:t>
            </a:r>
            <a:r>
              <a:rPr lang="en-US" dirty="0" err="1" smtClean="0"/>
              <a:t>banyaknya</a:t>
            </a:r>
            <a:r>
              <a:rPr lang="en-US" dirty="0" smtClean="0"/>
              <a:t> </a:t>
            </a:r>
            <a:r>
              <a:rPr lang="en-US" dirty="0" err="1" smtClean="0"/>
              <a:t>langkah</a:t>
            </a:r>
            <a:r>
              <a:rPr lang="en-US" dirty="0" smtClean="0"/>
              <a:t> </a:t>
            </a:r>
            <a:r>
              <a:rPr lang="en-US" dirty="0" err="1" smtClean="0"/>
              <a:t>pada</a:t>
            </a:r>
            <a:r>
              <a:rPr lang="en-US" dirty="0" smtClean="0"/>
              <a:t> path</a:t>
            </a:r>
            <a:endParaRPr lang="en-US" dirty="0"/>
          </a:p>
          <a:p>
            <a:endParaRPr lang="en-US" dirty="0"/>
          </a:p>
          <a:p>
            <a:endParaRPr lang="en-US" dirty="0"/>
          </a:p>
        </p:txBody>
      </p:sp>
      <p:pic>
        <p:nvPicPr>
          <p:cNvPr id="4" name="Picture 4"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1" y="2880359"/>
            <a:ext cx="5109210" cy="259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733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Representasi Ruang </a:t>
            </a:r>
            <a:r>
              <a:rPr lang="en-ID" smtClean="0"/>
              <a:t>Keadaan</a:t>
            </a:r>
            <a:endParaRPr lang="en-ID"/>
          </a:p>
        </p:txBody>
      </p:sp>
      <p:sp>
        <p:nvSpPr>
          <p:cNvPr id="3" name="Content Placeholder 2"/>
          <p:cNvSpPr>
            <a:spLocks noGrp="1"/>
          </p:cNvSpPr>
          <p:nvPr>
            <p:ph idx="1"/>
          </p:nvPr>
        </p:nvSpPr>
        <p:spPr>
          <a:xfrm>
            <a:off x="609600" y="1371600"/>
            <a:ext cx="10670976" cy="4953000"/>
          </a:xfrm>
        </p:spPr>
        <p:txBody>
          <a:bodyPr/>
          <a:lstStyle/>
          <a:p>
            <a:r>
              <a:rPr lang="en-ID" sz="3200"/>
              <a:t>Graph Keadaan </a:t>
            </a:r>
          </a:p>
          <a:p>
            <a:pPr lvl="1"/>
            <a:r>
              <a:rPr lang="en-ID" sz="2800" smtClean="0"/>
              <a:t>Node-node </a:t>
            </a:r>
            <a:r>
              <a:rPr lang="en-ID" sz="2800"/>
              <a:t>keadaan awal dan keadaan baru yang akan dicapai dengan menggunakan operator. </a:t>
            </a:r>
          </a:p>
          <a:p>
            <a:pPr lvl="1"/>
            <a:r>
              <a:rPr lang="en-ID" sz="2800"/>
              <a:t>Node-node saling dihubungkan dengan menggunakan arc (busur) yang diberi panah untuk menunjukkan arah dari suatu keadaan ke keadaan berikutnya. </a:t>
            </a:r>
          </a:p>
        </p:txBody>
      </p:sp>
    </p:spTree>
    <p:extLst>
      <p:ext uri="{BB962C8B-B14F-4D97-AF65-F5344CB8AC3E}">
        <p14:creationId xmlns:p14="http://schemas.microsoft.com/office/powerpoint/2010/main" val="20125392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350000" y="1916832"/>
            <a:ext cx="5074592" cy="3528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marL="342900" indent="-342900">
              <a:lnSpc>
                <a:spcPct val="80000"/>
              </a:lnSpc>
              <a:spcBef>
                <a:spcPts val="450"/>
              </a:spcBef>
              <a:buClr>
                <a:srgbClr val="000000"/>
              </a:buClr>
              <a:buSzPct val="100000"/>
              <a:buFont typeface="Wingdings" panose="05000000000000000000" pitchFamily="2" charset="2"/>
              <a:buChar char="q"/>
              <a:defRPr/>
            </a:pPr>
            <a:r>
              <a:rPr lang="en-US" sz="2400" smtClean="0">
                <a:solidFill>
                  <a:srgbClr val="000000"/>
                </a:solidFill>
              </a:rPr>
              <a:t>Node M : awal, node T : tujuan. Ada 4 lintasan dari M ke T :</a:t>
            </a:r>
          </a:p>
          <a:p>
            <a:pPr lvl="1">
              <a:lnSpc>
                <a:spcPct val="80000"/>
              </a:lnSpc>
              <a:spcBef>
                <a:spcPts val="400"/>
              </a:spcBef>
              <a:buClr>
                <a:srgbClr val="000000"/>
              </a:buClr>
              <a:buSzPct val="100000"/>
              <a:buFont typeface="Arial" panose="020B0604020202020204" pitchFamily="34" charset="0"/>
              <a:buChar char="–"/>
              <a:defRPr/>
            </a:pPr>
            <a:r>
              <a:rPr lang="en-US" sz="2000">
                <a:solidFill>
                  <a:srgbClr val="000000"/>
                </a:solidFill>
              </a:rPr>
              <a:t>M-A-B-C-E-T</a:t>
            </a:r>
          </a:p>
          <a:p>
            <a:pPr lvl="1">
              <a:lnSpc>
                <a:spcPct val="80000"/>
              </a:lnSpc>
              <a:spcBef>
                <a:spcPts val="400"/>
              </a:spcBef>
              <a:buClr>
                <a:srgbClr val="000000"/>
              </a:buClr>
              <a:buSzPct val="100000"/>
              <a:buFont typeface="Arial" panose="020B0604020202020204" pitchFamily="34" charset="0"/>
              <a:buChar char="–"/>
              <a:defRPr/>
            </a:pPr>
            <a:r>
              <a:rPr lang="en-US" sz="2000">
                <a:solidFill>
                  <a:srgbClr val="000000"/>
                </a:solidFill>
              </a:rPr>
              <a:t>M-A-B-C-E-H-T </a:t>
            </a:r>
          </a:p>
          <a:p>
            <a:pPr lvl="1">
              <a:lnSpc>
                <a:spcPct val="80000"/>
              </a:lnSpc>
              <a:spcBef>
                <a:spcPts val="400"/>
              </a:spcBef>
              <a:buClr>
                <a:srgbClr val="000000"/>
              </a:buClr>
              <a:buSzPct val="100000"/>
              <a:buFont typeface="Arial" panose="020B0604020202020204" pitchFamily="34" charset="0"/>
              <a:buChar char="–"/>
              <a:defRPr/>
            </a:pPr>
            <a:r>
              <a:rPr lang="en-US" sz="2000">
                <a:solidFill>
                  <a:srgbClr val="000000"/>
                </a:solidFill>
              </a:rPr>
              <a:t>M-D-C-E-T </a:t>
            </a:r>
          </a:p>
          <a:p>
            <a:pPr lvl="1">
              <a:lnSpc>
                <a:spcPct val="80000"/>
              </a:lnSpc>
              <a:spcBef>
                <a:spcPts val="400"/>
              </a:spcBef>
              <a:buClr>
                <a:srgbClr val="000000"/>
              </a:buClr>
              <a:buSzPct val="100000"/>
              <a:buFont typeface="Arial" panose="020B0604020202020204" pitchFamily="34" charset="0"/>
              <a:buChar char="–"/>
              <a:defRPr/>
            </a:pPr>
            <a:r>
              <a:rPr lang="en-US" sz="2000">
                <a:solidFill>
                  <a:srgbClr val="000000"/>
                </a:solidFill>
              </a:rPr>
              <a:t>M-D-C-E-H-T </a:t>
            </a:r>
          </a:p>
          <a:p>
            <a:pPr marL="342900" indent="-342900">
              <a:lnSpc>
                <a:spcPct val="80000"/>
              </a:lnSpc>
              <a:spcBef>
                <a:spcPts val="450"/>
              </a:spcBef>
              <a:buClr>
                <a:srgbClr val="000000"/>
              </a:buClr>
              <a:buSzPct val="100000"/>
              <a:buFont typeface="Wingdings" panose="05000000000000000000" pitchFamily="2" charset="2"/>
              <a:buChar char="q"/>
              <a:defRPr/>
            </a:pPr>
            <a:r>
              <a:rPr lang="fi-FI" sz="2400" smtClean="0">
                <a:solidFill>
                  <a:srgbClr val="000000"/>
                </a:solidFill>
              </a:rPr>
              <a:t>Lintasan buntu atau lintasan yang tidak sampai ke tujuan :</a:t>
            </a:r>
          </a:p>
          <a:p>
            <a:pPr lvl="1">
              <a:lnSpc>
                <a:spcPct val="80000"/>
              </a:lnSpc>
              <a:spcBef>
                <a:spcPts val="400"/>
              </a:spcBef>
              <a:buClr>
                <a:srgbClr val="000000"/>
              </a:buClr>
              <a:buSzPct val="100000"/>
              <a:buFont typeface="Arial" panose="020B0604020202020204" pitchFamily="34" charset="0"/>
              <a:buChar char="–"/>
              <a:defRPr/>
            </a:pPr>
            <a:r>
              <a:rPr lang="it-IT" sz="2000">
                <a:solidFill>
                  <a:srgbClr val="000000"/>
                </a:solidFill>
              </a:rPr>
              <a:t>M-A-B-C-E-F-G </a:t>
            </a:r>
          </a:p>
          <a:p>
            <a:pPr lvl="1">
              <a:lnSpc>
                <a:spcPct val="80000"/>
              </a:lnSpc>
              <a:spcBef>
                <a:spcPts val="400"/>
              </a:spcBef>
              <a:buClr>
                <a:srgbClr val="000000"/>
              </a:buClr>
              <a:buSzPct val="100000"/>
              <a:buFont typeface="Arial" panose="020B0604020202020204" pitchFamily="34" charset="0"/>
              <a:buChar char="–"/>
              <a:defRPr/>
            </a:pPr>
            <a:r>
              <a:rPr lang="it-IT" sz="2000">
                <a:solidFill>
                  <a:srgbClr val="000000"/>
                </a:solidFill>
              </a:rPr>
              <a:t>M-A-B-C-E-I-J </a:t>
            </a:r>
          </a:p>
          <a:p>
            <a:pPr lvl="1">
              <a:lnSpc>
                <a:spcPct val="80000"/>
              </a:lnSpc>
              <a:spcBef>
                <a:spcPts val="400"/>
              </a:spcBef>
              <a:buClr>
                <a:srgbClr val="000000"/>
              </a:buClr>
              <a:buSzPct val="100000"/>
              <a:buFont typeface="Arial" panose="020B0604020202020204" pitchFamily="34" charset="0"/>
              <a:buChar char="–"/>
              <a:defRPr/>
            </a:pPr>
            <a:r>
              <a:rPr lang="it-IT" sz="2000">
                <a:solidFill>
                  <a:srgbClr val="000000"/>
                </a:solidFill>
              </a:rPr>
              <a:t>M-D-C-E-F-G </a:t>
            </a:r>
          </a:p>
          <a:p>
            <a:pPr lvl="1">
              <a:lnSpc>
                <a:spcPct val="80000"/>
              </a:lnSpc>
              <a:spcBef>
                <a:spcPts val="400"/>
              </a:spcBef>
              <a:buClr>
                <a:srgbClr val="000000"/>
              </a:buClr>
              <a:buSzPct val="100000"/>
              <a:buFont typeface="Arial" panose="020B0604020202020204" pitchFamily="34" charset="0"/>
              <a:buChar char="–"/>
              <a:defRPr/>
            </a:pPr>
            <a:r>
              <a:rPr lang="it-IT" sz="2000">
                <a:solidFill>
                  <a:srgbClr val="000000"/>
                </a:solidFill>
              </a:rPr>
              <a:t>M-D-C-E-I-J </a:t>
            </a:r>
          </a:p>
          <a:p>
            <a:pPr lvl="1">
              <a:lnSpc>
                <a:spcPct val="80000"/>
              </a:lnSpc>
              <a:spcBef>
                <a:spcPts val="400"/>
              </a:spcBef>
              <a:buClr>
                <a:srgbClr val="000000"/>
              </a:buClr>
              <a:buSzPct val="100000"/>
              <a:buFont typeface="Arial" panose="020B0604020202020204" pitchFamily="34" charset="0"/>
              <a:buChar char="–"/>
              <a:defRPr/>
            </a:pPr>
            <a:r>
              <a:rPr lang="it-IT" sz="2000" smtClean="0">
                <a:solidFill>
                  <a:srgbClr val="000000"/>
                </a:solidFill>
              </a:rPr>
              <a:t>M-D-I-J</a:t>
            </a:r>
            <a:endParaRPr lang="it-IT" sz="2000">
              <a:solidFill>
                <a:srgbClr val="000000"/>
              </a:solidFill>
            </a:endParaRPr>
          </a:p>
        </p:txBody>
      </p:sp>
      <p:sp>
        <p:nvSpPr>
          <p:cNvPr id="2" name="Title 1"/>
          <p:cNvSpPr>
            <a:spLocks noGrp="1"/>
          </p:cNvSpPr>
          <p:nvPr>
            <p:ph type="title"/>
          </p:nvPr>
        </p:nvSpPr>
        <p:spPr/>
        <p:txBody>
          <a:bodyPr/>
          <a:lstStyle/>
          <a:p>
            <a:r>
              <a:rPr lang="en-US" altLang="en-US"/>
              <a:t>Graph </a:t>
            </a:r>
            <a:r>
              <a:rPr lang="en-US" altLang="en-US" smtClean="0"/>
              <a:t>Keadaan</a:t>
            </a:r>
            <a:endParaRPr lang="en-ID"/>
          </a:p>
        </p:txBody>
      </p:sp>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9376" y="2175868"/>
            <a:ext cx="5590476" cy="3010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537985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Pohon Pelacakan / </a:t>
            </a:r>
            <a:r>
              <a:rPr lang="en-ID" smtClean="0"/>
              <a:t>Pencarian</a:t>
            </a:r>
            <a:endParaRPr lang="en-ID"/>
          </a:p>
        </p:txBody>
      </p:sp>
      <p:sp>
        <p:nvSpPr>
          <p:cNvPr id="3" name="Content Placeholder 2"/>
          <p:cNvSpPr>
            <a:spLocks noGrp="1"/>
          </p:cNvSpPr>
          <p:nvPr>
            <p:ph idx="1"/>
          </p:nvPr>
        </p:nvSpPr>
        <p:spPr/>
        <p:txBody>
          <a:bodyPr/>
          <a:lstStyle/>
          <a:p>
            <a:r>
              <a:rPr lang="en-ID" smtClean="0"/>
              <a:t>Menggambarkan </a:t>
            </a:r>
            <a:r>
              <a:rPr lang="en-ID"/>
              <a:t>keadaan secara hirarkis</a:t>
            </a:r>
          </a:p>
          <a:p>
            <a:r>
              <a:rPr lang="en-ID"/>
              <a:t>Node pada level-0 disebut ’akar/root’ - menunjukkan keadaan awal &amp; memiliki beberapa percabangan yang terdiri atas beberapa node yg disebut ’anak/child’</a:t>
            </a:r>
          </a:p>
          <a:p>
            <a:r>
              <a:rPr lang="en-ID"/>
              <a:t>Node yg tidak memiliki anak disebut ’daun/leaf’ -  menunjukkan akhir dari suatu pencarian, dapat berupa tujuan yang diharapkan (goal) atau jalan buntu (dead end). </a:t>
            </a:r>
          </a:p>
        </p:txBody>
      </p:sp>
    </p:spTree>
    <p:extLst>
      <p:ext uri="{BB962C8B-B14F-4D97-AF65-F5344CB8AC3E}">
        <p14:creationId xmlns:p14="http://schemas.microsoft.com/office/powerpoint/2010/main" val="19864274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Pohon Pelacakan / </a:t>
            </a:r>
            <a:r>
              <a:rPr lang="en-ID" smtClean="0"/>
              <a:t>Pencarian</a:t>
            </a:r>
            <a:endParaRPr lang="en-ID"/>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7336" y="1371600"/>
            <a:ext cx="7597328" cy="495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948909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Pohon AND / </a:t>
            </a:r>
            <a:r>
              <a:rPr lang="en-ID" smtClean="0"/>
              <a:t>OR</a:t>
            </a:r>
            <a:endParaRPr lang="en-ID"/>
          </a:p>
        </p:txBody>
      </p:sp>
      <p:sp>
        <p:nvSpPr>
          <p:cNvPr id="3" name="Content Placeholder 2"/>
          <p:cNvSpPr>
            <a:spLocks noGrp="1"/>
          </p:cNvSpPr>
          <p:nvPr>
            <p:ph idx="1"/>
          </p:nvPr>
        </p:nvSpPr>
        <p:spPr/>
        <p:txBody>
          <a:bodyPr/>
          <a:lstStyle/>
          <a:p>
            <a:r>
              <a:rPr lang="en-ID" smtClean="0"/>
              <a:t>Pohon OR</a:t>
            </a:r>
          </a:p>
          <a:p>
            <a:endParaRPr lang="en-ID"/>
          </a:p>
          <a:p>
            <a:endParaRPr lang="en-ID" smtClean="0"/>
          </a:p>
          <a:p>
            <a:endParaRPr lang="en-ID"/>
          </a:p>
          <a:p>
            <a:endParaRPr lang="en-ID" smtClean="0"/>
          </a:p>
          <a:p>
            <a:r>
              <a:rPr lang="en-ID" smtClean="0"/>
              <a:t>Pohon AND</a:t>
            </a:r>
            <a:endParaRPr lang="en-ID"/>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700808"/>
            <a:ext cx="2895600" cy="1682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4437112"/>
            <a:ext cx="2999880" cy="17281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6672064" y="1907650"/>
            <a:ext cx="3888432" cy="1269065"/>
          </a:xfrm>
          <a:prstGeom prst="rect">
            <a:avLst/>
          </a:prstGeom>
        </p:spPr>
        <p:txBody>
          <a:bodyPr wrap="square">
            <a:spAutoFit/>
          </a:bodyPr>
          <a:lstStyle/>
          <a:p>
            <a:pPr marL="0" lvl="1">
              <a:lnSpc>
                <a:spcPct val="90000"/>
              </a:lnSpc>
              <a:spcBef>
                <a:spcPts val="700"/>
              </a:spcBef>
              <a:buClr>
                <a:srgbClr val="000000"/>
              </a:buClr>
              <a:buSzPct val="100000"/>
              <a:defRPr/>
            </a:pPr>
            <a:r>
              <a:rPr lang="en-US" sz="2400">
                <a:solidFill>
                  <a:srgbClr val="000000"/>
                </a:solidFill>
                <a:latin typeface="Calibri" panose="020F0502020204030204" pitchFamily="34" charset="0"/>
                <a:cs typeface="Calibri" panose="020F0502020204030204" pitchFamily="34" charset="0"/>
              </a:rPr>
              <a:t>Solusi masalah M </a:t>
            </a:r>
            <a:endParaRPr lang="en-US" sz="2400" smtClean="0">
              <a:solidFill>
                <a:srgbClr val="000000"/>
              </a:solidFill>
              <a:latin typeface="Calibri" panose="020F0502020204030204" pitchFamily="34" charset="0"/>
              <a:cs typeface="Calibri" panose="020F0502020204030204" pitchFamily="34" charset="0"/>
            </a:endParaRPr>
          </a:p>
          <a:p>
            <a:pPr marL="0" lvl="1">
              <a:lnSpc>
                <a:spcPct val="90000"/>
              </a:lnSpc>
              <a:spcBef>
                <a:spcPts val="700"/>
              </a:spcBef>
              <a:buClr>
                <a:srgbClr val="000000"/>
              </a:buClr>
              <a:buSzPct val="100000"/>
              <a:defRPr/>
            </a:pPr>
            <a:r>
              <a:rPr lang="en-US" sz="2400" smtClean="0">
                <a:solidFill>
                  <a:srgbClr val="000000"/>
                </a:solidFill>
                <a:latin typeface="Calibri" panose="020F0502020204030204" pitchFamily="34" charset="0"/>
                <a:cs typeface="Calibri" panose="020F0502020204030204" pitchFamily="34" charset="0"/>
              </a:rPr>
              <a:t>– </a:t>
            </a:r>
            <a:r>
              <a:rPr lang="en-US" sz="2400">
                <a:solidFill>
                  <a:srgbClr val="000000"/>
                </a:solidFill>
                <a:latin typeface="Calibri" panose="020F0502020204030204" pitchFamily="34" charset="0"/>
                <a:cs typeface="Calibri" panose="020F0502020204030204" pitchFamily="34" charset="0"/>
              </a:rPr>
              <a:t>4 kemungkinan </a:t>
            </a:r>
            <a:endParaRPr lang="en-US" sz="2400" smtClean="0">
              <a:solidFill>
                <a:srgbClr val="000000"/>
              </a:solidFill>
              <a:latin typeface="Calibri" panose="020F0502020204030204" pitchFamily="34" charset="0"/>
              <a:cs typeface="Calibri" panose="020F0502020204030204" pitchFamily="34" charset="0"/>
            </a:endParaRPr>
          </a:p>
          <a:p>
            <a:pPr marL="0" lvl="1">
              <a:lnSpc>
                <a:spcPct val="90000"/>
              </a:lnSpc>
              <a:spcBef>
                <a:spcPts val="700"/>
              </a:spcBef>
              <a:buClr>
                <a:srgbClr val="000000"/>
              </a:buClr>
              <a:buSzPct val="100000"/>
              <a:defRPr/>
            </a:pPr>
            <a:r>
              <a:rPr lang="en-US" sz="2400" smtClean="0">
                <a:solidFill>
                  <a:srgbClr val="000000"/>
                </a:solidFill>
                <a:latin typeface="Calibri" panose="020F0502020204030204" pitchFamily="34" charset="0"/>
                <a:cs typeface="Calibri" panose="020F0502020204030204" pitchFamily="34" charset="0"/>
              </a:rPr>
              <a:t>– </a:t>
            </a:r>
            <a:r>
              <a:rPr lang="en-US" sz="2400">
                <a:solidFill>
                  <a:srgbClr val="000000"/>
                </a:solidFill>
                <a:latin typeface="Calibri" panose="020F0502020204030204" pitchFamily="34" charset="0"/>
                <a:cs typeface="Calibri" panose="020F0502020204030204" pitchFamily="34" charset="0"/>
              </a:rPr>
              <a:t>A or B or C or D</a:t>
            </a:r>
          </a:p>
        </p:txBody>
      </p:sp>
      <p:sp>
        <p:nvSpPr>
          <p:cNvPr id="7" name="Rectangle 6"/>
          <p:cNvSpPr/>
          <p:nvPr/>
        </p:nvSpPr>
        <p:spPr>
          <a:xfrm>
            <a:off x="6672064" y="4471078"/>
            <a:ext cx="3888432" cy="846899"/>
          </a:xfrm>
          <a:prstGeom prst="rect">
            <a:avLst/>
          </a:prstGeom>
        </p:spPr>
        <p:txBody>
          <a:bodyPr wrap="square">
            <a:spAutoFit/>
          </a:bodyPr>
          <a:lstStyle/>
          <a:p>
            <a:pPr marL="0" lvl="1">
              <a:lnSpc>
                <a:spcPct val="90000"/>
              </a:lnSpc>
              <a:spcBef>
                <a:spcPts val="700"/>
              </a:spcBef>
              <a:buClr>
                <a:srgbClr val="000000"/>
              </a:buClr>
              <a:buSzPct val="100000"/>
              <a:defRPr/>
            </a:pPr>
            <a:r>
              <a:rPr lang="en-US" sz="2400">
                <a:solidFill>
                  <a:srgbClr val="000000"/>
                </a:solidFill>
                <a:latin typeface="Calibri" panose="020F0502020204030204" pitchFamily="34" charset="0"/>
                <a:cs typeface="Calibri" panose="020F0502020204030204" pitchFamily="34" charset="0"/>
              </a:rPr>
              <a:t>Solusi masalah M </a:t>
            </a:r>
            <a:endParaRPr lang="en-US" sz="2400" smtClean="0">
              <a:solidFill>
                <a:srgbClr val="000000"/>
              </a:solidFill>
              <a:latin typeface="Calibri" panose="020F0502020204030204" pitchFamily="34" charset="0"/>
              <a:cs typeface="Calibri" panose="020F0502020204030204" pitchFamily="34" charset="0"/>
            </a:endParaRPr>
          </a:p>
          <a:p>
            <a:pPr marL="0" lvl="1">
              <a:lnSpc>
                <a:spcPct val="90000"/>
              </a:lnSpc>
              <a:spcBef>
                <a:spcPts val="700"/>
              </a:spcBef>
              <a:buClr>
                <a:srgbClr val="000000"/>
              </a:buClr>
              <a:buSzPct val="100000"/>
              <a:defRPr/>
            </a:pPr>
            <a:r>
              <a:rPr lang="en-US" sz="2400" smtClean="0">
                <a:solidFill>
                  <a:srgbClr val="000000"/>
                </a:solidFill>
                <a:latin typeface="Calibri" panose="020F0502020204030204" pitchFamily="34" charset="0"/>
                <a:cs typeface="Calibri" panose="020F0502020204030204" pitchFamily="34" charset="0"/>
              </a:rPr>
              <a:t>– </a:t>
            </a:r>
            <a:r>
              <a:rPr lang="en-GB" sz="2400">
                <a:solidFill>
                  <a:srgbClr val="000000"/>
                </a:solidFill>
                <a:latin typeface="Calibri" panose="020F0502020204030204" pitchFamily="34" charset="0"/>
                <a:cs typeface="Calibri" panose="020F0502020204030204" pitchFamily="34" charset="0"/>
              </a:rPr>
              <a:t>A and B and C and </a:t>
            </a:r>
            <a:r>
              <a:rPr lang="en-GB" sz="2400" smtClean="0">
                <a:solidFill>
                  <a:srgbClr val="000000"/>
                </a:solidFill>
                <a:latin typeface="Calibri" panose="020F0502020204030204" pitchFamily="34" charset="0"/>
                <a:cs typeface="Calibri" panose="020F0502020204030204" pitchFamily="34" charset="0"/>
              </a:rPr>
              <a:t>D</a:t>
            </a:r>
            <a:endParaRPr lang="en-GB" sz="240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940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Pohon AND / OR</a:t>
            </a:r>
          </a:p>
        </p:txBody>
      </p:sp>
      <p:sp>
        <p:nvSpPr>
          <p:cNvPr id="3" name="Content Placeholder 2"/>
          <p:cNvSpPr>
            <a:spLocks noGrp="1"/>
          </p:cNvSpPr>
          <p:nvPr>
            <p:ph idx="1"/>
          </p:nvPr>
        </p:nvSpPr>
        <p:spPr/>
        <p:txBody>
          <a:bodyPr/>
          <a:lstStyle/>
          <a:p>
            <a:r>
              <a:rPr lang="en-ID"/>
              <a:t>Masalah sebelumnya jika diselesaikan dengan pohon AND / OR </a:t>
            </a:r>
            <a:r>
              <a:rPr lang="en-ID" smtClean="0"/>
              <a:t>:</a:t>
            </a:r>
            <a:endParaRPr lang="en-ID"/>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1999456"/>
            <a:ext cx="7620000" cy="3697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4296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Metode Pelacakan / </a:t>
            </a:r>
            <a:r>
              <a:rPr lang="en-ID" smtClean="0"/>
              <a:t>Pencarian</a:t>
            </a:r>
            <a:endParaRPr lang="en-ID"/>
          </a:p>
        </p:txBody>
      </p:sp>
      <p:sp>
        <p:nvSpPr>
          <p:cNvPr id="3" name="Content Placeholder 2"/>
          <p:cNvSpPr>
            <a:spLocks noGrp="1"/>
          </p:cNvSpPr>
          <p:nvPr>
            <p:ph idx="1"/>
          </p:nvPr>
        </p:nvSpPr>
        <p:spPr/>
        <p:txBody>
          <a:bodyPr/>
          <a:lstStyle/>
          <a:p>
            <a:r>
              <a:rPr lang="en-ID"/>
              <a:t>Hal penting dalam menentukan keberhasilan sistem cerdas adalah kesuksesan dalam pencarian. </a:t>
            </a:r>
          </a:p>
          <a:p>
            <a:r>
              <a:rPr lang="en-ID" b="1"/>
              <a:t>Pencarian</a:t>
            </a:r>
            <a:r>
              <a:rPr lang="en-ID"/>
              <a:t> = suatu proses mencari solusi dari suatu permasalahan melalui sekumpulan kemungkinan ruang keadaan (state space).</a:t>
            </a:r>
          </a:p>
          <a:p>
            <a:r>
              <a:rPr lang="en-ID" b="1"/>
              <a:t>Ruang keadaan </a:t>
            </a:r>
            <a:r>
              <a:rPr lang="en-ID"/>
              <a:t>= merupakan suatu ruang yang berisi semua keadaan yang mungkin. </a:t>
            </a:r>
          </a:p>
        </p:txBody>
      </p:sp>
    </p:spTree>
    <p:extLst>
      <p:ext uri="{BB962C8B-B14F-4D97-AF65-F5344CB8AC3E}">
        <p14:creationId xmlns:p14="http://schemas.microsoft.com/office/powerpoint/2010/main" val="122092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Kriteria</a:t>
            </a:r>
            <a:endParaRPr lang="en-ID"/>
          </a:p>
        </p:txBody>
      </p:sp>
      <p:sp>
        <p:nvSpPr>
          <p:cNvPr id="3" name="Content Placeholder 2"/>
          <p:cNvSpPr>
            <a:spLocks noGrp="1"/>
          </p:cNvSpPr>
          <p:nvPr>
            <p:ph idx="1"/>
          </p:nvPr>
        </p:nvSpPr>
        <p:spPr/>
        <p:txBody>
          <a:bodyPr/>
          <a:lstStyle/>
          <a:p>
            <a:r>
              <a:rPr lang="en-ID"/>
              <a:t>Completeness : apakah metode tersebut menjamin penemuan solusi jika solusinya memang ada? </a:t>
            </a:r>
          </a:p>
          <a:p>
            <a:r>
              <a:rPr lang="en-ID"/>
              <a:t>Time complexity : berapa lama waktu yang diperlukan? </a:t>
            </a:r>
          </a:p>
          <a:p>
            <a:r>
              <a:rPr lang="en-ID"/>
              <a:t>Space complexity : berapa banyak memori yang diperlukan?</a:t>
            </a:r>
          </a:p>
          <a:p>
            <a:r>
              <a:rPr lang="en-ID"/>
              <a:t>Optimality : apakah metode tersebut menjamin menemukan solusi yang terbaik jika terdapat beberapa solusi berbeda? </a:t>
            </a:r>
          </a:p>
        </p:txBody>
      </p:sp>
    </p:spTree>
    <p:extLst>
      <p:ext uri="{BB962C8B-B14F-4D97-AF65-F5344CB8AC3E}">
        <p14:creationId xmlns:p14="http://schemas.microsoft.com/office/powerpoint/2010/main" val="3700868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Teknik </a:t>
            </a:r>
            <a:r>
              <a:rPr lang="en-ID" smtClean="0"/>
              <a:t>Pencarian</a:t>
            </a:r>
            <a:endParaRPr lang="en-ID"/>
          </a:p>
        </p:txBody>
      </p:sp>
      <p:sp>
        <p:nvSpPr>
          <p:cNvPr id="3" name="Content Placeholder 2"/>
          <p:cNvSpPr>
            <a:spLocks noGrp="1"/>
          </p:cNvSpPr>
          <p:nvPr>
            <p:ph idx="1"/>
          </p:nvPr>
        </p:nvSpPr>
        <p:spPr/>
        <p:txBody>
          <a:bodyPr/>
          <a:lstStyle/>
          <a:p>
            <a:r>
              <a:rPr lang="en-ID"/>
              <a:t>Pencarian buta (uninformed/blind search) : tidak ada informasi awal yang digunakan dalam proses pencarian </a:t>
            </a:r>
          </a:p>
          <a:p>
            <a:pPr lvl="1"/>
            <a:r>
              <a:rPr lang="en-ID"/>
              <a:t>Pencarian melebar pertama (Breadth – First Search)  </a:t>
            </a:r>
          </a:p>
          <a:p>
            <a:pPr lvl="1"/>
            <a:r>
              <a:rPr lang="en-ID"/>
              <a:t>Pencarian mendalam pertama (Depth – First Search) </a:t>
            </a:r>
          </a:p>
          <a:p>
            <a:r>
              <a:rPr lang="en-ID"/>
              <a:t>Pencarian terbimbing (informed/heuristic search) : adanya informasi awal yang digunakan dalam proses pencarian </a:t>
            </a:r>
          </a:p>
          <a:p>
            <a:pPr lvl="1"/>
            <a:r>
              <a:rPr lang="en-ID"/>
              <a:t>Pendakian Bukit (Hill Climbing) </a:t>
            </a:r>
          </a:p>
          <a:p>
            <a:pPr lvl="1"/>
            <a:r>
              <a:rPr lang="en-ID"/>
              <a:t>Pencarian Terbaik Pertama (Best First Search</a:t>
            </a:r>
            <a:r>
              <a:rPr lang="en-ID" smtClean="0"/>
              <a:t>)</a:t>
            </a:r>
            <a:endParaRPr lang="en-ID"/>
          </a:p>
        </p:txBody>
      </p:sp>
    </p:spTree>
    <p:extLst>
      <p:ext uri="{BB962C8B-B14F-4D97-AF65-F5344CB8AC3E}">
        <p14:creationId xmlns:p14="http://schemas.microsoft.com/office/powerpoint/2010/main" val="249960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en-US" dirty="0" err="1" smtClean="0"/>
              <a:t>Mahasiswa</a:t>
            </a:r>
            <a:r>
              <a:rPr lang="en-US" dirty="0" smtClean="0"/>
              <a:t> </a:t>
            </a:r>
            <a:r>
              <a:rPr lang="en-US" err="1" smtClean="0"/>
              <a:t>dapat</a:t>
            </a:r>
            <a:r>
              <a:rPr lang="en-US" smtClean="0"/>
              <a:t> memahami </a:t>
            </a:r>
            <a:r>
              <a:rPr lang="en-US"/>
              <a:t>konsep pencarian atau problem solving sebagai salah satu konsep dasar Artificial Intelligence (AI)</a:t>
            </a:r>
          </a:p>
          <a:p>
            <a:r>
              <a:rPr lang="en-US"/>
              <a:t>Mahasiswa dapat m</a:t>
            </a:r>
            <a:r>
              <a:rPr lang="en-US" smtClean="0"/>
              <a:t>emahami </a:t>
            </a:r>
            <a:r>
              <a:rPr lang="en-US"/>
              <a:t>konsep problem solving</a:t>
            </a:r>
          </a:p>
          <a:p>
            <a:r>
              <a:rPr lang="en-US"/>
              <a:t>Mahasiswa dapat m</a:t>
            </a:r>
            <a:r>
              <a:rPr lang="en-US" smtClean="0"/>
              <a:t>emahami </a:t>
            </a:r>
            <a:r>
              <a:rPr lang="en-US"/>
              <a:t>jenis-jenis teknik pencarian (blind &amp; heuristic)</a:t>
            </a:r>
            <a:endParaRPr lang="id-ID" dirty="0"/>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88840"/>
            <a:ext cx="12192000" cy="24482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5400" smtClean="0"/>
              <a:t>Uninformed Search / Blind Search</a:t>
            </a:r>
            <a:endParaRPr lang="en-ID" sz="5400"/>
          </a:p>
        </p:txBody>
      </p:sp>
    </p:spTree>
    <p:extLst>
      <p:ext uri="{BB962C8B-B14F-4D97-AF65-F5344CB8AC3E}">
        <p14:creationId xmlns:p14="http://schemas.microsoft.com/office/powerpoint/2010/main" val="78453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Uninformed Search</a:t>
            </a:r>
          </a:p>
        </p:txBody>
      </p:sp>
      <p:sp>
        <p:nvSpPr>
          <p:cNvPr id="3" name="Content Placeholder 2"/>
          <p:cNvSpPr>
            <a:spLocks noGrp="1"/>
          </p:cNvSpPr>
          <p:nvPr>
            <p:ph idx="1"/>
          </p:nvPr>
        </p:nvSpPr>
        <p:spPr/>
        <p:txBody>
          <a:bodyPr/>
          <a:lstStyle/>
          <a:p>
            <a:r>
              <a:rPr lang="en-GB"/>
              <a:t>Breadth-First Search</a:t>
            </a:r>
          </a:p>
          <a:p>
            <a:r>
              <a:rPr lang="en-GB"/>
              <a:t>Uniform-Cost Search</a:t>
            </a:r>
          </a:p>
          <a:p>
            <a:r>
              <a:rPr lang="en-GB"/>
              <a:t>Depth-First Search</a:t>
            </a:r>
          </a:p>
          <a:p>
            <a:r>
              <a:rPr lang="en-GB"/>
              <a:t>Depth-Limited Search</a:t>
            </a:r>
          </a:p>
          <a:p>
            <a:r>
              <a:rPr lang="en-GB"/>
              <a:t>Iterative Deepening Search</a:t>
            </a:r>
          </a:p>
          <a:p>
            <a:r>
              <a:rPr lang="en-GB"/>
              <a:t>Bidirectional </a:t>
            </a:r>
            <a:r>
              <a:rPr lang="en-GB" smtClean="0"/>
              <a:t>Search</a:t>
            </a:r>
            <a:endParaRPr lang="en-GB"/>
          </a:p>
        </p:txBody>
      </p:sp>
    </p:spTree>
    <p:extLst>
      <p:ext uri="{BB962C8B-B14F-4D97-AF65-F5344CB8AC3E}">
        <p14:creationId xmlns:p14="http://schemas.microsoft.com/office/powerpoint/2010/main" val="2265212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Breadth First </a:t>
            </a:r>
            <a:r>
              <a:rPr lang="en-ID" smtClean="0"/>
              <a:t>Search (BFS)</a:t>
            </a:r>
            <a:endParaRPr lang="en-ID"/>
          </a:p>
        </p:txBody>
      </p:sp>
      <p:sp>
        <p:nvSpPr>
          <p:cNvPr id="3" name="Content Placeholder 2"/>
          <p:cNvSpPr>
            <a:spLocks noGrp="1"/>
          </p:cNvSpPr>
          <p:nvPr>
            <p:ph idx="1"/>
          </p:nvPr>
        </p:nvSpPr>
        <p:spPr/>
        <p:txBody>
          <a:bodyPr/>
          <a:lstStyle/>
          <a:p>
            <a:r>
              <a:rPr lang="en-ID"/>
              <a:t>Semua node pada level n akan dikunjungi terlebih dahulu sebelum mengunjungi node-node pada level n+1. </a:t>
            </a:r>
          </a:p>
          <a:p>
            <a:r>
              <a:rPr lang="en-ID"/>
              <a:t>Menggunakan FIFO (Queue)</a:t>
            </a:r>
          </a:p>
          <a:p>
            <a:r>
              <a:rPr lang="en-ID"/>
              <a:t>Algoritma : </a:t>
            </a:r>
          </a:p>
          <a:p>
            <a:pPr marL="914400" lvl="1" indent="-457200">
              <a:buFont typeface="+mj-lt"/>
              <a:buAutoNum type="arabicPeriod"/>
            </a:pPr>
            <a:r>
              <a:rPr lang="en-ID"/>
              <a:t>Masukkan node akar ke queue </a:t>
            </a:r>
          </a:p>
          <a:p>
            <a:pPr marL="914400" lvl="1" indent="-457200">
              <a:buFont typeface="+mj-lt"/>
              <a:buAutoNum type="arabicPeriod"/>
            </a:pPr>
            <a:r>
              <a:rPr lang="en-ID"/>
              <a:t>Ambil node dari awal queue dan cek apakah merupakan solusi </a:t>
            </a:r>
          </a:p>
          <a:p>
            <a:pPr marL="914400" lvl="1" indent="-457200">
              <a:buFont typeface="+mj-lt"/>
              <a:buAutoNum type="arabicPeriod"/>
            </a:pPr>
            <a:r>
              <a:rPr lang="en-ID"/>
              <a:t>Jika solusi maka pencarian selesai, return hasil</a:t>
            </a:r>
          </a:p>
          <a:p>
            <a:pPr marL="914400" lvl="1" indent="-457200">
              <a:buFont typeface="+mj-lt"/>
              <a:buAutoNum type="arabicPeriod"/>
            </a:pPr>
            <a:r>
              <a:rPr lang="en-ID"/>
              <a:t>Jika bukan solusi, masukkan seluruh node anak ke dalam queue </a:t>
            </a:r>
          </a:p>
          <a:p>
            <a:pPr marL="914400" lvl="1" indent="-457200">
              <a:buFont typeface="+mj-lt"/>
              <a:buAutoNum type="arabicPeriod"/>
            </a:pPr>
            <a:r>
              <a:rPr lang="en-ID"/>
              <a:t>Jika queue kosong dan tiap node sudah dikunjungi, pencarian selesai</a:t>
            </a:r>
          </a:p>
          <a:p>
            <a:pPr marL="914400" lvl="1" indent="-457200">
              <a:buFont typeface="+mj-lt"/>
              <a:buAutoNum type="arabicPeriod"/>
            </a:pPr>
            <a:r>
              <a:rPr lang="en-ID"/>
              <a:t>Jika queue tidak kosong, ulang pencarian mulai dari poin </a:t>
            </a:r>
            <a:r>
              <a:rPr lang="en-ID" smtClean="0"/>
              <a:t>2</a:t>
            </a:r>
            <a:endParaRPr lang="en-ID"/>
          </a:p>
        </p:txBody>
      </p:sp>
    </p:spTree>
    <p:extLst>
      <p:ext uri="{BB962C8B-B14F-4D97-AF65-F5344CB8AC3E}">
        <p14:creationId xmlns:p14="http://schemas.microsoft.com/office/powerpoint/2010/main" val="3309277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8840"/>
            <a:ext cx="4271962" cy="337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3" name="Rectangle 2"/>
          <p:cNvSpPr>
            <a:spLocks noChangeArrowheads="1"/>
          </p:cNvSpPr>
          <p:nvPr/>
        </p:nvSpPr>
        <p:spPr bwMode="auto">
          <a:xfrm>
            <a:off x="6023992" y="1533888"/>
            <a:ext cx="2592288" cy="648512"/>
          </a:xfrm>
          <a:prstGeom prst="rect">
            <a:avLst/>
          </a:prstGeom>
          <a:solidFill>
            <a:srgbClr val="FFFF00"/>
          </a:solidFill>
          <a:ln>
            <a:noFill/>
          </a:ln>
          <a:effectLst>
            <a:outerShdw blurRad="50800" dist="38100" dir="2700000" algn="tl" rotWithShape="0">
              <a:prstClr val="black">
                <a:alpha val="40000"/>
              </a:prstClr>
            </a:outerShdw>
          </a:effectLs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b="1"/>
              <a:t>Start : S</a:t>
            </a:r>
          </a:p>
          <a:p>
            <a:pPr eaLnBrk="1" hangingPunct="1">
              <a:spcBef>
                <a:spcPct val="0"/>
              </a:spcBef>
              <a:buClrTx/>
              <a:buFontTx/>
              <a:buNone/>
            </a:pPr>
            <a:r>
              <a:rPr lang="en-US" altLang="en-US" sz="1800" b="1"/>
              <a:t>Goal : G</a:t>
            </a:r>
          </a:p>
        </p:txBody>
      </p:sp>
      <p:sp>
        <p:nvSpPr>
          <p:cNvPr id="25603" name="Rectangle 3"/>
          <p:cNvSpPr>
            <a:spLocks noChangeArrowheads="1"/>
          </p:cNvSpPr>
          <p:nvPr/>
        </p:nvSpPr>
        <p:spPr bwMode="auto">
          <a:xfrm>
            <a:off x="6023992" y="2420888"/>
            <a:ext cx="5433195" cy="3141502"/>
          </a:xfrm>
          <a:prstGeom prst="rect">
            <a:avLst/>
          </a:prstGeom>
          <a:solidFill>
            <a:srgbClr val="FFFF00"/>
          </a:solidFill>
          <a:ln>
            <a:noFill/>
          </a:ln>
          <a:effectLst>
            <a:outerShdw blurRad="50800" dist="38100" dir="2700000" algn="tl" rotWithShape="0">
              <a:prstClr val="black">
                <a:alpha val="40000"/>
              </a:prstClr>
            </a:outerShdw>
          </a:effectLs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 VISITED (S)</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(S A) – VISITED (S A B)</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D) (S A C) (S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F) (S B E) (S A D) (S A C) – VISITED(S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F) (S B E) (S A D) - VISITED(S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F) (S B E) - VISITED(S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(S B E H) (S B F) – VISITED(S A B C D E F H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(S B E H)  - VISITED(S A B C D E F H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 VISITED(S A B C D E F H G)</a:t>
            </a:r>
          </a:p>
          <a:p>
            <a:pPr marL="342900">
              <a:buSzPct val="100000"/>
              <a:defRPr/>
            </a:pPr>
            <a:r>
              <a:rPr lang="en-US" b="1" smtClean="0">
                <a:solidFill>
                  <a:srgbClr val="000000"/>
                </a:solidFill>
              </a:rPr>
              <a:t>SOLUSI : S B E G</a:t>
            </a:r>
          </a:p>
          <a:p>
            <a:pPr marL="341313">
              <a:buSzPct val="100000"/>
              <a:defRPr/>
            </a:pPr>
            <a:endParaRPr lang="en-US" smtClean="0">
              <a:solidFill>
                <a:srgbClr val="000000"/>
              </a:solidFill>
            </a:endParaRPr>
          </a:p>
        </p:txBody>
      </p:sp>
      <p:sp>
        <p:nvSpPr>
          <p:cNvPr id="2" name="Title 1"/>
          <p:cNvSpPr>
            <a:spLocks noGrp="1"/>
          </p:cNvSpPr>
          <p:nvPr>
            <p:ph type="title"/>
          </p:nvPr>
        </p:nvSpPr>
        <p:spPr/>
        <p:txBody>
          <a:bodyPr/>
          <a:lstStyle/>
          <a:p>
            <a:r>
              <a:rPr lang="en-ID"/>
              <a:t>Breadth First Search (BFS)</a:t>
            </a:r>
          </a:p>
        </p:txBody>
      </p:sp>
    </p:spTree>
    <p:extLst>
      <p:ext uri="{BB962C8B-B14F-4D97-AF65-F5344CB8AC3E}">
        <p14:creationId xmlns:p14="http://schemas.microsoft.com/office/powerpoint/2010/main" val="22829828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Breadth First Search (BFS)</a:t>
            </a:r>
          </a:p>
        </p:txBody>
      </p:sp>
      <p:sp>
        <p:nvSpPr>
          <p:cNvPr id="3" name="Content Placeholder 2"/>
          <p:cNvSpPr>
            <a:spLocks noGrp="1"/>
          </p:cNvSpPr>
          <p:nvPr>
            <p:ph idx="1"/>
          </p:nvPr>
        </p:nvSpPr>
        <p:spPr/>
        <p:txBody>
          <a:bodyPr/>
          <a:lstStyle/>
          <a:p>
            <a:pPr marL="0" indent="0">
              <a:buNone/>
            </a:pPr>
            <a:r>
              <a:rPr lang="en-ID" sz="2400"/>
              <a:t>Langkah penyelesaian : </a:t>
            </a:r>
          </a:p>
          <a:p>
            <a:pPr marL="514350" indent="-514350">
              <a:buFont typeface="+mj-lt"/>
              <a:buAutoNum type="arabicPeriod"/>
            </a:pPr>
            <a:r>
              <a:rPr lang="en-ID" sz="2400"/>
              <a:t>Masukkan root ke queue  | S |</a:t>
            </a:r>
          </a:p>
          <a:p>
            <a:pPr marL="514350" indent="-514350">
              <a:buFont typeface="+mj-lt"/>
              <a:buAutoNum type="arabicPeriod"/>
            </a:pPr>
            <a:r>
              <a:rPr lang="en-ID" sz="2400"/>
              <a:t>S bukan solusi maka masukkan node anak ke queue | B  A |</a:t>
            </a:r>
          </a:p>
          <a:p>
            <a:pPr marL="514350" indent="-514350">
              <a:buFont typeface="+mj-lt"/>
              <a:buAutoNum type="arabicPeriod"/>
            </a:pPr>
            <a:r>
              <a:rPr lang="en-ID" sz="2400"/>
              <a:t>Cek A, bukan solusi, masukkan node anak ke queue | D  C  B |</a:t>
            </a:r>
          </a:p>
          <a:p>
            <a:pPr marL="514350" indent="-514350">
              <a:buFont typeface="+mj-lt"/>
              <a:buAutoNum type="arabicPeriod"/>
            </a:pPr>
            <a:r>
              <a:rPr lang="en-ID" sz="2400"/>
              <a:t>Cek B, bukan solusi, masukkan node anak ke queue | F E D C |</a:t>
            </a:r>
          </a:p>
          <a:p>
            <a:pPr marL="514350" indent="-514350">
              <a:buFont typeface="+mj-lt"/>
              <a:buAutoNum type="arabicPeriod"/>
            </a:pPr>
            <a:r>
              <a:rPr lang="en-ID" sz="2400"/>
              <a:t>Cek C, bukan solusi dan tidak punya anak, hilangkan dari queue | F E D |</a:t>
            </a:r>
          </a:p>
          <a:p>
            <a:pPr marL="514350" indent="-514350">
              <a:buFont typeface="+mj-lt"/>
              <a:buAutoNum type="arabicPeriod"/>
            </a:pPr>
            <a:r>
              <a:rPr lang="en-ID" sz="2400"/>
              <a:t>Cek D, bukan solusi dan tidak punya anak, hilangkan dari queue | F E |</a:t>
            </a:r>
          </a:p>
          <a:p>
            <a:pPr marL="514350" indent="-514350">
              <a:buFont typeface="+mj-lt"/>
              <a:buAutoNum type="arabicPeriod"/>
            </a:pPr>
            <a:r>
              <a:rPr lang="en-ID" sz="2400"/>
              <a:t>Cek E, bukan solusi, masukkan node anak ke queue | H G F |</a:t>
            </a:r>
          </a:p>
          <a:p>
            <a:pPr marL="514350" indent="-514350">
              <a:buFont typeface="+mj-lt"/>
              <a:buAutoNum type="arabicPeriod"/>
            </a:pPr>
            <a:r>
              <a:rPr lang="en-ID" sz="2400"/>
              <a:t>Cek F, bukan solusi dan tidak punya anak, hilangkan dari queue | G H |</a:t>
            </a:r>
          </a:p>
          <a:p>
            <a:pPr marL="514350" indent="-514350">
              <a:buFont typeface="+mj-lt"/>
              <a:buAutoNum type="arabicPeriod"/>
            </a:pPr>
            <a:r>
              <a:rPr lang="en-ID" sz="2400"/>
              <a:t>Cek H, bukan solusi dan tidak punya anak, hilangkan dari queue | G |</a:t>
            </a:r>
          </a:p>
          <a:p>
            <a:pPr marL="514350" indent="-514350">
              <a:buFont typeface="+mj-lt"/>
              <a:buAutoNum type="arabicPeriod"/>
            </a:pPr>
            <a:r>
              <a:rPr lang="en-ID" sz="2400"/>
              <a:t>Cek G, solusi, pencarian </a:t>
            </a:r>
            <a:r>
              <a:rPr lang="en-ID" sz="2400" smtClean="0"/>
              <a:t>selesai</a:t>
            </a:r>
            <a:endParaRPr lang="en-ID" sz="2400"/>
          </a:p>
        </p:txBody>
      </p:sp>
    </p:spTree>
    <p:extLst>
      <p:ext uri="{BB962C8B-B14F-4D97-AF65-F5344CB8AC3E}">
        <p14:creationId xmlns:p14="http://schemas.microsoft.com/office/powerpoint/2010/main" val="292112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277398" y="1683476"/>
            <a:ext cx="2952750" cy="3657600"/>
            <a:chOff x="7467600" y="450850"/>
            <a:chExt cx="2952750" cy="3657600"/>
          </a:xfrm>
        </p:grpSpPr>
        <p:pic>
          <p:nvPicPr>
            <p:cNvPr id="501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50850"/>
              <a:ext cx="2952750"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50181" name="AutoShape 4"/>
            <p:cNvCxnSpPr>
              <a:cxnSpLocks noChangeShapeType="1"/>
            </p:cNvCxnSpPr>
            <p:nvPr/>
          </p:nvCxnSpPr>
          <p:spPr bwMode="auto">
            <a:xfrm flipH="1">
              <a:off x="8572500" y="911226"/>
              <a:ext cx="381000" cy="1428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2" name="AutoShape 5"/>
            <p:cNvCxnSpPr>
              <a:cxnSpLocks noChangeShapeType="1"/>
            </p:cNvCxnSpPr>
            <p:nvPr/>
          </p:nvCxnSpPr>
          <p:spPr bwMode="auto">
            <a:xfrm>
              <a:off x="8763000" y="1441451"/>
              <a:ext cx="306388" cy="3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3" name="AutoShape 6"/>
            <p:cNvCxnSpPr>
              <a:cxnSpLocks noChangeShapeType="1"/>
            </p:cNvCxnSpPr>
            <p:nvPr/>
          </p:nvCxnSpPr>
          <p:spPr bwMode="auto">
            <a:xfrm>
              <a:off x="9601200" y="1441451"/>
              <a:ext cx="304800" cy="3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4" name="AutoShape 7"/>
            <p:cNvCxnSpPr>
              <a:cxnSpLocks noChangeShapeType="1"/>
            </p:cNvCxnSpPr>
            <p:nvPr/>
          </p:nvCxnSpPr>
          <p:spPr bwMode="auto">
            <a:xfrm flipH="1">
              <a:off x="7847013" y="1670051"/>
              <a:ext cx="2133600" cy="384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5" name="AutoShape 8"/>
            <p:cNvCxnSpPr>
              <a:cxnSpLocks noChangeShapeType="1"/>
            </p:cNvCxnSpPr>
            <p:nvPr/>
          </p:nvCxnSpPr>
          <p:spPr bwMode="auto">
            <a:xfrm>
              <a:off x="8153400" y="2279651"/>
              <a:ext cx="306388" cy="3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6" name="AutoShape 9"/>
            <p:cNvCxnSpPr>
              <a:cxnSpLocks noChangeShapeType="1"/>
            </p:cNvCxnSpPr>
            <p:nvPr/>
          </p:nvCxnSpPr>
          <p:spPr bwMode="auto">
            <a:xfrm>
              <a:off x="9105900" y="2279650"/>
              <a:ext cx="349250" cy="38735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7" name="AutoShape 10"/>
            <p:cNvCxnSpPr>
              <a:cxnSpLocks noChangeShapeType="1"/>
            </p:cNvCxnSpPr>
            <p:nvPr/>
          </p:nvCxnSpPr>
          <p:spPr bwMode="auto">
            <a:xfrm>
              <a:off x="9455150" y="3270250"/>
              <a:ext cx="1588" cy="3063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pic>
        <p:nvPicPr>
          <p:cNvPr id="5017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09" y="1693001"/>
            <a:ext cx="3048000" cy="3648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0" name="AutoShape 3"/>
          <p:cNvSpPr>
            <a:spLocks noChangeArrowheads="1"/>
          </p:cNvSpPr>
          <p:nvPr/>
        </p:nvSpPr>
        <p:spPr bwMode="auto">
          <a:xfrm>
            <a:off x="3594043" y="2368254"/>
            <a:ext cx="762000" cy="752475"/>
          </a:xfrm>
          <a:prstGeom prst="rightArrow">
            <a:avLst>
              <a:gd name="adj1" fmla="val 50000"/>
              <a:gd name="adj2" fmla="val 50000"/>
            </a:avLst>
          </a:prstGeom>
          <a:solidFill>
            <a:srgbClr val="4F81BD"/>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7659" name="Rectangle 11"/>
          <p:cNvSpPr>
            <a:spLocks noChangeArrowheads="1"/>
          </p:cNvSpPr>
          <p:nvPr/>
        </p:nvSpPr>
        <p:spPr bwMode="auto">
          <a:xfrm>
            <a:off x="6907886" y="3362318"/>
            <a:ext cx="5018018" cy="2587504"/>
          </a:xfrm>
          <a:prstGeom prst="rect">
            <a:avLst/>
          </a:prstGeom>
          <a:solidFill>
            <a:srgbClr val="FFFF00"/>
          </a:solidFill>
          <a:ln>
            <a:noFill/>
          </a:ln>
          <a:effectLst>
            <a:outerShdw blurRad="50800" dist="38100" dir="2700000" algn="tl" rotWithShape="0">
              <a:prstClr val="black">
                <a:alpha val="40000"/>
              </a:prstClr>
            </a:outerShdw>
          </a:effectLs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 VISITED (A)</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G) (A D) (A B) – VISITED (A B D G)</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(A B E) (A G) (A D)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(A B E) (A G)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(A B E)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C) – VISITED (A B D G E F C)</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C H) – VISITED (A B D G E F C H)</a:t>
            </a:r>
          </a:p>
          <a:p>
            <a:pPr marL="342900">
              <a:buSzPct val="100000"/>
              <a:defRPr/>
            </a:pPr>
            <a:r>
              <a:rPr lang="en-US" b="1" dirty="0" smtClean="0">
                <a:solidFill>
                  <a:srgbClr val="000000"/>
                </a:solidFill>
              </a:rPr>
              <a:t>SOLUSI : A B F C H</a:t>
            </a:r>
          </a:p>
        </p:txBody>
      </p:sp>
      <p:sp>
        <p:nvSpPr>
          <p:cNvPr id="3" name="Title 2"/>
          <p:cNvSpPr>
            <a:spLocks noGrp="1"/>
          </p:cNvSpPr>
          <p:nvPr>
            <p:ph type="title"/>
          </p:nvPr>
        </p:nvSpPr>
        <p:spPr/>
        <p:txBody>
          <a:bodyPr/>
          <a:lstStyle/>
          <a:p>
            <a:r>
              <a:rPr lang="en-ID"/>
              <a:t>Breadth First Search (BFS)</a:t>
            </a:r>
          </a:p>
        </p:txBody>
      </p:sp>
    </p:spTree>
    <p:extLst>
      <p:ext uri="{BB962C8B-B14F-4D97-AF65-F5344CB8AC3E}">
        <p14:creationId xmlns:p14="http://schemas.microsoft.com/office/powerpoint/2010/main" val="5905167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9"/>
                                        </p:tgtEl>
                                        <p:attrNameLst>
                                          <p:attrName>style.visibility</p:attrName>
                                        </p:attrNameLst>
                                      </p:cBhvr>
                                      <p:to>
                                        <p:strVal val="visible"/>
                                      </p:to>
                                    </p:set>
                                    <p:animEffect transition="in" filter="fade">
                                      <p:cBhvr>
                                        <p:cTn id="7"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Breadth First Search (BFS)</a:t>
            </a:r>
          </a:p>
        </p:txBody>
      </p:sp>
      <p:sp>
        <p:nvSpPr>
          <p:cNvPr id="3" name="Content Placeholder 2"/>
          <p:cNvSpPr>
            <a:spLocks noGrp="1"/>
          </p:cNvSpPr>
          <p:nvPr>
            <p:ph idx="1"/>
          </p:nvPr>
        </p:nvSpPr>
        <p:spPr>
          <a:xfrm>
            <a:off x="609600" y="1371600"/>
            <a:ext cx="10887000" cy="4953000"/>
          </a:xfrm>
        </p:spPr>
        <p:txBody>
          <a:bodyPr/>
          <a:lstStyle/>
          <a:p>
            <a:r>
              <a:rPr lang="en-ID"/>
              <a:t>Keuntungan : </a:t>
            </a:r>
          </a:p>
          <a:p>
            <a:pPr lvl="1"/>
            <a:r>
              <a:rPr lang="en-ID"/>
              <a:t>tidak akan menemui jalan buntu, menjamin ditemukannya solusi (jika solusinya memang ada) dan solusi yang ditemukan pasti yang paling baik </a:t>
            </a:r>
          </a:p>
          <a:p>
            <a:pPr lvl="1"/>
            <a:r>
              <a:rPr lang="en-ID"/>
              <a:t>jika ada 1 solusi, maka breadth – first search akan menemukannya,jika ada lebih dari 1 solusi, maka solusi minimum akan ditemukan. </a:t>
            </a:r>
          </a:p>
          <a:p>
            <a:r>
              <a:rPr lang="en-ID"/>
              <a:t>Kesimpulan : complete dan optimal </a:t>
            </a:r>
          </a:p>
          <a:p>
            <a:r>
              <a:rPr lang="en-ID"/>
              <a:t>Kelemahan :  </a:t>
            </a:r>
          </a:p>
          <a:p>
            <a:pPr lvl="1"/>
            <a:r>
              <a:rPr lang="en-ID"/>
              <a:t>membutuhkan memori yang banyak, karena harus menyimpan semua simpul yang pernah dibangkitkan. Hal ini harus dilakukan agar BFS dapat melakukan penelusuran simpul-simpul sampai di level bawah </a:t>
            </a:r>
          </a:p>
          <a:p>
            <a:pPr lvl="1"/>
            <a:r>
              <a:rPr lang="en-ID"/>
              <a:t>membutuhkan waktu yang cukup lama </a:t>
            </a:r>
          </a:p>
        </p:txBody>
      </p:sp>
    </p:spTree>
    <p:extLst>
      <p:ext uri="{BB962C8B-B14F-4D97-AF65-F5344CB8AC3E}">
        <p14:creationId xmlns:p14="http://schemas.microsoft.com/office/powerpoint/2010/main" val="29792728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Depth </a:t>
            </a:r>
            <a:r>
              <a:rPr lang="en-ID"/>
              <a:t>First Search </a:t>
            </a:r>
            <a:r>
              <a:rPr lang="en-ID" smtClean="0"/>
              <a:t>(DFS</a:t>
            </a:r>
            <a:r>
              <a:rPr lang="en-ID"/>
              <a:t>)</a:t>
            </a:r>
          </a:p>
        </p:txBody>
      </p:sp>
      <p:sp>
        <p:nvSpPr>
          <p:cNvPr id="3" name="Content Placeholder 2"/>
          <p:cNvSpPr>
            <a:spLocks noGrp="1"/>
          </p:cNvSpPr>
          <p:nvPr>
            <p:ph idx="1"/>
          </p:nvPr>
        </p:nvSpPr>
        <p:spPr>
          <a:xfrm>
            <a:off x="609600" y="1371600"/>
            <a:ext cx="10887000" cy="4953000"/>
          </a:xfrm>
        </p:spPr>
        <p:txBody>
          <a:bodyPr/>
          <a:lstStyle/>
          <a:p>
            <a:r>
              <a:rPr lang="en-ID"/>
              <a:t>Pencarian dilakukan pada salah satu cabang dan mencarinya sampai level yang paling dalam dari cabang tersebut. </a:t>
            </a:r>
          </a:p>
          <a:p>
            <a:r>
              <a:rPr lang="en-ID"/>
              <a:t>Menggunakan LIFO (stack)</a:t>
            </a:r>
          </a:p>
          <a:p>
            <a:r>
              <a:rPr lang="en-ID"/>
              <a:t>Algoritma :</a:t>
            </a:r>
          </a:p>
          <a:p>
            <a:pPr marL="914400" lvl="1" indent="-457200">
              <a:buFont typeface="+mj-lt"/>
              <a:buAutoNum type="arabicPeriod"/>
            </a:pPr>
            <a:r>
              <a:rPr lang="en-ID"/>
              <a:t>Tempatkan node awal di atas stack</a:t>
            </a:r>
          </a:p>
          <a:p>
            <a:pPr marL="914400" lvl="1" indent="-457200">
              <a:buFont typeface="+mj-lt"/>
              <a:buAutoNum type="arabicPeriod"/>
            </a:pPr>
            <a:r>
              <a:rPr lang="en-ID"/>
              <a:t>Jika stack kosong, stop pencarian, return failure </a:t>
            </a:r>
          </a:p>
          <a:p>
            <a:pPr marL="914400" lvl="1" indent="-457200">
              <a:buFont typeface="+mj-lt"/>
              <a:buAutoNum type="arabicPeriod"/>
            </a:pPr>
            <a:r>
              <a:rPr lang="en-ID"/>
              <a:t>Jika node merupakan goal, maka stop pencarian dan return success</a:t>
            </a:r>
          </a:p>
          <a:p>
            <a:pPr marL="914400" lvl="1" indent="-457200">
              <a:buFont typeface="+mj-lt"/>
              <a:buAutoNum type="arabicPeriod"/>
            </a:pPr>
            <a:r>
              <a:rPr lang="en-ID"/>
              <a:t>Jika node di atas stack bukan merupakan solusi, expand dan tempatkan anak2nya di atas tumpukan</a:t>
            </a:r>
          </a:p>
          <a:p>
            <a:pPr marL="914400" lvl="1" indent="-457200">
              <a:buFont typeface="+mj-lt"/>
              <a:buAutoNum type="arabicPeriod"/>
            </a:pPr>
            <a:r>
              <a:rPr lang="en-ID"/>
              <a:t>Selama belum ditemukan solusi, kembali ke langkah 2 </a:t>
            </a:r>
          </a:p>
        </p:txBody>
      </p:sp>
    </p:spTree>
    <p:extLst>
      <p:ext uri="{BB962C8B-B14F-4D97-AF65-F5344CB8AC3E}">
        <p14:creationId xmlns:p14="http://schemas.microsoft.com/office/powerpoint/2010/main" val="12153969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2030889"/>
            <a:ext cx="4322762" cy="342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23" name="Rectangle 2"/>
          <p:cNvSpPr>
            <a:spLocks noChangeArrowheads="1"/>
          </p:cNvSpPr>
          <p:nvPr/>
        </p:nvSpPr>
        <p:spPr bwMode="auto">
          <a:xfrm>
            <a:off x="5909046" y="1729560"/>
            <a:ext cx="939979" cy="648512"/>
          </a:xfrm>
          <a:prstGeom prst="rect">
            <a:avLst/>
          </a:prstGeom>
          <a:solidFill>
            <a:srgbClr val="FFFF00"/>
          </a:solidFill>
          <a:ln>
            <a:noFill/>
          </a:ln>
          <a:effectLst>
            <a:outerShdw blurRad="50800" dist="38100" dir="2700000" algn="tl" rotWithShape="0">
              <a:prstClr val="black">
                <a:alpha val="40000"/>
              </a:prstClr>
            </a:outerShdw>
          </a:effectLs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b="1"/>
              <a:t>Start : S</a:t>
            </a:r>
          </a:p>
          <a:p>
            <a:pPr eaLnBrk="1" hangingPunct="1">
              <a:spcBef>
                <a:spcPct val="0"/>
              </a:spcBef>
              <a:buClrTx/>
              <a:buFontTx/>
              <a:buNone/>
            </a:pPr>
            <a:r>
              <a:rPr lang="en-US" altLang="en-US" sz="1800" b="1"/>
              <a:t>Goal : G</a:t>
            </a:r>
          </a:p>
        </p:txBody>
      </p:sp>
      <p:sp>
        <p:nvSpPr>
          <p:cNvPr id="30723" name="Rectangle 3"/>
          <p:cNvSpPr>
            <a:spLocks noChangeArrowheads="1"/>
          </p:cNvSpPr>
          <p:nvPr/>
        </p:nvSpPr>
        <p:spPr bwMode="auto">
          <a:xfrm>
            <a:off x="5909046" y="2564904"/>
            <a:ext cx="5486095" cy="2587504"/>
          </a:xfrm>
          <a:prstGeom prst="rect">
            <a:avLst/>
          </a:prstGeom>
          <a:solidFill>
            <a:srgbClr val="FFFF00"/>
          </a:solidFill>
          <a:ln>
            <a:noFill/>
          </a:ln>
          <a:effectLst>
            <a:outerShdw blurRad="50800" dist="38100" dir="2700000" algn="tl" rotWithShape="0">
              <a:prstClr val="black">
                <a:alpha val="40000"/>
              </a:prstClr>
            </a:outerShdw>
          </a:effectLs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 VISITED (S)</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(S B) – VISITED (S A B)</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C) (S A D) (S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D) (S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(S B F) - VISITED (S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H) (S B E G) (S B F) – VISITED (S A B C D E F H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(S B F) - VISITED (S A B C D E F H G)</a:t>
            </a:r>
          </a:p>
          <a:p>
            <a:pPr marL="342900">
              <a:buSzPct val="100000"/>
              <a:defRPr/>
            </a:pPr>
            <a:r>
              <a:rPr lang="en-US" b="1" smtClean="0">
                <a:solidFill>
                  <a:srgbClr val="000000"/>
                </a:solidFill>
              </a:rPr>
              <a:t>SOLUSI : S B E G </a:t>
            </a:r>
          </a:p>
        </p:txBody>
      </p:sp>
      <p:sp>
        <p:nvSpPr>
          <p:cNvPr id="2" name="Title 1"/>
          <p:cNvSpPr>
            <a:spLocks noGrp="1"/>
          </p:cNvSpPr>
          <p:nvPr>
            <p:ph type="title"/>
          </p:nvPr>
        </p:nvSpPr>
        <p:spPr/>
        <p:txBody>
          <a:bodyPr/>
          <a:lstStyle/>
          <a:p>
            <a:r>
              <a:rPr lang="en-ID"/>
              <a:t>Depth First Search (DFS)</a:t>
            </a:r>
          </a:p>
        </p:txBody>
      </p:sp>
    </p:spTree>
    <p:extLst>
      <p:ext uri="{BB962C8B-B14F-4D97-AF65-F5344CB8AC3E}">
        <p14:creationId xmlns:p14="http://schemas.microsoft.com/office/powerpoint/2010/main" val="3937205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Depth First Search (DFS)</a:t>
            </a:r>
          </a:p>
        </p:txBody>
      </p:sp>
      <p:sp>
        <p:nvSpPr>
          <p:cNvPr id="3" name="Content Placeholder 2"/>
          <p:cNvSpPr>
            <a:spLocks noGrp="1"/>
          </p:cNvSpPr>
          <p:nvPr>
            <p:ph idx="1"/>
          </p:nvPr>
        </p:nvSpPr>
        <p:spPr>
          <a:xfrm>
            <a:off x="767408" y="1371600"/>
            <a:ext cx="10814992" cy="4953000"/>
          </a:xfrm>
        </p:spPr>
        <p:txBody>
          <a:bodyPr/>
          <a:lstStyle/>
          <a:p>
            <a:pPr marL="0" indent="0">
              <a:spcBef>
                <a:spcPts val="800"/>
              </a:spcBef>
              <a:buSzPct val="100000"/>
              <a:buNone/>
              <a:defRPr/>
            </a:pPr>
            <a:r>
              <a:rPr lang="en-US" sz="2400" b="1"/>
              <a:t>Langkah penyelesaian : </a:t>
            </a:r>
          </a:p>
          <a:p>
            <a:pPr marL="339725" indent="-336550">
              <a:spcBef>
                <a:spcPts val="800"/>
              </a:spcBef>
              <a:buClr>
                <a:srgbClr val="000000"/>
              </a:buClr>
              <a:buSzPct val="100000"/>
              <a:buFont typeface="Times New Roman" panose="02020603050405020304" pitchFamily="18" charset="0"/>
              <a:buAutoNum type="arabicPeriod"/>
              <a:defRPr/>
            </a:pPr>
            <a:r>
              <a:rPr lang="en-US" sz="2400"/>
              <a:t>Masukkan root ke atas stack  | S |</a:t>
            </a:r>
          </a:p>
          <a:p>
            <a:pPr marL="339725" indent="-336550">
              <a:spcBef>
                <a:spcPts val="800"/>
              </a:spcBef>
              <a:buClr>
                <a:srgbClr val="000000"/>
              </a:buClr>
              <a:buSzPct val="100000"/>
              <a:buFont typeface="Times New Roman" panose="02020603050405020304" pitchFamily="18" charset="0"/>
              <a:buAutoNum type="arabicPeriod"/>
              <a:defRPr/>
            </a:pPr>
            <a:r>
              <a:rPr lang="en-US" sz="2400"/>
              <a:t>S bukan solusi, tempatkan anak2nya di atas stack | A  B |</a:t>
            </a:r>
          </a:p>
          <a:p>
            <a:pPr marL="339725" indent="-336550">
              <a:spcBef>
                <a:spcPts val="800"/>
              </a:spcBef>
              <a:buClr>
                <a:srgbClr val="000000"/>
              </a:buClr>
              <a:buSzPct val="100000"/>
              <a:buFont typeface="Times New Roman" panose="02020603050405020304" pitchFamily="18" charset="0"/>
              <a:buAutoNum type="arabicPeriod"/>
              <a:defRPr/>
            </a:pPr>
            <a:r>
              <a:rPr lang="en-US" sz="2400"/>
              <a:t>Cek A, bukan solusi, tempatkan anak2nya di atas stack | C D B |</a:t>
            </a:r>
          </a:p>
          <a:p>
            <a:pPr marL="339725" indent="-336550">
              <a:spcBef>
                <a:spcPts val="800"/>
              </a:spcBef>
              <a:buClr>
                <a:srgbClr val="000000"/>
              </a:buClr>
              <a:buSzPct val="100000"/>
              <a:buFont typeface="Times New Roman" panose="02020603050405020304" pitchFamily="18" charset="0"/>
              <a:buAutoNum type="arabicPeriod"/>
              <a:defRPr/>
            </a:pPr>
            <a:r>
              <a:rPr lang="en-US" sz="2400"/>
              <a:t>Cek C, bukan solusi, tidak punya anak, hilangkan dari stack | D B |</a:t>
            </a:r>
          </a:p>
          <a:p>
            <a:pPr marL="339725" indent="-336550">
              <a:spcBef>
                <a:spcPts val="800"/>
              </a:spcBef>
              <a:buClr>
                <a:srgbClr val="000000"/>
              </a:buClr>
              <a:buSzPct val="100000"/>
              <a:buFont typeface="Times New Roman" panose="02020603050405020304" pitchFamily="18" charset="0"/>
              <a:buAutoNum type="arabicPeriod"/>
              <a:defRPr/>
            </a:pPr>
            <a:r>
              <a:rPr lang="en-US" sz="2400"/>
              <a:t>Cek D, bukan solusi, tidak punya anak, hilangkan dari stack | B |</a:t>
            </a:r>
          </a:p>
          <a:p>
            <a:pPr marL="339725" indent="-336550">
              <a:spcBef>
                <a:spcPts val="800"/>
              </a:spcBef>
              <a:buClr>
                <a:srgbClr val="000000"/>
              </a:buClr>
              <a:buSzPct val="100000"/>
              <a:buFont typeface="Times New Roman" panose="02020603050405020304" pitchFamily="18" charset="0"/>
              <a:buAutoNum type="arabicPeriod"/>
              <a:defRPr/>
            </a:pPr>
            <a:r>
              <a:rPr lang="en-US" sz="2400"/>
              <a:t>Cek B, bukan solusi, tempatkan anak2nya di atas stack | E F |</a:t>
            </a:r>
          </a:p>
          <a:p>
            <a:pPr marL="339725" indent="-336550">
              <a:spcBef>
                <a:spcPts val="800"/>
              </a:spcBef>
              <a:buClr>
                <a:srgbClr val="000000"/>
              </a:buClr>
              <a:buSzPct val="100000"/>
              <a:buFont typeface="Times New Roman" panose="02020603050405020304" pitchFamily="18" charset="0"/>
              <a:buAutoNum type="arabicPeriod"/>
              <a:defRPr/>
            </a:pPr>
            <a:r>
              <a:rPr lang="en-US" sz="2400"/>
              <a:t>Cek E, bukan solusi, tempatkan anak2nya di atas stack | H G F |</a:t>
            </a:r>
          </a:p>
          <a:p>
            <a:pPr marL="339725" indent="-336550">
              <a:spcBef>
                <a:spcPts val="800"/>
              </a:spcBef>
              <a:buClr>
                <a:srgbClr val="000000"/>
              </a:buClr>
              <a:buSzPct val="100000"/>
              <a:buFont typeface="Times New Roman" panose="02020603050405020304" pitchFamily="18" charset="0"/>
              <a:buAutoNum type="arabicPeriod"/>
              <a:defRPr/>
            </a:pPr>
            <a:r>
              <a:rPr lang="en-US" sz="2400"/>
              <a:t>Cek H, bukan solusi, tidak punya anak, hilangkan dari stack | G F |</a:t>
            </a:r>
          </a:p>
          <a:p>
            <a:pPr marL="339725" indent="-336550">
              <a:spcBef>
                <a:spcPts val="800"/>
              </a:spcBef>
              <a:buClr>
                <a:srgbClr val="000000"/>
              </a:buClr>
              <a:buSzPct val="100000"/>
              <a:buFont typeface="Times New Roman" panose="02020603050405020304" pitchFamily="18" charset="0"/>
              <a:buAutoNum type="arabicPeriod"/>
              <a:defRPr/>
            </a:pPr>
            <a:r>
              <a:rPr lang="en-US" sz="2400"/>
              <a:t>Cek G, solusi, pencarian berhenti, return success. </a:t>
            </a:r>
          </a:p>
        </p:txBody>
      </p:sp>
    </p:spTree>
    <p:extLst>
      <p:ext uri="{BB962C8B-B14F-4D97-AF65-F5344CB8AC3E}">
        <p14:creationId xmlns:p14="http://schemas.microsoft.com/office/powerpoint/2010/main" val="9429638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Topik Pembahasan</a:t>
            </a:r>
            <a:endParaRPr lang="en-ID"/>
          </a:p>
        </p:txBody>
      </p:sp>
      <p:sp>
        <p:nvSpPr>
          <p:cNvPr id="3" name="Content Placeholder 2"/>
          <p:cNvSpPr>
            <a:spLocks noGrp="1"/>
          </p:cNvSpPr>
          <p:nvPr>
            <p:ph idx="1"/>
          </p:nvPr>
        </p:nvSpPr>
        <p:spPr/>
        <p:txBody>
          <a:bodyPr/>
          <a:lstStyle/>
          <a:p>
            <a:r>
              <a:rPr lang="en-ID"/>
              <a:t>Problem Solving Agent  </a:t>
            </a:r>
          </a:p>
          <a:p>
            <a:r>
              <a:rPr lang="en-ID"/>
              <a:t>Masalah, Ruang Masalah, Ruang Keadaan</a:t>
            </a:r>
          </a:p>
          <a:p>
            <a:r>
              <a:rPr lang="en-ID"/>
              <a:t>Uninformed Search </a:t>
            </a:r>
          </a:p>
          <a:p>
            <a:r>
              <a:rPr lang="en-ID"/>
              <a:t>Informed </a:t>
            </a:r>
            <a:r>
              <a:rPr lang="en-ID" smtClean="0"/>
              <a:t>Search</a:t>
            </a:r>
            <a:endParaRPr lang="en-ID"/>
          </a:p>
        </p:txBody>
      </p:sp>
    </p:spTree>
    <p:extLst>
      <p:ext uri="{BB962C8B-B14F-4D97-AF65-F5344CB8AC3E}">
        <p14:creationId xmlns:p14="http://schemas.microsoft.com/office/powerpoint/2010/main" val="3016666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41" y="1700809"/>
            <a:ext cx="2647187" cy="31683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20" name="AutoShape 3"/>
          <p:cNvSpPr>
            <a:spLocks noChangeArrowheads="1"/>
          </p:cNvSpPr>
          <p:nvPr/>
        </p:nvSpPr>
        <p:spPr bwMode="auto">
          <a:xfrm>
            <a:off x="3467334" y="2325588"/>
            <a:ext cx="762000" cy="752475"/>
          </a:xfrm>
          <a:prstGeom prst="rightArrow">
            <a:avLst>
              <a:gd name="adj1" fmla="val 50000"/>
              <a:gd name="adj2" fmla="val 50000"/>
            </a:avLst>
          </a:prstGeom>
          <a:solidFill>
            <a:srgbClr val="4F81BD"/>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grpSp>
        <p:nvGrpSpPr>
          <p:cNvPr id="2" name="Group 1"/>
          <p:cNvGrpSpPr/>
          <p:nvPr/>
        </p:nvGrpSpPr>
        <p:grpSpPr>
          <a:xfrm>
            <a:off x="4229334" y="1556792"/>
            <a:ext cx="2952750" cy="3657600"/>
            <a:chOff x="7440613" y="731838"/>
            <a:chExt cx="2952750" cy="3657600"/>
          </a:xfrm>
        </p:grpSpPr>
        <p:pic>
          <p:nvPicPr>
            <p:cNvPr id="604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613" y="731838"/>
              <a:ext cx="2952750"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0421" name="AutoShape 4"/>
            <p:cNvCxnSpPr>
              <a:cxnSpLocks noChangeShapeType="1"/>
            </p:cNvCxnSpPr>
            <p:nvPr/>
          </p:nvCxnSpPr>
          <p:spPr bwMode="auto">
            <a:xfrm flipH="1">
              <a:off x="8545513" y="1190626"/>
              <a:ext cx="381000" cy="1428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2" name="AutoShape 5"/>
            <p:cNvCxnSpPr>
              <a:cxnSpLocks noChangeShapeType="1"/>
            </p:cNvCxnSpPr>
            <p:nvPr/>
          </p:nvCxnSpPr>
          <p:spPr bwMode="auto">
            <a:xfrm flipV="1">
              <a:off x="7935913" y="2484438"/>
              <a:ext cx="609600" cy="7620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3" name="AutoShape 6"/>
            <p:cNvCxnSpPr>
              <a:cxnSpLocks noChangeShapeType="1"/>
            </p:cNvCxnSpPr>
            <p:nvPr/>
          </p:nvCxnSpPr>
          <p:spPr bwMode="auto">
            <a:xfrm>
              <a:off x="9078913" y="2560638"/>
              <a:ext cx="349250" cy="38100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4" name="AutoShape 7"/>
            <p:cNvCxnSpPr>
              <a:cxnSpLocks noChangeShapeType="1"/>
            </p:cNvCxnSpPr>
            <p:nvPr/>
          </p:nvCxnSpPr>
          <p:spPr bwMode="auto">
            <a:xfrm>
              <a:off x="9428164" y="3549650"/>
              <a:ext cx="1587" cy="3063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5" name="AutoShape 8"/>
            <p:cNvCxnSpPr>
              <a:cxnSpLocks noChangeShapeType="1"/>
            </p:cNvCxnSpPr>
            <p:nvPr/>
          </p:nvCxnSpPr>
          <p:spPr bwMode="auto">
            <a:xfrm flipH="1">
              <a:off x="7745413" y="1949451"/>
              <a:ext cx="381000" cy="1428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2777" name="Rectangle 9"/>
          <p:cNvSpPr>
            <a:spLocks noChangeArrowheads="1"/>
          </p:cNvSpPr>
          <p:nvPr/>
        </p:nvSpPr>
        <p:spPr bwMode="auto">
          <a:xfrm>
            <a:off x="6750284" y="3544904"/>
            <a:ext cx="5094962" cy="2033506"/>
          </a:xfrm>
          <a:prstGeom prst="rect">
            <a:avLst/>
          </a:prstGeom>
          <a:solidFill>
            <a:srgbClr val="FFFF00"/>
          </a:solidFill>
          <a:ln>
            <a:noFill/>
          </a:ln>
          <a:effectLst>
            <a:outerShdw blurRad="50800" dist="38100" dir="2700000" algn="tl" rotWithShape="0">
              <a:prstClr val="black">
                <a:alpha val="40000"/>
              </a:prstClr>
            </a:outerShdw>
          </a:effectLs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 VISITED (A)</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(A D) (A G) – VISITED (A B D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E) (A B F) (A D) (A G) – VISITED (A B D G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F) (A D) (A G) – VISITED (A B D G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F C) (A D) (A G) – VISITED (A B D G E F C)</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F C H) (A D) (A G) – VISITED (A B D G E F C H)</a:t>
            </a:r>
          </a:p>
          <a:p>
            <a:pPr marL="342900">
              <a:buSzPct val="100000"/>
              <a:defRPr/>
            </a:pPr>
            <a:r>
              <a:rPr lang="en-US" b="1" smtClean="0">
                <a:solidFill>
                  <a:srgbClr val="000000"/>
                </a:solidFill>
              </a:rPr>
              <a:t>SOLUSI : A B F C H </a:t>
            </a:r>
          </a:p>
        </p:txBody>
      </p:sp>
      <p:sp>
        <p:nvSpPr>
          <p:cNvPr id="3" name="Title 2"/>
          <p:cNvSpPr>
            <a:spLocks noGrp="1"/>
          </p:cNvSpPr>
          <p:nvPr>
            <p:ph type="title"/>
          </p:nvPr>
        </p:nvSpPr>
        <p:spPr/>
        <p:txBody>
          <a:bodyPr/>
          <a:lstStyle/>
          <a:p>
            <a:r>
              <a:rPr lang="en-ID"/>
              <a:t>Depth First Search (DFS)</a:t>
            </a:r>
          </a:p>
        </p:txBody>
      </p:sp>
    </p:spTree>
    <p:extLst>
      <p:ext uri="{BB962C8B-B14F-4D97-AF65-F5344CB8AC3E}">
        <p14:creationId xmlns:p14="http://schemas.microsoft.com/office/powerpoint/2010/main" val="24311816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Depth First Search (DFS)</a:t>
            </a:r>
          </a:p>
        </p:txBody>
      </p:sp>
      <p:sp>
        <p:nvSpPr>
          <p:cNvPr id="3" name="Content Placeholder 2"/>
          <p:cNvSpPr>
            <a:spLocks noGrp="1"/>
          </p:cNvSpPr>
          <p:nvPr>
            <p:ph idx="1"/>
          </p:nvPr>
        </p:nvSpPr>
        <p:spPr/>
        <p:txBody>
          <a:bodyPr/>
          <a:lstStyle/>
          <a:p>
            <a:r>
              <a:rPr lang="en-ID"/>
              <a:t>Keuntungan : </a:t>
            </a:r>
          </a:p>
          <a:p>
            <a:pPr lvl="1"/>
            <a:r>
              <a:rPr lang="en-ID"/>
              <a:t>membutuhkan memori relatif kecil, karena hanya node-node pada lintasan yang aktif saja yang disimpan </a:t>
            </a:r>
          </a:p>
          <a:p>
            <a:pPr lvl="1"/>
            <a:r>
              <a:rPr lang="en-ID"/>
              <a:t>Secara kebetulan, akan menemukan solusi tanpa harus menguji lebih banyak lagi dalam ruang keadaan, jadi jika solusi yang dicari berada pada level yang dalam dan paling kiri, maka DFS akan menemukannya dengan cepat (waktu cepat) </a:t>
            </a:r>
          </a:p>
          <a:p>
            <a:r>
              <a:rPr lang="en-ID"/>
              <a:t>Kelemahan :  </a:t>
            </a:r>
          </a:p>
          <a:p>
            <a:pPr lvl="1"/>
            <a:r>
              <a:rPr lang="en-ID"/>
              <a:t>Memungkinkan tidak ditemukannya tujuan yang diharapkan, karena jika pohon yang dibangkitkan mempunyai level yang sangat dalam (tak terhingga) / tidak complete karena tidak ada jaminan menemukan solusi   </a:t>
            </a:r>
          </a:p>
          <a:p>
            <a:pPr lvl="1"/>
            <a:r>
              <a:rPr lang="en-ID"/>
              <a:t>Hanya mendapat 1 solusi pada setiap pencarian, karena jika terdapat lebih dari satu solusi yang sama tetapi berada pada level yang berbeda, maka DFS tidak menjamin untuk menemukan solusi yang paling baik (tidak optimal). </a:t>
            </a:r>
          </a:p>
        </p:txBody>
      </p:sp>
    </p:spTree>
    <p:extLst>
      <p:ext uri="{BB962C8B-B14F-4D97-AF65-F5344CB8AC3E}">
        <p14:creationId xmlns:p14="http://schemas.microsoft.com/office/powerpoint/2010/main" val="289626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Blind Search?</a:t>
            </a:r>
            <a:endParaRPr lang="en-ID"/>
          </a:p>
        </p:txBody>
      </p:sp>
      <p:sp>
        <p:nvSpPr>
          <p:cNvPr id="3" name="Content Placeholder 2"/>
          <p:cNvSpPr>
            <a:spLocks noGrp="1"/>
          </p:cNvSpPr>
          <p:nvPr>
            <p:ph idx="1"/>
          </p:nvPr>
        </p:nvSpPr>
        <p:spPr/>
        <p:txBody>
          <a:bodyPr/>
          <a:lstStyle/>
          <a:p>
            <a:r>
              <a:rPr lang="en-ID"/>
              <a:t>Kelemahan blind search :</a:t>
            </a:r>
          </a:p>
          <a:p>
            <a:pPr lvl="1"/>
            <a:r>
              <a:rPr lang="en-ID"/>
              <a:t>Waktu akses lama</a:t>
            </a:r>
          </a:p>
          <a:p>
            <a:pPr lvl="1"/>
            <a:r>
              <a:rPr lang="en-ID"/>
              <a:t>Memori yang dibutuhkan besar</a:t>
            </a:r>
          </a:p>
          <a:p>
            <a:pPr lvl="1"/>
            <a:r>
              <a:rPr lang="en-ID"/>
              <a:t>Ruang masalah besar – tidak cocok – karena keterbasan kecepatan komputer dan memori</a:t>
            </a:r>
          </a:p>
          <a:p>
            <a:r>
              <a:rPr lang="en-ID"/>
              <a:t>Solusi - Pencarian heuristik</a:t>
            </a:r>
          </a:p>
          <a:p>
            <a:r>
              <a:rPr lang="en-ID"/>
              <a:t>Pencarian heuristik – menggunakan suatu fungsi yang menghitung biaya perkiraan / estimasi dari suatu simpul tertentu menuju ke simpul tujuan (disebut fungsi heuristik) – h(n</a:t>
            </a:r>
            <a:r>
              <a:rPr lang="en-ID" smtClean="0"/>
              <a:t>)</a:t>
            </a:r>
            <a:endParaRPr lang="en-ID"/>
          </a:p>
        </p:txBody>
      </p:sp>
    </p:spTree>
    <p:extLst>
      <p:ext uri="{BB962C8B-B14F-4D97-AF65-F5344CB8AC3E}">
        <p14:creationId xmlns:p14="http://schemas.microsoft.com/office/powerpoint/2010/main" val="3083623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Referensi</a:t>
            </a:r>
            <a:endParaRPr lang="en-ID"/>
          </a:p>
        </p:txBody>
      </p:sp>
      <p:sp>
        <p:nvSpPr>
          <p:cNvPr id="3" name="Content Placeholder 2"/>
          <p:cNvSpPr>
            <a:spLocks noGrp="1"/>
          </p:cNvSpPr>
          <p:nvPr>
            <p:ph idx="1"/>
          </p:nvPr>
        </p:nvSpPr>
        <p:spPr/>
        <p:txBody>
          <a:bodyPr/>
          <a:lstStyle/>
          <a:p>
            <a:r>
              <a:rPr lang="en-ID"/>
              <a:t>Russel, S., &amp; Norvig, P. (2003). Artificial Intelligence A Modern Approach . New Jersey : Pearson Education, Inc.</a:t>
            </a:r>
          </a:p>
          <a:p>
            <a:r>
              <a:rPr lang="en-ID" smtClean="0"/>
              <a:t>Suyanto</a:t>
            </a:r>
            <a:r>
              <a:rPr lang="en-ID"/>
              <a:t>. (2011). Artificial Intelligence . Bandung : Informatika .</a:t>
            </a:r>
          </a:p>
          <a:p>
            <a:r>
              <a:rPr lang="en-ID" smtClean="0"/>
              <a:t>Sutojo</a:t>
            </a:r>
            <a:r>
              <a:rPr lang="en-ID"/>
              <a:t>, T., Mulyanto, E., &amp; Suhartono, V. (2011). Kecerdasan Buatan . Yogyakarta : C.V.Andi Offset</a:t>
            </a:r>
            <a:r>
              <a:rPr lang="en-ID" smtClean="0"/>
              <a:t>.</a:t>
            </a:r>
            <a:endParaRPr lang="en-ID"/>
          </a:p>
        </p:txBody>
      </p:sp>
    </p:spTree>
    <p:extLst>
      <p:ext uri="{BB962C8B-B14F-4D97-AF65-F5344CB8AC3E}">
        <p14:creationId xmlns:p14="http://schemas.microsoft.com/office/powerpoint/2010/main" val="168984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 Agent</a:t>
            </a:r>
            <a:endParaRPr lang="en-US" dirty="0"/>
          </a:p>
        </p:txBody>
      </p:sp>
      <p:sp>
        <p:nvSpPr>
          <p:cNvPr id="3" name="Content Placeholder 2"/>
          <p:cNvSpPr>
            <a:spLocks noGrp="1"/>
          </p:cNvSpPr>
          <p:nvPr>
            <p:ph idx="1"/>
          </p:nvPr>
        </p:nvSpPr>
        <p:spPr>
          <a:xfrm>
            <a:off x="609600" y="1371600"/>
            <a:ext cx="6278488" cy="4953000"/>
          </a:xfrm>
        </p:spPr>
        <p:txBody>
          <a:bodyPr>
            <a:normAutofit/>
          </a:bodyPr>
          <a:lstStyle/>
          <a:p>
            <a:pPr marL="0" indent="0">
              <a:buNone/>
            </a:pPr>
            <a:r>
              <a:rPr lang="en-US" sz="3200" b="1" i="1" dirty="0" smtClean="0">
                <a:solidFill>
                  <a:srgbClr val="FF0000"/>
                </a:solidFill>
              </a:rPr>
              <a:t>Goal-based agent</a:t>
            </a:r>
          </a:p>
          <a:p>
            <a:pPr marL="0" indent="0">
              <a:buNone/>
            </a:pPr>
            <a:r>
              <a:rPr lang="en-US" sz="3200" dirty="0" err="1" smtClean="0"/>
              <a:t>Agen</a:t>
            </a:r>
            <a:r>
              <a:rPr lang="en-US" sz="3200" dirty="0" smtClean="0"/>
              <a:t> yang </a:t>
            </a:r>
            <a:r>
              <a:rPr lang="en-US" sz="3200" dirty="0" err="1" smtClean="0"/>
              <a:t>memiliki</a:t>
            </a:r>
            <a:r>
              <a:rPr lang="en-US" sz="3200" dirty="0" smtClean="0"/>
              <a:t> </a:t>
            </a:r>
            <a:r>
              <a:rPr lang="en-US" sz="3200" dirty="0" err="1"/>
              <a:t>informasi</a:t>
            </a:r>
            <a:r>
              <a:rPr lang="en-US" sz="3200" dirty="0"/>
              <a:t> </a:t>
            </a:r>
            <a:r>
              <a:rPr lang="en-US" sz="3200" dirty="0" err="1"/>
              <a:t>mengenai</a:t>
            </a:r>
            <a:r>
              <a:rPr lang="en-US" sz="3200" dirty="0"/>
              <a:t> </a:t>
            </a:r>
            <a:r>
              <a:rPr lang="en-US" sz="3200" dirty="0" err="1"/>
              <a:t>tujuan</a:t>
            </a:r>
            <a:r>
              <a:rPr lang="en-US" sz="3200" dirty="0"/>
              <a:t>, </a:t>
            </a:r>
            <a:r>
              <a:rPr lang="en-US" sz="3200" dirty="0" err="1"/>
              <a:t>memilih</a:t>
            </a:r>
            <a:r>
              <a:rPr lang="en-US" sz="3200" dirty="0"/>
              <a:t> </a:t>
            </a:r>
            <a:r>
              <a:rPr lang="en-US" sz="3200" dirty="0" err="1"/>
              <a:t>tindakan</a:t>
            </a:r>
            <a:r>
              <a:rPr lang="en-US" sz="3200" dirty="0"/>
              <a:t> yang </a:t>
            </a:r>
            <a:r>
              <a:rPr lang="en-US" sz="3200" dirty="0" err="1"/>
              <a:t>mencapai</a:t>
            </a:r>
            <a:r>
              <a:rPr lang="en-US" sz="3200" dirty="0"/>
              <a:t> </a:t>
            </a:r>
            <a:r>
              <a:rPr lang="en-US" sz="3200" dirty="0" err="1"/>
              <a:t>tujuan</a:t>
            </a:r>
            <a:r>
              <a:rPr lang="en-US" sz="3200" dirty="0"/>
              <a:t>. </a:t>
            </a:r>
            <a:endParaRPr lang="en-US" sz="3200" dirty="0" smtClean="0"/>
          </a:p>
          <a:p>
            <a:pPr marL="0" indent="0">
              <a:buNone/>
            </a:pPr>
            <a:endParaRPr lang="en-US" sz="3200" dirty="0"/>
          </a:p>
          <a:p>
            <a:pPr marL="0" indent="0">
              <a:buNone/>
            </a:pPr>
            <a:r>
              <a:rPr lang="en-US" sz="3200" dirty="0" smtClean="0"/>
              <a:t>Salah </a:t>
            </a:r>
            <a:r>
              <a:rPr lang="en-US" sz="3200" dirty="0" err="1" smtClean="0"/>
              <a:t>satu</a:t>
            </a:r>
            <a:r>
              <a:rPr lang="en-US" sz="3200" dirty="0" smtClean="0"/>
              <a:t> </a:t>
            </a:r>
            <a:r>
              <a:rPr lang="en-US" sz="3200" dirty="0" err="1" smtClean="0"/>
              <a:t>jenis</a:t>
            </a:r>
            <a:r>
              <a:rPr lang="en-US" sz="3200" dirty="0" smtClean="0"/>
              <a:t> </a:t>
            </a:r>
            <a:r>
              <a:rPr lang="en-US" sz="3200" i="1" dirty="0" smtClean="0"/>
              <a:t>goal-based agent </a:t>
            </a:r>
            <a:r>
              <a:rPr lang="en-US" sz="3200" dirty="0" err="1" smtClean="0"/>
              <a:t>adalah</a:t>
            </a:r>
            <a:r>
              <a:rPr lang="en-US" sz="3200" dirty="0" smtClean="0"/>
              <a:t> </a:t>
            </a:r>
            <a:r>
              <a:rPr lang="en-US" sz="3200" b="1" i="1" smtClean="0">
                <a:solidFill>
                  <a:srgbClr val="FF0000"/>
                </a:solidFill>
              </a:rPr>
              <a:t>Problem-solving agent</a:t>
            </a:r>
            <a:endParaRPr lang="en-US" sz="3200" b="1" i="1" dirty="0" smtClean="0">
              <a:solidFill>
                <a:srgbClr val="FF0000"/>
              </a:solidFill>
            </a:endParaRPr>
          </a:p>
        </p:txBody>
      </p:sp>
      <p:pic>
        <p:nvPicPr>
          <p:cNvPr id="4" name="Picture 3"/>
          <p:cNvPicPr>
            <a:picLocks noChangeAspect="1"/>
          </p:cNvPicPr>
          <p:nvPr/>
        </p:nvPicPr>
        <p:blipFill>
          <a:blip r:embed="rId2"/>
          <a:stretch>
            <a:fillRect/>
          </a:stretch>
        </p:blipFill>
        <p:spPr>
          <a:xfrm>
            <a:off x="7032048" y="1700808"/>
            <a:ext cx="4753552" cy="2192689"/>
          </a:xfrm>
          <a:prstGeom prst="rect">
            <a:avLst/>
          </a:prstGeom>
        </p:spPr>
      </p:pic>
    </p:spTree>
    <p:extLst>
      <p:ext uri="{BB962C8B-B14F-4D97-AF65-F5344CB8AC3E}">
        <p14:creationId xmlns:p14="http://schemas.microsoft.com/office/powerpoint/2010/main" val="13951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 Agent</a:t>
            </a:r>
            <a:endParaRPr lang="en-US" dirty="0"/>
          </a:p>
        </p:txBody>
      </p:sp>
      <p:sp>
        <p:nvSpPr>
          <p:cNvPr id="3" name="Content Placeholder 2"/>
          <p:cNvSpPr>
            <a:spLocks noGrp="1"/>
          </p:cNvSpPr>
          <p:nvPr>
            <p:ph idx="1"/>
          </p:nvPr>
        </p:nvSpPr>
        <p:spPr>
          <a:xfrm>
            <a:off x="609600" y="1371600"/>
            <a:ext cx="6206480" cy="4953000"/>
          </a:xfrm>
        </p:spPr>
        <p:txBody>
          <a:bodyPr/>
          <a:lstStyle/>
          <a:p>
            <a:pPr marL="0" indent="0">
              <a:buNone/>
            </a:pPr>
            <a:r>
              <a:rPr lang="en-US" sz="3200" b="1" i="1" dirty="0" smtClean="0">
                <a:solidFill>
                  <a:srgbClr val="FF0000"/>
                </a:solidFill>
              </a:rPr>
              <a:t>Problem-solving </a:t>
            </a:r>
            <a:r>
              <a:rPr lang="en-US" sz="3200" b="1" i="1" dirty="0">
                <a:solidFill>
                  <a:srgbClr val="FF0000"/>
                </a:solidFill>
              </a:rPr>
              <a:t>a</a:t>
            </a:r>
            <a:r>
              <a:rPr lang="en-US" sz="3200" b="1" i="1" dirty="0" smtClean="0">
                <a:solidFill>
                  <a:srgbClr val="FF0000"/>
                </a:solidFill>
              </a:rPr>
              <a:t>gent </a:t>
            </a:r>
          </a:p>
          <a:p>
            <a:pPr marL="0" indent="0">
              <a:buNone/>
            </a:pPr>
            <a:r>
              <a:rPr lang="en-US" sz="3200" dirty="0" err="1" smtClean="0"/>
              <a:t>Menemukan</a:t>
            </a:r>
            <a:r>
              <a:rPr lang="en-US" sz="3200" dirty="0" smtClean="0"/>
              <a:t>/</a:t>
            </a:r>
            <a:r>
              <a:rPr lang="en-US" sz="3200" dirty="0" err="1" smtClean="0"/>
              <a:t>menghasilkan</a:t>
            </a:r>
            <a:r>
              <a:rPr lang="en-US" sz="3200" dirty="0" smtClean="0"/>
              <a:t> </a:t>
            </a:r>
            <a:r>
              <a:rPr lang="en-US" sz="3200" dirty="0" err="1" smtClean="0"/>
              <a:t>solusi</a:t>
            </a:r>
            <a:r>
              <a:rPr lang="en-US" sz="3200" dirty="0" smtClean="0"/>
              <a:t> </a:t>
            </a:r>
            <a:r>
              <a:rPr lang="en-US" sz="3200" dirty="0" err="1" smtClean="0"/>
              <a:t>dalam</a:t>
            </a:r>
            <a:r>
              <a:rPr lang="en-US" sz="3200" dirty="0" smtClean="0"/>
              <a:t> </a:t>
            </a:r>
            <a:r>
              <a:rPr lang="en-US" sz="3200" dirty="0" err="1" smtClean="0"/>
              <a:t>serangkaian</a:t>
            </a:r>
            <a:r>
              <a:rPr lang="en-US" sz="3200" dirty="0" smtClean="0"/>
              <a:t> </a:t>
            </a:r>
            <a:r>
              <a:rPr lang="en-US" sz="3200" dirty="0" err="1" smtClean="0"/>
              <a:t>tindakan</a:t>
            </a:r>
            <a:r>
              <a:rPr lang="en-US" sz="3200" dirty="0" smtClean="0"/>
              <a:t> (</a:t>
            </a:r>
            <a:r>
              <a:rPr lang="en-US" sz="3200" i="1" dirty="0" smtClean="0"/>
              <a:t>sequence action</a:t>
            </a:r>
            <a:r>
              <a:rPr lang="en-US" sz="3200" dirty="0" smtClean="0"/>
              <a:t>) yang </a:t>
            </a:r>
            <a:r>
              <a:rPr lang="en-US" sz="3200" dirty="0" err="1" smtClean="0"/>
              <a:t>diambil</a:t>
            </a:r>
            <a:r>
              <a:rPr lang="en-US" sz="3200" dirty="0" smtClean="0"/>
              <a:t> </a:t>
            </a:r>
            <a:r>
              <a:rPr lang="en-US" sz="3200" dirty="0" err="1" smtClean="0"/>
              <a:t>untuk</a:t>
            </a:r>
            <a:r>
              <a:rPr lang="en-US" sz="3200" dirty="0" smtClean="0"/>
              <a:t> </a:t>
            </a:r>
            <a:r>
              <a:rPr lang="en-US" sz="3200" dirty="0" err="1" smtClean="0"/>
              <a:t>mencapai</a:t>
            </a:r>
            <a:r>
              <a:rPr lang="en-US" sz="3200" dirty="0" smtClean="0"/>
              <a:t> </a:t>
            </a:r>
            <a:r>
              <a:rPr lang="en-US" sz="3200" dirty="0" err="1" smtClean="0"/>
              <a:t>tujuan</a:t>
            </a:r>
            <a:r>
              <a:rPr lang="en-US" sz="3200" dirty="0" smtClean="0"/>
              <a:t>.</a:t>
            </a:r>
          </a:p>
          <a:p>
            <a:pPr marL="0" indent="0">
              <a:buNone/>
            </a:pPr>
            <a:endParaRPr lang="en-US" sz="3200" dirty="0"/>
          </a:p>
          <a:p>
            <a:pPr marL="0" indent="0">
              <a:buNone/>
            </a:pPr>
            <a:r>
              <a:rPr lang="en-US" sz="3200" dirty="0" err="1" smtClean="0"/>
              <a:t>Apa</a:t>
            </a:r>
            <a:r>
              <a:rPr lang="en-US" sz="3200" dirty="0" smtClean="0"/>
              <a:t> </a:t>
            </a:r>
            <a:r>
              <a:rPr lang="en-US" sz="3200" dirty="0" err="1" smtClean="0">
                <a:solidFill>
                  <a:srgbClr val="FF0000"/>
                </a:solidFill>
              </a:rPr>
              <a:t>masalahnya</a:t>
            </a:r>
            <a:r>
              <a:rPr lang="en-US" sz="3200" dirty="0" smtClean="0"/>
              <a:t>? </a:t>
            </a:r>
            <a:r>
              <a:rPr lang="en-US" sz="3200" dirty="0" err="1" smtClean="0"/>
              <a:t>Apa</a:t>
            </a:r>
            <a:r>
              <a:rPr lang="en-US" sz="3200" dirty="0" smtClean="0"/>
              <a:t> </a:t>
            </a:r>
            <a:r>
              <a:rPr lang="en-US" sz="3200" err="1" smtClean="0">
                <a:solidFill>
                  <a:srgbClr val="FF0000"/>
                </a:solidFill>
              </a:rPr>
              <a:t>solusinya</a:t>
            </a:r>
            <a:r>
              <a:rPr lang="en-US" sz="3200" smtClean="0"/>
              <a:t>?</a:t>
            </a:r>
            <a:endParaRPr lang="en-US" sz="3200" dirty="0" smtClean="0">
              <a:solidFill>
                <a:srgbClr val="FF0000"/>
              </a:solidFill>
            </a:endParaRPr>
          </a:p>
        </p:txBody>
      </p:sp>
      <p:pic>
        <p:nvPicPr>
          <p:cNvPr id="4" name="Picture 3"/>
          <p:cNvPicPr>
            <a:picLocks noChangeAspect="1"/>
          </p:cNvPicPr>
          <p:nvPr/>
        </p:nvPicPr>
        <p:blipFill>
          <a:blip r:embed="rId3"/>
          <a:stretch>
            <a:fillRect/>
          </a:stretch>
        </p:blipFill>
        <p:spPr>
          <a:xfrm>
            <a:off x="7032048" y="1700808"/>
            <a:ext cx="4753552" cy="2192689"/>
          </a:xfrm>
          <a:prstGeom prst="rect">
            <a:avLst/>
          </a:prstGeom>
        </p:spPr>
      </p:pic>
    </p:spTree>
    <p:extLst>
      <p:ext uri="{BB962C8B-B14F-4D97-AF65-F5344CB8AC3E}">
        <p14:creationId xmlns:p14="http://schemas.microsoft.com/office/powerpoint/2010/main" val="1146458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err="1"/>
              <a:t>Mekanisme</a:t>
            </a:r>
            <a:r>
              <a:rPr lang="en-US"/>
              <a:t> </a:t>
            </a:r>
            <a:r>
              <a:rPr lang="en-US" smtClean="0"/>
              <a:t>Kerja Problem-Solving </a:t>
            </a:r>
            <a:r>
              <a:rPr lang="en-US" dirty="0"/>
              <a:t>Agent (1)</a:t>
            </a:r>
          </a:p>
        </p:txBody>
      </p:sp>
      <p:sp>
        <p:nvSpPr>
          <p:cNvPr id="3" name="Content Placeholder 2"/>
          <p:cNvSpPr>
            <a:spLocks noGrp="1"/>
          </p:cNvSpPr>
          <p:nvPr>
            <p:ph idx="1"/>
          </p:nvPr>
        </p:nvSpPr>
        <p:spPr>
          <a:xfrm>
            <a:off x="883920" y="1556793"/>
            <a:ext cx="6220192" cy="5072608"/>
          </a:xfrm>
        </p:spPr>
        <p:txBody>
          <a:bodyPr>
            <a:noAutofit/>
          </a:bodyPr>
          <a:lstStyle/>
          <a:p>
            <a:r>
              <a:rPr lang="fi-FI" dirty="0">
                <a:solidFill>
                  <a:srgbClr val="FF0000"/>
                </a:solidFill>
              </a:rPr>
              <a:t>Perumusan tujuan (goal formulation)</a:t>
            </a:r>
            <a:endParaRPr lang="fi-FI" dirty="0"/>
          </a:p>
          <a:p>
            <a:pPr marL="548640" lvl="1" indent="0">
              <a:buNone/>
            </a:pPr>
            <a:r>
              <a:rPr lang="fi-FI" dirty="0"/>
              <a:t>tentukan tujuan </a:t>
            </a:r>
            <a:r>
              <a:rPr lang="en-US" dirty="0"/>
              <a:t>yang </a:t>
            </a:r>
            <a:r>
              <a:rPr lang="en-US" dirty="0" err="1"/>
              <a:t>ingin</a:t>
            </a:r>
            <a:r>
              <a:rPr lang="en-US" dirty="0"/>
              <a:t> </a:t>
            </a:r>
            <a:r>
              <a:rPr lang="en-US" dirty="0" err="1"/>
              <a:t>dicapai</a:t>
            </a:r>
            <a:r>
              <a:rPr lang="en-US" dirty="0"/>
              <a:t> (</a:t>
            </a:r>
            <a:r>
              <a:rPr lang="en-US" dirty="0" err="1"/>
              <a:t>kondisi</a:t>
            </a:r>
            <a:r>
              <a:rPr lang="en-US" dirty="0"/>
              <a:t> </a:t>
            </a:r>
            <a:r>
              <a:rPr lang="en-US" dirty="0" err="1"/>
              <a:t>saat</a:t>
            </a:r>
            <a:r>
              <a:rPr lang="en-US" dirty="0"/>
              <a:t> </a:t>
            </a:r>
            <a:r>
              <a:rPr lang="en-US" dirty="0" err="1"/>
              <a:t>ini</a:t>
            </a:r>
            <a:r>
              <a:rPr lang="en-US" dirty="0"/>
              <a:t>, performance measure)</a:t>
            </a:r>
          </a:p>
          <a:p>
            <a:r>
              <a:rPr lang="en-US" dirty="0" err="1">
                <a:solidFill>
                  <a:srgbClr val="FF0000"/>
                </a:solidFill>
              </a:rPr>
              <a:t>Perumusan</a:t>
            </a:r>
            <a:r>
              <a:rPr lang="en-US" dirty="0">
                <a:solidFill>
                  <a:srgbClr val="FF0000"/>
                </a:solidFill>
              </a:rPr>
              <a:t> </a:t>
            </a:r>
            <a:r>
              <a:rPr lang="en-US" dirty="0" err="1">
                <a:solidFill>
                  <a:srgbClr val="FF0000"/>
                </a:solidFill>
              </a:rPr>
              <a:t>masalah</a:t>
            </a:r>
            <a:r>
              <a:rPr lang="en-US" dirty="0">
                <a:solidFill>
                  <a:srgbClr val="FF0000"/>
                </a:solidFill>
              </a:rPr>
              <a:t> (problem formulation)</a:t>
            </a:r>
            <a:endParaRPr lang="en-US" dirty="0"/>
          </a:p>
          <a:p>
            <a:pPr marL="548640" lvl="1" indent="0">
              <a:buNone/>
            </a:pPr>
            <a:r>
              <a:rPr lang="en-US" dirty="0" err="1"/>
              <a:t>tentukan</a:t>
            </a:r>
            <a:r>
              <a:rPr lang="en-US" dirty="0"/>
              <a:t> </a:t>
            </a:r>
            <a:r>
              <a:rPr lang="en-US" dirty="0" err="1"/>
              <a:t>tindakan</a:t>
            </a:r>
            <a:r>
              <a:rPr lang="en-US" dirty="0"/>
              <a:t> (action) </a:t>
            </a:r>
            <a:r>
              <a:rPr lang="en-US" dirty="0" err="1"/>
              <a:t>dan</a:t>
            </a:r>
            <a:r>
              <a:rPr lang="en-US" dirty="0"/>
              <a:t> </a:t>
            </a:r>
            <a:r>
              <a:rPr lang="en-US" dirty="0" err="1"/>
              <a:t>keadaan</a:t>
            </a:r>
            <a:r>
              <a:rPr lang="en-US" dirty="0"/>
              <a:t> (state) yang </a:t>
            </a:r>
            <a:r>
              <a:rPr lang="en-US" dirty="0" err="1"/>
              <a:t>dipertimbangkan</a:t>
            </a:r>
            <a:r>
              <a:rPr lang="en-US" dirty="0"/>
              <a:t> </a:t>
            </a:r>
            <a:r>
              <a:rPr lang="en-US" dirty="0" err="1"/>
              <a:t>dalam</a:t>
            </a:r>
            <a:r>
              <a:rPr lang="en-US" dirty="0"/>
              <a:t> </a:t>
            </a:r>
            <a:r>
              <a:rPr lang="en-US" dirty="0" err="1"/>
              <a:t>mencapai</a:t>
            </a:r>
            <a:r>
              <a:rPr lang="en-US" dirty="0"/>
              <a:t> </a:t>
            </a:r>
            <a:r>
              <a:rPr lang="en-US" dirty="0" err="1"/>
              <a:t>tujuan</a:t>
            </a:r>
            <a:endParaRPr lang="en-US" dirty="0"/>
          </a:p>
        </p:txBody>
      </p:sp>
      <p:pic>
        <p:nvPicPr>
          <p:cNvPr id="4" name="Picture 3"/>
          <p:cNvPicPr>
            <a:picLocks noChangeAspect="1"/>
          </p:cNvPicPr>
          <p:nvPr/>
        </p:nvPicPr>
        <p:blipFill>
          <a:blip r:embed="rId2"/>
          <a:stretch>
            <a:fillRect/>
          </a:stretch>
        </p:blipFill>
        <p:spPr>
          <a:xfrm>
            <a:off x="7032048" y="1700808"/>
            <a:ext cx="4753552" cy="2192689"/>
          </a:xfrm>
          <a:prstGeom prst="rect">
            <a:avLst/>
          </a:prstGeom>
        </p:spPr>
      </p:pic>
    </p:spTree>
    <p:extLst>
      <p:ext uri="{BB962C8B-B14F-4D97-AF65-F5344CB8AC3E}">
        <p14:creationId xmlns:p14="http://schemas.microsoft.com/office/powerpoint/2010/main" val="2332406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err="1"/>
              <a:t>Mekanisme</a:t>
            </a:r>
            <a:r>
              <a:rPr lang="en-US"/>
              <a:t> </a:t>
            </a:r>
            <a:r>
              <a:rPr lang="en-US" smtClean="0"/>
              <a:t>Kerja Problem-Solving </a:t>
            </a:r>
            <a:r>
              <a:rPr lang="en-US" dirty="0"/>
              <a:t>Agent (2)</a:t>
            </a:r>
          </a:p>
        </p:txBody>
      </p:sp>
      <p:sp>
        <p:nvSpPr>
          <p:cNvPr id="3" name="Content Placeholder 2"/>
          <p:cNvSpPr>
            <a:spLocks noGrp="1"/>
          </p:cNvSpPr>
          <p:nvPr>
            <p:ph idx="1"/>
          </p:nvPr>
        </p:nvSpPr>
        <p:spPr>
          <a:xfrm>
            <a:off x="883920" y="1628800"/>
            <a:ext cx="6004168" cy="4863123"/>
          </a:xfrm>
        </p:spPr>
        <p:txBody>
          <a:bodyPr>
            <a:noAutofit/>
          </a:bodyPr>
          <a:lstStyle/>
          <a:p>
            <a:r>
              <a:rPr lang="en-US" dirty="0" err="1">
                <a:solidFill>
                  <a:srgbClr val="FF0000"/>
                </a:solidFill>
              </a:rPr>
              <a:t>Pencarian</a:t>
            </a:r>
            <a:r>
              <a:rPr lang="en-US" dirty="0">
                <a:solidFill>
                  <a:srgbClr val="FF0000"/>
                </a:solidFill>
              </a:rPr>
              <a:t> </a:t>
            </a:r>
            <a:r>
              <a:rPr lang="en-US" dirty="0" err="1">
                <a:solidFill>
                  <a:srgbClr val="FF0000"/>
                </a:solidFill>
              </a:rPr>
              <a:t>solusi</a:t>
            </a:r>
            <a:r>
              <a:rPr lang="en-US" dirty="0">
                <a:solidFill>
                  <a:srgbClr val="FF0000"/>
                </a:solidFill>
              </a:rPr>
              <a:t> </a:t>
            </a:r>
            <a:r>
              <a:rPr lang="en-US" dirty="0" err="1">
                <a:solidFill>
                  <a:srgbClr val="FF0000"/>
                </a:solidFill>
              </a:rPr>
              <a:t>masalah</a:t>
            </a:r>
            <a:r>
              <a:rPr lang="en-US" dirty="0">
                <a:solidFill>
                  <a:srgbClr val="FF0000"/>
                </a:solidFill>
              </a:rPr>
              <a:t> (searching)</a:t>
            </a:r>
          </a:p>
          <a:p>
            <a:pPr marL="548640" lvl="1" indent="0">
              <a:buNone/>
            </a:pPr>
            <a:r>
              <a:rPr lang="en-US" dirty="0" err="1"/>
              <a:t>tentukan</a:t>
            </a:r>
            <a:r>
              <a:rPr lang="en-US" dirty="0"/>
              <a:t> </a:t>
            </a:r>
            <a:r>
              <a:rPr lang="en-US" dirty="0" err="1"/>
              <a:t>rangkaian</a:t>
            </a:r>
            <a:r>
              <a:rPr lang="en-US" dirty="0"/>
              <a:t> </a:t>
            </a:r>
            <a:r>
              <a:rPr lang="en-US" dirty="0" err="1"/>
              <a:t>tindakan</a:t>
            </a:r>
            <a:r>
              <a:rPr lang="en-US" dirty="0"/>
              <a:t> yang </a:t>
            </a:r>
            <a:r>
              <a:rPr lang="en-US" dirty="0" err="1"/>
              <a:t>perlu</a:t>
            </a:r>
            <a:r>
              <a:rPr lang="en-US" dirty="0"/>
              <a:t> </a:t>
            </a:r>
            <a:r>
              <a:rPr lang="en-US" dirty="0" err="1"/>
              <a:t>diambil</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a:solidFill>
                  <a:srgbClr val="FF0000"/>
                </a:solidFill>
              </a:rPr>
              <a:t>input</a:t>
            </a:r>
            <a:r>
              <a:rPr lang="en-US" dirty="0"/>
              <a:t>: problem; </a:t>
            </a:r>
            <a:r>
              <a:rPr lang="en-US" dirty="0">
                <a:solidFill>
                  <a:srgbClr val="FF0000"/>
                </a:solidFill>
              </a:rPr>
              <a:t>output</a:t>
            </a:r>
            <a:r>
              <a:rPr lang="en-US" dirty="0"/>
              <a:t>: </a:t>
            </a:r>
            <a:r>
              <a:rPr lang="en-US" dirty="0" err="1"/>
              <a:t>solusi</a:t>
            </a:r>
            <a:r>
              <a:rPr lang="en-US" dirty="0"/>
              <a:t> </a:t>
            </a:r>
            <a:r>
              <a:rPr lang="en-US" dirty="0" err="1"/>
              <a:t>dalam</a:t>
            </a:r>
            <a:r>
              <a:rPr lang="en-US" dirty="0"/>
              <a:t> </a:t>
            </a:r>
            <a:r>
              <a:rPr lang="en-US" dirty="0" err="1"/>
              <a:t>bentuk</a:t>
            </a:r>
            <a:r>
              <a:rPr lang="en-US" dirty="0"/>
              <a:t> </a:t>
            </a:r>
            <a:r>
              <a:rPr lang="en-US" dirty="0" err="1"/>
              <a:t>rangkaian</a:t>
            </a:r>
            <a:r>
              <a:rPr lang="en-US" dirty="0"/>
              <a:t> </a:t>
            </a:r>
            <a:r>
              <a:rPr lang="en-US" dirty="0" err="1"/>
              <a:t>tindakan</a:t>
            </a:r>
            <a:r>
              <a:rPr lang="en-US" dirty="0"/>
              <a:t>)</a:t>
            </a:r>
          </a:p>
          <a:p>
            <a:r>
              <a:rPr lang="fi-FI" dirty="0">
                <a:solidFill>
                  <a:srgbClr val="FF0000"/>
                </a:solidFill>
              </a:rPr>
              <a:t>Pelaksanaan solusi (execution) </a:t>
            </a:r>
          </a:p>
          <a:p>
            <a:pPr marL="548640" lvl="1" indent="0">
              <a:buNone/>
            </a:pPr>
            <a:r>
              <a:rPr lang="fi-FI" dirty="0"/>
              <a:t>laksanakan rangkaian </a:t>
            </a:r>
            <a:r>
              <a:rPr lang="en-US" dirty="0" err="1"/>
              <a:t>tindakan</a:t>
            </a:r>
            <a:r>
              <a:rPr lang="en-US" dirty="0"/>
              <a:t> yang </a:t>
            </a:r>
            <a:r>
              <a:rPr lang="en-US" dirty="0" err="1"/>
              <a:t>sudah</a:t>
            </a:r>
            <a:r>
              <a:rPr lang="en-US" dirty="0"/>
              <a:t> </a:t>
            </a:r>
            <a:r>
              <a:rPr lang="en-US" dirty="0" err="1"/>
              <a:t>ditentukan</a:t>
            </a:r>
            <a:r>
              <a:rPr lang="en-US" dirty="0"/>
              <a:t> di </a:t>
            </a:r>
            <a:r>
              <a:rPr lang="en-US" dirty="0" err="1"/>
              <a:t>tahap</a:t>
            </a:r>
            <a:r>
              <a:rPr lang="en-US" dirty="0"/>
              <a:t> </a:t>
            </a:r>
            <a:r>
              <a:rPr lang="en-US" dirty="0" err="1"/>
              <a:t>sebelumnya</a:t>
            </a:r>
            <a:endParaRPr lang="en-US" dirty="0"/>
          </a:p>
          <a:p>
            <a:endParaRPr lang="en-US" dirty="0"/>
          </a:p>
        </p:txBody>
      </p:sp>
      <p:pic>
        <p:nvPicPr>
          <p:cNvPr id="4" name="Picture 3"/>
          <p:cNvPicPr>
            <a:picLocks noChangeAspect="1"/>
          </p:cNvPicPr>
          <p:nvPr/>
        </p:nvPicPr>
        <p:blipFill>
          <a:blip r:embed="rId2"/>
          <a:stretch>
            <a:fillRect/>
          </a:stretch>
        </p:blipFill>
        <p:spPr>
          <a:xfrm>
            <a:off x="7032048" y="1700808"/>
            <a:ext cx="4753552" cy="2192689"/>
          </a:xfrm>
          <a:prstGeom prst="rect">
            <a:avLst/>
          </a:prstGeom>
        </p:spPr>
      </p:pic>
    </p:spTree>
    <p:extLst>
      <p:ext uri="{BB962C8B-B14F-4D97-AF65-F5344CB8AC3E}">
        <p14:creationId xmlns:p14="http://schemas.microsoft.com/office/powerpoint/2010/main" val="646025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Sifat</a:t>
            </a:r>
            <a:r>
              <a:rPr lang="en-US" dirty="0"/>
              <a:t> Problem-Solving Agent</a:t>
            </a:r>
          </a:p>
        </p:txBody>
      </p:sp>
      <p:sp>
        <p:nvSpPr>
          <p:cNvPr id="3" name="Content Placeholder 2"/>
          <p:cNvSpPr>
            <a:spLocks noGrp="1"/>
          </p:cNvSpPr>
          <p:nvPr>
            <p:ph idx="1"/>
          </p:nvPr>
        </p:nvSpPr>
        <p:spPr>
          <a:xfrm>
            <a:off x="609600" y="1371600"/>
            <a:ext cx="10742984" cy="4953000"/>
          </a:xfrm>
        </p:spPr>
        <p:txBody>
          <a:bodyPr>
            <a:normAutofit/>
          </a:bodyPr>
          <a:lstStyle/>
          <a:p>
            <a:r>
              <a:rPr lang="sv-SE" dirty="0"/>
              <a:t>Biasanya problem solving agent </a:t>
            </a:r>
            <a:r>
              <a:rPr lang="sv-SE" dirty="0" smtClean="0"/>
              <a:t>mengasumsikan </a:t>
            </a:r>
            <a:r>
              <a:rPr lang="en-US" dirty="0" err="1" smtClean="0"/>
              <a:t>bahwa</a:t>
            </a:r>
            <a:r>
              <a:rPr lang="en-US" dirty="0" smtClean="0"/>
              <a:t> </a:t>
            </a:r>
            <a:r>
              <a:rPr lang="en-US" dirty="0"/>
              <a:t>environment-</a:t>
            </a:r>
            <a:r>
              <a:rPr lang="en-US" dirty="0" err="1"/>
              <a:t>nya</a:t>
            </a:r>
            <a:r>
              <a:rPr lang="en-US" dirty="0"/>
              <a:t>:</a:t>
            </a:r>
          </a:p>
          <a:p>
            <a:pPr lvl="1"/>
            <a:r>
              <a:rPr lang="en-US" dirty="0"/>
              <a:t>fully observable</a:t>
            </a:r>
          </a:p>
          <a:p>
            <a:pPr lvl="1"/>
            <a:r>
              <a:rPr lang="en-US" dirty="0"/>
              <a:t>deterministic</a:t>
            </a:r>
          </a:p>
          <a:p>
            <a:pPr lvl="1"/>
            <a:r>
              <a:rPr lang="en-US" dirty="0"/>
              <a:t>sequential</a:t>
            </a:r>
          </a:p>
          <a:p>
            <a:pPr lvl="1"/>
            <a:r>
              <a:rPr lang="en-US" dirty="0"/>
              <a:t>static</a:t>
            </a:r>
          </a:p>
          <a:p>
            <a:pPr lvl="1"/>
            <a:r>
              <a:rPr lang="en-US" dirty="0" smtClean="0"/>
              <a:t>discrete</a:t>
            </a:r>
            <a:endParaRPr lang="en-US" dirty="0"/>
          </a:p>
        </p:txBody>
      </p:sp>
    </p:spTree>
    <p:extLst>
      <p:ext uri="{BB962C8B-B14F-4D97-AF65-F5344CB8AC3E}">
        <p14:creationId xmlns:p14="http://schemas.microsoft.com/office/powerpoint/2010/main" val="4132222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8376</TotalTime>
  <Words>2665</Words>
  <Application>Microsoft Office PowerPoint</Application>
  <PresentationFormat>Widescreen</PresentationFormat>
  <Paragraphs>343</Paragraphs>
  <Slides>44</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ＭＳ Ｐゴシック</vt:lpstr>
      <vt:lpstr>Arial</vt:lpstr>
      <vt:lpstr>Bebas Neue</vt:lpstr>
      <vt:lpstr>Calibri</vt:lpstr>
      <vt:lpstr>Calibri Light</vt:lpstr>
      <vt:lpstr>Courier New</vt:lpstr>
      <vt:lpstr>DejaVu Sans</vt:lpstr>
      <vt:lpstr>Lato</vt:lpstr>
      <vt:lpstr>Times New Roman</vt:lpstr>
      <vt:lpstr>Verdana</vt:lpstr>
      <vt:lpstr>Wingdings</vt:lpstr>
      <vt:lpstr>powerpoint-template-apr7</vt:lpstr>
      <vt:lpstr>3_Custom Design</vt:lpstr>
      <vt:lpstr>FAKULTAS TEKNOLOGI INFORMASI</vt:lpstr>
      <vt:lpstr>PROBLEM SOLVING (PENCARIAN)</vt:lpstr>
      <vt:lpstr>Tujuan Pembelajaran</vt:lpstr>
      <vt:lpstr>Topik Pembahasan</vt:lpstr>
      <vt:lpstr>Problem Solving Agent</vt:lpstr>
      <vt:lpstr>Problem Solving Agent</vt:lpstr>
      <vt:lpstr>Mekanisme Kerja Problem-Solving Agent (1)</vt:lpstr>
      <vt:lpstr>Mekanisme Kerja Problem-Solving Agent (2)</vt:lpstr>
      <vt:lpstr>Sifat Problem-Solving Agent</vt:lpstr>
      <vt:lpstr>Problem Solving Agent</vt:lpstr>
      <vt:lpstr>Sistem untuk Penyelesaian Masalah</vt:lpstr>
      <vt:lpstr>Contoh 1</vt:lpstr>
      <vt:lpstr>Contoh 2</vt:lpstr>
      <vt:lpstr>Contoh 2</vt:lpstr>
      <vt:lpstr>Contoh 2: Rancangan Solusi</vt:lpstr>
      <vt:lpstr>Contoh 3: 8-Puzzles</vt:lpstr>
      <vt:lpstr>Contoh 3: 8-Puzzles</vt:lpstr>
      <vt:lpstr>Contoh 3: 8-Puzzles</vt:lpstr>
      <vt:lpstr>Contoh 3: 8-Puzzles</vt:lpstr>
      <vt:lpstr>Contoh 3: 8-Puzzles</vt:lpstr>
      <vt:lpstr>Representasi Ruang Keadaan</vt:lpstr>
      <vt:lpstr>Graph Keadaan</vt:lpstr>
      <vt:lpstr>Pohon Pelacakan / Pencarian</vt:lpstr>
      <vt:lpstr>Pohon Pelacakan / Pencarian</vt:lpstr>
      <vt:lpstr>Pohon AND / OR</vt:lpstr>
      <vt:lpstr>Pohon AND / OR</vt:lpstr>
      <vt:lpstr>Metode Pelacakan / Pencarian</vt:lpstr>
      <vt:lpstr>Kriteria</vt:lpstr>
      <vt:lpstr>Teknik Pencarian</vt:lpstr>
      <vt:lpstr>PowerPoint Presentation</vt:lpstr>
      <vt:lpstr>Uninformed Search</vt:lpstr>
      <vt:lpstr>Breadth First Search (BFS)</vt:lpstr>
      <vt:lpstr>Breadth First Search (BFS)</vt:lpstr>
      <vt:lpstr>Breadth First Search (BFS)</vt:lpstr>
      <vt:lpstr>Breadth First Search (BFS)</vt:lpstr>
      <vt:lpstr>Breadth First Search (BFS)</vt:lpstr>
      <vt:lpstr>Depth First Search (DFS)</vt:lpstr>
      <vt:lpstr>Depth First Search (DFS)</vt:lpstr>
      <vt:lpstr>Depth First Search (DFS)</vt:lpstr>
      <vt:lpstr>Depth First Search (DFS)</vt:lpstr>
      <vt:lpstr>Depth First Search (DFS)</vt:lpstr>
      <vt:lpstr>Blind Search?</vt:lpstr>
      <vt:lpstr>Referensi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491</cp:revision>
  <dcterms:created xsi:type="dcterms:W3CDTF">2011-05-21T14:11:58Z</dcterms:created>
  <dcterms:modified xsi:type="dcterms:W3CDTF">2021-10-20T15:56:03Z</dcterms:modified>
</cp:coreProperties>
</file>