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  <p:sldMasterId id="2147483741" r:id="rId3"/>
    <p:sldMasterId id="2147483753" r:id="rId4"/>
  </p:sldMasterIdLst>
  <p:notesMasterIdLst>
    <p:notesMasterId r:id="rId58"/>
  </p:notesMasterIdLst>
  <p:handoutMasterIdLst>
    <p:handoutMasterId r:id="rId59"/>
  </p:handoutMasterIdLst>
  <p:sldIdLst>
    <p:sldId id="324" r:id="rId5"/>
    <p:sldId id="351" r:id="rId6"/>
    <p:sldId id="352" r:id="rId7"/>
    <p:sldId id="555" r:id="rId8"/>
    <p:sldId id="556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65" r:id="rId18"/>
    <p:sldId id="566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4" r:id="rId37"/>
    <p:sldId id="585" r:id="rId38"/>
    <p:sldId id="586" r:id="rId39"/>
    <p:sldId id="587" r:id="rId40"/>
    <p:sldId id="588" r:id="rId41"/>
    <p:sldId id="589" r:id="rId42"/>
    <p:sldId id="590" r:id="rId43"/>
    <p:sldId id="591" r:id="rId44"/>
    <p:sldId id="592" r:id="rId45"/>
    <p:sldId id="593" r:id="rId46"/>
    <p:sldId id="594" r:id="rId47"/>
    <p:sldId id="595" r:id="rId48"/>
    <p:sldId id="596" r:id="rId49"/>
    <p:sldId id="597" r:id="rId50"/>
    <p:sldId id="598" r:id="rId51"/>
    <p:sldId id="599" r:id="rId52"/>
    <p:sldId id="600" r:id="rId53"/>
    <p:sldId id="601" r:id="rId54"/>
    <p:sldId id="602" r:id="rId55"/>
    <p:sldId id="603" r:id="rId56"/>
    <p:sldId id="348" r:id="rId5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66" d="100"/>
          <a:sy n="66" d="100"/>
        </p:scale>
        <p:origin x="544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26/10/2021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26/10/2021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877AE7-EE00-4F85-910E-88827E57D4A6}" type="slidenum">
              <a:rPr lang="en-US" altLang="en-US" smtClean="0">
                <a:solidFill>
                  <a:srgbClr val="898989"/>
                </a:solidFill>
                <a:cs typeface="DejaVu Sans" panose="020B0603030804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mtClean="0">
              <a:solidFill>
                <a:srgbClr val="898989"/>
              </a:solidFill>
              <a:cs typeface="DejaVu Sans" panose="020B0603030804020204" pitchFamily="34" charset="0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9FBEFD2-E702-4ED9-9173-A7018A00894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F3A8BD8-BE16-428C-9B81-8F1050BCEDC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2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algn="just">
              <a:buFont typeface="Courier New" panose="02070309020205020404" pitchFamily="49" charset="0"/>
              <a:buChar char="o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§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v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87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31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39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74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251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68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39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42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50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654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3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090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03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44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615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73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838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354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5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10/26/2021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8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s.stanford.edu/people/abisee/tutorial/greedy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s.stanford.edu/people/abisee/tutorial/astar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73/09au/schedule/InformedSearch2009.ppt" TargetMode="External"/><Relationship Id="rId2" Type="http://schemas.openxmlformats.org/officeDocument/2006/relationships/hyperlink" Target="https://cs.stanford.edu/people/abisee/gs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KECERDASAN TIRUAN</a:t>
            </a:r>
            <a:endParaRPr lang="id-ID" sz="4400" b="1" dirty="0" smtClean="0">
              <a:latin typeface="+mj-lt"/>
            </a:endParaRP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KP045</a:t>
            </a:r>
            <a:r>
              <a:rPr lang="id-ID" sz="3600" b="1" dirty="0" smtClean="0">
                <a:latin typeface="+mj-lt"/>
              </a:rPr>
              <a:t>/ </a:t>
            </a:r>
            <a:r>
              <a:rPr lang="en-US" sz="3600" b="1" dirty="0" smtClean="0">
                <a:latin typeface="+mj-lt"/>
              </a:rPr>
              <a:t>3</a:t>
            </a:r>
            <a:r>
              <a:rPr lang="id-ID" sz="3600" b="1" dirty="0" smtClean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REPRESENTASI RUANG KEADAAN/MASALAH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6" y="2744076"/>
            <a:ext cx="5590476" cy="301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80085" y="1959707"/>
            <a:ext cx="995978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chemeClr val="bg1"/>
                </a:solidFill>
              </a:rPr>
              <a:t>Graph</a:t>
            </a:r>
            <a:endParaRPr lang="en-ID" sz="240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615" y="2604247"/>
            <a:ext cx="5135077" cy="310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92971" y="1959706"/>
            <a:ext cx="714363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ID" sz="2400" smtClean="0">
                <a:solidFill>
                  <a:schemeClr val="bg1"/>
                </a:solidFill>
              </a:rPr>
              <a:t>Tree</a:t>
            </a:r>
            <a:endParaRPr lang="en-ID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1920" y="5886874"/>
            <a:ext cx="9364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000" smtClean="0"/>
              <a:t>Jika Node awal=</a:t>
            </a:r>
            <a:r>
              <a:rPr lang="en-ID" sz="2000" b="1" smtClean="0">
                <a:solidFill>
                  <a:srgbClr val="FF0000"/>
                </a:solidFill>
              </a:rPr>
              <a:t>M</a:t>
            </a:r>
            <a:r>
              <a:rPr lang="en-ID" sz="2000" smtClean="0"/>
              <a:t> dan tujuan=</a:t>
            </a:r>
            <a:r>
              <a:rPr lang="en-ID" sz="2000" b="1">
                <a:solidFill>
                  <a:srgbClr val="FF0000"/>
                </a:solidFill>
              </a:rPr>
              <a:t>T</a:t>
            </a:r>
            <a:r>
              <a:rPr lang="en-ID" sz="2000" smtClean="0"/>
              <a:t>, ada berapa kemungkinan jalur yang dapat ditempuh?</a:t>
            </a:r>
            <a:endParaRPr lang="en-ID" sz="2000"/>
          </a:p>
        </p:txBody>
      </p:sp>
      <p:sp>
        <p:nvSpPr>
          <p:cNvPr id="9" name="TextBox 8"/>
          <p:cNvSpPr txBox="1"/>
          <p:nvPr/>
        </p:nvSpPr>
        <p:spPr>
          <a:xfrm>
            <a:off x="3011014" y="6286984"/>
            <a:ext cx="5746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000" smtClean="0"/>
              <a:t>M-A-B-C-E-T; M-A-B-C-E-H-T; M-D-C-E-H-T; M-D-C-E-T</a:t>
            </a: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18979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3352" y="193310"/>
            <a:ext cx="9720263" cy="1498600"/>
          </a:xfrm>
        </p:spPr>
        <p:txBody>
          <a:bodyPr/>
          <a:lstStyle/>
          <a:p>
            <a:r>
              <a:rPr lang="en-ID" smtClean="0"/>
              <a:t>UNIFORM COST SEARCH</a:t>
            </a:r>
            <a:endParaRPr lang="en-ID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1365686" y="1787591"/>
          <a:ext cx="8275896" cy="413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686" y="1787591"/>
                        <a:ext cx="8275896" cy="4134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75920" y="711777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6912" y="2739349"/>
            <a:ext cx="693019" cy="693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732371" y="2810577"/>
            <a:ext cx="63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Start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91145" y="4757834"/>
            <a:ext cx="693019" cy="693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5787911" y="526618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End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686" y="6113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00000"/>
                </a:solidFill>
              </a:rPr>
              <a:t>What’s the real shortest path from Arad to Bucharest?</a:t>
            </a:r>
          </a:p>
          <a:p>
            <a:r>
              <a:rPr lang="en-US" altLang="en-US">
                <a:solidFill>
                  <a:srgbClr val="C00000"/>
                </a:solidFill>
              </a:rPr>
              <a:t>What’s the distance on that path?</a:t>
            </a:r>
          </a:p>
        </p:txBody>
      </p:sp>
    </p:spTree>
    <p:extLst>
      <p:ext uri="{BB962C8B-B14F-4D97-AF65-F5344CB8AC3E}">
        <p14:creationId xmlns:p14="http://schemas.microsoft.com/office/powerpoint/2010/main" val="2855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Initial state = </a:t>
            </a:r>
            <a:r>
              <a:rPr lang="en-ID" smtClean="0">
                <a:solidFill>
                  <a:srgbClr val="FF0000"/>
                </a:solidFill>
                <a:latin typeface="+mn-lt"/>
              </a:rPr>
              <a:t>Arad</a:t>
            </a:r>
            <a:endParaRPr lang="en-ID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56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Arad-Zerind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75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Initial state = Arad</a:t>
            </a:r>
            <a:endParaRPr lang="en-ID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2557431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Zerind	: 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	: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Timisoara: 118</a:t>
            </a:r>
            <a:endParaRPr lang="en-ID">
              <a:latin typeface="+mn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42290" y="1975945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1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Arad-Timisoara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118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Initial state = Arad</a:t>
            </a:r>
            <a:endParaRPr lang="en-ID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2724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= 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= 118</a:t>
            </a:r>
            <a:endParaRPr lang="en-ID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38" y="2754974"/>
            <a:ext cx="3424655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= 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Timisoara = 118</a:t>
            </a:r>
            <a:endParaRPr lang="en-ID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35973" y="2959135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2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Arad-Sibiu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140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Initial state = Arad</a:t>
            </a:r>
            <a:endParaRPr lang="en-ID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2724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= 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= 118</a:t>
            </a:r>
            <a:endParaRPr lang="en-ID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38" y="2754974"/>
            <a:ext cx="342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= 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= 118</a:t>
            </a:r>
            <a:endParaRPr lang="en-ID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37" y="3759755"/>
            <a:ext cx="3424655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= 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= 229</a:t>
            </a:r>
            <a:endParaRPr lang="en-ID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14952" y="3963916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3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3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Arad-Zerind-Oradea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146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Initial state = Arad</a:t>
            </a:r>
            <a:endParaRPr lang="en-ID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2724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= 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= 118</a:t>
            </a:r>
            <a:endParaRPr lang="en-ID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38" y="2754974"/>
            <a:ext cx="342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= 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= 118</a:t>
            </a:r>
            <a:endParaRPr lang="en-ID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37" y="3759755"/>
            <a:ext cx="342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= 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= 229</a:t>
            </a:r>
            <a:endParaRPr lang="en-ID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36" y="4764536"/>
            <a:ext cx="3834063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Zerind – Oradea = 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– Fagaras = 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</a:t>
            </a:r>
            <a:r>
              <a:rPr lang="en-ID" smtClean="0">
                <a:latin typeface="+mn-lt"/>
              </a:rPr>
              <a:t>Rimnicu Vilcea </a:t>
            </a:r>
            <a:r>
              <a:rPr lang="en-ID">
                <a:latin typeface="+mn-lt"/>
              </a:rPr>
              <a:t>= </a:t>
            </a:r>
            <a:r>
              <a:rPr lang="en-ID" smtClean="0">
                <a:latin typeface="+mn-lt"/>
              </a:rPr>
              <a:t>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= 229</a:t>
            </a:r>
            <a:endParaRPr lang="en-ID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07269" y="5107196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>
                <a:solidFill>
                  <a:srgbClr val="FF0000"/>
                </a:solidFill>
              </a:rPr>
              <a:t>4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Arad-Sibiu</a:t>
                      </a:r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-Rimnicu Vilcea</a:t>
                      </a:r>
                      <a:r>
                        <a:rPr lang="en-ID" smtClean="0"/>
                        <a:t>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220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636" y="1097302"/>
            <a:ext cx="4113947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– Oradea – Sibiu = 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= 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Rimnicu Vilcea </a:t>
            </a:r>
            <a:r>
              <a:rPr lang="en-ID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Timisoara – Lugoj = 229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08331" y="1439962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5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83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Arad-Sibiu-Lugoj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229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636" y="1097302"/>
            <a:ext cx="4113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– Sibiu = 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– Fagaras = 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</a:t>
            </a:r>
            <a:r>
              <a:rPr lang="en-ID" smtClean="0">
                <a:latin typeface="+mn-lt"/>
              </a:rPr>
              <a:t>Rimnicu Vilcea </a:t>
            </a:r>
            <a:r>
              <a:rPr lang="en-ID">
                <a:latin typeface="+mn-lt"/>
              </a:rPr>
              <a:t>= </a:t>
            </a:r>
            <a:r>
              <a:rPr lang="en-ID" smtClean="0">
                <a:latin typeface="+mn-lt"/>
              </a:rPr>
              <a:t>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= 229</a:t>
            </a:r>
            <a:endParaRPr lang="en-ID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6" y="2443939"/>
            <a:ext cx="4113947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– Sibiu = 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– Fagaras = 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</a:t>
            </a:r>
            <a:r>
              <a:rPr lang="en-ID" smtClean="0">
                <a:latin typeface="+mn-lt"/>
              </a:rPr>
              <a:t>Rimnicu Vilcea – Pitesti = 317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Rimnicu </a:t>
            </a:r>
            <a:r>
              <a:rPr lang="en-ID" smtClean="0">
                <a:latin typeface="+mn-lt"/>
              </a:rPr>
              <a:t>Vilcea – Craiova = 366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Timisoara – Lugoj = 229</a:t>
            </a:r>
            <a:endParaRPr lang="en-ID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87615" y="3310759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6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Arad-Sibiu-Fagaras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239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1636" y="1097302"/>
            <a:ext cx="4113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– Sibiu = 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– Fagaras = 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</a:t>
            </a:r>
            <a:r>
              <a:rPr lang="en-ID" smtClean="0">
                <a:latin typeface="+mn-lt"/>
              </a:rPr>
              <a:t>Rimnicu Vilcea </a:t>
            </a:r>
            <a:r>
              <a:rPr lang="en-ID">
                <a:latin typeface="+mn-lt"/>
              </a:rPr>
              <a:t>= </a:t>
            </a:r>
            <a:r>
              <a:rPr lang="en-ID" smtClean="0">
                <a:latin typeface="+mn-lt"/>
              </a:rPr>
              <a:t>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= 229</a:t>
            </a:r>
            <a:endParaRPr lang="en-ID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636" y="2443939"/>
            <a:ext cx="4113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– Sibiu = 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– Fagaras = 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</a:t>
            </a:r>
            <a:r>
              <a:rPr lang="en-ID" smtClean="0">
                <a:latin typeface="+mn-lt"/>
              </a:rPr>
              <a:t>Rimnicu Vilcea – Pitesti = 317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Rimnicu </a:t>
            </a:r>
            <a:r>
              <a:rPr lang="en-ID" smtClean="0">
                <a:latin typeface="+mn-lt"/>
              </a:rPr>
              <a:t>Vilcea – Craiova = 366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= 229</a:t>
            </a:r>
            <a:endParaRPr lang="en-ID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36" y="4621572"/>
            <a:ext cx="4495000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– Oradea – Sibiu = 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Sibiu – Fagaras = 239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</a:t>
            </a:r>
            <a:r>
              <a:rPr lang="en-ID" smtClean="0">
                <a:latin typeface="+mn-lt"/>
              </a:rPr>
              <a:t>Rimnicu Vilcea – Pitesti = 317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Rimnicu </a:t>
            </a:r>
            <a:r>
              <a:rPr lang="en-ID" smtClean="0">
                <a:latin typeface="+mn-lt"/>
              </a:rPr>
              <a:t>Vilcea – Craiova = 366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– Mehadia = 299</a:t>
            </a:r>
            <a:endParaRPr lang="en-ID"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96521" y="5379730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7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4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Pencarian Heuristic (Informed Search)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Arad-Zerind-Oradea-Sibiu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297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3187405"/>
            <a:ext cx="4495000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Zerind – Oradea – Sibiu = 297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</a:t>
            </a:r>
            <a:r>
              <a:rPr lang="en-ID" smtClean="0">
                <a:latin typeface="+mn-lt"/>
              </a:rPr>
              <a:t>Rimnicu Vilcea – Pitesti = 317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</a:rPr>
              <a:t>Arad – Sibiu – Rimnicu </a:t>
            </a:r>
            <a:r>
              <a:rPr lang="en-ID" smtClean="0">
                <a:latin typeface="+mn-lt"/>
              </a:rPr>
              <a:t>Vilcea – Craiova = 366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– Lugoj – Mehadia = 299</a:t>
            </a:r>
            <a:endParaRPr lang="en-ID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39" y="5792263"/>
            <a:ext cx="449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mtClean="0">
                <a:solidFill>
                  <a:srgbClr val="0070C0"/>
                </a:solidFill>
                <a:latin typeface="+mn-lt"/>
              </a:rPr>
              <a:t>Sudah mencapai tujuan (Bucharest), apakah pencarian dapat dihentikan?</a:t>
            </a:r>
            <a:endParaRPr lang="en-ID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6509" y="3484345"/>
            <a:ext cx="4494998" cy="3561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>
            <a:off x="346509" y="3662413"/>
            <a:ext cx="21839" cy="268063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096521" y="4060761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8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Arad-Timisoara-Lugoj-Mehadia  </a:t>
                      </a:r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299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3187405"/>
            <a:ext cx="4495000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– Oradea – Sibiu – Fagaras = 396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377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= 317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Vilcea – Craiova = 366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Timisoara – Lugoj – Mehadia = 299</a:t>
            </a:r>
            <a:endParaRPr lang="en-ID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6521" y="4618566"/>
            <a:ext cx="515007" cy="51500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9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Rimnicu Vilcea – Pitesti</a:t>
                      </a:r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317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3187405"/>
            <a:ext cx="4495000" cy="31393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– Oradea – Sibiu – Fagaras = 396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377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Rimnicu Vilcea – Pitesti = 317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Rimnicu Vilcea – Craiova = 366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Timisoara – Lugoj – Mehadia – Dobreta = 374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6521" y="4614759"/>
            <a:ext cx="789272" cy="789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10</a:t>
            </a:r>
            <a:endParaRPr lang="en-ID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88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Rimnicu Vilcea – Craiova</a:t>
                      </a:r>
                      <a:r>
                        <a:rPr lang="en-ID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366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3120030"/>
            <a:ext cx="4495000" cy="36933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– Oradea – Sibiu – Fagaras = 396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377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- Crainova = 455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Pitesti -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Bucharest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Rimnicu Vilcea – Craiova = 366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Timisoara – Lugoj – Mehadia – Dobreta = 374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6521" y="4614759"/>
            <a:ext cx="789272" cy="789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11</a:t>
            </a:r>
            <a:endParaRPr lang="en-ID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Timisoara – Lugoj – Mehadia – Dobreta</a:t>
                      </a:r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374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2561768"/>
            <a:ext cx="4495000" cy="424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– Oradea – Sibiu – Fagaras = 396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377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- Crainova = 455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Pitesti -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Bucharest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Rimnicu Vilcea – Craiova – Pitesti = 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Craiova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Dobreta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Timisoara – Lugoj – Mehadia – Dobreta = 374</a:t>
            </a:r>
            <a:endParaRPr lang="en-ID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6521" y="4614759"/>
            <a:ext cx="789272" cy="789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12</a:t>
            </a:r>
            <a:endParaRPr lang="en-ID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Zerind – Oradea – Sibiu – Rimnicu Vilcea</a:t>
                      </a:r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377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2157502"/>
            <a:ext cx="4495000" cy="424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– Oradea – Sibiu – Fagaras = 396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Zerind – Oradea – Sibiu –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Rimnicu Vilcea </a:t>
            </a:r>
            <a:r>
              <a:rPr lang="en-ID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377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- Crainova = 455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Pitesti -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Bucharest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Rimnicu Vilcea – Craiova – Pitesti = 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Craiova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Dobreta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Timisoara – Lugoj – Mehadia – Dobreta – Craiova = 494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6521" y="4614759"/>
            <a:ext cx="789272" cy="789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13</a:t>
            </a:r>
            <a:endParaRPr lang="en-ID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9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381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D" smtClean="0"/>
                        <a:t>Arad – Zerind – Oradea – Sibiu – Fagaras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396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1926495"/>
            <a:ext cx="4495000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Zerind – Oradea – Sibiu – Fagaras = 396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= 474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Rimnicu Vilcea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– Craiova = 523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- Crainova = 455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Pitesti -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Bucharest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Rimnicu Vilcea – Craiova – Pitesti = 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Craiova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Dobreta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Timisoara – Lugoj – Mehadia – Dobreta – Craiova = 494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6521" y="4614759"/>
            <a:ext cx="789272" cy="789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14</a:t>
            </a:r>
            <a:endParaRPr lang="en-ID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/>
              <a:t>UNIFORM COST SEARCH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529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mtClean="0"/>
                        <a:t>Arad – Sibiu – Rimnicu Vilcea – Pitesti - Bucharest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418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800" b="1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D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636" y="1637735"/>
            <a:ext cx="4495000" cy="48013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– Oradea – Sibiu – Fagaras – Bucharest = 607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= 474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– Oradea – Sibiu – Rimnicu Vilcea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– Craiova = 523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Bucharest = 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Rimnicu Vilcea – Pitesti - Crainova = 455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Rimnicu Vilcea – Pitesti -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Bucharest </a:t>
            </a:r>
            <a:r>
              <a:rPr lang="en-ID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418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Rimnicu Vilcea – Craiova – Pitesti = 504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Craiova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Dobreta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Timisoara – Lugoj – Mehadia – Dobreta – Craiova = 494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96521" y="4614759"/>
            <a:ext cx="789272" cy="7892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smtClean="0">
                <a:solidFill>
                  <a:srgbClr val="FF0000"/>
                </a:solidFill>
              </a:rPr>
              <a:t>15</a:t>
            </a:r>
            <a:endParaRPr lang="en-ID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UNIFORM 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Apakah dapat menemukan tujuan / solusi? </a:t>
            </a:r>
            <a:r>
              <a:rPr lang="en-ID" sz="2800" smtClean="0">
                <a:solidFill>
                  <a:srgbClr val="FF0000"/>
                </a:solidFill>
              </a:rPr>
              <a:t>Ya</a:t>
            </a:r>
          </a:p>
          <a:p>
            <a:r>
              <a:rPr lang="en-ID" sz="2800" smtClean="0"/>
              <a:t>Berapa langkah? </a:t>
            </a:r>
            <a:r>
              <a:rPr lang="en-ID" sz="2800" smtClean="0">
                <a:solidFill>
                  <a:srgbClr val="FF0000"/>
                </a:solidFill>
              </a:rPr>
              <a:t>15 langkah</a:t>
            </a:r>
          </a:p>
          <a:p>
            <a:r>
              <a:rPr lang="en-ID" sz="2800" smtClean="0"/>
              <a:t>Apakah optimal? </a:t>
            </a:r>
            <a:r>
              <a:rPr lang="en-ID" sz="2800" smtClean="0">
                <a:solidFill>
                  <a:srgbClr val="FF0000"/>
                </a:solidFill>
              </a:rPr>
              <a:t>Ya, dalam menemukan solusi</a:t>
            </a:r>
          </a:p>
          <a:p>
            <a:r>
              <a:rPr lang="en-ID" sz="2800" smtClean="0"/>
              <a:t>Bagaimana dengan waktu dan memory ? </a:t>
            </a:r>
            <a:r>
              <a:rPr lang="en-ID" sz="2800" smtClean="0">
                <a:solidFill>
                  <a:srgbClr val="FF0000"/>
                </a:solidFill>
              </a:rPr>
              <a:t>Lama/besar</a:t>
            </a:r>
            <a:endParaRPr lang="en-ID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993931"/>
            <a:ext cx="2953407" cy="2585323"/>
          </a:xfrm>
          <a:prstGeom prst="rect">
            <a:avLst/>
          </a:prstGeom>
          <a:solidFill>
            <a:srgbClr val="FFFF00">
              <a:alpha val="25882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let's take a coffee break</a:t>
            </a:r>
            <a:endParaRPr lang="en-ID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err="1" smtClean="0"/>
              <a:t>dapat</a:t>
            </a:r>
            <a:r>
              <a:rPr lang="en-US" smtClean="0"/>
              <a:t> memahami </a:t>
            </a:r>
            <a:r>
              <a:rPr lang="en-US"/>
              <a:t>konsep pencarian atau problem solving sebagai salah satu konsep dasar Artificial Intelligence (AI)</a:t>
            </a:r>
          </a:p>
          <a:p>
            <a:r>
              <a:rPr lang="en-US"/>
              <a:t>Mahasiswa dapat m</a:t>
            </a:r>
            <a:r>
              <a:rPr lang="en-US" smtClean="0"/>
              <a:t>emahami </a:t>
            </a:r>
            <a:r>
              <a:rPr lang="en-US"/>
              <a:t>konsep problem solving</a:t>
            </a:r>
          </a:p>
          <a:p>
            <a:r>
              <a:rPr lang="en-US"/>
              <a:t>Mahasiswa dapat m</a:t>
            </a:r>
            <a:r>
              <a:rPr lang="en-US" smtClean="0"/>
              <a:t>emahami </a:t>
            </a:r>
            <a:r>
              <a:rPr lang="en-US"/>
              <a:t>jenis-jenis teknik pencarian (blind &amp; heuristic)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BEST FIRST SEARCH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/>
              <a:t>Node yang dipilih berdasarkan evaluation function  f(n), f(n) paling rendah akan dipilih </a:t>
            </a:r>
          </a:p>
          <a:p>
            <a:r>
              <a:rPr lang="en-ID" sz="2800"/>
              <a:t>Fungsi heuristik h(n) </a:t>
            </a:r>
            <a:r>
              <a:rPr lang="en-ID" sz="2800" smtClean="0"/>
              <a:t>adalah fungsi </a:t>
            </a:r>
            <a:r>
              <a:rPr lang="en-ID" sz="2800">
                <a:solidFill>
                  <a:srgbClr val="FF0000"/>
                </a:solidFill>
              </a:rPr>
              <a:t>estimasi</a:t>
            </a:r>
            <a:r>
              <a:rPr lang="en-ID" sz="2800"/>
              <a:t> jarak terdekat antara node tertentu n dengan node tujuan.</a:t>
            </a:r>
          </a:p>
          <a:p>
            <a:r>
              <a:rPr lang="en-ID" sz="2800"/>
              <a:t>Jika h(n) = 0 maka n adalah node </a:t>
            </a:r>
            <a:r>
              <a:rPr lang="en-ID" sz="2800" smtClean="0"/>
              <a:t>tujuan</a:t>
            </a:r>
          </a:p>
          <a:p>
            <a:r>
              <a:rPr lang="en-ID" sz="2800" smtClean="0"/>
              <a:t>Greedy BFS </a:t>
            </a:r>
            <a:r>
              <a:rPr lang="en-ID" sz="2800" smtClean="0">
                <a:sym typeface="Wingdings" panose="05000000000000000000" pitchFamily="2" charset="2"/>
              </a:rPr>
              <a:t> </a:t>
            </a:r>
            <a:r>
              <a:rPr lang="en-US" sz="2800" b="1">
                <a:solidFill>
                  <a:srgbClr val="FF0000"/>
                </a:solidFill>
              </a:rPr>
              <a:t>f(n) = h(n</a:t>
            </a:r>
            <a:r>
              <a:rPr lang="en-US" sz="2800" b="1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800" smtClean="0"/>
              <a:t>A* </a:t>
            </a:r>
            <a:r>
              <a:rPr lang="en-US" sz="2800" smtClean="0">
                <a:sym typeface="Wingdings" panose="05000000000000000000" pitchFamily="2" charset="2"/>
              </a:rPr>
              <a:t> </a:t>
            </a:r>
            <a:r>
              <a:rPr lang="en-US" sz="2800" b="1" smtClean="0">
                <a:solidFill>
                  <a:srgbClr val="FF0000"/>
                </a:solidFill>
                <a:sym typeface="Wingdings" panose="05000000000000000000" pitchFamily="2" charset="2"/>
              </a:rPr>
              <a:t>f(n) = h(n) + g(n)</a:t>
            </a:r>
            <a:endParaRPr lang="en-ID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GREEDY BEST FIRST SEARCH</a:t>
            </a:r>
            <a:endParaRPr lang="en-ID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1365686" y="1787591"/>
          <a:ext cx="8275896" cy="413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686" y="1787591"/>
                        <a:ext cx="8275896" cy="4134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77802" y="1048558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356912" y="2739349"/>
            <a:ext cx="693019" cy="693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732371" y="2810577"/>
            <a:ext cx="63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Start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91145" y="4757834"/>
            <a:ext cx="693019" cy="693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5787911" y="526618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solidFill>
                  <a:srgbClr val="FF0000"/>
                </a:solidFill>
              </a:rPr>
              <a:t>End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686" y="61139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C00000"/>
                </a:solidFill>
              </a:rPr>
              <a:t>What’s the real shortest path from Arad to Bucharest?</a:t>
            </a:r>
          </a:p>
          <a:p>
            <a:r>
              <a:rPr lang="en-US" altLang="en-US">
                <a:solidFill>
                  <a:srgbClr val="C00000"/>
                </a:solidFill>
              </a:rPr>
              <a:t>What’s the distance on that path?</a:t>
            </a:r>
          </a:p>
        </p:txBody>
      </p:sp>
    </p:spTree>
    <p:extLst>
      <p:ext uri="{BB962C8B-B14F-4D97-AF65-F5344CB8AC3E}">
        <p14:creationId xmlns:p14="http://schemas.microsoft.com/office/powerpoint/2010/main" val="168552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 smtClean="0"/>
              <a:t>GREEDY BEST FIRST SEARCH</a:t>
            </a:r>
            <a:endParaRPr lang="en-ID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Initial state = </a:t>
            </a:r>
            <a:r>
              <a:rPr lang="en-ID" smtClean="0">
                <a:solidFill>
                  <a:srgbClr val="FF0000"/>
                </a:solidFill>
              </a:rPr>
              <a:t>Arad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 smtClean="0"/>
              <a:t>GREEDY BEST FIRST SEARCH</a:t>
            </a:r>
            <a:endParaRPr lang="en-ID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Arad-Sibiu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253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Initial state = Arad</a:t>
            </a:r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2724144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Arad – Zerind	= 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</a:rPr>
              <a:t>Arad – Sibiu	= 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Arad – Timisoara = 329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79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 smtClean="0"/>
              <a:t>GREEDY BEST FIRST SEARCH</a:t>
            </a:r>
            <a:endParaRPr lang="en-ID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Fagaras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178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Initial state = Arad</a:t>
            </a:r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2724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Zerind	= 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Sibiu	= 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Timisoara =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38" y="2754974"/>
            <a:ext cx="3834063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Arad – Sibiu – Oradea = 380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</a:rPr>
              <a:t>Arad – Sibiu – Fagaras = 178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Arad – Sibiu – Rimnicu Vilcea = 193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7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11174413" cy="617537"/>
          </a:xfrm>
        </p:spPr>
        <p:txBody>
          <a:bodyPr>
            <a:normAutofit fontScale="90000"/>
          </a:bodyPr>
          <a:lstStyle/>
          <a:p>
            <a:r>
              <a:rPr lang="en-ID" smtClean="0"/>
              <a:t>GREEDY BEST FIRST SEARCH</a:t>
            </a:r>
            <a:endParaRPr lang="en-ID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98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Fagaras – Bucharest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b="1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D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Initial state = Arad</a:t>
            </a:r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2724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Zerind	= 374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Sibiu	= 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Timisoara = 329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38" y="2754974"/>
            <a:ext cx="383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Sibiu – Oradea = 380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Sibiu – Fagaras = 178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Arad – Sibiu – Rimnicu Vilcea = 193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37" y="3759755"/>
            <a:ext cx="415158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solidFill>
                  <a:srgbClr val="FF0000"/>
                </a:solidFill>
              </a:rPr>
              <a:t>Arad – Sibiu – </a:t>
            </a:r>
            <a:r>
              <a:rPr lang="en-ID" smtClean="0">
                <a:solidFill>
                  <a:srgbClr val="FF0000"/>
                </a:solidFill>
              </a:rPr>
              <a:t>Fagaras – Bucharest = 0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538" y="5002908"/>
            <a:ext cx="5370786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800" smtClean="0">
                <a:solidFill>
                  <a:srgbClr val="FF0000"/>
                </a:solidFill>
              </a:rPr>
              <a:t>Sudah mencapai tujuan, tapi apakah jalur yang terpilih adalah terbaik?</a:t>
            </a:r>
            <a:endParaRPr lang="en-ID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Complete </a:t>
            </a:r>
            <a:r>
              <a:rPr lang="en-US" sz="2800" dirty="0"/>
              <a:t>? </a:t>
            </a:r>
            <a:endParaRPr lang="en-US" sz="2800" dirty="0" smtClean="0"/>
          </a:p>
          <a:p>
            <a:pPr lvl="1"/>
            <a:r>
              <a:rPr lang="en-US" sz="2400" dirty="0" err="1" smtClean="0"/>
              <a:t>Tidak</a:t>
            </a:r>
            <a:r>
              <a:rPr lang="en-US" sz="2400" dirty="0" smtClean="0"/>
              <a:t>,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looping, </a:t>
            </a:r>
            <a:r>
              <a:rPr lang="en-US" sz="2400" dirty="0" err="1" smtClean="0"/>
              <a:t>mis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Oradea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goal </a:t>
            </a:r>
            <a:r>
              <a:rPr lang="en-US" sz="2400" dirty="0" err="1" smtClean="0"/>
              <a:t>jika</a:t>
            </a:r>
            <a:r>
              <a:rPr lang="en-US" sz="2400" dirty="0" smtClean="0"/>
              <a:t> start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lasi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Time ?</a:t>
            </a:r>
          </a:p>
          <a:p>
            <a:pPr lvl="1"/>
            <a:r>
              <a:rPr lang="en-US" sz="2400" dirty="0" smtClean="0"/>
              <a:t>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heuristic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improvement yang </a:t>
            </a:r>
            <a:r>
              <a:rPr lang="en-US" sz="2400" dirty="0" err="1" smtClean="0"/>
              <a:t>besar</a:t>
            </a:r>
            <a:endParaRPr lang="en-US" sz="2400" dirty="0"/>
          </a:p>
          <a:p>
            <a:r>
              <a:rPr lang="en-US" sz="2800" dirty="0" smtClean="0"/>
              <a:t>Space ?</a:t>
            </a:r>
          </a:p>
          <a:p>
            <a:pPr lvl="1"/>
            <a:r>
              <a:rPr lang="en-US" sz="2400" dirty="0" smtClean="0"/>
              <a:t>O(</a:t>
            </a:r>
            <a:r>
              <a:rPr lang="en-US" sz="2400" dirty="0" err="1" smtClean="0"/>
              <a:t>b</a:t>
            </a:r>
            <a:r>
              <a:rPr lang="en-US" sz="2400" baseline="30000" dirty="0" err="1" smtClean="0"/>
              <a:t>m</a:t>
            </a:r>
            <a:r>
              <a:rPr lang="en-US" sz="2400" dirty="0" smtClean="0"/>
              <a:t>)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node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memory</a:t>
            </a:r>
          </a:p>
          <a:p>
            <a:r>
              <a:rPr lang="en-US" sz="2800" dirty="0" smtClean="0"/>
              <a:t>Optimal ?</a:t>
            </a:r>
          </a:p>
          <a:p>
            <a:pPr lvl="1"/>
            <a:r>
              <a:rPr lang="en-US" sz="2400" dirty="0" err="1" smtClean="0"/>
              <a:t>Tidak</a:t>
            </a:r>
            <a:r>
              <a:rPr lang="en-US" sz="2400" dirty="0" smtClean="0"/>
              <a:t>, </a:t>
            </a:r>
            <a:r>
              <a:rPr lang="en-US" sz="2400" dirty="0" err="1" smtClean="0"/>
              <a:t>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smtClean="0"/>
              <a:t>Bucharest sebelumnya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122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Algoritma A*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547872" cy="4023360"/>
          </a:xfrm>
        </p:spPr>
        <p:txBody>
          <a:bodyPr/>
          <a:lstStyle/>
          <a:p>
            <a:r>
              <a:rPr lang="en-US" sz="2400"/>
              <a:t>A*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 b="1">
                <a:solidFill>
                  <a:srgbClr val="FF0000"/>
                </a:solidFill>
                <a:sym typeface="Wingdings" panose="05000000000000000000" pitchFamily="2" charset="2"/>
              </a:rPr>
              <a:t>f(n) = h(n) + g(n)</a:t>
            </a:r>
            <a:endParaRPr lang="en-ID" sz="2400" b="1">
              <a:solidFill>
                <a:srgbClr val="FF0000"/>
              </a:solidFill>
            </a:endParaRPr>
          </a:p>
          <a:p>
            <a:r>
              <a:rPr lang="en-ID" smtClean="0"/>
              <a:t>f(n) = fungsi biaya</a:t>
            </a:r>
          </a:p>
          <a:p>
            <a:r>
              <a:rPr lang="en-ID" smtClean="0"/>
              <a:t>h(n) = </a:t>
            </a:r>
            <a:r>
              <a:rPr lang="en-ID"/>
              <a:t>estimasi biaya untuk menuju ke </a:t>
            </a:r>
            <a:r>
              <a:rPr lang="en-ID" smtClean="0"/>
              <a:t>tujuan</a:t>
            </a:r>
          </a:p>
          <a:p>
            <a:r>
              <a:rPr lang="en-ID" smtClean="0"/>
              <a:t>g(n) </a:t>
            </a:r>
            <a:r>
              <a:rPr lang="en-ID"/>
              <a:t>= biaya yang sudah ditempuh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878908" y="1133874"/>
          <a:ext cx="6575156" cy="32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908" y="1133874"/>
                        <a:ext cx="6575156" cy="3285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36143" y="4697128"/>
            <a:ext cx="4922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/>
              <a:t>Contoh: </a:t>
            </a:r>
          </a:p>
          <a:p>
            <a:r>
              <a:rPr lang="en-ID" smtClean="0"/>
              <a:t>Misalnya path </a:t>
            </a:r>
            <a:r>
              <a:rPr lang="en-ID" smtClean="0">
                <a:solidFill>
                  <a:srgbClr val="FF0000"/>
                </a:solidFill>
              </a:rPr>
              <a:t>Arad-Sibiu</a:t>
            </a:r>
            <a:r>
              <a:rPr lang="en-ID" smtClean="0"/>
              <a:t> dengan tujuan=</a:t>
            </a:r>
            <a:r>
              <a:rPr lang="en-ID" smtClean="0">
                <a:solidFill>
                  <a:srgbClr val="FF0000"/>
                </a:solidFill>
              </a:rPr>
              <a:t>Bucharest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h(n) = 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g(n) =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/>
              <a:t>f(n) = h(n) + g(n) = 393</a:t>
            </a:r>
            <a:endParaRPr lang="en-ID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00800" y="2513296"/>
            <a:ext cx="1765686" cy="11924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3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7313"/>
            <a:ext cx="6324600" cy="617537"/>
          </a:xfrm>
        </p:spPr>
        <p:txBody>
          <a:bodyPr>
            <a:normAutofit fontScale="90000"/>
          </a:bodyPr>
          <a:lstStyle/>
          <a:p>
            <a:pPr algn="ctr"/>
            <a:r>
              <a:rPr lang="en-ID" smtClean="0"/>
              <a:t>ALGORITMA A*</a:t>
            </a:r>
            <a:endParaRPr lang="en-ID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366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313518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Initial state = </a:t>
            </a: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</a:t>
            </a:r>
            <a:endParaRPr lang="en-ID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Arad-Sibiu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393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2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Initial state = Arad</a:t>
            </a:r>
            <a:endParaRPr lang="en-ID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38" y="1750193"/>
            <a:ext cx="4048224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Zerind = 75 + 374 = 449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</a:rPr>
              <a:t>Arad – Sibiu = 140 + 253 = 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</a:rPr>
              <a:t>Arad – Timisoara = 118 + 329 = 447</a:t>
            </a:r>
            <a:endParaRPr lang="en-ID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83318" y="86889"/>
            <a:ext cx="6323798" cy="617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ALGORITMA A*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299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D" smtClean="0"/>
              <a:t>Topik Pembahasan</a:t>
            </a:r>
            <a:endParaRPr lang="id-ID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Pengantar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Uniform Cost Search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Pencarian Heuristik dan Contoh Algoritmanya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Greedy Best First Search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A*</a:t>
            </a:r>
          </a:p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2800" smtClean="0"/>
              <a:t>Latihan Mandiri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5905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Rimnicu Vilcea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413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638" y="1299410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Initial state = Arad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38" y="2754974"/>
            <a:ext cx="4167739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= 75 + 374 = 449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= 239 + 178 = 417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Rimnicu Vilcea = 220 + 193 = 413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Timisoara = 118 + 329 = 447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483318" y="86889"/>
            <a:ext cx="6323798" cy="617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ALGORITMA A*</a:t>
            </a:r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471638" y="1750193"/>
            <a:ext cx="41430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Zerind = 75 + 374 = 449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= 140 + 253 = 393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Timisoara = 118 + 329 = 447</a:t>
            </a:r>
            <a:endParaRPr lang="en-ID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Rimnicu Vilcea – Pitesti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415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No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483318" y="86889"/>
            <a:ext cx="6323798" cy="617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ALGORITMA A*</a:t>
            </a:r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471638" y="1212279"/>
            <a:ext cx="4167739" cy="23083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= 75 + 374 = 449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= 239 + 178 = 417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Rimnicu Vilcea – Pitesti = 317 + 98 = 415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Craiova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366 </a:t>
            </a:r>
            <a:r>
              <a:rPr lang="en-ID">
                <a:latin typeface="+mn-lt"/>
                <a:cs typeface="Arial" panose="020B0604020202020204" pitchFamily="34" charset="0"/>
              </a:rPr>
              <a:t>+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160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526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Timisoara = 118 + 329 = 447</a:t>
            </a:r>
          </a:p>
        </p:txBody>
      </p:sp>
    </p:spTree>
    <p:extLst>
      <p:ext uri="{BB962C8B-B14F-4D97-AF65-F5344CB8AC3E}">
        <p14:creationId xmlns:p14="http://schemas.microsoft.com/office/powerpoint/2010/main" val="36135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Fagaras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417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ID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483318" y="86889"/>
            <a:ext cx="6323798" cy="617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ALGORITMA A*</a:t>
            </a:r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471638" y="1212279"/>
            <a:ext cx="416773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= 75 + 374 = 449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Fagaras = 239 + 178 = 417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Rimnicu Vilcea – Pitesti - Bucharest = 418 + 0 = 418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Pitesti -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Craiova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455 </a:t>
            </a:r>
            <a:r>
              <a:rPr lang="en-ID">
                <a:latin typeface="+mn-lt"/>
                <a:cs typeface="Arial" panose="020B0604020202020204" pitchFamily="34" charset="0"/>
              </a:rPr>
              <a:t>+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160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615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Craiova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366 </a:t>
            </a:r>
            <a:r>
              <a:rPr lang="en-ID">
                <a:latin typeface="+mn-lt"/>
                <a:cs typeface="Arial" panose="020B0604020202020204" pitchFamily="34" charset="0"/>
              </a:rPr>
              <a:t>+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160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526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Timisoara = 118 + 329 = 447</a:t>
            </a:r>
          </a:p>
        </p:txBody>
      </p:sp>
    </p:spTree>
    <p:extLst>
      <p:ext uri="{BB962C8B-B14F-4D97-AF65-F5344CB8AC3E}">
        <p14:creationId xmlns:p14="http://schemas.microsoft.com/office/powerpoint/2010/main" val="2779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407269" y="950994"/>
          <a:ext cx="6998668" cy="3496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Bitmap Image" r:id="rId3" imgW="9914286" imgH="4952381" progId="Paint.Picture">
                  <p:embed/>
                </p:oleObj>
              </mc:Choice>
              <mc:Fallback>
                <p:oleObj name="Bitmap Image" r:id="rId3" imgW="9914286" imgH="4952381" progId="Paint.Picture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269" y="950994"/>
                        <a:ext cx="6998668" cy="3496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2397" y="104095"/>
            <a:ext cx="3337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</a:rPr>
              <a:t>Romanian Route Finding</a:t>
            </a:r>
            <a:endParaRPr lang="en-ID" sz="2400" b="1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256421" y="5002909"/>
          <a:ext cx="5072514" cy="1529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2218958450"/>
                    </a:ext>
                  </a:extLst>
                </a:gridCol>
                <a:gridCol w="3773103">
                  <a:extLst>
                    <a:ext uri="{9D8B030D-6E8A-4147-A177-3AD203B41FA5}">
                      <a16:colId xmlns:a16="http://schemas.microsoft.com/office/drawing/2014/main" val="3204243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Best Path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Arad – Sibiu – Rimnicu Vilcea – Pitesti – Bucharest 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5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Path cost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mtClean="0"/>
                        <a:t>418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D" smtClean="0"/>
                        <a:t>Goal state?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800" b="1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ID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45674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483318" y="86889"/>
            <a:ext cx="6323798" cy="617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ALGORITMA A*</a:t>
            </a:r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471638" y="1212279"/>
            <a:ext cx="4167739" cy="286232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Zerind = 75 + 374 = 449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latin typeface="+mn-lt"/>
                <a:cs typeface="Arial" panose="020B0604020202020204" pitchFamily="34" charset="0"/>
              </a:rPr>
              <a:t>Arad – Sibiu – Fagaras – Buchares = 450 + 0 = 450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Arad – Sibiu – Rimnicu Vilcea – Pitesti - Bucharest = 418 + 0 = 418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Pitesti -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Craiova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455 </a:t>
            </a:r>
            <a:r>
              <a:rPr lang="en-ID">
                <a:latin typeface="+mn-lt"/>
                <a:cs typeface="Arial" panose="020B0604020202020204" pitchFamily="34" charset="0"/>
              </a:rPr>
              <a:t>+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160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615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Sibiu – Rimnicu Vilcea –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Craiova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366 </a:t>
            </a:r>
            <a:r>
              <a:rPr lang="en-ID">
                <a:latin typeface="+mn-lt"/>
                <a:cs typeface="Arial" panose="020B0604020202020204" pitchFamily="34" charset="0"/>
              </a:rPr>
              <a:t>+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160 </a:t>
            </a:r>
            <a:r>
              <a:rPr lang="en-ID">
                <a:latin typeface="+mn-lt"/>
                <a:cs typeface="Arial" panose="020B0604020202020204" pitchFamily="34" charset="0"/>
              </a:rPr>
              <a:t>= </a:t>
            </a:r>
            <a:r>
              <a:rPr lang="en-ID" smtClean="0">
                <a:latin typeface="+mn-lt"/>
                <a:cs typeface="Arial" panose="020B0604020202020204" pitchFamily="34" charset="0"/>
              </a:rPr>
              <a:t>526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>
                <a:latin typeface="+mn-lt"/>
                <a:cs typeface="Arial" panose="020B0604020202020204" pitchFamily="34" charset="0"/>
              </a:rPr>
              <a:t>Arad – Timisoara = 118 + 329 = 447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637" y="5130265"/>
            <a:ext cx="445649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2400" b="1" smtClean="0"/>
              <a:t>Algoritma A* </a:t>
            </a:r>
            <a:r>
              <a:rPr lang="en-ID" sz="2400" smtClean="0"/>
              <a:t>dapat menemukan tujuan lebih cepat dibanding </a:t>
            </a:r>
            <a:r>
              <a:rPr lang="en-ID" sz="2400" b="1" smtClean="0"/>
              <a:t>Uniform Cost Search </a:t>
            </a:r>
            <a:r>
              <a:rPr lang="en-ID" sz="2400" smtClean="0"/>
              <a:t>dan </a:t>
            </a:r>
            <a:r>
              <a:rPr lang="en-ID" sz="2400" b="1" smtClean="0"/>
              <a:t>Greedy BFS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6740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ALGORITMA A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Complete </a:t>
            </a:r>
            <a:r>
              <a:rPr lang="en-US" sz="3200" dirty="0"/>
              <a:t>? </a:t>
            </a:r>
            <a:endParaRPr lang="en-US" sz="3200" dirty="0" smtClean="0"/>
          </a:p>
          <a:p>
            <a:pPr lvl="1"/>
            <a:r>
              <a:rPr lang="en-US" sz="2800" dirty="0" err="1" smtClean="0"/>
              <a:t>Ya</a:t>
            </a:r>
            <a:r>
              <a:rPr lang="en-US" sz="2800" dirty="0" smtClean="0"/>
              <a:t>, </a:t>
            </a:r>
            <a:r>
              <a:rPr lang="en-US" sz="2800" dirty="0" err="1" smtClean="0"/>
              <a:t>selalu</a:t>
            </a:r>
            <a:r>
              <a:rPr lang="en-US" sz="2800" dirty="0" smtClean="0"/>
              <a:t> </a:t>
            </a:r>
            <a:r>
              <a:rPr lang="en-US" sz="2800" dirty="0" err="1" smtClean="0"/>
              <a:t>menemukan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solusinya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. </a:t>
            </a:r>
          </a:p>
          <a:p>
            <a:r>
              <a:rPr lang="en-US" sz="3200" dirty="0" smtClean="0"/>
              <a:t>Time ?</a:t>
            </a:r>
          </a:p>
          <a:p>
            <a:pPr lvl="1"/>
            <a:r>
              <a:rPr lang="en-US" sz="2800" dirty="0" err="1" smtClean="0"/>
              <a:t>Eksponensial</a:t>
            </a:r>
            <a:endParaRPr lang="en-US" sz="2800" dirty="0"/>
          </a:p>
          <a:p>
            <a:r>
              <a:rPr lang="en-US" sz="3200" dirty="0" smtClean="0"/>
              <a:t>Space ?</a:t>
            </a:r>
          </a:p>
          <a:p>
            <a:pPr lvl="1"/>
            <a:r>
              <a:rPr lang="en-US" sz="2800" dirty="0" smtClean="0"/>
              <a:t>O(</a:t>
            </a:r>
            <a:r>
              <a:rPr lang="en-US" sz="2800" dirty="0" err="1" smtClean="0"/>
              <a:t>b</a:t>
            </a:r>
            <a:r>
              <a:rPr lang="en-US" sz="2800" baseline="30000" dirty="0" err="1" smtClean="0"/>
              <a:t>m</a:t>
            </a:r>
            <a:r>
              <a:rPr lang="en-US" sz="2800" dirty="0" smtClean="0"/>
              <a:t>)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node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memory</a:t>
            </a:r>
          </a:p>
          <a:p>
            <a:r>
              <a:rPr lang="en-US" sz="3200" dirty="0" smtClean="0"/>
              <a:t>Optimal ?</a:t>
            </a:r>
          </a:p>
          <a:p>
            <a:pPr lvl="1"/>
            <a:r>
              <a:rPr lang="en-US" sz="2800" smtClean="0"/>
              <a:t>Ya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651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BREADTH FIRST SEARCH </a:t>
            </a:r>
            <a:r>
              <a:rPr lang="en-ID" smtClean="0"/>
              <a:t>vs GREEDY </a:t>
            </a:r>
            <a:r>
              <a:rPr lang="en-ID"/>
              <a:t>BEST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800">
                <a:hlinkClick r:id="rId2"/>
              </a:rPr>
              <a:t>https://cs.stanford.edu/people/abisee/tutorial/greedy.html</a:t>
            </a:r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87" y="3248503"/>
            <a:ext cx="5912154" cy="30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BFS VS GREEDY BFS VS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2800">
                <a:hlinkClick r:id="rId2"/>
              </a:rPr>
              <a:t>https://cs.stanford.edu/people/abisee/tutorial/astar.html</a:t>
            </a:r>
            <a:endParaRPr lang="en-ID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580" y="3547648"/>
            <a:ext cx="7163168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</a:t>
            </a:r>
            <a:r>
              <a:rPr lang="en-US" smtClean="0"/>
              <a:t>8-Puzzle </a:t>
            </a:r>
            <a:r>
              <a:rPr lang="en-US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705931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/>
              <a:t>Permasalahan 8-puzzle adalah sebuah puzzle yang ditemukan dan dipopulerkan oleh </a:t>
            </a:r>
            <a:r>
              <a:rPr lang="en-ID" sz="2400" b="1"/>
              <a:t>Noyes Palmer Chapman</a:t>
            </a:r>
            <a:r>
              <a:rPr lang="en-ID" sz="2400"/>
              <a:t> pada tahun </a:t>
            </a:r>
            <a:r>
              <a:rPr lang="en-ID" sz="2400" b="1"/>
              <a:t>1870</a:t>
            </a:r>
            <a:r>
              <a:rPr lang="en-ID" sz="2400"/>
              <a:t>. Puzzle dimainkan dalam bentuk kotak 3x3 dengan 8 kotak yang diisi angka 1 sampai 8, serta sebuah kotak kosong. </a:t>
            </a:r>
            <a:endParaRPr lang="en-ID" sz="2400" smtClean="0"/>
          </a:p>
          <a:p>
            <a:pPr marL="0" indent="0">
              <a:buNone/>
            </a:pPr>
            <a:r>
              <a:rPr lang="en-ID" sz="2400" smtClean="0"/>
              <a:t>Tugas </a:t>
            </a:r>
            <a:r>
              <a:rPr lang="en-ID" sz="2400"/>
              <a:t>pemain adalah menyusun kotak-kotak tersebut dalam urutan yang benar. Pemain dapat menggeser kotak yang kosong ke atas, ke bawah, ke kiri dan ke kanan. </a:t>
            </a:r>
            <a:endParaRPr lang="en-US" sz="2400"/>
          </a:p>
        </p:txBody>
      </p:sp>
      <p:grpSp>
        <p:nvGrpSpPr>
          <p:cNvPr id="16" name="Group 15"/>
          <p:cNvGrpSpPr/>
          <p:nvPr/>
        </p:nvGrpSpPr>
        <p:grpSpPr>
          <a:xfrm>
            <a:off x="8834004" y="1941702"/>
            <a:ext cx="1414914" cy="1415254"/>
            <a:chOff x="8834004" y="1941702"/>
            <a:chExt cx="1414914" cy="1415254"/>
          </a:xfrm>
        </p:grpSpPr>
        <p:sp>
          <p:nvSpPr>
            <p:cNvPr id="7" name="Rectangle 6"/>
            <p:cNvSpPr/>
            <p:nvPr/>
          </p:nvSpPr>
          <p:spPr>
            <a:xfrm>
              <a:off x="8834004" y="1944303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/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05642" y="1944303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7280" y="1941702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3</a:t>
              </a:r>
              <a:endParaRPr lang="en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34004" y="2415941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7</a:t>
              </a:r>
              <a:endParaRPr lang="en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05642" y="2415941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/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77280" y="2413340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4</a:t>
              </a:r>
              <a:endParaRPr lang="en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34004" y="2885318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6</a:t>
              </a:r>
              <a:endParaRPr lang="en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05642" y="2885318"/>
              <a:ext cx="471638" cy="4716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777280" y="2882717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5</a:t>
              </a:r>
              <a:endParaRPr lang="en-ID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34004" y="4254268"/>
            <a:ext cx="1414914" cy="1415254"/>
            <a:chOff x="8834004" y="1941702"/>
            <a:chExt cx="1414914" cy="1415254"/>
          </a:xfrm>
        </p:grpSpPr>
        <p:sp>
          <p:nvSpPr>
            <p:cNvPr id="18" name="Rectangle 17"/>
            <p:cNvSpPr/>
            <p:nvPr/>
          </p:nvSpPr>
          <p:spPr>
            <a:xfrm>
              <a:off x="8834004" y="1944303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1</a:t>
              </a:r>
              <a:endParaRPr lang="en-ID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05642" y="1944303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2</a:t>
              </a:r>
              <a:endParaRPr lang="en-ID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77280" y="1941702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3</a:t>
              </a:r>
              <a:endParaRPr lang="en-ID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34004" y="2415941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8</a:t>
              </a:r>
              <a:endParaRPr lang="en-ID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05642" y="2415941"/>
              <a:ext cx="471638" cy="4716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77280" y="2413340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4</a:t>
              </a:r>
              <a:endParaRPr lang="en-ID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834004" y="2885318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7</a:t>
              </a:r>
              <a:endParaRPr lang="en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305642" y="2885318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6</a:t>
              </a:r>
              <a:endParaRPr lang="en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777280" y="2882717"/>
              <a:ext cx="471638" cy="471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/>
                <a:t>5</a:t>
              </a:r>
            </a:p>
          </p:txBody>
        </p:sp>
      </p:grpSp>
      <p:sp>
        <p:nvSpPr>
          <p:cNvPr id="27" name="Down Arrow 26"/>
          <p:cNvSpPr/>
          <p:nvPr/>
        </p:nvSpPr>
        <p:spPr>
          <a:xfrm>
            <a:off x="9207402" y="3551624"/>
            <a:ext cx="569878" cy="539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/>
          <p:cNvSpPr txBox="1"/>
          <p:nvPr/>
        </p:nvSpPr>
        <p:spPr>
          <a:xfrm>
            <a:off x="10298819" y="2412854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smtClean="0"/>
              <a:t>awal</a:t>
            </a:r>
            <a:endParaRPr lang="en-ID" sz="2400"/>
          </a:p>
        </p:txBody>
      </p:sp>
      <p:sp>
        <p:nvSpPr>
          <p:cNvPr id="29" name="TextBox 28"/>
          <p:cNvSpPr txBox="1"/>
          <p:nvPr/>
        </p:nvSpPr>
        <p:spPr>
          <a:xfrm>
            <a:off x="10328205" y="4733618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smtClean="0"/>
              <a:t>tujuan</a:t>
            </a:r>
            <a:endParaRPr lang="en-ID" sz="2400"/>
          </a:p>
        </p:txBody>
      </p:sp>
      <p:sp>
        <p:nvSpPr>
          <p:cNvPr id="30" name="TextBox 29"/>
          <p:cNvSpPr txBox="1"/>
          <p:nvPr/>
        </p:nvSpPr>
        <p:spPr>
          <a:xfrm>
            <a:off x="8846074" y="1340237"/>
            <a:ext cx="1292533" cy="4001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ID" sz="2000" smtClean="0">
                <a:solidFill>
                  <a:srgbClr val="FFFF00"/>
                </a:solidFill>
              </a:rPr>
              <a:t>CONTOH</a:t>
            </a:r>
            <a:endParaRPr lang="en-ID" sz="2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FUNGSI HEURISTIK PADA 8-Puzzle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80" dirty="0"/>
              <a:t>Contoh pada 8-puzzles, diusulkan 2 </a:t>
            </a:r>
            <a:r>
              <a:rPr lang="pt-BR" sz="2880" i="1" dirty="0"/>
              <a:t>h(n) </a:t>
            </a:r>
            <a:endParaRPr lang="pt-BR" sz="2880" dirty="0"/>
          </a:p>
          <a:p>
            <a:pPr lvl="1"/>
            <a:r>
              <a:rPr lang="en-US" sz="2400" i="1" dirty="0"/>
              <a:t>h1 </a:t>
            </a:r>
            <a:r>
              <a:rPr lang="en-US" sz="2400" dirty="0"/>
              <a:t>=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kotak</a:t>
            </a:r>
            <a:r>
              <a:rPr lang="en-US" sz="2400" dirty="0"/>
              <a:t> yang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penempatan</a:t>
            </a:r>
            <a:r>
              <a:rPr lang="en-US" sz="2400" dirty="0"/>
              <a:t> </a:t>
            </a:r>
          </a:p>
          <a:p>
            <a:pPr lvl="1"/>
            <a:r>
              <a:rPr lang="en-US" sz="2400" i="1" dirty="0"/>
              <a:t>h2 </a:t>
            </a:r>
            <a:r>
              <a:rPr lang="en-US" sz="2400" dirty="0"/>
              <a:t>= </a:t>
            </a:r>
            <a:r>
              <a:rPr lang="en-US" sz="2400" dirty="0" err="1">
                <a:solidFill>
                  <a:srgbClr val="FF0000"/>
                </a:solidFill>
              </a:rPr>
              <a:t>Manhatan</a:t>
            </a:r>
            <a:r>
              <a:rPr lang="en-US" sz="2400" dirty="0">
                <a:solidFill>
                  <a:srgbClr val="FF0000"/>
                </a:solidFill>
              </a:rPr>
              <a:t> distance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jarak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kotak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diagonal </a:t>
            </a:r>
          </a:p>
          <a:p>
            <a:pPr lvl="1"/>
            <a:endParaRPr lang="en-US" sz="2400" dirty="0"/>
          </a:p>
          <a:p>
            <a:pPr lvl="1"/>
            <a:r>
              <a:rPr lang="en-US" sz="2400" i="1" dirty="0"/>
              <a:t>h1 = 8</a:t>
            </a:r>
          </a:p>
          <a:p>
            <a:pPr lvl="1"/>
            <a:r>
              <a:rPr lang="en-US" sz="2400" i="1" dirty="0"/>
              <a:t>h2 = 3 + 1 + 2 + 2 + 2 + 3 + 3 + 2</a:t>
            </a:r>
          </a:p>
          <a:p>
            <a:pPr marL="548640" lvl="1" indent="0">
              <a:buNone/>
            </a:pPr>
            <a:r>
              <a:rPr lang="en-US" sz="2400" i="1" dirty="0"/>
              <a:t>          = 18</a:t>
            </a:r>
          </a:p>
          <a:p>
            <a:endParaRPr lang="en-US" dirty="0"/>
          </a:p>
          <a:p>
            <a:r>
              <a:rPr lang="en-US" sz="2880" dirty="0"/>
              <a:t>Dari </a:t>
            </a:r>
            <a:r>
              <a:rPr lang="en-US" sz="2880" dirty="0" err="1"/>
              <a:t>kedua</a:t>
            </a:r>
            <a:r>
              <a:rPr lang="en-US" sz="2880" dirty="0"/>
              <a:t> </a:t>
            </a:r>
            <a:r>
              <a:rPr lang="en-US" sz="2880" dirty="0" err="1"/>
              <a:t>fungsi</a:t>
            </a:r>
            <a:r>
              <a:rPr lang="en-US" sz="2880" dirty="0"/>
              <a:t> heuristic </a:t>
            </a:r>
            <a:r>
              <a:rPr lang="en-US" sz="2880" dirty="0" err="1"/>
              <a:t>tersebut</a:t>
            </a:r>
            <a:r>
              <a:rPr lang="en-US" sz="2880" dirty="0"/>
              <a:t> </a:t>
            </a:r>
          </a:p>
          <a:p>
            <a:pPr marL="0" indent="0">
              <a:buNone/>
            </a:pPr>
            <a:r>
              <a:rPr lang="en-US" sz="2880" dirty="0"/>
              <a:t>      </a:t>
            </a:r>
            <a:r>
              <a:rPr lang="en-US" sz="2880" dirty="0" err="1"/>
              <a:t>sudah</a:t>
            </a:r>
            <a:r>
              <a:rPr lang="en-US" sz="2880" dirty="0"/>
              <a:t> </a:t>
            </a:r>
            <a:r>
              <a:rPr lang="en-US" sz="2880" dirty="0" err="1"/>
              <a:t>sama-sama</a:t>
            </a:r>
            <a:r>
              <a:rPr lang="en-US" sz="2880" dirty="0"/>
              <a:t> </a:t>
            </a:r>
            <a:r>
              <a:rPr lang="en-US" sz="2880" dirty="0" err="1"/>
              <a:t>tidak</a:t>
            </a:r>
            <a:r>
              <a:rPr lang="en-US" sz="2880" dirty="0"/>
              <a:t> overestimate</a:t>
            </a:r>
          </a:p>
          <a:p>
            <a:pPr marL="0" indent="0">
              <a:buNone/>
            </a:pPr>
            <a:r>
              <a:rPr lang="en-US" sz="2880" dirty="0"/>
              <a:t>      (</a:t>
            </a:r>
            <a:r>
              <a:rPr lang="en-US" sz="2880" dirty="0" err="1"/>
              <a:t>solusi</a:t>
            </a:r>
            <a:r>
              <a:rPr lang="en-US" sz="2880" dirty="0"/>
              <a:t> </a:t>
            </a:r>
            <a:r>
              <a:rPr lang="en-US" sz="2880" dirty="0" err="1"/>
              <a:t>sebenarnya</a:t>
            </a:r>
            <a:r>
              <a:rPr lang="en-US" sz="2880" dirty="0"/>
              <a:t> = 26 step) </a:t>
            </a:r>
          </a:p>
          <a:p>
            <a:pPr lvl="1"/>
            <a:endParaRPr lang="en-US" sz="2400" i="1" dirty="0"/>
          </a:p>
        </p:txBody>
      </p:sp>
      <p:pic>
        <p:nvPicPr>
          <p:cNvPr id="4" name="Picture 5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217" y="3946930"/>
            <a:ext cx="4652010" cy="23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2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MANHATAN DISTANCE VS EUCLIDEAN DISTANCE</a:t>
            </a:r>
            <a:endParaRPr lang="en-ID"/>
          </a:p>
        </p:txBody>
      </p:sp>
      <p:pic>
        <p:nvPicPr>
          <p:cNvPr id="43010" name="Picture 2" descr="Log Book — Guide to Distance Measuring Approaches for K- Means Clustering |  by Dip Ranjan Chatterjee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153" y="1832583"/>
            <a:ext cx="4946021" cy="450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Font typeface="Wingdings" panose="05000000000000000000" pitchFamily="2" charset="2"/>
              <a:buChar char="q"/>
            </a:pPr>
            <a:r>
              <a:rPr lang="en-ID" sz="3200"/>
              <a:t>Pencarian buta (uninformed/blind search):</a:t>
            </a:r>
          </a:p>
          <a:p>
            <a:pPr marL="714375" lvl="1" indent="-314325"/>
            <a:r>
              <a:rPr lang="en-ID" sz="2800"/>
              <a:t>Breadth First Search (BFS)</a:t>
            </a:r>
          </a:p>
          <a:p>
            <a:pPr marL="714375" lvl="1" indent="-314325"/>
            <a:r>
              <a:rPr lang="en-ID" sz="2800"/>
              <a:t>Depth First Search (DFS)</a:t>
            </a:r>
            <a:endParaRPr lang="en-US" sz="2800"/>
          </a:p>
          <a:p>
            <a:pPr marL="714375" lvl="1" indent="-314325"/>
            <a:r>
              <a:rPr lang="en-US" sz="2800"/>
              <a:t>Iterative Deepening Search</a:t>
            </a:r>
          </a:p>
          <a:p>
            <a:pPr marL="714375" lvl="1" indent="-314325"/>
            <a:r>
              <a:rPr lang="en-US" sz="2800"/>
              <a:t>Uniform Cost </a:t>
            </a:r>
            <a:r>
              <a:rPr lang="en-US" sz="2800" smtClean="0"/>
              <a:t>Search</a:t>
            </a:r>
          </a:p>
          <a:p>
            <a:pPr marL="357188" indent="-357188"/>
            <a:r>
              <a:rPr lang="en-ID" sz="3200" smtClean="0">
                <a:solidFill>
                  <a:srgbClr val="FF0000"/>
                </a:solidFill>
              </a:rPr>
              <a:t>Apa kelemahan dari blind search</a:t>
            </a:r>
            <a:r>
              <a:rPr lang="en-ID" sz="3200">
                <a:solidFill>
                  <a:srgbClr val="FF0000"/>
                </a:solidFill>
              </a:rPr>
              <a:t> </a:t>
            </a:r>
            <a:r>
              <a:rPr lang="en-ID" sz="3200" smtClean="0">
                <a:solidFill>
                  <a:srgbClr val="FF0000"/>
                </a:solidFill>
              </a:rPr>
              <a:t>?</a:t>
            </a:r>
            <a:endParaRPr lang="en-ID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BAGAIMANA MENYELESAIKAN 8-PUZZLE?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233448"/>
            <a:ext cx="5827869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994" y="2920635"/>
            <a:ext cx="1629149" cy="16513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54472" y="4602162"/>
            <a:ext cx="4074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/>
              <a:t>https://youtu.be/QXFfnWrlkC8</a:t>
            </a:r>
          </a:p>
        </p:txBody>
      </p:sp>
    </p:spTree>
    <p:extLst>
      <p:ext uri="{BB962C8B-B14F-4D97-AF65-F5344CB8AC3E}">
        <p14:creationId xmlns:p14="http://schemas.microsoft.com/office/powerpoint/2010/main" val="23998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LATIHAN MANDIRI: ALGORITMA A*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-411480">
              <a:buFont typeface="Arial" pitchFamily="34" charset="0"/>
              <a:buChar char="•"/>
            </a:pPr>
            <a:r>
              <a:rPr lang="en-US" sz="2880" smtClean="0"/>
              <a:t>h(n</a:t>
            </a:r>
            <a:r>
              <a:rPr lang="en-US" sz="2880" dirty="0"/>
              <a:t>) = </a:t>
            </a:r>
            <a:r>
              <a:rPr lang="en-US" sz="2880" dirty="0" err="1"/>
              <a:t>Jumlah</a:t>
            </a:r>
            <a:r>
              <a:rPr lang="en-US" sz="2880" dirty="0"/>
              <a:t> </a:t>
            </a:r>
            <a:r>
              <a:rPr lang="en-US" sz="2880" dirty="0" err="1"/>
              <a:t>kotak</a:t>
            </a:r>
            <a:r>
              <a:rPr lang="en-US" sz="2880" dirty="0"/>
              <a:t> yang </a:t>
            </a:r>
            <a:r>
              <a:rPr lang="en-US" sz="2880" dirty="0" err="1"/>
              <a:t>salah</a:t>
            </a:r>
            <a:r>
              <a:rPr lang="en-US" sz="2880" dirty="0"/>
              <a:t> </a:t>
            </a:r>
            <a:r>
              <a:rPr lang="en-US" sz="2880" err="1"/>
              <a:t>penempatan</a:t>
            </a:r>
            <a:r>
              <a:rPr lang="en-US" sz="2880"/>
              <a:t> </a:t>
            </a:r>
            <a:endParaRPr lang="en-US" sz="2880" smtClean="0"/>
          </a:p>
          <a:p>
            <a:pPr marL="411480" lvl="1" indent="-411480">
              <a:buFont typeface="Arial" pitchFamily="34" charset="0"/>
              <a:buChar char="•"/>
            </a:pPr>
            <a:r>
              <a:rPr lang="en-US" sz="2880" smtClean="0"/>
              <a:t>g(n) = manhatan distance</a:t>
            </a:r>
            <a:endParaRPr lang="en-US" sz="288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41261" y="3304223"/>
          <a:ext cx="2579352" cy="25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978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78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784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3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5978" marR="85978" marT="42989" marB="429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620000" y="3283202"/>
          <a:ext cx="2600373" cy="260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791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791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91"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100" b="1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en-US" sz="3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6679" marR="86679" marT="43340" marB="43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29840" y="5978033"/>
            <a:ext cx="14334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Initial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16240" y="5978033"/>
            <a:ext cx="140455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Goal State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437746" y="3972910"/>
            <a:ext cx="1324304" cy="945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5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Russel</a:t>
            </a:r>
            <a:r>
              <a:rPr lang="en-ID"/>
              <a:t>, S., &amp; Norvig, P. (2003). Artificial Intelligence A Modern Approach . New Jersey : Pearson Education, Inc.</a:t>
            </a:r>
          </a:p>
          <a:p>
            <a:r>
              <a:rPr lang="en-ID" smtClean="0"/>
              <a:t>Suyanto</a:t>
            </a:r>
            <a:r>
              <a:rPr lang="en-ID"/>
              <a:t>. (2011). Artificial Intelligence . Bandung : Informatika .</a:t>
            </a:r>
          </a:p>
          <a:p>
            <a:r>
              <a:rPr lang="en-ID" smtClean="0"/>
              <a:t>Sutojo</a:t>
            </a:r>
            <a:r>
              <a:rPr lang="en-ID"/>
              <a:t>, T., Mulyanto, E., &amp; Suhartono, V. (2011). Kecerdasan Buatan . Yogyakarta : C.V.Andi Offset.</a:t>
            </a:r>
          </a:p>
          <a:p>
            <a:r>
              <a:rPr lang="en-ID">
                <a:hlinkClick r:id="rId2"/>
              </a:rPr>
              <a:t>https://</a:t>
            </a:r>
            <a:r>
              <a:rPr lang="en-ID" smtClean="0">
                <a:hlinkClick r:id="rId2"/>
              </a:rPr>
              <a:t>cs.stanford.edu/people/abisee/gs.pdf</a:t>
            </a:r>
            <a:endParaRPr lang="en-ID" smtClean="0"/>
          </a:p>
          <a:p>
            <a:r>
              <a:rPr lang="en-ID"/>
              <a:t>Slide “Informed (Heuristic) Search” </a:t>
            </a:r>
            <a:r>
              <a:rPr lang="en-ID" smtClean="0"/>
              <a:t>from Washington Edu </a:t>
            </a:r>
            <a:r>
              <a:rPr lang="en-ID" smtClean="0">
                <a:hlinkClick r:id="rId3"/>
              </a:rPr>
              <a:t>https</a:t>
            </a:r>
            <a:r>
              <a:rPr lang="en-ID">
                <a:hlinkClick r:id="rId3"/>
              </a:rPr>
              <a:t>://</a:t>
            </a:r>
            <a:r>
              <a:rPr lang="en-ID" smtClean="0">
                <a:hlinkClick r:id="rId3"/>
              </a:rPr>
              <a:t>courses.cs.washington.edu/courses/cse473/09au/schedule/InformedSearch2009.ppt</a:t>
            </a:r>
            <a:r>
              <a:rPr lang="en-ID" smtClean="0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5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PENGANTAR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smtClean="0"/>
              <a:t>Kelemahan blind search:</a:t>
            </a:r>
          </a:p>
          <a:p>
            <a:pPr lvl="1"/>
            <a:r>
              <a:rPr lang="en-ID" sz="2800"/>
              <a:t>Waktu akses lama</a:t>
            </a:r>
          </a:p>
          <a:p>
            <a:pPr lvl="1"/>
            <a:r>
              <a:rPr lang="en-ID" sz="2800"/>
              <a:t>Memori yang dibutuhkan besar</a:t>
            </a:r>
          </a:p>
          <a:p>
            <a:pPr lvl="1"/>
            <a:r>
              <a:rPr lang="en-ID" sz="2800"/>
              <a:t>Ruang masalah besar – tidak cocok – karena keterbasan kecepatan komputer dan </a:t>
            </a:r>
            <a:r>
              <a:rPr lang="en-ID" sz="2800" smtClean="0"/>
              <a:t>memori</a:t>
            </a:r>
          </a:p>
          <a:p>
            <a:r>
              <a:rPr lang="en-ID" sz="3200" smtClean="0">
                <a:solidFill>
                  <a:srgbClr val="FF0000"/>
                </a:solidFill>
              </a:rPr>
              <a:t>Solusi: </a:t>
            </a:r>
            <a:r>
              <a:rPr lang="en-ID" sz="3200" smtClean="0"/>
              <a:t>heuristic search / informed search.</a:t>
            </a:r>
            <a:endParaRPr lang="en-ID" sz="3200"/>
          </a:p>
        </p:txBody>
      </p:sp>
    </p:spTree>
    <p:extLst>
      <p:ext uri="{BB962C8B-B14F-4D97-AF65-F5344CB8AC3E}">
        <p14:creationId xmlns:p14="http://schemas.microsoft.com/office/powerpoint/2010/main" val="29398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HEURISTIC SEARCH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>
                <a:solidFill>
                  <a:srgbClr val="FF0000"/>
                </a:solidFill>
              </a:rPr>
              <a:t>Pencarian heuristik </a:t>
            </a:r>
            <a:r>
              <a:rPr lang="en-ID" sz="3200"/>
              <a:t>– menggunakan suatu fungsi yang menghitung biaya perkiraan / estimasi dari suatu simpul tertentu menuju ke simpul tujuan (disebut fungsi heuristik) – h(n</a:t>
            </a:r>
            <a:r>
              <a:rPr lang="en-ID" sz="3200" smtClean="0"/>
              <a:t>)</a:t>
            </a:r>
          </a:p>
          <a:p>
            <a:r>
              <a:rPr lang="en-ID" sz="3200" smtClean="0"/>
              <a:t>Algoritma pencarian heuristik </a:t>
            </a:r>
            <a:r>
              <a:rPr lang="en-ID" sz="3200"/>
              <a:t>(</a:t>
            </a:r>
            <a:r>
              <a:rPr lang="en-ID" sz="3200" smtClean="0"/>
              <a:t>informed search</a:t>
            </a:r>
            <a:r>
              <a:rPr lang="en-ID" sz="3200"/>
              <a:t>):</a:t>
            </a:r>
          </a:p>
          <a:p>
            <a:pPr lvl="1"/>
            <a:r>
              <a:rPr lang="en-ID" sz="2800"/>
              <a:t>Generate and Test (GT) algorithm</a:t>
            </a:r>
          </a:p>
          <a:p>
            <a:pPr lvl="1"/>
            <a:r>
              <a:rPr lang="en-ID" sz="2800"/>
              <a:t>Best First Search (BFS) algorithm: </a:t>
            </a:r>
            <a:r>
              <a:rPr lang="en-ID" sz="2800">
                <a:solidFill>
                  <a:srgbClr val="FF0000"/>
                </a:solidFill>
              </a:rPr>
              <a:t>Greedy BFS, A*</a:t>
            </a:r>
          </a:p>
          <a:p>
            <a:pPr lvl="1"/>
            <a:r>
              <a:rPr lang="en-ID" sz="2800"/>
              <a:t>Hill Climbing (HC) algorithm: Simple HC, Steepest-Ascent HC</a:t>
            </a:r>
          </a:p>
          <a:p>
            <a:endParaRPr lang="en-ID" sz="3200"/>
          </a:p>
          <a:p>
            <a:endParaRPr lang="en-ID" sz="3200"/>
          </a:p>
        </p:txBody>
      </p:sp>
    </p:spTree>
    <p:extLst>
      <p:ext uri="{BB962C8B-B14F-4D97-AF65-F5344CB8AC3E}">
        <p14:creationId xmlns:p14="http://schemas.microsoft.com/office/powerpoint/2010/main" val="14771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rgbClr val="FFFF00"/>
                </a:solidFill>
              </a:rPr>
              <a:t>INGAT KEMBALI: </a:t>
            </a:r>
            <a:r>
              <a:rPr lang="en-ID" smtClean="0"/>
              <a:t>PENYELESAIAN MASALAH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0808"/>
            <a:ext cx="10112432" cy="4608552"/>
          </a:xfrm>
        </p:spPr>
        <p:txBody>
          <a:bodyPr>
            <a:noAutofit/>
          </a:bodyPr>
          <a:lstStyle/>
          <a:p>
            <a:r>
              <a:rPr lang="en-ID" sz="2800"/>
              <a:t>Mendefinisikan masalah dengan tepat. </a:t>
            </a:r>
          </a:p>
          <a:p>
            <a:pPr lvl="1"/>
            <a:r>
              <a:rPr lang="en-ID" sz="2400"/>
              <a:t>Pendefinisian ini mencakup spesifikasi yang tepat mengenai keadaan awal dan solusi yang diharapkan. </a:t>
            </a:r>
          </a:p>
          <a:p>
            <a:r>
              <a:rPr lang="en-ID" sz="2800"/>
              <a:t>Masalah dapat didefinisikan secara formal dengan 5 komponen berikut  :</a:t>
            </a:r>
          </a:p>
          <a:p>
            <a:pPr lvl="1"/>
            <a:r>
              <a:rPr lang="en-ID" sz="2400"/>
              <a:t>Initial state (keadaan awal)</a:t>
            </a:r>
          </a:p>
          <a:p>
            <a:pPr lvl="1"/>
            <a:r>
              <a:rPr lang="en-ID" sz="2400"/>
              <a:t>Action description (deskripsi aksi)</a:t>
            </a:r>
          </a:p>
          <a:p>
            <a:pPr lvl="1"/>
            <a:r>
              <a:rPr lang="en-ID" sz="2400"/>
              <a:t>Transition model  (model transisi)</a:t>
            </a:r>
          </a:p>
          <a:p>
            <a:pPr lvl="1"/>
            <a:r>
              <a:rPr lang="en-ID" sz="2400"/>
              <a:t>Goal test (uji solusi)</a:t>
            </a:r>
          </a:p>
          <a:p>
            <a:pPr lvl="1"/>
            <a:r>
              <a:rPr lang="en-ID" sz="2400"/>
              <a:t>Path cost  (kompensasi jalur</a:t>
            </a:r>
            <a:r>
              <a:rPr lang="en-ID" sz="2400" smtClean="0"/>
              <a:t>)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9053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7141945" y="1728216"/>
            <a:ext cx="4138863" cy="463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7200" indent="-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>
              <a:spcBef>
                <a:spcPts val="50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1800" b="1">
                <a:solidFill>
                  <a:srgbClr val="FF0000"/>
                </a:solidFill>
              </a:rPr>
              <a:t>Initial State</a:t>
            </a:r>
            <a:r>
              <a:rPr lang="en-US" altLang="en-US" sz="1800"/>
              <a:t>, state sekarang (s) : In(Semarang)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1800" b="1">
                <a:solidFill>
                  <a:srgbClr val="FF0000"/>
                </a:solidFill>
              </a:rPr>
              <a:t>Action Description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(a) : {Go(Demak), Go(Kendal), Go(Salatiga, Go(Purwodadi)} 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1800" b="1">
                <a:solidFill>
                  <a:srgbClr val="FF0000"/>
                </a:solidFill>
              </a:rPr>
              <a:t>Transition Model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: RESULT(s,a) =  RESULT(In(Semarang), Go(Kendal)) = In(Kendal)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1800" b="1">
                <a:solidFill>
                  <a:srgbClr val="FF0000"/>
                </a:solidFill>
              </a:rPr>
              <a:t>Goal Test</a:t>
            </a:r>
            <a:r>
              <a:rPr lang="en-US" altLang="en-US" sz="1800"/>
              <a:t>, misal tujuan adalah Surakarta maka goal adalah {In(Surakarta)}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AutoNum type="arabicPeriod"/>
            </a:pPr>
            <a:r>
              <a:rPr lang="en-US" altLang="en-US" sz="1800" b="1">
                <a:solidFill>
                  <a:srgbClr val="FF0000"/>
                </a:solidFill>
              </a:rPr>
              <a:t>Path Cost</a:t>
            </a:r>
            <a:r>
              <a:rPr lang="en-US" altLang="en-US" sz="1800"/>
              <a:t>, misal menggunakan jarak, Semarang ke Purwodadi adalah 65km, maka c(s,a,s’) = c(In(Semarang), Go(Purwodadi), 65) 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2" y="1866329"/>
            <a:ext cx="533082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079803" y="5781715"/>
            <a:ext cx="3570121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/>
              <a:t>Catatan : 1-3 mendefinisikan ruang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u="sng"/>
              <a:t>Keadaan / ruang masalah  </a:t>
            </a:r>
          </a:p>
        </p:txBody>
      </p:sp>
      <p:sp>
        <p:nvSpPr>
          <p:cNvPr id="15366" name="AutoShape 5"/>
          <p:cNvSpPr>
            <a:spLocks/>
          </p:cNvSpPr>
          <p:nvPr/>
        </p:nvSpPr>
        <p:spPr bwMode="auto">
          <a:xfrm>
            <a:off x="6715226" y="1866330"/>
            <a:ext cx="326924" cy="1954900"/>
          </a:xfrm>
          <a:prstGeom prst="leftBrace">
            <a:avLst>
              <a:gd name="adj1" fmla="val 8339"/>
              <a:gd name="adj2" fmla="val 50000"/>
            </a:avLst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5367" name="AutoShape 6"/>
          <p:cNvCxnSpPr>
            <a:cxnSpLocks noChangeShapeType="1"/>
          </p:cNvCxnSpPr>
          <p:nvPr/>
        </p:nvCxnSpPr>
        <p:spPr bwMode="auto">
          <a:xfrm flipH="1">
            <a:off x="4918509" y="3985642"/>
            <a:ext cx="1947532" cy="1796073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PENDEFINISIAN RUANG MASALAH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021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1_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7913</TotalTime>
  <Words>3020</Words>
  <Application>Microsoft Office PowerPoint</Application>
  <PresentationFormat>Widescreen</PresentationFormat>
  <Paragraphs>579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72" baseType="lpstr">
      <vt:lpstr>ＭＳ Ｐゴシック</vt:lpstr>
      <vt:lpstr>Arial</vt:lpstr>
      <vt:lpstr>Bebas Neue</vt:lpstr>
      <vt:lpstr>Calibri</vt:lpstr>
      <vt:lpstr>Calibri Light</vt:lpstr>
      <vt:lpstr>Courier New</vt:lpstr>
      <vt:lpstr>DejaVu Sans</vt:lpstr>
      <vt:lpstr>Lato</vt:lpstr>
      <vt:lpstr>Times New Roman</vt:lpstr>
      <vt:lpstr>Tw Cen MT</vt:lpstr>
      <vt:lpstr>Tw Cen MT Condensed</vt:lpstr>
      <vt:lpstr>Verdana</vt:lpstr>
      <vt:lpstr>Wingdings</vt:lpstr>
      <vt:lpstr>Wingdings 3</vt:lpstr>
      <vt:lpstr>powerpoint-template-apr7</vt:lpstr>
      <vt:lpstr>3_Custom Design</vt:lpstr>
      <vt:lpstr>Integral</vt:lpstr>
      <vt:lpstr>1_Integral</vt:lpstr>
      <vt:lpstr>Bitmap Image</vt:lpstr>
      <vt:lpstr>FAKULTAS TEKNOLOGI INFORMASI</vt:lpstr>
      <vt:lpstr>Pencarian Heuristic (Informed Search)</vt:lpstr>
      <vt:lpstr>Tujuan Pembelajaran</vt:lpstr>
      <vt:lpstr>Topik Pembahasan</vt:lpstr>
      <vt:lpstr>PENGANTAR</vt:lpstr>
      <vt:lpstr>PENGANTAR</vt:lpstr>
      <vt:lpstr>HEURISTIC SEARCH</vt:lpstr>
      <vt:lpstr>INGAT KEMBALI: PENYELESAIAN MASALAH</vt:lpstr>
      <vt:lpstr>CONTOH PENDEFINISIAN RUANG MASALAH</vt:lpstr>
      <vt:lpstr>REPRESENTASI RUANG KEADAAN/MASALAH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PowerPoint Presentation</vt:lpstr>
      <vt:lpstr>BEST FIRST SEARCH</vt:lpstr>
      <vt:lpstr>GREEDY BEST FIRST SEARCH</vt:lpstr>
      <vt:lpstr>GREEDY BEST FIRST SEARCH</vt:lpstr>
      <vt:lpstr>GREEDY BEST FIRST SEARCH</vt:lpstr>
      <vt:lpstr>GREEDY BEST FIRST SEARCH</vt:lpstr>
      <vt:lpstr>GREEDY BEST FIRST SEARCH</vt:lpstr>
      <vt:lpstr>Greedy Best First Search</vt:lpstr>
      <vt:lpstr>Algoritma A*</vt:lpstr>
      <vt:lpstr>ALGORITMA A*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ALGORITMA A*</vt:lpstr>
      <vt:lpstr>BREADTH FIRST SEARCH vs GREEDY BEST FIRST SEARCH</vt:lpstr>
      <vt:lpstr>BFS VS GREEDY BFS VS A*</vt:lpstr>
      <vt:lpstr>The 8-Puzzle Problem</vt:lpstr>
      <vt:lpstr>FUNGSI HEURISTIK PADA 8-Puzzle PROBLEM</vt:lpstr>
      <vt:lpstr>MANHATAN DISTANCE VS EUCLIDEAN DISTANCE</vt:lpstr>
      <vt:lpstr>BAGAIMANA MENYELESAIKAN 8-PUZZLE?</vt:lpstr>
      <vt:lpstr>LATIHAN MANDIRI: ALGORITMA A*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495</cp:revision>
  <dcterms:created xsi:type="dcterms:W3CDTF">2011-05-21T14:11:58Z</dcterms:created>
  <dcterms:modified xsi:type="dcterms:W3CDTF">2021-10-26T07:19:15Z</dcterms:modified>
</cp:coreProperties>
</file>