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2" r:id="rId2"/>
  </p:sldMasterIdLst>
  <p:notesMasterIdLst>
    <p:notesMasterId r:id="rId33"/>
  </p:notesMasterIdLst>
  <p:handoutMasterIdLst>
    <p:handoutMasterId r:id="rId34"/>
  </p:handoutMasterIdLst>
  <p:sldIdLst>
    <p:sldId id="324" r:id="rId3"/>
    <p:sldId id="351" r:id="rId4"/>
    <p:sldId id="352" r:id="rId5"/>
    <p:sldId id="468" r:id="rId6"/>
    <p:sldId id="406" r:id="rId7"/>
    <p:sldId id="433" r:id="rId8"/>
    <p:sldId id="448" r:id="rId9"/>
    <p:sldId id="435" r:id="rId10"/>
    <p:sldId id="451" r:id="rId11"/>
    <p:sldId id="452" r:id="rId12"/>
    <p:sldId id="455" r:id="rId13"/>
    <p:sldId id="456" r:id="rId14"/>
    <p:sldId id="453" r:id="rId15"/>
    <p:sldId id="454" r:id="rId16"/>
    <p:sldId id="440" r:id="rId17"/>
    <p:sldId id="441" r:id="rId18"/>
    <p:sldId id="457" r:id="rId19"/>
    <p:sldId id="458" r:id="rId20"/>
    <p:sldId id="459" r:id="rId21"/>
    <p:sldId id="460" r:id="rId22"/>
    <p:sldId id="461" r:id="rId23"/>
    <p:sldId id="462" r:id="rId24"/>
    <p:sldId id="464" r:id="rId25"/>
    <p:sldId id="463" r:id="rId26"/>
    <p:sldId id="465" r:id="rId27"/>
    <p:sldId id="438" r:id="rId28"/>
    <p:sldId id="439" r:id="rId29"/>
    <p:sldId id="466" r:id="rId30"/>
    <p:sldId id="353" r:id="rId31"/>
    <p:sldId id="348" r:id="rId32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59" d="100"/>
          <a:sy n="59" d="100"/>
        </p:scale>
        <p:origin x="124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16/11/2021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16/11/2021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434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349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692696"/>
            <a:ext cx="2765805" cy="1820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3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3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3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3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3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3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3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3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3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39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692696"/>
            <a:ext cx="2765805" cy="182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93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1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84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16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3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defRPr b="0"/>
            </a:lvl1pPr>
            <a:lvl2pPr marL="895350" indent="-438150">
              <a:buFont typeface="Wingdings" panose="05000000000000000000" pitchFamily="2" charset="2"/>
              <a:buChar char="§"/>
              <a:defRPr/>
            </a:lvl2pPr>
            <a:lvl3pPr marL="1347788" indent="-433388">
              <a:buFont typeface="Wingdings" panose="05000000000000000000" pitchFamily="2" charset="2"/>
              <a:buChar char="ü"/>
              <a:defRPr/>
            </a:lvl3pPr>
            <a:lvl4pPr marL="1790700" indent="-419100">
              <a:buFont typeface="Wingdings" panose="05000000000000000000" pitchFamily="2" charset="2"/>
              <a:buChar char="v"/>
              <a:defRPr/>
            </a:lvl4pPr>
            <a:lvl5pPr marL="2243138" indent="-414338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99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30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365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27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17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476672"/>
            <a:ext cx="10814992" cy="94096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Courier New" panose="02070309020205020404" pitchFamily="49" charset="0"/>
        <a:buChar char="o"/>
        <a:defRPr sz="24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ü"/>
        <a:defRPr sz="22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Ø"/>
        <a:defRPr sz="20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1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hyperlink" Target="https://youtu.be/rpT6nwJk14c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bUub3iDcP98" TargetMode="External"/><Relationship Id="rId5" Type="http://schemas.openxmlformats.org/officeDocument/2006/relationships/hyperlink" Target="https://youtu.be/EvnXXWIJjuk" TargetMode="Externa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1384" y="4149080"/>
            <a:ext cx="11017224" cy="1512168"/>
          </a:xfrm>
        </p:spPr>
        <p:txBody>
          <a:bodyPr/>
          <a:lstStyle/>
          <a:p>
            <a:r>
              <a:rPr lang="en-ID" sz="4400" b="1" smtClean="0"/>
              <a:t>KECERDASAN TIRUAN</a:t>
            </a:r>
            <a:endParaRPr lang="id-ID" sz="4400" b="1"/>
          </a:p>
          <a:p>
            <a:r>
              <a:rPr lang="id-ID" sz="3600" b="1"/>
              <a:t>[ K</a:t>
            </a:r>
            <a:r>
              <a:rPr lang="en-ID" sz="3600" b="1" smtClean="0"/>
              <a:t>P045</a:t>
            </a:r>
            <a:r>
              <a:rPr lang="id-ID" sz="3600" b="1" smtClean="0"/>
              <a:t> </a:t>
            </a:r>
            <a:r>
              <a:rPr lang="id-ID" sz="3600" b="1"/>
              <a:t>/ </a:t>
            </a:r>
            <a:r>
              <a:rPr lang="en-ID" sz="3600" b="1"/>
              <a:t>3</a:t>
            </a:r>
            <a:r>
              <a:rPr lang="id-ID" sz="3600" b="1"/>
              <a:t> SKS ]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402754"/>
          </a:xfrm>
        </p:spPr>
        <p:txBody>
          <a:bodyPr/>
          <a:lstStyle/>
          <a:p>
            <a:r>
              <a:rPr lang="en-ID" smtClean="0"/>
              <a:t>Metode Perhitungan Jarak</a:t>
            </a:r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328175"/>
            <a:ext cx="10046613" cy="361168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08974" y="4771696"/>
            <a:ext cx="5051303" cy="1047144"/>
            <a:chOff x="308974" y="4771696"/>
            <a:chExt cx="5051303" cy="10471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974" y="5083633"/>
              <a:ext cx="5051303" cy="735207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2060028" y="4771696"/>
              <a:ext cx="0" cy="3363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607871" y="4887439"/>
            <a:ext cx="4815056" cy="1722234"/>
            <a:chOff x="3607871" y="4887439"/>
            <a:chExt cx="4815056" cy="17222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7871" y="5916809"/>
              <a:ext cx="4815056" cy="692864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5878780" y="4887439"/>
              <a:ext cx="0" cy="102937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50093" y="4747301"/>
            <a:ext cx="5549707" cy="1052424"/>
            <a:chOff x="6350093" y="4747301"/>
            <a:chExt cx="5549707" cy="105242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093" y="5083633"/>
              <a:ext cx="5549707" cy="716092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9389241" y="4747301"/>
              <a:ext cx="0" cy="3363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245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buSzPct val="111111"/>
            </a:pPr>
            <a:r>
              <a:rPr lang="en-GB" smtClean="0"/>
              <a:t>Perhitungan </a:t>
            </a:r>
            <a:r>
              <a:rPr lang="en-GB"/>
              <a:t>Jarak </a:t>
            </a:r>
            <a:r>
              <a:rPr lang="en-GB" smtClean="0"/>
              <a:t>2 Titik dengan Euclidean Distance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9B618D-6A26-40AC-B3E3-9A41F694F6C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3458" y="1912567"/>
            <a:ext cx="5448668" cy="435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0"/>
          <p:cNvPicPr preferRelativeResize="0"/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07" y="2850747"/>
            <a:ext cx="4635500" cy="73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63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buSzPct val="111111"/>
            </a:pPr>
            <a:r>
              <a:rPr lang="en-GB"/>
              <a:t>Perhitungan </a:t>
            </a:r>
            <a:r>
              <a:rPr lang="en-GB"/>
              <a:t>Jarak </a:t>
            </a:r>
            <a:r>
              <a:rPr lang="en-GB" smtClean="0"/>
              <a:t>3 </a:t>
            </a:r>
            <a:r>
              <a:rPr lang="en-GB"/>
              <a:t>Titik dengan Euclidean Distance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EC09DE-9262-41A3-A55B-B8E35EAF68E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161" name="Google Shape;161;p11" descr="Related image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3306" y="1630116"/>
            <a:ext cx="4867327" cy="4461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1"/>
          <p:cNvPicPr preferRelativeResize="0"/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100" y="3213734"/>
            <a:ext cx="6597000" cy="69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51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Metode Perhitungan Jarak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Jarak Minkowski</a:t>
            </a:r>
          </a:p>
          <a:p>
            <a:endParaRPr lang="en-ID"/>
          </a:p>
          <a:p>
            <a:endParaRPr lang="en-ID"/>
          </a:p>
          <a:p>
            <a:r>
              <a:rPr lang="en-ID"/>
              <a:t>Jarak Canberra</a:t>
            </a:r>
          </a:p>
          <a:p>
            <a:endParaRPr lang="en-ID"/>
          </a:p>
          <a:p>
            <a:endParaRPr lang="en-ID"/>
          </a:p>
          <a:p>
            <a:r>
              <a:rPr lang="en-ID"/>
              <a:t>Jarak Bray-Curtis (Sorensen)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954023"/>
            <a:ext cx="5352685" cy="957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3534730"/>
            <a:ext cx="4275887" cy="965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5123424"/>
            <a:ext cx="4496031" cy="97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691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Metode Perhitungan Jarak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Divergensi Kullback Leibler</a:t>
            </a:r>
          </a:p>
          <a:p>
            <a:endParaRPr lang="en-ID"/>
          </a:p>
          <a:p>
            <a:endParaRPr lang="en-ID"/>
          </a:p>
          <a:p>
            <a:endParaRPr lang="en-ID"/>
          </a:p>
          <a:p>
            <a:r>
              <a:rPr lang="en-ID"/>
              <a:t>Divergensi Jensen Shannon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988840"/>
            <a:ext cx="5132511" cy="103251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73823"/>
            <a:ext cx="7874405" cy="9483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74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Algoritma K-NN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/>
              <a:t>Menentukan</a:t>
            </a:r>
            <a:r>
              <a:rPr lang="en-US" dirty="0"/>
              <a:t> parameter </a:t>
            </a:r>
            <a:r>
              <a:rPr lang="en-US" dirty="0" smtClean="0"/>
              <a:t>k </a:t>
            </a:r>
            <a:r>
              <a:rPr lang="en-US" dirty="0"/>
              <a:t>(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 paling </a:t>
            </a:r>
            <a:r>
              <a:rPr lang="en-US" dirty="0" err="1"/>
              <a:t>dekat</a:t>
            </a:r>
            <a:r>
              <a:rPr lang="en-US" dirty="0"/>
              <a:t>).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/>
              <a:t>kuadrat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 smtClean="0"/>
              <a:t>eucliden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smtClean="0"/>
              <a:t>training yang </a:t>
            </a:r>
            <a:r>
              <a:rPr lang="en-US" dirty="0" err="1"/>
              <a:t>diberikan</a:t>
            </a:r>
            <a:r>
              <a:rPr lang="en-US" dirty="0"/>
              <a:t>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 smtClean="0"/>
              <a:t>Mengurutkan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no 2 </a:t>
            </a:r>
            <a:r>
              <a:rPr lang="en-US" dirty="0" err="1" smtClean="0"/>
              <a:t>secara</a:t>
            </a:r>
            <a:r>
              <a:rPr lang="en-US" dirty="0" smtClean="0"/>
              <a:t> ascending</a:t>
            </a:r>
            <a:endParaRPr lang="en-US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/>
              <a:t>kategori</a:t>
            </a:r>
            <a:r>
              <a:rPr lang="en-US" dirty="0"/>
              <a:t> Y (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smtClean="0"/>
              <a:t>nearest neighbor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k)</a:t>
            </a:r>
            <a:endParaRPr lang="en-US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nb-NO" dirty="0" smtClean="0"/>
              <a:t>Dengan </a:t>
            </a:r>
            <a:r>
              <a:rPr lang="nb-NO"/>
              <a:t>menggunakan </a:t>
            </a:r>
            <a:r>
              <a:rPr lang="nb-NO" smtClean="0"/>
              <a:t>voting mayoritas (majority voting) </a:t>
            </a:r>
            <a:r>
              <a:rPr lang="en-US" smtClean="0"/>
              <a:t>maka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dipredisikan</a:t>
            </a:r>
            <a:r>
              <a:rPr lang="en-US" dirty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</a:t>
            </a:r>
            <a:r>
              <a:rPr lang="en-US" altLang="en-US" smtClean="0"/>
              <a:t>1: Kualitas Kertas Tissue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2201416"/>
          </a:xfrm>
        </p:spPr>
        <p:txBody>
          <a:bodyPr/>
          <a:lstStyle/>
          <a:p>
            <a:pPr eaLnBrk="1" hangingPunct="1"/>
            <a:r>
              <a:rPr lang="en-US" altLang="en-US" smtClean="0"/>
              <a:t>Diketahui sebuah dataset yang menggambarkan</a:t>
            </a:r>
            <a:r>
              <a:rPr lang="sv-SE" altLang="en-US" smtClean="0"/>
              <a:t> </a:t>
            </a:r>
            <a:r>
              <a:rPr lang="sv-SE" altLang="en-US" smtClean="0"/>
              <a:t>kualitas kertas </a:t>
            </a:r>
            <a:r>
              <a:rPr lang="sv-SE" altLang="en-US" smtClean="0"/>
              <a:t>tissue (baik </a:t>
            </a:r>
            <a:r>
              <a:rPr lang="sv-SE" altLang="en-US" smtClean="0"/>
              <a:t>atau </a:t>
            </a:r>
            <a:r>
              <a:rPr lang="sv-SE" altLang="en-US" smtClean="0"/>
              <a:t>jelek) berdasarkan 2 (dua) atribut yaitu </a:t>
            </a:r>
            <a:r>
              <a:rPr lang="en-US" altLang="en-US" b="1" smtClean="0"/>
              <a:t>daya </a:t>
            </a:r>
            <a:r>
              <a:rPr lang="en-US" altLang="en-US" b="1" smtClean="0"/>
              <a:t>tahan terhadap asam</a:t>
            </a:r>
            <a:r>
              <a:rPr lang="en-US" altLang="en-US" smtClean="0"/>
              <a:t> </a:t>
            </a:r>
            <a:r>
              <a:rPr lang="en-US" altLang="en-US" smtClean="0"/>
              <a:t>(X1) dan </a:t>
            </a:r>
            <a:r>
              <a:rPr lang="en-US" altLang="en-US" b="1" smtClean="0"/>
              <a:t>kekuatan kertas</a:t>
            </a:r>
            <a:r>
              <a:rPr lang="en-US" altLang="en-US" smtClean="0"/>
              <a:t> (X2). </a:t>
            </a:r>
            <a:endParaRPr lang="en-US" altLang="en-US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81188"/>
              </p:ext>
            </p:extLst>
          </p:nvPr>
        </p:nvGraphicFramePr>
        <p:xfrm>
          <a:off x="1127449" y="2852936"/>
          <a:ext cx="525658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195">
                  <a:extLst>
                    <a:ext uri="{9D8B030D-6E8A-4147-A177-3AD203B41FA5}">
                      <a16:colId xmlns:a16="http://schemas.microsoft.com/office/drawing/2014/main" val="615048081"/>
                    </a:ext>
                  </a:extLst>
                </a:gridCol>
                <a:gridCol w="1752195">
                  <a:extLst>
                    <a:ext uri="{9D8B030D-6E8A-4147-A177-3AD203B41FA5}">
                      <a16:colId xmlns:a16="http://schemas.microsoft.com/office/drawing/2014/main" val="169441074"/>
                    </a:ext>
                  </a:extLst>
                </a:gridCol>
                <a:gridCol w="1752195">
                  <a:extLst>
                    <a:ext uri="{9D8B030D-6E8A-4147-A177-3AD203B41FA5}">
                      <a16:colId xmlns:a16="http://schemas.microsoft.com/office/drawing/2014/main" val="188125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X1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X2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Y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8754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BAIK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8319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JELEK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858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JELEK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164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BAIK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440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JELEK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2549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BAIK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19471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98338"/>
              </p:ext>
            </p:extLst>
          </p:nvPr>
        </p:nvGraphicFramePr>
        <p:xfrm>
          <a:off x="1127449" y="5525016"/>
          <a:ext cx="525658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195">
                  <a:extLst>
                    <a:ext uri="{9D8B030D-6E8A-4147-A177-3AD203B41FA5}">
                      <a16:colId xmlns:a16="http://schemas.microsoft.com/office/drawing/2014/main" val="615048081"/>
                    </a:ext>
                  </a:extLst>
                </a:gridCol>
                <a:gridCol w="1752195">
                  <a:extLst>
                    <a:ext uri="{9D8B030D-6E8A-4147-A177-3AD203B41FA5}">
                      <a16:colId xmlns:a16="http://schemas.microsoft.com/office/drawing/2014/main" val="169441074"/>
                    </a:ext>
                  </a:extLst>
                </a:gridCol>
                <a:gridCol w="1752195">
                  <a:extLst>
                    <a:ext uri="{9D8B030D-6E8A-4147-A177-3AD203B41FA5}">
                      <a16:colId xmlns:a16="http://schemas.microsoft.com/office/drawing/2014/main" val="188125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?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194716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528048" y="5448816"/>
            <a:ext cx="1857952" cy="572472"/>
            <a:chOff x="6528048" y="5448816"/>
            <a:chExt cx="1857952" cy="572472"/>
          </a:xfrm>
        </p:grpSpPr>
        <p:sp>
          <p:nvSpPr>
            <p:cNvPr id="3" name="Right Arrow 2"/>
            <p:cNvSpPr/>
            <p:nvPr/>
          </p:nvSpPr>
          <p:spPr>
            <a:xfrm rot="10800000">
              <a:off x="6528048" y="5448816"/>
              <a:ext cx="504056" cy="572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176117" y="5525016"/>
              <a:ext cx="1209883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ID" sz="200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baru</a:t>
              </a:r>
              <a:endParaRPr lang="en-ID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6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</a:t>
            </a:r>
            <a:r>
              <a:rPr lang="en-US" altLang="en-US" smtClean="0"/>
              <a:t>1: Perhitungan KNN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D" altLang="en-US" smtClean="0"/>
              <a:t>Lakukan perhitungan jarak data uji dengan setiap data. Pada contoh ini menggunakan metode Euclidean Distance.</a:t>
            </a:r>
            <a:endParaRPr lang="en-US" altLang="en-US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736338"/>
                  </p:ext>
                </p:extLst>
              </p:nvPr>
            </p:nvGraphicFramePr>
            <p:xfrm>
              <a:off x="1127447" y="2492896"/>
              <a:ext cx="6480721" cy="29124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8618">
                      <a:extLst>
                        <a:ext uri="{9D8B030D-6E8A-4147-A177-3AD203B41FA5}">
                          <a16:colId xmlns:a16="http://schemas.microsoft.com/office/drawing/2014/main" val="615048081"/>
                        </a:ext>
                      </a:extLst>
                    </a:gridCol>
                    <a:gridCol w="886835">
                      <a:extLst>
                        <a:ext uri="{9D8B030D-6E8A-4147-A177-3AD203B41FA5}">
                          <a16:colId xmlns:a16="http://schemas.microsoft.com/office/drawing/2014/main" val="169441074"/>
                        </a:ext>
                      </a:extLst>
                    </a:gridCol>
                    <a:gridCol w="1023272">
                      <a:extLst>
                        <a:ext uri="{9D8B030D-6E8A-4147-A177-3AD203B41FA5}">
                          <a16:colId xmlns:a16="http://schemas.microsoft.com/office/drawing/2014/main" val="1881253117"/>
                        </a:ext>
                      </a:extLst>
                    </a:gridCol>
                    <a:gridCol w="3751996">
                      <a:extLst>
                        <a:ext uri="{9D8B030D-6E8A-4147-A177-3AD203B41FA5}">
                          <a16:colId xmlns:a16="http://schemas.microsoft.com/office/drawing/2014/main" val="94329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X1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X2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Y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Perhitungan Jarak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87547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(8−7)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=1,00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83190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−7)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−4)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=3,16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5858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l-GR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l-GR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−7)</m:t>
                                      </m:r>
                                    </m:e>
                                    <m:sup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D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l-GR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−4)</m:t>
                                      </m:r>
                                    </m:e>
                                    <m:sup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ID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=3,60</m:t>
                              </m:r>
                            </m:oMath>
                          </a14:m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 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4164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−7)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−4)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=3,00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94400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−7)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−4)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=2,83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25491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−7)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−4)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=1,41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1947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736338"/>
                  </p:ext>
                </p:extLst>
              </p:nvPr>
            </p:nvGraphicFramePr>
            <p:xfrm>
              <a:off x="1127447" y="2492896"/>
              <a:ext cx="6480721" cy="29124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8618">
                      <a:extLst>
                        <a:ext uri="{9D8B030D-6E8A-4147-A177-3AD203B41FA5}">
                          <a16:colId xmlns:a16="http://schemas.microsoft.com/office/drawing/2014/main" val="615048081"/>
                        </a:ext>
                      </a:extLst>
                    </a:gridCol>
                    <a:gridCol w="886835">
                      <a:extLst>
                        <a:ext uri="{9D8B030D-6E8A-4147-A177-3AD203B41FA5}">
                          <a16:colId xmlns:a16="http://schemas.microsoft.com/office/drawing/2014/main" val="169441074"/>
                        </a:ext>
                      </a:extLst>
                    </a:gridCol>
                    <a:gridCol w="1023272">
                      <a:extLst>
                        <a:ext uri="{9D8B030D-6E8A-4147-A177-3AD203B41FA5}">
                          <a16:colId xmlns:a16="http://schemas.microsoft.com/office/drawing/2014/main" val="1881253117"/>
                        </a:ext>
                      </a:extLst>
                    </a:gridCol>
                    <a:gridCol w="3751996">
                      <a:extLst>
                        <a:ext uri="{9D8B030D-6E8A-4147-A177-3AD203B41FA5}">
                          <a16:colId xmlns:a16="http://schemas.microsoft.com/office/drawing/2014/main" val="94329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X1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X2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Y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Perhitungan Jarak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87547926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2771" t="-94286" r="-648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190148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2771" t="-197101" r="-648" b="-4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8585959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2771" t="-292857" r="-648" b="-3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644585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2771" t="-392857" r="-648" b="-2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4400268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2771" t="-500000" r="-648" b="-114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5491655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771" t="-591429" r="-648" b="-1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019471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31284"/>
              </p:ext>
            </p:extLst>
          </p:nvPr>
        </p:nvGraphicFramePr>
        <p:xfrm>
          <a:off x="1127449" y="5525016"/>
          <a:ext cx="273630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61504808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6944107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88125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?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19471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079776" y="2373270"/>
            <a:ext cx="3312368" cy="3151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518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</a:t>
            </a:r>
            <a:r>
              <a:rPr lang="en-US" altLang="en-US" smtClean="0"/>
              <a:t>1: Perhitungan KNN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D" altLang="en-US" smtClean="0"/>
              <a:t>Urutkan data terdekat dengan data uji berdasarkan hasil perhitungan jarak.</a:t>
            </a:r>
            <a:endParaRPr lang="en-US" altLang="en-US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8601314"/>
                  </p:ext>
                </p:extLst>
              </p:nvPr>
            </p:nvGraphicFramePr>
            <p:xfrm>
              <a:off x="1127445" y="2492896"/>
              <a:ext cx="7272811" cy="29124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91">
                      <a:extLst>
                        <a:ext uri="{9D8B030D-6E8A-4147-A177-3AD203B41FA5}">
                          <a16:colId xmlns:a16="http://schemas.microsoft.com/office/drawing/2014/main" val="615048081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69441074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1881253117"/>
                        </a:ext>
                      </a:extLst>
                    </a:gridCol>
                    <a:gridCol w="3024336">
                      <a:extLst>
                        <a:ext uri="{9D8B030D-6E8A-4147-A177-3AD203B41FA5}">
                          <a16:colId xmlns:a16="http://schemas.microsoft.com/office/drawing/2014/main" val="9432957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11341835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X1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X2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Y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Perhitungan Jarak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Urutan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87547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(8−7)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=1,00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83190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−7)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−4)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=3,16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5858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l-GR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l-GR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−7)</m:t>
                                      </m:r>
                                    </m:e>
                                    <m:sup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D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l-GR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−4)</m:t>
                                      </m:r>
                                    </m:e>
                                    <m:sup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ID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=3,60</m:t>
                              </m:r>
                            </m:oMath>
                          </a14:m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 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4164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−7)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−4)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=3,00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94400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−7)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−4)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=2,83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3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25491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−7)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−4)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=1,41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2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1947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8601314"/>
                  </p:ext>
                </p:extLst>
              </p:nvPr>
            </p:nvGraphicFramePr>
            <p:xfrm>
              <a:off x="1127445" y="2492896"/>
              <a:ext cx="7272811" cy="29124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91">
                      <a:extLst>
                        <a:ext uri="{9D8B030D-6E8A-4147-A177-3AD203B41FA5}">
                          <a16:colId xmlns:a16="http://schemas.microsoft.com/office/drawing/2014/main" val="615048081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69441074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1881253117"/>
                        </a:ext>
                      </a:extLst>
                    </a:gridCol>
                    <a:gridCol w="3024336">
                      <a:extLst>
                        <a:ext uri="{9D8B030D-6E8A-4147-A177-3AD203B41FA5}">
                          <a16:colId xmlns:a16="http://schemas.microsoft.com/office/drawing/2014/main" val="9432957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11341835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X1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X2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Y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Perhitungan Jarak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Urutan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87547926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089" t="-94286" r="-55847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83190148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089" t="-197101" r="-55847" b="-4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58585959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089" t="-292857" r="-55847" b="-3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41644585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089" t="-392857" r="-55847" b="-2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94400268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089" t="-500000" r="-55847" b="-1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3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25491655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089" t="-591429" r="-55847" b="-1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2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19471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54604"/>
              </p:ext>
            </p:extLst>
          </p:nvPr>
        </p:nvGraphicFramePr>
        <p:xfrm>
          <a:off x="1127449" y="5525016"/>
          <a:ext cx="273630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61504808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6944107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88125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?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19471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600056" y="2373270"/>
            <a:ext cx="1944216" cy="3151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195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</a:t>
            </a:r>
            <a:r>
              <a:rPr lang="en-US" altLang="en-US" smtClean="0"/>
              <a:t>1: Perhitungan KNN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1337320"/>
          </a:xfrm>
        </p:spPr>
        <p:txBody>
          <a:bodyPr/>
          <a:lstStyle/>
          <a:p>
            <a:pPr eaLnBrk="1" hangingPunct="1"/>
            <a:r>
              <a:rPr lang="en-ID" altLang="en-US" smtClean="0"/>
              <a:t>Jike menggunakan nilai </a:t>
            </a:r>
            <a:r>
              <a:rPr lang="en-ID" altLang="en-US" b="1" smtClean="0"/>
              <a:t>k=3</a:t>
            </a:r>
            <a:r>
              <a:rPr lang="en-ID" altLang="en-US" smtClean="0"/>
              <a:t>, maka perhatikan hanya data urutan 1,2 dan 3. Lakukan voting nilai Y (class)</a:t>
            </a:r>
            <a:endParaRPr lang="en-US" altLang="en-US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1127445" y="2492896"/>
              <a:ext cx="7272811" cy="29124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91">
                      <a:extLst>
                        <a:ext uri="{9D8B030D-6E8A-4147-A177-3AD203B41FA5}">
                          <a16:colId xmlns:a16="http://schemas.microsoft.com/office/drawing/2014/main" val="615048081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69441074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1881253117"/>
                        </a:ext>
                      </a:extLst>
                    </a:gridCol>
                    <a:gridCol w="3024336">
                      <a:extLst>
                        <a:ext uri="{9D8B030D-6E8A-4147-A177-3AD203B41FA5}">
                          <a16:colId xmlns:a16="http://schemas.microsoft.com/office/drawing/2014/main" val="9432957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11341835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X1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X2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Y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Perhitungan Jarak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Urutan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87547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(8−7)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=1,00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83190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−7)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−4)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=3,16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5858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l-GR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l-GR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−7)</m:t>
                                      </m:r>
                                    </m:e>
                                    <m:sup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D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l-GR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−4)</m:t>
                                      </m:r>
                                    </m:e>
                                    <m:sup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ID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=3,60</m:t>
                              </m:r>
                            </m:oMath>
                          </a14:m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 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4164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−7)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−4)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=3,00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94400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−7)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−4)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=2,83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3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25491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−7)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−4)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=1,41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2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1947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1127445" y="2492896"/>
              <a:ext cx="7272811" cy="29124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91">
                      <a:extLst>
                        <a:ext uri="{9D8B030D-6E8A-4147-A177-3AD203B41FA5}">
                          <a16:colId xmlns:a16="http://schemas.microsoft.com/office/drawing/2014/main" val="615048081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69441074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1881253117"/>
                        </a:ext>
                      </a:extLst>
                    </a:gridCol>
                    <a:gridCol w="3024336">
                      <a:extLst>
                        <a:ext uri="{9D8B030D-6E8A-4147-A177-3AD203B41FA5}">
                          <a16:colId xmlns:a16="http://schemas.microsoft.com/office/drawing/2014/main" val="9432957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11341835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X1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X2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Y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Perhitungan Jarak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Urutan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87547926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089" t="-94286" r="-55847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83190148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089" t="-197101" r="-55847" b="-4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58585959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089" t="-292857" r="-55847" b="-3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41644585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089" t="-392857" r="-55847" b="-2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94400268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089" t="-500000" r="-55847" b="-1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3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25491655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089" t="-591429" r="-55847" b="-1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2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194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/>
          <p:cNvSpPr/>
          <p:nvPr/>
        </p:nvSpPr>
        <p:spPr>
          <a:xfrm>
            <a:off x="914400" y="2780928"/>
            <a:ext cx="7701880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912910" y="4552764"/>
            <a:ext cx="7701880" cy="9288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" name="Group 5"/>
          <p:cNvGrpSpPr/>
          <p:nvPr/>
        </p:nvGrpSpPr>
        <p:grpSpPr>
          <a:xfrm>
            <a:off x="9486868" y="2487504"/>
            <a:ext cx="1386501" cy="2025516"/>
            <a:chOff x="9552384" y="3645024"/>
            <a:chExt cx="1386501" cy="2025516"/>
          </a:xfrm>
        </p:grpSpPr>
        <p:sp>
          <p:nvSpPr>
            <p:cNvPr id="4" name="Rectangle 3"/>
            <p:cNvSpPr/>
            <p:nvPr/>
          </p:nvSpPr>
          <p:spPr>
            <a:xfrm>
              <a:off x="9594539" y="4149080"/>
              <a:ext cx="504056" cy="115212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336441" y="4725144"/>
              <a:ext cx="504056" cy="5760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552384" y="5301208"/>
              <a:ext cx="618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BAIK</a:t>
              </a:r>
              <a:endParaRPr lang="en-ID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38052" y="5296924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JELEK</a:t>
              </a:r>
              <a:endParaRPr lang="en-ID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24392" y="3645024"/>
              <a:ext cx="3930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32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ID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91939" y="4199023"/>
              <a:ext cx="3930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3200" b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54604"/>
              </p:ext>
            </p:extLst>
          </p:nvPr>
        </p:nvGraphicFramePr>
        <p:xfrm>
          <a:off x="1127449" y="5525016"/>
          <a:ext cx="273630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61504808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6944107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88125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?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194716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791744" y="5517620"/>
            <a:ext cx="1492670" cy="584775"/>
            <a:chOff x="3791744" y="5517620"/>
            <a:chExt cx="1492670" cy="584775"/>
          </a:xfrm>
        </p:grpSpPr>
        <p:sp>
          <p:nvSpPr>
            <p:cNvPr id="14" name="TextBox 13"/>
            <p:cNvSpPr txBox="1"/>
            <p:nvPr/>
          </p:nvSpPr>
          <p:spPr>
            <a:xfrm>
              <a:off x="4291065" y="5517620"/>
              <a:ext cx="993349" cy="58477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ID" sz="3200" b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BAIK</a:t>
              </a:r>
              <a:endParaRPr lang="en-ID" sz="32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791744" y="5525016"/>
              <a:ext cx="499321" cy="5699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91771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63084" y="2348880"/>
            <a:ext cx="10363200" cy="1500187"/>
          </a:xfrm>
        </p:spPr>
        <p:txBody>
          <a:bodyPr/>
          <a:lstStyle/>
          <a:p>
            <a:r>
              <a:rPr lang="id-ID" sz="2800" smtClean="0"/>
              <a:t>Pertemuan </a:t>
            </a:r>
            <a:r>
              <a:rPr lang="en-ID" sz="2800" smtClean="0"/>
              <a:t>7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>
          <a:xfrm>
            <a:off x="963084" y="3849068"/>
            <a:ext cx="10363200" cy="1362075"/>
          </a:xfrm>
        </p:spPr>
        <p:txBody>
          <a:bodyPr/>
          <a:lstStyle/>
          <a:p>
            <a:r>
              <a:rPr lang="en-ID" sz="4800" smtClean="0">
                <a:solidFill>
                  <a:schemeClr val="tx1"/>
                </a:solidFill>
              </a:rPr>
              <a:t>SUPERVISED LEARNING: </a:t>
            </a:r>
            <a:br>
              <a:rPr lang="en-ID" sz="4800" smtClean="0">
                <a:solidFill>
                  <a:schemeClr val="tx1"/>
                </a:solidFill>
              </a:rPr>
            </a:br>
            <a:r>
              <a:rPr lang="en-ID" sz="4800" smtClean="0">
                <a:solidFill>
                  <a:srgbClr val="FF0000"/>
                </a:solidFill>
              </a:rPr>
              <a:t>K-NEAREST NEIGHBOR</a:t>
            </a:r>
            <a:endParaRPr lang="id-ID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</a:t>
            </a:r>
            <a:r>
              <a:rPr lang="en-US" altLang="en-US" smtClean="0"/>
              <a:t>1: Perhitungan KNN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1337320"/>
          </a:xfrm>
        </p:spPr>
        <p:txBody>
          <a:bodyPr/>
          <a:lstStyle/>
          <a:p>
            <a:pPr eaLnBrk="1" hangingPunct="1"/>
            <a:r>
              <a:rPr lang="en-ID" altLang="en-US" smtClean="0"/>
              <a:t>Jika menggunakan nilai k=4, maka perhatikan data urutan ke 1-4.</a:t>
            </a:r>
            <a:endParaRPr lang="en-US" altLang="en-US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1127445" y="2492896"/>
              <a:ext cx="7272811" cy="29124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91">
                      <a:extLst>
                        <a:ext uri="{9D8B030D-6E8A-4147-A177-3AD203B41FA5}">
                          <a16:colId xmlns:a16="http://schemas.microsoft.com/office/drawing/2014/main" val="615048081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69441074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1881253117"/>
                        </a:ext>
                      </a:extLst>
                    </a:gridCol>
                    <a:gridCol w="3024336">
                      <a:extLst>
                        <a:ext uri="{9D8B030D-6E8A-4147-A177-3AD203B41FA5}">
                          <a16:colId xmlns:a16="http://schemas.microsoft.com/office/drawing/2014/main" val="9432957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11341835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X1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X2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Y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Perhitungan Jarak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Urutan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87547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(8−7)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=1,00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83190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−7)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−4)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=3,16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5858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l-GR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l-GR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−7)</m:t>
                                      </m:r>
                                    </m:e>
                                    <m:sup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D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l-GR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−4)</m:t>
                                      </m:r>
                                    </m:e>
                                    <m:sup>
                                      <m:r>
                                        <a:rPr lang="en-ID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ID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=3,60</m:t>
                              </m:r>
                            </m:oMath>
                          </a14:m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 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4164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−7)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−4)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=3,00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94400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−7)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−4)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=2,83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3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25491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−7)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−4)</m:t>
                                        </m:r>
                                      </m:e>
                                      <m:sup>
                                        <m:r>
                                          <a:rPr lang="en-ID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=1,41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2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1947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1127445" y="2492896"/>
              <a:ext cx="7272811" cy="29124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91">
                      <a:extLst>
                        <a:ext uri="{9D8B030D-6E8A-4147-A177-3AD203B41FA5}">
                          <a16:colId xmlns:a16="http://schemas.microsoft.com/office/drawing/2014/main" val="615048081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69441074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1881253117"/>
                        </a:ext>
                      </a:extLst>
                    </a:gridCol>
                    <a:gridCol w="3024336">
                      <a:extLst>
                        <a:ext uri="{9D8B030D-6E8A-4147-A177-3AD203B41FA5}">
                          <a16:colId xmlns:a16="http://schemas.microsoft.com/office/drawing/2014/main" val="9432957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11341835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X1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X2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Y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Perhitungan Jarak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Urutan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87547926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089" t="-94286" r="-55847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83190148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089" t="-197101" r="-55847" b="-4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58585959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089" t="-292857" r="-55847" b="-3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41644585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089" t="-392857" r="-55847" b="-2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94400268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JELEK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089" t="-500000" r="-55847" b="-1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3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25491655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BAIK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089" t="-591429" r="-55847" b="-1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2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194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/>
          <p:cNvSpPr/>
          <p:nvPr/>
        </p:nvSpPr>
        <p:spPr>
          <a:xfrm>
            <a:off x="914400" y="2780928"/>
            <a:ext cx="7701880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912910" y="4139404"/>
            <a:ext cx="7701880" cy="1342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" name="Group 5"/>
          <p:cNvGrpSpPr/>
          <p:nvPr/>
        </p:nvGrpSpPr>
        <p:grpSpPr>
          <a:xfrm>
            <a:off x="9486868" y="1988840"/>
            <a:ext cx="1386501" cy="2524180"/>
            <a:chOff x="9552384" y="3146360"/>
            <a:chExt cx="1386501" cy="2524180"/>
          </a:xfrm>
        </p:grpSpPr>
        <p:sp>
          <p:nvSpPr>
            <p:cNvPr id="4" name="Rectangle 3"/>
            <p:cNvSpPr/>
            <p:nvPr/>
          </p:nvSpPr>
          <p:spPr>
            <a:xfrm>
              <a:off x="9594539" y="3645024"/>
              <a:ext cx="504056" cy="165618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336441" y="4725144"/>
              <a:ext cx="504056" cy="5760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552384" y="5301208"/>
              <a:ext cx="618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BAIK</a:t>
              </a:r>
              <a:endParaRPr lang="en-ID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38052" y="5296924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JELEK</a:t>
              </a:r>
              <a:endParaRPr lang="en-ID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24392" y="3146360"/>
              <a:ext cx="3930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3200" b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ID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91939" y="4199023"/>
              <a:ext cx="3930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3200" b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13653"/>
              </p:ext>
            </p:extLst>
          </p:nvPr>
        </p:nvGraphicFramePr>
        <p:xfrm>
          <a:off x="1127449" y="5525016"/>
          <a:ext cx="273630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61504808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6944107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88125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?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194716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3791744" y="5517620"/>
            <a:ext cx="1492670" cy="584775"/>
            <a:chOff x="3791744" y="5517620"/>
            <a:chExt cx="1492670" cy="584775"/>
          </a:xfrm>
        </p:grpSpPr>
        <p:sp>
          <p:nvSpPr>
            <p:cNvPr id="23" name="TextBox 22"/>
            <p:cNvSpPr txBox="1"/>
            <p:nvPr/>
          </p:nvSpPr>
          <p:spPr>
            <a:xfrm>
              <a:off x="4291065" y="5517620"/>
              <a:ext cx="993349" cy="58477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ID" sz="3200" b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BAIK</a:t>
              </a:r>
              <a:endParaRPr lang="en-ID" sz="32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3791744" y="5525016"/>
              <a:ext cx="499321" cy="5699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424666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</a:t>
            </a:r>
            <a:r>
              <a:rPr lang="en-US" altLang="en-US" smtClean="0"/>
              <a:t>2: Aproval Pinjaman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D" altLang="en-US" smtClean="0"/>
              <a:t>Sebuah lembaga perbankan ingin mengembangkan sistem prediksi penerimaan ajuan pinjaman</a:t>
            </a:r>
            <a:r>
              <a:rPr lang="sv-SE" altLang="en-US" smtClean="0"/>
              <a:t> nasabah berdasarkan 3 (tiga) atribut yaitu </a:t>
            </a:r>
            <a:r>
              <a:rPr lang="en-US" altLang="en-US" b="1" smtClean="0"/>
              <a:t>umur</a:t>
            </a:r>
            <a:r>
              <a:rPr lang="en-US" altLang="en-US" smtClean="0"/>
              <a:t> (X1), </a:t>
            </a:r>
            <a:r>
              <a:rPr lang="en-US" altLang="en-US" b="1" smtClean="0"/>
              <a:t>credit rating</a:t>
            </a:r>
            <a:r>
              <a:rPr lang="en-US" altLang="en-US" smtClean="0"/>
              <a:t> (X2) dan </a:t>
            </a:r>
            <a:r>
              <a:rPr lang="en-US" altLang="en-US" b="1" smtClean="0"/>
              <a:t>nilai pinjaman </a:t>
            </a:r>
            <a:r>
              <a:rPr lang="en-US" altLang="en-US" smtClean="0"/>
              <a:t>(X3)</a:t>
            </a:r>
            <a:r>
              <a:rPr lang="en-US" altLang="en-US" smtClean="0"/>
              <a:t>. </a:t>
            </a:r>
            <a:endParaRPr lang="en-US" altLang="en-US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31067"/>
              </p:ext>
            </p:extLst>
          </p:nvPr>
        </p:nvGraphicFramePr>
        <p:xfrm>
          <a:off x="1127449" y="2852936"/>
          <a:ext cx="52565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146">
                  <a:extLst>
                    <a:ext uri="{9D8B030D-6E8A-4147-A177-3AD203B41FA5}">
                      <a16:colId xmlns:a16="http://schemas.microsoft.com/office/drawing/2014/main" val="615048081"/>
                    </a:ext>
                  </a:extLst>
                </a:gridCol>
                <a:gridCol w="1314146">
                  <a:extLst>
                    <a:ext uri="{9D8B030D-6E8A-4147-A177-3AD203B41FA5}">
                      <a16:colId xmlns:a16="http://schemas.microsoft.com/office/drawing/2014/main" val="844834841"/>
                    </a:ext>
                  </a:extLst>
                </a:gridCol>
                <a:gridCol w="1314146">
                  <a:extLst>
                    <a:ext uri="{9D8B030D-6E8A-4147-A177-3AD203B41FA5}">
                      <a16:colId xmlns:a16="http://schemas.microsoft.com/office/drawing/2014/main" val="169441074"/>
                    </a:ext>
                  </a:extLst>
                </a:gridCol>
                <a:gridCol w="1314146">
                  <a:extLst>
                    <a:ext uri="{9D8B030D-6E8A-4147-A177-3AD203B41FA5}">
                      <a16:colId xmlns:a16="http://schemas.microsoft.com/office/drawing/2014/main" val="188125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X1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X2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X3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Y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8754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60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TOLAK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8319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TERIMA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858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TOLAK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164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70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60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TERIMA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440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TERIMA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2549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60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60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TERIMA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19471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19463"/>
              </p:ext>
            </p:extLst>
          </p:nvPr>
        </p:nvGraphicFramePr>
        <p:xfrm>
          <a:off x="1127449" y="5525016"/>
          <a:ext cx="525658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4146">
                  <a:extLst>
                    <a:ext uri="{9D8B030D-6E8A-4147-A177-3AD203B41FA5}">
                      <a16:colId xmlns:a16="http://schemas.microsoft.com/office/drawing/2014/main" val="615048081"/>
                    </a:ext>
                  </a:extLst>
                </a:gridCol>
                <a:gridCol w="1314146">
                  <a:extLst>
                    <a:ext uri="{9D8B030D-6E8A-4147-A177-3AD203B41FA5}">
                      <a16:colId xmlns:a16="http://schemas.microsoft.com/office/drawing/2014/main" val="2587418039"/>
                    </a:ext>
                  </a:extLst>
                </a:gridCol>
                <a:gridCol w="1314146">
                  <a:extLst>
                    <a:ext uri="{9D8B030D-6E8A-4147-A177-3AD203B41FA5}">
                      <a16:colId xmlns:a16="http://schemas.microsoft.com/office/drawing/2014/main" val="169441074"/>
                    </a:ext>
                  </a:extLst>
                </a:gridCol>
                <a:gridCol w="1314146">
                  <a:extLst>
                    <a:ext uri="{9D8B030D-6E8A-4147-A177-3AD203B41FA5}">
                      <a16:colId xmlns:a16="http://schemas.microsoft.com/office/drawing/2014/main" val="188125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?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194716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 rot="10800000">
            <a:off x="6528048" y="5448816"/>
            <a:ext cx="504056" cy="572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/>
          <p:cNvSpPr txBox="1"/>
          <p:nvPr/>
        </p:nvSpPr>
        <p:spPr>
          <a:xfrm>
            <a:off x="7176117" y="5525016"/>
            <a:ext cx="120988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baru</a:t>
            </a:r>
            <a:endParaRPr lang="en-ID" sz="2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2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</a:t>
            </a:r>
            <a:r>
              <a:rPr lang="en-US" altLang="en-US" smtClean="0"/>
              <a:t>2: Perhitungan KNN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altLang="en-US"/>
              <a:t>Lakukan perhitungan jarak </a:t>
            </a:r>
            <a:r>
              <a:rPr lang="en-ID" altLang="en-US"/>
              <a:t>data </a:t>
            </a:r>
            <a:r>
              <a:rPr lang="en-ID" altLang="en-US" smtClean="0"/>
              <a:t>uji (data baru) </a:t>
            </a:r>
            <a:r>
              <a:rPr lang="en-ID" altLang="en-US"/>
              <a:t>dengan setiap data</a:t>
            </a:r>
            <a:r>
              <a:rPr lang="en-US" altLang="en-US" smtClean="0"/>
              <a:t> </a:t>
            </a:r>
            <a:endParaRPr lang="en-US" altLang="en-US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9014141"/>
                  </p:ext>
                </p:extLst>
              </p:nvPr>
            </p:nvGraphicFramePr>
            <p:xfrm>
              <a:off x="1127448" y="2132856"/>
              <a:ext cx="7776864" cy="26911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61504808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84483484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69441074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3535112555"/>
                        </a:ext>
                      </a:extLst>
                    </a:gridCol>
                    <a:gridCol w="4032448">
                      <a:extLst>
                        <a:ext uri="{9D8B030D-6E8A-4147-A177-3AD203B41FA5}">
                          <a16:colId xmlns:a16="http://schemas.microsoft.com/office/drawing/2014/main" val="34340184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X1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X2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X3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Y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Perhitungan Jarak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87547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TOLAK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50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40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−60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83190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(50−40)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(3−5)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(40−60)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,00</m:t>
                                </m:r>
                              </m:oMath>
                            </m:oMathPara>
                          </a14:m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5858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30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TOLAK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(50−40)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(3−5)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(40−60)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77</m:t>
                                </m:r>
                              </m:oMath>
                            </m:oMathPara>
                          </a14:m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4164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(50−40)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(3−5)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(40−60)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94400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(50−40)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(3−5)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(40−60)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25491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(50−40)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(3−5)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(40−60)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56</m:t>
                                </m:r>
                              </m:oMath>
                            </m:oMathPara>
                          </a14:m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1947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9014141"/>
                  </p:ext>
                </p:extLst>
              </p:nvPr>
            </p:nvGraphicFramePr>
            <p:xfrm>
              <a:off x="1127448" y="2132856"/>
              <a:ext cx="7776864" cy="26911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61504808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84483484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69441074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3535112555"/>
                        </a:ext>
                      </a:extLst>
                    </a:gridCol>
                    <a:gridCol w="4032448">
                      <a:extLst>
                        <a:ext uri="{9D8B030D-6E8A-4147-A177-3AD203B41FA5}">
                          <a16:colId xmlns:a16="http://schemas.microsoft.com/office/drawing/2014/main" val="34340184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X1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X2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X3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Y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Perhitungan Jarak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87547926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TOLAK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3051" t="-103125" r="-604" b="-5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190148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3051" t="-206349" r="-604" b="-4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8585959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30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TOLAK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3051" t="-301563" r="-604" b="-3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644585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3051" t="-401563" r="-604" b="-2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4400268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3051" t="-509524" r="-604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5491655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3051" t="-600000" r="-604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019471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00503"/>
              </p:ext>
            </p:extLst>
          </p:nvPr>
        </p:nvGraphicFramePr>
        <p:xfrm>
          <a:off x="1127449" y="4902622"/>
          <a:ext cx="37444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61504808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58741803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6944107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88125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?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19471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799856" y="1988840"/>
            <a:ext cx="4248472" cy="3024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389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</a:t>
            </a:r>
            <a:r>
              <a:rPr lang="en-US" altLang="en-US" smtClean="0"/>
              <a:t>2: Perhitungan KNN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altLang="en-US"/>
              <a:t>Urutkan data berdasarkan hasil </a:t>
            </a:r>
            <a:r>
              <a:rPr lang="en-ID" altLang="en-US"/>
              <a:t>perhitungan </a:t>
            </a:r>
            <a:r>
              <a:rPr lang="en-ID" altLang="en-US" smtClean="0"/>
              <a:t>jarak</a:t>
            </a:r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1127448" y="2132856"/>
              <a:ext cx="9073008" cy="26911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61504808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84483484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69441074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3535112555"/>
                        </a:ext>
                      </a:extLst>
                    </a:gridCol>
                    <a:gridCol w="4032448">
                      <a:extLst>
                        <a:ext uri="{9D8B030D-6E8A-4147-A177-3AD203B41FA5}">
                          <a16:colId xmlns:a16="http://schemas.microsoft.com/office/drawing/2014/main" val="3434018495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7069909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X1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X2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X3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Y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Perhitungan Jarak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Urutan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87547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TOLAK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50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40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−60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3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83190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(50−40)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(3−5)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(40−60)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,00</m:t>
                                </m:r>
                              </m:oMath>
                            </m:oMathPara>
                          </a14:m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5858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30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TOLAK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(50−40)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(3−5)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(40−60)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77</m:t>
                                </m:r>
                              </m:oMath>
                            </m:oMathPara>
                          </a14:m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2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4164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(50−40)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(3−5)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(40−60)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94400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(50−40)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(3−5)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(40−60)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25491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(50−40)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(3−5)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(40−60)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56</m:t>
                                </m:r>
                              </m:oMath>
                            </m:oMathPara>
                          </a14:m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1947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1127448" y="2132856"/>
              <a:ext cx="9073008" cy="26911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61504808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84483484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69441074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3535112555"/>
                        </a:ext>
                      </a:extLst>
                    </a:gridCol>
                    <a:gridCol w="4032448">
                      <a:extLst>
                        <a:ext uri="{9D8B030D-6E8A-4147-A177-3AD203B41FA5}">
                          <a16:colId xmlns:a16="http://schemas.microsoft.com/office/drawing/2014/main" val="3434018495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7069909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X1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X2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X3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Y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Perhitungan Jarak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Urutan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87547926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TOLAK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864" t="-103125" r="-30967" b="-5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3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83190148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864" t="-206349" r="-30967" b="-4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58585959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30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TOLAK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864" t="-301563" r="-30967" b="-3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2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41644585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864" t="-401563" r="-30967" b="-2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94400268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864" t="-509524" r="-30967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25491655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4864" t="-600000" r="-30967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19471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7449" y="4902622"/>
          <a:ext cx="37444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61504808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58741803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6944107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88125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?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19471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779069" y="1966253"/>
            <a:ext cx="1565403" cy="3024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164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</a:t>
            </a:r>
            <a:r>
              <a:rPr lang="en-US" altLang="en-US" smtClean="0"/>
              <a:t>2: Perhitungan KNN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altLang="en-US"/>
              <a:t>Jika menggunakan nilai </a:t>
            </a:r>
            <a:r>
              <a:rPr lang="en-ID" altLang="en-US" b="1"/>
              <a:t>k = 3</a:t>
            </a:r>
            <a:r>
              <a:rPr lang="en-ID" altLang="en-US"/>
              <a:t>, data uji DITERIMA atau DITOLAK?</a:t>
            </a:r>
            <a:endParaRPr lang="en-US" altLang="en-US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785708"/>
                  </p:ext>
                </p:extLst>
              </p:nvPr>
            </p:nvGraphicFramePr>
            <p:xfrm>
              <a:off x="1127448" y="2132856"/>
              <a:ext cx="9073008" cy="26911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61504808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84483484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69441074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3535112555"/>
                        </a:ext>
                      </a:extLst>
                    </a:gridCol>
                    <a:gridCol w="4032448">
                      <a:extLst>
                        <a:ext uri="{9D8B030D-6E8A-4147-A177-3AD203B41FA5}">
                          <a16:colId xmlns:a16="http://schemas.microsoft.com/office/drawing/2014/main" val="3434018495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7069909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X1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X2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X3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Y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Perhitungan Jarak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Urutan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87547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TOLAK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50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40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−60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3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83190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(50−40)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(3−5)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(40−60)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,00</m:t>
                                </m:r>
                              </m:oMath>
                            </m:oMathPara>
                          </a14:m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5858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30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TOLAK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(50−40)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(3−5)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(40−60)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77</m:t>
                                </m:r>
                              </m:oMath>
                            </m:oMathPara>
                          </a14:m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2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4164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(50−40)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(3−5)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(40−60)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94400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(50−40)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(3−5)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(40−60)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25491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(50−40)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(3−5)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(40−60)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56</m:t>
                                </m:r>
                              </m:oMath>
                            </m:oMathPara>
                          </a14:m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1947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785708"/>
                  </p:ext>
                </p:extLst>
              </p:nvPr>
            </p:nvGraphicFramePr>
            <p:xfrm>
              <a:off x="1127448" y="2132856"/>
              <a:ext cx="9073008" cy="26911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61504808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84483484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69441074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3535112555"/>
                        </a:ext>
                      </a:extLst>
                    </a:gridCol>
                    <a:gridCol w="4032448">
                      <a:extLst>
                        <a:ext uri="{9D8B030D-6E8A-4147-A177-3AD203B41FA5}">
                          <a16:colId xmlns:a16="http://schemas.microsoft.com/office/drawing/2014/main" val="3434018495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7069909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X1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X2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X3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Y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Perhitungan Jarak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Urutan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87547926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TOLAK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864" t="-103125" r="-30967" b="-5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3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83190148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864" t="-206349" r="-30967" b="-4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58585959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30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TOLAK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864" t="-301563" r="-30967" b="-3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2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41644585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864" t="-401563" r="-30967" b="-2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94400268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864" t="-509524" r="-30967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25491655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4864" t="-600000" r="-30967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19471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7449" y="4902622"/>
          <a:ext cx="37444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61504808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58741803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6944107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88125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?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19471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14400" y="2492896"/>
            <a:ext cx="9430072" cy="1253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/>
          <p:cNvGrpSpPr/>
          <p:nvPr/>
        </p:nvGrpSpPr>
        <p:grpSpPr>
          <a:xfrm>
            <a:off x="8040907" y="4797152"/>
            <a:ext cx="1584728" cy="2034644"/>
            <a:chOff x="9400580" y="3635896"/>
            <a:chExt cx="1584728" cy="2034644"/>
          </a:xfrm>
        </p:grpSpPr>
        <p:sp>
          <p:nvSpPr>
            <p:cNvPr id="17" name="Rectangle 16"/>
            <p:cNvSpPr/>
            <p:nvPr/>
          </p:nvSpPr>
          <p:spPr>
            <a:xfrm>
              <a:off x="9594539" y="4722996"/>
              <a:ext cx="504056" cy="57821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336441" y="4149080"/>
              <a:ext cx="504056" cy="115212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00580" y="5301208"/>
              <a:ext cx="92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TERIMA</a:t>
              </a:r>
              <a:endParaRPr lang="en-ID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91629" y="5296924"/>
              <a:ext cx="793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TOLAK</a:t>
              </a:r>
              <a:endParaRPr lang="en-ID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624392" y="4203249"/>
              <a:ext cx="3930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3200" b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91939" y="3635896"/>
              <a:ext cx="3930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3200" b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ID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719736" y="5345394"/>
            <a:ext cx="1300549" cy="891918"/>
            <a:chOff x="3719736" y="5345394"/>
            <a:chExt cx="1300549" cy="891918"/>
          </a:xfrm>
        </p:grpSpPr>
        <p:sp>
          <p:nvSpPr>
            <p:cNvPr id="23" name="TextBox 22"/>
            <p:cNvSpPr txBox="1"/>
            <p:nvPr/>
          </p:nvSpPr>
          <p:spPr>
            <a:xfrm>
              <a:off x="3719736" y="5652537"/>
              <a:ext cx="1300549" cy="58477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ID" sz="3200" b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TOLAK</a:t>
              </a:r>
              <a:endParaRPr lang="en-ID" sz="32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 rot="5400000">
              <a:off x="4177511" y="5303183"/>
              <a:ext cx="362391" cy="4468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58676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</a:t>
            </a:r>
            <a:r>
              <a:rPr lang="en-US" altLang="en-US" smtClean="0"/>
              <a:t>2: Perhitungan KNN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2701881"/>
          </a:xfrm>
        </p:spPr>
        <p:txBody>
          <a:bodyPr/>
          <a:lstStyle/>
          <a:p>
            <a:r>
              <a:rPr lang="en-ID" altLang="en-US"/>
              <a:t>Jika menggunakan nilai </a:t>
            </a:r>
            <a:r>
              <a:rPr lang="en-ID" altLang="en-US" b="1"/>
              <a:t>k </a:t>
            </a:r>
            <a:r>
              <a:rPr lang="en-ID" altLang="en-US" b="1"/>
              <a:t>= </a:t>
            </a:r>
            <a:r>
              <a:rPr lang="en-ID" altLang="en-US" b="1" smtClean="0"/>
              <a:t>4</a:t>
            </a:r>
            <a:r>
              <a:rPr lang="en-ID" altLang="en-US" smtClean="0"/>
              <a:t>, </a:t>
            </a:r>
            <a:r>
              <a:rPr lang="en-ID" altLang="en-US"/>
              <a:t>data uji DITERIMA atau DITOLAK?</a:t>
            </a:r>
            <a:endParaRPr lang="en-US" altLang="en-US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1127448" y="2132856"/>
              <a:ext cx="9073008" cy="26911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61504808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84483484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69441074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3535112555"/>
                        </a:ext>
                      </a:extLst>
                    </a:gridCol>
                    <a:gridCol w="4032448">
                      <a:extLst>
                        <a:ext uri="{9D8B030D-6E8A-4147-A177-3AD203B41FA5}">
                          <a16:colId xmlns:a16="http://schemas.microsoft.com/office/drawing/2014/main" val="3434018495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7069909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X1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X2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X3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Y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Perhitungan Jarak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Urutan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87547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TOLAK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50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40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−60</m:t>
                                        </m:r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3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83190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(50−40)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(3−5)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(40−60)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,00</m:t>
                                </m:r>
                              </m:oMath>
                            </m:oMathPara>
                          </a14:m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5858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30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TOLAK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(50−40)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(3−5)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(40−60)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77</m:t>
                                </m:r>
                              </m:oMath>
                            </m:oMathPara>
                          </a14:m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2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4164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(50−40)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(3−5)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(40−60)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94400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(50−40)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(3−5)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(40−60)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25491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l-G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(50−40)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(3−5)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l-GR" sz="16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(40−60)</m:t>
                                        </m:r>
                                      </m:e>
                                      <m:sup>
                                        <m:r>
                                          <a:rPr lang="en-ID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D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56</m:t>
                                </m:r>
                              </m:oMath>
                            </m:oMathPara>
                          </a14:m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1947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1127448" y="2132856"/>
              <a:ext cx="9073008" cy="26911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61504808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84483484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69441074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3535112555"/>
                        </a:ext>
                      </a:extLst>
                    </a:gridCol>
                    <a:gridCol w="4032448">
                      <a:extLst>
                        <a:ext uri="{9D8B030D-6E8A-4147-A177-3AD203B41FA5}">
                          <a16:colId xmlns:a16="http://schemas.microsoft.com/office/drawing/2014/main" val="3434018495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7069909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X1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X2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X3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Y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Perhitungan Jarak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Urutan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87547926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TOLAK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864" t="-103125" r="-30967" b="-5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3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83190148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864" t="-206349" r="-30967" b="-4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58585959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50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30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TOLAK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864" t="-301563" r="-30967" b="-3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2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41644585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70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864" t="-401563" r="-30967" b="-2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94400268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80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864" t="-509524" r="-30967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25491655"/>
                      </a:ext>
                    </a:extLst>
                  </a:tr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60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</a:rPr>
                            <a:t>TERIMA</a:t>
                          </a:r>
                          <a:endParaRPr lang="en-ID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4864" t="-600000" r="-30967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smtClean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en-ID" sz="160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19471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7449" y="4902622"/>
          <a:ext cx="37444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61504808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58741803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6944107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88125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smtClean="0">
                          <a:solidFill>
                            <a:srgbClr val="000000"/>
                          </a:solidFill>
                        </a:rPr>
                        <a:t>?</a:t>
                      </a:r>
                      <a:endParaRPr lang="en-ID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19471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14400" y="2492896"/>
            <a:ext cx="9430072" cy="1253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/>
          <p:cNvGrpSpPr/>
          <p:nvPr/>
        </p:nvGrpSpPr>
        <p:grpSpPr>
          <a:xfrm>
            <a:off x="8040907" y="4797152"/>
            <a:ext cx="1584728" cy="2034644"/>
            <a:chOff x="9400580" y="3635896"/>
            <a:chExt cx="1584728" cy="2034644"/>
          </a:xfrm>
        </p:grpSpPr>
        <p:sp>
          <p:nvSpPr>
            <p:cNvPr id="17" name="Rectangle 16"/>
            <p:cNvSpPr/>
            <p:nvPr/>
          </p:nvSpPr>
          <p:spPr>
            <a:xfrm>
              <a:off x="9594539" y="4149080"/>
              <a:ext cx="504056" cy="115212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336441" y="4149080"/>
              <a:ext cx="504056" cy="115212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00580" y="5301208"/>
              <a:ext cx="92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TERIMA</a:t>
              </a:r>
              <a:endParaRPr lang="en-ID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91629" y="5296924"/>
              <a:ext cx="793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TOLAK</a:t>
              </a:r>
              <a:endParaRPr lang="en-ID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624392" y="3635896"/>
              <a:ext cx="3930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32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ID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91939" y="3635896"/>
              <a:ext cx="3930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3200" b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ID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914400" y="4365104"/>
            <a:ext cx="9430072" cy="469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914400" y="5585242"/>
            <a:ext cx="6887270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D" sz="20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Voting berimbang antara yang “DITERIMA” dan “DITOLAK”. Lalu?</a:t>
            </a:r>
            <a:endParaRPr lang="en-ID" sz="2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215" y="6066638"/>
            <a:ext cx="6951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Kurangi 1 nilai k, sehingga menjadi k=3, dan kesimpulannya menjadi “</a:t>
            </a:r>
            <a:r>
              <a:rPr lang="en-ID" sz="20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DITOLAK</a:t>
            </a: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ID" sz="2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6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6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Kelebihan dan Kekurangan Algoritma KNN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 err="1" smtClean="0"/>
              <a:t>Kelebihan</a:t>
            </a:r>
            <a:r>
              <a:rPr lang="en-US" b="1" dirty="0" smtClean="0"/>
              <a:t> KNN: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Cocok untuk data numerik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mtClean="0"/>
              <a:t>Simpel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data </a:t>
            </a:r>
            <a:r>
              <a:rPr lang="en-US" dirty="0" err="1" smtClean="0"/>
              <a:t>besar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Intuitif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mtClean="0"/>
              <a:t>Performa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Tahan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data </a:t>
            </a:r>
            <a:r>
              <a:rPr lang="en-US" dirty="0" err="1" smtClean="0"/>
              <a:t>latih</a:t>
            </a:r>
            <a:r>
              <a:rPr lang="en-US" dirty="0" smtClean="0"/>
              <a:t> </a:t>
            </a:r>
            <a:r>
              <a:rPr lang="en-US" smtClean="0"/>
              <a:t>yang </a:t>
            </a:r>
            <a:r>
              <a:rPr lang="en-US" smtClean="0"/>
              <a:t>noisy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Kelebihan dan Kekurangan Algoritma KNN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 err="1" smtClean="0"/>
              <a:t>Kekurangan</a:t>
            </a:r>
            <a:r>
              <a:rPr lang="en-US" b="1" dirty="0" smtClean="0"/>
              <a:t> KNN :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data </a:t>
            </a:r>
            <a:r>
              <a:rPr lang="en-US" dirty="0" err="1" smtClean="0"/>
              <a:t>latih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.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data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jaraknya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data </a:t>
            </a:r>
            <a:r>
              <a:rPr lang="en-US" dirty="0" err="1" smtClean="0"/>
              <a:t>uji</a:t>
            </a:r>
            <a:r>
              <a:rPr lang="en-US" dirty="0" smtClean="0"/>
              <a:t>. 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Sangat</a:t>
            </a:r>
            <a:r>
              <a:rPr lang="en-US" dirty="0" smtClean="0"/>
              <a:t> sensitive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yang </a:t>
            </a:r>
            <a:r>
              <a:rPr lang="en-US" dirty="0" err="1" smtClean="0"/>
              <a:t>redundan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relevan</a:t>
            </a:r>
            <a:r>
              <a:rPr lang="en-US" dirty="0" smtClean="0"/>
              <a:t>. </a:t>
            </a:r>
            <a:r>
              <a:rPr lang="en-US" dirty="0" err="1" smtClean="0"/>
              <a:t>Ditanggulangi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pembobotan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paling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dataset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534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Rekomendasi Video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56992"/>
            <a:ext cx="2467836" cy="13881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0" y="1696429"/>
            <a:ext cx="2445296" cy="1375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013176"/>
            <a:ext cx="2467836" cy="13956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28120" y="3635572"/>
            <a:ext cx="7344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Algoritma Klasifikasi k-Nearest Neighbor (KNN) </a:t>
            </a:r>
            <a:r>
              <a:rPr lang="en-GB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GB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</a:t>
            </a:r>
            <a:r>
              <a:rPr lang="en-GB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://</a:t>
            </a:r>
            <a:r>
              <a:rPr lang="en-GB" sz="24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youtu.be/EvnXXWIJjuk</a:t>
            </a:r>
            <a:r>
              <a:rPr lang="en-GB" sz="24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2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28120" y="1997224"/>
            <a:ext cx="7344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K-Nearest Neighbors (KNN) dengan Python &amp; </a:t>
            </a:r>
            <a:r>
              <a:rPr lang="en-GB" sz="2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</a:t>
            </a:r>
            <a:r>
              <a:rPr lang="en-GB" sz="2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Colabs </a:t>
            </a:r>
            <a:r>
              <a:rPr lang="en-GB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GB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</a:t>
            </a:r>
            <a:r>
              <a:rPr lang="en-GB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://</a:t>
            </a:r>
            <a:r>
              <a:rPr lang="en-GB" sz="24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youtu.be/bUub3iDcP98</a:t>
            </a:r>
            <a:r>
              <a:rPr lang="en-GB" sz="24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2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9071" y="5110813"/>
            <a:ext cx="7480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Prediksi Elektabilitas Caleg: Perbandingan Algoritma Decision Tree, K-NN &amp; Naive Bayes </a:t>
            </a:r>
            <a:r>
              <a:rPr lang="en-ID" sz="2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dg </a:t>
            </a:r>
            <a:r>
              <a:rPr lang="en-ID" sz="2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Rapidminer </a:t>
            </a:r>
            <a:r>
              <a:rPr lang="en-ID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D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</a:t>
            </a:r>
            <a:r>
              <a:rPr lang="en-ID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://</a:t>
            </a:r>
            <a:r>
              <a:rPr lang="en-ID" sz="24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youtu.be/rpT6nwJk14c</a:t>
            </a:r>
            <a:r>
              <a:rPr lang="en-ID" sz="24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2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83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Algoritma k-NN merupakan salah satu algoritma klasifikasi yang cukup handal dan banyak digunakan</a:t>
            </a:r>
          </a:p>
          <a:p>
            <a:pPr>
              <a:lnSpc>
                <a:spcPct val="90000"/>
              </a:lnSpc>
            </a:pPr>
            <a:r>
              <a:rPr lang="en-US"/>
              <a:t>Klasifikasi pada algoritma k-NN didasarkan pada kedekatan diantara setiap fitur / atribut dengan </a:t>
            </a:r>
            <a:r>
              <a:rPr lang="en-US" smtClean="0"/>
              <a:t>kelas, menggunakan system voting.</a:t>
            </a:r>
          </a:p>
          <a:p>
            <a:pPr>
              <a:lnSpc>
                <a:spcPct val="90000"/>
              </a:lnSpc>
            </a:pPr>
            <a:r>
              <a:rPr lang="en-US"/>
              <a:t>Algoritma k-NN dapat digunakan pada </a:t>
            </a:r>
            <a:r>
              <a:rPr lang="en-US" smtClean="0"/>
              <a:t>data numerik.</a:t>
            </a:r>
          </a:p>
          <a:p>
            <a:pPr>
              <a:lnSpc>
                <a:spcPct val="90000"/>
              </a:lnSpc>
            </a:pPr>
            <a:r>
              <a:rPr lang="en-US" smtClean="0"/>
              <a:t>Kelemahan dari algoritma k-NN adalah waktu </a:t>
            </a:r>
            <a:r>
              <a:rPr lang="en-US"/>
              <a:t>komputasi tinggi jika data latih </a:t>
            </a:r>
            <a:r>
              <a:rPr lang="en-US" smtClean="0"/>
              <a:t>besar, karena </a:t>
            </a:r>
            <a:r>
              <a:rPr lang="en-US"/>
              <a:t>semua data diukur jaraknya untuk setiap data uji. </a:t>
            </a:r>
          </a:p>
        </p:txBody>
      </p:sp>
    </p:spTree>
    <p:extLst>
      <p:ext uri="{BB962C8B-B14F-4D97-AF65-F5344CB8AC3E}">
        <p14:creationId xmlns:p14="http://schemas.microsoft.com/office/powerpoint/2010/main" val="30973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Mahasiswa mampu </a:t>
            </a:r>
            <a:r>
              <a:rPr lang="id-ID" smtClean="0"/>
              <a:t>memaham</a:t>
            </a:r>
            <a:r>
              <a:rPr lang="en-ID" smtClean="0"/>
              <a:t>i konsep klasifikasi menggunakan metode K-Nearest Neighbor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538" y="1478859"/>
            <a:ext cx="994774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8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66700">
                    <a:srgbClr val="7030A0">
                      <a:alpha val="96000"/>
                    </a:srgbClr>
                  </a:glow>
                  <a:outerShdw dist="38100" dir="2700000" algn="bl" rotWithShape="0">
                    <a:schemeClr val="accent5"/>
                  </a:outerShdw>
                </a:effectLst>
                <a:latin typeface="Bebas Neue Bold" panose="020B0606020202050201" pitchFamily="34" charset="0"/>
              </a:rPr>
              <a:t>K-NEAREST NEIGHBORS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3608" y="2780928"/>
            <a:ext cx="5515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b="1" smtClean="0">
                <a:solidFill>
                  <a:srgbClr val="7030A0"/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Bernard MT Condensed" panose="02050806060905020404" pitchFamily="18" charset="0"/>
              </a:rPr>
              <a:t>Contoh Perhitungan dan Studi Kasus</a:t>
            </a:r>
            <a:endParaRPr lang="en-ID" sz="5400" b="1">
              <a:solidFill>
                <a:srgbClr val="7030A0"/>
              </a:solidFill>
              <a:effectLst>
                <a:outerShdw blurRad="50800" dist="101600" dir="2700000" algn="tl" rotWithShape="0">
                  <a:prstClr val="black">
                    <a:alpha val="40000"/>
                  </a:prstClr>
                </a:outerShdw>
              </a:effectLst>
              <a:latin typeface="Bernard MT Condensed" panose="020508060609050204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11424" y="5440972"/>
            <a:ext cx="4309536" cy="1077218"/>
            <a:chOff x="4280877" y="5401540"/>
            <a:chExt cx="4309536" cy="107721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389" y="5401540"/>
              <a:ext cx="1036024" cy="103602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80877" y="5401540"/>
              <a:ext cx="31162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D" sz="2800" b="1" smtClean="0">
                  <a:latin typeface="Bebas Neue Bold" panose="020B0606020202050201" pitchFamily="34" charset="0"/>
                </a:rPr>
                <a:t>Dr. ACHMAD SOLICHIN</a:t>
              </a:r>
            </a:p>
            <a:p>
              <a:pPr algn="r"/>
              <a:r>
                <a:rPr lang="en-ID" b="1" smtClean="0">
                  <a:latin typeface="Calibri" panose="020F0502020204030204" pitchFamily="34" charset="0"/>
                  <a:cs typeface="Calibri" panose="020F0502020204030204" pitchFamily="34" charset="0"/>
                </a:rPr>
                <a:t>@achmatim</a:t>
              </a:r>
            </a:p>
            <a:p>
              <a:pPr algn="r"/>
              <a:r>
                <a:rPr lang="en-ID" b="1" smtClean="0">
                  <a:latin typeface="Calibri" panose="020F0502020204030204" pitchFamily="34" charset="0"/>
                  <a:cs typeface="Calibri" panose="020F0502020204030204" pitchFamily="34" charset="0"/>
                </a:rPr>
                <a:t>Universitas Budi Luhur, Jakarta</a:t>
              </a:r>
              <a:endParaRPr lang="en-ID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286" y="365490"/>
            <a:ext cx="1347535" cy="13475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1945" y="689822"/>
            <a:ext cx="7180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smtClean="0">
                <a:latin typeface="Bradley Hand ITC" panose="03070402050302030203" pitchFamily="66" charset="0"/>
              </a:rPr>
              <a:t>Supervised Learning</a:t>
            </a:r>
            <a:endParaRPr lang="en-ID" sz="4800" b="1">
              <a:latin typeface="Bradley Hand ITC" panose="03070402050302030203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9481" y="2602217"/>
            <a:ext cx="2902223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3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66700">
                    <a:srgbClr val="7030A0">
                      <a:alpha val="96000"/>
                    </a:srgbClr>
                  </a:glow>
                  <a:outerShdw dist="38100" dir="2700000" algn="bl" rotWithShape="0">
                    <a:schemeClr val="accent5"/>
                  </a:outerShdw>
                </a:effectLst>
                <a:latin typeface="Bebas Neue Bold" panose="020B0606020202050201" pitchFamily="34" charset="0"/>
              </a:rPr>
              <a:t>KNN</a:t>
            </a:r>
            <a:endParaRPr lang="en-US" sz="13800" b="1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266700">
                  <a:srgbClr val="7030A0">
                    <a:alpha val="96000"/>
                  </a:srgbClr>
                </a:glow>
                <a:outerShdw dist="38100" dir="2700000" algn="bl" rotWithShape="0">
                  <a:schemeClr val="accent5"/>
                </a:outerShdw>
              </a:effectLst>
              <a:latin typeface="Bebas Neue Bold" panose="020B0606020202050201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2593" r="1310" b="6877"/>
          <a:stretch/>
        </p:blipFill>
        <p:spPr>
          <a:xfrm>
            <a:off x="6526826" y="2204864"/>
            <a:ext cx="568985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Taksonomi AI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98" y="1484784"/>
            <a:ext cx="9183403" cy="516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K-Nearest Neighbor</a:t>
            </a:r>
            <a:endParaRPr lang="en-US" alt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K-Nearest </a:t>
            </a:r>
            <a:r>
              <a:rPr lang="en-US" altLang="en-US" b="1" smtClean="0"/>
              <a:t>Neighbor (KNN)</a:t>
            </a:r>
            <a:r>
              <a:rPr lang="en-US" altLang="en-US" smtClean="0"/>
              <a:t> merupakan salah satu metode pembelajaran tersupervisi yang dapat mengklasifikasikan data berdasarkan </a:t>
            </a:r>
            <a:r>
              <a:rPr lang="en-US" altLang="en-US" b="1" smtClean="0"/>
              <a:t>tingkat kedekatan data </a:t>
            </a:r>
            <a:r>
              <a:rPr lang="en-US" altLang="en-US" smtClean="0"/>
              <a:t>dengan sekumpulan data yang lampau.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Data uji (data yang </a:t>
            </a:r>
            <a:r>
              <a:rPr lang="en-US" altLang="en-US" smtClean="0"/>
              <a:t>baru) </a:t>
            </a:r>
            <a:r>
              <a:rPr lang="en-US" altLang="en-US" smtClean="0"/>
              <a:t>diklasifikasikan berdasarkan mayoritas kedekatan jarak dari kategori yang ada dalam KNN. </a:t>
            </a:r>
            <a:endParaRPr lang="en-US" altLang="en-US" smtClean="0"/>
          </a:p>
          <a:p>
            <a:r>
              <a:rPr lang="en-US" altLang="en-US"/>
              <a:t>Klasifikasi menggunakan </a:t>
            </a:r>
            <a:r>
              <a:rPr lang="en-US" altLang="en-US"/>
              <a:t>voting </a:t>
            </a:r>
            <a:r>
              <a:rPr lang="en-US" altLang="en-US" smtClean="0"/>
              <a:t>terbanyak (</a:t>
            </a:r>
            <a:r>
              <a:rPr lang="en-US" altLang="en-US" i="1" smtClean="0"/>
              <a:t>majority voting</a:t>
            </a:r>
            <a:r>
              <a:rPr lang="en-US" altLang="en-US" smtClean="0"/>
              <a:t>) </a:t>
            </a:r>
            <a:r>
              <a:rPr lang="en-US" altLang="en-US"/>
              <a:t>diantara klasifikasi dari </a:t>
            </a:r>
            <a:r>
              <a:rPr lang="en-US" altLang="en-US"/>
              <a:t>k </a:t>
            </a:r>
            <a:r>
              <a:rPr lang="en-US" altLang="en-US" smtClean="0"/>
              <a:t>obyek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6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Algoritma K-Nearest </a:t>
            </a:r>
            <a:r>
              <a:rPr lang="en-US" altLang="en-US"/>
              <a:t>Neighbor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71600"/>
            <a:ext cx="5398573" cy="4953000"/>
          </a:xfrm>
        </p:spPr>
        <p:txBody>
          <a:bodyPr/>
          <a:lstStyle/>
          <a:p>
            <a:r>
              <a:rPr lang="en-ID"/>
              <a:t>Algoritma : </a:t>
            </a:r>
          </a:p>
          <a:p>
            <a:pPr lvl="1"/>
            <a:r>
              <a:rPr lang="en-ID"/>
              <a:t>Menentukan nilai k </a:t>
            </a:r>
          </a:p>
          <a:p>
            <a:pPr lvl="1"/>
            <a:r>
              <a:rPr lang="en-ID"/>
              <a:t>Menghitung jarak antara data baru terhadap semua training data</a:t>
            </a:r>
          </a:p>
          <a:p>
            <a:pPr lvl="1"/>
            <a:r>
              <a:rPr lang="en-ID"/>
              <a:t>Mengidentifikasi k nearest neighbor</a:t>
            </a:r>
          </a:p>
          <a:p>
            <a:pPr lvl="1"/>
            <a:r>
              <a:rPr lang="en-ID"/>
              <a:t>Menentukan label/kelas data baru berdasarkan kelas k-nearest neighbor (dapat menggunakan </a:t>
            </a:r>
            <a:r>
              <a:rPr lang="en-ID"/>
              <a:t>voting</a:t>
            </a:r>
            <a:r>
              <a:rPr lang="en-ID" smtClean="0"/>
              <a:t>)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BFCE5-AF2B-499F-B536-D8346E960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618413"/>
            <a:ext cx="2432453" cy="3223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49C663-A57A-4D0A-83B9-A0867BE3C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700807"/>
            <a:ext cx="2376264" cy="3148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58BE65-D406-479F-A7E0-84E656DD8ED3}"/>
              </a:ext>
            </a:extLst>
          </p:cNvPr>
          <p:cNvSpPr txBox="1"/>
          <p:nvPr/>
        </p:nvSpPr>
        <p:spPr>
          <a:xfrm>
            <a:off x="6876068" y="5229200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Nearest Neighbor </a:t>
            </a:r>
            <a:r>
              <a:rPr lang="en-US" dirty="0" err="1"/>
              <a:t>terhadap</a:t>
            </a:r>
            <a:r>
              <a:rPr lang="en-US" dirty="0"/>
              <a:t> data </a:t>
            </a:r>
            <a:r>
              <a:rPr lang="en-US" dirty="0" err="1"/>
              <a:t>baru</a:t>
            </a:r>
            <a:r>
              <a:rPr lang="en-US" dirty="0"/>
              <a:t> (x)</a:t>
            </a:r>
          </a:p>
        </p:txBody>
      </p:sp>
    </p:spTree>
    <p:extLst>
      <p:ext uri="{BB962C8B-B14F-4D97-AF65-F5344CB8AC3E}">
        <p14:creationId xmlns:p14="http://schemas.microsoft.com/office/powerpoint/2010/main" val="20382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Nilai K pada KNN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371600"/>
            <a:ext cx="4838328" cy="4953000"/>
          </a:xfrm>
        </p:spPr>
        <p:txBody>
          <a:bodyPr/>
          <a:lstStyle/>
          <a:p>
            <a:r>
              <a:rPr lang="en-ID" smtClean="0"/>
              <a:t>Nilai k pada KNN menggambarkan seberapa banyak tetangga terdekat yang dilibatkan dalam penentuan kelas.</a:t>
            </a:r>
          </a:p>
          <a:p>
            <a:r>
              <a:rPr lang="en-ID" smtClean="0"/>
              <a:t>Nilai k sangat penting, dan dapat mempengaruhi hasil klasifikasi.</a:t>
            </a:r>
            <a:endParaRPr lang="en-ID"/>
          </a:p>
        </p:txBody>
      </p:sp>
      <p:pic>
        <p:nvPicPr>
          <p:cNvPr id="1026" name="Picture 2" descr="https://miro.medium.com/max/1000/0*jqxx3-dJqFjXD6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1664732"/>
            <a:ext cx="5840412" cy="436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Metode Perhitungan Jarak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b="1"/>
              <a:t>Jarak</a:t>
            </a:r>
            <a:r>
              <a:rPr lang="en-ID" sz="2400"/>
              <a:t> merupakan pendekatan yang umum dipakai untuk </a:t>
            </a:r>
            <a:r>
              <a:rPr lang="en-ID" sz="2400" smtClean="0"/>
              <a:t>menggambarkan </a:t>
            </a:r>
            <a:r>
              <a:rPr lang="en-ID" sz="2400" b="1" smtClean="0"/>
              <a:t>kedekatan data / atribut / fitur</a:t>
            </a:r>
            <a:r>
              <a:rPr lang="en-ID" sz="2400" smtClean="0"/>
              <a:t>. Semakin </a:t>
            </a:r>
            <a:r>
              <a:rPr lang="en-ID" sz="2400"/>
              <a:t>kecil nilai </a:t>
            </a:r>
            <a:r>
              <a:rPr lang="en-ID" sz="2400" smtClean="0"/>
              <a:t>jaraknya</a:t>
            </a:r>
            <a:r>
              <a:rPr lang="en-ID" sz="2400" smtClean="0"/>
              <a:t>, </a:t>
            </a:r>
            <a:r>
              <a:rPr lang="en-ID" sz="2400"/>
              <a:t>semakin dekat kesamaan kedua </a:t>
            </a:r>
            <a:r>
              <a:rPr lang="en-ID" sz="2400" smtClean="0"/>
              <a:t>data / atribut / fitur </a:t>
            </a:r>
            <a:r>
              <a:rPr lang="en-ID" sz="2400"/>
              <a:t>tersebut. </a:t>
            </a:r>
          </a:p>
          <a:p>
            <a:r>
              <a:rPr lang="en-ID" sz="2400" smtClean="0"/>
              <a:t>Metode </a:t>
            </a:r>
            <a:r>
              <a:rPr lang="en-ID" sz="2400"/>
              <a:t>perhitungan jarak:</a:t>
            </a:r>
          </a:p>
          <a:p>
            <a:pPr lvl="1"/>
            <a:r>
              <a:rPr lang="en-ID" sz="2000"/>
              <a:t>Jarak Euclidean</a:t>
            </a:r>
          </a:p>
          <a:p>
            <a:pPr lvl="1"/>
            <a:r>
              <a:rPr lang="en-ID" sz="2000"/>
              <a:t>Jarak City-Block</a:t>
            </a:r>
          </a:p>
          <a:p>
            <a:pPr lvl="1"/>
            <a:r>
              <a:rPr lang="en-ID" sz="2000"/>
              <a:t>Jarak Kotak Catur (Chebychef)</a:t>
            </a:r>
          </a:p>
          <a:p>
            <a:pPr lvl="1"/>
            <a:r>
              <a:rPr lang="en-ID" sz="2000"/>
              <a:t>Jarak Minkowski</a:t>
            </a:r>
          </a:p>
          <a:p>
            <a:pPr lvl="1"/>
            <a:r>
              <a:rPr lang="en-ID" sz="2000"/>
              <a:t>Jarak Canberra</a:t>
            </a:r>
          </a:p>
          <a:p>
            <a:pPr lvl="1"/>
            <a:r>
              <a:rPr lang="en-ID" sz="2000"/>
              <a:t>Jarak Bray-Curtis (Sorensen)</a:t>
            </a:r>
          </a:p>
          <a:p>
            <a:pPr lvl="1"/>
            <a:r>
              <a:rPr lang="en-ID" sz="2000"/>
              <a:t>Divergensi Kullback Leibler</a:t>
            </a:r>
          </a:p>
          <a:p>
            <a:pPr lvl="1"/>
            <a:r>
              <a:rPr lang="en-ID" sz="2000"/>
              <a:t>Divergensi Jensen </a:t>
            </a:r>
            <a:r>
              <a:rPr lang="en-ID" sz="2000" smtClean="0"/>
              <a:t>Shannon</a:t>
            </a:r>
            <a:endParaRPr lang="en-ID" sz="2000"/>
          </a:p>
        </p:txBody>
      </p:sp>
    </p:spTree>
    <p:extLst>
      <p:ext uri="{BB962C8B-B14F-4D97-AF65-F5344CB8AC3E}">
        <p14:creationId xmlns:p14="http://schemas.microsoft.com/office/powerpoint/2010/main" val="73792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17812</TotalTime>
  <Words>1146</Words>
  <Application>Microsoft Office PowerPoint</Application>
  <PresentationFormat>Widescreen</PresentationFormat>
  <Paragraphs>510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</vt:lpstr>
      <vt:lpstr>Bebas Neue Bold</vt:lpstr>
      <vt:lpstr>Bernard MT Condensed</vt:lpstr>
      <vt:lpstr>Bradley Hand ITC</vt:lpstr>
      <vt:lpstr>Calibri</vt:lpstr>
      <vt:lpstr>Cambria Math</vt:lpstr>
      <vt:lpstr>Courier New</vt:lpstr>
      <vt:lpstr>Tw Cen MT</vt:lpstr>
      <vt:lpstr>Tw Cen MT Condensed</vt:lpstr>
      <vt:lpstr>Verdana</vt:lpstr>
      <vt:lpstr>Wingdings</vt:lpstr>
      <vt:lpstr>Wingdings 3</vt:lpstr>
      <vt:lpstr>powerpoint-template-apr7</vt:lpstr>
      <vt:lpstr>Integral</vt:lpstr>
      <vt:lpstr>FAKULTAS TEKNOLOGI INFORMASI</vt:lpstr>
      <vt:lpstr>SUPERVISED LEARNING:  K-NEAREST NEIGHBOR</vt:lpstr>
      <vt:lpstr>Tujuan Pembelajaran</vt:lpstr>
      <vt:lpstr>PowerPoint Presentation</vt:lpstr>
      <vt:lpstr>Taksonomi AI</vt:lpstr>
      <vt:lpstr>K-Nearest Neighbor</vt:lpstr>
      <vt:lpstr>Algoritma K-Nearest Neighbor</vt:lpstr>
      <vt:lpstr>Nilai K pada KNN</vt:lpstr>
      <vt:lpstr>Metode Perhitungan Jarak</vt:lpstr>
      <vt:lpstr>Metode Perhitungan Jarak</vt:lpstr>
      <vt:lpstr>Perhitungan Jarak 2 Titik dengan Euclidean Distance</vt:lpstr>
      <vt:lpstr>Perhitungan Jarak 3 Titik dengan Euclidean Distance</vt:lpstr>
      <vt:lpstr>Metode Perhitungan Jarak</vt:lpstr>
      <vt:lpstr>Metode Perhitungan Jarak</vt:lpstr>
      <vt:lpstr>Algoritma K-NN</vt:lpstr>
      <vt:lpstr>Contoh 1: Kualitas Kertas Tissue</vt:lpstr>
      <vt:lpstr>Contoh 1: Perhitungan KNN</vt:lpstr>
      <vt:lpstr>Contoh 1: Perhitungan KNN</vt:lpstr>
      <vt:lpstr>Contoh 1: Perhitungan KNN</vt:lpstr>
      <vt:lpstr>Contoh 1: Perhitungan KNN</vt:lpstr>
      <vt:lpstr>Contoh 2: Aproval Pinjaman</vt:lpstr>
      <vt:lpstr>Contoh 2: Perhitungan KNN</vt:lpstr>
      <vt:lpstr>Contoh 2: Perhitungan KNN</vt:lpstr>
      <vt:lpstr>Contoh 2: Perhitungan KNN</vt:lpstr>
      <vt:lpstr>Contoh 2: Perhitungan KNN</vt:lpstr>
      <vt:lpstr>Kelebihan dan Kekurangan Algoritma KNN</vt:lpstr>
      <vt:lpstr>Kelebihan dan Kekurangan Algoritma KNN</vt:lpstr>
      <vt:lpstr>Rekomendasi Video</vt:lpstr>
      <vt:lpstr>Kesimpulan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Achmad Solichin</cp:lastModifiedBy>
  <cp:revision>594</cp:revision>
  <dcterms:created xsi:type="dcterms:W3CDTF">2011-05-21T14:11:58Z</dcterms:created>
  <dcterms:modified xsi:type="dcterms:W3CDTF">2021-11-20T09:52:32Z</dcterms:modified>
</cp:coreProperties>
</file>