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3" r:id="rId16"/>
    <p:sldId id="270" r:id="rId17"/>
    <p:sldId id="271" r:id="rId18"/>
    <p:sldId id="272" r:id="rId19"/>
    <p:sldId id="273" r:id="rId20"/>
    <p:sldId id="284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</p:sldIdLst>
  <p:sldSz cx="17881600" cy="10058400"/>
  <p:notesSz cx="100838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64" y="48"/>
      </p:cViewPr>
      <p:guideLst>
        <p:guide orient="horz" pos="288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C76F-603D-4B4D-9390-C7FCEE194FD3}" type="datetimeFigureOut">
              <a:rPr lang="en-ID" smtClean="0"/>
              <a:t>01/12/2020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56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4840288"/>
            <a:ext cx="8067675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4370388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9553575"/>
            <a:ext cx="4370388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C76A4-722D-4350-9686-A02F764E608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608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C76A4-722D-4350-9686-A02F764E6089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405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"/>
            <a:ext cx="17874844" cy="7559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92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8840" y="2255697"/>
            <a:ext cx="16903921" cy="690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82240" y="4235196"/>
            <a:ext cx="125171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83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45042">
              <a:lnSpc>
                <a:spcPts val="2926"/>
              </a:lnSpc>
            </a:pPr>
            <a:fld id="{81D60167-4931-47E6-BA6A-407CBD079E47}" type="slidenum">
              <a:rPr lang="en-ID" smtClean="0"/>
              <a:pPr marL="45042">
                <a:lnSpc>
                  <a:spcPts val="2926"/>
                </a:lnSpc>
              </a:pPr>
              <a:t>‹#›</a:t>
            </a:fld>
            <a:endParaRPr lang="en-ID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3741" y="301332"/>
            <a:ext cx="16094114" cy="1200778"/>
          </a:xfrm>
        </p:spPr>
        <p:txBody>
          <a:bodyPr lIns="0" tIns="0" rIns="0" bIns="0"/>
          <a:lstStyle>
            <a:lvl1pPr>
              <a:defRPr sz="7803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5311" y="1772018"/>
            <a:ext cx="15910975" cy="873316"/>
          </a:xfrm>
        </p:spPr>
        <p:txBody>
          <a:bodyPr lIns="0" tIns="0" rIns="0" bIns="0"/>
          <a:lstStyle>
            <a:lvl1pPr>
              <a:defRPr sz="5675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83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45042">
              <a:lnSpc>
                <a:spcPts val="2926"/>
              </a:lnSpc>
            </a:pPr>
            <a:fld id="{81D60167-4931-47E6-BA6A-407CBD079E47}" type="slidenum">
              <a:rPr lang="en-ID" smtClean="0"/>
              <a:pPr marL="45042">
                <a:lnSpc>
                  <a:spcPts val="2926"/>
                </a:lnSpc>
              </a:pPr>
              <a:t>‹#›</a:t>
            </a:fld>
            <a:endParaRPr lang="en-ID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3741" y="301332"/>
            <a:ext cx="16094114" cy="1200778"/>
          </a:xfrm>
        </p:spPr>
        <p:txBody>
          <a:bodyPr lIns="0" tIns="0" rIns="0" bIns="0"/>
          <a:lstStyle>
            <a:lvl1pPr>
              <a:defRPr sz="7803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94081" y="1739456"/>
            <a:ext cx="777849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209025" y="1739456"/>
            <a:ext cx="777849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83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45042">
              <a:lnSpc>
                <a:spcPts val="2926"/>
              </a:lnSpc>
            </a:pPr>
            <a:fld id="{81D60167-4931-47E6-BA6A-407CBD079E47}" type="slidenum">
              <a:rPr lang="en-ID" smtClean="0"/>
              <a:pPr marL="45042">
                <a:lnSpc>
                  <a:spcPts val="2926"/>
                </a:lnSpc>
              </a:pPr>
              <a:t>‹#›</a:t>
            </a:fld>
            <a:endParaRPr lang="en-ID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3741" y="301332"/>
            <a:ext cx="16094114" cy="1200778"/>
          </a:xfrm>
        </p:spPr>
        <p:txBody>
          <a:bodyPr lIns="0" tIns="0" rIns="0" bIns="0"/>
          <a:lstStyle>
            <a:lvl1pPr>
              <a:defRPr sz="7803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83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45042">
              <a:lnSpc>
                <a:spcPts val="2926"/>
              </a:lnSpc>
            </a:pPr>
            <a:fld id="{81D60167-4931-47E6-BA6A-407CBD079E47}" type="slidenum">
              <a:rPr lang="en-ID" smtClean="0"/>
              <a:pPr marL="45042">
                <a:lnSpc>
                  <a:spcPts val="2926"/>
                </a:lnSpc>
              </a:pPr>
              <a:t>‹#›</a:t>
            </a:fld>
            <a:endParaRPr lang="en-ID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83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45042">
              <a:lnSpc>
                <a:spcPts val="2926"/>
              </a:lnSpc>
            </a:pPr>
            <a:fld id="{81D60167-4931-47E6-BA6A-407CBD079E47}" type="slidenum">
              <a:rPr lang="en-ID" smtClean="0"/>
              <a:pPr marL="45042">
                <a:lnSpc>
                  <a:spcPts val="2926"/>
                </a:lnSpc>
              </a:pPr>
              <a:t>‹#›</a:t>
            </a:fld>
            <a:endParaRPr lang="en-ID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"/>
            <a:ext cx="17874844" cy="100583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9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3741" y="301332"/>
            <a:ext cx="16094114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5311" y="1772018"/>
            <a:ext cx="1591097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57180" y="9372600"/>
            <a:ext cx="57221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71516" y="9372600"/>
            <a:ext cx="41127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201424" y="9582194"/>
            <a:ext cx="441410" cy="3718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83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45042">
              <a:lnSpc>
                <a:spcPts val="2926"/>
              </a:lnSpc>
            </a:pPr>
            <a:fld id="{81D60167-4931-47E6-BA6A-407CBD079E47}" type="slidenum">
              <a:rPr lang="en-ID" smtClean="0"/>
              <a:pPr marL="45042">
                <a:lnSpc>
                  <a:spcPts val="2926"/>
                </a:lnSpc>
              </a:pPr>
              <a:t>‹#›</a:t>
            </a:fld>
            <a:endParaRPr lang="en-ID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810753">
        <a:defRPr>
          <a:latin typeface="+mn-lt"/>
          <a:ea typeface="+mn-ea"/>
          <a:cs typeface="+mn-cs"/>
        </a:defRPr>
      </a:lvl2pPr>
      <a:lvl3pPr marL="1621506">
        <a:defRPr>
          <a:latin typeface="+mn-lt"/>
          <a:ea typeface="+mn-ea"/>
          <a:cs typeface="+mn-cs"/>
        </a:defRPr>
      </a:lvl3pPr>
      <a:lvl4pPr marL="2432258">
        <a:defRPr>
          <a:latin typeface="+mn-lt"/>
          <a:ea typeface="+mn-ea"/>
          <a:cs typeface="+mn-cs"/>
        </a:defRPr>
      </a:lvl4pPr>
      <a:lvl5pPr marL="3243011">
        <a:defRPr>
          <a:latin typeface="+mn-lt"/>
          <a:ea typeface="+mn-ea"/>
          <a:cs typeface="+mn-cs"/>
        </a:defRPr>
      </a:lvl5pPr>
      <a:lvl6pPr marL="4053764">
        <a:defRPr>
          <a:latin typeface="+mn-lt"/>
          <a:ea typeface="+mn-ea"/>
          <a:cs typeface="+mn-cs"/>
        </a:defRPr>
      </a:lvl6pPr>
      <a:lvl7pPr marL="4864517">
        <a:defRPr>
          <a:latin typeface="+mn-lt"/>
          <a:ea typeface="+mn-ea"/>
          <a:cs typeface="+mn-cs"/>
        </a:defRPr>
      </a:lvl7pPr>
      <a:lvl8pPr marL="5675269">
        <a:defRPr>
          <a:latin typeface="+mn-lt"/>
          <a:ea typeface="+mn-ea"/>
          <a:cs typeface="+mn-cs"/>
        </a:defRPr>
      </a:lvl8pPr>
      <a:lvl9pPr marL="648602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810753">
        <a:defRPr>
          <a:latin typeface="+mn-lt"/>
          <a:ea typeface="+mn-ea"/>
          <a:cs typeface="+mn-cs"/>
        </a:defRPr>
      </a:lvl2pPr>
      <a:lvl3pPr marL="1621506">
        <a:defRPr>
          <a:latin typeface="+mn-lt"/>
          <a:ea typeface="+mn-ea"/>
          <a:cs typeface="+mn-cs"/>
        </a:defRPr>
      </a:lvl3pPr>
      <a:lvl4pPr marL="2432258">
        <a:defRPr>
          <a:latin typeface="+mn-lt"/>
          <a:ea typeface="+mn-ea"/>
          <a:cs typeface="+mn-cs"/>
        </a:defRPr>
      </a:lvl4pPr>
      <a:lvl5pPr marL="3243011">
        <a:defRPr>
          <a:latin typeface="+mn-lt"/>
          <a:ea typeface="+mn-ea"/>
          <a:cs typeface="+mn-cs"/>
        </a:defRPr>
      </a:lvl5pPr>
      <a:lvl6pPr marL="4053764">
        <a:defRPr>
          <a:latin typeface="+mn-lt"/>
          <a:ea typeface="+mn-ea"/>
          <a:cs typeface="+mn-cs"/>
        </a:defRPr>
      </a:lvl6pPr>
      <a:lvl7pPr marL="4864517">
        <a:defRPr>
          <a:latin typeface="+mn-lt"/>
          <a:ea typeface="+mn-ea"/>
          <a:cs typeface="+mn-cs"/>
        </a:defRPr>
      </a:lvl7pPr>
      <a:lvl8pPr marL="5675269">
        <a:defRPr>
          <a:latin typeface="+mn-lt"/>
          <a:ea typeface="+mn-ea"/>
          <a:cs typeface="+mn-cs"/>
        </a:defRPr>
      </a:lvl8pPr>
      <a:lvl9pPr marL="648602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0400" y="3581400"/>
            <a:ext cx="14033903" cy="1200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>
              <a:tabLst>
                <a:tab pos="5365607" algn="l"/>
              </a:tabLst>
            </a:pPr>
            <a:r>
              <a:rPr sz="7803" spc="-9" dirty="0">
                <a:latin typeface="Liberation Sans"/>
                <a:cs typeface="Liberation Sans"/>
              </a:rPr>
              <a:t>Association	Rule </a:t>
            </a:r>
            <a:r>
              <a:rPr sz="7803" dirty="0">
                <a:latin typeface="Liberation Sans"/>
                <a:cs typeface="Liberation Sans"/>
              </a:rPr>
              <a:t>in </a:t>
            </a:r>
            <a:r>
              <a:rPr sz="7803" spc="-9" dirty="0">
                <a:latin typeface="Liberation Sans"/>
                <a:cs typeface="Liberation Sans"/>
              </a:rPr>
              <a:t>Data</a:t>
            </a:r>
            <a:r>
              <a:rPr sz="7803" spc="-160" dirty="0">
                <a:latin typeface="Liberation Sans"/>
                <a:cs typeface="Liberation Sans"/>
              </a:rPr>
              <a:t> </a:t>
            </a:r>
            <a:r>
              <a:rPr sz="7803" spc="-9" dirty="0">
                <a:latin typeface="Liberation Sans"/>
                <a:cs typeface="Liberation Sans"/>
              </a:rPr>
              <a:t>Mining</a:t>
            </a:r>
            <a:endParaRPr sz="7803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200" y="7086600"/>
            <a:ext cx="9238076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 algn="r"/>
            <a:r>
              <a:rPr lang="en-ID" sz="4000" u="sng" spc="-9" smtClean="0">
                <a:latin typeface="Liberation Sans"/>
                <a:cs typeface="Liberation Sans"/>
              </a:rPr>
              <a:t>Kontributor</a:t>
            </a:r>
            <a:r>
              <a:rPr sz="4000" u="sng" spc="-9" smtClean="0">
                <a:latin typeface="Liberation Sans"/>
                <a:cs typeface="Liberation Sans"/>
              </a:rPr>
              <a:t>: </a:t>
            </a:r>
            <a:endParaRPr lang="en-ID" sz="4000" u="sng" spc="-9" smtClean="0">
              <a:latin typeface="Liberation Sans"/>
              <a:cs typeface="Liberation Sans"/>
            </a:endParaRPr>
          </a:p>
          <a:p>
            <a:pPr marL="22521" algn="r"/>
            <a:r>
              <a:rPr sz="4000" spc="-115" smtClean="0">
                <a:latin typeface="Liberation Sans"/>
                <a:cs typeface="Liberation Sans"/>
              </a:rPr>
              <a:t>Dr</a:t>
            </a:r>
            <a:r>
              <a:rPr sz="4000" spc="-115" dirty="0">
                <a:latin typeface="Liberation Sans"/>
                <a:cs typeface="Liberation Sans"/>
              </a:rPr>
              <a:t>. </a:t>
            </a:r>
            <a:r>
              <a:rPr sz="4000" spc="-18" dirty="0">
                <a:latin typeface="Liberation Sans"/>
                <a:cs typeface="Liberation Sans"/>
              </a:rPr>
              <a:t>Indra, </a:t>
            </a:r>
            <a:r>
              <a:rPr sz="4000" spc="-9" dirty="0">
                <a:latin typeface="Liberation Sans"/>
                <a:cs typeface="Liberation Sans"/>
              </a:rPr>
              <a:t>S.Kom</a:t>
            </a:r>
            <a:r>
              <a:rPr sz="4000" spc="-9">
                <a:latin typeface="Liberation Sans"/>
                <a:cs typeface="Liberation Sans"/>
              </a:rPr>
              <a:t>,</a:t>
            </a:r>
            <a:r>
              <a:rPr sz="4000" spc="-27">
                <a:latin typeface="Liberation Sans"/>
                <a:cs typeface="Liberation Sans"/>
              </a:rPr>
              <a:t> </a:t>
            </a:r>
            <a:r>
              <a:rPr sz="4000" spc="-133" smtClean="0">
                <a:latin typeface="Liberation Sans"/>
                <a:cs typeface="Liberation Sans"/>
              </a:rPr>
              <a:t>M.T.I</a:t>
            </a:r>
            <a:endParaRPr lang="en-ID" sz="4000" spc="-133" smtClean="0">
              <a:latin typeface="Liberation Sans"/>
              <a:cs typeface="Liberation Sans"/>
            </a:endParaRPr>
          </a:p>
          <a:p>
            <a:pPr marL="22521" algn="r"/>
            <a:r>
              <a:rPr lang="en-ID" sz="4000" spc="-133" smtClean="0">
                <a:latin typeface="Liberation Sans"/>
                <a:cs typeface="Liberation Sans"/>
              </a:rPr>
              <a:t>Dr. Achmad Solichin, M.T.I</a:t>
            </a:r>
            <a:endParaRPr sz="40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689" y="23972"/>
            <a:ext cx="16087810" cy="158214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wrap="square" lIns="0" tIns="469561" rIns="0" bIns="0" rtlCol="0">
            <a:spAutoFit/>
          </a:bodyPr>
          <a:lstStyle/>
          <a:p>
            <a:pPr marL="2168764">
              <a:spcBef>
                <a:spcPts val="3697"/>
              </a:spcBef>
              <a:tabLst>
                <a:tab pos="11862889" algn="l"/>
              </a:tabLst>
            </a:pPr>
            <a:r>
              <a:rPr sz="7200" spc="-9" dirty="0"/>
              <a:t>Generate</a:t>
            </a:r>
            <a:r>
              <a:rPr sz="7200" spc="-381" dirty="0"/>
              <a:t> </a:t>
            </a:r>
            <a:r>
              <a:rPr sz="7200" spc="-9" dirty="0"/>
              <a:t>Association	Rule</a:t>
            </a:r>
          </a:p>
        </p:txBody>
      </p:sp>
      <p:sp>
        <p:nvSpPr>
          <p:cNvPr id="3" name="object 3"/>
          <p:cNvSpPr/>
          <p:nvPr/>
        </p:nvSpPr>
        <p:spPr>
          <a:xfrm>
            <a:off x="821817" y="1055574"/>
            <a:ext cx="16087810" cy="8609743"/>
          </a:xfrm>
          <a:custGeom>
            <a:avLst/>
            <a:gdLst/>
            <a:ahLst/>
            <a:cxnLst/>
            <a:rect l="l" t="t" r="r" b="b"/>
            <a:pathLst>
              <a:path w="9072245" h="4855209">
                <a:moveTo>
                  <a:pt x="9071635" y="0"/>
                </a:moveTo>
                <a:lnTo>
                  <a:pt x="0" y="0"/>
                </a:lnTo>
                <a:lnTo>
                  <a:pt x="0" y="4854968"/>
                </a:lnTo>
                <a:lnTo>
                  <a:pt x="9071635" y="4854968"/>
                </a:lnTo>
                <a:lnTo>
                  <a:pt x="907163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86353" y="1591092"/>
            <a:ext cx="297276" cy="38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2400" spc="9" dirty="0">
                <a:latin typeface="OpenSymbol"/>
                <a:cs typeface="OpenSymbol"/>
              </a:rPr>
              <a:t>●</a:t>
            </a:r>
            <a:endParaRPr sz="24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400" y="1366153"/>
            <a:ext cx="9399100" cy="845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5400" spc="-27" dirty="0">
                <a:latin typeface="Liberation Sans"/>
                <a:cs typeface="Liberation Sans"/>
              </a:rPr>
              <a:t>Dua </a:t>
            </a:r>
            <a:r>
              <a:rPr sz="5400" spc="-151" dirty="0">
                <a:latin typeface="Liberation Sans"/>
                <a:cs typeface="Liberation Sans"/>
              </a:rPr>
              <a:t>Tahap </a:t>
            </a:r>
            <a:r>
              <a:rPr sz="5400" spc="-35" dirty="0">
                <a:latin typeface="Liberation Sans"/>
                <a:cs typeface="Liberation Sans"/>
              </a:rPr>
              <a:t>membangun</a:t>
            </a:r>
            <a:r>
              <a:rPr sz="5400" spc="53" dirty="0">
                <a:latin typeface="Liberation Sans"/>
                <a:cs typeface="Liberation Sans"/>
              </a:rPr>
              <a:t> </a:t>
            </a:r>
            <a:r>
              <a:rPr sz="5400" spc="-27" dirty="0">
                <a:latin typeface="Liberation Sans"/>
                <a:cs typeface="Liberation Sans"/>
              </a:rPr>
              <a:t>Rule:</a:t>
            </a:r>
            <a:endParaRPr sz="54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9003" y="2409422"/>
            <a:ext cx="3006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3200" spc="-9" dirty="0">
                <a:latin typeface="OpenSymbol"/>
                <a:cs typeface="OpenSymbol"/>
              </a:rPr>
              <a:t>–</a:t>
            </a:r>
            <a:endParaRPr sz="32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2071" y="2425005"/>
            <a:ext cx="14125113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 marR="9008">
              <a:lnSpc>
                <a:spcPts val="5409"/>
              </a:lnSpc>
            </a:pPr>
            <a:r>
              <a:rPr sz="4800" spc="-18" dirty="0">
                <a:latin typeface="Liberation Sans"/>
                <a:cs typeface="Liberation Sans"/>
              </a:rPr>
              <a:t>Frequent itemset Generation (membangun frequent  itemset)</a:t>
            </a:r>
            <a:endParaRPr sz="48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1671" y="3893592"/>
            <a:ext cx="233091" cy="286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pc="-9" dirty="0">
                <a:latin typeface="OpenSymbol"/>
                <a:cs typeface="OpenSymbol"/>
              </a:rPr>
              <a:t>●</a:t>
            </a:r>
            <a:endParaRPr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1521" y="3726577"/>
            <a:ext cx="1346862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4000" spc="-18" dirty="0">
                <a:latin typeface="Liberation Sans"/>
                <a:cs typeface="Liberation Sans"/>
              </a:rPr>
              <a:t>Generate </a:t>
            </a:r>
            <a:r>
              <a:rPr sz="4000" spc="-9" dirty="0">
                <a:latin typeface="Liberation Sans"/>
                <a:cs typeface="Liberation Sans"/>
              </a:rPr>
              <a:t>seluruh itemset dimana nilai support &gt;=</a:t>
            </a:r>
            <a:r>
              <a:rPr sz="4000" spc="-44" dirty="0">
                <a:latin typeface="Liberation Sans"/>
                <a:cs typeface="Liberation Sans"/>
              </a:rPr>
              <a:t> </a:t>
            </a:r>
            <a:r>
              <a:rPr sz="4000" spc="-9" dirty="0">
                <a:latin typeface="Liberation Sans"/>
                <a:cs typeface="Liberation Sans"/>
              </a:rPr>
              <a:t>minsup</a:t>
            </a:r>
            <a:endParaRPr sz="40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9003" y="4546157"/>
            <a:ext cx="3006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3200" spc="-9" dirty="0">
                <a:latin typeface="OpenSymbol"/>
                <a:cs typeface="OpenSymbol"/>
              </a:rPr>
              <a:t>–</a:t>
            </a:r>
            <a:endParaRPr sz="320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2071" y="4494493"/>
            <a:ext cx="11902299" cy="750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4800" spc="-18" dirty="0">
                <a:latin typeface="Liberation Sans"/>
                <a:cs typeface="Liberation Sans"/>
              </a:rPr>
              <a:t>Rule Generation (Membuat beberapa</a:t>
            </a:r>
            <a:r>
              <a:rPr sz="4800" spc="-98" dirty="0">
                <a:latin typeface="Liberation Sans"/>
                <a:cs typeface="Liberation Sans"/>
              </a:rPr>
              <a:t> </a:t>
            </a:r>
            <a:r>
              <a:rPr sz="4800" spc="-18" dirty="0">
                <a:latin typeface="Liberation Sans"/>
                <a:cs typeface="Liberation Sans"/>
              </a:rPr>
              <a:t>Rule)</a:t>
            </a:r>
            <a:endParaRPr sz="48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51671" y="5609573"/>
            <a:ext cx="233091" cy="286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pc="-9" dirty="0">
                <a:latin typeface="OpenSymbol"/>
                <a:cs typeface="OpenSymbol"/>
              </a:rPr>
              <a:t>●</a:t>
            </a:r>
            <a:endParaRPr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6354" y="8201773"/>
            <a:ext cx="297276" cy="38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2400" spc="9" dirty="0">
                <a:latin typeface="OpenSymbol"/>
                <a:cs typeface="OpenSymbol"/>
              </a:rPr>
              <a:t>●</a:t>
            </a:r>
            <a:endParaRPr sz="2400">
              <a:latin typeface="OpenSymbol"/>
              <a:cs typeface="Open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49400" y="5486400"/>
            <a:ext cx="15322099" cy="4180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540" marR="9008">
              <a:lnSpc>
                <a:spcPct val="93100"/>
              </a:lnSpc>
            </a:pPr>
            <a:r>
              <a:rPr sz="4000" spc="-18" dirty="0">
                <a:latin typeface="Liberation Sans"/>
                <a:cs typeface="Liberation Sans"/>
              </a:rPr>
              <a:t>Generate </a:t>
            </a:r>
            <a:r>
              <a:rPr sz="4000" spc="-9" dirty="0">
                <a:latin typeface="Liberation Sans"/>
                <a:cs typeface="Liberation Sans"/>
              </a:rPr>
              <a:t>rules dengan nilai confidence yang tinggi dari  setiap frequent itemset dimana setiap rule adalah  percabangan secara biner (cabang 2) pada setiap </a:t>
            </a:r>
            <a:r>
              <a:rPr sz="4000" spc="-18" dirty="0">
                <a:latin typeface="Liberation Sans"/>
                <a:cs typeface="Liberation Sans"/>
              </a:rPr>
              <a:t>frequent  </a:t>
            </a:r>
            <a:r>
              <a:rPr sz="4000" spc="-9" dirty="0">
                <a:latin typeface="Liberation Sans"/>
                <a:cs typeface="Liberation Sans"/>
              </a:rPr>
              <a:t>itemset</a:t>
            </a:r>
            <a:endParaRPr sz="4000">
              <a:latin typeface="Liberation Sans"/>
              <a:cs typeface="Liberation Sans"/>
            </a:endParaRPr>
          </a:p>
          <a:p>
            <a:pPr marL="22521" marR="1449219">
              <a:lnSpc>
                <a:spcPts val="6189"/>
              </a:lnSpc>
              <a:spcBef>
                <a:spcPts val="1605"/>
              </a:spcBef>
            </a:pPr>
            <a:r>
              <a:rPr sz="5400" spc="-35" dirty="0">
                <a:latin typeface="Liberation Sans"/>
                <a:cs typeface="Liberation Sans"/>
              </a:rPr>
              <a:t>Membangun </a:t>
            </a:r>
            <a:r>
              <a:rPr sz="5400" spc="-27" dirty="0">
                <a:latin typeface="Liberation Sans"/>
                <a:cs typeface="Liberation Sans"/>
              </a:rPr>
              <a:t>frequent itemset membutuhkan  kompleksitas algoritma </a:t>
            </a:r>
            <a:r>
              <a:rPr sz="5400" spc="-18" dirty="0">
                <a:latin typeface="Liberation Sans"/>
                <a:cs typeface="Liberation Sans"/>
              </a:rPr>
              <a:t>yang tinggi (big</a:t>
            </a:r>
            <a:r>
              <a:rPr sz="5400" spc="133" dirty="0">
                <a:latin typeface="Liberation Sans"/>
                <a:cs typeface="Liberation Sans"/>
              </a:rPr>
              <a:t> </a:t>
            </a:r>
            <a:r>
              <a:rPr sz="5400" spc="-27" dirty="0">
                <a:latin typeface="Liberation Sans"/>
                <a:cs typeface="Liberation Sans"/>
              </a:rPr>
              <a:t>O)</a:t>
            </a:r>
            <a:endParaRPr sz="54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741" y="93276"/>
            <a:ext cx="16087810" cy="2251847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wrap="square" lIns="0" tIns="20269" rIns="0" bIns="0" rtlCol="0">
            <a:spAutoFit/>
          </a:bodyPr>
          <a:lstStyle/>
          <a:p>
            <a:pPr marL="1481876" marR="1433456" indent="-55176">
              <a:lnSpc>
                <a:spcPts val="8725"/>
              </a:lnSpc>
              <a:spcBef>
                <a:spcPts val="160"/>
              </a:spcBef>
            </a:pPr>
            <a:r>
              <a:rPr spc="-9" dirty="0"/>
              <a:t>Membangun Frequent itemset  dengan Brute Force</a:t>
            </a:r>
            <a:r>
              <a:rPr spc="-142" dirty="0"/>
              <a:t> </a:t>
            </a:r>
            <a:r>
              <a:rPr spc="-9" dirty="0"/>
              <a:t>algorithm</a:t>
            </a:r>
          </a:p>
        </p:txBody>
      </p:sp>
      <p:sp>
        <p:nvSpPr>
          <p:cNvPr id="3" name="object 3"/>
          <p:cNvSpPr/>
          <p:nvPr/>
        </p:nvSpPr>
        <p:spPr>
          <a:xfrm>
            <a:off x="3136508" y="2743200"/>
            <a:ext cx="11602276" cy="639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92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5240"/>
            <a:ext cx="16087810" cy="1674924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wrap="square" lIns="0" tIns="469561" rIns="0" bIns="0" rtlCol="0">
            <a:spAutoFit/>
          </a:bodyPr>
          <a:lstStyle/>
          <a:p>
            <a:pPr marL="74319">
              <a:spcBef>
                <a:spcPts val="3697"/>
              </a:spcBef>
              <a:tabLst>
                <a:tab pos="8771894" algn="l"/>
              </a:tabLst>
            </a:pPr>
            <a:r>
              <a:rPr spc="-9" dirty="0"/>
              <a:t>Mengurangi</a:t>
            </a:r>
            <a:r>
              <a:rPr spc="27" dirty="0"/>
              <a:t> </a:t>
            </a:r>
            <a:r>
              <a:rPr spc="-9" dirty="0"/>
              <a:t>jumlah	kandidat</a:t>
            </a:r>
            <a:r>
              <a:rPr spc="-142" dirty="0"/>
              <a:t> </a:t>
            </a:r>
            <a:r>
              <a:rPr spc="-9" dirty="0"/>
              <a:t>itemset</a:t>
            </a:r>
          </a:p>
        </p:txBody>
      </p:sp>
      <p:sp>
        <p:nvSpPr>
          <p:cNvPr id="3" name="object 3"/>
          <p:cNvSpPr/>
          <p:nvPr/>
        </p:nvSpPr>
        <p:spPr>
          <a:xfrm>
            <a:off x="711200" y="2617938"/>
            <a:ext cx="16087810" cy="5933630"/>
          </a:xfrm>
          <a:custGeom>
            <a:avLst/>
            <a:gdLst/>
            <a:ahLst/>
            <a:cxnLst/>
            <a:rect l="l" t="t" r="r" b="b"/>
            <a:pathLst>
              <a:path w="9072245" h="4855209">
                <a:moveTo>
                  <a:pt x="9071635" y="0"/>
                </a:moveTo>
                <a:lnTo>
                  <a:pt x="0" y="0"/>
                </a:lnTo>
                <a:lnTo>
                  <a:pt x="0" y="4854968"/>
                </a:lnTo>
                <a:lnTo>
                  <a:pt x="9071635" y="4854968"/>
                </a:lnTo>
                <a:lnTo>
                  <a:pt x="907163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3192"/>
          </a:p>
        </p:txBody>
      </p:sp>
      <p:sp>
        <p:nvSpPr>
          <p:cNvPr id="4" name="object 4"/>
          <p:cNvSpPr txBox="1"/>
          <p:nvPr/>
        </p:nvSpPr>
        <p:spPr>
          <a:xfrm>
            <a:off x="880198" y="2782722"/>
            <a:ext cx="302906" cy="38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2483" spc="53" dirty="0">
                <a:latin typeface="OpenSymbol"/>
                <a:cs typeface="OpenSymbol"/>
              </a:rPr>
              <a:t>●</a:t>
            </a:r>
            <a:endParaRPr sz="2483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4750" y="2550351"/>
            <a:ext cx="4500803" cy="873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5675" dirty="0">
                <a:latin typeface="Liberation Sans"/>
                <a:cs typeface="Liberation Sans"/>
              </a:rPr>
              <a:t>Prinsip</a:t>
            </a:r>
            <a:r>
              <a:rPr sz="5675" spc="-426" dirty="0">
                <a:latin typeface="Liberation Sans"/>
                <a:cs typeface="Liberation Sans"/>
              </a:rPr>
              <a:t> </a:t>
            </a:r>
            <a:r>
              <a:rPr sz="5675" spc="-9" dirty="0">
                <a:latin typeface="Liberation Sans"/>
                <a:cs typeface="Liberation Sans"/>
              </a:rPr>
              <a:t>Apriori</a:t>
            </a:r>
            <a:endParaRPr sz="5675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6268" y="3735245"/>
            <a:ext cx="308536" cy="573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3724" dirty="0">
                <a:latin typeface="OpenSymbol"/>
                <a:cs typeface="OpenSymbol"/>
              </a:rPr>
              <a:t>–</a:t>
            </a:r>
            <a:endParaRPr sz="3724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6268" y="6099827"/>
            <a:ext cx="308536" cy="573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3724" dirty="0">
                <a:latin typeface="OpenSymbol"/>
                <a:cs typeface="OpenSymbol"/>
              </a:rPr>
              <a:t>–</a:t>
            </a:r>
            <a:endParaRPr sz="3724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0168" y="3739955"/>
            <a:ext cx="14521479" cy="3811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 marR="9008">
              <a:lnSpc>
                <a:spcPct val="92800"/>
              </a:lnSpc>
            </a:pPr>
            <a:r>
              <a:rPr sz="4965" dirty="0">
                <a:latin typeface="Liberation Sans"/>
                <a:cs typeface="Liberation Sans"/>
              </a:rPr>
              <a:t>Jika </a:t>
            </a:r>
            <a:r>
              <a:rPr sz="4965" spc="-9" dirty="0">
                <a:latin typeface="Liberation Sans"/>
                <a:cs typeface="Liberation Sans"/>
              </a:rPr>
              <a:t>suatu itemset memenuhi nilai minimum </a:t>
            </a:r>
            <a:r>
              <a:rPr sz="4965" dirty="0">
                <a:latin typeface="Liberation Sans"/>
                <a:cs typeface="Liberation Sans"/>
              </a:rPr>
              <a:t>support  </a:t>
            </a:r>
            <a:r>
              <a:rPr sz="4965" spc="-9" dirty="0">
                <a:latin typeface="Liberation Sans"/>
                <a:cs typeface="Liberation Sans"/>
              </a:rPr>
              <a:t>maka semua </a:t>
            </a:r>
            <a:r>
              <a:rPr sz="4965" dirty="0">
                <a:latin typeface="Liberation Sans"/>
                <a:cs typeface="Liberation Sans"/>
              </a:rPr>
              <a:t>subset </a:t>
            </a:r>
            <a:r>
              <a:rPr sz="4965" spc="-9" dirty="0">
                <a:latin typeface="Liberation Sans"/>
                <a:cs typeface="Liberation Sans"/>
              </a:rPr>
              <a:t>yang berisi itemset </a:t>
            </a:r>
            <a:r>
              <a:rPr sz="4965" dirty="0">
                <a:latin typeface="Liberation Sans"/>
                <a:cs typeface="Liberation Sans"/>
              </a:rPr>
              <a:t>tersebut  juga </a:t>
            </a:r>
            <a:r>
              <a:rPr sz="4965" spc="-9" dirty="0">
                <a:latin typeface="Liberation Sans"/>
                <a:cs typeface="Liberation Sans"/>
              </a:rPr>
              <a:t>memenuhi nilai minimum</a:t>
            </a:r>
            <a:r>
              <a:rPr sz="4965" spc="-133" dirty="0">
                <a:latin typeface="Liberation Sans"/>
                <a:cs typeface="Liberation Sans"/>
              </a:rPr>
              <a:t> </a:t>
            </a:r>
            <a:r>
              <a:rPr sz="4965" dirty="0">
                <a:latin typeface="Liberation Sans"/>
                <a:cs typeface="Liberation Sans"/>
              </a:rPr>
              <a:t>support</a:t>
            </a:r>
            <a:endParaRPr sz="4965">
              <a:latin typeface="Liberation Sans"/>
              <a:cs typeface="Liberation Sans"/>
            </a:endParaRPr>
          </a:p>
          <a:p>
            <a:pPr marL="22521" marR="2035890">
              <a:lnSpc>
                <a:spcPts val="5533"/>
              </a:lnSpc>
              <a:spcBef>
                <a:spcPts val="2119"/>
              </a:spcBef>
            </a:pPr>
            <a:r>
              <a:rPr sz="4965" spc="-9" dirty="0">
                <a:latin typeface="Liberation Sans"/>
                <a:cs typeface="Liberation Sans"/>
              </a:rPr>
              <a:t>Nilai Support dari suatu itemset tidak pernah  melebihi dari nilai support dari suatu</a:t>
            </a:r>
            <a:r>
              <a:rPr sz="4965" spc="44" dirty="0">
                <a:latin typeface="Liberation Sans"/>
                <a:cs typeface="Liberation Sans"/>
              </a:rPr>
              <a:t> </a:t>
            </a:r>
            <a:r>
              <a:rPr sz="4965" spc="-9" dirty="0">
                <a:latin typeface="Liberation Sans"/>
                <a:cs typeface="Liberation Sans"/>
              </a:rPr>
              <a:t>subsets</a:t>
            </a:r>
            <a:endParaRPr sz="4965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400" y="216702"/>
            <a:ext cx="16087810" cy="2251847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wrap="square" lIns="0" tIns="20269" rIns="0" bIns="0" rtlCol="0">
            <a:spAutoFit/>
          </a:bodyPr>
          <a:lstStyle/>
          <a:p>
            <a:pPr marL="6416205" marR="1127172" indent="-5295792">
              <a:lnSpc>
                <a:spcPts val="8725"/>
              </a:lnSpc>
              <a:spcBef>
                <a:spcPts val="160"/>
              </a:spcBef>
              <a:tabLst>
                <a:tab pos="11035246" algn="l"/>
              </a:tabLst>
            </a:pPr>
            <a:r>
              <a:rPr spc="9" dirty="0"/>
              <a:t>I</a:t>
            </a:r>
            <a:r>
              <a:rPr spc="-9" dirty="0"/>
              <a:t>lus</a:t>
            </a:r>
            <a:r>
              <a:rPr spc="9" dirty="0"/>
              <a:t>t</a:t>
            </a:r>
            <a:r>
              <a:rPr spc="-9" dirty="0"/>
              <a:t>ra</a:t>
            </a:r>
            <a:r>
              <a:rPr dirty="0"/>
              <a:t>si P</a:t>
            </a:r>
            <a:r>
              <a:rPr spc="-9" dirty="0"/>
              <a:t>enguranga</a:t>
            </a:r>
            <a:r>
              <a:rPr dirty="0"/>
              <a:t>n	K</a:t>
            </a:r>
            <a:r>
              <a:rPr spc="-9" dirty="0"/>
              <a:t>and</a:t>
            </a:r>
            <a:r>
              <a:rPr spc="9" dirty="0"/>
              <a:t>i</a:t>
            </a:r>
            <a:r>
              <a:rPr spc="-9" dirty="0"/>
              <a:t>dat  Itemset</a:t>
            </a:r>
          </a:p>
        </p:txBody>
      </p:sp>
      <p:sp>
        <p:nvSpPr>
          <p:cNvPr id="4" name="object 4"/>
          <p:cNvSpPr/>
          <p:nvPr/>
        </p:nvSpPr>
        <p:spPr>
          <a:xfrm>
            <a:off x="787400" y="2819400"/>
            <a:ext cx="16087810" cy="5628830"/>
          </a:xfrm>
          <a:custGeom>
            <a:avLst/>
            <a:gdLst/>
            <a:ahLst/>
            <a:cxnLst/>
            <a:rect l="l" t="t" r="r" b="b"/>
            <a:pathLst>
              <a:path w="9072245" h="4855209">
                <a:moveTo>
                  <a:pt x="9071635" y="0"/>
                </a:moveTo>
                <a:lnTo>
                  <a:pt x="0" y="0"/>
                </a:lnTo>
                <a:lnTo>
                  <a:pt x="0" y="4854968"/>
                </a:lnTo>
                <a:lnTo>
                  <a:pt x="9071635" y="4854968"/>
                </a:lnTo>
                <a:lnTo>
                  <a:pt x="907163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3192"/>
          </a:p>
        </p:txBody>
      </p:sp>
      <p:sp>
        <p:nvSpPr>
          <p:cNvPr id="5" name="object 5"/>
          <p:cNvSpPr txBox="1"/>
          <p:nvPr/>
        </p:nvSpPr>
        <p:spPr>
          <a:xfrm>
            <a:off x="956398" y="2984184"/>
            <a:ext cx="302906" cy="38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2483" spc="53" dirty="0">
                <a:latin typeface="OpenSymbol"/>
                <a:cs typeface="OpenSymbol"/>
              </a:rPr>
              <a:t>●</a:t>
            </a:r>
            <a:endParaRPr sz="2483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6398" y="5180508"/>
            <a:ext cx="302906" cy="38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2483" spc="53" dirty="0">
                <a:latin typeface="OpenSymbol"/>
                <a:cs typeface="OpenSymbol"/>
              </a:rPr>
              <a:t>●</a:t>
            </a:r>
            <a:endParaRPr sz="2483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0950" y="2825682"/>
            <a:ext cx="9044611" cy="4857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 marR="9008"/>
            <a:r>
              <a:rPr sz="4400" dirty="0">
                <a:latin typeface="Liberation Sans"/>
                <a:cs typeface="Liberation Sans"/>
              </a:rPr>
              <a:t>Infrequent berarti itemset tersebut  kemunculannya </a:t>
            </a:r>
            <a:r>
              <a:rPr sz="4400">
                <a:latin typeface="Liberation Sans"/>
                <a:cs typeface="Liberation Sans"/>
              </a:rPr>
              <a:t>dibawah </a:t>
            </a:r>
            <a:r>
              <a:rPr sz="4400" smtClean="0">
                <a:latin typeface="Liberation Sans"/>
                <a:cs typeface="Liberation Sans"/>
              </a:rPr>
              <a:t>minimum</a:t>
            </a:r>
            <a:r>
              <a:rPr lang="en-ID" sz="4400" spc="-89" dirty="0">
                <a:latin typeface="Liberation Sans"/>
                <a:cs typeface="Liberation Sans"/>
              </a:rPr>
              <a:t> </a:t>
            </a:r>
            <a:r>
              <a:rPr sz="4400" smtClean="0">
                <a:latin typeface="Liberation Sans"/>
                <a:cs typeface="Liberation Sans"/>
              </a:rPr>
              <a:t>support</a:t>
            </a:r>
            <a:endParaRPr sz="4400">
              <a:latin typeface="Liberation Sans"/>
              <a:cs typeface="Liberation Sans"/>
            </a:endParaRPr>
          </a:p>
          <a:p>
            <a:pPr marL="22521" marR="854669" algn="just">
              <a:lnSpc>
                <a:spcPct val="93400"/>
              </a:lnSpc>
              <a:spcBef>
                <a:spcPts val="2385"/>
              </a:spcBef>
            </a:pPr>
            <a:r>
              <a:rPr sz="4400" dirty="0">
                <a:latin typeface="Liberation Sans"/>
                <a:cs typeface="Liberation Sans"/>
              </a:rPr>
              <a:t>K-itemset yang </a:t>
            </a:r>
            <a:r>
              <a:rPr sz="4400" spc="-9" dirty="0">
                <a:latin typeface="Liberation Sans"/>
                <a:cs typeface="Liberation Sans"/>
              </a:rPr>
              <a:t>berisi </a:t>
            </a:r>
            <a:r>
              <a:rPr sz="4400" dirty="0">
                <a:latin typeface="Liberation Sans"/>
                <a:cs typeface="Liberation Sans"/>
              </a:rPr>
              <a:t>itemset </a:t>
            </a:r>
            <a:r>
              <a:rPr sz="4400" spc="-9" dirty="0">
                <a:latin typeface="Liberation Sans"/>
                <a:cs typeface="Liberation Sans"/>
              </a:rPr>
              <a:t>infrequent  </a:t>
            </a:r>
            <a:r>
              <a:rPr sz="4400" dirty="0">
                <a:latin typeface="Liberation Sans"/>
                <a:cs typeface="Liberation Sans"/>
              </a:rPr>
              <a:t>dihilangkan karena </a:t>
            </a:r>
            <a:r>
              <a:rPr sz="4400" spc="-9" dirty="0">
                <a:latin typeface="Liberation Sans"/>
                <a:cs typeface="Liberation Sans"/>
              </a:rPr>
              <a:t>tidak </a:t>
            </a:r>
            <a:r>
              <a:rPr sz="4400" dirty="0">
                <a:latin typeface="Liberation Sans"/>
                <a:cs typeface="Liberation Sans"/>
              </a:rPr>
              <a:t>memenuhi </a:t>
            </a:r>
            <a:r>
              <a:rPr sz="4400" spc="-9" dirty="0">
                <a:latin typeface="Liberation Sans"/>
                <a:cs typeface="Liberation Sans"/>
              </a:rPr>
              <a:t>nilai  </a:t>
            </a:r>
            <a:r>
              <a:rPr sz="4400" dirty="0">
                <a:latin typeface="Liberation Sans"/>
                <a:cs typeface="Liberation Sans"/>
              </a:rPr>
              <a:t>minimum</a:t>
            </a:r>
            <a:r>
              <a:rPr sz="4400" spc="-133" dirty="0">
                <a:latin typeface="Liberation Sans"/>
                <a:cs typeface="Liberation Sans"/>
              </a:rPr>
              <a:t> </a:t>
            </a:r>
            <a:r>
              <a:rPr sz="4400" dirty="0">
                <a:latin typeface="Liberation Sans"/>
                <a:cs typeface="Liberation Sans"/>
              </a:rPr>
              <a:t>support</a:t>
            </a:r>
            <a:endParaRPr sz="44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03656" y="4267200"/>
            <a:ext cx="6435472" cy="3990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92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304800"/>
            <a:ext cx="16087810" cy="167486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wrap="square" lIns="0" tIns="469561" rIns="0" bIns="0" rtlCol="0">
            <a:spAutoFit/>
          </a:bodyPr>
          <a:lstStyle/>
          <a:p>
            <a:pPr marL="4402838">
              <a:spcBef>
                <a:spcPts val="3697"/>
              </a:spcBef>
            </a:pPr>
            <a:r>
              <a:rPr spc="-9" dirty="0"/>
              <a:t>Algoritme</a:t>
            </a:r>
            <a:r>
              <a:rPr spc="-559" dirty="0"/>
              <a:t> </a:t>
            </a:r>
            <a:r>
              <a:rPr spc="-9" dirty="0"/>
              <a:t>Apriori</a:t>
            </a:r>
          </a:p>
        </p:txBody>
      </p:sp>
      <p:sp>
        <p:nvSpPr>
          <p:cNvPr id="3" name="object 3"/>
          <p:cNvSpPr/>
          <p:nvPr/>
        </p:nvSpPr>
        <p:spPr>
          <a:xfrm>
            <a:off x="2235200" y="2628879"/>
            <a:ext cx="10963315" cy="6968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92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42">
              <a:lnSpc>
                <a:spcPts val="2926"/>
              </a:lnSpc>
            </a:pPr>
            <a:fld id="{81D60167-4931-47E6-BA6A-407CBD079E47}" type="slidenum">
              <a:rPr dirty="0"/>
              <a:pPr marL="45042">
                <a:lnSpc>
                  <a:spcPts val="2926"/>
                </a:lnSpc>
              </a:pPr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Algoritma </a:t>
            </a:r>
            <a:r>
              <a:rPr lang="en-US" err="1"/>
              <a:t>Apriori</a:t>
            </a:r>
            <a:r>
              <a:rPr lang="en-US"/>
              <a:t> </a:t>
            </a:r>
            <a:r>
              <a:rPr lang="en-US" smtClean="0"/>
              <a:t>: Contoh 1 </a:t>
            </a:r>
            <a:endParaRPr lang="id-ID" dirty="0"/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2973282" y="2075123"/>
            <a:ext cx="2308581" cy="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sz="2933">
                <a:latin typeface="+mn-lt"/>
              </a:rPr>
              <a:t>Database TDB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165427" y="3397617"/>
            <a:ext cx="1318438" cy="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sz="2933">
                <a:latin typeface="+mn-lt"/>
              </a:rPr>
              <a:t>1</a:t>
            </a:r>
            <a:r>
              <a:rPr lang="en-US" sz="2933" baseline="30000">
                <a:latin typeface="+mn-lt"/>
              </a:rPr>
              <a:t>st</a:t>
            </a:r>
            <a:r>
              <a:rPr lang="en-US" sz="2933">
                <a:latin typeface="+mn-lt"/>
              </a:rPr>
              <a:t> scan</a:t>
            </a:r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>
            <a:off x="6342380" y="3988436"/>
            <a:ext cx="122004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algn="l"/>
            <a:endParaRPr lang="id-ID" sz="5867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7019925" y="2587357"/>
            <a:ext cx="508473" cy="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sz="2933" i="1">
                <a:latin typeface="+mn-lt"/>
              </a:rPr>
              <a:t>C</a:t>
            </a:r>
            <a:r>
              <a:rPr lang="en-US" sz="2933" i="1" baseline="-25000">
                <a:latin typeface="+mn-lt"/>
              </a:rPr>
              <a:t>1</a:t>
            </a: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10815108" y="2356853"/>
            <a:ext cx="470000" cy="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sz="2933" i="1">
                <a:latin typeface="+mn-lt"/>
              </a:rPr>
              <a:t>L</a:t>
            </a:r>
            <a:r>
              <a:rPr lang="en-US" sz="2933" i="1" baseline="-25000">
                <a:latin typeface="+mn-lt"/>
              </a:rPr>
              <a:t>1</a:t>
            </a: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3415664" y="5532699"/>
            <a:ext cx="470000" cy="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sz="2933" i="1">
                <a:latin typeface="+mn-lt"/>
              </a:rPr>
              <a:t>L</a:t>
            </a:r>
            <a:r>
              <a:rPr lang="en-US" sz="2933" i="1" baseline="-25000">
                <a:latin typeface="+mn-lt"/>
              </a:rPr>
              <a:t>2</a:t>
            </a: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6975688" y="4950616"/>
            <a:ext cx="508473" cy="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sz="2933" i="1">
                <a:latin typeface="+mn-lt"/>
              </a:rPr>
              <a:t>C</a:t>
            </a:r>
            <a:r>
              <a:rPr lang="en-US" sz="2933" i="1" baseline="-25000">
                <a:latin typeface="+mn-lt"/>
              </a:rPr>
              <a:t>2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11797665" y="5025123"/>
            <a:ext cx="508473" cy="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sz="2933" i="1">
                <a:latin typeface="+mn-lt"/>
              </a:rPr>
              <a:t>C</a:t>
            </a:r>
            <a:r>
              <a:rPr lang="en-US" sz="2933" i="1" baseline="-25000">
                <a:latin typeface="+mn-lt"/>
              </a:rPr>
              <a:t>2</a:t>
            </a:r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 flipH="1">
            <a:off x="10493799" y="6237606"/>
            <a:ext cx="164380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algn="l"/>
            <a:endParaRPr lang="id-ID" sz="5867"/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10465859" y="5565296"/>
            <a:ext cx="1403013" cy="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sz="2933">
                <a:latin typeface="+mn-lt"/>
              </a:rPr>
              <a:t>2</a:t>
            </a:r>
            <a:r>
              <a:rPr lang="en-US" sz="2933" baseline="30000">
                <a:latin typeface="+mn-lt"/>
              </a:rPr>
              <a:t>nd</a:t>
            </a:r>
            <a:r>
              <a:rPr lang="en-US" sz="2933">
                <a:latin typeface="+mn-lt"/>
              </a:rPr>
              <a:t> scan</a:t>
            </a:r>
          </a:p>
        </p:txBody>
      </p:sp>
      <p:sp>
        <p:nvSpPr>
          <p:cNvPr id="42" name="AutoShape 13"/>
          <p:cNvSpPr>
            <a:spLocks noChangeArrowheads="1"/>
          </p:cNvSpPr>
          <p:nvPr/>
        </p:nvSpPr>
        <p:spPr bwMode="auto">
          <a:xfrm>
            <a:off x="14503189" y="4858646"/>
            <a:ext cx="919692" cy="543675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id-ID" sz="2933">
              <a:latin typeface="+mn-lt"/>
            </a:endParaRPr>
          </a:p>
        </p:txBody>
      </p:sp>
      <p:sp>
        <p:nvSpPr>
          <p:cNvPr id="43" name="Line 14"/>
          <p:cNvSpPr>
            <a:spLocks noChangeShapeType="1"/>
          </p:cNvSpPr>
          <p:nvPr/>
        </p:nvSpPr>
        <p:spPr bwMode="auto">
          <a:xfrm>
            <a:off x="6691631" y="9238827"/>
            <a:ext cx="248200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algn="l"/>
            <a:endParaRPr lang="id-ID" sz="5867"/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3997749" y="8573503"/>
            <a:ext cx="508473" cy="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sz="2933" i="1">
                <a:latin typeface="+mn-lt"/>
              </a:rPr>
              <a:t>C</a:t>
            </a:r>
            <a:r>
              <a:rPr lang="en-US" sz="2933" i="1" baseline="-25000">
                <a:latin typeface="+mn-lt"/>
              </a:rPr>
              <a:t>3</a:t>
            </a: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9008321" y="8557203"/>
            <a:ext cx="470000" cy="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sz="2933" i="1">
                <a:latin typeface="+mn-lt"/>
              </a:rPr>
              <a:t>L</a:t>
            </a:r>
            <a:r>
              <a:rPr lang="en-US" sz="2933" i="1" baseline="-25000">
                <a:latin typeface="+mn-lt"/>
              </a:rPr>
              <a:t>3</a:t>
            </a:r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6945419" y="8689919"/>
            <a:ext cx="1356333" cy="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sz="2933">
                <a:latin typeface="+mn-lt"/>
              </a:rPr>
              <a:t>3</a:t>
            </a:r>
            <a:r>
              <a:rPr lang="en-US" sz="2933" baseline="30000">
                <a:latin typeface="+mn-lt"/>
              </a:rPr>
              <a:t>rd</a:t>
            </a:r>
            <a:r>
              <a:rPr lang="en-US" sz="2933">
                <a:latin typeface="+mn-lt"/>
              </a:rPr>
              <a:t> scan</a:t>
            </a:r>
          </a:p>
        </p:txBody>
      </p:sp>
      <p:sp>
        <p:nvSpPr>
          <p:cNvPr id="47" name="AutoShape 18"/>
          <p:cNvSpPr>
            <a:spLocks noChangeArrowheads="1"/>
          </p:cNvSpPr>
          <p:nvPr/>
        </p:nvSpPr>
        <p:spPr bwMode="auto">
          <a:xfrm>
            <a:off x="3457150" y="7752763"/>
            <a:ext cx="184731" cy="543675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id-ID" sz="2933">
              <a:latin typeface="+mn-lt"/>
            </a:endParaRPr>
          </a:p>
        </p:txBody>
      </p:sp>
      <p:sp>
        <p:nvSpPr>
          <p:cNvPr id="48" name="Line 19"/>
          <p:cNvSpPr>
            <a:spLocks noChangeShapeType="1"/>
          </p:cNvSpPr>
          <p:nvPr/>
        </p:nvSpPr>
        <p:spPr bwMode="auto">
          <a:xfrm>
            <a:off x="10796481" y="3576320"/>
            <a:ext cx="77300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algn="l"/>
            <a:endParaRPr lang="id-ID" sz="5867"/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H="1">
            <a:off x="6884881" y="6817360"/>
            <a:ext cx="55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algn="l"/>
            <a:endParaRPr lang="id-ID" sz="5867"/>
          </a:p>
        </p:txBody>
      </p:sp>
      <p:graphicFrame>
        <p:nvGraphicFramePr>
          <p:cNvPr id="50" name="Group 21"/>
          <p:cNvGraphicFramePr>
            <a:graphicFrameLocks noGrp="1"/>
          </p:cNvGraphicFramePr>
          <p:nvPr/>
        </p:nvGraphicFramePr>
        <p:xfrm>
          <a:off x="3196801" y="2682240"/>
          <a:ext cx="2794000" cy="2279595"/>
        </p:xfrm>
        <a:graphic>
          <a:graphicData uri="http://schemas.openxmlformats.org/drawingml/2006/table">
            <a:tbl>
              <a:tblPr/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L="134112" marR="134112" marT="67025" marB="670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L="134112" marR="134112" marT="67025" marB="670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L="134112" marR="134112" marT="67025" marB="670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marL="134112" marR="134112" marT="67025" marB="670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L="134112" marR="134112" marT="67025" marB="670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marL="134112" marR="134112" marT="67025" marB="670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L="134112" marR="134112" marT="67025" marB="670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marL="134112" marR="134112" marT="67025" marB="670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L="134112" marR="134112" marT="67025" marB="670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marL="134112" marR="134112" marT="67025" marB="670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1" name="Group 41"/>
          <p:cNvGraphicFramePr>
            <a:graphicFrameLocks noGrp="1"/>
          </p:cNvGraphicFramePr>
          <p:nvPr/>
        </p:nvGraphicFramePr>
        <p:xfrm>
          <a:off x="8002481" y="1788160"/>
          <a:ext cx="2570480" cy="2735814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L="134112" marR="134112" marT="67050" marB="67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L="134112" marR="134112" marT="67050" marB="67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L="134112" marR="134112" marT="67050" marB="67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34112" marR="134112" marT="67050" marB="67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L="134112" marR="134112" marT="67050" marB="67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34112" marR="134112" marT="67050" marB="67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L="134112" marR="134112" marT="67050" marB="67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34112" marR="134112" marT="67050" marB="67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{D}</a:t>
                      </a:r>
                    </a:p>
                  </a:txBody>
                  <a:tcPr marL="134112" marR="134112" marT="67050" marB="67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34112" marR="134112" marT="67050" marB="67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L="134112" marR="134112" marT="67050" marB="67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34112" marR="134112" marT="67050" marB="67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2" name="Group 64"/>
          <p:cNvGraphicFramePr>
            <a:graphicFrameLocks noGrp="1"/>
          </p:cNvGraphicFramePr>
          <p:nvPr/>
        </p:nvGraphicFramePr>
        <p:xfrm>
          <a:off x="11690561" y="2011680"/>
          <a:ext cx="2570480" cy="2279595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L="134112" marR="134112" marT="67025" marB="670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L="134112" marR="134112" marT="67025" marB="670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L="134112" marR="134112" marT="67025" marB="670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34112" marR="134112" marT="67025" marB="670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L="134112" marR="134112" marT="67025" marB="670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34112" marR="134112" marT="67025" marB="670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L="134112" marR="134112" marT="67025" marB="670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34112" marR="134112" marT="67025" marB="670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L="134112" marR="134112" marT="67025" marB="670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34112" marR="134112" marT="67025" marB="670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3" name="Group 84"/>
          <p:cNvGraphicFramePr>
            <a:graphicFrameLocks noGrp="1"/>
          </p:cNvGraphicFramePr>
          <p:nvPr/>
        </p:nvGraphicFramePr>
        <p:xfrm>
          <a:off x="12584641" y="5252721"/>
          <a:ext cx="1676400" cy="319214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6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L="134112" marR="134112" marT="67062" marB="670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L="134112" marR="134112" marT="67062" marB="670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L="134112" marR="134112" marT="67062" marB="670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L="134112" marR="134112" marT="67062" marB="670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L="134112" marR="134112" marT="67062" marB="670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L="134112" marR="134112" marT="67062" marB="670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L="134112" marR="134112" marT="67062" marB="6706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4" name="Group 102"/>
          <p:cNvGraphicFramePr>
            <a:graphicFrameLocks noGrp="1"/>
          </p:cNvGraphicFramePr>
          <p:nvPr/>
        </p:nvGraphicFramePr>
        <p:xfrm>
          <a:off x="7667201" y="5029200"/>
          <a:ext cx="2570480" cy="2940945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L="134112" marR="134112" marT="67015" marB="67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L="134112" marR="134112" marT="67015" marB="67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L="134112" marR="134112" marT="67015" marB="67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34112" marR="134112" marT="67015" marB="67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L="134112" marR="134112" marT="67015" marB="67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34112" marR="134112" marT="67015" marB="67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L="134112" marR="134112" marT="67015" marB="67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34112" marR="134112" marT="67015" marB="67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L="134112" marR="134112" marT="67015" marB="67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34112" marR="134112" marT="67015" marB="67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L="134112" marR="134112" marT="67015" marB="67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34112" marR="134112" marT="67015" marB="67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L="134112" marR="134112" marT="67015" marB="67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34112" marR="134112" marT="67015" marB="67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5" name="Group 128"/>
          <p:cNvGraphicFramePr>
            <a:graphicFrameLocks noGrp="1"/>
          </p:cNvGraphicFramePr>
          <p:nvPr/>
        </p:nvGraphicFramePr>
        <p:xfrm>
          <a:off x="4090881" y="5664836"/>
          <a:ext cx="2570480" cy="2100455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L="134112" marR="134112" marT="66993" marB="669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L="134112" marR="134112" marT="66993" marB="669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L="134112" marR="134112" marT="66993" marB="669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34112" marR="134112" marT="66993" marB="669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L="134112" marR="134112" marT="66993" marB="669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34112" marR="134112" marT="66993" marB="669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L="134112" marR="134112" marT="66993" marB="669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34112" marR="134112" marT="66993" marB="669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L="134112" marR="134112" marT="66993" marB="669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34112" marR="134112" marT="66993" marB="669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Group 148"/>
          <p:cNvGraphicFramePr>
            <a:graphicFrameLocks noGrp="1"/>
          </p:cNvGraphicFramePr>
          <p:nvPr/>
        </p:nvGraphicFramePr>
        <p:xfrm>
          <a:off x="4649681" y="8605521"/>
          <a:ext cx="1676400" cy="966259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61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L="134112" marR="134112" marT="67082" marB="670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marL="134112" marR="134112" marT="67082" marB="670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Group 156"/>
          <p:cNvGraphicFramePr>
            <a:graphicFrameLocks noGrp="1"/>
          </p:cNvGraphicFramePr>
          <p:nvPr/>
        </p:nvGraphicFramePr>
        <p:xfrm>
          <a:off x="9678881" y="8605520"/>
          <a:ext cx="2570480" cy="908052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L="134112" marR="134112" marT="67056" marB="67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L="134112" marR="134112" marT="67056" marB="67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marL="134112" marR="134112" marT="67056" marB="67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34112" marR="134112" marT="67056" marB="6705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Text Box 167"/>
          <p:cNvSpPr txBox="1">
            <a:spLocks noChangeArrowheads="1"/>
          </p:cNvSpPr>
          <p:nvPr/>
        </p:nvSpPr>
        <p:spPr bwMode="auto">
          <a:xfrm>
            <a:off x="5655521" y="1676401"/>
            <a:ext cx="2570480" cy="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933">
                <a:latin typeface="+mn-lt"/>
              </a:rPr>
              <a:t>Sup</a:t>
            </a:r>
            <a:r>
              <a:rPr lang="en-US" sz="2933" baseline="-25000">
                <a:latin typeface="+mn-lt"/>
              </a:rPr>
              <a:t>min</a:t>
            </a:r>
            <a:r>
              <a:rPr lang="en-US" sz="2933">
                <a:latin typeface="+mn-lt"/>
              </a:rPr>
              <a:t> =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97231B-690E-4B5A-BCE2-CEF02BC0C1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4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738" y="-15240"/>
            <a:ext cx="16087810" cy="2251847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wrap="square" lIns="0" tIns="20269" rIns="0" bIns="0" rtlCol="0">
            <a:spAutoFit/>
          </a:bodyPr>
          <a:lstStyle/>
          <a:p>
            <a:pPr marL="1303961" marR="1307339" indent="477443">
              <a:lnSpc>
                <a:spcPts val="8725"/>
              </a:lnSpc>
              <a:spcBef>
                <a:spcPts val="160"/>
              </a:spcBef>
            </a:pPr>
            <a:r>
              <a:rPr spc="-9" dirty="0"/>
              <a:t>Dataset Ilustrasi Apriori; nilai  </a:t>
            </a:r>
            <a:r>
              <a:rPr dirty="0"/>
              <a:t>minimum </a:t>
            </a:r>
            <a:r>
              <a:rPr spc="-9" dirty="0"/>
              <a:t>support= </a:t>
            </a:r>
            <a:r>
              <a:rPr dirty="0"/>
              <a:t>2 </a:t>
            </a:r>
            <a:r>
              <a:rPr spc="-9" dirty="0"/>
              <a:t>atau</a:t>
            </a:r>
            <a:r>
              <a:rPr spc="-124" dirty="0"/>
              <a:t> </a:t>
            </a:r>
            <a:r>
              <a:rPr spc="-9" dirty="0"/>
              <a:t>50%</a:t>
            </a:r>
          </a:p>
        </p:txBody>
      </p:sp>
      <p:sp>
        <p:nvSpPr>
          <p:cNvPr id="3" name="object 3"/>
          <p:cNvSpPr/>
          <p:nvPr/>
        </p:nvSpPr>
        <p:spPr>
          <a:xfrm>
            <a:off x="4064000" y="3280765"/>
            <a:ext cx="10597234" cy="6000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92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-74662"/>
            <a:ext cx="16087810" cy="167486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wrap="square" lIns="0" tIns="469561" rIns="0" bIns="0" rtlCol="0">
            <a:spAutoFit/>
          </a:bodyPr>
          <a:lstStyle/>
          <a:p>
            <a:pPr marL="4650568">
              <a:spcBef>
                <a:spcPts val="3697"/>
              </a:spcBef>
            </a:pPr>
            <a:r>
              <a:rPr spc="-9" dirty="0"/>
              <a:t>Ilustrasi</a:t>
            </a:r>
            <a:r>
              <a:rPr spc="-505" dirty="0"/>
              <a:t> </a:t>
            </a:r>
            <a:r>
              <a:rPr spc="-9" dirty="0"/>
              <a:t>Apriori</a:t>
            </a:r>
          </a:p>
        </p:txBody>
      </p:sp>
      <p:sp>
        <p:nvSpPr>
          <p:cNvPr id="3" name="object 3"/>
          <p:cNvSpPr/>
          <p:nvPr/>
        </p:nvSpPr>
        <p:spPr>
          <a:xfrm>
            <a:off x="2006600" y="1600200"/>
            <a:ext cx="14156900" cy="8105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92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216702"/>
            <a:ext cx="16087810" cy="1489809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wrap="square" lIns="0" tIns="469561" rIns="0" bIns="0" rtlCol="0">
            <a:spAutoFit/>
          </a:bodyPr>
          <a:lstStyle/>
          <a:p>
            <a:pPr marL="2195789">
              <a:spcBef>
                <a:spcPts val="3697"/>
              </a:spcBef>
            </a:pPr>
            <a:r>
              <a:rPr sz="6600" spc="-9" dirty="0"/>
              <a:t>Penjelasan Ilustrasi</a:t>
            </a:r>
            <a:r>
              <a:rPr sz="6600" spc="-434" dirty="0"/>
              <a:t> </a:t>
            </a:r>
            <a:r>
              <a:rPr sz="6600" spc="-9" dirty="0"/>
              <a:t>Apriori</a:t>
            </a:r>
          </a:p>
        </p:txBody>
      </p:sp>
      <p:sp>
        <p:nvSpPr>
          <p:cNvPr id="3" name="object 3"/>
          <p:cNvSpPr/>
          <p:nvPr/>
        </p:nvSpPr>
        <p:spPr>
          <a:xfrm>
            <a:off x="635000" y="2819400"/>
            <a:ext cx="16087810" cy="7076630"/>
          </a:xfrm>
          <a:custGeom>
            <a:avLst/>
            <a:gdLst/>
            <a:ahLst/>
            <a:cxnLst/>
            <a:rect l="l" t="t" r="r" b="b"/>
            <a:pathLst>
              <a:path w="9072245" h="4855209">
                <a:moveTo>
                  <a:pt x="9071635" y="0"/>
                </a:moveTo>
                <a:lnTo>
                  <a:pt x="0" y="0"/>
                </a:lnTo>
                <a:lnTo>
                  <a:pt x="0" y="4854968"/>
                </a:lnTo>
                <a:lnTo>
                  <a:pt x="9071635" y="4854968"/>
                </a:lnTo>
                <a:lnTo>
                  <a:pt x="907163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35001" y="2824670"/>
            <a:ext cx="16383000" cy="67326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304" marR="2095571" indent="-571500">
              <a:lnSpc>
                <a:spcPts val="5710"/>
              </a:lnSpc>
              <a:buFont typeface="Arial" panose="020B0604020202020204" pitchFamily="34" charset="0"/>
              <a:buChar char="•"/>
            </a:pPr>
            <a:r>
              <a:rPr sz="3600" spc="18" dirty="0"/>
              <a:t>C1 </a:t>
            </a:r>
            <a:r>
              <a:rPr sz="3600" spc="9" dirty="0"/>
              <a:t>adalah candidate </a:t>
            </a:r>
            <a:r>
              <a:rPr sz="3600" spc="18" dirty="0"/>
              <a:t>kemunculan </a:t>
            </a:r>
            <a:r>
              <a:rPr sz="3600" spc="9" dirty="0"/>
              <a:t>1-item pada  </a:t>
            </a:r>
            <a:r>
              <a:rPr sz="3600" spc="18" dirty="0"/>
              <a:t>beberapa</a:t>
            </a:r>
            <a:r>
              <a:rPr sz="3600" spc="-160" dirty="0"/>
              <a:t> </a:t>
            </a:r>
            <a:r>
              <a:rPr sz="3600" spc="18" dirty="0"/>
              <a:t>transaksi</a:t>
            </a:r>
            <a:endParaRPr sz="3600"/>
          </a:p>
          <a:p>
            <a:pPr marL="1168304" marR="1949185" indent="-571500">
              <a:lnSpc>
                <a:spcPts val="5710"/>
              </a:lnSpc>
              <a:spcBef>
                <a:spcPts val="2252"/>
              </a:spcBef>
              <a:buFont typeface="Arial" panose="020B0604020202020204" pitchFamily="34" charset="0"/>
              <a:buChar char="•"/>
            </a:pPr>
            <a:r>
              <a:rPr sz="3600" spc="27" dirty="0"/>
              <a:t>F1 </a:t>
            </a:r>
            <a:r>
              <a:rPr sz="3600" spc="9" dirty="0"/>
              <a:t>adalah </a:t>
            </a:r>
            <a:r>
              <a:rPr sz="3600" spc="18" dirty="0"/>
              <a:t>Frequent </a:t>
            </a:r>
            <a:r>
              <a:rPr sz="3600" spc="9" dirty="0"/>
              <a:t>1-itemset </a:t>
            </a:r>
            <a:r>
              <a:rPr sz="3600" spc="18" dirty="0"/>
              <a:t>dimana </a:t>
            </a:r>
            <a:r>
              <a:rPr sz="3600" spc="9" dirty="0"/>
              <a:t>jumlah  </a:t>
            </a:r>
            <a:r>
              <a:rPr sz="3600" spc="18" dirty="0"/>
              <a:t>kemunculan transaksinya </a:t>
            </a:r>
            <a:r>
              <a:rPr sz="3600" spc="9" dirty="0"/>
              <a:t>diatas nilai </a:t>
            </a:r>
            <a:r>
              <a:rPr sz="3600" spc="18" dirty="0"/>
              <a:t>minimum  </a:t>
            </a:r>
            <a:r>
              <a:rPr sz="3600" spc="9" dirty="0"/>
              <a:t>support</a:t>
            </a:r>
            <a:endParaRPr sz="3600"/>
          </a:p>
          <a:p>
            <a:pPr marL="1168304" marR="9008" indent="-571500">
              <a:lnSpc>
                <a:spcPts val="5710"/>
              </a:lnSpc>
              <a:spcBef>
                <a:spcPts val="2252"/>
              </a:spcBef>
              <a:buFont typeface="Arial" panose="020B0604020202020204" pitchFamily="34" charset="0"/>
              <a:buChar char="•"/>
            </a:pPr>
            <a:r>
              <a:rPr sz="3600" spc="18" dirty="0"/>
              <a:t>C2 </a:t>
            </a:r>
            <a:r>
              <a:rPr sz="3600" spc="9" dirty="0"/>
              <a:t>adalah candidate </a:t>
            </a:r>
            <a:r>
              <a:rPr sz="3600" spc="18" dirty="0"/>
              <a:t>kemunculan </a:t>
            </a:r>
            <a:r>
              <a:rPr sz="3600" spc="9" dirty="0"/>
              <a:t>2-item  (penggabungan dari </a:t>
            </a:r>
            <a:r>
              <a:rPr sz="3600" spc="18" dirty="0"/>
              <a:t>1-item) pada </a:t>
            </a:r>
            <a:r>
              <a:rPr sz="3600" spc="9" dirty="0"/>
              <a:t>beberapa</a:t>
            </a:r>
            <a:r>
              <a:rPr sz="3600" spc="-27" dirty="0"/>
              <a:t> </a:t>
            </a:r>
            <a:r>
              <a:rPr sz="3600" spc="18" dirty="0"/>
              <a:t>transaksi</a:t>
            </a:r>
            <a:endParaRPr sz="3600"/>
          </a:p>
          <a:p>
            <a:pPr marL="1168304" marR="79949" indent="-571500">
              <a:lnSpc>
                <a:spcPts val="5710"/>
              </a:lnSpc>
              <a:spcBef>
                <a:spcPts val="2252"/>
              </a:spcBef>
              <a:buFont typeface="Arial" panose="020B0604020202020204" pitchFamily="34" charset="0"/>
              <a:buChar char="•"/>
            </a:pPr>
            <a:r>
              <a:rPr sz="3600" spc="27" dirty="0"/>
              <a:t>F2 </a:t>
            </a:r>
            <a:r>
              <a:rPr sz="3600" spc="9" dirty="0"/>
              <a:t>adalah </a:t>
            </a:r>
            <a:r>
              <a:rPr sz="3600" spc="18" dirty="0"/>
              <a:t>Frequent </a:t>
            </a:r>
            <a:r>
              <a:rPr sz="3600" spc="9" dirty="0"/>
              <a:t>2-itemset (berisi gabungan </a:t>
            </a:r>
            <a:r>
              <a:rPr sz="3600" spc="27" dirty="0"/>
              <a:t>2  </a:t>
            </a:r>
            <a:r>
              <a:rPr sz="3600" spc="18" dirty="0"/>
              <a:t>item) dimana </a:t>
            </a:r>
            <a:r>
              <a:rPr sz="3600" spc="9" dirty="0"/>
              <a:t>jumlah </a:t>
            </a:r>
            <a:r>
              <a:rPr sz="3600" spc="18" dirty="0"/>
              <a:t>kemunculan </a:t>
            </a:r>
            <a:r>
              <a:rPr sz="3600" spc="9" dirty="0"/>
              <a:t>transaksinya diatas  </a:t>
            </a:r>
            <a:r>
              <a:rPr sz="3600" dirty="0"/>
              <a:t>nilai </a:t>
            </a:r>
            <a:r>
              <a:rPr sz="3600" spc="27" dirty="0"/>
              <a:t>minimum</a:t>
            </a:r>
            <a:r>
              <a:rPr sz="3600" spc="-115" dirty="0"/>
              <a:t> </a:t>
            </a:r>
            <a:r>
              <a:rPr sz="3600" spc="18" dirty="0"/>
              <a:t>support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400" y="-50575"/>
            <a:ext cx="16087810" cy="1674924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wrap="square" lIns="0" tIns="469561" rIns="0" bIns="0" rtlCol="0">
            <a:spAutoFit/>
          </a:bodyPr>
          <a:lstStyle/>
          <a:p>
            <a:pPr marL="1619253">
              <a:spcBef>
                <a:spcPts val="3697"/>
              </a:spcBef>
            </a:pPr>
            <a:r>
              <a:rPr spc="-9" dirty="0"/>
              <a:t>Membangun Rule dari</a:t>
            </a:r>
            <a:r>
              <a:rPr spc="-450" dirty="0"/>
              <a:t> </a:t>
            </a:r>
            <a:r>
              <a:rPr spc="-9" dirty="0"/>
              <a:t>Apriori</a:t>
            </a:r>
          </a:p>
        </p:txBody>
      </p:sp>
      <p:sp>
        <p:nvSpPr>
          <p:cNvPr id="3" name="object 3"/>
          <p:cNvSpPr/>
          <p:nvPr/>
        </p:nvSpPr>
        <p:spPr>
          <a:xfrm>
            <a:off x="787400" y="1905000"/>
            <a:ext cx="16087810" cy="7762430"/>
          </a:xfrm>
          <a:custGeom>
            <a:avLst/>
            <a:gdLst/>
            <a:ahLst/>
            <a:cxnLst/>
            <a:rect l="l" t="t" r="r" b="b"/>
            <a:pathLst>
              <a:path w="9072245" h="4855209">
                <a:moveTo>
                  <a:pt x="9071635" y="0"/>
                </a:moveTo>
                <a:lnTo>
                  <a:pt x="0" y="0"/>
                </a:lnTo>
                <a:lnTo>
                  <a:pt x="0" y="4854968"/>
                </a:lnTo>
                <a:lnTo>
                  <a:pt x="9071635" y="4854968"/>
                </a:lnTo>
                <a:lnTo>
                  <a:pt x="907163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3192"/>
          </a:p>
        </p:txBody>
      </p:sp>
      <p:sp>
        <p:nvSpPr>
          <p:cNvPr id="4" name="object 4"/>
          <p:cNvSpPr txBox="1"/>
          <p:nvPr/>
        </p:nvSpPr>
        <p:spPr>
          <a:xfrm>
            <a:off x="956398" y="2069784"/>
            <a:ext cx="302906" cy="38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2483" spc="53" dirty="0">
                <a:latin typeface="OpenSymbol"/>
                <a:cs typeface="OpenSymbol"/>
              </a:rPr>
              <a:t>●</a:t>
            </a:r>
            <a:endParaRPr sz="2483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398" y="4006650"/>
            <a:ext cx="302906" cy="38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2483" spc="53" dirty="0">
                <a:latin typeface="OpenSymbol"/>
                <a:cs typeface="OpenSymbol"/>
              </a:rPr>
              <a:t>●</a:t>
            </a:r>
            <a:endParaRPr sz="2483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0949" y="1911281"/>
            <a:ext cx="14971899" cy="4385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 marR="1378280">
              <a:lnSpc>
                <a:spcPts val="6366"/>
              </a:lnSpc>
            </a:pPr>
            <a:r>
              <a:rPr sz="5675" dirty="0">
                <a:latin typeface="Liberation Sans"/>
                <a:cs typeface="Liberation Sans"/>
              </a:rPr>
              <a:t>Hasil kombinasi itemset dari </a:t>
            </a:r>
            <a:r>
              <a:rPr sz="5675" spc="-9" dirty="0">
                <a:latin typeface="Liberation Sans"/>
                <a:cs typeface="Liberation Sans"/>
              </a:rPr>
              <a:t>F3</a:t>
            </a:r>
            <a:r>
              <a:rPr sz="5675" spc="-168" dirty="0">
                <a:latin typeface="Liberation Sans"/>
                <a:cs typeface="Liberation Sans"/>
              </a:rPr>
              <a:t> </a:t>
            </a:r>
            <a:r>
              <a:rPr sz="5675" dirty="0">
                <a:latin typeface="Liberation Sans"/>
                <a:cs typeface="Liberation Sans"/>
              </a:rPr>
              <a:t>digunakan  untuk membuat</a:t>
            </a:r>
            <a:r>
              <a:rPr sz="5675" spc="-151" dirty="0">
                <a:latin typeface="Liberation Sans"/>
                <a:cs typeface="Liberation Sans"/>
              </a:rPr>
              <a:t> </a:t>
            </a:r>
            <a:r>
              <a:rPr sz="5675" dirty="0">
                <a:latin typeface="Liberation Sans"/>
                <a:cs typeface="Liberation Sans"/>
              </a:rPr>
              <a:t>rule</a:t>
            </a:r>
            <a:endParaRPr sz="5675">
              <a:latin typeface="Liberation Sans"/>
              <a:cs typeface="Liberation Sans"/>
            </a:endParaRPr>
          </a:p>
          <a:p>
            <a:pPr marL="22521" marR="9008" algn="just">
              <a:lnSpc>
                <a:spcPct val="93400"/>
              </a:lnSpc>
              <a:spcBef>
                <a:spcPts val="2385"/>
              </a:spcBef>
            </a:pPr>
            <a:r>
              <a:rPr sz="5675" spc="-9" dirty="0">
                <a:latin typeface="Liberation Sans"/>
                <a:cs typeface="Liberation Sans"/>
              </a:rPr>
              <a:t>Rule </a:t>
            </a:r>
            <a:r>
              <a:rPr sz="5675" dirty="0">
                <a:latin typeface="Liberation Sans"/>
                <a:cs typeface="Liberation Sans"/>
              </a:rPr>
              <a:t>dibangun dengan syarat </a:t>
            </a:r>
            <a:r>
              <a:rPr sz="5675" spc="-9" dirty="0">
                <a:latin typeface="Liberation Sans"/>
                <a:cs typeface="Liberation Sans"/>
              </a:rPr>
              <a:t>nilai </a:t>
            </a:r>
            <a:r>
              <a:rPr sz="5675" dirty="0">
                <a:latin typeface="Liberation Sans"/>
                <a:cs typeface="Liberation Sans"/>
              </a:rPr>
              <a:t>support dan  confidence </a:t>
            </a:r>
            <a:r>
              <a:rPr sz="5675" spc="-9" dirty="0">
                <a:latin typeface="Liberation Sans"/>
                <a:cs typeface="Liberation Sans"/>
              </a:rPr>
              <a:t>diatas </a:t>
            </a:r>
            <a:r>
              <a:rPr sz="5675" dirty="0">
                <a:latin typeface="Liberation Sans"/>
                <a:cs typeface="Liberation Sans"/>
              </a:rPr>
              <a:t>atau </a:t>
            </a:r>
            <a:r>
              <a:rPr sz="5675" spc="9" dirty="0">
                <a:latin typeface="Liberation Sans"/>
                <a:cs typeface="Liberation Sans"/>
              </a:rPr>
              <a:t>sama </a:t>
            </a:r>
            <a:r>
              <a:rPr sz="5675" dirty="0">
                <a:latin typeface="Liberation Sans"/>
                <a:cs typeface="Liberation Sans"/>
              </a:rPr>
              <a:t>dengan minsupp  </a:t>
            </a:r>
            <a:r>
              <a:rPr sz="5675" spc="-9" dirty="0">
                <a:latin typeface="Liberation Sans"/>
                <a:cs typeface="Liberation Sans"/>
              </a:rPr>
              <a:t>atau </a:t>
            </a:r>
            <a:r>
              <a:rPr sz="5675" dirty="0">
                <a:latin typeface="Liberation Sans"/>
                <a:cs typeface="Liberation Sans"/>
              </a:rPr>
              <a:t>minconfidence</a:t>
            </a:r>
            <a:r>
              <a:rPr sz="5675" spc="-44" dirty="0">
                <a:latin typeface="Liberation Sans"/>
                <a:cs typeface="Liberation Sans"/>
              </a:rPr>
              <a:t> </a:t>
            </a:r>
            <a:r>
              <a:rPr sz="5675" spc="-9" dirty="0">
                <a:latin typeface="Liberation Sans"/>
                <a:cs typeface="Liberation Sans"/>
              </a:rPr>
              <a:t>berikut:</a:t>
            </a:r>
            <a:endParaRPr sz="5675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2468" y="6576195"/>
            <a:ext cx="308536" cy="573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3724" dirty="0">
                <a:latin typeface="OpenSymbol"/>
                <a:cs typeface="OpenSymbol"/>
              </a:rPr>
              <a:t>–</a:t>
            </a:r>
            <a:endParaRPr sz="3724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2468" y="7533154"/>
            <a:ext cx="308536" cy="573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3724" dirty="0">
                <a:latin typeface="OpenSymbol"/>
                <a:cs typeface="OpenSymbol"/>
              </a:rPr>
              <a:t>–</a:t>
            </a:r>
            <a:endParaRPr sz="3724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2468" y="8490089"/>
            <a:ext cx="308536" cy="573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3724" dirty="0">
                <a:latin typeface="OpenSymbol"/>
                <a:cs typeface="OpenSymbol"/>
              </a:rPr>
              <a:t>–</a:t>
            </a:r>
            <a:endParaRPr sz="3724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6368" y="6523879"/>
            <a:ext cx="10946287" cy="2702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4965" spc="-9" dirty="0">
                <a:latin typeface="Liberation Sans"/>
                <a:cs typeface="Liberation Sans"/>
              </a:rPr>
              <a:t>{bread,coke} </a:t>
            </a:r>
            <a:r>
              <a:rPr sz="4965" dirty="0">
                <a:latin typeface="Liberation Sans"/>
                <a:cs typeface="Liberation Sans"/>
              </a:rPr>
              <a:t>--&gt;</a:t>
            </a:r>
            <a:r>
              <a:rPr sz="4965" spc="-124" dirty="0">
                <a:latin typeface="Liberation Sans"/>
                <a:cs typeface="Liberation Sans"/>
              </a:rPr>
              <a:t> </a:t>
            </a:r>
            <a:r>
              <a:rPr sz="4965" spc="-9" dirty="0">
                <a:latin typeface="Liberation Sans"/>
                <a:cs typeface="Liberation Sans"/>
              </a:rPr>
              <a:t>{egg}</a:t>
            </a:r>
            <a:endParaRPr sz="4965">
              <a:latin typeface="Liberation Sans"/>
              <a:cs typeface="Liberation Sans"/>
            </a:endParaRPr>
          </a:p>
          <a:p>
            <a:pPr marL="22521">
              <a:spcBef>
                <a:spcPts val="1578"/>
              </a:spcBef>
            </a:pPr>
            <a:r>
              <a:rPr sz="4965" spc="-9" dirty="0">
                <a:latin typeface="Liberation Sans"/>
                <a:cs typeface="Liberation Sans"/>
              </a:rPr>
              <a:t>{bread}--&gt;</a:t>
            </a:r>
            <a:r>
              <a:rPr sz="4965" spc="-89" dirty="0">
                <a:latin typeface="Liberation Sans"/>
                <a:cs typeface="Liberation Sans"/>
              </a:rPr>
              <a:t> </a:t>
            </a:r>
            <a:r>
              <a:rPr sz="4965" spc="-9" dirty="0">
                <a:latin typeface="Liberation Sans"/>
                <a:cs typeface="Liberation Sans"/>
              </a:rPr>
              <a:t>{coke,egg}</a:t>
            </a:r>
            <a:endParaRPr sz="4965">
              <a:latin typeface="Liberation Sans"/>
              <a:cs typeface="Liberation Sans"/>
            </a:endParaRPr>
          </a:p>
          <a:p>
            <a:pPr marL="22521">
              <a:spcBef>
                <a:spcPts val="1596"/>
              </a:spcBef>
              <a:tabLst>
                <a:tab pos="2933349" algn="l"/>
                <a:tab pos="3651766" algn="l"/>
              </a:tabLst>
            </a:pPr>
            <a:r>
              <a:rPr sz="4965" spc="-115" dirty="0">
                <a:latin typeface="Liberation Sans"/>
                <a:cs typeface="Liberation Sans"/>
              </a:rPr>
              <a:t>Total</a:t>
            </a:r>
            <a:r>
              <a:rPr sz="4965" spc="9" dirty="0">
                <a:latin typeface="Liberation Sans"/>
                <a:cs typeface="Liberation Sans"/>
              </a:rPr>
              <a:t> </a:t>
            </a:r>
            <a:r>
              <a:rPr sz="4965" spc="-9" dirty="0">
                <a:latin typeface="Liberation Sans"/>
                <a:cs typeface="Liberation Sans"/>
              </a:rPr>
              <a:t>rule	</a:t>
            </a:r>
            <a:r>
              <a:rPr sz="4965" dirty="0">
                <a:latin typeface="Liberation Sans"/>
                <a:cs typeface="Liberation Sans"/>
              </a:rPr>
              <a:t>=	</a:t>
            </a:r>
            <a:r>
              <a:rPr sz="4965" spc="27" dirty="0">
                <a:latin typeface="Liberation Sans"/>
                <a:cs typeface="Liberation Sans"/>
              </a:rPr>
              <a:t>2</a:t>
            </a:r>
            <a:r>
              <a:rPr sz="4256" spc="39" baseline="19097" dirty="0">
                <a:latin typeface="Liberation Sans"/>
                <a:cs typeface="Liberation Sans"/>
              </a:rPr>
              <a:t>3 </a:t>
            </a:r>
            <a:r>
              <a:rPr sz="4965" dirty="0">
                <a:latin typeface="Liberation Sans"/>
                <a:cs typeface="Liberation Sans"/>
              </a:rPr>
              <a:t>-2 = 6 (6 </a:t>
            </a:r>
            <a:r>
              <a:rPr sz="4965" spc="-9" dirty="0">
                <a:latin typeface="Liberation Sans"/>
                <a:cs typeface="Liberation Sans"/>
              </a:rPr>
              <a:t>rule</a:t>
            </a:r>
            <a:r>
              <a:rPr sz="4965" spc="-106" dirty="0">
                <a:latin typeface="Liberation Sans"/>
                <a:cs typeface="Liberation Sans"/>
              </a:rPr>
              <a:t> </a:t>
            </a:r>
            <a:r>
              <a:rPr sz="4965" spc="-9" dirty="0">
                <a:latin typeface="Liberation Sans"/>
                <a:cs typeface="Liberation Sans"/>
              </a:rPr>
              <a:t>terbentuk)</a:t>
            </a:r>
            <a:endParaRPr sz="4965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742" y="-3354726"/>
            <a:ext cx="16087810" cy="167486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wrap="square" lIns="0" tIns="469561" rIns="0" bIns="0" rtlCol="0">
            <a:spAutoFit/>
          </a:bodyPr>
          <a:lstStyle/>
          <a:p>
            <a:pPr algn="ctr">
              <a:spcBef>
                <a:spcPts val="3697"/>
              </a:spcBef>
            </a:pPr>
            <a:r>
              <a:rPr spc="-9" dirty="0"/>
              <a:t>Outline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42">
              <a:lnSpc>
                <a:spcPts val="2926"/>
              </a:lnSpc>
            </a:pPr>
            <a:fld id="{81D60167-4931-47E6-BA6A-407CBD079E47}" type="slidenum">
              <a:rPr dirty="0"/>
              <a:pPr marL="45042">
                <a:lnSpc>
                  <a:spcPts val="2926"/>
                </a:lnSpc>
              </a:pPr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{bread, coke, egg}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5311" y="1772018"/>
            <a:ext cx="15910975" cy="5545108"/>
          </a:xfrm>
        </p:spPr>
        <p:txBody>
          <a:bodyPr/>
          <a:lstStyle/>
          <a:p>
            <a:pPr marL="1165521" indent="-1143000">
              <a:buFont typeface="+mj-lt"/>
              <a:buAutoNum type="arabicPeriod"/>
            </a:pPr>
            <a:r>
              <a:rPr lang="en-ID" sz="6000" spc="-9"/>
              <a:t>{bread,coke</a:t>
            </a:r>
            <a:r>
              <a:rPr lang="en-ID" sz="6000" spc="-9"/>
              <a:t>} </a:t>
            </a:r>
            <a:r>
              <a:rPr lang="en-ID" sz="6000" smtClean="0">
                <a:sym typeface="Wingdings" panose="05000000000000000000" pitchFamily="2" charset="2"/>
              </a:rPr>
              <a:t></a:t>
            </a:r>
            <a:r>
              <a:rPr lang="en-ID" sz="6000" spc="-124" smtClean="0"/>
              <a:t> </a:t>
            </a:r>
            <a:r>
              <a:rPr lang="en-ID" sz="6000" spc="-9"/>
              <a:t>{</a:t>
            </a:r>
            <a:r>
              <a:rPr lang="en-ID" sz="6000" spc="-9"/>
              <a:t>egg</a:t>
            </a:r>
            <a:r>
              <a:rPr lang="en-ID" sz="6000" spc="-9" smtClean="0"/>
              <a:t>} s=</a:t>
            </a:r>
            <a:r>
              <a:rPr lang="en-ID" sz="6000" spc="-9" smtClean="0">
                <a:solidFill>
                  <a:srgbClr val="FF0000"/>
                </a:solidFill>
              </a:rPr>
              <a:t>0,5</a:t>
            </a:r>
            <a:r>
              <a:rPr lang="en-ID" sz="6000" spc="-9" smtClean="0"/>
              <a:t>, c=</a:t>
            </a:r>
            <a:r>
              <a:rPr lang="en-ID" sz="6000" spc="-9" smtClean="0">
                <a:solidFill>
                  <a:srgbClr val="FF0000"/>
                </a:solidFill>
              </a:rPr>
              <a:t>1</a:t>
            </a:r>
            <a:endParaRPr lang="en-ID" sz="6000">
              <a:solidFill>
                <a:srgbClr val="FF0000"/>
              </a:solidFill>
            </a:endParaRPr>
          </a:p>
          <a:p>
            <a:pPr marL="1165521" indent="-1143000">
              <a:spcBef>
                <a:spcPts val="1578"/>
              </a:spcBef>
              <a:buFont typeface="+mj-lt"/>
              <a:buAutoNum type="arabicPeriod"/>
            </a:pPr>
            <a:r>
              <a:rPr lang="en-ID" sz="6000" spc="-9"/>
              <a:t>{</a:t>
            </a:r>
            <a:r>
              <a:rPr lang="en-ID" sz="6000" spc="-9"/>
              <a:t>bread</a:t>
            </a:r>
            <a:r>
              <a:rPr lang="en-ID" sz="6000" spc="-9" smtClean="0"/>
              <a:t>} </a:t>
            </a:r>
            <a:r>
              <a:rPr lang="en-ID" sz="6000" spc="-9" smtClean="0">
                <a:sym typeface="Wingdings" panose="05000000000000000000" pitchFamily="2" charset="2"/>
              </a:rPr>
              <a:t></a:t>
            </a:r>
            <a:r>
              <a:rPr lang="en-ID" sz="6000" spc="-89" smtClean="0"/>
              <a:t> </a:t>
            </a:r>
            <a:r>
              <a:rPr lang="en-ID" sz="6000" spc="-9"/>
              <a:t>{coke,egg}</a:t>
            </a:r>
            <a:endParaRPr lang="en-ID" sz="6000"/>
          </a:p>
          <a:p>
            <a:pPr marL="1143000" indent="-1143000">
              <a:buFont typeface="+mj-lt"/>
              <a:buAutoNum type="arabicPeriod"/>
            </a:pPr>
            <a:r>
              <a:rPr lang="en-ID" smtClean="0"/>
              <a:t>{coke, egg} </a:t>
            </a:r>
            <a:r>
              <a:rPr lang="en-ID" smtClean="0">
                <a:sym typeface="Wingdings" panose="05000000000000000000" pitchFamily="2" charset="2"/>
              </a:rPr>
              <a:t> {bread}</a:t>
            </a:r>
          </a:p>
          <a:p>
            <a:pPr marL="1143000" indent="-1143000">
              <a:buFont typeface="+mj-lt"/>
              <a:buAutoNum type="arabicPeriod"/>
            </a:pPr>
            <a:r>
              <a:rPr lang="en-ID" smtClean="0">
                <a:sym typeface="Wingdings" panose="05000000000000000000" pitchFamily="2" charset="2"/>
              </a:rPr>
              <a:t>{coke}  {egg, bread}</a:t>
            </a:r>
          </a:p>
          <a:p>
            <a:pPr marL="1143000" indent="-1143000">
              <a:buFont typeface="+mj-lt"/>
              <a:buAutoNum type="arabicPeriod"/>
            </a:pPr>
            <a:r>
              <a:rPr lang="en-ID" smtClean="0">
                <a:sym typeface="Wingdings" panose="05000000000000000000" pitchFamily="2" charset="2"/>
              </a:rPr>
              <a:t>{egg,bread}  {coke}</a:t>
            </a:r>
          </a:p>
          <a:p>
            <a:pPr marL="1143000" indent="-1143000">
              <a:buFont typeface="+mj-lt"/>
              <a:buAutoNum type="arabicPeriod"/>
            </a:pPr>
            <a:r>
              <a:rPr lang="en-ID" smtClean="0">
                <a:sym typeface="Wingdings" panose="05000000000000000000" pitchFamily="2" charset="2"/>
              </a:rPr>
              <a:t>{egg}  {bread, coke}</a:t>
            </a:r>
            <a:endParaRPr lang="en-ID"/>
          </a:p>
        </p:txBody>
      </p:sp>
      <p:sp>
        <p:nvSpPr>
          <p:cNvPr id="4" name="object 3"/>
          <p:cNvSpPr/>
          <p:nvPr/>
        </p:nvSpPr>
        <p:spPr>
          <a:xfrm>
            <a:off x="13741400" y="152400"/>
            <a:ext cx="396240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92"/>
          </a:p>
        </p:txBody>
      </p:sp>
      <p:sp>
        <p:nvSpPr>
          <p:cNvPr id="5" name="TextBox 4"/>
          <p:cNvSpPr txBox="1"/>
          <p:nvPr/>
        </p:nvSpPr>
        <p:spPr>
          <a:xfrm>
            <a:off x="10759310" y="4989414"/>
            <a:ext cx="47740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000" smtClean="0"/>
              <a:t>S = 2 / 4 = 0,5 = 50%</a:t>
            </a:r>
          </a:p>
          <a:p>
            <a:r>
              <a:rPr lang="en-ID" sz="4000" smtClean="0"/>
              <a:t>C = 2 / 2 = 1,0 = 100% </a:t>
            </a:r>
            <a:endParaRPr lang="en-ID" sz="4000"/>
          </a:p>
        </p:txBody>
      </p:sp>
    </p:spTree>
    <p:extLst>
      <p:ext uri="{BB962C8B-B14F-4D97-AF65-F5344CB8AC3E}">
        <p14:creationId xmlns:p14="http://schemas.microsoft.com/office/powerpoint/2010/main" val="32145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2895600"/>
            <a:ext cx="16087810" cy="2251847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wrap="square" lIns="0" tIns="20269" rIns="0" bIns="0" rtlCol="0">
            <a:spAutoFit/>
          </a:bodyPr>
          <a:lstStyle/>
          <a:p>
            <a:pPr marL="4650568" marR="524737" indent="-4137091">
              <a:lnSpc>
                <a:spcPts val="8725"/>
              </a:lnSpc>
              <a:spcBef>
                <a:spcPts val="160"/>
              </a:spcBef>
            </a:pPr>
            <a:r>
              <a:rPr spc="-9" dirty="0"/>
              <a:t>Membangun Association Rule</a:t>
            </a:r>
            <a:r>
              <a:rPr spc="-450" dirty="0"/>
              <a:t> </a:t>
            </a:r>
            <a:r>
              <a:rPr spc="-9" dirty="0"/>
              <a:t>dari  </a:t>
            </a:r>
            <a:r>
              <a:rPr dirty="0"/>
              <a:t>Data</a:t>
            </a:r>
            <a:r>
              <a:rPr spc="-142" dirty="0"/>
              <a:t> </a:t>
            </a:r>
            <a:r>
              <a:rPr spc="-9" dirty="0"/>
              <a:t>Kuantitatif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7445" y="304800"/>
            <a:ext cx="15804573" cy="2127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95" marR="9008" algn="ctr">
              <a:lnSpc>
                <a:spcPts val="8725"/>
              </a:lnSpc>
              <a:tabLst>
                <a:tab pos="7291145" algn="l"/>
              </a:tabLst>
            </a:pPr>
            <a:r>
              <a:rPr sz="6000" spc="-9"/>
              <a:t>Dataset</a:t>
            </a:r>
            <a:r>
              <a:rPr sz="6000" spc="9"/>
              <a:t> </a:t>
            </a:r>
            <a:r>
              <a:rPr sz="6000" spc="-9" smtClean="0"/>
              <a:t>dengan</a:t>
            </a:r>
            <a:r>
              <a:rPr lang="en-ID" sz="6000" spc="-9" smtClean="0"/>
              <a:t> </a:t>
            </a:r>
            <a:r>
              <a:rPr sz="6000" spc="-9" smtClean="0"/>
              <a:t>atribut</a:t>
            </a:r>
            <a:r>
              <a:rPr sz="6000" spc="-98" smtClean="0"/>
              <a:t> </a:t>
            </a:r>
            <a:r>
              <a:rPr sz="6000" spc="-9" dirty="0"/>
              <a:t>kuantitatif  (atribut: recordID, Age, </a:t>
            </a:r>
            <a:r>
              <a:rPr sz="6000" spc="-71" dirty="0"/>
              <a:t>Gender,  </a:t>
            </a:r>
            <a:r>
              <a:rPr sz="6000" spc="-9" dirty="0"/>
              <a:t>NoofMobilesUsed)</a:t>
            </a:r>
          </a:p>
        </p:txBody>
      </p:sp>
      <p:sp>
        <p:nvSpPr>
          <p:cNvPr id="4" name="object 4"/>
          <p:cNvSpPr/>
          <p:nvPr/>
        </p:nvSpPr>
        <p:spPr>
          <a:xfrm>
            <a:off x="3378200" y="2486460"/>
            <a:ext cx="10134600" cy="73591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92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600" y="9640"/>
            <a:ext cx="16087810" cy="2251847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wrap="square" lIns="0" tIns="20269" rIns="0" bIns="0" rtlCol="0">
            <a:spAutoFit/>
          </a:bodyPr>
          <a:lstStyle/>
          <a:p>
            <a:pPr marL="5837420" marR="1291574" indent="-4550350">
              <a:lnSpc>
                <a:spcPts val="8725"/>
              </a:lnSpc>
              <a:spcBef>
                <a:spcPts val="160"/>
              </a:spcBef>
            </a:pPr>
            <a:r>
              <a:rPr spc="-9" dirty="0"/>
              <a:t>Penerapan Apriori pada</a:t>
            </a:r>
            <a:r>
              <a:rPr spc="-913" dirty="0"/>
              <a:t> </a:t>
            </a:r>
            <a:r>
              <a:rPr spc="-9" dirty="0"/>
              <a:t>Atribut  Kuantitatif</a:t>
            </a:r>
          </a:p>
        </p:txBody>
      </p:sp>
      <p:sp>
        <p:nvSpPr>
          <p:cNvPr id="3" name="object 3"/>
          <p:cNvSpPr/>
          <p:nvPr/>
        </p:nvSpPr>
        <p:spPr>
          <a:xfrm>
            <a:off x="3911600" y="2380806"/>
            <a:ext cx="10859722" cy="7422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92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795" y="60685"/>
            <a:ext cx="16087810" cy="1674924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wrap="square" lIns="0" tIns="469561" rIns="0" bIns="0" rtlCol="0">
            <a:spAutoFit/>
          </a:bodyPr>
          <a:lstStyle/>
          <a:p>
            <a:pPr marL="927861">
              <a:spcBef>
                <a:spcPts val="3697"/>
              </a:spcBef>
            </a:pPr>
            <a:r>
              <a:rPr spc="-9" dirty="0"/>
              <a:t>Apriori dengan </a:t>
            </a:r>
            <a:r>
              <a:rPr spc="-18" dirty="0"/>
              <a:t>Atribut</a:t>
            </a:r>
            <a:r>
              <a:rPr spc="-417" dirty="0"/>
              <a:t> </a:t>
            </a:r>
            <a:r>
              <a:rPr spc="-9" dirty="0"/>
              <a:t>Kuantitatif</a:t>
            </a:r>
          </a:p>
        </p:txBody>
      </p:sp>
      <p:sp>
        <p:nvSpPr>
          <p:cNvPr id="3" name="object 3"/>
          <p:cNvSpPr/>
          <p:nvPr/>
        </p:nvSpPr>
        <p:spPr>
          <a:xfrm>
            <a:off x="330200" y="1448657"/>
            <a:ext cx="16087810" cy="8609743"/>
          </a:xfrm>
          <a:custGeom>
            <a:avLst/>
            <a:gdLst/>
            <a:ahLst/>
            <a:cxnLst/>
            <a:rect l="l" t="t" r="r" b="b"/>
            <a:pathLst>
              <a:path w="9072245" h="4855209">
                <a:moveTo>
                  <a:pt x="9071635" y="0"/>
                </a:moveTo>
                <a:lnTo>
                  <a:pt x="0" y="0"/>
                </a:lnTo>
                <a:lnTo>
                  <a:pt x="0" y="4854968"/>
                </a:lnTo>
                <a:lnTo>
                  <a:pt x="9071635" y="4854968"/>
                </a:lnTo>
                <a:lnTo>
                  <a:pt x="907163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3192"/>
          </a:p>
        </p:txBody>
      </p:sp>
      <p:sp>
        <p:nvSpPr>
          <p:cNvPr id="4" name="object 4"/>
          <p:cNvSpPr txBox="1"/>
          <p:nvPr/>
        </p:nvSpPr>
        <p:spPr>
          <a:xfrm>
            <a:off x="467914" y="1847869"/>
            <a:ext cx="256738" cy="313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2039" spc="35" dirty="0">
                <a:latin typeface="OpenSymbol"/>
                <a:cs typeface="OpenSymbol"/>
              </a:rPr>
              <a:t>●</a:t>
            </a:r>
            <a:endParaRPr sz="2039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914" y="3496196"/>
            <a:ext cx="256738" cy="313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2039" spc="35" dirty="0">
                <a:latin typeface="OpenSymbol"/>
                <a:cs typeface="OpenSymbol"/>
              </a:rPr>
              <a:t>●</a:t>
            </a:r>
            <a:endParaRPr sz="2039">
              <a:latin typeface="OpenSymbol"/>
              <a:cs typeface="Open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558800" y="1771194"/>
            <a:ext cx="16006805" cy="2919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1762" marR="9008">
              <a:lnSpc>
                <a:spcPts val="5320"/>
              </a:lnSpc>
            </a:pPr>
            <a:r>
              <a:rPr sz="4400" spc="-18" dirty="0"/>
              <a:t>Atribut kuantitiatif </a:t>
            </a:r>
            <a:r>
              <a:rPr sz="4400" spc="-9" dirty="0"/>
              <a:t>dapat </a:t>
            </a:r>
            <a:r>
              <a:rPr sz="4400" spc="-18" dirty="0"/>
              <a:t>diolah dengan Apriori dengan  syarat dilakukan pengelompokkan</a:t>
            </a:r>
            <a:r>
              <a:rPr sz="4400" spc="98" dirty="0"/>
              <a:t> </a:t>
            </a:r>
            <a:r>
              <a:rPr sz="4400" spc="-18" dirty="0"/>
              <a:t>atribut</a:t>
            </a:r>
            <a:endParaRPr sz="4400"/>
          </a:p>
          <a:p>
            <a:pPr marL="551762" marR="1409809">
              <a:lnSpc>
                <a:spcPct val="101000"/>
              </a:lnSpc>
              <a:spcBef>
                <a:spcPts val="1516"/>
              </a:spcBef>
            </a:pPr>
            <a:r>
              <a:rPr sz="4400" spc="-18" dirty="0"/>
              <a:t>Untuk atribut kategorial A dengan nilai </a:t>
            </a:r>
            <a:r>
              <a:rPr sz="4400" dirty="0"/>
              <a:t>a</a:t>
            </a:r>
            <a:r>
              <a:rPr sz="4000" baseline="-17921" dirty="0"/>
              <a:t>1</a:t>
            </a:r>
            <a:r>
              <a:rPr sz="4400" dirty="0"/>
              <a:t>,a</a:t>
            </a:r>
            <a:r>
              <a:rPr sz="4000" baseline="-17921" dirty="0"/>
              <a:t>2</a:t>
            </a:r>
            <a:r>
              <a:rPr sz="4400" dirty="0"/>
              <a:t>,..,a</a:t>
            </a:r>
            <a:r>
              <a:rPr sz="4000" baseline="-17921" dirty="0"/>
              <a:t>k  </a:t>
            </a:r>
            <a:r>
              <a:rPr sz="4400" spc="-18" dirty="0"/>
              <a:t>dituliskan </a:t>
            </a:r>
            <a:r>
              <a:rPr sz="4400" spc="-9" dirty="0"/>
              <a:t>&lt;A,a</a:t>
            </a:r>
            <a:r>
              <a:rPr sz="4000" spc="-12" baseline="-17921" dirty="0"/>
              <a:t>i</a:t>
            </a:r>
            <a:r>
              <a:rPr sz="4400" spc="-9" dirty="0"/>
              <a:t>&gt; </a:t>
            </a:r>
            <a:r>
              <a:rPr sz="4400" spc="-18" dirty="0"/>
              <a:t>dan diasosiasikan </a:t>
            </a:r>
            <a:r>
              <a:rPr sz="4400" spc="-9" dirty="0"/>
              <a:t>sebagai</a:t>
            </a:r>
            <a:r>
              <a:rPr sz="4400" spc="98" dirty="0"/>
              <a:t> </a:t>
            </a:r>
            <a:r>
              <a:rPr sz="4400" spc="-18" dirty="0"/>
              <a:t>item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112058" y="4804454"/>
            <a:ext cx="265747" cy="477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3103" spc="9" dirty="0">
                <a:latin typeface="OpenSymbol"/>
                <a:cs typeface="OpenSymbol"/>
              </a:rPr>
              <a:t>–</a:t>
            </a:r>
            <a:endParaRPr sz="3103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4029" y="4757405"/>
            <a:ext cx="6449986" cy="641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4167" spc="-9" dirty="0">
                <a:latin typeface="Liberation Sans"/>
                <a:cs typeface="Liberation Sans"/>
              </a:rPr>
              <a:t>Contoh: </a:t>
            </a:r>
            <a:r>
              <a:rPr sz="4167" spc="-44" dirty="0">
                <a:latin typeface="Liberation Sans"/>
                <a:cs typeface="Liberation Sans"/>
              </a:rPr>
              <a:t>&lt;Gender,</a:t>
            </a:r>
            <a:r>
              <a:rPr sz="4167" spc="-115" dirty="0">
                <a:latin typeface="Liberation Sans"/>
                <a:cs typeface="Liberation Sans"/>
              </a:rPr>
              <a:t> </a:t>
            </a:r>
            <a:r>
              <a:rPr sz="4167" spc="-9" dirty="0">
                <a:latin typeface="Liberation Sans"/>
                <a:cs typeface="Liberation Sans"/>
              </a:rPr>
              <a:t>Female&gt;</a:t>
            </a:r>
            <a:endParaRPr sz="4167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914" y="5757333"/>
            <a:ext cx="256738" cy="313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2039" spc="35" dirty="0">
                <a:latin typeface="OpenSymbol"/>
                <a:cs typeface="OpenSymbol"/>
              </a:rPr>
              <a:t>●</a:t>
            </a:r>
            <a:endParaRPr sz="2039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1821" y="5608462"/>
            <a:ext cx="15300704" cy="26902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 marR="9008">
              <a:lnSpc>
                <a:spcPct val="92600"/>
              </a:lnSpc>
            </a:pPr>
            <a:r>
              <a:rPr sz="4699" spc="-18" dirty="0">
                <a:latin typeface="Liberation Sans"/>
                <a:cs typeface="Liberation Sans"/>
              </a:rPr>
              <a:t>Untuk atribut kuantitatif B dengan nilai yang </a:t>
            </a:r>
            <a:r>
              <a:rPr sz="4699" spc="-9" dirty="0">
                <a:latin typeface="Liberation Sans"/>
                <a:cs typeface="Liberation Sans"/>
              </a:rPr>
              <a:t>memiliki  range, range </a:t>
            </a:r>
            <a:r>
              <a:rPr sz="4699" spc="-18" dirty="0">
                <a:latin typeface="Liberation Sans"/>
                <a:cs typeface="Liberation Sans"/>
              </a:rPr>
              <a:t>dibagi dalam beberapa partisi dan  dituliskan &lt;B,l,u&gt; dimana </a:t>
            </a:r>
            <a:r>
              <a:rPr sz="4699" spc="-9" dirty="0">
                <a:latin typeface="Liberation Sans"/>
                <a:cs typeface="Liberation Sans"/>
              </a:rPr>
              <a:t>l </a:t>
            </a:r>
            <a:r>
              <a:rPr sz="4699" spc="-18" dirty="0">
                <a:latin typeface="Liberation Sans"/>
                <a:cs typeface="Liberation Sans"/>
              </a:rPr>
              <a:t>dan u </a:t>
            </a:r>
            <a:r>
              <a:rPr sz="4699" spc="-9" dirty="0">
                <a:latin typeface="Liberation Sans"/>
                <a:cs typeface="Liberation Sans"/>
              </a:rPr>
              <a:t>adalah </a:t>
            </a:r>
            <a:r>
              <a:rPr sz="4699" spc="-18" dirty="0">
                <a:latin typeface="Liberation Sans"/>
                <a:cs typeface="Liberation Sans"/>
              </a:rPr>
              <a:t>lower dan </a:t>
            </a:r>
            <a:r>
              <a:rPr sz="4699" spc="-9" dirty="0">
                <a:latin typeface="Liberation Sans"/>
                <a:cs typeface="Liberation Sans"/>
              </a:rPr>
              <a:t>upper  dari </a:t>
            </a:r>
            <a:r>
              <a:rPr sz="4699" spc="-18" dirty="0">
                <a:latin typeface="Liberation Sans"/>
                <a:cs typeface="Liberation Sans"/>
              </a:rPr>
              <a:t>suatu</a:t>
            </a:r>
            <a:r>
              <a:rPr sz="4699" spc="-89" dirty="0">
                <a:latin typeface="Liberation Sans"/>
                <a:cs typeface="Liberation Sans"/>
              </a:rPr>
              <a:t> </a:t>
            </a:r>
            <a:r>
              <a:rPr sz="4699" spc="-18" dirty="0">
                <a:latin typeface="Liberation Sans"/>
                <a:cs typeface="Liberation Sans"/>
              </a:rPr>
              <a:t>nilai.</a:t>
            </a:r>
            <a:endParaRPr sz="4699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2058" y="8581142"/>
            <a:ext cx="265747" cy="477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3103" spc="9" dirty="0">
                <a:latin typeface="OpenSymbol"/>
                <a:cs typeface="OpenSymbol"/>
              </a:rPr>
              <a:t>–</a:t>
            </a:r>
            <a:endParaRPr sz="3103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4029" y="8591321"/>
            <a:ext cx="14138624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 marR="9008">
              <a:lnSpc>
                <a:spcPts val="4646"/>
              </a:lnSpc>
            </a:pPr>
            <a:r>
              <a:rPr sz="4167" spc="-9" dirty="0">
                <a:latin typeface="Liberation Sans"/>
                <a:cs typeface="Liberation Sans"/>
              </a:rPr>
              <a:t>Contoh: &lt;Age, </a:t>
            </a:r>
            <a:r>
              <a:rPr sz="4167" spc="-18" dirty="0">
                <a:latin typeface="Liberation Sans"/>
                <a:cs typeface="Liberation Sans"/>
              </a:rPr>
              <a:t>20,29&gt; </a:t>
            </a:r>
            <a:r>
              <a:rPr sz="4167" spc="-9" dirty="0">
                <a:latin typeface="Liberation Sans"/>
                <a:cs typeface="Liberation Sans"/>
              </a:rPr>
              <a:t>artinya: umur dari 20-29 </a:t>
            </a:r>
            <a:r>
              <a:rPr sz="4167" spc="-18" dirty="0">
                <a:latin typeface="Liberation Sans"/>
                <a:cs typeface="Liberation Sans"/>
              </a:rPr>
              <a:t>tahun </a:t>
            </a:r>
            <a:r>
              <a:rPr sz="4167" spc="-9" dirty="0">
                <a:latin typeface="Liberation Sans"/>
                <a:cs typeface="Liberation Sans"/>
              </a:rPr>
              <a:t>masuk  dalam kriteria</a:t>
            </a:r>
            <a:r>
              <a:rPr sz="4167" spc="-115" dirty="0">
                <a:latin typeface="Liberation Sans"/>
                <a:cs typeface="Liberation Sans"/>
              </a:rPr>
              <a:t> </a:t>
            </a:r>
            <a:r>
              <a:rPr sz="4167" spc="-9" dirty="0">
                <a:latin typeface="Liberation Sans"/>
                <a:cs typeface="Liberation Sans"/>
              </a:rPr>
              <a:t>ini</a:t>
            </a:r>
            <a:endParaRPr sz="4167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400" y="34153"/>
            <a:ext cx="16087810" cy="2251847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wrap="square" lIns="0" tIns="20269" rIns="0" bIns="0" rtlCol="0">
            <a:spAutoFit/>
          </a:bodyPr>
          <a:lstStyle/>
          <a:p>
            <a:pPr marL="5837420" marR="2252091" indent="-3586455">
              <a:lnSpc>
                <a:spcPts val="8725"/>
              </a:lnSpc>
              <a:spcBef>
                <a:spcPts val="160"/>
              </a:spcBef>
              <a:tabLst>
                <a:tab pos="11892165" algn="l"/>
              </a:tabLst>
            </a:pPr>
            <a:r>
              <a:rPr sz="7200" spc="-851" dirty="0"/>
              <a:t>T</a:t>
            </a:r>
            <a:r>
              <a:rPr sz="7200" spc="-9" dirty="0"/>
              <a:t>ahapa</a:t>
            </a:r>
            <a:r>
              <a:rPr sz="7200" dirty="0"/>
              <a:t>n</a:t>
            </a:r>
            <a:r>
              <a:rPr sz="7200" spc="-417" dirty="0"/>
              <a:t> </a:t>
            </a:r>
            <a:r>
              <a:rPr sz="7200" dirty="0"/>
              <a:t>A</a:t>
            </a:r>
            <a:r>
              <a:rPr sz="7200" spc="-9" dirty="0"/>
              <a:t>p</a:t>
            </a:r>
            <a:r>
              <a:rPr sz="7200" dirty="0"/>
              <a:t>rio</a:t>
            </a:r>
            <a:r>
              <a:rPr sz="7200" spc="-18" dirty="0"/>
              <a:t>r</a:t>
            </a:r>
            <a:r>
              <a:rPr sz="7200" dirty="0"/>
              <a:t>i </a:t>
            </a:r>
            <a:r>
              <a:rPr sz="7200" spc="-9" dirty="0"/>
              <a:t>pad</a:t>
            </a:r>
            <a:r>
              <a:rPr sz="7200" dirty="0"/>
              <a:t>a	</a:t>
            </a:r>
            <a:r>
              <a:rPr sz="7200" spc="-9" dirty="0"/>
              <a:t>da</a:t>
            </a:r>
            <a:r>
              <a:rPr sz="7200" spc="9" dirty="0"/>
              <a:t>t</a:t>
            </a:r>
            <a:r>
              <a:rPr sz="7200" dirty="0"/>
              <a:t>a  </a:t>
            </a:r>
            <a:r>
              <a:rPr sz="7200" spc="-9" dirty="0"/>
              <a:t>Kuantitatif</a:t>
            </a:r>
          </a:p>
        </p:txBody>
      </p:sp>
      <p:sp>
        <p:nvSpPr>
          <p:cNvPr id="3" name="object 3"/>
          <p:cNvSpPr/>
          <p:nvPr/>
        </p:nvSpPr>
        <p:spPr>
          <a:xfrm>
            <a:off x="787400" y="2396110"/>
            <a:ext cx="16087810" cy="7662290"/>
          </a:xfrm>
          <a:custGeom>
            <a:avLst/>
            <a:gdLst/>
            <a:ahLst/>
            <a:cxnLst/>
            <a:rect l="l" t="t" r="r" b="b"/>
            <a:pathLst>
              <a:path w="9072245" h="4855209">
                <a:moveTo>
                  <a:pt x="9071635" y="0"/>
                </a:moveTo>
                <a:lnTo>
                  <a:pt x="0" y="0"/>
                </a:lnTo>
                <a:lnTo>
                  <a:pt x="0" y="4854968"/>
                </a:lnTo>
                <a:lnTo>
                  <a:pt x="9071635" y="4854968"/>
                </a:lnTo>
                <a:lnTo>
                  <a:pt x="907163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41083" y="2545107"/>
            <a:ext cx="2803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2000" spc="9" dirty="0">
                <a:latin typeface="OpenSymbol"/>
                <a:cs typeface="OpenSymbol"/>
              </a:rPr>
              <a:t>●</a:t>
            </a:r>
            <a:endParaRPr sz="20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1083" y="5060355"/>
            <a:ext cx="2803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2000" spc="9" dirty="0">
                <a:latin typeface="OpenSymbol"/>
                <a:cs typeface="OpenSymbol"/>
              </a:rPr>
              <a:t>●</a:t>
            </a:r>
            <a:endParaRPr sz="20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1083" y="7576254"/>
            <a:ext cx="2803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2000" spc="9" dirty="0">
                <a:latin typeface="OpenSymbol"/>
                <a:cs typeface="OpenSymbol"/>
              </a:rPr>
              <a:t>●</a:t>
            </a:r>
            <a:endParaRPr sz="200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0301" y="2385569"/>
            <a:ext cx="15210620" cy="7031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 marR="9008">
              <a:lnSpc>
                <a:spcPct val="94500"/>
              </a:lnSpc>
            </a:pPr>
            <a:r>
              <a:rPr sz="4800" spc="27" dirty="0">
                <a:latin typeface="Liberation Sans"/>
                <a:cs typeface="Liberation Sans"/>
              </a:rPr>
              <a:t>Untuk </a:t>
            </a:r>
            <a:r>
              <a:rPr sz="4800" spc="18" dirty="0">
                <a:latin typeface="Liberation Sans"/>
                <a:cs typeface="Liberation Sans"/>
              </a:rPr>
              <a:t>setiap atribut kuantitatif, jumlah partisi  ditentukan </a:t>
            </a:r>
            <a:r>
              <a:rPr sz="4800" spc="27" dirty="0">
                <a:latin typeface="Liberation Sans"/>
                <a:cs typeface="Liberation Sans"/>
              </a:rPr>
              <a:t>dan </a:t>
            </a:r>
            <a:r>
              <a:rPr sz="4800" spc="18" dirty="0">
                <a:latin typeface="Liberation Sans"/>
                <a:cs typeface="Liberation Sans"/>
              </a:rPr>
              <a:t>dibuat diskritisasi </a:t>
            </a:r>
            <a:r>
              <a:rPr sz="4800" spc="27" dirty="0">
                <a:latin typeface="Liberation Sans"/>
                <a:cs typeface="Liberation Sans"/>
              </a:rPr>
              <a:t>dengan range </a:t>
            </a:r>
            <a:r>
              <a:rPr sz="4800" spc="9" dirty="0">
                <a:latin typeface="Liberation Sans"/>
                <a:cs typeface="Liberation Sans"/>
              </a:rPr>
              <a:t>nilai  </a:t>
            </a:r>
            <a:r>
              <a:rPr sz="4800" spc="27" dirty="0">
                <a:latin typeface="Liberation Sans"/>
                <a:cs typeface="Liberation Sans"/>
              </a:rPr>
              <a:t>yang</a:t>
            </a:r>
            <a:r>
              <a:rPr sz="4800" spc="-133" dirty="0">
                <a:latin typeface="Liberation Sans"/>
                <a:cs typeface="Liberation Sans"/>
              </a:rPr>
              <a:t> </a:t>
            </a:r>
            <a:r>
              <a:rPr sz="4800" spc="35" dirty="0">
                <a:latin typeface="Liberation Sans"/>
                <a:cs typeface="Liberation Sans"/>
              </a:rPr>
              <a:t>sama</a:t>
            </a:r>
            <a:endParaRPr sz="4800">
              <a:latin typeface="Liberation Sans"/>
              <a:cs typeface="Liberation Sans"/>
            </a:endParaRPr>
          </a:p>
          <a:p>
            <a:pPr marL="22521" marR="193680">
              <a:lnSpc>
                <a:spcPts val="5834"/>
              </a:lnSpc>
              <a:spcBef>
                <a:spcPts val="2438"/>
              </a:spcBef>
            </a:pPr>
            <a:r>
              <a:rPr sz="4800" spc="18" dirty="0">
                <a:latin typeface="Liberation Sans"/>
                <a:cs typeface="Liberation Sans"/>
              </a:rPr>
              <a:t>Seluruh data kuantitatif </a:t>
            </a:r>
            <a:r>
              <a:rPr sz="4800" spc="27" dirty="0">
                <a:latin typeface="Liberation Sans"/>
                <a:cs typeface="Liberation Sans"/>
              </a:rPr>
              <a:t>dan </a:t>
            </a:r>
            <a:r>
              <a:rPr sz="4800" spc="18" dirty="0">
                <a:latin typeface="Liberation Sans"/>
                <a:cs typeface="Liberation Sans"/>
              </a:rPr>
              <a:t>kategorial </a:t>
            </a:r>
            <a:r>
              <a:rPr sz="4800" spc="27" dirty="0">
                <a:latin typeface="Liberation Sans"/>
                <a:cs typeface="Liberation Sans"/>
              </a:rPr>
              <a:t>dikumpulkan  dan </a:t>
            </a:r>
            <a:r>
              <a:rPr sz="4800" spc="9" dirty="0">
                <a:latin typeface="Liberation Sans"/>
                <a:cs typeface="Liberation Sans"/>
              </a:rPr>
              <a:t>nilai </a:t>
            </a:r>
            <a:r>
              <a:rPr sz="4800" spc="27" dirty="0">
                <a:latin typeface="Liberation Sans"/>
                <a:cs typeface="Liberation Sans"/>
              </a:rPr>
              <a:t>support </a:t>
            </a:r>
            <a:r>
              <a:rPr sz="4800" spc="18" dirty="0">
                <a:latin typeface="Liberation Sans"/>
                <a:cs typeface="Liberation Sans"/>
              </a:rPr>
              <a:t>dihitung </a:t>
            </a:r>
            <a:r>
              <a:rPr sz="4800" spc="27" dirty="0">
                <a:latin typeface="Liberation Sans"/>
                <a:cs typeface="Liberation Sans"/>
              </a:rPr>
              <a:t>berdasarkan</a:t>
            </a:r>
            <a:r>
              <a:rPr sz="4800" spc="-89" dirty="0">
                <a:latin typeface="Liberation Sans"/>
                <a:cs typeface="Liberation Sans"/>
              </a:rPr>
              <a:t> </a:t>
            </a:r>
            <a:r>
              <a:rPr sz="4800" spc="18" dirty="0">
                <a:latin typeface="Liberation Sans"/>
                <a:cs typeface="Liberation Sans"/>
              </a:rPr>
              <a:t>jumlahnya.</a:t>
            </a:r>
            <a:endParaRPr sz="4800">
              <a:latin typeface="Liberation Sans"/>
              <a:cs typeface="Liberation Sans"/>
            </a:endParaRPr>
          </a:p>
          <a:p>
            <a:pPr marL="22521">
              <a:lnSpc>
                <a:spcPts val="5692"/>
              </a:lnSpc>
            </a:pPr>
            <a:r>
              <a:rPr sz="4800" spc="27" dirty="0">
                <a:latin typeface="Liberation Sans"/>
                <a:cs typeface="Liberation Sans"/>
              </a:rPr>
              <a:t>Kemudian </a:t>
            </a:r>
            <a:r>
              <a:rPr sz="4800" spc="18" dirty="0">
                <a:latin typeface="Liberation Sans"/>
                <a:cs typeface="Liberation Sans"/>
              </a:rPr>
              <a:t>frequent items</a:t>
            </a:r>
            <a:r>
              <a:rPr sz="4800" spc="-62" dirty="0">
                <a:latin typeface="Liberation Sans"/>
                <a:cs typeface="Liberation Sans"/>
              </a:rPr>
              <a:t> </a:t>
            </a:r>
            <a:r>
              <a:rPr sz="4800" spc="9" dirty="0">
                <a:latin typeface="Liberation Sans"/>
                <a:cs typeface="Liberation Sans"/>
              </a:rPr>
              <a:t>terpilih</a:t>
            </a:r>
            <a:endParaRPr sz="4800">
              <a:latin typeface="Liberation Sans"/>
              <a:cs typeface="Liberation Sans"/>
            </a:endParaRPr>
          </a:p>
          <a:p>
            <a:pPr marL="22521" marR="229712">
              <a:lnSpc>
                <a:spcPct val="94500"/>
              </a:lnSpc>
              <a:spcBef>
                <a:spcPts val="2305"/>
              </a:spcBef>
            </a:pPr>
            <a:r>
              <a:rPr sz="4800" spc="27" dirty="0">
                <a:latin typeface="Liberation Sans"/>
                <a:cs typeface="Liberation Sans"/>
              </a:rPr>
              <a:t>Untuk </a:t>
            </a:r>
            <a:r>
              <a:rPr sz="4800" spc="18" dirty="0">
                <a:latin typeface="Liberation Sans"/>
                <a:cs typeface="Liberation Sans"/>
              </a:rPr>
              <a:t>menghindari rule </a:t>
            </a:r>
            <a:r>
              <a:rPr sz="4800" spc="27" dirty="0">
                <a:latin typeface="Liberation Sans"/>
                <a:cs typeface="Liberation Sans"/>
              </a:rPr>
              <a:t>dengan </a:t>
            </a:r>
            <a:r>
              <a:rPr sz="4800" spc="9" dirty="0">
                <a:latin typeface="Liberation Sans"/>
                <a:cs typeface="Liberation Sans"/>
              </a:rPr>
              <a:t>nilai </a:t>
            </a:r>
            <a:r>
              <a:rPr sz="4800" spc="18" dirty="0">
                <a:latin typeface="Liberation Sans"/>
                <a:cs typeface="Liberation Sans"/>
              </a:rPr>
              <a:t>support </a:t>
            </a:r>
            <a:r>
              <a:rPr sz="4800" spc="27" dirty="0">
                <a:latin typeface="Liberation Sans"/>
                <a:cs typeface="Liberation Sans"/>
              </a:rPr>
              <a:t>yang  </a:t>
            </a:r>
            <a:r>
              <a:rPr sz="4800" spc="18" dirty="0">
                <a:latin typeface="Liberation Sans"/>
                <a:cs typeface="Liberation Sans"/>
              </a:rPr>
              <a:t>kecil </a:t>
            </a:r>
            <a:r>
              <a:rPr sz="4800" spc="35" dirty="0">
                <a:latin typeface="Liberation Sans"/>
                <a:cs typeface="Liberation Sans"/>
              </a:rPr>
              <a:t>maka </a:t>
            </a:r>
            <a:r>
              <a:rPr sz="4800" spc="9" dirty="0">
                <a:latin typeface="Liberation Sans"/>
                <a:cs typeface="Liberation Sans"/>
              </a:rPr>
              <a:t>nilai </a:t>
            </a:r>
            <a:r>
              <a:rPr sz="4800" spc="18" dirty="0">
                <a:latin typeface="Liberation Sans"/>
                <a:cs typeface="Liberation Sans"/>
              </a:rPr>
              <a:t>dari interval </a:t>
            </a:r>
            <a:r>
              <a:rPr sz="4800" spc="27" dirty="0">
                <a:latin typeface="Liberation Sans"/>
                <a:cs typeface="Liberation Sans"/>
              </a:rPr>
              <a:t>yang </a:t>
            </a:r>
            <a:r>
              <a:rPr sz="4800" spc="18" dirty="0">
                <a:latin typeface="Liberation Sans"/>
                <a:cs typeface="Liberation Sans"/>
              </a:rPr>
              <a:t>berisi </a:t>
            </a:r>
            <a:r>
              <a:rPr sz="4800" spc="9" dirty="0">
                <a:latin typeface="Liberation Sans"/>
                <a:cs typeface="Liberation Sans"/>
              </a:rPr>
              <a:t>nilai </a:t>
            </a:r>
            <a:r>
              <a:rPr sz="4800" spc="18" dirty="0">
                <a:latin typeface="Liberation Sans"/>
                <a:cs typeface="Liberation Sans"/>
              </a:rPr>
              <a:t>kecil  </a:t>
            </a:r>
            <a:r>
              <a:rPr sz="4800" spc="35" dirty="0">
                <a:latin typeface="Liberation Sans"/>
                <a:cs typeface="Liberation Sans"/>
              </a:rPr>
              <a:t>maka </a:t>
            </a:r>
            <a:r>
              <a:rPr sz="4800" spc="18" dirty="0">
                <a:latin typeface="Liberation Sans"/>
                <a:cs typeface="Liberation Sans"/>
              </a:rPr>
              <a:t>digabung </a:t>
            </a:r>
            <a:r>
              <a:rPr sz="4800" spc="27" dirty="0">
                <a:latin typeface="Liberation Sans"/>
                <a:cs typeface="Liberation Sans"/>
              </a:rPr>
              <a:t>dengan </a:t>
            </a:r>
            <a:r>
              <a:rPr sz="4800" spc="18" dirty="0">
                <a:latin typeface="Liberation Sans"/>
                <a:cs typeface="Liberation Sans"/>
              </a:rPr>
              <a:t>interval </a:t>
            </a:r>
            <a:r>
              <a:rPr sz="4800" spc="27" dirty="0">
                <a:latin typeface="Liberation Sans"/>
                <a:cs typeface="Liberation Sans"/>
              </a:rPr>
              <a:t>yang </a:t>
            </a:r>
            <a:r>
              <a:rPr sz="4800" spc="18" dirty="0">
                <a:latin typeface="Liberation Sans"/>
                <a:cs typeface="Liberation Sans"/>
              </a:rPr>
              <a:t>lebih</a:t>
            </a:r>
            <a:r>
              <a:rPr sz="4800" spc="-106" dirty="0">
                <a:latin typeface="Liberation Sans"/>
                <a:cs typeface="Liberation Sans"/>
              </a:rPr>
              <a:t> </a:t>
            </a:r>
            <a:r>
              <a:rPr sz="4800" spc="18" dirty="0">
                <a:latin typeface="Liberation Sans"/>
                <a:cs typeface="Liberation Sans"/>
              </a:rPr>
              <a:t>panjang</a:t>
            </a:r>
            <a:endParaRPr sz="48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93296"/>
            <a:ext cx="16087810" cy="2251847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wrap="square" lIns="0" tIns="20269" rIns="0" bIns="0" rtlCol="0">
            <a:spAutoFit/>
          </a:bodyPr>
          <a:lstStyle/>
          <a:p>
            <a:pPr marL="4265460" marR="277007" indent="-3998588">
              <a:lnSpc>
                <a:spcPts val="8725"/>
              </a:lnSpc>
              <a:spcBef>
                <a:spcPts val="160"/>
              </a:spcBef>
            </a:pPr>
            <a:r>
              <a:rPr sz="7200" spc="-9" dirty="0"/>
              <a:t>Permasalahan pada Apriori</a:t>
            </a:r>
            <a:r>
              <a:rPr sz="7200" spc="-532" dirty="0"/>
              <a:t> </a:t>
            </a:r>
            <a:r>
              <a:rPr sz="7200" spc="-9" dirty="0"/>
              <a:t>dengan  </a:t>
            </a:r>
            <a:r>
              <a:rPr sz="7200" spc="-18" dirty="0"/>
              <a:t>Atribut</a:t>
            </a:r>
            <a:r>
              <a:rPr sz="7200" spc="-35" dirty="0"/>
              <a:t> </a:t>
            </a:r>
            <a:r>
              <a:rPr sz="7200" spc="-9" dirty="0"/>
              <a:t>Kuantitatif</a:t>
            </a:r>
          </a:p>
        </p:txBody>
      </p:sp>
      <p:sp>
        <p:nvSpPr>
          <p:cNvPr id="3" name="object 3"/>
          <p:cNvSpPr/>
          <p:nvPr/>
        </p:nvSpPr>
        <p:spPr>
          <a:xfrm>
            <a:off x="939800" y="2362200"/>
            <a:ext cx="16087810" cy="7466743"/>
          </a:xfrm>
          <a:custGeom>
            <a:avLst/>
            <a:gdLst/>
            <a:ahLst/>
            <a:cxnLst/>
            <a:rect l="l" t="t" r="r" b="b"/>
            <a:pathLst>
              <a:path w="9072245" h="4855209">
                <a:moveTo>
                  <a:pt x="9071635" y="0"/>
                </a:moveTo>
                <a:lnTo>
                  <a:pt x="0" y="0"/>
                </a:lnTo>
                <a:lnTo>
                  <a:pt x="0" y="4854968"/>
                </a:lnTo>
                <a:lnTo>
                  <a:pt x="9071635" y="4854968"/>
                </a:lnTo>
                <a:lnTo>
                  <a:pt x="907163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108798" y="2526985"/>
            <a:ext cx="302906" cy="38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2400" spc="53" dirty="0">
                <a:latin typeface="OpenSymbol"/>
                <a:cs typeface="OpenSymbol"/>
              </a:rPr>
              <a:t>●</a:t>
            </a:r>
            <a:endParaRPr sz="240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8798" y="6080243"/>
            <a:ext cx="302906" cy="38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2400" spc="53" dirty="0">
                <a:latin typeface="OpenSymbol"/>
                <a:cs typeface="OpenSymbol"/>
              </a:rPr>
              <a:t>●</a:t>
            </a:r>
            <a:endParaRPr sz="240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3350" y="2350829"/>
            <a:ext cx="14930235" cy="7350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 marR="9008">
              <a:lnSpc>
                <a:spcPct val="93500"/>
              </a:lnSpc>
            </a:pPr>
            <a:r>
              <a:rPr sz="5400" spc="-9" dirty="0">
                <a:latin typeface="Liberation Sans"/>
                <a:cs typeface="Liberation Sans"/>
              </a:rPr>
              <a:t>Jika atribut </a:t>
            </a:r>
            <a:r>
              <a:rPr sz="5400" dirty="0">
                <a:latin typeface="Liberation Sans"/>
                <a:cs typeface="Liberation Sans"/>
              </a:rPr>
              <a:t>dibagi dengan banyak partisi  dengan </a:t>
            </a:r>
            <a:r>
              <a:rPr sz="5400" spc="-9" dirty="0">
                <a:latin typeface="Liberation Sans"/>
                <a:cs typeface="Liberation Sans"/>
              </a:rPr>
              <a:t>interval </a:t>
            </a:r>
            <a:r>
              <a:rPr sz="5400" dirty="0">
                <a:latin typeface="Liberation Sans"/>
                <a:cs typeface="Liberation Sans"/>
              </a:rPr>
              <a:t>yang kecil maka support </a:t>
            </a:r>
            <a:r>
              <a:rPr sz="5400" spc="-9" dirty="0">
                <a:latin typeface="Liberation Sans"/>
                <a:cs typeface="Liberation Sans"/>
              </a:rPr>
              <a:t>untuk  </a:t>
            </a:r>
            <a:r>
              <a:rPr sz="5400" dirty="0">
                <a:latin typeface="Liberation Sans"/>
                <a:cs typeface="Liberation Sans"/>
              </a:rPr>
              <a:t>setiap </a:t>
            </a:r>
            <a:r>
              <a:rPr sz="5400" spc="-9" dirty="0">
                <a:latin typeface="Liberation Sans"/>
                <a:cs typeface="Liberation Sans"/>
              </a:rPr>
              <a:t>partisi </a:t>
            </a:r>
            <a:r>
              <a:rPr sz="5400" dirty="0">
                <a:latin typeface="Liberation Sans"/>
                <a:cs typeface="Liberation Sans"/>
              </a:rPr>
              <a:t>kecil sehingga </a:t>
            </a:r>
            <a:r>
              <a:rPr sz="5400" spc="-9" dirty="0">
                <a:latin typeface="Liberation Sans"/>
                <a:cs typeface="Liberation Sans"/>
              </a:rPr>
              <a:t>rule tidak  dihasilkan dari nilai </a:t>
            </a:r>
            <a:r>
              <a:rPr sz="5400" dirty="0">
                <a:latin typeface="Liberation Sans"/>
                <a:cs typeface="Liberation Sans"/>
              </a:rPr>
              <a:t>support yang kecil</a:t>
            </a:r>
            <a:r>
              <a:rPr sz="5400" spc="-27" dirty="0">
                <a:latin typeface="Liberation Sans"/>
                <a:cs typeface="Liberation Sans"/>
              </a:rPr>
              <a:t> </a:t>
            </a:r>
            <a:r>
              <a:rPr sz="5400" spc="-9" dirty="0">
                <a:latin typeface="Liberation Sans"/>
                <a:cs typeface="Liberation Sans"/>
              </a:rPr>
              <a:t>ini.</a:t>
            </a:r>
            <a:endParaRPr sz="5400">
              <a:latin typeface="Liberation Sans"/>
              <a:cs typeface="Liberation Sans"/>
            </a:endParaRPr>
          </a:p>
          <a:p>
            <a:pPr marL="22521" marR="937996">
              <a:lnSpc>
                <a:spcPct val="93500"/>
              </a:lnSpc>
              <a:spcBef>
                <a:spcPts val="2500"/>
              </a:spcBef>
            </a:pPr>
            <a:r>
              <a:rPr sz="5400" dirty="0">
                <a:latin typeface="Liberation Sans"/>
                <a:cs typeface="Liberation Sans"/>
              </a:rPr>
              <a:t>Ketika </a:t>
            </a:r>
            <a:r>
              <a:rPr sz="5400" spc="-9" dirty="0">
                <a:latin typeface="Liberation Sans"/>
                <a:cs typeface="Liberation Sans"/>
              </a:rPr>
              <a:t>interval terlalu </a:t>
            </a:r>
            <a:r>
              <a:rPr sz="5400" spc="-53" dirty="0">
                <a:latin typeface="Liberation Sans"/>
                <a:cs typeface="Liberation Sans"/>
              </a:rPr>
              <a:t>besar, </a:t>
            </a:r>
            <a:r>
              <a:rPr sz="5400" dirty="0">
                <a:latin typeface="Liberation Sans"/>
                <a:cs typeface="Liberation Sans"/>
              </a:rPr>
              <a:t>maka </a:t>
            </a:r>
            <a:r>
              <a:rPr sz="5400" spc="-9" dirty="0">
                <a:latin typeface="Liberation Sans"/>
                <a:cs typeface="Liberation Sans"/>
              </a:rPr>
              <a:t>informasi  </a:t>
            </a:r>
            <a:r>
              <a:rPr sz="5400" dirty="0">
                <a:latin typeface="Liberation Sans"/>
                <a:cs typeface="Liberation Sans"/>
              </a:rPr>
              <a:t>dapat </a:t>
            </a:r>
            <a:r>
              <a:rPr sz="5400" spc="-9" dirty="0">
                <a:latin typeface="Liberation Sans"/>
                <a:cs typeface="Liberation Sans"/>
              </a:rPr>
              <a:t>hilang ketika nilai setiap individu  </a:t>
            </a:r>
            <a:r>
              <a:rPr sz="5400" dirty="0">
                <a:latin typeface="Liberation Sans"/>
                <a:cs typeface="Liberation Sans"/>
              </a:rPr>
              <a:t>digabung dalam </a:t>
            </a:r>
            <a:r>
              <a:rPr sz="5400" spc="-9" dirty="0">
                <a:latin typeface="Liberation Sans"/>
                <a:cs typeface="Liberation Sans"/>
              </a:rPr>
              <a:t>satu interval </a:t>
            </a:r>
            <a:r>
              <a:rPr sz="5400" dirty="0">
                <a:latin typeface="Liberation Sans"/>
                <a:cs typeface="Liberation Sans"/>
              </a:rPr>
              <a:t>sehingga  munculnya </a:t>
            </a:r>
            <a:r>
              <a:rPr sz="5400" spc="-9" dirty="0">
                <a:latin typeface="Liberation Sans"/>
                <a:cs typeface="Liberation Sans"/>
              </a:rPr>
              <a:t>ketidak </a:t>
            </a:r>
            <a:r>
              <a:rPr sz="5400" dirty="0">
                <a:latin typeface="Liberation Sans"/>
                <a:cs typeface="Liberation Sans"/>
              </a:rPr>
              <a:t>pastian dan mengurangi  </a:t>
            </a:r>
            <a:r>
              <a:rPr sz="5400" spc="-9" dirty="0">
                <a:latin typeface="Liberation Sans"/>
                <a:cs typeface="Liberation Sans"/>
              </a:rPr>
              <a:t>nilai</a:t>
            </a:r>
            <a:r>
              <a:rPr sz="5400" spc="-151" dirty="0">
                <a:latin typeface="Liberation Sans"/>
                <a:cs typeface="Liberation Sans"/>
              </a:rPr>
              <a:t> </a:t>
            </a:r>
            <a:r>
              <a:rPr sz="5400" dirty="0">
                <a:latin typeface="Liberation Sans"/>
                <a:cs typeface="Liberation Sans"/>
              </a:rPr>
              <a:t>confidence</a:t>
            </a:r>
            <a:endParaRPr sz="5400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750102"/>
            <a:ext cx="16087810" cy="2251847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wrap="square" lIns="0" tIns="20269" rIns="0" bIns="0" rtlCol="0">
            <a:spAutoFit/>
          </a:bodyPr>
          <a:lstStyle/>
          <a:p>
            <a:pPr marL="1425574" marR="1238650">
              <a:lnSpc>
                <a:spcPts val="8725"/>
              </a:lnSpc>
              <a:spcBef>
                <a:spcPts val="160"/>
              </a:spcBef>
              <a:buSzPct val="44318"/>
              <a:tabLst>
                <a:tab pos="2003235" algn="l"/>
              </a:tabLst>
            </a:pPr>
            <a:r>
              <a:rPr spc="-9" dirty="0"/>
              <a:t>Solusi: menggunakan partial-  completeness</a:t>
            </a:r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3352800"/>
            <a:ext cx="16087810" cy="5095430"/>
          </a:xfrm>
          <a:custGeom>
            <a:avLst/>
            <a:gdLst/>
            <a:ahLst/>
            <a:cxnLst/>
            <a:rect l="l" t="t" r="r" b="b"/>
            <a:pathLst>
              <a:path w="9072245" h="4855209">
                <a:moveTo>
                  <a:pt x="9071635" y="0"/>
                </a:moveTo>
                <a:lnTo>
                  <a:pt x="0" y="0"/>
                </a:lnTo>
                <a:lnTo>
                  <a:pt x="0" y="4854968"/>
                </a:lnTo>
                <a:lnTo>
                  <a:pt x="9071635" y="4854968"/>
                </a:lnTo>
                <a:lnTo>
                  <a:pt x="907163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3192"/>
          </a:p>
        </p:txBody>
      </p:sp>
      <p:sp>
        <p:nvSpPr>
          <p:cNvPr id="4" name="object 4"/>
          <p:cNvSpPr txBox="1"/>
          <p:nvPr/>
        </p:nvSpPr>
        <p:spPr>
          <a:xfrm>
            <a:off x="651598" y="3517584"/>
            <a:ext cx="302906" cy="38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2483" spc="53" dirty="0">
                <a:latin typeface="OpenSymbol"/>
                <a:cs typeface="OpenSymbol"/>
              </a:rPr>
              <a:t>●</a:t>
            </a:r>
            <a:endParaRPr sz="2483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598" y="5454450"/>
            <a:ext cx="302906" cy="38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2483" spc="53" dirty="0">
                <a:latin typeface="OpenSymbol"/>
                <a:cs typeface="OpenSymbol"/>
              </a:rPr>
              <a:t>●</a:t>
            </a:r>
            <a:endParaRPr sz="2483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598" y="7377510"/>
            <a:ext cx="302906" cy="38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2483" spc="-18" dirty="0">
                <a:latin typeface="OpenSymbol"/>
                <a:cs typeface="OpenSymbol"/>
              </a:rPr>
              <a:t>●</a:t>
            </a:r>
            <a:endParaRPr sz="2483">
              <a:latin typeface="OpenSymbol"/>
              <a:cs typeface="OpenSymbo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336111" y="3358069"/>
            <a:ext cx="15234299" cy="5565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4501" marR="408753">
              <a:lnSpc>
                <a:spcPts val="6366"/>
              </a:lnSpc>
            </a:pPr>
            <a:r>
              <a:rPr dirty="0"/>
              <a:t>Partisi sebagian dibuat menggan interval yang  pendek</a:t>
            </a:r>
          </a:p>
          <a:p>
            <a:pPr marL="674501" marR="567527">
              <a:lnSpc>
                <a:spcPts val="6366"/>
              </a:lnSpc>
              <a:spcBef>
                <a:spcPts val="2509"/>
              </a:spcBef>
            </a:pPr>
            <a:r>
              <a:rPr dirty="0"/>
              <a:t>Sebagian partisi dibuat menggunakan </a:t>
            </a:r>
            <a:r>
              <a:rPr spc="-9" dirty="0"/>
              <a:t>interval  </a:t>
            </a:r>
            <a:r>
              <a:rPr dirty="0"/>
              <a:t>yang </a:t>
            </a:r>
            <a:r>
              <a:rPr spc="-9" dirty="0"/>
              <a:t>lebih</a:t>
            </a:r>
            <a:r>
              <a:rPr spc="-124" dirty="0"/>
              <a:t> </a:t>
            </a:r>
            <a:r>
              <a:rPr dirty="0"/>
              <a:t>panjang</a:t>
            </a:r>
          </a:p>
          <a:p>
            <a:pPr marL="674501" marR="9008">
              <a:lnSpc>
                <a:spcPts val="6366"/>
              </a:lnSpc>
              <a:spcBef>
                <a:spcPts val="2500"/>
              </a:spcBef>
            </a:pPr>
            <a:r>
              <a:rPr dirty="0"/>
              <a:t>Kemudian tentukan frekuensi yang sama setiap  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400" y="2045502"/>
            <a:ext cx="16087810" cy="1674924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wrap="square" lIns="0" tIns="469561" rIns="0" bIns="0" rtlCol="0">
            <a:spAutoFit/>
          </a:bodyPr>
          <a:lstStyle/>
          <a:p>
            <a:pPr marL="4760920">
              <a:spcBef>
                <a:spcPts val="3697"/>
              </a:spcBef>
            </a:pPr>
            <a:r>
              <a:rPr spc="-9" dirty="0"/>
              <a:t>Daftar</a:t>
            </a:r>
            <a:r>
              <a:rPr spc="-89" dirty="0"/>
              <a:t> </a:t>
            </a:r>
            <a:r>
              <a:rPr spc="-9" dirty="0"/>
              <a:t>Pustaka</a:t>
            </a:r>
          </a:p>
        </p:txBody>
      </p:sp>
      <p:sp>
        <p:nvSpPr>
          <p:cNvPr id="3" name="object 3"/>
          <p:cNvSpPr/>
          <p:nvPr/>
        </p:nvSpPr>
        <p:spPr>
          <a:xfrm>
            <a:off x="787400" y="4648200"/>
            <a:ext cx="16087810" cy="3342830"/>
          </a:xfrm>
          <a:custGeom>
            <a:avLst/>
            <a:gdLst/>
            <a:ahLst/>
            <a:cxnLst/>
            <a:rect l="l" t="t" r="r" b="b"/>
            <a:pathLst>
              <a:path w="9072245" h="4855209">
                <a:moveTo>
                  <a:pt x="9071635" y="0"/>
                </a:moveTo>
                <a:lnTo>
                  <a:pt x="0" y="0"/>
                </a:lnTo>
                <a:lnTo>
                  <a:pt x="0" y="4854968"/>
                </a:lnTo>
                <a:lnTo>
                  <a:pt x="9071635" y="4854968"/>
                </a:lnTo>
                <a:lnTo>
                  <a:pt x="907163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3192"/>
          </a:p>
        </p:txBody>
      </p:sp>
      <p:sp>
        <p:nvSpPr>
          <p:cNvPr id="4" name="object 4"/>
          <p:cNvSpPr txBox="1"/>
          <p:nvPr/>
        </p:nvSpPr>
        <p:spPr>
          <a:xfrm>
            <a:off x="978918" y="4812985"/>
            <a:ext cx="280385" cy="2401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83" spc="53" dirty="0">
                <a:latin typeface="OpenSymbol"/>
                <a:cs typeface="OpenSymbol"/>
              </a:rPr>
              <a:t>●</a:t>
            </a:r>
            <a:endParaRPr sz="2483">
              <a:latin typeface="OpenSymbol"/>
              <a:cs typeface="OpenSymbol"/>
            </a:endParaRPr>
          </a:p>
          <a:p>
            <a:pPr>
              <a:lnSpc>
                <a:spcPct val="100000"/>
              </a:lnSpc>
            </a:pPr>
            <a:endParaRPr sz="248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8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83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319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483" spc="53" dirty="0">
                <a:latin typeface="OpenSymbol"/>
                <a:cs typeface="OpenSymbol"/>
              </a:rPr>
              <a:t>●</a:t>
            </a:r>
            <a:endParaRPr sz="2483">
              <a:latin typeface="OpenSymbol"/>
              <a:cs typeface="OpenSymbo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640911" y="4653470"/>
            <a:ext cx="15425817" cy="3603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4501" marR="9008">
              <a:lnSpc>
                <a:spcPts val="6366"/>
              </a:lnSpc>
            </a:pPr>
            <a:r>
              <a:rPr spc="-9" dirty="0"/>
              <a:t>Data </a:t>
            </a:r>
            <a:r>
              <a:rPr dirty="0"/>
              <a:t>mining techniques and Application </a:t>
            </a:r>
            <a:r>
              <a:rPr spc="9" dirty="0"/>
              <a:t>An  </a:t>
            </a:r>
            <a:r>
              <a:rPr dirty="0"/>
              <a:t>Introduction (Hongbo Du,</a:t>
            </a:r>
            <a:r>
              <a:rPr spc="-160" dirty="0"/>
              <a:t> </a:t>
            </a:r>
            <a:r>
              <a:rPr dirty="0"/>
              <a:t>2010)</a:t>
            </a:r>
          </a:p>
          <a:p>
            <a:pPr marL="674501" marR="9008">
              <a:lnSpc>
                <a:spcPts val="6366"/>
              </a:lnSpc>
              <a:spcBef>
                <a:spcPts val="2509"/>
              </a:spcBef>
            </a:pPr>
            <a:r>
              <a:rPr dirty="0"/>
              <a:t>Introduction </a:t>
            </a:r>
            <a:r>
              <a:rPr spc="-9" dirty="0"/>
              <a:t>to Data mining </a:t>
            </a:r>
            <a:r>
              <a:rPr dirty="0"/>
              <a:t>(Pang </a:t>
            </a:r>
            <a:r>
              <a:rPr spc="-9" dirty="0"/>
              <a:t>Ning </a:t>
            </a:r>
            <a:r>
              <a:rPr spc="-160" dirty="0"/>
              <a:t>Tan,  </a:t>
            </a:r>
            <a:r>
              <a:rPr dirty="0"/>
              <a:t>Michael Steinbach, </a:t>
            </a:r>
            <a:r>
              <a:rPr spc="-27" dirty="0"/>
              <a:t>Vipin </a:t>
            </a:r>
            <a:r>
              <a:rPr spc="-53" dirty="0"/>
              <a:t>Kumar,</a:t>
            </a:r>
            <a:r>
              <a:rPr spc="-98" dirty="0"/>
              <a:t> </a:t>
            </a:r>
            <a:r>
              <a:rPr dirty="0"/>
              <a:t>2006)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742" y="-3354726"/>
            <a:ext cx="16087810" cy="167486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wrap="square" lIns="0" tIns="469561" rIns="0" bIns="0" rtlCol="0">
            <a:spAutoFit/>
          </a:bodyPr>
          <a:lstStyle/>
          <a:p>
            <a:pPr marL="1200365">
              <a:spcBef>
                <a:spcPts val="3697"/>
              </a:spcBef>
            </a:pPr>
            <a:r>
              <a:rPr spc="-9" dirty="0"/>
              <a:t>Definisi Association rule</a:t>
            </a:r>
            <a:r>
              <a:rPr spc="-461" dirty="0"/>
              <a:t> </a:t>
            </a:r>
            <a:r>
              <a:rPr spc="-9" dirty="0"/>
              <a:t>Mining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2740" y="512447"/>
            <a:ext cx="302906" cy="38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2483" spc="53" dirty="0">
                <a:latin typeface="OpenSymbol"/>
                <a:cs typeface="OpenSymbol"/>
              </a:rPr>
              <a:t>●</a:t>
            </a:r>
            <a:endParaRPr sz="2483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8699" y="334161"/>
            <a:ext cx="1533223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4800" dirty="0">
                <a:latin typeface="Liberation Sans"/>
                <a:cs typeface="Liberation Sans"/>
              </a:rPr>
              <a:t>Dengan sekumpulan transaksi, temukan</a:t>
            </a:r>
            <a:r>
              <a:rPr sz="4800" spc="1135" dirty="0">
                <a:latin typeface="Liberation Sans"/>
                <a:cs typeface="Liberation Sans"/>
              </a:rPr>
              <a:t> </a:t>
            </a:r>
            <a:r>
              <a:rPr sz="4800" dirty="0">
                <a:latin typeface="Liberation Sans"/>
                <a:cs typeface="Liberation Sans"/>
              </a:rPr>
              <a:t>aturan</a:t>
            </a:r>
            <a:endParaRPr sz="48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8699" y="1143000"/>
            <a:ext cx="15357006" cy="1445565"/>
          </a:xfrm>
          <a:prstGeom prst="rect">
            <a:avLst/>
          </a:prstGeom>
        </p:spPr>
        <p:txBody>
          <a:bodyPr vert="horz" wrap="square" lIns="0" tIns="56302" rIns="0" bIns="0" rtlCol="0">
            <a:spAutoFit/>
          </a:bodyPr>
          <a:lstStyle/>
          <a:p>
            <a:pPr marL="22521" marR="9008" algn="just">
              <a:lnSpc>
                <a:spcPct val="93500"/>
              </a:lnSpc>
              <a:spcBef>
                <a:spcPts val="443"/>
              </a:spcBef>
            </a:pPr>
            <a:r>
              <a:rPr sz="4800" dirty="0">
                <a:latin typeface="Liberation Sans"/>
                <a:cs typeface="Liberation Sans"/>
              </a:rPr>
              <a:t>yang akan </a:t>
            </a:r>
            <a:r>
              <a:rPr sz="4800" b="1" dirty="0">
                <a:latin typeface="Liberation Sans"/>
                <a:cs typeface="Liberation Sans"/>
              </a:rPr>
              <a:t>memprediksi </a:t>
            </a:r>
            <a:r>
              <a:rPr sz="4800" dirty="0">
                <a:latin typeface="Liberation Sans"/>
                <a:cs typeface="Liberation Sans"/>
              </a:rPr>
              <a:t>kemunculan </a:t>
            </a:r>
            <a:r>
              <a:rPr sz="4800" spc="-9" dirty="0">
                <a:latin typeface="Liberation Sans"/>
                <a:cs typeface="Liberation Sans"/>
              </a:rPr>
              <a:t>item  </a:t>
            </a:r>
            <a:r>
              <a:rPr sz="4800" dirty="0">
                <a:latin typeface="Liberation Sans"/>
                <a:cs typeface="Liberation Sans"/>
              </a:rPr>
              <a:t>berdasarkan kemunculan </a:t>
            </a:r>
            <a:r>
              <a:rPr sz="4800" spc="-9" dirty="0">
                <a:latin typeface="Liberation Sans"/>
                <a:cs typeface="Liberation Sans"/>
              </a:rPr>
              <a:t>item </a:t>
            </a:r>
            <a:r>
              <a:rPr sz="4800" dirty="0">
                <a:latin typeface="Liberation Sans"/>
                <a:cs typeface="Liberation Sans"/>
              </a:rPr>
              <a:t>lainnya pada  suatu</a:t>
            </a:r>
            <a:r>
              <a:rPr sz="4800" spc="-160" dirty="0">
                <a:latin typeface="Liberation Sans"/>
                <a:cs typeface="Liberation Sans"/>
              </a:rPr>
              <a:t> </a:t>
            </a:r>
            <a:r>
              <a:rPr sz="4800" dirty="0">
                <a:latin typeface="Liberation Sans"/>
                <a:cs typeface="Liberation Sans"/>
              </a:rPr>
              <a:t>transaksi</a:t>
            </a:r>
            <a:endParaRPr sz="48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2740" y="2966013"/>
            <a:ext cx="302906" cy="38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2483" spc="53" dirty="0">
                <a:latin typeface="OpenSymbol"/>
                <a:cs typeface="OpenSymbol"/>
              </a:rPr>
              <a:t>●</a:t>
            </a:r>
            <a:endParaRPr sz="2483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7291" y="2806250"/>
            <a:ext cx="15343494" cy="1576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 marR="9008">
              <a:lnSpc>
                <a:spcPts val="6366"/>
              </a:lnSpc>
              <a:tabLst>
                <a:tab pos="4543594" algn="l"/>
                <a:tab pos="9391219" algn="l"/>
                <a:tab pos="13351521" algn="l"/>
              </a:tabLst>
            </a:pPr>
            <a:r>
              <a:rPr sz="4800" spc="18" dirty="0">
                <a:latin typeface="Liberation Sans"/>
                <a:cs typeface="Liberation Sans"/>
              </a:rPr>
              <a:t>P</a:t>
            </a:r>
            <a:r>
              <a:rPr sz="4800" dirty="0">
                <a:latin typeface="Liberation Sans"/>
                <a:cs typeface="Liberation Sans"/>
              </a:rPr>
              <a:t>r</a:t>
            </a:r>
            <a:r>
              <a:rPr sz="4800" spc="-27" dirty="0">
                <a:latin typeface="Liberation Sans"/>
                <a:cs typeface="Liberation Sans"/>
              </a:rPr>
              <a:t>i</a:t>
            </a:r>
            <a:r>
              <a:rPr sz="4800" spc="9" dirty="0">
                <a:latin typeface="Liberation Sans"/>
                <a:cs typeface="Liberation Sans"/>
              </a:rPr>
              <a:t>ns</a:t>
            </a:r>
            <a:r>
              <a:rPr sz="4800" spc="-9" dirty="0">
                <a:latin typeface="Liberation Sans"/>
                <a:cs typeface="Liberation Sans"/>
              </a:rPr>
              <a:t>i</a:t>
            </a:r>
            <a:r>
              <a:rPr sz="4800" spc="9" dirty="0">
                <a:latin typeface="Liberation Sans"/>
                <a:cs typeface="Liberation Sans"/>
              </a:rPr>
              <a:t>pn</a:t>
            </a:r>
            <a:r>
              <a:rPr sz="4800" dirty="0">
                <a:latin typeface="Liberation Sans"/>
                <a:cs typeface="Liberation Sans"/>
              </a:rPr>
              <a:t>y</a:t>
            </a:r>
            <a:r>
              <a:rPr sz="4800" spc="9" dirty="0">
                <a:latin typeface="Liberation Sans"/>
                <a:cs typeface="Liberation Sans"/>
              </a:rPr>
              <a:t>a</a:t>
            </a:r>
            <a:r>
              <a:rPr sz="4800" dirty="0">
                <a:latin typeface="Liberation Sans"/>
                <a:cs typeface="Liberation Sans"/>
              </a:rPr>
              <a:t>:	</a:t>
            </a:r>
            <a:r>
              <a:rPr sz="4800" spc="9" dirty="0">
                <a:latin typeface="Liberation Sans"/>
                <a:cs typeface="Liberation Sans"/>
              </a:rPr>
              <a:t>k</a:t>
            </a:r>
            <a:r>
              <a:rPr sz="4800" spc="-9" dirty="0">
                <a:latin typeface="Liberation Sans"/>
                <a:cs typeface="Liberation Sans"/>
              </a:rPr>
              <a:t>e</a:t>
            </a:r>
            <a:r>
              <a:rPr sz="4800" spc="18" dirty="0">
                <a:latin typeface="Liberation Sans"/>
                <a:cs typeface="Liberation Sans"/>
              </a:rPr>
              <a:t>m</a:t>
            </a:r>
            <a:r>
              <a:rPr sz="4800" spc="9" dirty="0">
                <a:latin typeface="Liberation Sans"/>
                <a:cs typeface="Liberation Sans"/>
              </a:rPr>
              <a:t>unc</a:t>
            </a:r>
            <a:r>
              <a:rPr sz="4800" spc="-9" dirty="0">
                <a:latin typeface="Liberation Sans"/>
                <a:cs typeface="Liberation Sans"/>
              </a:rPr>
              <a:t>ul</a:t>
            </a:r>
            <a:r>
              <a:rPr sz="4800" spc="9" dirty="0">
                <a:latin typeface="Liberation Sans"/>
                <a:cs typeface="Liberation Sans"/>
              </a:rPr>
              <a:t>a</a:t>
            </a:r>
            <a:r>
              <a:rPr sz="4800" dirty="0">
                <a:latin typeface="Liberation Sans"/>
                <a:cs typeface="Liberation Sans"/>
              </a:rPr>
              <a:t>n	</a:t>
            </a:r>
            <a:r>
              <a:rPr sz="4800" spc="9" dirty="0">
                <a:latin typeface="Liberation Sans"/>
                <a:cs typeface="Liberation Sans"/>
              </a:rPr>
              <a:t>be</a:t>
            </a:r>
            <a:r>
              <a:rPr sz="4800" spc="-18" dirty="0">
                <a:latin typeface="Liberation Sans"/>
                <a:cs typeface="Liberation Sans"/>
              </a:rPr>
              <a:t>r</a:t>
            </a:r>
            <a:r>
              <a:rPr sz="4800" spc="9" dirty="0">
                <a:latin typeface="Liberation Sans"/>
                <a:cs typeface="Liberation Sans"/>
              </a:rPr>
              <a:t>sa</a:t>
            </a:r>
            <a:r>
              <a:rPr sz="4800" spc="18" dirty="0">
                <a:latin typeface="Liberation Sans"/>
                <a:cs typeface="Liberation Sans"/>
              </a:rPr>
              <a:t>m</a:t>
            </a:r>
            <a:r>
              <a:rPr sz="4800" spc="-9" dirty="0">
                <a:latin typeface="Liberation Sans"/>
                <a:cs typeface="Liberation Sans"/>
              </a:rPr>
              <a:t>a</a:t>
            </a:r>
            <a:r>
              <a:rPr sz="4800" dirty="0">
                <a:latin typeface="Liberation Sans"/>
                <a:cs typeface="Liberation Sans"/>
              </a:rPr>
              <a:t>,	</a:t>
            </a:r>
            <a:r>
              <a:rPr sz="4800" spc="9" dirty="0">
                <a:latin typeface="Liberation Sans"/>
                <a:cs typeface="Liberation Sans"/>
              </a:rPr>
              <a:t>buka</a:t>
            </a:r>
            <a:r>
              <a:rPr sz="4800" dirty="0">
                <a:latin typeface="Liberation Sans"/>
                <a:cs typeface="Liberation Sans"/>
              </a:rPr>
              <a:t>n  </a:t>
            </a:r>
            <a:r>
              <a:rPr sz="4800" spc="-9" dirty="0">
                <a:latin typeface="Liberation Sans"/>
                <a:cs typeface="Liberation Sans"/>
              </a:rPr>
              <a:t>kausalitas</a:t>
            </a:r>
            <a:r>
              <a:rPr sz="4800" spc="-98" dirty="0">
                <a:latin typeface="Liberation Sans"/>
                <a:cs typeface="Liberation Sans"/>
              </a:rPr>
              <a:t> </a:t>
            </a:r>
            <a:r>
              <a:rPr sz="4800" dirty="0">
                <a:latin typeface="Liberation Sans"/>
                <a:cs typeface="Liberation Sans"/>
              </a:rPr>
              <a:t>!</a:t>
            </a:r>
            <a:endParaRPr sz="48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01607" y="4385101"/>
            <a:ext cx="12895425" cy="4979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92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42">
              <a:lnSpc>
                <a:spcPts val="2926"/>
              </a:lnSpc>
            </a:pPr>
            <a:fld id="{81D60167-4931-47E6-BA6A-407CBD079E47}" type="slidenum">
              <a:rPr dirty="0"/>
              <a:pPr marL="45042">
                <a:lnSpc>
                  <a:spcPts val="2926"/>
                </a:lnSpc>
              </a:pPr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215" y="-443593"/>
            <a:ext cx="16087810" cy="167486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wrap="square" lIns="0" tIns="469561" rIns="0" bIns="0" rtlCol="0">
            <a:spAutoFit/>
          </a:bodyPr>
          <a:lstStyle/>
          <a:p>
            <a:pPr marL="2529098">
              <a:spcBef>
                <a:spcPts val="3697"/>
              </a:spcBef>
            </a:pPr>
            <a:r>
              <a:rPr spc="-9" dirty="0"/>
              <a:t>Definisi Frequent</a:t>
            </a:r>
            <a:r>
              <a:rPr spc="-98" dirty="0"/>
              <a:t> </a:t>
            </a:r>
            <a:r>
              <a:rPr spc="-9" dirty="0"/>
              <a:t>Itemset</a:t>
            </a:r>
          </a:p>
        </p:txBody>
      </p:sp>
      <p:sp>
        <p:nvSpPr>
          <p:cNvPr id="3" name="object 3"/>
          <p:cNvSpPr/>
          <p:nvPr/>
        </p:nvSpPr>
        <p:spPr>
          <a:xfrm>
            <a:off x="798071" y="1123570"/>
            <a:ext cx="16087810" cy="8609743"/>
          </a:xfrm>
          <a:custGeom>
            <a:avLst/>
            <a:gdLst/>
            <a:ahLst/>
            <a:cxnLst/>
            <a:rect l="l" t="t" r="r" b="b"/>
            <a:pathLst>
              <a:path w="9072245" h="4855209">
                <a:moveTo>
                  <a:pt x="9071635" y="0"/>
                </a:moveTo>
                <a:lnTo>
                  <a:pt x="0" y="0"/>
                </a:lnTo>
                <a:lnTo>
                  <a:pt x="0" y="4854968"/>
                </a:lnTo>
                <a:lnTo>
                  <a:pt x="9071635" y="4854968"/>
                </a:lnTo>
                <a:lnTo>
                  <a:pt x="907163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3192"/>
          </a:p>
        </p:txBody>
      </p:sp>
      <p:sp>
        <p:nvSpPr>
          <p:cNvPr id="4" name="object 4"/>
          <p:cNvSpPr txBox="1"/>
          <p:nvPr/>
        </p:nvSpPr>
        <p:spPr>
          <a:xfrm>
            <a:off x="920000" y="1227324"/>
            <a:ext cx="184670" cy="24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96" dirty="0">
                <a:latin typeface="OpenSymbol"/>
                <a:cs typeface="OpenSymbol"/>
              </a:rPr>
              <a:t>●</a:t>
            </a:r>
            <a:endParaRPr sz="1596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634" y="1080689"/>
            <a:ext cx="1535926" cy="559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35" spc="-9" dirty="0">
                <a:latin typeface="Liberation Sans"/>
                <a:cs typeface="Liberation Sans"/>
              </a:rPr>
              <a:t>I</a:t>
            </a:r>
            <a:r>
              <a:rPr sz="3635" spc="9" dirty="0">
                <a:latin typeface="Liberation Sans"/>
                <a:cs typeface="Liberation Sans"/>
              </a:rPr>
              <a:t>t</a:t>
            </a:r>
            <a:r>
              <a:rPr sz="3635" spc="-9" dirty="0">
                <a:latin typeface="Liberation Sans"/>
                <a:cs typeface="Liberation Sans"/>
              </a:rPr>
              <a:t>e</a:t>
            </a:r>
            <a:r>
              <a:rPr sz="3635" spc="-18" dirty="0">
                <a:latin typeface="Liberation Sans"/>
                <a:cs typeface="Liberation Sans"/>
              </a:rPr>
              <a:t>m</a:t>
            </a:r>
            <a:r>
              <a:rPr sz="3635" dirty="0">
                <a:latin typeface="Liberation Sans"/>
                <a:cs typeface="Liberation Sans"/>
              </a:rPr>
              <a:t>s</a:t>
            </a:r>
            <a:r>
              <a:rPr sz="3635" spc="-9" dirty="0">
                <a:latin typeface="Liberation Sans"/>
                <a:cs typeface="Liberation Sans"/>
              </a:rPr>
              <a:t>et</a:t>
            </a:r>
            <a:endParaRPr sz="3635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0932" y="1837775"/>
            <a:ext cx="190300" cy="157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5" spc="-9" dirty="0">
                <a:latin typeface="OpenSymbol"/>
                <a:cs typeface="OpenSymbol"/>
              </a:rPr>
              <a:t>–</a:t>
            </a:r>
            <a:endParaRPr sz="2305">
              <a:latin typeface="OpenSymbol"/>
              <a:cs typeface="OpenSymbol"/>
            </a:endParaRPr>
          </a:p>
          <a:p>
            <a:pPr>
              <a:spcBef>
                <a:spcPts val="1968"/>
              </a:spcBef>
            </a:pPr>
            <a:r>
              <a:rPr sz="2305" spc="-9" dirty="0">
                <a:latin typeface="OpenSymbol"/>
                <a:cs typeface="OpenSymbol"/>
              </a:rPr>
              <a:t>–</a:t>
            </a:r>
            <a:endParaRPr sz="2305">
              <a:latin typeface="OpenSymbol"/>
              <a:cs typeface="OpenSymbol"/>
            </a:endParaRPr>
          </a:p>
          <a:p>
            <a:pPr>
              <a:spcBef>
                <a:spcPts val="1968"/>
              </a:spcBef>
            </a:pPr>
            <a:r>
              <a:rPr sz="2305" spc="-9" dirty="0">
                <a:latin typeface="OpenSymbol"/>
                <a:cs typeface="OpenSymbol"/>
              </a:rPr>
              <a:t>–</a:t>
            </a:r>
            <a:endParaRPr sz="2305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8000" y="1673486"/>
            <a:ext cx="8399172" cy="1860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551619">
              <a:lnSpc>
                <a:spcPct val="130000"/>
              </a:lnSpc>
            </a:pPr>
            <a:r>
              <a:rPr sz="3103" spc="27" dirty="0">
                <a:latin typeface="Liberation Sans"/>
                <a:cs typeface="Liberation Sans"/>
              </a:rPr>
              <a:t>Sekumpulan satu </a:t>
            </a:r>
            <a:r>
              <a:rPr sz="3103" spc="18" dirty="0">
                <a:latin typeface="Liberation Sans"/>
                <a:cs typeface="Liberation Sans"/>
              </a:rPr>
              <a:t>atau lebih item  </a:t>
            </a:r>
            <a:r>
              <a:rPr sz="3103" spc="27" dirty="0">
                <a:latin typeface="Liberation Sans"/>
                <a:cs typeface="Liberation Sans"/>
              </a:rPr>
              <a:t>Contoh </a:t>
            </a:r>
            <a:r>
              <a:rPr sz="3103" spc="18" dirty="0">
                <a:latin typeface="Liberation Sans"/>
                <a:cs typeface="Liberation Sans"/>
              </a:rPr>
              <a:t>: {Milk, Bread,</a:t>
            </a:r>
            <a:r>
              <a:rPr sz="3103" spc="-89" dirty="0">
                <a:latin typeface="Liberation Sans"/>
                <a:cs typeface="Liberation Sans"/>
              </a:rPr>
              <a:t> </a:t>
            </a:r>
            <a:r>
              <a:rPr sz="3103" spc="18" dirty="0">
                <a:latin typeface="Liberation Sans"/>
                <a:cs typeface="Liberation Sans"/>
              </a:rPr>
              <a:t>Diaper}</a:t>
            </a:r>
            <a:endParaRPr sz="3103">
              <a:latin typeface="Liberation Sans"/>
              <a:cs typeface="Liberation Sans"/>
            </a:endParaRPr>
          </a:p>
          <a:p>
            <a:pPr>
              <a:spcBef>
                <a:spcPts val="1117"/>
              </a:spcBef>
            </a:pPr>
            <a:r>
              <a:rPr sz="3103" spc="18" dirty="0">
                <a:latin typeface="Liberation Sans"/>
                <a:cs typeface="Liberation Sans"/>
              </a:rPr>
              <a:t>K-itemset: itemset </a:t>
            </a:r>
            <a:r>
              <a:rPr sz="3103" spc="27" dirty="0">
                <a:latin typeface="Liberation Sans"/>
                <a:cs typeface="Liberation Sans"/>
              </a:rPr>
              <a:t>yang </a:t>
            </a:r>
            <a:r>
              <a:rPr sz="3103" spc="18" dirty="0">
                <a:latin typeface="Liberation Sans"/>
                <a:cs typeface="Liberation Sans"/>
              </a:rPr>
              <a:t>berisi </a:t>
            </a:r>
            <a:r>
              <a:rPr sz="3103" spc="27" dirty="0">
                <a:latin typeface="Liberation Sans"/>
                <a:cs typeface="Liberation Sans"/>
              </a:rPr>
              <a:t>sejumlah k</a:t>
            </a:r>
            <a:r>
              <a:rPr sz="3103" spc="-89" dirty="0">
                <a:latin typeface="Liberation Sans"/>
                <a:cs typeface="Liberation Sans"/>
              </a:rPr>
              <a:t> </a:t>
            </a:r>
            <a:r>
              <a:rPr sz="3103" spc="18" dirty="0">
                <a:latin typeface="Liberation Sans"/>
                <a:cs typeface="Liberation Sans"/>
              </a:rPr>
              <a:t>items</a:t>
            </a:r>
            <a:endParaRPr sz="3103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0000" y="3792365"/>
            <a:ext cx="184670" cy="24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96" dirty="0">
                <a:latin typeface="OpenSymbol"/>
                <a:cs typeface="OpenSymbol"/>
              </a:rPr>
              <a:t>●</a:t>
            </a:r>
            <a:endParaRPr sz="1596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9635" y="3646362"/>
            <a:ext cx="2897315" cy="559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35" spc="-9" dirty="0">
                <a:latin typeface="Liberation Sans"/>
                <a:cs typeface="Liberation Sans"/>
              </a:rPr>
              <a:t>Support</a:t>
            </a:r>
            <a:r>
              <a:rPr sz="3635" spc="-142" dirty="0">
                <a:latin typeface="Liberation Sans"/>
                <a:cs typeface="Liberation Sans"/>
              </a:rPr>
              <a:t> </a:t>
            </a:r>
            <a:r>
              <a:rPr sz="3635" spc="-9" dirty="0">
                <a:latin typeface="Liberation Sans"/>
                <a:cs typeface="Liberation Sans"/>
              </a:rPr>
              <a:t>count</a:t>
            </a:r>
            <a:endParaRPr sz="3635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0932" y="4402817"/>
            <a:ext cx="190300" cy="965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5" spc="-9" dirty="0">
                <a:latin typeface="OpenSymbol"/>
                <a:cs typeface="OpenSymbol"/>
              </a:rPr>
              <a:t>–</a:t>
            </a:r>
            <a:endParaRPr sz="2305">
              <a:latin typeface="OpenSymbol"/>
              <a:cs typeface="OpenSymbol"/>
            </a:endParaRPr>
          </a:p>
          <a:p>
            <a:pPr>
              <a:spcBef>
                <a:spcPts val="1968"/>
              </a:spcBef>
            </a:pPr>
            <a:r>
              <a:rPr sz="2305" spc="-9" dirty="0">
                <a:latin typeface="OpenSymbol"/>
                <a:cs typeface="OpenSymbol"/>
              </a:rPr>
              <a:t>–</a:t>
            </a:r>
            <a:endParaRPr sz="2305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7999" y="4238528"/>
            <a:ext cx="7359832" cy="1241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008">
              <a:lnSpc>
                <a:spcPct val="130000"/>
              </a:lnSpc>
            </a:pPr>
            <a:r>
              <a:rPr sz="3103" spc="27" dirty="0">
                <a:latin typeface="Liberation Sans"/>
                <a:cs typeface="Liberation Sans"/>
              </a:rPr>
              <a:t>Frekuensi kemunculan </a:t>
            </a:r>
            <a:r>
              <a:rPr sz="3103" spc="18" dirty="0">
                <a:latin typeface="Liberation Sans"/>
                <a:cs typeface="Liberation Sans"/>
              </a:rPr>
              <a:t>dari </a:t>
            </a:r>
            <a:r>
              <a:rPr sz="3103" spc="27" dirty="0">
                <a:latin typeface="Liberation Sans"/>
                <a:cs typeface="Liberation Sans"/>
              </a:rPr>
              <a:t>suatu </a:t>
            </a:r>
            <a:r>
              <a:rPr sz="3103" spc="18" dirty="0">
                <a:latin typeface="Liberation Sans"/>
                <a:cs typeface="Liberation Sans"/>
              </a:rPr>
              <a:t>itemset  </a:t>
            </a:r>
            <a:r>
              <a:rPr sz="3103" spc="27" dirty="0">
                <a:latin typeface="Liberation Sans"/>
                <a:cs typeface="Liberation Sans"/>
              </a:rPr>
              <a:t>Contoh: </a:t>
            </a:r>
            <a:r>
              <a:rPr sz="3103" spc="35" dirty="0">
                <a:latin typeface="Liberation Sans"/>
                <a:cs typeface="Liberation Sans"/>
              </a:rPr>
              <a:t>σ </a:t>
            </a:r>
            <a:r>
              <a:rPr sz="3103" spc="18" dirty="0">
                <a:latin typeface="Liberation Sans"/>
                <a:cs typeface="Liberation Sans"/>
              </a:rPr>
              <a:t>({Milk, Bread, </a:t>
            </a:r>
            <a:r>
              <a:rPr sz="3103" spc="27" dirty="0">
                <a:latin typeface="Liberation Sans"/>
                <a:cs typeface="Liberation Sans"/>
              </a:rPr>
              <a:t>Diaper})</a:t>
            </a:r>
            <a:r>
              <a:rPr sz="3103" spc="-142" dirty="0">
                <a:latin typeface="Liberation Sans"/>
                <a:cs typeface="Liberation Sans"/>
              </a:rPr>
              <a:t> </a:t>
            </a:r>
            <a:r>
              <a:rPr sz="3103" spc="27" dirty="0">
                <a:latin typeface="Liberation Sans"/>
                <a:cs typeface="Liberation Sans"/>
              </a:rPr>
              <a:t>=2</a:t>
            </a:r>
            <a:endParaRPr sz="3103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0000" y="5742631"/>
            <a:ext cx="184670" cy="24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96" dirty="0">
                <a:latin typeface="OpenSymbol"/>
                <a:cs typeface="OpenSymbol"/>
              </a:rPr>
              <a:t>●</a:t>
            </a:r>
            <a:endParaRPr sz="1596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9635" y="5596649"/>
            <a:ext cx="1638396" cy="559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35" spc="-18" dirty="0">
                <a:latin typeface="Liberation Sans"/>
                <a:cs typeface="Liberation Sans"/>
              </a:rPr>
              <a:t>S</a:t>
            </a:r>
            <a:r>
              <a:rPr sz="3635" spc="-9" dirty="0">
                <a:latin typeface="Liberation Sans"/>
                <a:cs typeface="Liberation Sans"/>
              </a:rPr>
              <a:t>uppo</a:t>
            </a:r>
            <a:r>
              <a:rPr sz="3635" spc="9" dirty="0">
                <a:latin typeface="Liberation Sans"/>
                <a:cs typeface="Liberation Sans"/>
              </a:rPr>
              <a:t>r</a:t>
            </a:r>
            <a:r>
              <a:rPr sz="3635" dirty="0">
                <a:latin typeface="Liberation Sans"/>
                <a:cs typeface="Liberation Sans"/>
              </a:rPr>
              <a:t>t</a:t>
            </a:r>
            <a:endParaRPr sz="3635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0932" y="6353104"/>
            <a:ext cx="190300" cy="144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5" spc="-9" dirty="0">
                <a:latin typeface="OpenSymbol"/>
                <a:cs typeface="OpenSymbol"/>
              </a:rPr>
              <a:t>–</a:t>
            </a:r>
            <a:endParaRPr sz="2305">
              <a:latin typeface="OpenSymbol"/>
              <a:cs typeface="OpenSymbol"/>
            </a:endParaRPr>
          </a:p>
          <a:p>
            <a:pPr>
              <a:lnSpc>
                <a:spcPct val="100000"/>
              </a:lnSpc>
            </a:pPr>
            <a:endParaRPr sz="2305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</a:pPr>
            <a:endParaRPr sz="248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305" spc="-9" dirty="0">
                <a:latin typeface="OpenSymbol"/>
                <a:cs typeface="OpenSymbol"/>
              </a:rPr>
              <a:t>–</a:t>
            </a:r>
            <a:endParaRPr sz="2305">
              <a:latin typeface="OpenSymbol"/>
              <a:cs typeface="Open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78000" y="6364456"/>
            <a:ext cx="14513598" cy="150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008">
              <a:lnSpc>
                <a:spcPts val="3547"/>
              </a:lnSpc>
            </a:pPr>
            <a:r>
              <a:rPr sz="3103" spc="27" dirty="0">
                <a:latin typeface="Liberation Sans"/>
                <a:cs typeface="Liberation Sans"/>
              </a:rPr>
              <a:t>Perbandingan transaksi yang </a:t>
            </a:r>
            <a:r>
              <a:rPr sz="3103" spc="18" dirty="0">
                <a:latin typeface="Liberation Sans"/>
                <a:cs typeface="Liberation Sans"/>
              </a:rPr>
              <a:t>berisi </a:t>
            </a:r>
            <a:r>
              <a:rPr sz="3103" spc="27" dirty="0">
                <a:latin typeface="Liberation Sans"/>
                <a:cs typeface="Liberation Sans"/>
              </a:rPr>
              <a:t>sekumpulan </a:t>
            </a:r>
            <a:r>
              <a:rPr sz="3103" spc="18" dirty="0">
                <a:latin typeface="Liberation Sans"/>
                <a:cs typeface="Liberation Sans"/>
              </a:rPr>
              <a:t>item (itemset) </a:t>
            </a:r>
            <a:r>
              <a:rPr sz="3103" spc="27" dirty="0">
                <a:latin typeface="Liberation Sans"/>
                <a:cs typeface="Liberation Sans"/>
              </a:rPr>
              <a:t>dibandingkan </a:t>
            </a:r>
            <a:r>
              <a:rPr sz="3103" spc="18" dirty="0">
                <a:latin typeface="Liberation Sans"/>
                <a:cs typeface="Liberation Sans"/>
              </a:rPr>
              <a:t>total  </a:t>
            </a:r>
            <a:r>
              <a:rPr sz="3103" spc="27" dirty="0">
                <a:latin typeface="Liberation Sans"/>
                <a:cs typeface="Liberation Sans"/>
              </a:rPr>
              <a:t>transaksi</a:t>
            </a:r>
            <a:endParaRPr sz="3103">
              <a:latin typeface="Liberation Sans"/>
              <a:cs typeface="Liberation Sans"/>
            </a:endParaRPr>
          </a:p>
          <a:p>
            <a:pPr>
              <a:spcBef>
                <a:spcPts val="1029"/>
              </a:spcBef>
            </a:pPr>
            <a:r>
              <a:rPr sz="3103" spc="27" dirty="0">
                <a:latin typeface="Liberation Sans"/>
                <a:cs typeface="Liberation Sans"/>
              </a:rPr>
              <a:t>Contoh: s({Milk, Bread, Diaper})</a:t>
            </a:r>
            <a:r>
              <a:rPr sz="3103" spc="-195" dirty="0">
                <a:latin typeface="Liberation Sans"/>
                <a:cs typeface="Liberation Sans"/>
              </a:rPr>
              <a:t> </a:t>
            </a:r>
            <a:r>
              <a:rPr sz="3103" spc="18" dirty="0">
                <a:latin typeface="Liberation Sans"/>
                <a:cs typeface="Liberation Sans"/>
              </a:rPr>
              <a:t>=2/5</a:t>
            </a:r>
            <a:endParaRPr sz="3103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0000" y="8143608"/>
            <a:ext cx="184670" cy="24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96" dirty="0">
                <a:latin typeface="OpenSymbol"/>
                <a:cs typeface="OpenSymbol"/>
              </a:rPr>
              <a:t>●</a:t>
            </a:r>
            <a:endParaRPr sz="1596">
              <a:latin typeface="OpenSymbol"/>
              <a:cs typeface="Open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89634" y="7996974"/>
            <a:ext cx="3486236" cy="559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35" spc="-9" dirty="0">
                <a:latin typeface="Liberation Sans"/>
                <a:cs typeface="Liberation Sans"/>
              </a:rPr>
              <a:t>Frequent</a:t>
            </a:r>
            <a:r>
              <a:rPr sz="3635" spc="-133" dirty="0">
                <a:latin typeface="Liberation Sans"/>
                <a:cs typeface="Liberation Sans"/>
              </a:rPr>
              <a:t> </a:t>
            </a:r>
            <a:r>
              <a:rPr sz="3635" spc="-9" dirty="0">
                <a:latin typeface="Liberation Sans"/>
                <a:cs typeface="Liberation Sans"/>
              </a:rPr>
              <a:t>itemset</a:t>
            </a:r>
            <a:endParaRPr sz="3635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0932" y="8754080"/>
            <a:ext cx="190300" cy="354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5" spc="-9" dirty="0">
                <a:latin typeface="OpenSymbol"/>
                <a:cs typeface="OpenSymbol"/>
              </a:rPr>
              <a:t>–</a:t>
            </a:r>
            <a:endParaRPr sz="2305">
              <a:latin typeface="OpenSymbol"/>
              <a:cs typeface="Open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78000" y="8763000"/>
            <a:ext cx="1385824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008">
              <a:lnSpc>
                <a:spcPts val="3564"/>
              </a:lnSpc>
            </a:pPr>
            <a:r>
              <a:rPr sz="3103" spc="27" dirty="0">
                <a:latin typeface="Liberation Sans"/>
                <a:cs typeface="Liberation Sans"/>
              </a:rPr>
              <a:t>Suatu </a:t>
            </a:r>
            <a:r>
              <a:rPr sz="3103" spc="18" dirty="0">
                <a:latin typeface="Liberation Sans"/>
                <a:cs typeface="Liberation Sans"/>
              </a:rPr>
              <a:t>itemset </a:t>
            </a:r>
            <a:r>
              <a:rPr sz="3103" spc="35" dirty="0">
                <a:latin typeface="Liberation Sans"/>
                <a:cs typeface="Liberation Sans"/>
              </a:rPr>
              <a:t>yang </a:t>
            </a:r>
            <a:r>
              <a:rPr sz="3103" spc="18" dirty="0">
                <a:latin typeface="Liberation Sans"/>
                <a:cs typeface="Liberation Sans"/>
              </a:rPr>
              <a:t>nilai </a:t>
            </a:r>
            <a:r>
              <a:rPr sz="3103" spc="27" dirty="0">
                <a:latin typeface="Liberation Sans"/>
                <a:cs typeface="Liberation Sans"/>
              </a:rPr>
              <a:t>supportnya </a:t>
            </a:r>
            <a:r>
              <a:rPr sz="3103" spc="18" dirty="0">
                <a:latin typeface="Liberation Sans"/>
                <a:cs typeface="Liberation Sans"/>
              </a:rPr>
              <a:t>diatas </a:t>
            </a:r>
            <a:r>
              <a:rPr sz="3103" spc="27" dirty="0">
                <a:latin typeface="Liberation Sans"/>
                <a:cs typeface="Liberation Sans"/>
              </a:rPr>
              <a:t>atau </a:t>
            </a:r>
            <a:r>
              <a:rPr sz="3103" spc="35" dirty="0">
                <a:latin typeface="Liberation Sans"/>
                <a:cs typeface="Liberation Sans"/>
              </a:rPr>
              <a:t>sama </a:t>
            </a:r>
            <a:r>
              <a:rPr sz="3103" spc="27" dirty="0">
                <a:latin typeface="Liberation Sans"/>
                <a:cs typeface="Liberation Sans"/>
              </a:rPr>
              <a:t>dengan batas minimum  support</a:t>
            </a:r>
            <a:endParaRPr sz="3103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523000" y="1816245"/>
            <a:ext cx="5107110" cy="3574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92"/>
          </a:p>
        </p:txBody>
      </p:sp>
      <p:sp>
        <p:nvSpPr>
          <p:cNvPr id="21" name="object 21"/>
          <p:cNvSpPr/>
          <p:nvPr/>
        </p:nvSpPr>
        <p:spPr>
          <a:xfrm>
            <a:off x="8458737" y="4681964"/>
            <a:ext cx="2795971" cy="583291"/>
          </a:xfrm>
          <a:custGeom>
            <a:avLst/>
            <a:gdLst/>
            <a:ahLst/>
            <a:cxnLst/>
            <a:rect l="l" t="t" r="r" b="b"/>
            <a:pathLst>
              <a:path w="1576704" h="328929">
                <a:moveTo>
                  <a:pt x="0" y="328320"/>
                </a:moveTo>
                <a:lnTo>
                  <a:pt x="15764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92"/>
          </a:p>
        </p:txBody>
      </p:sp>
      <p:sp>
        <p:nvSpPr>
          <p:cNvPr id="22" name="object 22"/>
          <p:cNvSpPr/>
          <p:nvPr/>
        </p:nvSpPr>
        <p:spPr>
          <a:xfrm>
            <a:off x="11222299" y="4590664"/>
            <a:ext cx="301780" cy="188050"/>
          </a:xfrm>
          <a:custGeom>
            <a:avLst/>
            <a:gdLst/>
            <a:ahLst/>
            <a:cxnLst/>
            <a:rect l="l" t="t" r="r" b="b"/>
            <a:pathLst>
              <a:path w="170179" h="106045">
                <a:moveTo>
                  <a:pt x="0" y="0"/>
                </a:moveTo>
                <a:lnTo>
                  <a:pt x="21958" y="105841"/>
                </a:lnTo>
                <a:lnTo>
                  <a:pt x="169570" y="19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92"/>
          </a:p>
        </p:txBody>
      </p:sp>
      <p:sp>
        <p:nvSpPr>
          <p:cNvPr id="23" name="object 23"/>
          <p:cNvSpPr/>
          <p:nvPr/>
        </p:nvSpPr>
        <p:spPr>
          <a:xfrm>
            <a:off x="8458736" y="5030520"/>
            <a:ext cx="2918710" cy="234217"/>
          </a:xfrm>
          <a:custGeom>
            <a:avLst/>
            <a:gdLst/>
            <a:ahLst/>
            <a:cxnLst/>
            <a:rect l="l" t="t" r="r" b="b"/>
            <a:pathLst>
              <a:path w="1645920" h="132079">
                <a:moveTo>
                  <a:pt x="0" y="131762"/>
                </a:moveTo>
                <a:lnTo>
                  <a:pt x="16455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192"/>
          </a:p>
        </p:txBody>
      </p:sp>
      <p:sp>
        <p:nvSpPr>
          <p:cNvPr id="24" name="object 24"/>
          <p:cNvSpPr/>
          <p:nvPr/>
        </p:nvSpPr>
        <p:spPr>
          <a:xfrm>
            <a:off x="11356366" y="4936043"/>
            <a:ext cx="295024" cy="191428"/>
          </a:xfrm>
          <a:custGeom>
            <a:avLst/>
            <a:gdLst/>
            <a:ahLst/>
            <a:cxnLst/>
            <a:rect l="l" t="t" r="r" b="b"/>
            <a:pathLst>
              <a:path w="166370" h="107950">
                <a:moveTo>
                  <a:pt x="0" y="0"/>
                </a:moveTo>
                <a:lnTo>
                  <a:pt x="8636" y="107632"/>
                </a:lnTo>
                <a:lnTo>
                  <a:pt x="165963" y="410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3192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17105753" y="11457794"/>
            <a:ext cx="44141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42">
              <a:lnSpc>
                <a:spcPts val="2926"/>
              </a:lnSpc>
            </a:pPr>
            <a:fld id="{81D60167-4931-47E6-BA6A-407CBD079E47}" type="slidenum">
              <a:rPr dirty="0"/>
              <a:pPr marL="45042">
                <a:lnSpc>
                  <a:spcPts val="2926"/>
                </a:lnSpc>
              </a:pPr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8520" y="-453476"/>
            <a:ext cx="16087810" cy="167486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wrap="square" lIns="0" tIns="469561" rIns="0" bIns="0" rtlCol="0">
            <a:spAutoFit/>
          </a:bodyPr>
          <a:lstStyle/>
          <a:p>
            <a:pPr marL="2607921">
              <a:spcBef>
                <a:spcPts val="3697"/>
              </a:spcBef>
            </a:pPr>
            <a:r>
              <a:rPr spc="-9" dirty="0"/>
              <a:t>Definisi Association</a:t>
            </a:r>
            <a:r>
              <a:rPr spc="-470" dirty="0"/>
              <a:t> </a:t>
            </a:r>
            <a:r>
              <a:rPr spc="-9" dirty="0"/>
              <a:t>Rule</a:t>
            </a:r>
          </a:p>
        </p:txBody>
      </p:sp>
      <p:sp>
        <p:nvSpPr>
          <p:cNvPr id="3" name="object 3"/>
          <p:cNvSpPr/>
          <p:nvPr/>
        </p:nvSpPr>
        <p:spPr>
          <a:xfrm>
            <a:off x="863600" y="1219200"/>
            <a:ext cx="16087810" cy="8609743"/>
          </a:xfrm>
          <a:custGeom>
            <a:avLst/>
            <a:gdLst/>
            <a:ahLst/>
            <a:cxnLst/>
            <a:rect l="l" t="t" r="r" b="b"/>
            <a:pathLst>
              <a:path w="9072245" h="4855209">
                <a:moveTo>
                  <a:pt x="9071635" y="0"/>
                </a:moveTo>
                <a:lnTo>
                  <a:pt x="0" y="0"/>
                </a:lnTo>
                <a:lnTo>
                  <a:pt x="0" y="4854968"/>
                </a:lnTo>
                <a:lnTo>
                  <a:pt x="9071635" y="4854968"/>
                </a:lnTo>
                <a:lnTo>
                  <a:pt x="907163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3192"/>
          </a:p>
        </p:txBody>
      </p:sp>
      <p:sp>
        <p:nvSpPr>
          <p:cNvPr id="4" name="object 4"/>
          <p:cNvSpPr txBox="1"/>
          <p:nvPr/>
        </p:nvSpPr>
        <p:spPr>
          <a:xfrm>
            <a:off x="1014715" y="1372432"/>
            <a:ext cx="274755" cy="341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2217" spc="35" dirty="0">
                <a:latin typeface="OpenSymbol"/>
                <a:cs typeface="OpenSymbol"/>
              </a:rPr>
              <a:t>●</a:t>
            </a:r>
            <a:endParaRPr sz="2217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7559" y="1161074"/>
            <a:ext cx="4934331" cy="79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5143" dirty="0">
                <a:latin typeface="Liberation Sans"/>
                <a:cs typeface="Liberation Sans"/>
              </a:rPr>
              <a:t>Association</a:t>
            </a:r>
            <a:r>
              <a:rPr sz="5143" spc="-80" dirty="0">
                <a:latin typeface="Liberation Sans"/>
                <a:cs typeface="Liberation Sans"/>
              </a:rPr>
              <a:t> </a:t>
            </a:r>
            <a:r>
              <a:rPr sz="5143" dirty="0">
                <a:latin typeface="Liberation Sans"/>
                <a:cs typeface="Liberation Sans"/>
              </a:rPr>
              <a:t>Rule</a:t>
            </a:r>
            <a:endParaRPr sz="5143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3111" y="2235344"/>
            <a:ext cx="283763" cy="51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3369" dirty="0">
                <a:latin typeface="OpenSymbol"/>
                <a:cs typeface="OpenSymbol"/>
              </a:rPr>
              <a:t>–</a:t>
            </a:r>
            <a:endParaRPr sz="3369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3111" y="3750887"/>
            <a:ext cx="283763" cy="51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3369" dirty="0">
                <a:latin typeface="OpenSymbol"/>
                <a:cs typeface="OpenSymbol"/>
              </a:rPr>
              <a:t>–</a:t>
            </a:r>
            <a:endParaRPr sz="3369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5326" y="2250523"/>
            <a:ext cx="13800810" cy="2145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 marR="9008">
              <a:lnSpc>
                <a:spcPts val="5036"/>
              </a:lnSpc>
            </a:pPr>
            <a:r>
              <a:rPr sz="4522" spc="-9" dirty="0">
                <a:latin typeface="Liberation Sans"/>
                <a:cs typeface="Liberation Sans"/>
              </a:rPr>
              <a:t>Implikasi dari </a:t>
            </a:r>
            <a:r>
              <a:rPr sz="4522" spc="-18" dirty="0">
                <a:latin typeface="Liberation Sans"/>
                <a:cs typeface="Liberation Sans"/>
              </a:rPr>
              <a:t>suatu ekspresi/kondisi </a:t>
            </a:r>
            <a:r>
              <a:rPr sz="4522" dirty="0">
                <a:latin typeface="Liberation Sans"/>
                <a:cs typeface="Liberation Sans"/>
              </a:rPr>
              <a:t>X --&gt; </a:t>
            </a:r>
            <a:r>
              <a:rPr sz="4522" spc="-301" dirty="0">
                <a:latin typeface="Liberation Sans"/>
                <a:cs typeface="Liberation Sans"/>
              </a:rPr>
              <a:t>Y, </a:t>
            </a:r>
            <a:r>
              <a:rPr sz="4522" spc="-9" dirty="0">
                <a:latin typeface="Liberation Sans"/>
                <a:cs typeface="Liberation Sans"/>
              </a:rPr>
              <a:t>dimana </a:t>
            </a:r>
            <a:r>
              <a:rPr sz="4522" dirty="0">
                <a:latin typeface="Liberation Sans"/>
                <a:cs typeface="Liberation Sans"/>
              </a:rPr>
              <a:t>X  </a:t>
            </a:r>
            <a:r>
              <a:rPr sz="4522" spc="-9" dirty="0">
                <a:latin typeface="Liberation Sans"/>
                <a:cs typeface="Liberation Sans"/>
              </a:rPr>
              <a:t>dan </a:t>
            </a:r>
            <a:r>
              <a:rPr sz="4522" dirty="0">
                <a:latin typeface="Liberation Sans"/>
                <a:cs typeface="Liberation Sans"/>
              </a:rPr>
              <a:t>Y </a:t>
            </a:r>
            <a:r>
              <a:rPr sz="4522" spc="-18" dirty="0">
                <a:latin typeface="Liberation Sans"/>
                <a:cs typeface="Liberation Sans"/>
              </a:rPr>
              <a:t>adalah</a:t>
            </a:r>
            <a:r>
              <a:rPr sz="4522" spc="-319" dirty="0">
                <a:latin typeface="Liberation Sans"/>
                <a:cs typeface="Liberation Sans"/>
              </a:rPr>
              <a:t> </a:t>
            </a:r>
            <a:r>
              <a:rPr sz="4522" spc="-9" dirty="0">
                <a:latin typeface="Liberation Sans"/>
                <a:cs typeface="Liberation Sans"/>
              </a:rPr>
              <a:t>itemsets</a:t>
            </a:r>
            <a:endParaRPr sz="4522">
              <a:latin typeface="Liberation Sans"/>
              <a:cs typeface="Liberation Sans"/>
            </a:endParaRPr>
          </a:p>
          <a:p>
            <a:pPr marL="22521">
              <a:spcBef>
                <a:spcPts val="1348"/>
              </a:spcBef>
            </a:pPr>
            <a:r>
              <a:rPr sz="4522" spc="-18" dirty="0">
                <a:latin typeface="Liberation Sans"/>
                <a:cs typeface="Liberation Sans"/>
              </a:rPr>
              <a:t>Contoh: </a:t>
            </a:r>
            <a:r>
              <a:rPr sz="4522" spc="-9" dirty="0">
                <a:latin typeface="Liberation Sans"/>
                <a:cs typeface="Liberation Sans"/>
              </a:rPr>
              <a:t>{Milk,Diaper} </a:t>
            </a:r>
            <a:r>
              <a:rPr sz="4522" dirty="0">
                <a:latin typeface="Liberation Sans"/>
                <a:cs typeface="Liberation Sans"/>
              </a:rPr>
              <a:t>--&gt;</a:t>
            </a:r>
            <a:r>
              <a:rPr sz="4522" spc="-115" dirty="0">
                <a:latin typeface="Liberation Sans"/>
                <a:cs typeface="Liberation Sans"/>
              </a:rPr>
              <a:t> </a:t>
            </a:r>
            <a:r>
              <a:rPr sz="4522" spc="-9" dirty="0">
                <a:latin typeface="Liberation Sans"/>
                <a:cs typeface="Liberation Sans"/>
              </a:rPr>
              <a:t>{Beer}</a:t>
            </a:r>
            <a:endParaRPr sz="4522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4715" y="4782074"/>
            <a:ext cx="274755" cy="341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2217" spc="35" dirty="0">
                <a:latin typeface="OpenSymbol"/>
                <a:cs typeface="OpenSymbol"/>
              </a:rPr>
              <a:t>●</a:t>
            </a:r>
            <a:endParaRPr sz="2217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7560" y="4570717"/>
            <a:ext cx="6938691" cy="79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5143" dirty="0">
                <a:latin typeface="Liberation Sans"/>
                <a:cs typeface="Liberation Sans"/>
              </a:rPr>
              <a:t>Rule Evaluation</a:t>
            </a:r>
            <a:r>
              <a:rPr sz="5143" spc="-44" dirty="0">
                <a:latin typeface="Liberation Sans"/>
                <a:cs typeface="Liberation Sans"/>
              </a:rPr>
              <a:t> </a:t>
            </a:r>
            <a:r>
              <a:rPr sz="5143" dirty="0">
                <a:latin typeface="Liberation Sans"/>
                <a:cs typeface="Liberation Sans"/>
              </a:rPr>
              <a:t>Metrics</a:t>
            </a:r>
            <a:endParaRPr sz="5143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3111" y="5646901"/>
            <a:ext cx="283763" cy="51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3369" dirty="0">
                <a:latin typeface="OpenSymbol"/>
                <a:cs typeface="OpenSymbol"/>
              </a:rPr>
              <a:t>–</a:t>
            </a:r>
            <a:endParaRPr sz="3369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35326" y="5597534"/>
            <a:ext cx="2881550" cy="695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4522" spc="-18" dirty="0">
                <a:latin typeface="Liberation Sans"/>
                <a:cs typeface="Liberation Sans"/>
              </a:rPr>
              <a:t>Support</a:t>
            </a:r>
            <a:r>
              <a:rPr sz="4522" spc="-124" dirty="0">
                <a:latin typeface="Liberation Sans"/>
                <a:cs typeface="Liberation Sans"/>
              </a:rPr>
              <a:t> </a:t>
            </a:r>
            <a:r>
              <a:rPr sz="4522" spc="-9" dirty="0">
                <a:latin typeface="Liberation Sans"/>
                <a:cs typeface="Liberation Sans"/>
              </a:rPr>
              <a:t>(s)</a:t>
            </a:r>
            <a:endParaRPr sz="4522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67697" y="6637753"/>
            <a:ext cx="217327" cy="2593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1685" spc="9" dirty="0">
                <a:latin typeface="OpenSymbol"/>
                <a:cs typeface="OpenSymbol"/>
              </a:rPr>
              <a:t>●</a:t>
            </a:r>
            <a:endParaRPr sz="1685">
              <a:latin typeface="OpenSymbol"/>
              <a:cs typeface="Open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3111" y="7797625"/>
            <a:ext cx="283763" cy="51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3369" dirty="0">
                <a:latin typeface="OpenSymbol"/>
                <a:cs typeface="OpenSymbol"/>
              </a:rPr>
              <a:t>–</a:t>
            </a:r>
            <a:endParaRPr sz="3369">
              <a:latin typeface="OpenSymbol"/>
              <a:cs typeface="Open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5325" y="6529677"/>
            <a:ext cx="13986607" cy="1914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291" marR="9008">
              <a:lnSpc>
                <a:spcPts val="4345"/>
              </a:lnSpc>
            </a:pPr>
            <a:r>
              <a:rPr sz="3813" spc="18" dirty="0">
                <a:latin typeface="Liberation Sans"/>
                <a:cs typeface="Liberation Sans"/>
              </a:rPr>
              <a:t>Perbandingan dari suatu transaksi yang </a:t>
            </a:r>
            <a:r>
              <a:rPr sz="3813" spc="27" dirty="0">
                <a:latin typeface="Liberation Sans"/>
                <a:cs typeface="Liberation Sans"/>
              </a:rPr>
              <a:t>mencakup </a:t>
            </a:r>
            <a:r>
              <a:rPr sz="3813" spc="18" dirty="0">
                <a:latin typeface="Liberation Sans"/>
                <a:cs typeface="Liberation Sans"/>
              </a:rPr>
              <a:t>itemset </a:t>
            </a:r>
            <a:r>
              <a:rPr sz="3813" spc="27" dirty="0">
                <a:latin typeface="Liberation Sans"/>
                <a:cs typeface="Liberation Sans"/>
              </a:rPr>
              <a:t>X  dan</a:t>
            </a:r>
            <a:r>
              <a:rPr sz="3813" spc="-231" dirty="0">
                <a:latin typeface="Liberation Sans"/>
                <a:cs typeface="Liberation Sans"/>
              </a:rPr>
              <a:t> </a:t>
            </a:r>
            <a:r>
              <a:rPr sz="3813" spc="27" dirty="0">
                <a:latin typeface="Liberation Sans"/>
                <a:cs typeface="Liberation Sans"/>
              </a:rPr>
              <a:t>Y</a:t>
            </a:r>
            <a:endParaRPr sz="3813">
              <a:latin typeface="Liberation Sans"/>
              <a:cs typeface="Liberation Sans"/>
            </a:endParaRPr>
          </a:p>
          <a:p>
            <a:pPr marL="22521">
              <a:spcBef>
                <a:spcPts val="903"/>
              </a:spcBef>
            </a:pPr>
            <a:r>
              <a:rPr sz="4522" spc="-18" dirty="0">
                <a:latin typeface="Liberation Sans"/>
                <a:cs typeface="Liberation Sans"/>
              </a:rPr>
              <a:t>Confidence</a:t>
            </a:r>
            <a:r>
              <a:rPr sz="4522" spc="-106" dirty="0">
                <a:latin typeface="Liberation Sans"/>
                <a:cs typeface="Liberation Sans"/>
              </a:rPr>
              <a:t> </a:t>
            </a:r>
            <a:r>
              <a:rPr sz="4522" spc="-9" dirty="0">
                <a:latin typeface="Liberation Sans"/>
                <a:cs typeface="Liberation Sans"/>
              </a:rPr>
              <a:t>(c)</a:t>
            </a:r>
            <a:endParaRPr sz="4522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67697" y="8788477"/>
            <a:ext cx="217327" cy="2593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1685" spc="9" dirty="0">
                <a:latin typeface="OpenSymbol"/>
                <a:cs typeface="OpenSymbol"/>
              </a:rPr>
              <a:t>●</a:t>
            </a:r>
            <a:endParaRPr sz="1685">
              <a:latin typeface="OpenSymbol"/>
              <a:cs typeface="Open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31153" y="8680400"/>
            <a:ext cx="12068954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 marR="9008">
              <a:lnSpc>
                <a:spcPts val="4345"/>
              </a:lnSpc>
            </a:pPr>
            <a:r>
              <a:rPr sz="3813" spc="27" dirty="0">
                <a:latin typeface="Liberation Sans"/>
                <a:cs typeface="Liberation Sans"/>
              </a:rPr>
              <a:t>Mengukur </a:t>
            </a:r>
            <a:r>
              <a:rPr sz="3813" spc="18" dirty="0">
                <a:latin typeface="Liberation Sans"/>
                <a:cs typeface="Liberation Sans"/>
              </a:rPr>
              <a:t>seberapa sering item dalam </a:t>
            </a:r>
            <a:r>
              <a:rPr sz="3813" spc="27" dirty="0">
                <a:latin typeface="Liberation Sans"/>
                <a:cs typeface="Liberation Sans"/>
              </a:rPr>
              <a:t>Y muncul</a:t>
            </a:r>
            <a:r>
              <a:rPr sz="3813" spc="-124" dirty="0">
                <a:latin typeface="Liberation Sans"/>
                <a:cs typeface="Liberation Sans"/>
              </a:rPr>
              <a:t> </a:t>
            </a:r>
            <a:r>
              <a:rPr sz="3813" spc="18" dirty="0">
                <a:latin typeface="Liberation Sans"/>
                <a:cs typeface="Liberation Sans"/>
              </a:rPr>
              <a:t>dalam  transaksi </a:t>
            </a:r>
            <a:r>
              <a:rPr sz="3813" spc="27" dirty="0">
                <a:latin typeface="Liberation Sans"/>
                <a:cs typeface="Liberation Sans"/>
              </a:rPr>
              <a:t>yang mengandung</a:t>
            </a:r>
            <a:r>
              <a:rPr sz="3813" spc="-106" dirty="0">
                <a:latin typeface="Liberation Sans"/>
                <a:cs typeface="Liberation Sans"/>
              </a:rPr>
              <a:t> </a:t>
            </a:r>
            <a:r>
              <a:rPr sz="3813" spc="27" dirty="0">
                <a:latin typeface="Liberation Sans"/>
                <a:cs typeface="Liberation Sans"/>
              </a:rPr>
              <a:t>X</a:t>
            </a:r>
            <a:endParaRPr sz="3813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3614" y="304800"/>
            <a:ext cx="16087810" cy="167486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wrap="square" lIns="0" tIns="469561" rIns="0" bIns="0" rtlCol="0">
            <a:spAutoFit/>
          </a:bodyPr>
          <a:lstStyle/>
          <a:p>
            <a:pPr marL="1698077">
              <a:spcBef>
                <a:spcPts val="3697"/>
              </a:spcBef>
            </a:pPr>
            <a:r>
              <a:rPr spc="-9" dirty="0"/>
              <a:t>Penjabaran Association</a:t>
            </a:r>
            <a:r>
              <a:rPr spc="-505" dirty="0"/>
              <a:t> </a:t>
            </a:r>
            <a:r>
              <a:rPr spc="-9" dirty="0"/>
              <a:t>Rule</a:t>
            </a:r>
          </a:p>
        </p:txBody>
      </p:sp>
      <p:sp>
        <p:nvSpPr>
          <p:cNvPr id="3" name="object 3"/>
          <p:cNvSpPr/>
          <p:nvPr/>
        </p:nvSpPr>
        <p:spPr>
          <a:xfrm>
            <a:off x="5435600" y="2286000"/>
            <a:ext cx="7086600" cy="708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92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42">
              <a:lnSpc>
                <a:spcPts val="2926"/>
              </a:lnSpc>
            </a:pPr>
            <a:fld id="{81D60167-4931-47E6-BA6A-407CBD079E47}" type="slidenum">
              <a:rPr dirty="0"/>
              <a:pPr marL="45042">
                <a:lnSpc>
                  <a:spcPts val="2926"/>
                </a:lnSpc>
              </a:pPr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216702"/>
            <a:ext cx="16087810" cy="1674924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wrap="square" lIns="0" tIns="469561" rIns="0" bIns="0" rtlCol="0">
            <a:spAutoFit/>
          </a:bodyPr>
          <a:lstStyle/>
          <a:p>
            <a:pPr marL="1596733">
              <a:spcBef>
                <a:spcPts val="3697"/>
              </a:spcBef>
              <a:tabLst>
                <a:tab pos="6940944" algn="l"/>
              </a:tabLst>
            </a:pPr>
            <a:r>
              <a:rPr spc="-9" dirty="0"/>
              <a:t>Association	Rule Mining</a:t>
            </a:r>
            <a:r>
              <a:rPr spc="-266" dirty="0"/>
              <a:t> </a:t>
            </a:r>
            <a:r>
              <a:rPr spc="-222" dirty="0"/>
              <a:t>Task</a:t>
            </a:r>
          </a:p>
        </p:txBody>
      </p:sp>
      <p:sp>
        <p:nvSpPr>
          <p:cNvPr id="3" name="object 3"/>
          <p:cNvSpPr/>
          <p:nvPr/>
        </p:nvSpPr>
        <p:spPr>
          <a:xfrm>
            <a:off x="1016000" y="2819400"/>
            <a:ext cx="16087810" cy="6629400"/>
          </a:xfrm>
          <a:custGeom>
            <a:avLst/>
            <a:gdLst/>
            <a:ahLst/>
            <a:cxnLst/>
            <a:rect l="l" t="t" r="r" b="b"/>
            <a:pathLst>
              <a:path w="9072245" h="4855209">
                <a:moveTo>
                  <a:pt x="9071635" y="0"/>
                </a:moveTo>
                <a:lnTo>
                  <a:pt x="0" y="0"/>
                </a:lnTo>
                <a:lnTo>
                  <a:pt x="0" y="4854968"/>
                </a:lnTo>
                <a:lnTo>
                  <a:pt x="9071635" y="4854968"/>
                </a:lnTo>
                <a:lnTo>
                  <a:pt x="907163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3192"/>
          </a:p>
        </p:txBody>
      </p:sp>
      <p:sp>
        <p:nvSpPr>
          <p:cNvPr id="4" name="object 4"/>
          <p:cNvSpPr txBox="1"/>
          <p:nvPr/>
        </p:nvSpPr>
        <p:spPr>
          <a:xfrm>
            <a:off x="1207518" y="2984184"/>
            <a:ext cx="280385" cy="38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83" spc="53" dirty="0">
                <a:latin typeface="OpenSymbol"/>
                <a:cs typeface="OpenSymbol"/>
              </a:rPr>
              <a:t>●</a:t>
            </a:r>
            <a:endParaRPr sz="2483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2071" y="2808026"/>
            <a:ext cx="13223150" cy="2462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008" algn="just">
              <a:lnSpc>
                <a:spcPct val="93500"/>
              </a:lnSpc>
            </a:pPr>
            <a:r>
              <a:rPr sz="5675" spc="-106" dirty="0">
                <a:latin typeface="Liberation Sans"/>
                <a:cs typeface="Liberation Sans"/>
              </a:rPr>
              <a:t>Target </a:t>
            </a:r>
            <a:r>
              <a:rPr sz="5675" dirty="0">
                <a:latin typeface="Liberation Sans"/>
                <a:cs typeface="Liberation Sans"/>
              </a:rPr>
              <a:t>akhir dari Rule yang dibangun dari  sekumpulan transaksi T harus</a:t>
            </a:r>
            <a:r>
              <a:rPr sz="5675" spc="-257" dirty="0">
                <a:latin typeface="Liberation Sans"/>
                <a:cs typeface="Liberation Sans"/>
              </a:rPr>
              <a:t> </a:t>
            </a:r>
            <a:r>
              <a:rPr sz="5675" dirty="0">
                <a:latin typeface="Liberation Sans"/>
                <a:cs typeface="Liberation Sans"/>
              </a:rPr>
              <a:t>memenuhi  syarat</a:t>
            </a:r>
            <a:r>
              <a:rPr sz="5675" spc="-177" dirty="0">
                <a:latin typeface="Liberation Sans"/>
                <a:cs typeface="Liberation Sans"/>
              </a:rPr>
              <a:t> </a:t>
            </a:r>
            <a:r>
              <a:rPr sz="5675" dirty="0">
                <a:latin typeface="Liberation Sans"/>
                <a:cs typeface="Liberation Sans"/>
              </a:rPr>
              <a:t>sbb:</a:t>
            </a:r>
            <a:endParaRPr sz="5675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3588" y="5553729"/>
            <a:ext cx="286016" cy="1543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724" dirty="0">
                <a:latin typeface="OpenSymbol"/>
                <a:cs typeface="OpenSymbol"/>
              </a:rPr>
              <a:t>–</a:t>
            </a:r>
            <a:endParaRPr sz="3724">
              <a:latin typeface="OpenSymbol"/>
              <a:cs typeface="OpenSymbol"/>
            </a:endParaRPr>
          </a:p>
          <a:p>
            <a:pPr>
              <a:spcBef>
                <a:spcPts val="3084"/>
              </a:spcBef>
            </a:pPr>
            <a:r>
              <a:rPr sz="3724" dirty="0">
                <a:latin typeface="OpenSymbol"/>
                <a:cs typeface="OpenSymbol"/>
              </a:rPr>
              <a:t>–</a:t>
            </a:r>
            <a:endParaRPr sz="3724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7488" y="5300028"/>
            <a:ext cx="12116248" cy="1940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008">
              <a:lnSpc>
                <a:spcPct val="126699"/>
              </a:lnSpc>
            </a:pPr>
            <a:r>
              <a:rPr sz="4965" spc="-9" dirty="0">
                <a:latin typeface="Liberation Sans"/>
                <a:cs typeface="Liberation Sans"/>
              </a:rPr>
              <a:t>Nilai </a:t>
            </a:r>
            <a:r>
              <a:rPr sz="4965" dirty="0">
                <a:latin typeface="Liberation Sans"/>
                <a:cs typeface="Liberation Sans"/>
              </a:rPr>
              <a:t>support </a:t>
            </a:r>
            <a:r>
              <a:rPr sz="4965" spc="-9" dirty="0">
                <a:latin typeface="Liberation Sans"/>
                <a:cs typeface="Liberation Sans"/>
              </a:rPr>
              <a:t>&gt;= nilai ambang batas minsup  Confidence &gt;= nilai ambang batas</a:t>
            </a:r>
            <a:r>
              <a:rPr sz="4965" spc="-44" dirty="0">
                <a:latin typeface="Liberation Sans"/>
                <a:cs typeface="Liberation Sans"/>
              </a:rPr>
              <a:t> </a:t>
            </a:r>
            <a:r>
              <a:rPr sz="4965" spc="-9" dirty="0">
                <a:latin typeface="Liberation Sans"/>
                <a:cs typeface="Liberation Sans"/>
              </a:rPr>
              <a:t>minconf</a:t>
            </a:r>
            <a:endParaRPr sz="4965">
              <a:latin typeface="Liberation Sans"/>
              <a:cs typeface="Liberatio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228600"/>
            <a:ext cx="16087810" cy="1674924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wrap="square" lIns="0" tIns="469561" rIns="0" bIns="0" rtlCol="0">
            <a:spAutoFit/>
          </a:bodyPr>
          <a:lstStyle/>
          <a:p>
            <a:pPr marL="871559">
              <a:spcBef>
                <a:spcPts val="3697"/>
              </a:spcBef>
              <a:tabLst>
                <a:tab pos="10783012" algn="l"/>
              </a:tabLst>
            </a:pPr>
            <a:r>
              <a:rPr dirty="0"/>
              <a:t>Memahami</a:t>
            </a:r>
            <a:r>
              <a:rPr spc="9" dirty="0"/>
              <a:t> </a:t>
            </a:r>
            <a:r>
              <a:rPr spc="-9" dirty="0"/>
              <a:t>Rule</a:t>
            </a:r>
            <a:r>
              <a:rPr dirty="0"/>
              <a:t> </a:t>
            </a:r>
            <a:r>
              <a:rPr spc="-9" dirty="0"/>
              <a:t>yang	dihasilkan</a:t>
            </a:r>
          </a:p>
        </p:txBody>
      </p:sp>
      <p:sp>
        <p:nvSpPr>
          <p:cNvPr id="3" name="object 3"/>
          <p:cNvSpPr/>
          <p:nvPr/>
        </p:nvSpPr>
        <p:spPr>
          <a:xfrm>
            <a:off x="2268457" y="1903524"/>
            <a:ext cx="13278095" cy="7682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192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42">
              <a:lnSpc>
                <a:spcPts val="2926"/>
              </a:lnSpc>
            </a:pPr>
            <a:fld id="{81D60167-4931-47E6-BA6A-407CBD079E47}" type="slidenum">
              <a:rPr dirty="0"/>
              <a:pPr marL="45042">
                <a:lnSpc>
                  <a:spcPts val="2926"/>
                </a:lnSpc>
              </a:pPr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-4011"/>
            <a:ext cx="16087810" cy="1674862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wrap="square" lIns="0" tIns="469561" rIns="0" bIns="0" rtlCol="0">
            <a:spAutoFit/>
          </a:bodyPr>
          <a:lstStyle/>
          <a:p>
            <a:pPr marL="2445771">
              <a:spcBef>
                <a:spcPts val="3697"/>
              </a:spcBef>
            </a:pPr>
            <a:r>
              <a:rPr spc="-9" dirty="0"/>
              <a:t>Makna dari Rule (Slide</a:t>
            </a:r>
            <a:r>
              <a:rPr spc="-89" dirty="0"/>
              <a:t> </a:t>
            </a:r>
            <a:r>
              <a:rPr spc="-9" dirty="0"/>
              <a:t>8)</a:t>
            </a:r>
          </a:p>
        </p:txBody>
      </p:sp>
      <p:sp>
        <p:nvSpPr>
          <p:cNvPr id="3" name="object 3"/>
          <p:cNvSpPr/>
          <p:nvPr/>
        </p:nvSpPr>
        <p:spPr>
          <a:xfrm>
            <a:off x="558800" y="2598686"/>
            <a:ext cx="16087810" cy="7125848"/>
          </a:xfrm>
          <a:custGeom>
            <a:avLst/>
            <a:gdLst/>
            <a:ahLst/>
            <a:cxnLst/>
            <a:rect l="l" t="t" r="r" b="b"/>
            <a:pathLst>
              <a:path w="9072245" h="4855209">
                <a:moveTo>
                  <a:pt x="9071635" y="0"/>
                </a:moveTo>
                <a:lnTo>
                  <a:pt x="0" y="0"/>
                </a:lnTo>
                <a:lnTo>
                  <a:pt x="0" y="4854968"/>
                </a:lnTo>
                <a:lnTo>
                  <a:pt x="9071635" y="4854968"/>
                </a:lnTo>
                <a:lnTo>
                  <a:pt x="907163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3192"/>
          </a:p>
        </p:txBody>
      </p:sp>
      <p:sp>
        <p:nvSpPr>
          <p:cNvPr id="4" name="object 4"/>
          <p:cNvSpPr txBox="1"/>
          <p:nvPr/>
        </p:nvSpPr>
        <p:spPr>
          <a:xfrm>
            <a:off x="727798" y="2763470"/>
            <a:ext cx="302906" cy="38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2483" spc="53" dirty="0">
                <a:latin typeface="OpenSymbol"/>
                <a:cs typeface="OpenSymbol"/>
              </a:rPr>
              <a:t>●</a:t>
            </a:r>
            <a:endParaRPr sz="2483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7798" y="6316728"/>
            <a:ext cx="302906" cy="38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21"/>
            <a:r>
              <a:rPr sz="2483" spc="53" dirty="0">
                <a:latin typeface="OpenSymbol"/>
                <a:cs typeface="OpenSymbol"/>
              </a:rPr>
              <a:t>●</a:t>
            </a:r>
            <a:endParaRPr sz="2483">
              <a:latin typeface="OpenSymbol"/>
              <a:cs typeface="Open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412311" y="2603955"/>
            <a:ext cx="15234299" cy="525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4501" marR="90084">
              <a:lnSpc>
                <a:spcPct val="93500"/>
              </a:lnSpc>
            </a:pPr>
            <a:r>
              <a:rPr dirty="0"/>
              <a:t>Aturan yang berasal dari itemset yang sama  </a:t>
            </a:r>
            <a:r>
              <a:rPr spc="-9" dirty="0"/>
              <a:t>memiliki nilai </a:t>
            </a:r>
            <a:r>
              <a:rPr dirty="0"/>
              <a:t>support yang sama </a:t>
            </a:r>
            <a:r>
              <a:rPr spc="-9" dirty="0"/>
              <a:t>tetapi </a:t>
            </a:r>
            <a:r>
              <a:rPr dirty="0"/>
              <a:t>dapat  </a:t>
            </a:r>
            <a:r>
              <a:rPr spc="-9" dirty="0"/>
              <a:t>memiliki </a:t>
            </a:r>
            <a:r>
              <a:rPr dirty="0"/>
              <a:t>kepercayaan (confidence) yang  berbeda</a:t>
            </a:r>
          </a:p>
          <a:p>
            <a:pPr marL="674501" marR="9008">
              <a:lnSpc>
                <a:spcPts val="6366"/>
              </a:lnSpc>
              <a:spcBef>
                <a:spcPts val="2633"/>
              </a:spcBef>
            </a:pPr>
            <a:r>
              <a:rPr dirty="0"/>
              <a:t>Dengan demikian, dapat dipisahkan  persyaratan </a:t>
            </a:r>
            <a:r>
              <a:rPr spc="-9" dirty="0"/>
              <a:t>nilai </a:t>
            </a:r>
            <a:r>
              <a:rPr dirty="0"/>
              <a:t>support dan </a:t>
            </a:r>
            <a:r>
              <a:rPr spc="-9" dirty="0"/>
              <a:t>nilai</a:t>
            </a:r>
            <a:r>
              <a:rPr spc="-106" dirty="0"/>
              <a:t> </a:t>
            </a:r>
            <a:r>
              <a:rPr dirty="0"/>
              <a:t>confidence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1144</Words>
  <Application>Microsoft Office PowerPoint</Application>
  <PresentationFormat>Custom</PresentationFormat>
  <Paragraphs>252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Liberation Sans</vt:lpstr>
      <vt:lpstr>OpenSymbol</vt:lpstr>
      <vt:lpstr>Tahoma</vt:lpstr>
      <vt:lpstr>Times New Roman</vt:lpstr>
      <vt:lpstr>Wingdings</vt:lpstr>
      <vt:lpstr>Office Theme</vt:lpstr>
      <vt:lpstr>PowerPoint Presentation</vt:lpstr>
      <vt:lpstr>Outline</vt:lpstr>
      <vt:lpstr>Definisi Association rule Mining</vt:lpstr>
      <vt:lpstr>Definisi Frequent Itemset</vt:lpstr>
      <vt:lpstr>Definisi Association Rule</vt:lpstr>
      <vt:lpstr>Penjabaran Association Rule</vt:lpstr>
      <vt:lpstr>Association Rule Mining Task</vt:lpstr>
      <vt:lpstr>Memahami Rule yang dihasilkan</vt:lpstr>
      <vt:lpstr>Makna dari Rule (Slide 8)</vt:lpstr>
      <vt:lpstr>Generate Association Rule</vt:lpstr>
      <vt:lpstr>Membangun Frequent itemset  dengan Brute Force algorithm</vt:lpstr>
      <vt:lpstr>Mengurangi jumlah kandidat itemset</vt:lpstr>
      <vt:lpstr>Ilustrasi Pengurangan Kandidat  Itemset</vt:lpstr>
      <vt:lpstr>Algoritme Apriori</vt:lpstr>
      <vt:lpstr>Algoritma Apriori : Contoh 1 </vt:lpstr>
      <vt:lpstr>Dataset Ilustrasi Apriori; nilai  minimum support= 2 atau 50%</vt:lpstr>
      <vt:lpstr>Ilustrasi Apriori</vt:lpstr>
      <vt:lpstr>Penjelasan Ilustrasi Apriori</vt:lpstr>
      <vt:lpstr>Membangun Rule dari Apriori</vt:lpstr>
      <vt:lpstr>{bread, coke, egg}</vt:lpstr>
      <vt:lpstr>Membangun Association Rule dari  Data Kuantitatif</vt:lpstr>
      <vt:lpstr>Dataset dengan atribut kuantitatif  (atribut: recordID, Age, Gender,  NoofMobilesUsed)</vt:lpstr>
      <vt:lpstr>Penerapan Apriori pada Atribut  Kuantitatif</vt:lpstr>
      <vt:lpstr>Apriori dengan Atribut Kuantitatif</vt:lpstr>
      <vt:lpstr>Tahapan Apriori pada data  Kuantitatif</vt:lpstr>
      <vt:lpstr>Permasalahan pada Apriori dengan  Atribut Kuantitatif</vt:lpstr>
      <vt:lpstr>Solusi: menggunakan partial-  completeness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 Illustration</dc:title>
  <cp:lastModifiedBy>Achmad Solichin</cp:lastModifiedBy>
  <cp:revision>7</cp:revision>
  <dcterms:created xsi:type="dcterms:W3CDTF">2020-12-01T07:27:33Z</dcterms:created>
  <dcterms:modified xsi:type="dcterms:W3CDTF">2020-12-01T05:32:42Z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2020-06-27T00:00:00Z</vt:filetime>
  </property>
  <property fmtid="{D5CDD505-2E9C-101B-9397-08002B2CF9AE}" pid="3" name="Creator">
    <vt:lpwstr>Impress</vt:lpwstr>
  </property>
  <property fmtid="{D5CDD505-2E9C-101B-9397-08002B2CF9AE}" pid="4" name="LastSaved">
    <vt:filetime>2020-12-01T00:00:00Z</vt:filetime>
  </property>
</Properties>
</file>