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62"/>
  </p:notesMasterIdLst>
  <p:handoutMasterIdLst>
    <p:handoutMasterId r:id="rId63"/>
  </p:handoutMasterIdLst>
  <p:sldIdLst>
    <p:sldId id="324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388" r:id="rId40"/>
    <p:sldId id="389" r:id="rId41"/>
    <p:sldId id="390" r:id="rId42"/>
    <p:sldId id="391" r:id="rId43"/>
    <p:sldId id="392" r:id="rId44"/>
    <p:sldId id="393" r:id="rId45"/>
    <p:sldId id="394" r:id="rId46"/>
    <p:sldId id="395" r:id="rId47"/>
    <p:sldId id="396" r:id="rId48"/>
    <p:sldId id="397" r:id="rId49"/>
    <p:sldId id="398" r:id="rId50"/>
    <p:sldId id="399" r:id="rId51"/>
    <p:sldId id="400" r:id="rId52"/>
    <p:sldId id="401" r:id="rId53"/>
    <p:sldId id="402" r:id="rId54"/>
    <p:sldId id="403" r:id="rId55"/>
    <p:sldId id="404" r:id="rId56"/>
    <p:sldId id="405" r:id="rId57"/>
    <p:sldId id="406" r:id="rId58"/>
    <p:sldId id="407" r:id="rId59"/>
    <p:sldId id="408" r:id="rId60"/>
    <p:sldId id="348" r:id="rId61"/>
  </p:sldIdLst>
  <p:sldSz cx="12192000" cy="6858000"/>
  <p:notesSz cx="6858000" cy="9144000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92A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60"/>
  </p:normalViewPr>
  <p:slideViewPr>
    <p:cSldViewPr>
      <p:cViewPr varScale="1">
        <p:scale>
          <a:sx n="61" d="100"/>
          <a:sy n="61" d="100"/>
        </p:scale>
        <p:origin x="760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796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E25A1F-1CDC-4074-893A-5899111F5ABD}" type="datetimeFigureOut">
              <a:rPr lang="id-ID" smtClean="0"/>
              <a:t>07/12/2020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E874E-D680-4190-B4F6-A9A7BE5D0CA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16150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DCB56-DE58-4F64-B9CF-BA8F1134BDC6}" type="datetimeFigureOut">
              <a:rPr lang="id-ID" smtClean="0"/>
              <a:pPr/>
              <a:t>07/12/2020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1351D7-7B69-40B9-8EEA-B4FEF26EED31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54264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romi@romisatriawahono.net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r>
              <a:rPr lang="id-ID" altLang="ja-JP"/>
              <a:t>Object-Oriented Programming</a:t>
            </a:r>
            <a:endParaRPr lang="en-US" altLang="ja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ja-JP"/>
              <a:t>http://romisatriawahono.net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38C9D2B2-F8A0-41B1-8482-D108E1D20E7F}" type="slidenum">
              <a:rPr lang="en-US" altLang="ja-JP" smtClean="0"/>
              <a:pPr>
                <a:defRPr/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40305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6750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 txBox="1">
            <a:spLocks noGrp="1" noChangeArrowheads="1"/>
          </p:cNvSpPr>
          <p:nvPr/>
        </p:nvSpPr>
        <p:spPr bwMode="auto">
          <a:xfrm>
            <a:off x="3971925" y="8774114"/>
            <a:ext cx="3038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833" tIns="46417" rIns="92833" bIns="46417" anchor="b"/>
          <a:lstStyle>
            <a:lvl1pPr defTabSz="928688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28688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28688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28688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28688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/>
            <a:fld id="{DD846768-93EB-42C2-A69E-5FFC206B9E9F}" type="slidenum">
              <a:rPr lang="en-US" altLang="zh-CN" sz="1200">
                <a:latin typeface="Times New Roman" panose="02020603050405020304" pitchFamily="18" charset="0"/>
              </a:rPr>
              <a:pPr algn="r"/>
              <a:t>30</a:t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21945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8" name="Rectangle 66"/>
          <p:cNvSpPr>
            <a:spLocks noChangeArrowheads="1"/>
          </p:cNvSpPr>
          <p:nvPr/>
        </p:nvSpPr>
        <p:spPr bwMode="gray">
          <a:xfrm>
            <a:off x="3048000" y="3124200"/>
            <a:ext cx="9144000" cy="609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139" name="Rectangle 67"/>
          <p:cNvSpPr>
            <a:spLocks noChangeArrowheads="1"/>
          </p:cNvSpPr>
          <p:nvPr/>
        </p:nvSpPr>
        <p:spPr bwMode="gray">
          <a:xfrm>
            <a:off x="0" y="3124200"/>
            <a:ext cx="12192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id-ID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51201" y="3048000"/>
            <a:ext cx="8834967" cy="762000"/>
          </a:xfrm>
        </p:spPr>
        <p:txBody>
          <a:bodyPr/>
          <a:lstStyle>
            <a:lvl1pPr>
              <a:defRPr baseline="0"/>
            </a:lvl1pPr>
          </a:lstStyle>
          <a:p>
            <a:endParaRPr lang="en-AU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17600" y="5257800"/>
            <a:ext cx="10363200" cy="533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0" baseline="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0"/>
            <a:ext cx="9144000" cy="31241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1344" y="692696"/>
            <a:ext cx="2765805" cy="18209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31838"/>
            <a:ext cx="2794000" cy="5592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31838"/>
            <a:ext cx="8178800" cy="5592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31838"/>
            <a:ext cx="10871200" cy="5635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371600"/>
            <a:ext cx="10972800" cy="4953000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2438" indent="-452438">
              <a:defRPr b="0"/>
            </a:lvl1pPr>
            <a:lvl2pPr marL="895350" indent="-438150">
              <a:buFont typeface="Wingdings" panose="05000000000000000000" pitchFamily="2" charset="2"/>
              <a:buChar char="§"/>
              <a:defRPr/>
            </a:lvl2pPr>
            <a:lvl3pPr marL="1347788" indent="-433388">
              <a:buFont typeface="Wingdings" panose="05000000000000000000" pitchFamily="2" charset="2"/>
              <a:buChar char="ü"/>
              <a:defRPr/>
            </a:lvl3pPr>
            <a:lvl4pPr marL="1790700" indent="-419100">
              <a:buFont typeface="Wingdings" panose="05000000000000000000" pitchFamily="2" charset="2"/>
              <a:buChar char="v"/>
              <a:defRPr/>
            </a:lvl4pPr>
            <a:lvl5pPr marL="2243138" indent="-414338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3848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476672"/>
            <a:ext cx="10814992" cy="94096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2" name="Group 68"/>
          <p:cNvGrpSpPr>
            <a:grpSpLocks/>
          </p:cNvGrpSpPr>
          <p:nvPr/>
        </p:nvGrpSpPr>
        <p:grpSpPr bwMode="auto">
          <a:xfrm>
            <a:off x="0" y="685800"/>
            <a:ext cx="12192000" cy="609600"/>
            <a:chOff x="0" y="432"/>
            <a:chExt cx="5760" cy="384"/>
          </a:xfrm>
        </p:grpSpPr>
        <p:sp>
          <p:nvSpPr>
            <p:cNvPr id="1093" name="Rectangle 69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1094" name="Rectangle 70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9728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AU" dirty="0" smtClean="0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914400" y="731838"/>
            <a:ext cx="108712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AU" dirty="0" smtClean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9336" y="42266"/>
            <a:ext cx="648072" cy="601267"/>
          </a:xfrm>
          <a:prstGeom prst="rect">
            <a:avLst/>
          </a:prstGeom>
        </p:spPr>
      </p:pic>
      <p:sp>
        <p:nvSpPr>
          <p:cNvPr id="15" name="Rectangle 2"/>
          <p:cNvSpPr txBox="1">
            <a:spLocks noChangeArrowheads="1"/>
          </p:cNvSpPr>
          <p:nvPr userDrawn="1"/>
        </p:nvSpPr>
        <p:spPr bwMode="white">
          <a:xfrm>
            <a:off x="9353551" y="42266"/>
            <a:ext cx="2838449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bg1"/>
                </a:solidFill>
                <a:latin typeface="Verdana" pitchFamily="34" charset="0"/>
              </a:defRPr>
            </a:lvl9pPr>
          </a:lstStyle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FAKULTAS </a:t>
            </a:r>
          </a:p>
          <a:p>
            <a:pPr algn="ctr"/>
            <a:r>
              <a:rPr lang="id-ID" sz="1500" kern="0" dirty="0" smtClean="0">
                <a:solidFill>
                  <a:schemeClr val="tx1"/>
                </a:solidFill>
                <a:effectLst/>
              </a:rPr>
              <a:t>TEKNOLOGI</a:t>
            </a:r>
            <a:r>
              <a:rPr lang="id-ID" sz="1500" kern="0" baseline="0" dirty="0" smtClean="0">
                <a:solidFill>
                  <a:schemeClr val="tx1"/>
                </a:solidFill>
                <a:effectLst/>
              </a:rPr>
              <a:t> INFORMASI</a:t>
            </a:r>
            <a:endParaRPr lang="en-AU" sz="1500" kern="0" dirty="0" smtClean="0">
              <a:solidFill>
                <a:schemeClr val="tx1"/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909798" y="-33238"/>
            <a:ext cx="8443753" cy="72593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800" b="1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400">
          <a:solidFill>
            <a:schemeClr val="tx1"/>
          </a:solidFill>
          <a:latin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200">
          <a:solidFill>
            <a:schemeClr val="tx1"/>
          </a:solidFill>
          <a:latin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q"/>
        <a:defRPr sz="2000">
          <a:solidFill>
            <a:schemeClr val="tx1"/>
          </a:solidFill>
          <a:latin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25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6.emf"/><Relationship Id="rId4" Type="http://schemas.openxmlformats.org/officeDocument/2006/relationships/oleObject" Target="../embeddings/oleObject8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7.e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7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28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ebdocs.cs.ualberta.ca/~yaling/Cluster/Applet/Code/Cluster.html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4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41.wmf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FAKULTAS TEKNOLOGI INFORMASI</a:t>
            </a:r>
            <a:endParaRPr lang="id-ID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51384" y="4149080"/>
            <a:ext cx="10945216" cy="1512168"/>
          </a:xfrm>
        </p:spPr>
        <p:txBody>
          <a:bodyPr/>
          <a:lstStyle/>
          <a:p>
            <a:r>
              <a:rPr lang="en-ID" sz="4400" b="1" smtClean="0"/>
              <a:t>PENAMBANGAN DATA</a:t>
            </a:r>
            <a:endParaRPr lang="id-ID" sz="4400" b="1"/>
          </a:p>
          <a:p>
            <a:r>
              <a:rPr lang="id-ID" sz="3600" b="1" smtClean="0"/>
              <a:t>[</a:t>
            </a:r>
            <a:r>
              <a:rPr lang="en-ID" sz="3600" b="1" smtClean="0"/>
              <a:t> </a:t>
            </a:r>
            <a:r>
              <a:rPr lang="id-ID" sz="3600" b="1" smtClean="0"/>
              <a:t>KP368 </a:t>
            </a:r>
            <a:r>
              <a:rPr lang="id-ID" sz="3600" b="1"/>
              <a:t>/ </a:t>
            </a:r>
            <a:r>
              <a:rPr lang="en-ID" sz="3600" b="1"/>
              <a:t>3</a:t>
            </a:r>
            <a:r>
              <a:rPr lang="id-ID" sz="3600" b="1"/>
              <a:t> SKS ]</a:t>
            </a:r>
            <a:endParaRPr lang="id-ID" sz="3600" b="1" dirty="0"/>
          </a:p>
        </p:txBody>
      </p:sp>
    </p:spTree>
    <p:extLst>
      <p:ext uri="{BB962C8B-B14F-4D97-AF65-F5344CB8AC3E}">
        <p14:creationId xmlns:p14="http://schemas.microsoft.com/office/powerpoint/2010/main" val="517058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/>
            <a:r>
              <a:rPr lang="en-US" altLang="zh-CN" sz="2400" dirty="0">
                <a:solidFill>
                  <a:srgbClr val="C00000"/>
                </a:solidFill>
                <a:ea typeface="SimSun" panose="02010600030101010101" pitchFamily="2" charset="-122"/>
              </a:rPr>
              <a:t>Dissimilarity/Similarity metric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Similarity is expressed in terms of a distance function, typically metric: </a:t>
            </a:r>
            <a:r>
              <a:rPr lang="en-US" altLang="zh-CN" i="1" dirty="0">
                <a:ea typeface="SimSun" panose="02010600030101010101" pitchFamily="2" charset="-122"/>
              </a:rPr>
              <a:t>d</a:t>
            </a:r>
            <a:r>
              <a:rPr lang="en-US" altLang="zh-CN" dirty="0">
                <a:ea typeface="SimSun" panose="02010600030101010101" pitchFamily="2" charset="-122"/>
              </a:rPr>
              <a:t>(</a:t>
            </a:r>
            <a:r>
              <a:rPr lang="en-US" altLang="zh-CN" i="1" dirty="0" err="1">
                <a:ea typeface="SimSun" panose="02010600030101010101" pitchFamily="2" charset="-122"/>
              </a:rPr>
              <a:t>i</a:t>
            </a:r>
            <a:r>
              <a:rPr lang="en-US" altLang="zh-CN" i="1" dirty="0">
                <a:ea typeface="SimSun" panose="02010600030101010101" pitchFamily="2" charset="-122"/>
              </a:rPr>
              <a:t>, j</a:t>
            </a:r>
            <a:r>
              <a:rPr lang="en-US" altLang="zh-CN" dirty="0">
                <a:ea typeface="SimSun" panose="02010600030101010101" pitchFamily="2" charset="-122"/>
              </a:rPr>
              <a:t>)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The definitions of </a:t>
            </a:r>
            <a:r>
              <a:rPr lang="en-US" altLang="zh-CN" dirty="0">
                <a:solidFill>
                  <a:schemeClr val="hlink"/>
                </a:solidFill>
                <a:ea typeface="SimSun" panose="02010600030101010101" pitchFamily="2" charset="-122"/>
              </a:rPr>
              <a:t>distance functions</a:t>
            </a:r>
            <a:r>
              <a:rPr lang="en-US" altLang="zh-CN" dirty="0">
                <a:ea typeface="SimSun" panose="02010600030101010101" pitchFamily="2" charset="-122"/>
              </a:rPr>
              <a:t> are usually rather different for interval-scaled, </a:t>
            </a:r>
            <a:r>
              <a:rPr lang="en-US" altLang="zh-CN" dirty="0" err="1">
                <a:ea typeface="SimSun" panose="02010600030101010101" pitchFamily="2" charset="-122"/>
              </a:rPr>
              <a:t>boolean</a:t>
            </a:r>
            <a:r>
              <a:rPr lang="en-US" altLang="zh-CN" dirty="0">
                <a:ea typeface="SimSun" panose="02010600030101010101" pitchFamily="2" charset="-122"/>
              </a:rPr>
              <a:t>, categorical, ordinal ratio, and vector variables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Weights should be associated with different variables based on applications and data semantics</a:t>
            </a:r>
            <a:endParaRPr lang="en-US" altLang="zh-CN" dirty="0">
              <a:ea typeface="SimSun" panose="02010600030101010101" pitchFamily="2" charset="-122"/>
              <a:sym typeface="Symbol" panose="05050102010706020507" pitchFamily="18" charset="2"/>
            </a:endParaRPr>
          </a:p>
          <a:p>
            <a:pPr marL="457200" indent="-457200"/>
            <a:r>
              <a:rPr lang="en-US" altLang="zh-CN" sz="2400" dirty="0">
                <a:solidFill>
                  <a:srgbClr val="C00000"/>
                </a:solidFill>
                <a:ea typeface="SimSun" panose="02010600030101010101" pitchFamily="2" charset="-122"/>
              </a:rPr>
              <a:t>Quality of clustering</a:t>
            </a:r>
            <a:r>
              <a:rPr lang="en-US" altLang="zh-CN" sz="2400" dirty="0">
                <a:ea typeface="SimSun" panose="02010600030101010101" pitchFamily="2" charset="-122"/>
              </a:rPr>
              <a:t>: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There is usually a separate “quality” function that measures the “goodness” of a cluster.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  <a:sym typeface="Symbol" panose="05050102010706020507" pitchFamily="18" charset="2"/>
              </a:rPr>
              <a:t>It is hard to define “similar enough” or “good enough” </a:t>
            </a:r>
          </a:p>
          <a:p>
            <a:pPr lvl="2"/>
            <a:r>
              <a:rPr lang="en-US" altLang="zh-CN" dirty="0">
                <a:ea typeface="SimSun" panose="02010600030101010101" pitchFamily="2" charset="-122"/>
                <a:sym typeface="Symbol" panose="05050102010706020507" pitchFamily="18" charset="2"/>
              </a:rPr>
              <a:t> The answer is typically highly subjective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Measure the Quality of Clustering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1225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914400" y="1556791"/>
            <a:ext cx="10222160" cy="5072609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dirty="0">
                <a:ea typeface="SimSun" panose="02010600030101010101" pitchFamily="2" charset="-122"/>
              </a:rPr>
              <a:t>Partitioning criteria</a:t>
            </a:r>
          </a:p>
          <a:p>
            <a:pPr lvl="1">
              <a:spcAft>
                <a:spcPts val="600"/>
              </a:spcAft>
            </a:pPr>
            <a:r>
              <a:rPr lang="en-US" altLang="zh-CN" sz="2000" dirty="0">
                <a:ea typeface="SimSun" panose="02010600030101010101" pitchFamily="2" charset="-122"/>
              </a:rPr>
              <a:t>Single level vs. hierarchical partitioning (often, multi-level hierarchical partitioning is desirable)</a:t>
            </a:r>
          </a:p>
          <a:p>
            <a:pPr>
              <a:spcAft>
                <a:spcPts val="600"/>
              </a:spcAft>
            </a:pPr>
            <a:r>
              <a:rPr lang="en-US" altLang="zh-CN" sz="2400" dirty="0">
                <a:ea typeface="SimSun" panose="02010600030101010101" pitchFamily="2" charset="-122"/>
              </a:rPr>
              <a:t>Separation of clusters</a:t>
            </a:r>
          </a:p>
          <a:p>
            <a:pPr lvl="1">
              <a:spcAft>
                <a:spcPts val="600"/>
              </a:spcAft>
            </a:pPr>
            <a:r>
              <a:rPr lang="en-US" altLang="zh-CN" sz="2000" dirty="0">
                <a:ea typeface="SimSun" panose="02010600030101010101" pitchFamily="2" charset="-122"/>
              </a:rPr>
              <a:t>Exclusive (e.g., one customer belongs to only one region) vs. non-exclusive (e.g., one document may belong to more than one class)</a:t>
            </a:r>
          </a:p>
          <a:p>
            <a:pPr>
              <a:spcAft>
                <a:spcPts val="600"/>
              </a:spcAft>
            </a:pPr>
            <a:r>
              <a:rPr lang="en-US" altLang="zh-CN" sz="2400" dirty="0">
                <a:ea typeface="SimSun" panose="02010600030101010101" pitchFamily="2" charset="-122"/>
              </a:rPr>
              <a:t>Similarity measure</a:t>
            </a:r>
          </a:p>
          <a:p>
            <a:pPr lvl="1">
              <a:spcAft>
                <a:spcPts val="600"/>
              </a:spcAft>
            </a:pPr>
            <a:r>
              <a:rPr lang="en-US" altLang="zh-CN" sz="2000" dirty="0">
                <a:ea typeface="SimSun" panose="02010600030101010101" pitchFamily="2" charset="-122"/>
              </a:rPr>
              <a:t>Distance-based (e.g., Euclidian, road network, vector)  vs. connectivity-based (e.g., density or contiguity)</a:t>
            </a:r>
          </a:p>
          <a:p>
            <a:pPr>
              <a:spcAft>
                <a:spcPts val="600"/>
              </a:spcAft>
            </a:pPr>
            <a:r>
              <a:rPr lang="en-US" altLang="zh-CN" sz="2400" dirty="0">
                <a:ea typeface="SimSun" panose="02010600030101010101" pitchFamily="2" charset="-122"/>
              </a:rPr>
              <a:t>Clustering space</a:t>
            </a:r>
          </a:p>
          <a:p>
            <a:pPr lvl="1">
              <a:spcAft>
                <a:spcPts val="600"/>
              </a:spcAft>
            </a:pPr>
            <a:r>
              <a:rPr lang="en-US" altLang="zh-CN" sz="2000" dirty="0">
                <a:ea typeface="SimSun" panose="02010600030101010101" pitchFamily="2" charset="-122"/>
              </a:rPr>
              <a:t>Full space (often when low dimensional) vs. subspaces (often in high-dimensional clustering)</a:t>
            </a:r>
          </a:p>
        </p:txBody>
      </p:sp>
      <p:sp>
        <p:nvSpPr>
          <p:cNvPr id="19460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763000" y="6477000"/>
            <a:ext cx="1905000" cy="3810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E35EE838-01B9-476E-A457-269E498E5E96}" type="slidenum">
              <a:rPr lang="en-US" altLang="zh-CN">
                <a:ea typeface="SimSun" panose="02010600030101010101" pitchFamily="2" charset="-122"/>
              </a:rPr>
              <a:pPr eaLnBrk="1" hangingPunct="1"/>
              <a:t>11</a:t>
            </a:fld>
            <a:endParaRPr lang="en-US" altLang="zh-CN">
              <a:ea typeface="SimSun" panose="02010600030101010101" pitchFamily="2" charset="-122"/>
            </a:endParaRPr>
          </a:p>
        </p:txBody>
      </p:sp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Considerations for Cluster Analysis</a:t>
            </a:r>
          </a:p>
        </p:txBody>
      </p:sp>
    </p:spTree>
    <p:extLst>
      <p:ext uri="{BB962C8B-B14F-4D97-AF65-F5344CB8AC3E}">
        <p14:creationId xmlns:p14="http://schemas.microsoft.com/office/powerpoint/2010/main" val="38377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Scalability</a:t>
            </a:r>
          </a:p>
          <a:p>
            <a:pPr lvl="1"/>
            <a:r>
              <a:rPr lang="en-US" dirty="0"/>
              <a:t>Clustering all the data instead of only on samples</a:t>
            </a:r>
          </a:p>
          <a:p>
            <a:r>
              <a:rPr lang="en-US" dirty="0"/>
              <a:t>Ability to deal with different types of attributes</a:t>
            </a:r>
          </a:p>
          <a:p>
            <a:pPr lvl="1"/>
            <a:r>
              <a:rPr lang="en-US" dirty="0"/>
              <a:t>Numerical, binary, categorical, ordinal, linked, and mixture of these </a:t>
            </a:r>
          </a:p>
          <a:p>
            <a:r>
              <a:rPr lang="en-US" dirty="0"/>
              <a:t>Constraint-based clustering</a:t>
            </a:r>
          </a:p>
          <a:p>
            <a:pPr lvl="1"/>
            <a:r>
              <a:rPr lang="en-US" dirty="0"/>
              <a:t>User may give inputs on constraints</a:t>
            </a:r>
          </a:p>
          <a:p>
            <a:pPr lvl="1"/>
            <a:r>
              <a:rPr lang="en-US" dirty="0"/>
              <a:t>Use domain knowledge to determine input parameters</a:t>
            </a:r>
          </a:p>
          <a:p>
            <a:r>
              <a:rPr lang="en-US" dirty="0"/>
              <a:t>Interpretability and usability</a:t>
            </a:r>
          </a:p>
          <a:p>
            <a:r>
              <a:rPr lang="en-US" dirty="0"/>
              <a:t>Others </a:t>
            </a:r>
          </a:p>
          <a:p>
            <a:pPr lvl="1"/>
            <a:r>
              <a:rPr lang="en-US" dirty="0"/>
              <a:t>Discovery of clusters with arbitrary shape</a:t>
            </a:r>
          </a:p>
          <a:p>
            <a:pPr lvl="1"/>
            <a:r>
              <a:rPr lang="en-US" dirty="0"/>
              <a:t>Ability to deal with noisy data</a:t>
            </a:r>
          </a:p>
          <a:p>
            <a:pPr lvl="1"/>
            <a:r>
              <a:rPr lang="en-US" dirty="0"/>
              <a:t>Incremental clustering and insensitivity to input order</a:t>
            </a:r>
          </a:p>
          <a:p>
            <a:pPr lvl="1"/>
            <a:r>
              <a:rPr lang="en-US" dirty="0"/>
              <a:t>High dimensionality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Requirements and Challenges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7537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56792"/>
            <a:ext cx="10582200" cy="4919758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Partitioning</a:t>
            </a:r>
            <a:r>
              <a:rPr lang="en-US" dirty="0"/>
              <a:t> approach: </a:t>
            </a:r>
          </a:p>
          <a:p>
            <a:pPr lvl="1"/>
            <a:r>
              <a:rPr lang="en-US" dirty="0"/>
              <a:t>Construct various partitions and then evaluate them by some criterion, e.g., minimizing the sum of square errors</a:t>
            </a:r>
          </a:p>
          <a:p>
            <a:pPr lvl="1"/>
            <a:r>
              <a:rPr lang="en-US" dirty="0"/>
              <a:t>Typical methods: </a:t>
            </a:r>
            <a:r>
              <a:rPr lang="en-US" dirty="0">
                <a:solidFill>
                  <a:srgbClr val="0070C0"/>
                </a:solidFill>
              </a:rPr>
              <a:t>k-means</a:t>
            </a:r>
            <a:r>
              <a:rPr lang="en-US" dirty="0"/>
              <a:t>, k-</a:t>
            </a:r>
            <a:r>
              <a:rPr lang="en-US" dirty="0" err="1"/>
              <a:t>medoids</a:t>
            </a:r>
            <a:r>
              <a:rPr lang="en-US" dirty="0"/>
              <a:t>, CLARANS</a:t>
            </a:r>
          </a:p>
          <a:p>
            <a:r>
              <a:rPr lang="en-US" dirty="0">
                <a:solidFill>
                  <a:srgbClr val="C00000"/>
                </a:solidFill>
              </a:rPr>
              <a:t>Hierarchical</a:t>
            </a:r>
            <a:r>
              <a:rPr lang="en-US" dirty="0"/>
              <a:t> approach: </a:t>
            </a:r>
          </a:p>
          <a:p>
            <a:pPr lvl="1"/>
            <a:r>
              <a:rPr lang="en-US" dirty="0"/>
              <a:t>Create a hierarchical decomposition of the set of data (or objects) using some criterion</a:t>
            </a:r>
          </a:p>
          <a:p>
            <a:pPr lvl="1"/>
            <a:r>
              <a:rPr lang="en-US" dirty="0"/>
              <a:t>Typical methods: Diana, Agnes, BIRCH, CAMELEON</a:t>
            </a:r>
          </a:p>
          <a:p>
            <a:r>
              <a:rPr lang="en-US" dirty="0">
                <a:solidFill>
                  <a:srgbClr val="C00000"/>
                </a:solidFill>
              </a:rPr>
              <a:t>Density-based</a:t>
            </a:r>
            <a:r>
              <a:rPr lang="en-US" dirty="0"/>
              <a:t> approach: </a:t>
            </a:r>
          </a:p>
          <a:p>
            <a:pPr lvl="1"/>
            <a:r>
              <a:rPr lang="en-US" dirty="0"/>
              <a:t>Based on connectivity and density functions</a:t>
            </a:r>
          </a:p>
          <a:p>
            <a:pPr lvl="1"/>
            <a:r>
              <a:rPr lang="en-US" dirty="0"/>
              <a:t>Typical methods: DBSACN, OPTICS, </a:t>
            </a:r>
            <a:r>
              <a:rPr lang="en-US" dirty="0" err="1"/>
              <a:t>DenClue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Grid-based </a:t>
            </a:r>
            <a:r>
              <a:rPr lang="en-US" dirty="0"/>
              <a:t>approach: </a:t>
            </a:r>
          </a:p>
          <a:p>
            <a:pPr lvl="1"/>
            <a:r>
              <a:rPr lang="en-US" dirty="0"/>
              <a:t>based on a multiple-level granularity structure</a:t>
            </a:r>
          </a:p>
          <a:p>
            <a:pPr lvl="1"/>
            <a:r>
              <a:rPr lang="en-US" dirty="0"/>
              <a:t>Typical methods: STING, </a:t>
            </a:r>
            <a:r>
              <a:rPr lang="en-US" dirty="0" err="1"/>
              <a:t>WaveCluster</a:t>
            </a:r>
            <a:r>
              <a:rPr lang="en-US" dirty="0"/>
              <a:t>, CLIQUE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92696"/>
            <a:ext cx="10871200" cy="56356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Major Clustering Approaches 1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6722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Model-based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A model is hypothesized for each of the clusters and tries to find the best fit of that model to each other</a:t>
            </a:r>
          </a:p>
          <a:p>
            <a:pPr lvl="1"/>
            <a:r>
              <a:rPr lang="en-US" dirty="0"/>
              <a:t>Typical methods: EM, SOM, COBWEB</a:t>
            </a:r>
          </a:p>
          <a:p>
            <a:r>
              <a:rPr lang="en-US" dirty="0">
                <a:solidFill>
                  <a:srgbClr val="C00000"/>
                </a:solidFill>
              </a:rPr>
              <a:t>Frequent</a:t>
            </a:r>
            <a:r>
              <a:rPr lang="en-US" dirty="0"/>
              <a:t> pattern-based:</a:t>
            </a:r>
          </a:p>
          <a:p>
            <a:pPr lvl="1"/>
            <a:r>
              <a:rPr lang="en-US" dirty="0"/>
              <a:t>Based on the analysis of frequent patterns</a:t>
            </a:r>
          </a:p>
          <a:p>
            <a:pPr lvl="1"/>
            <a:r>
              <a:rPr lang="en-US" dirty="0"/>
              <a:t>Typical methods: p-Cluster</a:t>
            </a:r>
          </a:p>
          <a:p>
            <a:r>
              <a:rPr lang="en-US" dirty="0">
                <a:solidFill>
                  <a:srgbClr val="C00000"/>
                </a:solidFill>
              </a:rPr>
              <a:t>User-guided </a:t>
            </a:r>
            <a:r>
              <a:rPr lang="en-US" dirty="0"/>
              <a:t>or constraint-based: </a:t>
            </a:r>
          </a:p>
          <a:p>
            <a:pPr lvl="1"/>
            <a:r>
              <a:rPr lang="en-US" dirty="0"/>
              <a:t>Clustering by considering user-specified or application-specific constraints</a:t>
            </a:r>
          </a:p>
          <a:p>
            <a:pPr lvl="1"/>
            <a:r>
              <a:rPr lang="en-US" dirty="0"/>
              <a:t>Typical methods: COD (obstacles), constrained clustering</a:t>
            </a:r>
          </a:p>
          <a:p>
            <a:r>
              <a:rPr lang="en-US" dirty="0">
                <a:solidFill>
                  <a:srgbClr val="C00000"/>
                </a:solidFill>
              </a:rPr>
              <a:t>Link-based </a:t>
            </a:r>
            <a:r>
              <a:rPr lang="en-US" dirty="0"/>
              <a:t>clustering:</a:t>
            </a:r>
          </a:p>
          <a:p>
            <a:pPr lvl="1"/>
            <a:r>
              <a:rPr lang="en-US" dirty="0"/>
              <a:t>Objects are often linked together in various ways</a:t>
            </a:r>
          </a:p>
          <a:p>
            <a:pPr lvl="1"/>
            <a:r>
              <a:rPr lang="en-US" dirty="0"/>
              <a:t>Massive links can be used to cluster objects: </a:t>
            </a:r>
            <a:r>
              <a:rPr lang="en-US" dirty="0" err="1"/>
              <a:t>SimRank</a:t>
            </a:r>
            <a:r>
              <a:rPr lang="en-US" dirty="0"/>
              <a:t>, </a:t>
            </a:r>
            <a:r>
              <a:rPr lang="en-US" dirty="0" err="1"/>
              <a:t>LinkClus</a:t>
            </a:r>
            <a:endParaRPr lang="en-US" dirty="0"/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Major Clustering Approaches 2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08396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smtClean="0">
                <a:solidFill>
                  <a:srgbClr val="000000"/>
                </a:solidFill>
              </a:rPr>
              <a:t>1</a:t>
            </a:r>
            <a:r>
              <a:rPr lang="en-ID" sz="3600" smtClean="0">
                <a:solidFill>
                  <a:srgbClr val="000000"/>
                </a:solidFill>
              </a:rPr>
              <a:t>. </a:t>
            </a:r>
            <a:r>
              <a:rPr lang="en-ID" sz="3600" dirty="0">
                <a:solidFill>
                  <a:srgbClr val="000000"/>
                </a:solidFill>
              </a:rPr>
              <a:t>Partitioning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183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9416" y="1529104"/>
            <a:ext cx="10441160" cy="5176496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sz="2600" dirty="0">
                <a:solidFill>
                  <a:srgbClr val="C00000"/>
                </a:solidFill>
                <a:ea typeface="SimSun" panose="02010600030101010101" pitchFamily="2" charset="-122"/>
              </a:rPr>
              <a:t>Partitioning method</a:t>
            </a:r>
            <a:r>
              <a:rPr lang="en-US" altLang="zh-CN" sz="2600" u="sng" dirty="0">
                <a:ea typeface="SimSun" panose="02010600030101010101" pitchFamily="2" charset="-122"/>
              </a:rPr>
              <a:t>:</a:t>
            </a:r>
            <a:r>
              <a:rPr lang="en-US" altLang="zh-CN" sz="2600" dirty="0">
                <a:ea typeface="SimSun" panose="02010600030101010101" pitchFamily="2" charset="-122"/>
              </a:rPr>
              <a:t> Partitioning a database </a:t>
            </a:r>
            <a:r>
              <a:rPr lang="en-US" altLang="zh-CN" sz="2600" b="1" i="1" dirty="0">
                <a:ea typeface="SimSun" panose="02010600030101010101" pitchFamily="2" charset="-122"/>
              </a:rPr>
              <a:t>D</a:t>
            </a:r>
            <a:r>
              <a:rPr lang="en-US" altLang="zh-CN" sz="2600" dirty="0">
                <a:ea typeface="SimSun" panose="02010600030101010101" pitchFamily="2" charset="-122"/>
              </a:rPr>
              <a:t> of </a:t>
            </a:r>
            <a:r>
              <a:rPr lang="en-US" altLang="zh-CN" sz="2600" b="1" i="1" dirty="0">
                <a:ea typeface="SimSun" panose="02010600030101010101" pitchFamily="2" charset="-122"/>
              </a:rPr>
              <a:t>n</a:t>
            </a:r>
            <a:r>
              <a:rPr lang="en-US" altLang="zh-CN" sz="2600" dirty="0">
                <a:ea typeface="SimSun" panose="02010600030101010101" pitchFamily="2" charset="-122"/>
              </a:rPr>
              <a:t> objects into a set of </a:t>
            </a:r>
            <a:r>
              <a:rPr lang="en-US" altLang="zh-CN" sz="2600" b="1" i="1" dirty="0">
                <a:ea typeface="SimSun" panose="02010600030101010101" pitchFamily="2" charset="-122"/>
              </a:rPr>
              <a:t>k</a:t>
            </a:r>
            <a:r>
              <a:rPr lang="en-US" altLang="zh-CN" sz="2600" dirty="0">
                <a:ea typeface="SimSun" panose="02010600030101010101" pitchFamily="2" charset="-122"/>
              </a:rPr>
              <a:t> clusters, such that the sum of squared distances is minimized (where c</a:t>
            </a:r>
            <a:r>
              <a:rPr lang="en-US" altLang="zh-CN" sz="2600" baseline="-25000" dirty="0">
                <a:ea typeface="SimSun" panose="02010600030101010101" pitchFamily="2" charset="-122"/>
              </a:rPr>
              <a:t>i</a:t>
            </a:r>
            <a:r>
              <a:rPr lang="en-US" altLang="zh-CN" sz="2600" dirty="0">
                <a:ea typeface="SimSun" panose="02010600030101010101" pitchFamily="2" charset="-122"/>
              </a:rPr>
              <a:t> is the centroid or </a:t>
            </a:r>
            <a:r>
              <a:rPr lang="en-US" altLang="zh-CN" sz="2600" dirty="0" err="1">
                <a:ea typeface="SimSun" panose="02010600030101010101" pitchFamily="2" charset="-122"/>
              </a:rPr>
              <a:t>medoid</a:t>
            </a:r>
            <a:r>
              <a:rPr lang="en-US" altLang="zh-CN" sz="2600" dirty="0">
                <a:ea typeface="SimSun" panose="02010600030101010101" pitchFamily="2" charset="-122"/>
              </a:rPr>
              <a:t> of cluster </a:t>
            </a:r>
            <a:r>
              <a:rPr lang="en-US" altLang="zh-CN" sz="2600" dirty="0" err="1">
                <a:ea typeface="SimSun" panose="02010600030101010101" pitchFamily="2" charset="-122"/>
              </a:rPr>
              <a:t>C</a:t>
            </a:r>
            <a:r>
              <a:rPr lang="en-US" altLang="zh-CN" sz="2600" baseline="-25000" dirty="0" err="1">
                <a:ea typeface="SimSun" panose="02010600030101010101" pitchFamily="2" charset="-122"/>
              </a:rPr>
              <a:t>i</a:t>
            </a:r>
            <a:r>
              <a:rPr lang="en-US" altLang="zh-CN" sz="2600" dirty="0">
                <a:ea typeface="SimSun" panose="02010600030101010101" pitchFamily="2" charset="-122"/>
              </a:rPr>
              <a:t>)</a:t>
            </a:r>
          </a:p>
          <a:p>
            <a:pPr>
              <a:lnSpc>
                <a:spcPct val="110000"/>
              </a:lnSpc>
            </a:pPr>
            <a:endParaRPr lang="en-US" altLang="zh-CN" sz="2600" dirty="0">
              <a:ea typeface="SimSun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600" dirty="0">
                <a:ea typeface="SimSun" panose="02010600030101010101" pitchFamily="2" charset="-122"/>
              </a:rPr>
              <a:t>Given </a:t>
            </a:r>
            <a:r>
              <a:rPr lang="en-US" altLang="zh-CN" sz="2600" i="1" dirty="0">
                <a:ea typeface="SimSun" panose="02010600030101010101" pitchFamily="2" charset="-122"/>
              </a:rPr>
              <a:t>k</a:t>
            </a:r>
            <a:r>
              <a:rPr lang="en-US" altLang="zh-CN" sz="2600" dirty="0">
                <a:ea typeface="SimSun" panose="02010600030101010101" pitchFamily="2" charset="-122"/>
              </a:rPr>
              <a:t>, find a partition of </a:t>
            </a:r>
            <a:r>
              <a:rPr lang="en-US" altLang="zh-CN" sz="2600" i="1" dirty="0">
                <a:ea typeface="SimSun" panose="02010600030101010101" pitchFamily="2" charset="-122"/>
              </a:rPr>
              <a:t>k clusters </a:t>
            </a:r>
            <a:r>
              <a:rPr lang="en-US" altLang="zh-CN" sz="2600" dirty="0">
                <a:ea typeface="SimSun" panose="02010600030101010101" pitchFamily="2" charset="-122"/>
              </a:rPr>
              <a:t>that optimizes the chosen partitioning criterion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>
                <a:solidFill>
                  <a:srgbClr val="0070C0"/>
                </a:solidFill>
                <a:ea typeface="SimSun" panose="02010600030101010101" pitchFamily="2" charset="-122"/>
              </a:rPr>
              <a:t>Global optimal</a:t>
            </a:r>
            <a:r>
              <a:rPr lang="en-US" altLang="zh-CN" sz="2000" dirty="0">
                <a:ea typeface="SimSun" panose="02010600030101010101" pitchFamily="2" charset="-122"/>
              </a:rPr>
              <a:t>: exhaustively enumerate all partitions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>
                <a:solidFill>
                  <a:srgbClr val="0070C0"/>
                </a:solidFill>
                <a:ea typeface="SimSun" panose="02010600030101010101" pitchFamily="2" charset="-122"/>
              </a:rPr>
              <a:t>Heuristic methods</a:t>
            </a:r>
            <a:r>
              <a:rPr lang="en-US" altLang="zh-CN" sz="2000" dirty="0">
                <a:ea typeface="SimSun" panose="02010600030101010101" pitchFamily="2" charset="-122"/>
              </a:rPr>
              <a:t>: </a:t>
            </a:r>
            <a:r>
              <a:rPr lang="en-US" altLang="zh-CN" sz="2000" i="1" dirty="0">
                <a:ea typeface="SimSun" panose="02010600030101010101" pitchFamily="2" charset="-122"/>
              </a:rPr>
              <a:t>k-means</a:t>
            </a:r>
            <a:r>
              <a:rPr lang="en-US" altLang="zh-CN" sz="2000" dirty="0">
                <a:ea typeface="SimSun" panose="02010600030101010101" pitchFamily="2" charset="-122"/>
              </a:rPr>
              <a:t> and </a:t>
            </a:r>
            <a:r>
              <a:rPr lang="en-US" altLang="zh-CN" sz="2000" i="1" dirty="0">
                <a:ea typeface="SimSun" panose="02010600030101010101" pitchFamily="2" charset="-122"/>
              </a:rPr>
              <a:t>k-</a:t>
            </a:r>
            <a:r>
              <a:rPr lang="en-US" altLang="zh-CN" sz="2000" i="1" dirty="0" err="1">
                <a:ea typeface="SimSun" panose="02010600030101010101" pitchFamily="2" charset="-122"/>
              </a:rPr>
              <a:t>medoids</a:t>
            </a:r>
            <a:r>
              <a:rPr lang="en-US" altLang="zh-CN" sz="2000" dirty="0">
                <a:ea typeface="SimSun" panose="02010600030101010101" pitchFamily="2" charset="-122"/>
              </a:rPr>
              <a:t> algorithms</a:t>
            </a:r>
          </a:p>
          <a:p>
            <a:pPr lvl="1">
              <a:lnSpc>
                <a:spcPct val="110000"/>
              </a:lnSpc>
            </a:pPr>
            <a:r>
              <a:rPr lang="en-US" altLang="zh-CN" sz="2000" i="1" dirty="0">
                <a:solidFill>
                  <a:srgbClr val="0070C0"/>
                </a:solidFill>
                <a:ea typeface="SimSun" panose="02010600030101010101" pitchFamily="2" charset="-122"/>
              </a:rPr>
              <a:t>k-means</a:t>
            </a:r>
            <a:r>
              <a:rPr lang="en-US" altLang="zh-CN" sz="2000" dirty="0">
                <a:solidFill>
                  <a:srgbClr val="0070C0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ea typeface="SimSun" panose="02010600030101010101" pitchFamily="2" charset="-122"/>
              </a:rPr>
              <a:t>(MacQueen’67, Lloyd’57/’82): Each cluster is represented by the center of the cluster</a:t>
            </a:r>
          </a:p>
          <a:p>
            <a:pPr lvl="1">
              <a:lnSpc>
                <a:spcPct val="110000"/>
              </a:lnSpc>
            </a:pPr>
            <a:r>
              <a:rPr lang="en-US" altLang="zh-CN" sz="2000" i="1" dirty="0">
                <a:solidFill>
                  <a:srgbClr val="0070C0"/>
                </a:solidFill>
                <a:ea typeface="SimSun" panose="02010600030101010101" pitchFamily="2" charset="-122"/>
              </a:rPr>
              <a:t>k-</a:t>
            </a:r>
            <a:r>
              <a:rPr lang="en-US" altLang="zh-CN" sz="2000" i="1" dirty="0" err="1">
                <a:solidFill>
                  <a:srgbClr val="0070C0"/>
                </a:solidFill>
                <a:ea typeface="SimSun" panose="02010600030101010101" pitchFamily="2" charset="-122"/>
              </a:rPr>
              <a:t>medoids</a:t>
            </a:r>
            <a:r>
              <a:rPr lang="en-US" altLang="zh-CN" sz="2000" dirty="0">
                <a:solidFill>
                  <a:srgbClr val="0070C0"/>
                </a:solidFill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ea typeface="SimSun" panose="02010600030101010101" pitchFamily="2" charset="-122"/>
              </a:rPr>
              <a:t>or PAM (Partition around </a:t>
            </a:r>
            <a:r>
              <a:rPr lang="en-US" altLang="zh-CN" sz="2000" dirty="0" err="1">
                <a:ea typeface="SimSun" panose="02010600030101010101" pitchFamily="2" charset="-122"/>
              </a:rPr>
              <a:t>medoids</a:t>
            </a:r>
            <a:r>
              <a:rPr lang="en-US" altLang="zh-CN" sz="2000" dirty="0">
                <a:ea typeface="SimSun" panose="02010600030101010101" pitchFamily="2" charset="-122"/>
              </a:rPr>
              <a:t>) (Kaufman &amp; Rousseeuw’87): Each cluster is represented by one of the objects in the cluster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32" y="870719"/>
            <a:ext cx="9793088" cy="326033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Partitioning Algorithms: Basic Concept</a:t>
            </a:r>
            <a:endParaRPr lang="id-ID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231659"/>
              </p:ext>
            </p:extLst>
          </p:nvPr>
        </p:nvGraphicFramePr>
        <p:xfrm>
          <a:off x="4871864" y="3068960"/>
          <a:ext cx="28511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3" imgW="1459866" imgH="253890" progId="Equation.3">
                  <p:embed/>
                </p:oleObj>
              </mc:Choice>
              <mc:Fallback>
                <p:oleObj name="Equation" r:id="rId3" imgW="1459866" imgH="253890" progId="Equation.3">
                  <p:embed/>
                  <p:pic>
                    <p:nvPicPr>
                      <p:cNvPr id="5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1864" y="3068960"/>
                        <a:ext cx="28511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0506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Given </a:t>
            </a:r>
            <a:r>
              <a:rPr lang="en-US" altLang="zh-CN" sz="2400" i="1" dirty="0">
                <a:ea typeface="SimSun" panose="02010600030101010101" pitchFamily="2" charset="-122"/>
              </a:rPr>
              <a:t>k</a:t>
            </a:r>
            <a:r>
              <a:rPr lang="en-US" altLang="zh-CN" sz="2400" dirty="0">
                <a:ea typeface="SimSun" panose="02010600030101010101" pitchFamily="2" charset="-122"/>
              </a:rPr>
              <a:t>, the </a:t>
            </a:r>
            <a:r>
              <a:rPr lang="en-US" altLang="zh-CN" sz="2400" i="1" dirty="0">
                <a:ea typeface="SimSun" panose="02010600030101010101" pitchFamily="2" charset="-122"/>
              </a:rPr>
              <a:t>k-means</a:t>
            </a:r>
            <a:r>
              <a:rPr lang="en-US" altLang="zh-CN" sz="2400" dirty="0">
                <a:ea typeface="SimSun" panose="02010600030101010101" pitchFamily="2" charset="-122"/>
              </a:rPr>
              <a:t> algorithm is implemented in four steps: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ea typeface="SimSun" panose="02010600030101010101" pitchFamily="2" charset="-122"/>
              </a:rPr>
              <a:t>Partition objects into </a:t>
            </a:r>
            <a:r>
              <a:rPr lang="en-US" altLang="zh-CN" i="1" dirty="0">
                <a:solidFill>
                  <a:srgbClr val="000000"/>
                </a:solidFill>
                <a:ea typeface="SimSun" panose="02010600030101010101" pitchFamily="2" charset="-122"/>
              </a:rPr>
              <a:t>k</a:t>
            </a:r>
            <a:r>
              <a:rPr lang="en-US" altLang="zh-CN" dirty="0">
                <a:solidFill>
                  <a:srgbClr val="000000"/>
                </a:solidFill>
                <a:ea typeface="SimSun" panose="02010600030101010101" pitchFamily="2" charset="-122"/>
              </a:rPr>
              <a:t> nonempty subsets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ea typeface="SimSun" panose="02010600030101010101" pitchFamily="2" charset="-122"/>
              </a:rPr>
              <a:t>Compute seed points as the centroids of the clusters of the current partitioning (the centroid is the center, i.e., </a:t>
            </a:r>
            <a:r>
              <a:rPr lang="en-US" altLang="zh-CN" i="1" dirty="0">
                <a:solidFill>
                  <a:schemeClr val="hlink"/>
                </a:solidFill>
                <a:ea typeface="SimSun" panose="02010600030101010101" pitchFamily="2" charset="-122"/>
              </a:rPr>
              <a:t>mean point</a:t>
            </a:r>
            <a:r>
              <a:rPr lang="en-US" altLang="zh-CN" dirty="0">
                <a:solidFill>
                  <a:srgbClr val="000000"/>
                </a:solidFill>
                <a:ea typeface="SimSun" panose="02010600030101010101" pitchFamily="2" charset="-122"/>
              </a:rPr>
              <a:t>, of the cluster)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ea typeface="SimSun" panose="02010600030101010101" pitchFamily="2" charset="-122"/>
              </a:rPr>
              <a:t>Assign each object to the cluster with the nearest seed point  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>
                <a:solidFill>
                  <a:srgbClr val="000000"/>
                </a:solidFill>
                <a:ea typeface="SimSun" panose="02010600030101010101" pitchFamily="2" charset="-122"/>
              </a:rPr>
              <a:t>Go back to Step 2, stop when the assignment does not change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The </a:t>
            </a:r>
            <a:r>
              <a:rPr lang="en-US" altLang="zh-CN" i="1" dirty="0">
                <a:ea typeface="SimSun" panose="02010600030101010101" pitchFamily="2" charset="-122"/>
              </a:rPr>
              <a:t>K-Means</a:t>
            </a:r>
            <a:r>
              <a:rPr lang="en-US" altLang="zh-CN" dirty="0">
                <a:ea typeface="SimSun" panose="02010600030101010101" pitchFamily="2" charset="-122"/>
              </a:rPr>
              <a:t> Clustering Method</a:t>
            </a:r>
            <a:r>
              <a:rPr lang="en-US" altLang="zh-CN" sz="3600" dirty="0">
                <a:ea typeface="SimSun" panose="02010600030101010101" pitchFamily="2" charset="-122"/>
              </a:rPr>
              <a:t>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15128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Example of K-Means Clustering</a:t>
            </a:r>
            <a:endParaRPr lang="id-ID" dirty="0"/>
          </a:p>
        </p:txBody>
      </p:sp>
      <p:sp>
        <p:nvSpPr>
          <p:cNvPr id="5" name="Line 93"/>
          <p:cNvSpPr>
            <a:spLocks noChangeShapeType="1"/>
          </p:cNvSpPr>
          <p:nvPr/>
        </p:nvSpPr>
        <p:spPr bwMode="auto">
          <a:xfrm>
            <a:off x="7327900" y="2362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id-ID">
              <a:effectLst/>
            </a:endParaRPr>
          </a:p>
        </p:txBody>
      </p:sp>
      <p:sp>
        <p:nvSpPr>
          <p:cNvPr id="6" name="Text Box 181"/>
          <p:cNvSpPr txBox="1">
            <a:spLocks noChangeArrowheads="1"/>
          </p:cNvSpPr>
          <p:nvPr/>
        </p:nvSpPr>
        <p:spPr bwMode="auto">
          <a:xfrm>
            <a:off x="3975100" y="1771650"/>
            <a:ext cx="1143000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K=2</a:t>
            </a:r>
          </a:p>
          <a:p>
            <a:pPr algn="l" eaLnBrk="1" hangingPunct="1">
              <a:spcBef>
                <a:spcPct val="50000"/>
              </a:spcBef>
            </a:pPr>
            <a:endParaRPr lang="en-US" altLang="ko-KR" sz="1400">
              <a:ea typeface="Gulim" panose="020B0600000101010101" pitchFamily="34" charset="-127"/>
            </a:endParaRPr>
          </a:p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Arbitrarily partition objects into k groups</a:t>
            </a:r>
          </a:p>
        </p:txBody>
      </p:sp>
      <p:sp>
        <p:nvSpPr>
          <p:cNvPr id="7" name="Line 183"/>
          <p:cNvSpPr>
            <a:spLocks noChangeShapeType="1"/>
          </p:cNvSpPr>
          <p:nvPr/>
        </p:nvSpPr>
        <p:spPr bwMode="auto">
          <a:xfrm>
            <a:off x="4127500" y="22860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/>
            <a:endParaRPr lang="id-ID">
              <a:effectLst/>
            </a:endParaRPr>
          </a:p>
        </p:txBody>
      </p:sp>
      <p:sp>
        <p:nvSpPr>
          <p:cNvPr id="8" name="Text Box 185"/>
          <p:cNvSpPr txBox="1">
            <a:spLocks noChangeArrowheads="1"/>
          </p:cNvSpPr>
          <p:nvPr/>
        </p:nvSpPr>
        <p:spPr bwMode="auto">
          <a:xfrm>
            <a:off x="7251700" y="2438400"/>
            <a:ext cx="10668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Update the cluster centroids</a:t>
            </a:r>
          </a:p>
        </p:txBody>
      </p:sp>
      <p:sp>
        <p:nvSpPr>
          <p:cNvPr id="9" name="Text Box 190"/>
          <p:cNvSpPr txBox="1">
            <a:spLocks noChangeArrowheads="1"/>
          </p:cNvSpPr>
          <p:nvPr/>
        </p:nvSpPr>
        <p:spPr bwMode="auto">
          <a:xfrm>
            <a:off x="7251700" y="4953001"/>
            <a:ext cx="106680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Update the cluster centroids</a:t>
            </a:r>
          </a:p>
          <a:p>
            <a:pPr algn="l" eaLnBrk="1" hangingPunct="1">
              <a:spcBef>
                <a:spcPct val="50000"/>
              </a:spcBef>
            </a:pPr>
            <a:endParaRPr lang="en-US" altLang="ko-KR" sz="1400">
              <a:ea typeface="Gulim" panose="020B0600000101010101" pitchFamily="34" charset="-127"/>
            </a:endParaRPr>
          </a:p>
        </p:txBody>
      </p:sp>
      <p:sp>
        <p:nvSpPr>
          <p:cNvPr id="10" name="Text Box 191"/>
          <p:cNvSpPr txBox="1">
            <a:spLocks noChangeArrowheads="1"/>
          </p:cNvSpPr>
          <p:nvPr/>
        </p:nvSpPr>
        <p:spPr bwMode="auto">
          <a:xfrm>
            <a:off x="8623300" y="3581400"/>
            <a:ext cx="1905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Reassign  objects</a:t>
            </a:r>
          </a:p>
        </p:txBody>
      </p:sp>
      <p:sp>
        <p:nvSpPr>
          <p:cNvPr id="11" name="Line 192"/>
          <p:cNvSpPr>
            <a:spLocks noChangeShapeType="1"/>
          </p:cNvSpPr>
          <p:nvPr/>
        </p:nvSpPr>
        <p:spPr bwMode="auto">
          <a:xfrm>
            <a:off x="9461500" y="3581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/>
            <a:endParaRPr lang="id-ID">
              <a:effectLst/>
            </a:endParaRPr>
          </a:p>
        </p:txBody>
      </p:sp>
      <p:sp>
        <p:nvSpPr>
          <p:cNvPr id="12" name="Text Box 193"/>
          <p:cNvSpPr txBox="1">
            <a:spLocks noChangeArrowheads="1"/>
          </p:cNvSpPr>
          <p:nvPr/>
        </p:nvSpPr>
        <p:spPr bwMode="auto">
          <a:xfrm>
            <a:off x="6108700" y="3505200"/>
            <a:ext cx="99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Loop if needed</a:t>
            </a:r>
          </a:p>
        </p:txBody>
      </p:sp>
      <p:graphicFrame>
        <p:nvGraphicFramePr>
          <p:cNvPr id="13" name="Object 196"/>
          <p:cNvGraphicFramePr>
            <a:graphicFrameLocks noChangeAspect="1"/>
          </p:cNvGraphicFramePr>
          <p:nvPr/>
        </p:nvGraphicFramePr>
        <p:xfrm>
          <a:off x="1917700" y="1447801"/>
          <a:ext cx="2120900" cy="198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SmartDraw" r:id="rId3" imgW="3479292" imgH="3255264" progId="">
                  <p:embed/>
                </p:oleObj>
              </mc:Choice>
              <mc:Fallback>
                <p:oleObj name="SmartDraw" r:id="rId3" imgW="3479292" imgH="3255264" progId="">
                  <p:embed/>
                  <p:pic>
                    <p:nvPicPr>
                      <p:cNvPr id="13" name="Object 1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7700" y="1447801"/>
                        <a:ext cx="2120900" cy="198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97"/>
          <p:cNvGraphicFramePr>
            <a:graphicFrameLocks noChangeAspect="1"/>
          </p:cNvGraphicFramePr>
          <p:nvPr/>
        </p:nvGraphicFramePr>
        <p:xfrm>
          <a:off x="4965700" y="1447801"/>
          <a:ext cx="2184400" cy="204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SmartDraw" r:id="rId5" imgW="3479292" imgH="3255264" progId="">
                  <p:embed/>
                </p:oleObj>
              </mc:Choice>
              <mc:Fallback>
                <p:oleObj name="SmartDraw" r:id="rId5" imgW="3479292" imgH="3255264" progId="">
                  <p:embed/>
                  <p:pic>
                    <p:nvPicPr>
                      <p:cNvPr id="14" name="Object 1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1447801"/>
                        <a:ext cx="2184400" cy="204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98"/>
          <p:cNvGraphicFramePr>
            <a:graphicFrameLocks noChangeAspect="1"/>
          </p:cNvGraphicFramePr>
          <p:nvPr/>
        </p:nvGraphicFramePr>
        <p:xfrm>
          <a:off x="8318500" y="1447800"/>
          <a:ext cx="2273300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SmartDraw" r:id="rId7" imgW="3479292" imgH="3255264" progId="">
                  <p:embed/>
                </p:oleObj>
              </mc:Choice>
              <mc:Fallback>
                <p:oleObj name="SmartDraw" r:id="rId7" imgW="3479292" imgH="3255264" progId="">
                  <p:embed/>
                  <p:pic>
                    <p:nvPicPr>
                      <p:cNvPr id="15" name="Object 1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0" y="1447800"/>
                        <a:ext cx="2273300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99"/>
          <p:cNvGraphicFramePr>
            <a:graphicFrameLocks noChangeAspect="1"/>
          </p:cNvGraphicFramePr>
          <p:nvPr/>
        </p:nvGraphicFramePr>
        <p:xfrm>
          <a:off x="8318500" y="3892550"/>
          <a:ext cx="2273300" cy="212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SmartDraw" r:id="rId9" imgW="3479292" imgH="3255264" progId="">
                  <p:embed/>
                </p:oleObj>
              </mc:Choice>
              <mc:Fallback>
                <p:oleObj name="SmartDraw" r:id="rId9" imgW="3479292" imgH="3255264" progId="">
                  <p:embed/>
                  <p:pic>
                    <p:nvPicPr>
                      <p:cNvPr id="16" name="Object 1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0" y="3892550"/>
                        <a:ext cx="2273300" cy="212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200"/>
          <p:cNvGraphicFramePr>
            <a:graphicFrameLocks noChangeAspect="1"/>
          </p:cNvGraphicFramePr>
          <p:nvPr/>
        </p:nvGraphicFramePr>
        <p:xfrm>
          <a:off x="5118100" y="3962401"/>
          <a:ext cx="2197100" cy="205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SmartDraw" r:id="rId11" imgW="3479292" imgH="3255264" progId="">
                  <p:embed/>
                </p:oleObj>
              </mc:Choice>
              <mc:Fallback>
                <p:oleObj name="SmartDraw" r:id="rId11" imgW="3479292" imgH="3255264" progId="">
                  <p:embed/>
                  <p:pic>
                    <p:nvPicPr>
                      <p:cNvPr id="17" name="Object 2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8100" y="3962401"/>
                        <a:ext cx="2197100" cy="205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192"/>
          <p:cNvSpPr>
            <a:spLocks noChangeShapeType="1"/>
          </p:cNvSpPr>
          <p:nvPr/>
        </p:nvSpPr>
        <p:spPr bwMode="auto">
          <a:xfrm flipV="1">
            <a:off x="5880100" y="3505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/>
            <a:endParaRPr lang="id-ID">
              <a:effectLst/>
            </a:endParaRPr>
          </a:p>
        </p:txBody>
      </p:sp>
      <p:sp>
        <p:nvSpPr>
          <p:cNvPr id="19" name="Text Box 181"/>
          <p:cNvSpPr txBox="1">
            <a:spLocks noChangeArrowheads="1"/>
          </p:cNvSpPr>
          <p:nvPr/>
        </p:nvSpPr>
        <p:spPr bwMode="auto">
          <a:xfrm>
            <a:off x="2146300" y="3429000"/>
            <a:ext cx="1676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The initial data set</a:t>
            </a:r>
          </a:p>
        </p:txBody>
      </p:sp>
      <p:sp>
        <p:nvSpPr>
          <p:cNvPr id="20" name="Line 93"/>
          <p:cNvSpPr>
            <a:spLocks noChangeShapeType="1"/>
          </p:cNvSpPr>
          <p:nvPr/>
        </p:nvSpPr>
        <p:spPr bwMode="auto">
          <a:xfrm flipH="1">
            <a:off x="7327900" y="48768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id-ID">
              <a:effectLst/>
            </a:endParaRPr>
          </a:p>
        </p:txBody>
      </p: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1693789" y="3962400"/>
            <a:ext cx="33782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Partition objects into </a:t>
            </a:r>
            <a:r>
              <a:rPr lang="en-US" altLang="zh-CN" sz="1600" i="1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k</a:t>
            </a: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nonempty subsets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600" dirty="0">
                <a:latin typeface="Arial" panose="020B0604020202020204" pitchFamily="34" charset="0"/>
                <a:ea typeface="SimSun" panose="02010600030101010101" pitchFamily="2" charset="-122"/>
              </a:rPr>
              <a:t>Repeat</a:t>
            </a:r>
            <a:endParaRPr lang="en-US" altLang="zh-CN" sz="1600" dirty="0">
              <a:solidFill>
                <a:srgbClr val="000000"/>
              </a:solidFill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Compute centroid (i.e., mean point) for each partition </a:t>
            </a:r>
          </a:p>
          <a:p>
            <a:pPr lvl="1" algn="l" eaLnBrk="1" hangingPunct="1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Assign each object to the cluster of its nearest centroid  </a:t>
            </a:r>
          </a:p>
          <a:p>
            <a:pPr algn="l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1600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Until no change</a:t>
            </a:r>
          </a:p>
        </p:txBody>
      </p:sp>
    </p:spTree>
    <p:extLst>
      <p:ext uri="{BB962C8B-B14F-4D97-AF65-F5344CB8AC3E}">
        <p14:creationId xmlns:p14="http://schemas.microsoft.com/office/powerpoint/2010/main" val="3153122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300053"/>
            <a:ext cx="10513168" cy="5405547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dirty="0"/>
              <a:t>Pilih </a:t>
            </a:r>
            <a:r>
              <a:rPr lang="id-ID" dirty="0">
                <a:solidFill>
                  <a:srgbClr val="C00000"/>
                </a:solidFill>
              </a:rPr>
              <a:t>jumlah </a:t>
            </a:r>
            <a:r>
              <a:rPr lang="id-ID" dirty="0" err="1">
                <a:solidFill>
                  <a:srgbClr val="C00000"/>
                </a:solidFill>
              </a:rPr>
              <a:t>klaster</a:t>
            </a:r>
            <a:r>
              <a:rPr lang="id-ID" dirty="0">
                <a:solidFill>
                  <a:srgbClr val="C00000"/>
                </a:solidFill>
              </a:rPr>
              <a:t> k </a:t>
            </a:r>
            <a:r>
              <a:rPr lang="id-ID" dirty="0"/>
              <a:t>yang diinginkan </a:t>
            </a:r>
          </a:p>
          <a:p>
            <a:pPr marL="514350" indent="-514350">
              <a:buFont typeface="+mj-lt"/>
              <a:buAutoNum type="arabicPeriod"/>
            </a:pPr>
            <a:r>
              <a:rPr lang="id-ID" dirty="0" err="1">
                <a:solidFill>
                  <a:srgbClr val="C00000"/>
                </a:solidFill>
              </a:rPr>
              <a:t>Inisialisasi</a:t>
            </a:r>
            <a:r>
              <a:rPr lang="id-ID" dirty="0">
                <a:solidFill>
                  <a:srgbClr val="C00000"/>
                </a:solidFill>
              </a:rPr>
              <a:t> k pusat </a:t>
            </a:r>
            <a:r>
              <a:rPr lang="id-ID" dirty="0" err="1">
                <a:solidFill>
                  <a:srgbClr val="C00000"/>
                </a:solidFill>
              </a:rPr>
              <a:t>klaster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/>
              <a:t>(</a:t>
            </a:r>
            <a:r>
              <a:rPr lang="id-ID" dirty="0" err="1"/>
              <a:t>centroid</a:t>
            </a:r>
            <a:r>
              <a:rPr lang="id-ID" dirty="0"/>
              <a:t>) secara </a:t>
            </a:r>
            <a:r>
              <a:rPr lang="id-ID" dirty="0" err="1"/>
              <a:t>rando</a:t>
            </a:r>
            <a:r>
              <a:rPr lang="en-US" dirty="0"/>
              <a:t>m</a:t>
            </a:r>
            <a:endParaRPr lang="id-ID" dirty="0"/>
          </a:p>
          <a:p>
            <a:pPr marL="514350" indent="-514350">
              <a:buFont typeface="+mj-lt"/>
              <a:buAutoNum type="arabicPeriod"/>
            </a:pPr>
            <a:r>
              <a:rPr lang="id-ID" dirty="0">
                <a:solidFill>
                  <a:srgbClr val="C00000"/>
                </a:solidFill>
              </a:rPr>
              <a:t>Tempatkan setiap data atau objek ke </a:t>
            </a:r>
            <a:r>
              <a:rPr lang="id-ID" dirty="0" err="1">
                <a:solidFill>
                  <a:srgbClr val="C00000"/>
                </a:solidFill>
              </a:rPr>
              <a:t>klaster</a:t>
            </a:r>
            <a:r>
              <a:rPr lang="id-ID" dirty="0">
                <a:solidFill>
                  <a:srgbClr val="C00000"/>
                </a:solidFill>
              </a:rPr>
              <a:t> terdekat</a:t>
            </a:r>
            <a:r>
              <a:rPr lang="id-ID" dirty="0"/>
              <a:t>. Kedekatan dua objek ditentukan berdasar jarak. Jarak yang dipakai pada algoritma </a:t>
            </a:r>
            <a:r>
              <a:rPr lang="id-ID" dirty="0" err="1"/>
              <a:t>k-Means</a:t>
            </a:r>
            <a:r>
              <a:rPr lang="id-ID" dirty="0"/>
              <a:t> adalah </a:t>
            </a:r>
            <a:r>
              <a:rPr lang="id-ID" i="1" dirty="0" err="1"/>
              <a:t>Euclidean</a:t>
            </a:r>
            <a:r>
              <a:rPr lang="id-ID" i="1" dirty="0"/>
              <a:t> </a:t>
            </a:r>
            <a:r>
              <a:rPr lang="id-ID" i="1" dirty="0" err="1"/>
              <a:t>distance</a:t>
            </a:r>
            <a:r>
              <a:rPr lang="id-ID" i="1" dirty="0"/>
              <a:t> </a:t>
            </a:r>
            <a:r>
              <a:rPr lang="id-ID" dirty="0"/>
              <a:t>(</a:t>
            </a:r>
            <a:r>
              <a:rPr lang="id-ID" i="1" dirty="0"/>
              <a:t>d</a:t>
            </a:r>
            <a:r>
              <a:rPr lang="id-ID" dirty="0"/>
              <a:t>) </a:t>
            </a:r>
          </a:p>
          <a:p>
            <a:pPr marL="514350" indent="-514350">
              <a:buFont typeface="+mj-lt"/>
              <a:buAutoNum type="arabicPeriod"/>
            </a:pPr>
            <a:endParaRPr lang="id-ID" dirty="0"/>
          </a:p>
          <a:p>
            <a:pPr marL="514350" indent="-514350">
              <a:buFont typeface="+mj-lt"/>
              <a:buAutoNum type="arabicPeriod"/>
            </a:pPr>
            <a:endParaRPr lang="id-ID" dirty="0"/>
          </a:p>
          <a:p>
            <a:pPr marL="514350" indent="-514350">
              <a:buFont typeface="+mj-lt"/>
              <a:buAutoNum type="arabicPeriod"/>
            </a:pPr>
            <a:endParaRPr lang="id-ID" dirty="0"/>
          </a:p>
          <a:p>
            <a:pPr lvl="1"/>
            <a:r>
              <a:rPr lang="id-ID" sz="2500" dirty="0"/>
              <a:t>x = x1, x2, . . . , </a:t>
            </a:r>
            <a:r>
              <a:rPr lang="id-ID" sz="2500" dirty="0" err="1"/>
              <a:t>xn</a:t>
            </a:r>
            <a:r>
              <a:rPr lang="id-ID" sz="2500" dirty="0"/>
              <a:t>, dan y = y1, y2, . . . , </a:t>
            </a:r>
            <a:r>
              <a:rPr lang="id-ID" sz="2500" dirty="0" err="1"/>
              <a:t>yn</a:t>
            </a:r>
            <a:r>
              <a:rPr lang="id-ID" sz="2500" dirty="0"/>
              <a:t> merupakan banyaknya </a:t>
            </a:r>
            <a:r>
              <a:rPr lang="id-ID" sz="2500" i="1" dirty="0"/>
              <a:t>n</a:t>
            </a:r>
            <a:r>
              <a:rPr lang="id-ID" sz="2500" dirty="0"/>
              <a:t> atribut(kolom) antara 2 </a:t>
            </a:r>
            <a:r>
              <a:rPr lang="id-ID" sz="2500" dirty="0" err="1"/>
              <a:t>record</a:t>
            </a:r>
            <a:endParaRPr lang="id-ID" sz="2500" dirty="0"/>
          </a:p>
          <a:p>
            <a:pPr marL="514350" indent="-514350">
              <a:buFont typeface="+mj-lt"/>
              <a:buAutoNum type="arabicPeriod"/>
            </a:pPr>
            <a:r>
              <a:rPr lang="id-ID" dirty="0">
                <a:solidFill>
                  <a:srgbClr val="C00000"/>
                </a:solidFill>
              </a:rPr>
              <a:t>Hitung kembali pusat </a:t>
            </a:r>
            <a:r>
              <a:rPr lang="id-ID" dirty="0" err="1">
                <a:solidFill>
                  <a:srgbClr val="C00000"/>
                </a:solidFill>
              </a:rPr>
              <a:t>klaster</a:t>
            </a:r>
            <a:r>
              <a:rPr lang="id-ID" dirty="0">
                <a:solidFill>
                  <a:srgbClr val="C00000"/>
                </a:solidFill>
              </a:rPr>
              <a:t> </a:t>
            </a:r>
            <a:r>
              <a:rPr lang="id-ID" dirty="0"/>
              <a:t>dengan keanggotaan </a:t>
            </a:r>
            <a:r>
              <a:rPr lang="id-ID" dirty="0" err="1"/>
              <a:t>klaster</a:t>
            </a:r>
            <a:r>
              <a:rPr lang="id-ID" dirty="0"/>
              <a:t> yang sekarang. Pusat </a:t>
            </a:r>
            <a:r>
              <a:rPr lang="id-ID" dirty="0" err="1"/>
              <a:t>klaster</a:t>
            </a:r>
            <a:r>
              <a:rPr lang="id-ID" dirty="0"/>
              <a:t> adalah rata-rata (</a:t>
            </a:r>
            <a:r>
              <a:rPr lang="id-ID" dirty="0" err="1"/>
              <a:t>mean</a:t>
            </a:r>
            <a:r>
              <a:rPr lang="id-ID" dirty="0"/>
              <a:t>) dari semua data atau objek dalam </a:t>
            </a:r>
            <a:r>
              <a:rPr lang="id-ID" dirty="0" err="1"/>
              <a:t>klaster</a:t>
            </a:r>
            <a:r>
              <a:rPr lang="id-ID" dirty="0"/>
              <a:t> tertentu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id-ID" dirty="0">
                <a:solidFill>
                  <a:srgbClr val="C00000"/>
                </a:solidFill>
              </a:rPr>
              <a:t>Tugaskan lagi setiap objek dengan memakai pusat </a:t>
            </a:r>
            <a:r>
              <a:rPr lang="id-ID" dirty="0" err="1">
                <a:solidFill>
                  <a:srgbClr val="C00000"/>
                </a:solidFill>
              </a:rPr>
              <a:t>klaster</a:t>
            </a:r>
            <a:r>
              <a:rPr lang="id-ID" dirty="0">
                <a:solidFill>
                  <a:srgbClr val="C00000"/>
                </a:solidFill>
              </a:rPr>
              <a:t> yang baru</a:t>
            </a:r>
            <a:r>
              <a:rPr lang="id-ID" dirty="0"/>
              <a:t>. Jika </a:t>
            </a:r>
            <a:r>
              <a:rPr lang="id-ID" dirty="0">
                <a:solidFill>
                  <a:srgbClr val="0070C0"/>
                </a:solidFill>
              </a:rPr>
              <a:t>pusat </a:t>
            </a:r>
            <a:r>
              <a:rPr lang="id-ID" dirty="0" err="1">
                <a:solidFill>
                  <a:srgbClr val="0070C0"/>
                </a:solidFill>
              </a:rPr>
              <a:t>klaster</a:t>
            </a:r>
            <a:r>
              <a:rPr lang="id-ID" dirty="0">
                <a:solidFill>
                  <a:srgbClr val="0070C0"/>
                </a:solidFill>
              </a:rPr>
              <a:t> sudah tidak berubah lagi, maka proses </a:t>
            </a:r>
            <a:r>
              <a:rPr lang="id-ID" dirty="0" err="1">
                <a:solidFill>
                  <a:srgbClr val="0070C0"/>
                </a:solidFill>
              </a:rPr>
              <a:t>pengklasteran</a:t>
            </a:r>
            <a:r>
              <a:rPr lang="id-ID" dirty="0">
                <a:solidFill>
                  <a:srgbClr val="0070C0"/>
                </a:solidFill>
              </a:rPr>
              <a:t> selesai</a:t>
            </a:r>
            <a:r>
              <a:rPr lang="id-ID" dirty="0"/>
              <a:t>. Atau, </a:t>
            </a:r>
            <a:r>
              <a:rPr lang="id-ID" dirty="0">
                <a:solidFill>
                  <a:srgbClr val="0070C0"/>
                </a:solidFill>
              </a:rPr>
              <a:t>kembali lagi ke langkah nomor 3 </a:t>
            </a:r>
            <a:r>
              <a:rPr lang="id-ID" dirty="0"/>
              <a:t>sampai pusat </a:t>
            </a:r>
            <a:r>
              <a:rPr lang="id-ID" dirty="0" err="1"/>
              <a:t>klaster</a:t>
            </a:r>
            <a:r>
              <a:rPr lang="id-ID" dirty="0"/>
              <a:t> tidak berubah lagi</a:t>
            </a:r>
            <a:r>
              <a:rPr lang="en-US" dirty="0"/>
              <a:t> (</a:t>
            </a:r>
            <a:r>
              <a:rPr lang="id-ID" dirty="0"/>
              <a:t>stabil</a:t>
            </a:r>
            <a:r>
              <a:rPr lang="en-US" dirty="0"/>
              <a:t>)</a:t>
            </a:r>
            <a:r>
              <a:rPr lang="id-ID" dirty="0"/>
              <a:t> atau tidak ada penurunan yang signifikan dari nilai SSE (</a:t>
            </a:r>
            <a:r>
              <a:rPr lang="id-ID" i="1" dirty="0" err="1"/>
              <a:t>Sum</a:t>
            </a:r>
            <a:r>
              <a:rPr lang="id-ID" i="1" dirty="0"/>
              <a:t> of </a:t>
            </a:r>
            <a:r>
              <a:rPr lang="id-ID" i="1" dirty="0" err="1"/>
              <a:t>Squared</a:t>
            </a:r>
            <a:r>
              <a:rPr lang="id-ID" i="1" dirty="0"/>
              <a:t> </a:t>
            </a:r>
            <a:r>
              <a:rPr lang="id-ID" i="1" dirty="0" err="1"/>
              <a:t>Errors</a:t>
            </a:r>
            <a:r>
              <a:rPr lang="id-ID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Tahapan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 k-Means</a:t>
            </a:r>
            <a:endParaRPr lang="id-ID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2819401"/>
            <a:ext cx="3231508" cy="83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3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sz="2800" smtClean="0"/>
              <a:t>Pertemuan </a:t>
            </a:r>
            <a:r>
              <a:rPr lang="en-ID" sz="2800" smtClean="0"/>
              <a:t>12</a:t>
            </a:r>
            <a:endParaRPr lang="id-ID" sz="2800" dirty="0"/>
          </a:p>
        </p:txBody>
      </p:sp>
      <p:sp>
        <p:nvSpPr>
          <p:cNvPr id="6" name="Sub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>
                <a:solidFill>
                  <a:schemeClr val="tx1"/>
                </a:solidFill>
              </a:rPr>
              <a:t>KLASTERISASI DATA</a:t>
            </a:r>
            <a:endParaRPr lang="id-ID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9770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1529105"/>
            <a:ext cx="5925616" cy="464309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id-ID" sz="2000" dirty="0"/>
              <a:t>Tentukan jumlah </a:t>
            </a:r>
            <a:r>
              <a:rPr lang="id-ID" sz="2000" dirty="0" err="1"/>
              <a:t>klaster</a:t>
            </a:r>
            <a:r>
              <a:rPr lang="id-ID" sz="2000" dirty="0"/>
              <a:t> </a:t>
            </a:r>
            <a:r>
              <a:rPr lang="id-ID" sz="2000" dirty="0">
                <a:solidFill>
                  <a:srgbClr val="C00000"/>
                </a:solidFill>
              </a:rPr>
              <a:t>k=2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/>
              <a:t>Tentukan </a:t>
            </a:r>
            <a:r>
              <a:rPr lang="id-ID" sz="2000" dirty="0" err="1"/>
              <a:t>centroid</a:t>
            </a:r>
            <a:r>
              <a:rPr lang="id-ID" sz="2000" dirty="0"/>
              <a:t> awal secara acak misal dari data </a:t>
            </a:r>
            <a:r>
              <a:rPr lang="id-ID" sz="2000" dirty="0" err="1"/>
              <a:t>disamping</a:t>
            </a:r>
            <a:r>
              <a:rPr lang="id-ID" sz="2000" dirty="0"/>
              <a:t> </a:t>
            </a:r>
            <a:r>
              <a:rPr lang="id-ID" sz="2000" dirty="0">
                <a:solidFill>
                  <a:srgbClr val="C00000"/>
                </a:solidFill>
              </a:rPr>
              <a:t>m1 =(1,1)</a:t>
            </a:r>
            <a:r>
              <a:rPr lang="id-ID" sz="2000" dirty="0"/>
              <a:t>, </a:t>
            </a:r>
            <a:r>
              <a:rPr lang="id-ID" sz="2000" dirty="0">
                <a:solidFill>
                  <a:srgbClr val="C00000"/>
                </a:solidFill>
              </a:rPr>
              <a:t>m2=(2,1)</a:t>
            </a:r>
          </a:p>
          <a:p>
            <a:pPr marL="514350" indent="-514350">
              <a:buFont typeface="+mj-lt"/>
              <a:buAutoNum type="arabicPeriod"/>
            </a:pPr>
            <a:r>
              <a:rPr lang="id-ID" sz="2000" dirty="0">
                <a:solidFill>
                  <a:srgbClr val="C00000"/>
                </a:solidFill>
              </a:rPr>
              <a:t>Tempatkan tiap objek ke </a:t>
            </a:r>
            <a:r>
              <a:rPr lang="id-ID" sz="2000" dirty="0" err="1">
                <a:solidFill>
                  <a:srgbClr val="C00000"/>
                </a:solidFill>
              </a:rPr>
              <a:t>klaster</a:t>
            </a:r>
            <a:r>
              <a:rPr lang="id-ID" sz="2000" dirty="0">
                <a:solidFill>
                  <a:srgbClr val="C00000"/>
                </a:solidFill>
              </a:rPr>
              <a:t> terdekat </a:t>
            </a:r>
            <a:r>
              <a:rPr lang="id-ID" sz="2000" dirty="0"/>
              <a:t>berdasarkan nilai </a:t>
            </a:r>
            <a:r>
              <a:rPr lang="id-ID" sz="2000" dirty="0" err="1"/>
              <a:t>centroid</a:t>
            </a:r>
            <a:r>
              <a:rPr lang="id-ID" sz="2000" dirty="0"/>
              <a:t> yang paling dekat</a:t>
            </a:r>
            <a:r>
              <a:rPr lang="en-US" sz="2000" dirty="0"/>
              <a:t> </a:t>
            </a:r>
            <a:r>
              <a:rPr lang="id-ID" sz="2000" dirty="0"/>
              <a:t>selisihnya</a:t>
            </a:r>
            <a:r>
              <a:rPr lang="en-US" sz="2000" dirty="0"/>
              <a:t> </a:t>
            </a:r>
            <a:r>
              <a:rPr lang="id-ID" sz="2000" dirty="0"/>
              <a:t>(jaraknya). Didapatkan hasil</a:t>
            </a:r>
            <a:r>
              <a:rPr lang="en-US" sz="2000" dirty="0"/>
              <a:t>,</a:t>
            </a:r>
            <a:r>
              <a:rPr lang="id-ID" sz="2000" dirty="0"/>
              <a:t> anggota </a:t>
            </a:r>
            <a:r>
              <a:rPr lang="id-ID" sz="2000" i="1" dirty="0"/>
              <a:t>cluster1 = {A,E,G}</a:t>
            </a:r>
            <a:r>
              <a:rPr lang="id-ID" sz="2000" dirty="0"/>
              <a:t>, </a:t>
            </a:r>
            <a:r>
              <a:rPr lang="id-ID" sz="2000" i="1" dirty="0"/>
              <a:t>cluster2={B,C,D,F,H}</a:t>
            </a:r>
            <a:endParaRPr lang="en-US" sz="2000" i="1" dirty="0"/>
          </a:p>
          <a:p>
            <a:pPr marL="0" indent="0">
              <a:buNone/>
            </a:pPr>
            <a:r>
              <a:rPr lang="en-US" sz="2000" dirty="0"/>
              <a:t>         </a:t>
            </a:r>
            <a:r>
              <a:rPr lang="id-ID" sz="2000" dirty="0"/>
              <a:t>Nilai SSE yaitu: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Kasus</a:t>
            </a:r>
            <a:r>
              <a:rPr lang="en-US" dirty="0"/>
              <a:t> – </a:t>
            </a:r>
            <a:r>
              <a:rPr lang="en-US" dirty="0" err="1"/>
              <a:t>Iterasi</a:t>
            </a:r>
            <a:r>
              <a:rPr lang="en-US" dirty="0"/>
              <a:t> 1</a:t>
            </a:r>
            <a:endParaRPr lang="id-ID" dirty="0"/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838" y="1600927"/>
            <a:ext cx="3352800" cy="2499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33" t="37204" r="37936" b="41452"/>
          <a:stretch>
            <a:fillRect/>
          </a:stretch>
        </p:blipFill>
        <p:spPr bwMode="auto">
          <a:xfrm>
            <a:off x="2139838" y="4344128"/>
            <a:ext cx="25146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794837"/>
            <a:ext cx="2209800" cy="71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4" t="61487" r="40593" b="35297"/>
          <a:stretch>
            <a:fillRect/>
          </a:stretch>
        </p:blipFill>
        <p:spPr bwMode="auto">
          <a:xfrm>
            <a:off x="6172200" y="5633037"/>
            <a:ext cx="426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2520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0" y="1529105"/>
            <a:ext cx="5769024" cy="464309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id-ID" sz="2000" dirty="0"/>
              <a:t>Menghitung </a:t>
            </a:r>
            <a:r>
              <a:rPr lang="id-ID" sz="2000" dirty="0">
                <a:solidFill>
                  <a:srgbClr val="C00000"/>
                </a:solidFill>
              </a:rPr>
              <a:t>nilai </a:t>
            </a:r>
            <a:r>
              <a:rPr lang="id-ID" sz="2000" dirty="0" err="1">
                <a:solidFill>
                  <a:srgbClr val="C00000"/>
                </a:solidFill>
              </a:rPr>
              <a:t>centroid</a:t>
            </a:r>
            <a:r>
              <a:rPr lang="id-ID" sz="2000" dirty="0">
                <a:solidFill>
                  <a:srgbClr val="C00000"/>
                </a:solidFill>
              </a:rPr>
              <a:t> yang bar</a:t>
            </a:r>
            <a:r>
              <a:rPr lang="en-US" sz="2000" dirty="0">
                <a:solidFill>
                  <a:srgbClr val="C00000"/>
                </a:solidFill>
              </a:rPr>
              <a:t>u</a:t>
            </a:r>
            <a:endParaRPr lang="id-ID" sz="2000" dirty="0">
              <a:solidFill>
                <a:srgbClr val="C00000"/>
              </a:solidFill>
            </a:endParaRPr>
          </a:p>
          <a:p>
            <a:endParaRPr lang="id-ID" sz="2000" dirty="0"/>
          </a:p>
          <a:p>
            <a:endParaRPr lang="id-ID" sz="2000" dirty="0"/>
          </a:p>
          <a:p>
            <a:endParaRPr lang="id-ID" sz="2000" dirty="0"/>
          </a:p>
          <a:p>
            <a:pPr marL="457200" indent="-457200">
              <a:buFont typeface="+mj-lt"/>
              <a:buAutoNum type="arabicPeriod" startAt="5"/>
            </a:pPr>
            <a:r>
              <a:rPr lang="id-ID" sz="2000" dirty="0">
                <a:solidFill>
                  <a:srgbClr val="C00000"/>
                </a:solidFill>
              </a:rPr>
              <a:t>Tugaskan lagi setiap objek </a:t>
            </a:r>
            <a:r>
              <a:rPr lang="id-ID" sz="2000" dirty="0"/>
              <a:t>dengan memakai pusat </a:t>
            </a:r>
            <a:r>
              <a:rPr lang="id-ID" sz="2000" dirty="0" err="1"/>
              <a:t>klaster</a:t>
            </a:r>
            <a:r>
              <a:rPr lang="id-ID" sz="2000" dirty="0"/>
              <a:t> yang baru. 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id-ID" sz="2000" dirty="0"/>
              <a:t>Nilai SSE yang baru:</a:t>
            </a:r>
          </a:p>
          <a:p>
            <a:endParaRPr lang="id-ID" sz="2000" dirty="0"/>
          </a:p>
          <a:p>
            <a:endParaRPr lang="id-ID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Interasi</a:t>
            </a:r>
            <a:r>
              <a:rPr lang="en-US" dirty="0"/>
              <a:t> 2</a:t>
            </a:r>
            <a:endParaRPr lang="id-ID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981200"/>
            <a:ext cx="3505200" cy="33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38400"/>
            <a:ext cx="4419600" cy="33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1" t="34012" r="27359" b="58249"/>
          <a:stretch>
            <a:fillRect/>
          </a:stretch>
        </p:blipFill>
        <p:spPr bwMode="auto">
          <a:xfrm>
            <a:off x="5715000" y="4267200"/>
            <a:ext cx="4800600" cy="928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7" t="47359" r="27258" b="29176"/>
          <a:stretch>
            <a:fillRect/>
          </a:stretch>
        </p:blipFill>
        <p:spPr bwMode="auto">
          <a:xfrm>
            <a:off x="1524000" y="1782501"/>
            <a:ext cx="4495800" cy="217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58" t="55527" r="37936" b="24599"/>
          <a:stretch>
            <a:fillRect/>
          </a:stretch>
        </p:blipFill>
        <p:spPr bwMode="auto">
          <a:xfrm>
            <a:off x="2023989" y="4040892"/>
            <a:ext cx="3048000" cy="2216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79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48400" y="1529105"/>
            <a:ext cx="5464224" cy="464309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id-ID" sz="2000" dirty="0"/>
              <a:t>Terdapat perubahan anggota </a:t>
            </a:r>
            <a:r>
              <a:rPr lang="id-ID" sz="2000" dirty="0" err="1"/>
              <a:t>cluster</a:t>
            </a:r>
            <a:r>
              <a:rPr lang="id-ID" sz="2000" dirty="0"/>
              <a:t> yaitu </a:t>
            </a:r>
            <a:r>
              <a:rPr lang="id-ID" sz="2000" dirty="0">
                <a:solidFill>
                  <a:srgbClr val="0070C0"/>
                </a:solidFill>
              </a:rPr>
              <a:t>cluster1={A,E,G,H}, cluster2={B,C,D,F}</a:t>
            </a:r>
            <a:r>
              <a:rPr lang="id-ID" sz="2000" dirty="0"/>
              <a:t>, maka </a:t>
            </a:r>
            <a:r>
              <a:rPr lang="id-ID" sz="2000" dirty="0">
                <a:solidFill>
                  <a:srgbClr val="C00000"/>
                </a:solidFill>
              </a:rPr>
              <a:t>cari lagi nilai </a:t>
            </a:r>
            <a:r>
              <a:rPr lang="id-ID" sz="2000" dirty="0" err="1">
                <a:solidFill>
                  <a:srgbClr val="C00000"/>
                </a:solidFill>
              </a:rPr>
              <a:t>centroid</a:t>
            </a:r>
            <a:r>
              <a:rPr lang="id-ID" sz="2000" dirty="0">
                <a:solidFill>
                  <a:srgbClr val="C00000"/>
                </a:solidFill>
              </a:rPr>
              <a:t> yang baru</a:t>
            </a:r>
            <a:r>
              <a:rPr lang="id-ID" sz="2000" dirty="0"/>
              <a:t> yaitu: m1=(1,25;1,75) dan m2=(4;2,75)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id-ID" sz="2000" dirty="0">
                <a:solidFill>
                  <a:srgbClr val="C00000"/>
                </a:solidFill>
              </a:rPr>
              <a:t>Tugaskan lagi setiap objek </a:t>
            </a:r>
            <a:r>
              <a:rPr lang="id-ID" sz="2000" dirty="0"/>
              <a:t>dengan memakai pusat </a:t>
            </a:r>
            <a:r>
              <a:rPr lang="id-ID" sz="2000" dirty="0" err="1"/>
              <a:t>klaster</a:t>
            </a:r>
            <a:r>
              <a:rPr lang="id-ID" sz="2000" dirty="0"/>
              <a:t> yang baru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id-ID" sz="2000" dirty="0"/>
              <a:t>Nilai SSE yang baru</a:t>
            </a:r>
            <a:r>
              <a:rPr lang="en-US" sz="2000" dirty="0"/>
              <a:t>:</a:t>
            </a:r>
            <a:endParaRPr lang="id-ID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Iterasi</a:t>
            </a:r>
            <a:r>
              <a:rPr lang="en-US" dirty="0"/>
              <a:t> 3</a:t>
            </a:r>
            <a:endParaRPr lang="id-ID" dirty="0"/>
          </a:p>
        </p:txBody>
      </p:sp>
      <p:pic>
        <p:nvPicPr>
          <p:cNvPr id="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7" t="33755" r="27258" b="44618"/>
          <a:stretch>
            <a:fillRect/>
          </a:stretch>
        </p:blipFill>
        <p:spPr bwMode="auto">
          <a:xfrm>
            <a:off x="1676400" y="1656899"/>
            <a:ext cx="4495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58" t="48903" r="37936" b="30518"/>
          <a:stretch>
            <a:fillRect/>
          </a:stretch>
        </p:blipFill>
        <p:spPr bwMode="auto">
          <a:xfrm>
            <a:off x="1905000" y="3866699"/>
            <a:ext cx="266700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11" t="51332" r="27359" b="39702"/>
          <a:stretch>
            <a:fillRect/>
          </a:stretch>
        </p:blipFill>
        <p:spPr bwMode="auto">
          <a:xfrm>
            <a:off x="5349510" y="4195999"/>
            <a:ext cx="50292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838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600" y="1529105"/>
            <a:ext cx="5461000" cy="4643095"/>
          </a:xfrm>
        </p:spPr>
        <p:txBody>
          <a:bodyPr>
            <a:normAutofit/>
          </a:bodyPr>
          <a:lstStyle/>
          <a:p>
            <a:r>
              <a:rPr lang="id-ID" sz="2400" dirty="0"/>
              <a:t>Dapat dilihat pada tabel.</a:t>
            </a:r>
            <a:r>
              <a:rPr lang="en-US" sz="2400" dirty="0"/>
              <a:t> </a:t>
            </a:r>
            <a:r>
              <a:rPr lang="id-ID" sz="2400" dirty="0">
                <a:solidFill>
                  <a:srgbClr val="C00000"/>
                </a:solidFill>
              </a:rPr>
              <a:t>Tidak ada perubahan anggota lagi </a:t>
            </a:r>
            <a:r>
              <a:rPr lang="id-ID" sz="2400" dirty="0"/>
              <a:t>pada masing-masing </a:t>
            </a:r>
            <a:r>
              <a:rPr lang="id-ID" sz="2400" dirty="0" err="1"/>
              <a:t>cluster</a:t>
            </a:r>
            <a:endParaRPr lang="id-ID" sz="2400" dirty="0"/>
          </a:p>
          <a:p>
            <a:r>
              <a:rPr lang="id-ID" sz="2400" dirty="0"/>
              <a:t>Hasil akhir yaitu:</a:t>
            </a:r>
            <a:r>
              <a:rPr lang="en-US" sz="2400" dirty="0"/>
              <a:t> </a:t>
            </a:r>
            <a:r>
              <a:rPr lang="id-ID" sz="2400" dirty="0">
                <a:solidFill>
                  <a:srgbClr val="0070C0"/>
                </a:solidFill>
              </a:rPr>
              <a:t>cluster1={A,E,G,H}</a:t>
            </a:r>
            <a:r>
              <a:rPr lang="id-ID" sz="2400" dirty="0"/>
              <a:t>, dan </a:t>
            </a:r>
            <a:r>
              <a:rPr lang="id-ID" sz="2400" dirty="0">
                <a:solidFill>
                  <a:srgbClr val="0070C0"/>
                </a:solidFill>
              </a:rPr>
              <a:t>cluster2={B,C,D,F}</a:t>
            </a:r>
            <a:r>
              <a:rPr lang="en-US" sz="2400" dirty="0">
                <a:solidFill>
                  <a:srgbClr val="0070C0"/>
                </a:solidFill>
              </a:rPr>
              <a:t/>
            </a:r>
            <a:br>
              <a:rPr lang="en-US" sz="2400" dirty="0">
                <a:solidFill>
                  <a:srgbClr val="0070C0"/>
                </a:solidFill>
              </a:rPr>
            </a:br>
            <a:r>
              <a:rPr lang="en-US" sz="2400" dirty="0"/>
              <a:t>D</a:t>
            </a:r>
            <a:r>
              <a:rPr lang="id-ID" sz="2400" dirty="0" err="1"/>
              <a:t>engan</a:t>
            </a:r>
            <a:r>
              <a:rPr lang="id-ID" sz="2400" dirty="0"/>
              <a:t> nilai </a:t>
            </a:r>
            <a:r>
              <a:rPr lang="id-ID" sz="2400" dirty="0">
                <a:solidFill>
                  <a:srgbClr val="C00000"/>
                </a:solidFill>
              </a:rPr>
              <a:t>SSE = 6,25 </a:t>
            </a:r>
            <a:r>
              <a:rPr lang="id-ID" sz="2400" dirty="0"/>
              <a:t>dan </a:t>
            </a:r>
            <a:r>
              <a:rPr lang="id-ID" sz="2400" dirty="0">
                <a:solidFill>
                  <a:srgbClr val="0070C0"/>
                </a:solidFill>
              </a:rPr>
              <a:t>jumlah </a:t>
            </a:r>
            <a:r>
              <a:rPr lang="id-ID" sz="2400" dirty="0" err="1">
                <a:solidFill>
                  <a:srgbClr val="0070C0"/>
                </a:solidFill>
              </a:rPr>
              <a:t>iterasi</a:t>
            </a:r>
            <a:r>
              <a:rPr lang="id-ID" sz="2400" dirty="0">
                <a:solidFill>
                  <a:srgbClr val="0070C0"/>
                </a:solidFill>
              </a:rPr>
              <a:t> 3</a:t>
            </a:r>
          </a:p>
          <a:p>
            <a:endParaRPr lang="id-ID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Akhir</a:t>
            </a:r>
            <a:endParaRPr lang="id-ID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62" t="38307" r="27260" b="39322"/>
          <a:stretch>
            <a:fillRect/>
          </a:stretch>
        </p:blipFill>
        <p:spPr bwMode="auto">
          <a:xfrm>
            <a:off x="1676400" y="1676400"/>
            <a:ext cx="4572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23636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 err="1"/>
              <a:t>Lakukan</a:t>
            </a:r>
            <a:r>
              <a:rPr lang="en-US" sz="3200" dirty="0"/>
              <a:t> </a:t>
            </a:r>
            <a:r>
              <a:rPr lang="en-US" sz="3200" dirty="0" err="1"/>
              <a:t>eksperimen</a:t>
            </a:r>
            <a:r>
              <a:rPr lang="en-US" sz="3200" dirty="0"/>
              <a:t> </a:t>
            </a:r>
            <a:r>
              <a:rPr lang="en-US" sz="3200" dirty="0" err="1"/>
              <a:t>mengikuti</a:t>
            </a:r>
            <a:r>
              <a:rPr lang="en-US" sz="3200" dirty="0"/>
              <a:t> </a:t>
            </a:r>
            <a:r>
              <a:rPr lang="en-US" sz="3200" dirty="0" err="1"/>
              <a:t>buku</a:t>
            </a:r>
            <a:r>
              <a:rPr lang="en-US" sz="3200" dirty="0"/>
              <a:t> Matthew North, Data Mining for the Masses, 2012, </a:t>
            </a:r>
            <a:r>
              <a:rPr lang="en-US" sz="3200" dirty="0">
                <a:solidFill>
                  <a:srgbClr val="C00000"/>
                </a:solidFill>
              </a:rPr>
              <a:t>Chapter 6 k-Means Clustering</a:t>
            </a:r>
            <a:r>
              <a:rPr lang="en-US" sz="3200" dirty="0"/>
              <a:t>, pp. 91-103 (</a:t>
            </a:r>
            <a:r>
              <a:rPr lang="en-US" sz="3200" dirty="0">
                <a:solidFill>
                  <a:srgbClr val="0070C0"/>
                </a:solidFill>
              </a:rPr>
              <a:t>CoronaryHeartDisease.csv</a:t>
            </a:r>
            <a:r>
              <a:rPr lang="en-US" sz="3200" dirty="0"/>
              <a:t>)</a:t>
            </a:r>
          </a:p>
          <a:p>
            <a:r>
              <a:rPr lang="id-ID" sz="3200" dirty="0"/>
              <a:t>Gambarkan grafik (chart) dan pilih </a:t>
            </a:r>
            <a:r>
              <a:rPr lang="id-ID" sz="3200" dirty="0">
                <a:solidFill>
                  <a:srgbClr val="C00000"/>
                </a:solidFill>
              </a:rPr>
              <a:t>Scatter 3D </a:t>
            </a:r>
            <a:r>
              <a:rPr lang="id-ID" sz="3200" dirty="0"/>
              <a:t>Color untuk menggambarkan data hasil klastering yang telah dilakukan</a:t>
            </a:r>
          </a:p>
          <a:p>
            <a:r>
              <a:rPr lang="en-US" sz="3200" dirty="0" err="1"/>
              <a:t>Analisis</a:t>
            </a:r>
            <a:r>
              <a:rPr lang="en-US" sz="3200" dirty="0"/>
              <a:t> </a:t>
            </a:r>
            <a:r>
              <a:rPr lang="en-US" sz="3200" dirty="0" err="1"/>
              <a:t>apa</a:t>
            </a:r>
            <a:r>
              <a:rPr lang="en-US" sz="3200" dirty="0"/>
              <a:t> yang </a:t>
            </a:r>
            <a:r>
              <a:rPr lang="en-US" sz="3200" dirty="0" err="1"/>
              <a:t>telah</a:t>
            </a:r>
            <a:r>
              <a:rPr lang="en-US" sz="3200" dirty="0"/>
              <a:t> </a:t>
            </a:r>
            <a:r>
              <a:rPr lang="en-US" sz="3200" dirty="0" err="1"/>
              <a:t>dilakukan</a:t>
            </a:r>
            <a:r>
              <a:rPr lang="en-US" sz="3200" dirty="0"/>
              <a:t> </a:t>
            </a:r>
            <a:r>
              <a:rPr lang="en-US" sz="3200" dirty="0" err="1"/>
              <a:t>oleh</a:t>
            </a:r>
            <a:r>
              <a:rPr lang="en-US" sz="3200" dirty="0"/>
              <a:t> Sonia, </a:t>
            </a:r>
            <a:r>
              <a:rPr lang="en-US" sz="3200" dirty="0" err="1"/>
              <a:t>dan</a:t>
            </a:r>
            <a:r>
              <a:rPr lang="en-US" sz="3200" dirty="0"/>
              <a:t> </a:t>
            </a:r>
            <a:r>
              <a:rPr lang="en-US" sz="3200" dirty="0" err="1"/>
              <a:t>apa</a:t>
            </a:r>
            <a:r>
              <a:rPr lang="en-US" sz="3200" dirty="0"/>
              <a:t> </a:t>
            </a:r>
            <a:r>
              <a:rPr lang="en-US" sz="3200" dirty="0" err="1"/>
              <a:t>manfaat</a:t>
            </a:r>
            <a:r>
              <a:rPr lang="en-US" sz="3200" dirty="0"/>
              <a:t> k-Means clustering </a:t>
            </a:r>
            <a:r>
              <a:rPr lang="en-US" sz="3200" dirty="0" err="1"/>
              <a:t>bagi</a:t>
            </a:r>
            <a:r>
              <a:rPr lang="en-US" sz="3200" dirty="0"/>
              <a:t> </a:t>
            </a:r>
            <a:r>
              <a:rPr lang="en-US" sz="3200" dirty="0" err="1"/>
              <a:t>pekerjaannya</a:t>
            </a:r>
            <a:r>
              <a:rPr lang="en-US" sz="3200" dirty="0"/>
              <a:t>?</a:t>
            </a:r>
            <a:endParaRPr lang="id-ID" sz="3200" dirty="0"/>
          </a:p>
          <a:p>
            <a:endParaRPr lang="id-ID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Latihan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39837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La</a:t>
            </a:r>
            <a:r>
              <a:rPr lang="en-US" dirty="0" err="1"/>
              <a:t>kukan</a:t>
            </a:r>
            <a:r>
              <a:rPr lang="en-US" dirty="0"/>
              <a:t> </a:t>
            </a:r>
            <a:r>
              <a:rPr lang="en-US" dirty="0" err="1"/>
              <a:t>pengukuran</a:t>
            </a:r>
            <a:r>
              <a:rPr lang="en-US" dirty="0"/>
              <a:t> performance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Cluster Distance Performance,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mendapatkan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Davies </a:t>
            </a:r>
            <a:r>
              <a:rPr lang="en-US" dirty="0" err="1"/>
              <a:t>Bouldin</a:t>
            </a:r>
            <a:r>
              <a:rPr lang="en-US" dirty="0"/>
              <a:t> Index (DBI)</a:t>
            </a:r>
            <a:endParaRPr lang="id-ID" dirty="0"/>
          </a:p>
          <a:p>
            <a:r>
              <a:rPr lang="en-US" dirty="0" err="1"/>
              <a:t>Nilai</a:t>
            </a:r>
            <a:r>
              <a:rPr lang="en-US" dirty="0"/>
              <a:t> DBI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rendah</a:t>
            </a:r>
            <a:r>
              <a:rPr lang="en-US" dirty="0"/>
              <a:t> </a:t>
            </a:r>
            <a:r>
              <a:rPr lang="en-US" dirty="0" err="1"/>
              <a:t>berarti</a:t>
            </a:r>
            <a:r>
              <a:rPr lang="en-US" dirty="0"/>
              <a:t> cluster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semakin</a:t>
            </a:r>
            <a:r>
              <a:rPr lang="en-US" dirty="0"/>
              <a:t> </a:t>
            </a:r>
            <a:r>
              <a:rPr lang="en-US" dirty="0" err="1"/>
              <a:t>baik</a:t>
            </a:r>
            <a:endParaRPr lang="id-ID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Latihan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729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Lakukan</a:t>
            </a:r>
            <a:r>
              <a:rPr lang="en-US" sz="3200" dirty="0"/>
              <a:t> </a:t>
            </a:r>
            <a:r>
              <a:rPr lang="en-US" sz="3200" dirty="0" err="1"/>
              <a:t>klastering</a:t>
            </a:r>
            <a:r>
              <a:rPr lang="en-US" sz="3200" dirty="0"/>
              <a:t> </a:t>
            </a:r>
            <a:r>
              <a:rPr lang="en-US" sz="3200" dirty="0" err="1"/>
              <a:t>terhadap</a:t>
            </a:r>
            <a:r>
              <a:rPr lang="en-US" sz="3200" dirty="0"/>
              <a:t> data </a:t>
            </a:r>
            <a:r>
              <a:rPr lang="en-US" sz="3200"/>
              <a:t>IMFdata.csv </a:t>
            </a:r>
            <a:r>
              <a:rPr lang="en-US" sz="3200" smtClean="0"/>
              <a:t>(</a:t>
            </a:r>
            <a:r>
              <a:rPr lang="en-US">
                <a:solidFill>
                  <a:srgbClr val="0070C0"/>
                </a:solidFill>
              </a:rPr>
              <a:t>https://github.com/achmatim/data-mining/tree/main/Dataset</a:t>
            </a:r>
            <a:r>
              <a:rPr lang="en-US" sz="3200" smtClean="0"/>
              <a:t>)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Latihan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8010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484784"/>
            <a:ext cx="10441160" cy="483981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2600" dirty="0">
                <a:solidFill>
                  <a:srgbClr val="C00000"/>
                </a:solidFill>
                <a:ea typeface="SimSun" panose="02010600030101010101" pitchFamily="2" charset="-122"/>
              </a:rPr>
              <a:t>Strength</a:t>
            </a:r>
            <a:r>
              <a:rPr lang="en-US" altLang="zh-CN" sz="2600" u="sng" dirty="0">
                <a:ea typeface="SimSun" panose="02010600030101010101" pitchFamily="2" charset="-122"/>
              </a:rPr>
              <a:t>:</a:t>
            </a:r>
            <a:endParaRPr lang="en-US" altLang="zh-CN" sz="2600" dirty="0">
              <a:ea typeface="SimSun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200" i="1" dirty="0">
                <a:ea typeface="SimSun" panose="02010600030101010101" pitchFamily="2" charset="-122"/>
              </a:rPr>
              <a:t>Efficient</a:t>
            </a:r>
            <a:r>
              <a:rPr lang="en-US" altLang="zh-CN" sz="2200" dirty="0">
                <a:ea typeface="SimSun" panose="02010600030101010101" pitchFamily="2" charset="-122"/>
              </a:rPr>
              <a:t>: </a:t>
            </a:r>
            <a:r>
              <a:rPr lang="en-US" altLang="zh-CN" sz="2200" i="1" dirty="0">
                <a:ea typeface="SimSun" panose="02010600030101010101" pitchFamily="2" charset="-122"/>
              </a:rPr>
              <a:t>O</a:t>
            </a:r>
            <a:r>
              <a:rPr lang="en-US" altLang="zh-CN" sz="2200" dirty="0">
                <a:ea typeface="SimSun" panose="02010600030101010101" pitchFamily="2" charset="-122"/>
              </a:rPr>
              <a:t>(</a:t>
            </a:r>
            <a:r>
              <a:rPr lang="en-US" altLang="zh-CN" sz="2200" i="1" dirty="0" err="1">
                <a:ea typeface="SimSun" panose="02010600030101010101" pitchFamily="2" charset="-122"/>
              </a:rPr>
              <a:t>tkn</a:t>
            </a:r>
            <a:r>
              <a:rPr lang="en-US" altLang="zh-CN" sz="2200" dirty="0">
                <a:ea typeface="SimSun" panose="02010600030101010101" pitchFamily="2" charset="-122"/>
              </a:rPr>
              <a:t>), where </a:t>
            </a:r>
            <a:r>
              <a:rPr lang="en-US" altLang="zh-CN" sz="2200" i="1" dirty="0">
                <a:ea typeface="SimSun" panose="02010600030101010101" pitchFamily="2" charset="-122"/>
              </a:rPr>
              <a:t>n</a:t>
            </a:r>
            <a:r>
              <a:rPr lang="en-US" altLang="zh-CN" sz="2200" dirty="0">
                <a:ea typeface="SimSun" panose="02010600030101010101" pitchFamily="2" charset="-122"/>
              </a:rPr>
              <a:t> is # objects, </a:t>
            </a:r>
            <a:r>
              <a:rPr lang="en-US" altLang="zh-CN" sz="2200" i="1" dirty="0">
                <a:ea typeface="SimSun" panose="02010600030101010101" pitchFamily="2" charset="-122"/>
              </a:rPr>
              <a:t>k</a:t>
            </a:r>
            <a:r>
              <a:rPr lang="en-US" altLang="zh-CN" sz="2200" dirty="0">
                <a:ea typeface="SimSun" panose="02010600030101010101" pitchFamily="2" charset="-122"/>
              </a:rPr>
              <a:t> is # clusters, and </a:t>
            </a:r>
            <a:r>
              <a:rPr lang="en-US" altLang="zh-CN" sz="2200" i="1" dirty="0">
                <a:ea typeface="SimSun" panose="02010600030101010101" pitchFamily="2" charset="-122"/>
              </a:rPr>
              <a:t>t  </a:t>
            </a:r>
            <a:r>
              <a:rPr lang="en-US" altLang="zh-CN" sz="2200" dirty="0">
                <a:ea typeface="SimSun" panose="02010600030101010101" pitchFamily="2" charset="-122"/>
              </a:rPr>
              <a:t>is # iterations. Normally, </a:t>
            </a:r>
            <a:r>
              <a:rPr lang="en-US" altLang="zh-CN" sz="2200" i="1" dirty="0">
                <a:ea typeface="SimSun" panose="02010600030101010101" pitchFamily="2" charset="-122"/>
              </a:rPr>
              <a:t>k</a:t>
            </a:r>
            <a:r>
              <a:rPr lang="en-US" altLang="zh-CN" sz="2200" dirty="0">
                <a:ea typeface="SimSun" panose="02010600030101010101" pitchFamily="2" charset="-122"/>
              </a:rPr>
              <a:t>, </a:t>
            </a:r>
            <a:r>
              <a:rPr lang="en-US" altLang="zh-CN" sz="2200" i="1" dirty="0">
                <a:ea typeface="SimSun" panose="02010600030101010101" pitchFamily="2" charset="-122"/>
              </a:rPr>
              <a:t>t</a:t>
            </a:r>
            <a:r>
              <a:rPr lang="en-US" altLang="zh-CN" sz="2200" dirty="0">
                <a:ea typeface="SimSun" panose="02010600030101010101" pitchFamily="2" charset="-122"/>
              </a:rPr>
              <a:t> &lt;&lt; </a:t>
            </a:r>
            <a:r>
              <a:rPr lang="en-US" altLang="zh-CN" sz="2200" i="1" dirty="0">
                <a:ea typeface="SimSun" panose="02010600030101010101" pitchFamily="2" charset="-122"/>
              </a:rPr>
              <a:t>n</a:t>
            </a:r>
            <a:r>
              <a:rPr lang="en-US" altLang="zh-CN" sz="2200" dirty="0">
                <a:ea typeface="SimSun" panose="02010600030101010101" pitchFamily="2" charset="-122"/>
              </a:rPr>
              <a:t>.</a:t>
            </a:r>
          </a:p>
          <a:p>
            <a:pPr lvl="1">
              <a:lnSpc>
                <a:spcPct val="120000"/>
              </a:lnSpc>
            </a:pPr>
            <a:r>
              <a:rPr lang="en-US" altLang="ko-KR" sz="2200" dirty="0">
                <a:ea typeface="Gulim" panose="020B0600000101010101" pitchFamily="34" charset="-127"/>
              </a:rPr>
              <a:t>Comparing: PAM: O(k(n-k)</a:t>
            </a:r>
            <a:r>
              <a:rPr lang="en-US" altLang="ko-KR" sz="2200" baseline="30000" dirty="0">
                <a:ea typeface="Gulim" panose="020B0600000101010101" pitchFamily="34" charset="-127"/>
              </a:rPr>
              <a:t>2</a:t>
            </a:r>
            <a:r>
              <a:rPr lang="en-US" altLang="ko-KR" sz="2200" dirty="0">
                <a:ea typeface="Gulim" panose="020B0600000101010101" pitchFamily="34" charset="-127"/>
              </a:rPr>
              <a:t> ), CLARA: O(ks</a:t>
            </a:r>
            <a:r>
              <a:rPr lang="en-US" altLang="ko-KR" sz="2200" baseline="30000" dirty="0">
                <a:ea typeface="Gulim" panose="020B0600000101010101" pitchFamily="34" charset="-127"/>
              </a:rPr>
              <a:t>2</a:t>
            </a:r>
            <a:r>
              <a:rPr lang="en-US" altLang="ko-KR" sz="2200" dirty="0">
                <a:ea typeface="Gulim" panose="020B0600000101010101" pitchFamily="34" charset="-127"/>
              </a:rPr>
              <a:t> + k(n-k))</a:t>
            </a:r>
            <a:endParaRPr lang="en-US" altLang="zh-CN" sz="2200" dirty="0"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600" dirty="0">
                <a:solidFill>
                  <a:srgbClr val="C00000"/>
                </a:solidFill>
                <a:ea typeface="SimSun" panose="02010600030101010101" pitchFamily="2" charset="-122"/>
              </a:rPr>
              <a:t>Comment</a:t>
            </a:r>
            <a:r>
              <a:rPr lang="en-US" altLang="zh-CN" sz="2600" u="sng" dirty="0">
                <a:ea typeface="SimSun" panose="02010600030101010101" pitchFamily="2" charset="-122"/>
              </a:rPr>
              <a:t>:</a:t>
            </a:r>
            <a:r>
              <a:rPr lang="en-US" altLang="zh-CN" sz="2600" dirty="0">
                <a:ea typeface="SimSun" panose="02010600030101010101" pitchFamily="2" charset="-122"/>
              </a:rPr>
              <a:t> </a:t>
            </a:r>
            <a:r>
              <a:rPr lang="en-US" altLang="zh-CN" sz="2000" dirty="0">
                <a:ea typeface="SimSun" panose="02010600030101010101" pitchFamily="2" charset="-122"/>
              </a:rPr>
              <a:t>Often terminates at a </a:t>
            </a:r>
            <a:r>
              <a:rPr lang="en-US" altLang="zh-CN" sz="2000" i="1" dirty="0">
                <a:ea typeface="SimSun" panose="02010600030101010101" pitchFamily="2" charset="-122"/>
              </a:rPr>
              <a:t>local optimal</a:t>
            </a:r>
            <a:endParaRPr lang="en-US" altLang="zh-CN" sz="2000" dirty="0">
              <a:ea typeface="SimSun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600" dirty="0">
                <a:solidFill>
                  <a:srgbClr val="C00000"/>
                </a:solidFill>
                <a:ea typeface="SimSun" panose="02010600030101010101" pitchFamily="2" charset="-122"/>
              </a:rPr>
              <a:t>Weakness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ea typeface="SimSun" panose="02010600030101010101" pitchFamily="2" charset="-122"/>
              </a:rPr>
              <a:t>Applicable only to </a:t>
            </a:r>
            <a:r>
              <a:rPr lang="en-US" altLang="zh-CN" sz="2000" dirty="0">
                <a:solidFill>
                  <a:srgbClr val="0070C0"/>
                </a:solidFill>
                <a:ea typeface="SimSun" panose="02010600030101010101" pitchFamily="2" charset="-122"/>
              </a:rPr>
              <a:t>objects in a continuous n-dimensional </a:t>
            </a:r>
            <a:r>
              <a:rPr lang="en-US" altLang="zh-CN" sz="2000" dirty="0">
                <a:ea typeface="SimSun" panose="02010600030101010101" pitchFamily="2" charset="-122"/>
              </a:rPr>
              <a:t>space </a:t>
            </a:r>
            <a:endParaRPr lang="en-US" altLang="zh-CN" sz="2000" i="1" dirty="0">
              <a:ea typeface="SimSun" panose="02010600030101010101" pitchFamily="2" charset="-122"/>
            </a:endParaRPr>
          </a:p>
          <a:p>
            <a:pPr lvl="2">
              <a:lnSpc>
                <a:spcPct val="120000"/>
              </a:lnSpc>
            </a:pPr>
            <a:r>
              <a:rPr lang="en-US" altLang="zh-CN" sz="1900" dirty="0">
                <a:ea typeface="SimSun" panose="02010600030101010101" pitchFamily="2" charset="-122"/>
              </a:rPr>
              <a:t>Using the k-modes method for categorical data</a:t>
            </a:r>
          </a:p>
          <a:p>
            <a:pPr lvl="2">
              <a:lnSpc>
                <a:spcPct val="120000"/>
              </a:lnSpc>
            </a:pPr>
            <a:r>
              <a:rPr lang="en-US" altLang="zh-CN" sz="1900" dirty="0">
                <a:ea typeface="SimSun" panose="02010600030101010101" pitchFamily="2" charset="-122"/>
              </a:rPr>
              <a:t>In comparison, k-</a:t>
            </a:r>
            <a:r>
              <a:rPr lang="en-US" altLang="zh-CN" sz="1900" dirty="0" err="1">
                <a:ea typeface="SimSun" panose="02010600030101010101" pitchFamily="2" charset="-122"/>
              </a:rPr>
              <a:t>medoids</a:t>
            </a:r>
            <a:r>
              <a:rPr lang="en-US" altLang="zh-CN" sz="1900" dirty="0">
                <a:ea typeface="SimSun" panose="02010600030101010101" pitchFamily="2" charset="-122"/>
              </a:rPr>
              <a:t> can be applied to a wide range of data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solidFill>
                  <a:srgbClr val="0070C0"/>
                </a:solidFill>
                <a:ea typeface="SimSun" panose="02010600030101010101" pitchFamily="2" charset="-122"/>
              </a:rPr>
              <a:t>Need to specify </a:t>
            </a:r>
            <a:r>
              <a:rPr lang="en-US" altLang="zh-CN" sz="2000" i="1" dirty="0">
                <a:solidFill>
                  <a:srgbClr val="0070C0"/>
                </a:solidFill>
                <a:ea typeface="SimSun" panose="02010600030101010101" pitchFamily="2" charset="-122"/>
              </a:rPr>
              <a:t>k</a:t>
            </a:r>
            <a:r>
              <a:rPr lang="en-US" altLang="zh-CN" sz="2000" i="1" dirty="0">
                <a:ea typeface="SimSun" panose="02010600030101010101" pitchFamily="2" charset="-122"/>
              </a:rPr>
              <a:t>, </a:t>
            </a:r>
            <a:r>
              <a:rPr lang="en-US" altLang="zh-CN" sz="2000" dirty="0">
                <a:ea typeface="SimSun" panose="02010600030101010101" pitchFamily="2" charset="-122"/>
              </a:rPr>
              <a:t>the </a:t>
            </a:r>
            <a:r>
              <a:rPr lang="en-US" altLang="zh-CN" sz="2000" i="1" dirty="0">
                <a:ea typeface="SimSun" panose="02010600030101010101" pitchFamily="2" charset="-122"/>
              </a:rPr>
              <a:t>number</a:t>
            </a:r>
            <a:r>
              <a:rPr lang="en-US" altLang="zh-CN" sz="2000" dirty="0">
                <a:ea typeface="SimSun" panose="02010600030101010101" pitchFamily="2" charset="-122"/>
              </a:rPr>
              <a:t> of clusters, in advance (there are ways to automatically determine the best </a:t>
            </a:r>
            <a:r>
              <a:rPr lang="en-US" altLang="zh-CN" sz="2000" i="1" dirty="0">
                <a:ea typeface="SimSun" panose="02010600030101010101" pitchFamily="2" charset="-122"/>
              </a:rPr>
              <a:t>k</a:t>
            </a:r>
            <a:r>
              <a:rPr lang="en-US" altLang="zh-CN" sz="2000" dirty="0">
                <a:ea typeface="SimSun" panose="02010600030101010101" pitchFamily="2" charset="-122"/>
              </a:rPr>
              <a:t> (see Hastie et al., 2009)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solidFill>
                  <a:srgbClr val="0070C0"/>
                </a:solidFill>
                <a:ea typeface="SimSun" panose="02010600030101010101" pitchFamily="2" charset="-122"/>
              </a:rPr>
              <a:t>Sensitive to noisy data </a:t>
            </a:r>
            <a:r>
              <a:rPr lang="en-US" altLang="zh-CN" sz="2000" dirty="0">
                <a:ea typeface="SimSun" panose="02010600030101010101" pitchFamily="2" charset="-122"/>
              </a:rPr>
              <a:t>and </a:t>
            </a:r>
            <a:r>
              <a:rPr lang="en-US" altLang="zh-CN" sz="2000" i="1" dirty="0">
                <a:ea typeface="SimSun" panose="02010600030101010101" pitchFamily="2" charset="-122"/>
              </a:rPr>
              <a:t>outliers</a:t>
            </a:r>
            <a:endParaRPr lang="en-US" altLang="zh-CN" sz="2000" dirty="0">
              <a:ea typeface="SimSun" panose="02010600030101010101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ea typeface="SimSun" panose="02010600030101010101" pitchFamily="2" charset="-122"/>
              </a:rPr>
              <a:t>Not suitable to discover clusters with </a:t>
            </a:r>
            <a:r>
              <a:rPr lang="en-US" altLang="zh-CN" sz="2000" i="1" dirty="0">
                <a:ea typeface="SimSun" panose="02010600030101010101" pitchFamily="2" charset="-122"/>
              </a:rPr>
              <a:t>non-convex shapes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32" y="692696"/>
            <a:ext cx="10871200" cy="56356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Comments on the </a:t>
            </a:r>
            <a:r>
              <a:rPr lang="en-US" altLang="zh-CN" i="1" dirty="0">
                <a:ea typeface="SimSun" panose="02010600030101010101" pitchFamily="2" charset="-122"/>
              </a:rPr>
              <a:t>K-Means</a:t>
            </a:r>
            <a:r>
              <a:rPr lang="en-US" altLang="zh-CN" dirty="0">
                <a:ea typeface="SimSun" panose="02010600030101010101" pitchFamily="2" charset="-122"/>
              </a:rPr>
              <a:t> Method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67165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52549"/>
            <a:ext cx="10222160" cy="5124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Most of the variants of the </a:t>
            </a:r>
            <a:r>
              <a:rPr lang="en-US" altLang="zh-CN" sz="2400" i="1" dirty="0">
                <a:ea typeface="SimSun" panose="02010600030101010101" pitchFamily="2" charset="-122"/>
              </a:rPr>
              <a:t>k-means</a:t>
            </a:r>
            <a:r>
              <a:rPr lang="en-US" altLang="zh-CN" sz="2400" dirty="0">
                <a:ea typeface="SimSun" panose="02010600030101010101" pitchFamily="2" charset="-122"/>
              </a:rPr>
              <a:t> which differ in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SimSun" panose="02010600030101010101" pitchFamily="2" charset="-122"/>
              </a:rPr>
              <a:t>Selection of the </a:t>
            </a:r>
            <a:r>
              <a:rPr lang="en-US" altLang="zh-CN" dirty="0">
                <a:solidFill>
                  <a:srgbClr val="0070C0"/>
                </a:solidFill>
                <a:ea typeface="SimSun" panose="02010600030101010101" pitchFamily="2" charset="-122"/>
              </a:rPr>
              <a:t>initial </a:t>
            </a:r>
            <a:r>
              <a:rPr lang="en-US" altLang="zh-CN" i="1" dirty="0">
                <a:solidFill>
                  <a:srgbClr val="0070C0"/>
                </a:solidFill>
                <a:ea typeface="SimSun" panose="02010600030101010101" pitchFamily="2" charset="-122"/>
              </a:rPr>
              <a:t>k</a:t>
            </a:r>
            <a:r>
              <a:rPr lang="en-US" altLang="zh-CN" dirty="0">
                <a:solidFill>
                  <a:srgbClr val="0070C0"/>
                </a:solidFill>
                <a:ea typeface="SimSun" panose="02010600030101010101" pitchFamily="2" charset="-122"/>
              </a:rPr>
              <a:t> means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SimSun" panose="02010600030101010101" pitchFamily="2" charset="-122"/>
              </a:rPr>
              <a:t>Dissimilarity calculations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SimSun" panose="02010600030101010101" pitchFamily="2" charset="-122"/>
              </a:rPr>
              <a:t>Strategies to calculate cluster means</a:t>
            </a:r>
          </a:p>
          <a:p>
            <a:pPr>
              <a:lnSpc>
                <a:spcPct val="100000"/>
              </a:lnSpc>
            </a:pPr>
            <a:endParaRPr lang="en-US" altLang="zh-CN" sz="2400" dirty="0">
              <a:ea typeface="SimSun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Handling categorical data: </a:t>
            </a:r>
            <a:r>
              <a:rPr lang="en-US" altLang="zh-CN" sz="2400" i="1" dirty="0">
                <a:ea typeface="SimSun" panose="02010600030101010101" pitchFamily="2" charset="-122"/>
              </a:rPr>
              <a:t>k-modes</a:t>
            </a:r>
            <a:endParaRPr lang="en-US" altLang="zh-CN" sz="2400" dirty="0">
              <a:ea typeface="SimSun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SimSun" panose="02010600030101010101" pitchFamily="2" charset="-122"/>
              </a:rPr>
              <a:t>Replacing means of clusters with </a:t>
            </a:r>
            <a:r>
              <a:rPr lang="en-US" altLang="zh-CN" u="sng" dirty="0">
                <a:ea typeface="SimSun" panose="02010600030101010101" pitchFamily="2" charset="-122"/>
              </a:rPr>
              <a:t>modes</a:t>
            </a:r>
            <a:endParaRPr lang="en-US" altLang="zh-CN" dirty="0">
              <a:ea typeface="SimSun" panose="02010600030101010101" pitchFamily="2" charset="-122"/>
            </a:endParaRP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SimSun" panose="02010600030101010101" pitchFamily="2" charset="-122"/>
              </a:rPr>
              <a:t>Using new dissimilarity measures to deal with categorical objects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SimSun" panose="02010600030101010101" pitchFamily="2" charset="-122"/>
              </a:rPr>
              <a:t>Using a </a:t>
            </a:r>
            <a:r>
              <a:rPr lang="en-US" altLang="zh-CN" u="sng" dirty="0">
                <a:ea typeface="SimSun" panose="02010600030101010101" pitchFamily="2" charset="-122"/>
              </a:rPr>
              <a:t>frequency</a:t>
            </a:r>
            <a:r>
              <a:rPr lang="en-US" altLang="zh-CN" dirty="0">
                <a:ea typeface="SimSun" panose="02010600030101010101" pitchFamily="2" charset="-122"/>
              </a:rPr>
              <a:t>-based method to update modes of clusters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ea typeface="SimSun" panose="02010600030101010101" pitchFamily="2" charset="-122"/>
              </a:rPr>
              <a:t>A mixture of categorical and numerical data: </a:t>
            </a:r>
            <a:r>
              <a:rPr lang="en-US" altLang="zh-CN" i="1" dirty="0">
                <a:ea typeface="SimSun" panose="02010600030101010101" pitchFamily="2" charset="-122"/>
              </a:rPr>
              <a:t>k-prototype</a:t>
            </a:r>
            <a:r>
              <a:rPr lang="en-US" altLang="zh-CN" dirty="0">
                <a:ea typeface="SimSun" panose="02010600030101010101" pitchFamily="2" charset="-122"/>
              </a:rPr>
              <a:t> method</a:t>
            </a:r>
          </a:p>
          <a:p>
            <a:pPr>
              <a:lnSpc>
                <a:spcPct val="100000"/>
              </a:lnSpc>
            </a:pPr>
            <a:endParaRPr lang="id-ID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Variations of the </a:t>
            </a:r>
            <a:r>
              <a:rPr lang="en-US" altLang="zh-CN" i="1" dirty="0">
                <a:ea typeface="SimSun" panose="02010600030101010101" pitchFamily="2" charset="-122"/>
              </a:rPr>
              <a:t>K-Means</a:t>
            </a:r>
            <a:r>
              <a:rPr lang="en-US" altLang="zh-CN" dirty="0">
                <a:ea typeface="SimSun" panose="02010600030101010101" pitchFamily="2" charset="-122"/>
              </a:rPr>
              <a:t> Method</a:t>
            </a:r>
            <a:endParaRPr lang="id-ID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620000" y="1981200"/>
          <a:ext cx="2687638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SmartDraw" r:id="rId3" imgW="2688336" imgH="1371600" progId="">
                  <p:embed/>
                </p:oleObj>
              </mc:Choice>
              <mc:Fallback>
                <p:oleObj name="SmartDraw" r:id="rId3" imgW="2688336" imgH="1371600" progId="">
                  <p:embed/>
                  <p:pic>
                    <p:nvPicPr>
                      <p:cNvPr id="5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981200"/>
                        <a:ext cx="2687638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1366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84784"/>
            <a:ext cx="10510192" cy="493971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2400" dirty="0">
                <a:ea typeface="Gulim" panose="020B0600000101010101" pitchFamily="34" charset="-127"/>
              </a:rPr>
              <a:t>The k-means algorithm is </a:t>
            </a:r>
            <a:r>
              <a:rPr lang="en-US" altLang="ko-KR" sz="2400" dirty="0">
                <a:solidFill>
                  <a:srgbClr val="C00000"/>
                </a:solidFill>
                <a:ea typeface="Gulim" panose="020B0600000101010101" pitchFamily="34" charset="-127"/>
              </a:rPr>
              <a:t>sensitive to outliers</a:t>
            </a:r>
            <a:r>
              <a:rPr lang="en-US" altLang="ko-KR" sz="2400" dirty="0">
                <a:ea typeface="Gulim" panose="020B0600000101010101" pitchFamily="34" charset="-127"/>
              </a:rPr>
              <a:t>!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>
                <a:ea typeface="Gulim" panose="020B0600000101010101" pitchFamily="34" charset="-127"/>
              </a:rPr>
              <a:t>Since an object with an extremely large value may substantially distort the distribution of the data</a:t>
            </a:r>
          </a:p>
          <a:p>
            <a:pPr>
              <a:lnSpc>
                <a:spcPct val="100000"/>
              </a:lnSpc>
            </a:pPr>
            <a:r>
              <a:rPr lang="en-US" altLang="ko-KR" sz="2400" dirty="0">
                <a:ea typeface="Gulim" panose="020B0600000101010101" pitchFamily="34" charset="-127"/>
              </a:rPr>
              <a:t>K-</a:t>
            </a:r>
            <a:r>
              <a:rPr lang="en-US" altLang="ko-KR" sz="2400" dirty="0" err="1">
                <a:ea typeface="Gulim" panose="020B0600000101010101" pitchFamily="34" charset="-127"/>
              </a:rPr>
              <a:t>Medoids</a:t>
            </a:r>
            <a:r>
              <a:rPr lang="en-US" altLang="ko-KR" sz="2400" dirty="0">
                <a:ea typeface="Gulim" panose="020B0600000101010101" pitchFamily="34" charset="-127"/>
              </a:rPr>
              <a:t>: </a:t>
            </a:r>
          </a:p>
          <a:p>
            <a:pPr lvl="1">
              <a:lnSpc>
                <a:spcPct val="100000"/>
              </a:lnSpc>
            </a:pPr>
            <a:r>
              <a:rPr lang="en-US" altLang="ko-KR" sz="2000" dirty="0">
                <a:ea typeface="Gulim" panose="020B0600000101010101" pitchFamily="34" charset="-127"/>
              </a:rPr>
              <a:t>Instead of taking the </a:t>
            </a:r>
            <a:r>
              <a:rPr lang="en-US" altLang="ko-KR" sz="2000" b="1" dirty="0">
                <a:ea typeface="Gulim" panose="020B0600000101010101" pitchFamily="34" charset="-127"/>
              </a:rPr>
              <a:t>mean</a:t>
            </a:r>
            <a:r>
              <a:rPr lang="en-US" altLang="ko-KR" sz="2000" dirty="0">
                <a:ea typeface="Gulim" panose="020B0600000101010101" pitchFamily="34" charset="-127"/>
              </a:rPr>
              <a:t> value of the object in a cluster as a reference point, </a:t>
            </a:r>
            <a:r>
              <a:rPr lang="en-US" altLang="ko-KR" sz="2000" b="1" dirty="0" err="1">
                <a:solidFill>
                  <a:srgbClr val="C00000"/>
                </a:solidFill>
                <a:ea typeface="Gulim" panose="020B0600000101010101" pitchFamily="34" charset="-127"/>
              </a:rPr>
              <a:t>medoids</a:t>
            </a:r>
            <a:r>
              <a:rPr lang="en-US" altLang="ko-KR" sz="2000" dirty="0">
                <a:solidFill>
                  <a:srgbClr val="C00000"/>
                </a:solidFill>
                <a:ea typeface="Gulim" panose="020B0600000101010101" pitchFamily="34" charset="-127"/>
              </a:rPr>
              <a:t> </a:t>
            </a:r>
            <a:r>
              <a:rPr lang="en-US" altLang="ko-KR" sz="2000" dirty="0">
                <a:ea typeface="Gulim" panose="020B0600000101010101" pitchFamily="34" charset="-127"/>
              </a:rPr>
              <a:t>can be used, which is the </a:t>
            </a:r>
            <a:r>
              <a:rPr lang="en-US" altLang="ko-KR" sz="2000" b="1" dirty="0">
                <a:ea typeface="Gulim" panose="020B0600000101010101" pitchFamily="34" charset="-127"/>
              </a:rPr>
              <a:t>most centrally located</a:t>
            </a:r>
            <a:r>
              <a:rPr lang="en-US" altLang="ko-KR" sz="2000" dirty="0">
                <a:ea typeface="Gulim" panose="020B0600000101010101" pitchFamily="34" charset="-127"/>
              </a:rPr>
              <a:t> object in a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>
                <a:ea typeface="Gulim" panose="020B0600000101010101" pitchFamily="34" charset="-127"/>
              </a:rPr>
              <a:t>What Is the Problem of the K-Means Method?</a:t>
            </a:r>
            <a:endParaRPr lang="id-ID" dirty="0"/>
          </a:p>
        </p:txBody>
      </p:sp>
      <p:grpSp>
        <p:nvGrpSpPr>
          <p:cNvPr id="5" name="Group 1028"/>
          <p:cNvGrpSpPr>
            <a:grpSpLocks/>
          </p:cNvGrpSpPr>
          <p:nvPr/>
        </p:nvGrpSpPr>
        <p:grpSpPr bwMode="auto">
          <a:xfrm>
            <a:off x="3124200" y="4135524"/>
            <a:ext cx="5867400" cy="2054988"/>
            <a:chOff x="1344" y="3072"/>
            <a:chExt cx="3312" cy="1112"/>
          </a:xfrm>
        </p:grpSpPr>
        <p:grpSp>
          <p:nvGrpSpPr>
            <p:cNvPr id="6" name="Group 1029"/>
            <p:cNvGrpSpPr>
              <a:grpSpLocks/>
            </p:cNvGrpSpPr>
            <p:nvPr/>
          </p:nvGrpSpPr>
          <p:grpSpPr bwMode="auto">
            <a:xfrm>
              <a:off x="1344" y="3072"/>
              <a:ext cx="1248" cy="1112"/>
              <a:chOff x="1728" y="864"/>
              <a:chExt cx="1396" cy="1208"/>
            </a:xfrm>
          </p:grpSpPr>
          <p:sp>
            <p:nvSpPr>
              <p:cNvPr id="93" name="Rectangle 1030"/>
              <p:cNvSpPr>
                <a:spLocks noChangeArrowheads="1"/>
              </p:cNvSpPr>
              <p:nvPr/>
            </p:nvSpPr>
            <p:spPr bwMode="auto">
              <a:xfrm>
                <a:off x="1728" y="864"/>
                <a:ext cx="1396" cy="1208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SimSun" panose="02010600030101010101" pitchFamily="2" charset="-122"/>
                </a:endParaRPr>
              </a:p>
            </p:txBody>
          </p:sp>
          <p:sp>
            <p:nvSpPr>
              <p:cNvPr id="94" name="Rectangle 1031"/>
              <p:cNvSpPr>
                <a:spLocks noChangeArrowheads="1"/>
              </p:cNvSpPr>
              <p:nvPr/>
            </p:nvSpPr>
            <p:spPr bwMode="auto">
              <a:xfrm>
                <a:off x="1861" y="950"/>
                <a:ext cx="1198" cy="9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SimSun" panose="02010600030101010101" pitchFamily="2" charset="-122"/>
                </a:endParaRPr>
              </a:p>
            </p:txBody>
          </p:sp>
          <p:sp>
            <p:nvSpPr>
              <p:cNvPr id="95" name="Line 1032"/>
              <p:cNvSpPr>
                <a:spLocks noChangeShapeType="1"/>
              </p:cNvSpPr>
              <p:nvPr/>
            </p:nvSpPr>
            <p:spPr bwMode="auto">
              <a:xfrm>
                <a:off x="1861" y="1828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96" name="Line 1033"/>
              <p:cNvSpPr>
                <a:spLocks noChangeShapeType="1"/>
              </p:cNvSpPr>
              <p:nvPr/>
            </p:nvSpPr>
            <p:spPr bwMode="auto">
              <a:xfrm>
                <a:off x="1861" y="173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97" name="Line 1034"/>
              <p:cNvSpPr>
                <a:spLocks noChangeShapeType="1"/>
              </p:cNvSpPr>
              <p:nvPr/>
            </p:nvSpPr>
            <p:spPr bwMode="auto">
              <a:xfrm>
                <a:off x="1861" y="1633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98" name="Line 1035"/>
              <p:cNvSpPr>
                <a:spLocks noChangeShapeType="1"/>
              </p:cNvSpPr>
              <p:nvPr/>
            </p:nvSpPr>
            <p:spPr bwMode="auto">
              <a:xfrm>
                <a:off x="1861" y="153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99" name="Line 1036"/>
              <p:cNvSpPr>
                <a:spLocks noChangeShapeType="1"/>
              </p:cNvSpPr>
              <p:nvPr/>
            </p:nvSpPr>
            <p:spPr bwMode="auto">
              <a:xfrm>
                <a:off x="1861" y="143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00" name="Line 1037"/>
              <p:cNvSpPr>
                <a:spLocks noChangeShapeType="1"/>
              </p:cNvSpPr>
              <p:nvPr/>
            </p:nvSpPr>
            <p:spPr bwMode="auto">
              <a:xfrm>
                <a:off x="1861" y="134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01" name="Line 1038"/>
              <p:cNvSpPr>
                <a:spLocks noChangeShapeType="1"/>
              </p:cNvSpPr>
              <p:nvPr/>
            </p:nvSpPr>
            <p:spPr bwMode="auto">
              <a:xfrm>
                <a:off x="1861" y="1242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02" name="Line 1039"/>
              <p:cNvSpPr>
                <a:spLocks noChangeShapeType="1"/>
              </p:cNvSpPr>
              <p:nvPr/>
            </p:nvSpPr>
            <p:spPr bwMode="auto">
              <a:xfrm>
                <a:off x="1861" y="114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03" name="Line 1040"/>
              <p:cNvSpPr>
                <a:spLocks noChangeShapeType="1"/>
              </p:cNvSpPr>
              <p:nvPr/>
            </p:nvSpPr>
            <p:spPr bwMode="auto">
              <a:xfrm>
                <a:off x="1861" y="104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04" name="Line 1041"/>
              <p:cNvSpPr>
                <a:spLocks noChangeShapeType="1"/>
              </p:cNvSpPr>
              <p:nvPr/>
            </p:nvSpPr>
            <p:spPr bwMode="auto">
              <a:xfrm>
                <a:off x="1861" y="95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05" name="Line 1042"/>
              <p:cNvSpPr>
                <a:spLocks noChangeShapeType="1"/>
              </p:cNvSpPr>
              <p:nvPr/>
            </p:nvSpPr>
            <p:spPr bwMode="auto">
              <a:xfrm>
                <a:off x="198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06" name="Line 1043"/>
              <p:cNvSpPr>
                <a:spLocks noChangeShapeType="1"/>
              </p:cNvSpPr>
              <p:nvPr/>
            </p:nvSpPr>
            <p:spPr bwMode="auto">
              <a:xfrm>
                <a:off x="2102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07" name="Line 1044"/>
              <p:cNvSpPr>
                <a:spLocks noChangeShapeType="1"/>
              </p:cNvSpPr>
              <p:nvPr/>
            </p:nvSpPr>
            <p:spPr bwMode="auto">
              <a:xfrm>
                <a:off x="221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08" name="Line 1045"/>
              <p:cNvSpPr>
                <a:spLocks noChangeShapeType="1"/>
              </p:cNvSpPr>
              <p:nvPr/>
            </p:nvSpPr>
            <p:spPr bwMode="auto">
              <a:xfrm>
                <a:off x="233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09" name="Line 1046"/>
              <p:cNvSpPr>
                <a:spLocks noChangeShapeType="1"/>
              </p:cNvSpPr>
              <p:nvPr/>
            </p:nvSpPr>
            <p:spPr bwMode="auto">
              <a:xfrm>
                <a:off x="2460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10" name="Line 1047"/>
              <p:cNvSpPr>
                <a:spLocks noChangeShapeType="1"/>
              </p:cNvSpPr>
              <p:nvPr/>
            </p:nvSpPr>
            <p:spPr bwMode="auto">
              <a:xfrm>
                <a:off x="258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11" name="Line 1048"/>
              <p:cNvSpPr>
                <a:spLocks noChangeShapeType="1"/>
              </p:cNvSpPr>
              <p:nvPr/>
            </p:nvSpPr>
            <p:spPr bwMode="auto">
              <a:xfrm>
                <a:off x="270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12" name="Line 1049"/>
              <p:cNvSpPr>
                <a:spLocks noChangeShapeType="1"/>
              </p:cNvSpPr>
              <p:nvPr/>
            </p:nvSpPr>
            <p:spPr bwMode="auto">
              <a:xfrm>
                <a:off x="2818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13" name="Line 1050"/>
              <p:cNvSpPr>
                <a:spLocks noChangeShapeType="1"/>
              </p:cNvSpPr>
              <p:nvPr/>
            </p:nvSpPr>
            <p:spPr bwMode="auto">
              <a:xfrm>
                <a:off x="293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14" name="Line 1051"/>
              <p:cNvSpPr>
                <a:spLocks noChangeShapeType="1"/>
              </p:cNvSpPr>
              <p:nvPr/>
            </p:nvSpPr>
            <p:spPr bwMode="auto">
              <a:xfrm>
                <a:off x="3059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15" name="Rectangle 1052"/>
              <p:cNvSpPr>
                <a:spLocks noChangeArrowheads="1"/>
              </p:cNvSpPr>
              <p:nvPr/>
            </p:nvSpPr>
            <p:spPr bwMode="auto">
              <a:xfrm>
                <a:off x="1861" y="950"/>
                <a:ext cx="1198" cy="975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SimSun" panose="02010600030101010101" pitchFamily="2" charset="-122"/>
                </a:endParaRPr>
              </a:p>
            </p:txBody>
          </p:sp>
          <p:sp>
            <p:nvSpPr>
              <p:cNvPr id="116" name="Line 1053"/>
              <p:cNvSpPr>
                <a:spLocks noChangeShapeType="1"/>
              </p:cNvSpPr>
              <p:nvPr/>
            </p:nvSpPr>
            <p:spPr bwMode="auto">
              <a:xfrm>
                <a:off x="1861" y="9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17" name="Line 1054"/>
              <p:cNvSpPr>
                <a:spLocks noChangeShapeType="1"/>
              </p:cNvSpPr>
              <p:nvPr/>
            </p:nvSpPr>
            <p:spPr bwMode="auto">
              <a:xfrm>
                <a:off x="1849" y="19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18" name="Line 1055"/>
              <p:cNvSpPr>
                <a:spLocks noChangeShapeType="1"/>
              </p:cNvSpPr>
              <p:nvPr/>
            </p:nvSpPr>
            <p:spPr bwMode="auto">
              <a:xfrm>
                <a:off x="1849" y="182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19" name="Line 1056"/>
              <p:cNvSpPr>
                <a:spLocks noChangeShapeType="1"/>
              </p:cNvSpPr>
              <p:nvPr/>
            </p:nvSpPr>
            <p:spPr bwMode="auto">
              <a:xfrm>
                <a:off x="1849" y="173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20" name="Line 1057"/>
              <p:cNvSpPr>
                <a:spLocks noChangeShapeType="1"/>
              </p:cNvSpPr>
              <p:nvPr/>
            </p:nvSpPr>
            <p:spPr bwMode="auto">
              <a:xfrm>
                <a:off x="1849" y="16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21" name="Line 1058"/>
              <p:cNvSpPr>
                <a:spLocks noChangeShapeType="1"/>
              </p:cNvSpPr>
              <p:nvPr/>
            </p:nvSpPr>
            <p:spPr bwMode="auto">
              <a:xfrm>
                <a:off x="1849" y="153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22" name="Line 1059"/>
              <p:cNvSpPr>
                <a:spLocks noChangeShapeType="1"/>
              </p:cNvSpPr>
              <p:nvPr/>
            </p:nvSpPr>
            <p:spPr bwMode="auto">
              <a:xfrm>
                <a:off x="1849" y="143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23" name="Line 1060"/>
              <p:cNvSpPr>
                <a:spLocks noChangeShapeType="1"/>
              </p:cNvSpPr>
              <p:nvPr/>
            </p:nvSpPr>
            <p:spPr bwMode="auto">
              <a:xfrm>
                <a:off x="1849" y="134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24" name="Line 1061"/>
              <p:cNvSpPr>
                <a:spLocks noChangeShapeType="1"/>
              </p:cNvSpPr>
              <p:nvPr/>
            </p:nvSpPr>
            <p:spPr bwMode="auto">
              <a:xfrm>
                <a:off x="1849" y="12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25" name="Line 1062"/>
              <p:cNvSpPr>
                <a:spLocks noChangeShapeType="1"/>
              </p:cNvSpPr>
              <p:nvPr/>
            </p:nvSpPr>
            <p:spPr bwMode="auto">
              <a:xfrm>
                <a:off x="1849" y="114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26" name="Line 1063"/>
              <p:cNvSpPr>
                <a:spLocks noChangeShapeType="1"/>
              </p:cNvSpPr>
              <p:nvPr/>
            </p:nvSpPr>
            <p:spPr bwMode="auto">
              <a:xfrm>
                <a:off x="1849" y="104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27" name="Line 1064"/>
              <p:cNvSpPr>
                <a:spLocks noChangeShapeType="1"/>
              </p:cNvSpPr>
              <p:nvPr/>
            </p:nvSpPr>
            <p:spPr bwMode="auto">
              <a:xfrm>
                <a:off x="1849" y="9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28" name="Line 1065"/>
              <p:cNvSpPr>
                <a:spLocks noChangeShapeType="1"/>
              </p:cNvSpPr>
              <p:nvPr/>
            </p:nvSpPr>
            <p:spPr bwMode="auto">
              <a:xfrm>
                <a:off x="1861" y="192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29" name="Line 1066"/>
              <p:cNvSpPr>
                <a:spLocks noChangeShapeType="1"/>
              </p:cNvSpPr>
              <p:nvPr/>
            </p:nvSpPr>
            <p:spPr bwMode="auto">
              <a:xfrm flipV="1">
                <a:off x="186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30" name="Line 1067"/>
              <p:cNvSpPr>
                <a:spLocks noChangeShapeType="1"/>
              </p:cNvSpPr>
              <p:nvPr/>
            </p:nvSpPr>
            <p:spPr bwMode="auto">
              <a:xfrm flipV="1">
                <a:off x="198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31" name="Line 1068"/>
              <p:cNvSpPr>
                <a:spLocks noChangeShapeType="1"/>
              </p:cNvSpPr>
              <p:nvPr/>
            </p:nvSpPr>
            <p:spPr bwMode="auto">
              <a:xfrm flipV="1">
                <a:off x="2102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32" name="Line 1069"/>
              <p:cNvSpPr>
                <a:spLocks noChangeShapeType="1"/>
              </p:cNvSpPr>
              <p:nvPr/>
            </p:nvSpPr>
            <p:spPr bwMode="auto">
              <a:xfrm flipV="1">
                <a:off x="221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33" name="Line 1070"/>
              <p:cNvSpPr>
                <a:spLocks noChangeShapeType="1"/>
              </p:cNvSpPr>
              <p:nvPr/>
            </p:nvSpPr>
            <p:spPr bwMode="auto">
              <a:xfrm flipV="1">
                <a:off x="233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34" name="Line 1071"/>
              <p:cNvSpPr>
                <a:spLocks noChangeShapeType="1"/>
              </p:cNvSpPr>
              <p:nvPr/>
            </p:nvSpPr>
            <p:spPr bwMode="auto">
              <a:xfrm flipV="1">
                <a:off x="2460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35" name="Line 1072"/>
              <p:cNvSpPr>
                <a:spLocks noChangeShapeType="1"/>
              </p:cNvSpPr>
              <p:nvPr/>
            </p:nvSpPr>
            <p:spPr bwMode="auto">
              <a:xfrm flipV="1">
                <a:off x="258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36" name="Line 1073"/>
              <p:cNvSpPr>
                <a:spLocks noChangeShapeType="1"/>
              </p:cNvSpPr>
              <p:nvPr/>
            </p:nvSpPr>
            <p:spPr bwMode="auto">
              <a:xfrm flipV="1">
                <a:off x="2701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37" name="Line 1074"/>
              <p:cNvSpPr>
                <a:spLocks noChangeShapeType="1"/>
              </p:cNvSpPr>
              <p:nvPr/>
            </p:nvSpPr>
            <p:spPr bwMode="auto">
              <a:xfrm flipV="1">
                <a:off x="2818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38" name="Line 1075"/>
              <p:cNvSpPr>
                <a:spLocks noChangeShapeType="1"/>
              </p:cNvSpPr>
              <p:nvPr/>
            </p:nvSpPr>
            <p:spPr bwMode="auto">
              <a:xfrm flipV="1">
                <a:off x="293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39" name="Line 1076"/>
              <p:cNvSpPr>
                <a:spLocks noChangeShapeType="1"/>
              </p:cNvSpPr>
              <p:nvPr/>
            </p:nvSpPr>
            <p:spPr bwMode="auto">
              <a:xfrm flipV="1">
                <a:off x="3059" y="19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40" name="Freeform 1077"/>
              <p:cNvSpPr>
                <a:spLocks/>
              </p:cNvSpPr>
              <p:nvPr/>
            </p:nvSpPr>
            <p:spPr bwMode="auto">
              <a:xfrm>
                <a:off x="2191" y="1507"/>
                <a:ext cx="56" cy="56"/>
              </a:xfrm>
              <a:custGeom>
                <a:avLst/>
                <a:gdLst>
                  <a:gd name="T0" fmla="*/ 28 w 56"/>
                  <a:gd name="T1" fmla="*/ 0 h 56"/>
                  <a:gd name="T2" fmla="*/ 56 w 56"/>
                  <a:gd name="T3" fmla="*/ 28 h 56"/>
                  <a:gd name="T4" fmla="*/ 28 w 56"/>
                  <a:gd name="T5" fmla="*/ 56 h 56"/>
                  <a:gd name="T6" fmla="*/ 0 w 56"/>
                  <a:gd name="T7" fmla="*/ 28 h 56"/>
                  <a:gd name="T8" fmla="*/ 28 w 56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6"/>
                  <a:gd name="T17" fmla="*/ 56 w 56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6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41" name="Freeform 1078"/>
              <p:cNvSpPr>
                <a:spLocks/>
              </p:cNvSpPr>
              <p:nvPr/>
            </p:nvSpPr>
            <p:spPr bwMode="auto">
              <a:xfrm>
                <a:off x="2191" y="1311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42" name="Freeform 1079"/>
              <p:cNvSpPr>
                <a:spLocks/>
              </p:cNvSpPr>
              <p:nvPr/>
            </p:nvSpPr>
            <p:spPr bwMode="auto">
              <a:xfrm>
                <a:off x="2673" y="160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9 h 57"/>
                  <a:gd name="T4" fmla="*/ 28 w 57"/>
                  <a:gd name="T5" fmla="*/ 57 h 57"/>
                  <a:gd name="T6" fmla="*/ 0 w 57"/>
                  <a:gd name="T7" fmla="*/ 29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43" name="Freeform 1080"/>
              <p:cNvSpPr>
                <a:spLocks/>
              </p:cNvSpPr>
              <p:nvPr/>
            </p:nvSpPr>
            <p:spPr bwMode="auto">
              <a:xfrm>
                <a:off x="2311" y="121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44" name="Freeform 1081"/>
              <p:cNvSpPr>
                <a:spLocks/>
              </p:cNvSpPr>
              <p:nvPr/>
            </p:nvSpPr>
            <p:spPr bwMode="auto">
              <a:xfrm>
                <a:off x="2191" y="1116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45" name="Freeform 1082"/>
              <p:cNvSpPr>
                <a:spLocks/>
              </p:cNvSpPr>
              <p:nvPr/>
            </p:nvSpPr>
            <p:spPr bwMode="auto">
              <a:xfrm>
                <a:off x="2790" y="14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46" name="Freeform 1083"/>
              <p:cNvSpPr>
                <a:spLocks/>
              </p:cNvSpPr>
              <p:nvPr/>
            </p:nvSpPr>
            <p:spPr bwMode="auto">
              <a:xfrm>
                <a:off x="2311" y="1409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47" name="Freeform 1084"/>
              <p:cNvSpPr>
                <a:spLocks/>
              </p:cNvSpPr>
              <p:nvPr/>
            </p:nvSpPr>
            <p:spPr bwMode="auto">
              <a:xfrm>
                <a:off x="2432" y="179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48" name="Freeform 1085"/>
              <p:cNvSpPr>
                <a:spLocks/>
              </p:cNvSpPr>
              <p:nvPr/>
            </p:nvSpPr>
            <p:spPr bwMode="auto">
              <a:xfrm>
                <a:off x="2673" y="1507"/>
                <a:ext cx="57" cy="56"/>
              </a:xfrm>
              <a:custGeom>
                <a:avLst/>
                <a:gdLst>
                  <a:gd name="T0" fmla="*/ 28 w 57"/>
                  <a:gd name="T1" fmla="*/ 0 h 56"/>
                  <a:gd name="T2" fmla="*/ 57 w 57"/>
                  <a:gd name="T3" fmla="*/ 28 h 56"/>
                  <a:gd name="T4" fmla="*/ 28 w 57"/>
                  <a:gd name="T5" fmla="*/ 56 h 56"/>
                  <a:gd name="T6" fmla="*/ 0 w 57"/>
                  <a:gd name="T7" fmla="*/ 28 h 56"/>
                  <a:gd name="T8" fmla="*/ 28 w 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6"/>
                  <a:gd name="T17" fmla="*/ 57 w 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6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49" name="Freeform 1086"/>
              <p:cNvSpPr>
                <a:spLocks/>
              </p:cNvSpPr>
              <p:nvPr/>
            </p:nvSpPr>
            <p:spPr bwMode="auto">
              <a:xfrm>
                <a:off x="2432" y="14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50" name="Rectangle 1087"/>
              <p:cNvSpPr>
                <a:spLocks noChangeArrowheads="1"/>
              </p:cNvSpPr>
              <p:nvPr/>
            </p:nvSpPr>
            <p:spPr bwMode="auto">
              <a:xfrm>
                <a:off x="1805" y="1897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0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51" name="Rectangle 1088"/>
              <p:cNvSpPr>
                <a:spLocks noChangeArrowheads="1"/>
              </p:cNvSpPr>
              <p:nvPr/>
            </p:nvSpPr>
            <p:spPr bwMode="auto">
              <a:xfrm>
                <a:off x="1805" y="1799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1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52" name="Rectangle 1089"/>
              <p:cNvSpPr>
                <a:spLocks noChangeArrowheads="1"/>
              </p:cNvSpPr>
              <p:nvPr/>
            </p:nvSpPr>
            <p:spPr bwMode="auto">
              <a:xfrm>
                <a:off x="1805" y="1702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2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53" name="Rectangle 1090"/>
              <p:cNvSpPr>
                <a:spLocks noChangeArrowheads="1"/>
              </p:cNvSpPr>
              <p:nvPr/>
            </p:nvSpPr>
            <p:spPr bwMode="auto">
              <a:xfrm>
                <a:off x="1805" y="1604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3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54" name="Rectangle 1091"/>
              <p:cNvSpPr>
                <a:spLocks noChangeArrowheads="1"/>
              </p:cNvSpPr>
              <p:nvPr/>
            </p:nvSpPr>
            <p:spPr bwMode="auto">
              <a:xfrm>
                <a:off x="1805" y="1507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4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55" name="Rectangle 1092"/>
              <p:cNvSpPr>
                <a:spLocks noChangeArrowheads="1"/>
              </p:cNvSpPr>
              <p:nvPr/>
            </p:nvSpPr>
            <p:spPr bwMode="auto">
              <a:xfrm>
                <a:off x="1805" y="1409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5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56" name="Rectangle 1093"/>
              <p:cNvSpPr>
                <a:spLocks noChangeArrowheads="1"/>
              </p:cNvSpPr>
              <p:nvPr/>
            </p:nvSpPr>
            <p:spPr bwMode="auto">
              <a:xfrm>
                <a:off x="1805" y="1310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6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57" name="Rectangle 1094"/>
              <p:cNvSpPr>
                <a:spLocks noChangeArrowheads="1"/>
              </p:cNvSpPr>
              <p:nvPr/>
            </p:nvSpPr>
            <p:spPr bwMode="auto">
              <a:xfrm>
                <a:off x="1805" y="1214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7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58" name="Rectangle 1095"/>
              <p:cNvSpPr>
                <a:spLocks noChangeArrowheads="1"/>
              </p:cNvSpPr>
              <p:nvPr/>
            </p:nvSpPr>
            <p:spPr bwMode="auto">
              <a:xfrm>
                <a:off x="1805" y="1116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8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59" name="Rectangle 1096"/>
              <p:cNvSpPr>
                <a:spLocks noChangeArrowheads="1"/>
              </p:cNvSpPr>
              <p:nvPr/>
            </p:nvSpPr>
            <p:spPr bwMode="auto">
              <a:xfrm>
                <a:off x="1805" y="1019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9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0" name="Rectangle 1097"/>
              <p:cNvSpPr>
                <a:spLocks noChangeArrowheads="1"/>
              </p:cNvSpPr>
              <p:nvPr/>
            </p:nvSpPr>
            <p:spPr bwMode="auto">
              <a:xfrm>
                <a:off x="1779" y="920"/>
                <a:ext cx="55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10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1" name="Rectangle 1098"/>
              <p:cNvSpPr>
                <a:spLocks noChangeArrowheads="1"/>
              </p:cNvSpPr>
              <p:nvPr/>
            </p:nvSpPr>
            <p:spPr bwMode="auto">
              <a:xfrm>
                <a:off x="1849" y="1962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0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2" name="Rectangle 1099"/>
              <p:cNvSpPr>
                <a:spLocks noChangeArrowheads="1"/>
              </p:cNvSpPr>
              <p:nvPr/>
            </p:nvSpPr>
            <p:spPr bwMode="auto">
              <a:xfrm>
                <a:off x="1968" y="1962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1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3" name="Rectangle 1100"/>
              <p:cNvSpPr>
                <a:spLocks noChangeArrowheads="1"/>
              </p:cNvSpPr>
              <p:nvPr/>
            </p:nvSpPr>
            <p:spPr bwMode="auto">
              <a:xfrm>
                <a:off x="2090" y="1962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2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4" name="Rectangle 1101"/>
              <p:cNvSpPr>
                <a:spLocks noChangeArrowheads="1"/>
              </p:cNvSpPr>
              <p:nvPr/>
            </p:nvSpPr>
            <p:spPr bwMode="auto">
              <a:xfrm>
                <a:off x="2207" y="1962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3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5" name="Rectangle 1102"/>
              <p:cNvSpPr>
                <a:spLocks noChangeArrowheads="1"/>
              </p:cNvSpPr>
              <p:nvPr/>
            </p:nvSpPr>
            <p:spPr bwMode="auto">
              <a:xfrm>
                <a:off x="2326" y="1962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4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6" name="Rectangle 1103"/>
              <p:cNvSpPr>
                <a:spLocks noChangeArrowheads="1"/>
              </p:cNvSpPr>
              <p:nvPr/>
            </p:nvSpPr>
            <p:spPr bwMode="auto">
              <a:xfrm>
                <a:off x="2448" y="1962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5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7" name="Rectangle 1104"/>
              <p:cNvSpPr>
                <a:spLocks noChangeArrowheads="1"/>
              </p:cNvSpPr>
              <p:nvPr/>
            </p:nvSpPr>
            <p:spPr bwMode="auto">
              <a:xfrm>
                <a:off x="2569" y="1962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6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8" name="Rectangle 1105"/>
              <p:cNvSpPr>
                <a:spLocks noChangeArrowheads="1"/>
              </p:cNvSpPr>
              <p:nvPr/>
            </p:nvSpPr>
            <p:spPr bwMode="auto">
              <a:xfrm>
                <a:off x="2689" y="1962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7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69" name="Rectangle 1106"/>
              <p:cNvSpPr>
                <a:spLocks noChangeArrowheads="1"/>
              </p:cNvSpPr>
              <p:nvPr/>
            </p:nvSpPr>
            <p:spPr bwMode="auto">
              <a:xfrm>
                <a:off x="2806" y="1962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8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70" name="Rectangle 1107"/>
              <p:cNvSpPr>
                <a:spLocks noChangeArrowheads="1"/>
              </p:cNvSpPr>
              <p:nvPr/>
            </p:nvSpPr>
            <p:spPr bwMode="auto">
              <a:xfrm>
                <a:off x="2927" y="1962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9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71" name="Rectangle 1108"/>
              <p:cNvSpPr>
                <a:spLocks noChangeArrowheads="1"/>
              </p:cNvSpPr>
              <p:nvPr/>
            </p:nvSpPr>
            <p:spPr bwMode="auto">
              <a:xfrm>
                <a:off x="3035" y="1962"/>
                <a:ext cx="55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10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172" name="Rectangle 1109"/>
              <p:cNvSpPr>
                <a:spLocks noChangeArrowheads="1"/>
              </p:cNvSpPr>
              <p:nvPr/>
            </p:nvSpPr>
            <p:spPr bwMode="auto">
              <a:xfrm>
                <a:off x="1728" y="864"/>
                <a:ext cx="1396" cy="1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SimSun" panose="02010600030101010101" pitchFamily="2" charset="-122"/>
                </a:endParaRPr>
              </a:p>
            </p:txBody>
          </p:sp>
        </p:grpSp>
        <p:grpSp>
          <p:nvGrpSpPr>
            <p:cNvPr id="7" name="Group 1110"/>
            <p:cNvGrpSpPr>
              <a:grpSpLocks/>
            </p:cNvGrpSpPr>
            <p:nvPr/>
          </p:nvGrpSpPr>
          <p:grpSpPr bwMode="auto">
            <a:xfrm>
              <a:off x="3408" y="3072"/>
              <a:ext cx="1248" cy="1112"/>
              <a:chOff x="3616" y="2464"/>
              <a:chExt cx="1396" cy="1208"/>
            </a:xfrm>
          </p:grpSpPr>
          <p:sp>
            <p:nvSpPr>
              <p:cNvPr id="9" name="Rectangle 1111"/>
              <p:cNvSpPr>
                <a:spLocks noChangeArrowheads="1"/>
              </p:cNvSpPr>
              <p:nvPr/>
            </p:nvSpPr>
            <p:spPr bwMode="auto">
              <a:xfrm>
                <a:off x="3616" y="2464"/>
                <a:ext cx="1396" cy="1208"/>
              </a:xfrm>
              <a:prstGeom prst="rect">
                <a:avLst/>
              </a:prstGeom>
              <a:solidFill>
                <a:srgbClr val="FFFFFF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SimSun" panose="02010600030101010101" pitchFamily="2" charset="-122"/>
                </a:endParaRPr>
              </a:p>
            </p:txBody>
          </p:sp>
          <p:sp>
            <p:nvSpPr>
              <p:cNvPr id="10" name="Rectangle 1112"/>
              <p:cNvSpPr>
                <a:spLocks noChangeArrowheads="1"/>
              </p:cNvSpPr>
              <p:nvPr/>
            </p:nvSpPr>
            <p:spPr bwMode="auto">
              <a:xfrm>
                <a:off x="3749" y="2550"/>
                <a:ext cx="1198" cy="9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SimSun" panose="02010600030101010101" pitchFamily="2" charset="-122"/>
                </a:endParaRPr>
              </a:p>
            </p:txBody>
          </p:sp>
          <p:sp>
            <p:nvSpPr>
              <p:cNvPr id="11" name="Line 1113"/>
              <p:cNvSpPr>
                <a:spLocks noChangeShapeType="1"/>
              </p:cNvSpPr>
              <p:nvPr/>
            </p:nvSpPr>
            <p:spPr bwMode="auto">
              <a:xfrm>
                <a:off x="3749" y="3428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2" name="Line 1114"/>
              <p:cNvSpPr>
                <a:spLocks noChangeShapeType="1"/>
              </p:cNvSpPr>
              <p:nvPr/>
            </p:nvSpPr>
            <p:spPr bwMode="auto">
              <a:xfrm>
                <a:off x="3749" y="333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3" name="Line 1115"/>
              <p:cNvSpPr>
                <a:spLocks noChangeShapeType="1"/>
              </p:cNvSpPr>
              <p:nvPr/>
            </p:nvSpPr>
            <p:spPr bwMode="auto">
              <a:xfrm>
                <a:off x="3749" y="3233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4" name="Line 1116"/>
              <p:cNvSpPr>
                <a:spLocks noChangeShapeType="1"/>
              </p:cNvSpPr>
              <p:nvPr/>
            </p:nvSpPr>
            <p:spPr bwMode="auto">
              <a:xfrm>
                <a:off x="3749" y="313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5" name="Line 1117"/>
              <p:cNvSpPr>
                <a:spLocks noChangeShapeType="1"/>
              </p:cNvSpPr>
              <p:nvPr/>
            </p:nvSpPr>
            <p:spPr bwMode="auto">
              <a:xfrm>
                <a:off x="3749" y="303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6" name="Line 1118"/>
              <p:cNvSpPr>
                <a:spLocks noChangeShapeType="1"/>
              </p:cNvSpPr>
              <p:nvPr/>
            </p:nvSpPr>
            <p:spPr bwMode="auto">
              <a:xfrm>
                <a:off x="3749" y="294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7" name="Line 1119"/>
              <p:cNvSpPr>
                <a:spLocks noChangeShapeType="1"/>
              </p:cNvSpPr>
              <p:nvPr/>
            </p:nvSpPr>
            <p:spPr bwMode="auto">
              <a:xfrm>
                <a:off x="3749" y="2842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8" name="Line 1120"/>
              <p:cNvSpPr>
                <a:spLocks noChangeShapeType="1"/>
              </p:cNvSpPr>
              <p:nvPr/>
            </p:nvSpPr>
            <p:spPr bwMode="auto">
              <a:xfrm>
                <a:off x="3749" y="274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19" name="Line 1121"/>
              <p:cNvSpPr>
                <a:spLocks noChangeShapeType="1"/>
              </p:cNvSpPr>
              <p:nvPr/>
            </p:nvSpPr>
            <p:spPr bwMode="auto">
              <a:xfrm>
                <a:off x="3749" y="2647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0" name="Line 1122"/>
              <p:cNvSpPr>
                <a:spLocks noChangeShapeType="1"/>
              </p:cNvSpPr>
              <p:nvPr/>
            </p:nvSpPr>
            <p:spPr bwMode="auto">
              <a:xfrm>
                <a:off x="3749" y="2550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1" name="Line 1123"/>
              <p:cNvSpPr>
                <a:spLocks noChangeShapeType="1"/>
              </p:cNvSpPr>
              <p:nvPr/>
            </p:nvSpPr>
            <p:spPr bwMode="auto">
              <a:xfrm>
                <a:off x="386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2" name="Line 1124"/>
              <p:cNvSpPr>
                <a:spLocks noChangeShapeType="1"/>
              </p:cNvSpPr>
              <p:nvPr/>
            </p:nvSpPr>
            <p:spPr bwMode="auto">
              <a:xfrm>
                <a:off x="3990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3" name="Line 1125"/>
              <p:cNvSpPr>
                <a:spLocks noChangeShapeType="1"/>
              </p:cNvSpPr>
              <p:nvPr/>
            </p:nvSpPr>
            <p:spPr bwMode="auto">
              <a:xfrm>
                <a:off x="410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4" name="Line 1126"/>
              <p:cNvSpPr>
                <a:spLocks noChangeShapeType="1"/>
              </p:cNvSpPr>
              <p:nvPr/>
            </p:nvSpPr>
            <p:spPr bwMode="auto">
              <a:xfrm>
                <a:off x="422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5" name="Line 1127"/>
              <p:cNvSpPr>
                <a:spLocks noChangeShapeType="1"/>
              </p:cNvSpPr>
              <p:nvPr/>
            </p:nvSpPr>
            <p:spPr bwMode="auto">
              <a:xfrm>
                <a:off x="4348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6" name="Line 1128"/>
              <p:cNvSpPr>
                <a:spLocks noChangeShapeType="1"/>
              </p:cNvSpPr>
              <p:nvPr/>
            </p:nvSpPr>
            <p:spPr bwMode="auto">
              <a:xfrm>
                <a:off x="446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7" name="Line 1129"/>
              <p:cNvSpPr>
                <a:spLocks noChangeShapeType="1"/>
              </p:cNvSpPr>
              <p:nvPr/>
            </p:nvSpPr>
            <p:spPr bwMode="auto">
              <a:xfrm>
                <a:off x="458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8" name="Line 1130"/>
              <p:cNvSpPr>
                <a:spLocks noChangeShapeType="1"/>
              </p:cNvSpPr>
              <p:nvPr/>
            </p:nvSpPr>
            <p:spPr bwMode="auto">
              <a:xfrm>
                <a:off x="4706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29" name="Line 1131"/>
              <p:cNvSpPr>
                <a:spLocks noChangeShapeType="1"/>
              </p:cNvSpPr>
              <p:nvPr/>
            </p:nvSpPr>
            <p:spPr bwMode="auto">
              <a:xfrm>
                <a:off x="482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0" name="Line 1132"/>
              <p:cNvSpPr>
                <a:spLocks noChangeShapeType="1"/>
              </p:cNvSpPr>
              <p:nvPr/>
            </p:nvSpPr>
            <p:spPr bwMode="auto">
              <a:xfrm>
                <a:off x="4947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1" name="Rectangle 1133"/>
              <p:cNvSpPr>
                <a:spLocks noChangeArrowheads="1"/>
              </p:cNvSpPr>
              <p:nvPr/>
            </p:nvSpPr>
            <p:spPr bwMode="auto">
              <a:xfrm>
                <a:off x="3749" y="2550"/>
                <a:ext cx="1198" cy="975"/>
              </a:xfrm>
              <a:prstGeom prst="rect">
                <a:avLst/>
              </a:prstGeom>
              <a:noFill/>
              <a:ln w="635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SimSun" panose="02010600030101010101" pitchFamily="2" charset="-122"/>
                </a:endParaRPr>
              </a:p>
            </p:txBody>
          </p:sp>
          <p:sp>
            <p:nvSpPr>
              <p:cNvPr id="32" name="Line 1134"/>
              <p:cNvSpPr>
                <a:spLocks noChangeShapeType="1"/>
              </p:cNvSpPr>
              <p:nvPr/>
            </p:nvSpPr>
            <p:spPr bwMode="auto">
              <a:xfrm>
                <a:off x="3749" y="2550"/>
                <a:ext cx="1" cy="97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3" name="Line 1135"/>
              <p:cNvSpPr>
                <a:spLocks noChangeShapeType="1"/>
              </p:cNvSpPr>
              <p:nvPr/>
            </p:nvSpPr>
            <p:spPr bwMode="auto">
              <a:xfrm>
                <a:off x="3737" y="352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4" name="Line 1136"/>
              <p:cNvSpPr>
                <a:spLocks noChangeShapeType="1"/>
              </p:cNvSpPr>
              <p:nvPr/>
            </p:nvSpPr>
            <p:spPr bwMode="auto">
              <a:xfrm>
                <a:off x="3737" y="3428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5" name="Line 1137"/>
              <p:cNvSpPr>
                <a:spLocks noChangeShapeType="1"/>
              </p:cNvSpPr>
              <p:nvPr/>
            </p:nvSpPr>
            <p:spPr bwMode="auto">
              <a:xfrm>
                <a:off x="3737" y="333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6" name="Line 1138"/>
              <p:cNvSpPr>
                <a:spLocks noChangeShapeType="1"/>
              </p:cNvSpPr>
              <p:nvPr/>
            </p:nvSpPr>
            <p:spPr bwMode="auto">
              <a:xfrm>
                <a:off x="3737" y="3233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7" name="Line 1139"/>
              <p:cNvSpPr>
                <a:spLocks noChangeShapeType="1"/>
              </p:cNvSpPr>
              <p:nvPr/>
            </p:nvSpPr>
            <p:spPr bwMode="auto">
              <a:xfrm>
                <a:off x="3737" y="313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8" name="Line 1140"/>
              <p:cNvSpPr>
                <a:spLocks noChangeShapeType="1"/>
              </p:cNvSpPr>
              <p:nvPr/>
            </p:nvSpPr>
            <p:spPr bwMode="auto">
              <a:xfrm>
                <a:off x="3737" y="303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39" name="Line 1141"/>
              <p:cNvSpPr>
                <a:spLocks noChangeShapeType="1"/>
              </p:cNvSpPr>
              <p:nvPr/>
            </p:nvSpPr>
            <p:spPr bwMode="auto">
              <a:xfrm>
                <a:off x="3737" y="294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0" name="Line 1142"/>
              <p:cNvSpPr>
                <a:spLocks noChangeShapeType="1"/>
              </p:cNvSpPr>
              <p:nvPr/>
            </p:nvSpPr>
            <p:spPr bwMode="auto">
              <a:xfrm>
                <a:off x="3737" y="2842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1" name="Line 1143"/>
              <p:cNvSpPr>
                <a:spLocks noChangeShapeType="1"/>
              </p:cNvSpPr>
              <p:nvPr/>
            </p:nvSpPr>
            <p:spPr bwMode="auto">
              <a:xfrm>
                <a:off x="3737" y="2745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2" name="Line 1144"/>
              <p:cNvSpPr>
                <a:spLocks noChangeShapeType="1"/>
              </p:cNvSpPr>
              <p:nvPr/>
            </p:nvSpPr>
            <p:spPr bwMode="auto">
              <a:xfrm>
                <a:off x="3737" y="2647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3" name="Line 1145"/>
              <p:cNvSpPr>
                <a:spLocks noChangeShapeType="1"/>
              </p:cNvSpPr>
              <p:nvPr/>
            </p:nvSpPr>
            <p:spPr bwMode="auto">
              <a:xfrm>
                <a:off x="3737" y="2550"/>
                <a:ext cx="1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4" name="Line 1146"/>
              <p:cNvSpPr>
                <a:spLocks noChangeShapeType="1"/>
              </p:cNvSpPr>
              <p:nvPr/>
            </p:nvSpPr>
            <p:spPr bwMode="auto">
              <a:xfrm>
                <a:off x="3749" y="3525"/>
                <a:ext cx="11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5" name="Line 1147"/>
              <p:cNvSpPr>
                <a:spLocks noChangeShapeType="1"/>
              </p:cNvSpPr>
              <p:nvPr/>
            </p:nvSpPr>
            <p:spPr bwMode="auto">
              <a:xfrm flipV="1">
                <a:off x="374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6" name="Line 1148"/>
              <p:cNvSpPr>
                <a:spLocks noChangeShapeType="1"/>
              </p:cNvSpPr>
              <p:nvPr/>
            </p:nvSpPr>
            <p:spPr bwMode="auto">
              <a:xfrm flipV="1">
                <a:off x="386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7" name="Line 1149"/>
              <p:cNvSpPr>
                <a:spLocks noChangeShapeType="1"/>
              </p:cNvSpPr>
              <p:nvPr/>
            </p:nvSpPr>
            <p:spPr bwMode="auto">
              <a:xfrm flipV="1">
                <a:off x="3990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8" name="Line 1150"/>
              <p:cNvSpPr>
                <a:spLocks noChangeShapeType="1"/>
              </p:cNvSpPr>
              <p:nvPr/>
            </p:nvSpPr>
            <p:spPr bwMode="auto">
              <a:xfrm flipV="1">
                <a:off x="410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49" name="Line 1151"/>
              <p:cNvSpPr>
                <a:spLocks noChangeShapeType="1"/>
              </p:cNvSpPr>
              <p:nvPr/>
            </p:nvSpPr>
            <p:spPr bwMode="auto">
              <a:xfrm flipV="1">
                <a:off x="422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0" name="Line 1152"/>
              <p:cNvSpPr>
                <a:spLocks noChangeShapeType="1"/>
              </p:cNvSpPr>
              <p:nvPr/>
            </p:nvSpPr>
            <p:spPr bwMode="auto">
              <a:xfrm flipV="1">
                <a:off x="4348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1" name="Line 1153"/>
              <p:cNvSpPr>
                <a:spLocks noChangeShapeType="1"/>
              </p:cNvSpPr>
              <p:nvPr/>
            </p:nvSpPr>
            <p:spPr bwMode="auto">
              <a:xfrm flipV="1">
                <a:off x="446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2" name="Line 1154"/>
              <p:cNvSpPr>
                <a:spLocks noChangeShapeType="1"/>
              </p:cNvSpPr>
              <p:nvPr/>
            </p:nvSpPr>
            <p:spPr bwMode="auto">
              <a:xfrm flipV="1">
                <a:off x="4589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3" name="Line 1155"/>
              <p:cNvSpPr>
                <a:spLocks noChangeShapeType="1"/>
              </p:cNvSpPr>
              <p:nvPr/>
            </p:nvSpPr>
            <p:spPr bwMode="auto">
              <a:xfrm flipV="1">
                <a:off x="4706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4" name="Line 1156"/>
              <p:cNvSpPr>
                <a:spLocks noChangeShapeType="1"/>
              </p:cNvSpPr>
              <p:nvPr/>
            </p:nvSpPr>
            <p:spPr bwMode="auto">
              <a:xfrm flipV="1">
                <a:off x="482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5" name="Line 1157"/>
              <p:cNvSpPr>
                <a:spLocks noChangeShapeType="1"/>
              </p:cNvSpPr>
              <p:nvPr/>
            </p:nvSpPr>
            <p:spPr bwMode="auto">
              <a:xfrm flipV="1">
                <a:off x="4947" y="3525"/>
                <a:ext cx="1" cy="1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6" name="Freeform 1158"/>
              <p:cNvSpPr>
                <a:spLocks/>
              </p:cNvSpPr>
              <p:nvPr/>
            </p:nvSpPr>
            <p:spPr bwMode="auto">
              <a:xfrm>
                <a:off x="4079" y="3107"/>
                <a:ext cx="56" cy="56"/>
              </a:xfrm>
              <a:custGeom>
                <a:avLst/>
                <a:gdLst>
                  <a:gd name="T0" fmla="*/ 28 w 56"/>
                  <a:gd name="T1" fmla="*/ 0 h 56"/>
                  <a:gd name="T2" fmla="*/ 56 w 56"/>
                  <a:gd name="T3" fmla="*/ 28 h 56"/>
                  <a:gd name="T4" fmla="*/ 28 w 56"/>
                  <a:gd name="T5" fmla="*/ 56 h 56"/>
                  <a:gd name="T6" fmla="*/ 0 w 56"/>
                  <a:gd name="T7" fmla="*/ 28 h 56"/>
                  <a:gd name="T8" fmla="*/ 28 w 56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6"/>
                  <a:gd name="T17" fmla="*/ 56 w 56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6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7" name="Freeform 1159"/>
              <p:cNvSpPr>
                <a:spLocks/>
              </p:cNvSpPr>
              <p:nvPr/>
            </p:nvSpPr>
            <p:spPr bwMode="auto">
              <a:xfrm>
                <a:off x="4079" y="2911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8" name="Freeform 1160"/>
              <p:cNvSpPr>
                <a:spLocks/>
              </p:cNvSpPr>
              <p:nvPr/>
            </p:nvSpPr>
            <p:spPr bwMode="auto">
              <a:xfrm>
                <a:off x="4561" y="320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9 h 57"/>
                  <a:gd name="T4" fmla="*/ 28 w 57"/>
                  <a:gd name="T5" fmla="*/ 57 h 57"/>
                  <a:gd name="T6" fmla="*/ 0 w 57"/>
                  <a:gd name="T7" fmla="*/ 29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59" name="Freeform 1161"/>
              <p:cNvSpPr>
                <a:spLocks/>
              </p:cNvSpPr>
              <p:nvPr/>
            </p:nvSpPr>
            <p:spPr bwMode="auto">
              <a:xfrm>
                <a:off x="4199" y="2814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60" name="Freeform 1162"/>
              <p:cNvSpPr>
                <a:spLocks/>
              </p:cNvSpPr>
              <p:nvPr/>
            </p:nvSpPr>
            <p:spPr bwMode="auto">
              <a:xfrm>
                <a:off x="4079" y="2716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61" name="Freeform 1163"/>
              <p:cNvSpPr>
                <a:spLocks/>
              </p:cNvSpPr>
              <p:nvPr/>
            </p:nvSpPr>
            <p:spPr bwMode="auto">
              <a:xfrm>
                <a:off x="4678" y="30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62" name="Freeform 1164"/>
              <p:cNvSpPr>
                <a:spLocks/>
              </p:cNvSpPr>
              <p:nvPr/>
            </p:nvSpPr>
            <p:spPr bwMode="auto">
              <a:xfrm>
                <a:off x="4199" y="3009"/>
                <a:ext cx="57" cy="57"/>
              </a:xfrm>
              <a:custGeom>
                <a:avLst/>
                <a:gdLst>
                  <a:gd name="T0" fmla="*/ 28 w 57"/>
                  <a:gd name="T1" fmla="*/ 0 h 57"/>
                  <a:gd name="T2" fmla="*/ 57 w 57"/>
                  <a:gd name="T3" fmla="*/ 28 h 57"/>
                  <a:gd name="T4" fmla="*/ 28 w 57"/>
                  <a:gd name="T5" fmla="*/ 57 h 57"/>
                  <a:gd name="T6" fmla="*/ 0 w 57"/>
                  <a:gd name="T7" fmla="*/ 28 h 57"/>
                  <a:gd name="T8" fmla="*/ 28 w 57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7"/>
                  <a:gd name="T17" fmla="*/ 57 w 57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7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63" name="Freeform 1165"/>
              <p:cNvSpPr>
                <a:spLocks/>
              </p:cNvSpPr>
              <p:nvPr/>
            </p:nvSpPr>
            <p:spPr bwMode="auto">
              <a:xfrm>
                <a:off x="4320" y="339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9 h 57"/>
                  <a:gd name="T4" fmla="*/ 28 w 56"/>
                  <a:gd name="T5" fmla="*/ 57 h 57"/>
                  <a:gd name="T6" fmla="*/ 0 w 56"/>
                  <a:gd name="T7" fmla="*/ 29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9"/>
                    </a:lnTo>
                    <a:lnTo>
                      <a:pt x="28" y="57"/>
                    </a:lnTo>
                    <a:lnTo>
                      <a:pt x="0" y="29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64" name="Freeform 1166"/>
              <p:cNvSpPr>
                <a:spLocks/>
              </p:cNvSpPr>
              <p:nvPr/>
            </p:nvSpPr>
            <p:spPr bwMode="auto">
              <a:xfrm>
                <a:off x="4561" y="3107"/>
                <a:ext cx="57" cy="56"/>
              </a:xfrm>
              <a:custGeom>
                <a:avLst/>
                <a:gdLst>
                  <a:gd name="T0" fmla="*/ 28 w 57"/>
                  <a:gd name="T1" fmla="*/ 0 h 56"/>
                  <a:gd name="T2" fmla="*/ 57 w 57"/>
                  <a:gd name="T3" fmla="*/ 28 h 56"/>
                  <a:gd name="T4" fmla="*/ 28 w 57"/>
                  <a:gd name="T5" fmla="*/ 56 h 56"/>
                  <a:gd name="T6" fmla="*/ 0 w 57"/>
                  <a:gd name="T7" fmla="*/ 28 h 56"/>
                  <a:gd name="T8" fmla="*/ 28 w 57"/>
                  <a:gd name="T9" fmla="*/ 0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7"/>
                  <a:gd name="T16" fmla="*/ 0 h 56"/>
                  <a:gd name="T17" fmla="*/ 57 w 57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7" h="56">
                    <a:moveTo>
                      <a:pt x="28" y="0"/>
                    </a:moveTo>
                    <a:lnTo>
                      <a:pt x="57" y="28"/>
                    </a:lnTo>
                    <a:lnTo>
                      <a:pt x="28" y="56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65" name="Freeform 1167"/>
              <p:cNvSpPr>
                <a:spLocks/>
              </p:cNvSpPr>
              <p:nvPr/>
            </p:nvSpPr>
            <p:spPr bwMode="auto">
              <a:xfrm>
                <a:off x="4320" y="3009"/>
                <a:ext cx="56" cy="57"/>
              </a:xfrm>
              <a:custGeom>
                <a:avLst/>
                <a:gdLst>
                  <a:gd name="T0" fmla="*/ 28 w 56"/>
                  <a:gd name="T1" fmla="*/ 0 h 57"/>
                  <a:gd name="T2" fmla="*/ 56 w 56"/>
                  <a:gd name="T3" fmla="*/ 28 h 57"/>
                  <a:gd name="T4" fmla="*/ 28 w 56"/>
                  <a:gd name="T5" fmla="*/ 57 h 57"/>
                  <a:gd name="T6" fmla="*/ 0 w 56"/>
                  <a:gd name="T7" fmla="*/ 28 h 57"/>
                  <a:gd name="T8" fmla="*/ 28 w 56"/>
                  <a:gd name="T9" fmla="*/ 0 h 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57"/>
                  <a:gd name="T17" fmla="*/ 56 w 56"/>
                  <a:gd name="T18" fmla="*/ 57 h 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57">
                    <a:moveTo>
                      <a:pt x="28" y="0"/>
                    </a:moveTo>
                    <a:lnTo>
                      <a:pt x="56" y="28"/>
                    </a:lnTo>
                    <a:lnTo>
                      <a:pt x="28" y="57"/>
                    </a:lnTo>
                    <a:lnTo>
                      <a:pt x="0" y="2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rgbClr val="00FFFF"/>
              </a:solidFill>
              <a:ln w="6350">
                <a:solidFill>
                  <a:srgbClr val="0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id-ID"/>
              </a:p>
            </p:txBody>
          </p:sp>
          <p:sp>
            <p:nvSpPr>
              <p:cNvPr id="66" name="Rectangle 1168"/>
              <p:cNvSpPr>
                <a:spLocks noChangeArrowheads="1"/>
              </p:cNvSpPr>
              <p:nvPr/>
            </p:nvSpPr>
            <p:spPr bwMode="auto">
              <a:xfrm>
                <a:off x="3693" y="3497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0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67" name="Rectangle 1169"/>
              <p:cNvSpPr>
                <a:spLocks noChangeArrowheads="1"/>
              </p:cNvSpPr>
              <p:nvPr/>
            </p:nvSpPr>
            <p:spPr bwMode="auto">
              <a:xfrm>
                <a:off x="3693" y="3399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1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68" name="Rectangle 1170"/>
              <p:cNvSpPr>
                <a:spLocks noChangeArrowheads="1"/>
              </p:cNvSpPr>
              <p:nvPr/>
            </p:nvSpPr>
            <p:spPr bwMode="auto">
              <a:xfrm>
                <a:off x="3693" y="3302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2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69" name="Rectangle 1171"/>
              <p:cNvSpPr>
                <a:spLocks noChangeArrowheads="1"/>
              </p:cNvSpPr>
              <p:nvPr/>
            </p:nvSpPr>
            <p:spPr bwMode="auto">
              <a:xfrm>
                <a:off x="3693" y="3204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3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70" name="Rectangle 1172"/>
              <p:cNvSpPr>
                <a:spLocks noChangeArrowheads="1"/>
              </p:cNvSpPr>
              <p:nvPr/>
            </p:nvSpPr>
            <p:spPr bwMode="auto">
              <a:xfrm>
                <a:off x="3693" y="3107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4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71" name="Rectangle 1173"/>
              <p:cNvSpPr>
                <a:spLocks noChangeArrowheads="1"/>
              </p:cNvSpPr>
              <p:nvPr/>
            </p:nvSpPr>
            <p:spPr bwMode="auto">
              <a:xfrm>
                <a:off x="3693" y="3009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5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72" name="Rectangle 1174"/>
              <p:cNvSpPr>
                <a:spLocks noChangeArrowheads="1"/>
              </p:cNvSpPr>
              <p:nvPr/>
            </p:nvSpPr>
            <p:spPr bwMode="auto">
              <a:xfrm>
                <a:off x="3693" y="2910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6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73" name="Rectangle 1175"/>
              <p:cNvSpPr>
                <a:spLocks noChangeArrowheads="1"/>
              </p:cNvSpPr>
              <p:nvPr/>
            </p:nvSpPr>
            <p:spPr bwMode="auto">
              <a:xfrm>
                <a:off x="3693" y="2814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7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74" name="Rectangle 1176"/>
              <p:cNvSpPr>
                <a:spLocks noChangeArrowheads="1"/>
              </p:cNvSpPr>
              <p:nvPr/>
            </p:nvSpPr>
            <p:spPr bwMode="auto">
              <a:xfrm>
                <a:off x="3693" y="2716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8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75" name="Rectangle 1177"/>
              <p:cNvSpPr>
                <a:spLocks noChangeArrowheads="1"/>
              </p:cNvSpPr>
              <p:nvPr/>
            </p:nvSpPr>
            <p:spPr bwMode="auto">
              <a:xfrm>
                <a:off x="3693" y="2619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9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76" name="Rectangle 1178"/>
              <p:cNvSpPr>
                <a:spLocks noChangeArrowheads="1"/>
              </p:cNvSpPr>
              <p:nvPr/>
            </p:nvSpPr>
            <p:spPr bwMode="auto">
              <a:xfrm>
                <a:off x="3667" y="2520"/>
                <a:ext cx="55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10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77" name="Rectangle 1179"/>
              <p:cNvSpPr>
                <a:spLocks noChangeArrowheads="1"/>
              </p:cNvSpPr>
              <p:nvPr/>
            </p:nvSpPr>
            <p:spPr bwMode="auto">
              <a:xfrm>
                <a:off x="3737" y="3562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0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78" name="Rectangle 1180"/>
              <p:cNvSpPr>
                <a:spLocks noChangeArrowheads="1"/>
              </p:cNvSpPr>
              <p:nvPr/>
            </p:nvSpPr>
            <p:spPr bwMode="auto">
              <a:xfrm>
                <a:off x="3856" y="3562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1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79" name="Rectangle 1181"/>
              <p:cNvSpPr>
                <a:spLocks noChangeArrowheads="1"/>
              </p:cNvSpPr>
              <p:nvPr/>
            </p:nvSpPr>
            <p:spPr bwMode="auto">
              <a:xfrm>
                <a:off x="3978" y="3562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2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80" name="Rectangle 1182"/>
              <p:cNvSpPr>
                <a:spLocks noChangeArrowheads="1"/>
              </p:cNvSpPr>
              <p:nvPr/>
            </p:nvSpPr>
            <p:spPr bwMode="auto">
              <a:xfrm>
                <a:off x="4095" y="3562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3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81" name="Rectangle 1183"/>
              <p:cNvSpPr>
                <a:spLocks noChangeArrowheads="1"/>
              </p:cNvSpPr>
              <p:nvPr/>
            </p:nvSpPr>
            <p:spPr bwMode="auto">
              <a:xfrm>
                <a:off x="4214" y="3562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4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82" name="Rectangle 1184"/>
              <p:cNvSpPr>
                <a:spLocks noChangeArrowheads="1"/>
              </p:cNvSpPr>
              <p:nvPr/>
            </p:nvSpPr>
            <p:spPr bwMode="auto">
              <a:xfrm>
                <a:off x="4336" y="3562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5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83" name="Rectangle 1185"/>
              <p:cNvSpPr>
                <a:spLocks noChangeArrowheads="1"/>
              </p:cNvSpPr>
              <p:nvPr/>
            </p:nvSpPr>
            <p:spPr bwMode="auto">
              <a:xfrm>
                <a:off x="4457" y="3562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6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84" name="Rectangle 1186"/>
              <p:cNvSpPr>
                <a:spLocks noChangeArrowheads="1"/>
              </p:cNvSpPr>
              <p:nvPr/>
            </p:nvSpPr>
            <p:spPr bwMode="auto">
              <a:xfrm>
                <a:off x="4577" y="3562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7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85" name="Rectangle 1187"/>
              <p:cNvSpPr>
                <a:spLocks noChangeArrowheads="1"/>
              </p:cNvSpPr>
              <p:nvPr/>
            </p:nvSpPr>
            <p:spPr bwMode="auto">
              <a:xfrm>
                <a:off x="4694" y="3562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8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86" name="Rectangle 1188"/>
              <p:cNvSpPr>
                <a:spLocks noChangeArrowheads="1"/>
              </p:cNvSpPr>
              <p:nvPr/>
            </p:nvSpPr>
            <p:spPr bwMode="auto">
              <a:xfrm>
                <a:off x="4815" y="3562"/>
                <a:ext cx="27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9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87" name="Rectangle 1189"/>
              <p:cNvSpPr>
                <a:spLocks noChangeArrowheads="1"/>
              </p:cNvSpPr>
              <p:nvPr/>
            </p:nvSpPr>
            <p:spPr bwMode="auto">
              <a:xfrm>
                <a:off x="4923" y="3562"/>
                <a:ext cx="55" cy="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r>
                  <a:rPr lang="ko-KR" altLang="en-US" sz="600">
                    <a:solidFill>
                      <a:srgbClr val="000000"/>
                    </a:solidFill>
                    <a:latin typeface="Arial" panose="020B0604020202020204" pitchFamily="34" charset="0"/>
                    <a:ea typeface="Gulim" panose="020B0600000101010101" pitchFamily="34" charset="-127"/>
                  </a:rPr>
                  <a:t>10</a:t>
                </a:r>
                <a:endParaRPr lang="ko-KR" altLang="en-US">
                  <a:ea typeface="Gulim" panose="020B0600000101010101" pitchFamily="34" charset="-127"/>
                </a:endParaRPr>
              </a:p>
            </p:txBody>
          </p:sp>
          <p:sp>
            <p:nvSpPr>
              <p:cNvPr id="88" name="Rectangle 1190"/>
              <p:cNvSpPr>
                <a:spLocks noChangeArrowheads="1"/>
              </p:cNvSpPr>
              <p:nvPr/>
            </p:nvSpPr>
            <p:spPr bwMode="auto">
              <a:xfrm>
                <a:off x="3616" y="2464"/>
                <a:ext cx="1396" cy="1208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SimSun" panose="02010600030101010101" pitchFamily="2" charset="-122"/>
                </a:endParaRPr>
              </a:p>
            </p:txBody>
          </p:sp>
          <p:sp>
            <p:nvSpPr>
              <p:cNvPr id="89" name="Freeform 1191"/>
              <p:cNvSpPr>
                <a:spLocks/>
              </p:cNvSpPr>
              <p:nvPr/>
            </p:nvSpPr>
            <p:spPr bwMode="auto">
              <a:xfrm>
                <a:off x="3955" y="2848"/>
                <a:ext cx="117" cy="217"/>
              </a:xfrm>
              <a:custGeom>
                <a:avLst/>
                <a:gdLst>
                  <a:gd name="T0" fmla="*/ 1 w 728"/>
                  <a:gd name="T1" fmla="*/ 1 h 896"/>
                  <a:gd name="T2" fmla="*/ 1 w 728"/>
                  <a:gd name="T3" fmla="*/ 1 h 896"/>
                  <a:gd name="T4" fmla="*/ 1 w 728"/>
                  <a:gd name="T5" fmla="*/ 1 h 896"/>
                  <a:gd name="T6" fmla="*/ 1 w 728"/>
                  <a:gd name="T7" fmla="*/ 1 h 896"/>
                  <a:gd name="T8" fmla="*/ 1 w 728"/>
                  <a:gd name="T9" fmla="*/ 1 h 896"/>
                  <a:gd name="T10" fmla="*/ 1 w 728"/>
                  <a:gd name="T11" fmla="*/ 1 h 896"/>
                  <a:gd name="T12" fmla="*/ 1 w 728"/>
                  <a:gd name="T13" fmla="*/ 1 h 896"/>
                  <a:gd name="T14" fmla="*/ 1 w 728"/>
                  <a:gd name="T15" fmla="*/ 1 h 896"/>
                  <a:gd name="T16" fmla="*/ 1 w 728"/>
                  <a:gd name="T17" fmla="*/ 1 h 896"/>
                  <a:gd name="T18" fmla="*/ 1 w 728"/>
                  <a:gd name="T19" fmla="*/ 1 h 896"/>
                  <a:gd name="T20" fmla="*/ 1 w 728"/>
                  <a:gd name="T21" fmla="*/ 1 h 896"/>
                  <a:gd name="T22" fmla="*/ 1 w 728"/>
                  <a:gd name="T23" fmla="*/ 1 h 896"/>
                  <a:gd name="T24" fmla="*/ 1 w 728"/>
                  <a:gd name="T25" fmla="*/ 1 h 896"/>
                  <a:gd name="T26" fmla="*/ 1 w 728"/>
                  <a:gd name="T27" fmla="*/ 1 h 896"/>
                  <a:gd name="T28" fmla="*/ 1 w 728"/>
                  <a:gd name="T29" fmla="*/ 1 h 896"/>
                  <a:gd name="T30" fmla="*/ 1 w 728"/>
                  <a:gd name="T31" fmla="*/ 1 h 896"/>
                  <a:gd name="T32" fmla="*/ 1 w 728"/>
                  <a:gd name="T33" fmla="*/ 1 h 896"/>
                  <a:gd name="T34" fmla="*/ 1 w 728"/>
                  <a:gd name="T35" fmla="*/ 0 h 896"/>
                  <a:gd name="T36" fmla="*/ 1 w 728"/>
                  <a:gd name="T37" fmla="*/ 1 h 896"/>
                  <a:gd name="T38" fmla="*/ 1 w 728"/>
                  <a:gd name="T39" fmla="*/ 1 h 896"/>
                  <a:gd name="T40" fmla="*/ 1 w 728"/>
                  <a:gd name="T41" fmla="*/ 1 h 89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28"/>
                  <a:gd name="T64" fmla="*/ 0 h 896"/>
                  <a:gd name="T65" fmla="*/ 728 w 728"/>
                  <a:gd name="T66" fmla="*/ 896 h 89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28" h="896">
                    <a:moveTo>
                      <a:pt x="199" y="7"/>
                    </a:moveTo>
                    <a:cubicBezTo>
                      <a:pt x="148" y="19"/>
                      <a:pt x="135" y="54"/>
                      <a:pt x="110" y="96"/>
                    </a:cubicBezTo>
                    <a:cubicBezTo>
                      <a:pt x="101" y="111"/>
                      <a:pt x="90" y="125"/>
                      <a:pt x="80" y="140"/>
                    </a:cubicBezTo>
                    <a:cubicBezTo>
                      <a:pt x="75" y="147"/>
                      <a:pt x="65" y="162"/>
                      <a:pt x="65" y="162"/>
                    </a:cubicBezTo>
                    <a:cubicBezTo>
                      <a:pt x="50" y="210"/>
                      <a:pt x="33" y="254"/>
                      <a:pt x="21" y="303"/>
                    </a:cubicBezTo>
                    <a:cubicBezTo>
                      <a:pt x="4" y="446"/>
                      <a:pt x="0" y="574"/>
                      <a:pt x="65" y="703"/>
                    </a:cubicBezTo>
                    <a:cubicBezTo>
                      <a:pt x="79" y="731"/>
                      <a:pt x="83" y="744"/>
                      <a:pt x="110" y="763"/>
                    </a:cubicBezTo>
                    <a:cubicBezTo>
                      <a:pt x="159" y="835"/>
                      <a:pt x="250" y="874"/>
                      <a:pt x="332" y="896"/>
                    </a:cubicBezTo>
                    <a:cubicBezTo>
                      <a:pt x="394" y="889"/>
                      <a:pt x="441" y="878"/>
                      <a:pt x="495" y="851"/>
                    </a:cubicBezTo>
                    <a:cubicBezTo>
                      <a:pt x="537" y="789"/>
                      <a:pt x="571" y="751"/>
                      <a:pt x="636" y="711"/>
                    </a:cubicBezTo>
                    <a:cubicBezTo>
                      <a:pt x="660" y="674"/>
                      <a:pt x="672" y="647"/>
                      <a:pt x="688" y="607"/>
                    </a:cubicBezTo>
                    <a:cubicBezTo>
                      <a:pt x="694" y="593"/>
                      <a:pt x="697" y="578"/>
                      <a:pt x="702" y="563"/>
                    </a:cubicBezTo>
                    <a:cubicBezTo>
                      <a:pt x="705" y="555"/>
                      <a:pt x="710" y="540"/>
                      <a:pt x="710" y="540"/>
                    </a:cubicBezTo>
                    <a:cubicBezTo>
                      <a:pt x="720" y="459"/>
                      <a:pt x="728" y="366"/>
                      <a:pt x="680" y="296"/>
                    </a:cubicBezTo>
                    <a:cubicBezTo>
                      <a:pt x="659" y="231"/>
                      <a:pt x="621" y="176"/>
                      <a:pt x="569" y="133"/>
                    </a:cubicBezTo>
                    <a:cubicBezTo>
                      <a:pt x="550" y="117"/>
                      <a:pt x="530" y="103"/>
                      <a:pt x="510" y="88"/>
                    </a:cubicBezTo>
                    <a:cubicBezTo>
                      <a:pt x="496" y="77"/>
                      <a:pt x="465" y="59"/>
                      <a:pt x="465" y="59"/>
                    </a:cubicBezTo>
                    <a:cubicBezTo>
                      <a:pt x="428" y="0"/>
                      <a:pt x="358" y="5"/>
                      <a:pt x="295" y="0"/>
                    </a:cubicBezTo>
                    <a:cubicBezTo>
                      <a:pt x="265" y="2"/>
                      <a:pt x="236" y="3"/>
                      <a:pt x="206" y="7"/>
                    </a:cubicBezTo>
                    <a:cubicBezTo>
                      <a:pt x="198" y="8"/>
                      <a:pt x="192" y="14"/>
                      <a:pt x="184" y="14"/>
                    </a:cubicBezTo>
                    <a:cubicBezTo>
                      <a:pt x="178" y="14"/>
                      <a:pt x="194" y="9"/>
                      <a:pt x="199" y="7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id-ID"/>
              </a:p>
            </p:txBody>
          </p:sp>
          <p:sp>
            <p:nvSpPr>
              <p:cNvPr id="90" name="Freeform 1192"/>
              <p:cNvSpPr>
                <a:spLocks/>
              </p:cNvSpPr>
              <p:nvPr/>
            </p:nvSpPr>
            <p:spPr bwMode="auto">
              <a:xfrm>
                <a:off x="4258" y="3088"/>
                <a:ext cx="117" cy="217"/>
              </a:xfrm>
              <a:custGeom>
                <a:avLst/>
                <a:gdLst>
                  <a:gd name="T0" fmla="*/ 1 w 802"/>
                  <a:gd name="T1" fmla="*/ 1 h 889"/>
                  <a:gd name="T2" fmla="*/ 1 w 802"/>
                  <a:gd name="T3" fmla="*/ 1 h 889"/>
                  <a:gd name="T4" fmla="*/ 1 w 802"/>
                  <a:gd name="T5" fmla="*/ 1 h 889"/>
                  <a:gd name="T6" fmla="*/ 1 w 802"/>
                  <a:gd name="T7" fmla="*/ 1 h 889"/>
                  <a:gd name="T8" fmla="*/ 1 w 802"/>
                  <a:gd name="T9" fmla="*/ 1 h 889"/>
                  <a:gd name="T10" fmla="*/ 1 w 802"/>
                  <a:gd name="T11" fmla="*/ 1 h 889"/>
                  <a:gd name="T12" fmla="*/ 1 w 802"/>
                  <a:gd name="T13" fmla="*/ 1 h 889"/>
                  <a:gd name="T14" fmla="*/ 1 w 802"/>
                  <a:gd name="T15" fmla="*/ 1 h 889"/>
                  <a:gd name="T16" fmla="*/ 1 w 802"/>
                  <a:gd name="T17" fmla="*/ 1 h 889"/>
                  <a:gd name="T18" fmla="*/ 1 w 802"/>
                  <a:gd name="T19" fmla="*/ 1 h 889"/>
                  <a:gd name="T20" fmla="*/ 1 w 802"/>
                  <a:gd name="T21" fmla="*/ 1 h 889"/>
                  <a:gd name="T22" fmla="*/ 1 w 802"/>
                  <a:gd name="T23" fmla="*/ 1 h 889"/>
                  <a:gd name="T24" fmla="*/ 1 w 802"/>
                  <a:gd name="T25" fmla="*/ 1 h 889"/>
                  <a:gd name="T26" fmla="*/ 1 w 802"/>
                  <a:gd name="T27" fmla="*/ 1 h 889"/>
                  <a:gd name="T28" fmla="*/ 1 w 802"/>
                  <a:gd name="T29" fmla="*/ 1 h 889"/>
                  <a:gd name="T30" fmla="*/ 1 w 802"/>
                  <a:gd name="T31" fmla="*/ 1 h 889"/>
                  <a:gd name="T32" fmla="*/ 1 w 802"/>
                  <a:gd name="T33" fmla="*/ 1 h 889"/>
                  <a:gd name="T34" fmla="*/ 1 w 802"/>
                  <a:gd name="T35" fmla="*/ 1 h 889"/>
                  <a:gd name="T36" fmla="*/ 1 w 802"/>
                  <a:gd name="T37" fmla="*/ 1 h 889"/>
                  <a:gd name="T38" fmla="*/ 1 w 802"/>
                  <a:gd name="T39" fmla="*/ 1 h 889"/>
                  <a:gd name="T40" fmla="*/ 1 w 802"/>
                  <a:gd name="T41" fmla="*/ 1 h 889"/>
                  <a:gd name="T42" fmla="*/ 1 w 802"/>
                  <a:gd name="T43" fmla="*/ 1 h 889"/>
                  <a:gd name="T44" fmla="*/ 1 w 802"/>
                  <a:gd name="T45" fmla="*/ 1 h 889"/>
                  <a:gd name="T46" fmla="*/ 1 w 802"/>
                  <a:gd name="T47" fmla="*/ 0 h 889"/>
                  <a:gd name="T48" fmla="*/ 1 w 802"/>
                  <a:gd name="T49" fmla="*/ 1 h 889"/>
                  <a:gd name="T50" fmla="*/ 1 w 802"/>
                  <a:gd name="T51" fmla="*/ 1 h 889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802"/>
                  <a:gd name="T79" fmla="*/ 0 h 889"/>
                  <a:gd name="T80" fmla="*/ 802 w 802"/>
                  <a:gd name="T81" fmla="*/ 889 h 889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802" h="889">
                    <a:moveTo>
                      <a:pt x="510" y="44"/>
                    </a:moveTo>
                    <a:cubicBezTo>
                      <a:pt x="455" y="80"/>
                      <a:pt x="422" y="133"/>
                      <a:pt x="376" y="177"/>
                    </a:cubicBezTo>
                    <a:cubicBezTo>
                      <a:pt x="346" y="236"/>
                      <a:pt x="298" y="273"/>
                      <a:pt x="236" y="296"/>
                    </a:cubicBezTo>
                    <a:cubicBezTo>
                      <a:pt x="231" y="303"/>
                      <a:pt x="227" y="312"/>
                      <a:pt x="221" y="318"/>
                    </a:cubicBezTo>
                    <a:cubicBezTo>
                      <a:pt x="215" y="324"/>
                      <a:pt x="205" y="326"/>
                      <a:pt x="199" y="333"/>
                    </a:cubicBezTo>
                    <a:cubicBezTo>
                      <a:pt x="194" y="339"/>
                      <a:pt x="195" y="348"/>
                      <a:pt x="191" y="355"/>
                    </a:cubicBezTo>
                    <a:cubicBezTo>
                      <a:pt x="185" y="366"/>
                      <a:pt x="176" y="375"/>
                      <a:pt x="169" y="385"/>
                    </a:cubicBezTo>
                    <a:cubicBezTo>
                      <a:pt x="156" y="422"/>
                      <a:pt x="155" y="463"/>
                      <a:pt x="132" y="496"/>
                    </a:cubicBezTo>
                    <a:cubicBezTo>
                      <a:pt x="126" y="504"/>
                      <a:pt x="116" y="510"/>
                      <a:pt x="110" y="518"/>
                    </a:cubicBezTo>
                    <a:cubicBezTo>
                      <a:pt x="99" y="532"/>
                      <a:pt x="80" y="562"/>
                      <a:pt x="80" y="562"/>
                    </a:cubicBezTo>
                    <a:cubicBezTo>
                      <a:pt x="68" y="602"/>
                      <a:pt x="78" y="578"/>
                      <a:pt x="43" y="629"/>
                    </a:cubicBezTo>
                    <a:cubicBezTo>
                      <a:pt x="28" y="651"/>
                      <a:pt x="22" y="678"/>
                      <a:pt x="13" y="703"/>
                    </a:cubicBezTo>
                    <a:cubicBezTo>
                      <a:pt x="15" y="727"/>
                      <a:pt x="0" y="812"/>
                      <a:pt x="36" y="844"/>
                    </a:cubicBezTo>
                    <a:cubicBezTo>
                      <a:pt x="49" y="856"/>
                      <a:pt x="65" y="864"/>
                      <a:pt x="80" y="874"/>
                    </a:cubicBezTo>
                    <a:cubicBezTo>
                      <a:pt x="93" y="883"/>
                      <a:pt x="124" y="888"/>
                      <a:pt x="124" y="888"/>
                    </a:cubicBezTo>
                    <a:cubicBezTo>
                      <a:pt x="167" y="886"/>
                      <a:pt x="287" y="889"/>
                      <a:pt x="354" y="874"/>
                    </a:cubicBezTo>
                    <a:cubicBezTo>
                      <a:pt x="410" y="861"/>
                      <a:pt x="461" y="835"/>
                      <a:pt x="517" y="822"/>
                    </a:cubicBezTo>
                    <a:cubicBezTo>
                      <a:pt x="534" y="811"/>
                      <a:pt x="553" y="804"/>
                      <a:pt x="569" y="792"/>
                    </a:cubicBezTo>
                    <a:cubicBezTo>
                      <a:pt x="613" y="757"/>
                      <a:pt x="651" y="702"/>
                      <a:pt x="673" y="651"/>
                    </a:cubicBezTo>
                    <a:cubicBezTo>
                      <a:pt x="680" y="634"/>
                      <a:pt x="685" y="615"/>
                      <a:pt x="695" y="600"/>
                    </a:cubicBezTo>
                    <a:cubicBezTo>
                      <a:pt x="711" y="577"/>
                      <a:pt x="747" y="533"/>
                      <a:pt x="747" y="533"/>
                    </a:cubicBezTo>
                    <a:cubicBezTo>
                      <a:pt x="756" y="504"/>
                      <a:pt x="784" y="451"/>
                      <a:pt x="784" y="451"/>
                    </a:cubicBezTo>
                    <a:cubicBezTo>
                      <a:pt x="787" y="439"/>
                      <a:pt x="798" y="395"/>
                      <a:pt x="798" y="385"/>
                    </a:cubicBezTo>
                    <a:cubicBezTo>
                      <a:pt x="798" y="264"/>
                      <a:pt x="802" y="46"/>
                      <a:pt x="650" y="0"/>
                    </a:cubicBezTo>
                    <a:cubicBezTo>
                      <a:pt x="598" y="5"/>
                      <a:pt x="575" y="6"/>
                      <a:pt x="532" y="22"/>
                    </a:cubicBezTo>
                    <a:cubicBezTo>
                      <a:pt x="516" y="46"/>
                      <a:pt x="526" y="44"/>
                      <a:pt x="510" y="44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id-ID"/>
              </a:p>
            </p:txBody>
          </p:sp>
          <p:sp>
            <p:nvSpPr>
              <p:cNvPr id="91" name="AutoShape 1193"/>
              <p:cNvSpPr>
                <a:spLocks noChangeArrowheads="1"/>
              </p:cNvSpPr>
              <p:nvPr/>
            </p:nvSpPr>
            <p:spPr bwMode="auto">
              <a:xfrm>
                <a:off x="4080" y="2880"/>
                <a:ext cx="48" cy="96"/>
              </a:xfrm>
              <a:prstGeom prst="plus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SimSun" panose="02010600030101010101" pitchFamily="2" charset="-122"/>
                </a:endParaRPr>
              </a:p>
            </p:txBody>
          </p:sp>
          <p:sp>
            <p:nvSpPr>
              <p:cNvPr id="92" name="AutoShape 1194"/>
              <p:cNvSpPr>
                <a:spLocks noChangeArrowheads="1"/>
              </p:cNvSpPr>
              <p:nvPr/>
            </p:nvSpPr>
            <p:spPr bwMode="auto">
              <a:xfrm>
                <a:off x="4560" y="3168"/>
                <a:ext cx="48" cy="96"/>
              </a:xfrm>
              <a:prstGeom prst="plus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SimSun" panose="02010600030101010101" pitchFamily="2" charset="-122"/>
                </a:endParaRPr>
              </a:p>
            </p:txBody>
          </p:sp>
        </p:grpSp>
        <p:sp>
          <p:nvSpPr>
            <p:cNvPr id="8" name="Line 1195"/>
            <p:cNvSpPr>
              <a:spLocks noChangeShapeType="1"/>
            </p:cNvSpPr>
            <p:nvPr/>
          </p:nvSpPr>
          <p:spPr bwMode="auto">
            <a:xfrm>
              <a:off x="2784" y="3648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4057218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Tujuan Pembelajaran</a:t>
            </a:r>
            <a:endParaRPr lang="id-ID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/>
              <a:t>Mahasiswa mampu </a:t>
            </a:r>
            <a:r>
              <a:rPr lang="id-ID" smtClean="0"/>
              <a:t>memaham</a:t>
            </a:r>
            <a:r>
              <a:rPr lang="en-ID" smtClean="0"/>
              <a:t>i konsep klasterisasi data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0800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 txBox="1">
            <a:spLocks noGrp="1"/>
          </p:cNvSpPr>
          <p:nvPr/>
        </p:nvSpPr>
        <p:spPr bwMode="auto">
          <a:xfrm>
            <a:off x="8763000" y="6477000"/>
            <a:ext cx="1905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/>
            <a:fld id="{D2BC5F5A-D6BB-4609-ADFB-C34A25DE3809}" type="slidenum">
              <a:rPr lang="en-US" altLang="zh-CN" sz="1200">
                <a:ea typeface="SimSun" panose="02010600030101010101" pitchFamily="2" charset="-122"/>
              </a:rPr>
              <a:pPr algn="r" eaLnBrk="1" hangingPunct="1"/>
              <a:t>30</a:t>
            </a:fld>
            <a:endParaRPr lang="en-US" altLang="zh-CN" sz="1200">
              <a:ea typeface="SimSun" panose="02010600030101010101" pitchFamily="2" charset="-122"/>
            </a:endParaRPr>
          </a:p>
        </p:txBody>
      </p:sp>
      <p:sp>
        <p:nvSpPr>
          <p:cNvPr id="30723" name="Rectangle 2050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4000" dirty="0">
                <a:ea typeface="Gulim" panose="020B0600000101010101" pitchFamily="34" charset="-127"/>
              </a:rPr>
              <a:t>PAM: A Typical K-</a:t>
            </a:r>
            <a:r>
              <a:rPr lang="en-US" altLang="ko-KR" sz="4000" dirty="0" err="1">
                <a:ea typeface="Gulim" panose="020B0600000101010101" pitchFamily="34" charset="-127"/>
              </a:rPr>
              <a:t>Medoids</a:t>
            </a:r>
            <a:r>
              <a:rPr lang="en-US" altLang="ko-KR" sz="4000" dirty="0">
                <a:ea typeface="Gulim" panose="020B0600000101010101" pitchFamily="34" charset="-127"/>
              </a:rPr>
              <a:t> Algorithm</a:t>
            </a:r>
          </a:p>
        </p:txBody>
      </p:sp>
      <p:grpSp>
        <p:nvGrpSpPr>
          <p:cNvPr id="30724" name="Group 2051"/>
          <p:cNvGrpSpPr>
            <a:grpSpLocks/>
          </p:cNvGrpSpPr>
          <p:nvPr/>
        </p:nvGrpSpPr>
        <p:grpSpPr bwMode="auto">
          <a:xfrm>
            <a:off x="8229600" y="1676400"/>
            <a:ext cx="2514600" cy="2362200"/>
            <a:chOff x="912" y="864"/>
            <a:chExt cx="1584" cy="1488"/>
          </a:xfrm>
        </p:grpSpPr>
        <p:graphicFrame>
          <p:nvGraphicFramePr>
            <p:cNvPr id="30985" name="Object 2052"/>
            <p:cNvGraphicFramePr>
              <a:graphicFrameLocks noChangeAspect="1"/>
            </p:cNvGraphicFramePr>
            <p:nvPr/>
          </p:nvGraphicFramePr>
          <p:xfrm>
            <a:off x="912" y="864"/>
            <a:ext cx="1584" cy="1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2" name="Worksheet" r:id="rId4" imgW="2200656" imgH="2076907" progId="Excel.Sheet.8">
                    <p:embed/>
                  </p:oleObj>
                </mc:Choice>
                <mc:Fallback>
                  <p:oleObj name="Worksheet" r:id="rId4" imgW="2200656" imgH="2076907" progId="Excel.Sheet.8">
                    <p:embed/>
                    <p:pic>
                      <p:nvPicPr>
                        <p:cNvPr id="30985" name="Object 20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864"/>
                          <a:ext cx="1584" cy="1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986" name="Line 2053"/>
            <p:cNvSpPr>
              <a:spLocks noChangeShapeType="1"/>
            </p:cNvSpPr>
            <p:nvPr/>
          </p:nvSpPr>
          <p:spPr bwMode="auto">
            <a:xfrm>
              <a:off x="1982" y="1502"/>
              <a:ext cx="0" cy="1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l"/>
              <a:endParaRPr lang="id-ID">
                <a:effectLst/>
              </a:endParaRPr>
            </a:p>
          </p:txBody>
        </p:sp>
        <p:sp>
          <p:nvSpPr>
            <p:cNvPr id="30987" name="Oval 2054"/>
            <p:cNvSpPr>
              <a:spLocks noChangeArrowheads="1"/>
            </p:cNvSpPr>
            <p:nvPr/>
          </p:nvSpPr>
          <p:spPr bwMode="auto">
            <a:xfrm>
              <a:off x="1212" y="1253"/>
              <a:ext cx="164" cy="3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>
                <a:effectLst/>
                <a:ea typeface="SimSun" panose="02010600030101010101" pitchFamily="2" charset="-122"/>
              </a:endParaRPr>
            </a:p>
          </p:txBody>
        </p:sp>
        <p:sp>
          <p:nvSpPr>
            <p:cNvPr id="30988" name="Oval 2055"/>
            <p:cNvSpPr>
              <a:spLocks noChangeArrowheads="1"/>
            </p:cNvSpPr>
            <p:nvPr/>
          </p:nvSpPr>
          <p:spPr bwMode="auto">
            <a:xfrm>
              <a:off x="1725" y="1529"/>
              <a:ext cx="514" cy="32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lgDash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>
                <a:effectLst/>
                <a:ea typeface="SimSun" panose="02010600030101010101" pitchFamily="2" charset="-122"/>
              </a:endParaRPr>
            </a:p>
          </p:txBody>
        </p:sp>
      </p:grpSp>
      <p:sp>
        <p:nvSpPr>
          <p:cNvPr id="30725" name="Text Box 2056"/>
          <p:cNvSpPr txBox="1">
            <a:spLocks noChangeArrowheads="1"/>
          </p:cNvSpPr>
          <p:nvPr/>
        </p:nvSpPr>
        <p:spPr bwMode="auto">
          <a:xfrm>
            <a:off x="9259888" y="1371600"/>
            <a:ext cx="14081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ko-KR" sz="1400">
                <a:ea typeface="Gulim" panose="020B0600000101010101" pitchFamily="34" charset="-127"/>
              </a:rPr>
              <a:t>Total Cost = 20</a:t>
            </a:r>
          </a:p>
        </p:txBody>
      </p:sp>
      <p:sp>
        <p:nvSpPr>
          <p:cNvPr id="30726" name="Rectangle 2057"/>
          <p:cNvSpPr>
            <a:spLocks noChangeArrowheads="1"/>
          </p:cNvSpPr>
          <p:nvPr/>
        </p:nvSpPr>
        <p:spPr bwMode="auto">
          <a:xfrm>
            <a:off x="1643064" y="1719263"/>
            <a:ext cx="2395537" cy="225425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lang="zh-CN" altLang="zh-CN">
              <a:effectLst/>
              <a:ea typeface="SimSun" panose="02010600030101010101" pitchFamily="2" charset="-122"/>
            </a:endParaRPr>
          </a:p>
        </p:txBody>
      </p:sp>
      <p:sp>
        <p:nvSpPr>
          <p:cNvPr id="30727" name="Rectangle 2058"/>
          <p:cNvSpPr>
            <a:spLocks noChangeArrowheads="1"/>
          </p:cNvSpPr>
          <p:nvPr/>
        </p:nvSpPr>
        <p:spPr bwMode="auto">
          <a:xfrm>
            <a:off x="1893889" y="1903413"/>
            <a:ext cx="2014537" cy="17891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lang="zh-CN" altLang="zh-CN">
              <a:effectLst/>
              <a:ea typeface="SimSun" panose="02010600030101010101" pitchFamily="2" charset="-122"/>
            </a:endParaRPr>
          </a:p>
        </p:txBody>
      </p:sp>
      <p:sp>
        <p:nvSpPr>
          <p:cNvPr id="30728" name="Line 2059"/>
          <p:cNvSpPr>
            <a:spLocks noChangeShapeType="1"/>
          </p:cNvSpPr>
          <p:nvPr/>
        </p:nvSpPr>
        <p:spPr bwMode="auto">
          <a:xfrm>
            <a:off x="1893889" y="3517900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29" name="Line 2060"/>
          <p:cNvSpPr>
            <a:spLocks noChangeShapeType="1"/>
          </p:cNvSpPr>
          <p:nvPr/>
        </p:nvSpPr>
        <p:spPr bwMode="auto">
          <a:xfrm>
            <a:off x="1893889" y="3333750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30" name="Line 2061"/>
          <p:cNvSpPr>
            <a:spLocks noChangeShapeType="1"/>
          </p:cNvSpPr>
          <p:nvPr/>
        </p:nvSpPr>
        <p:spPr bwMode="auto">
          <a:xfrm>
            <a:off x="1893889" y="3160714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31" name="Line 2062"/>
          <p:cNvSpPr>
            <a:spLocks noChangeShapeType="1"/>
          </p:cNvSpPr>
          <p:nvPr/>
        </p:nvSpPr>
        <p:spPr bwMode="auto">
          <a:xfrm>
            <a:off x="1893889" y="2976564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32" name="Line 2063"/>
          <p:cNvSpPr>
            <a:spLocks noChangeShapeType="1"/>
          </p:cNvSpPr>
          <p:nvPr/>
        </p:nvSpPr>
        <p:spPr bwMode="auto">
          <a:xfrm>
            <a:off x="1893889" y="2803525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33" name="Line 2064"/>
          <p:cNvSpPr>
            <a:spLocks noChangeShapeType="1"/>
          </p:cNvSpPr>
          <p:nvPr/>
        </p:nvSpPr>
        <p:spPr bwMode="auto">
          <a:xfrm>
            <a:off x="1893889" y="2619375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34" name="Line 2065"/>
          <p:cNvSpPr>
            <a:spLocks noChangeShapeType="1"/>
          </p:cNvSpPr>
          <p:nvPr/>
        </p:nvSpPr>
        <p:spPr bwMode="auto">
          <a:xfrm>
            <a:off x="1893889" y="2446339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35" name="Line 2066"/>
          <p:cNvSpPr>
            <a:spLocks noChangeShapeType="1"/>
          </p:cNvSpPr>
          <p:nvPr/>
        </p:nvSpPr>
        <p:spPr bwMode="auto">
          <a:xfrm>
            <a:off x="1893889" y="2262189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36" name="Line 2067"/>
          <p:cNvSpPr>
            <a:spLocks noChangeShapeType="1"/>
          </p:cNvSpPr>
          <p:nvPr/>
        </p:nvSpPr>
        <p:spPr bwMode="auto">
          <a:xfrm>
            <a:off x="1893889" y="2087564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37" name="Line 2068"/>
          <p:cNvSpPr>
            <a:spLocks noChangeShapeType="1"/>
          </p:cNvSpPr>
          <p:nvPr/>
        </p:nvSpPr>
        <p:spPr bwMode="auto">
          <a:xfrm>
            <a:off x="1893889" y="1903414"/>
            <a:ext cx="201453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38" name="Line 2069"/>
          <p:cNvSpPr>
            <a:spLocks noChangeShapeType="1"/>
          </p:cNvSpPr>
          <p:nvPr/>
        </p:nvSpPr>
        <p:spPr bwMode="auto">
          <a:xfrm>
            <a:off x="2100264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39" name="Line 2070"/>
          <p:cNvSpPr>
            <a:spLocks noChangeShapeType="1"/>
          </p:cNvSpPr>
          <p:nvPr/>
        </p:nvSpPr>
        <p:spPr bwMode="auto">
          <a:xfrm>
            <a:off x="2297114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40" name="Line 2071"/>
          <p:cNvSpPr>
            <a:spLocks noChangeShapeType="1"/>
          </p:cNvSpPr>
          <p:nvPr/>
        </p:nvSpPr>
        <p:spPr bwMode="auto">
          <a:xfrm>
            <a:off x="2503489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41" name="Line 2072"/>
          <p:cNvSpPr>
            <a:spLocks noChangeShapeType="1"/>
          </p:cNvSpPr>
          <p:nvPr/>
        </p:nvSpPr>
        <p:spPr bwMode="auto">
          <a:xfrm>
            <a:off x="2700339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42" name="Line 2073"/>
          <p:cNvSpPr>
            <a:spLocks noChangeShapeType="1"/>
          </p:cNvSpPr>
          <p:nvPr/>
        </p:nvSpPr>
        <p:spPr bwMode="auto">
          <a:xfrm>
            <a:off x="2906714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43" name="Line 2074"/>
          <p:cNvSpPr>
            <a:spLocks noChangeShapeType="1"/>
          </p:cNvSpPr>
          <p:nvPr/>
        </p:nvSpPr>
        <p:spPr bwMode="auto">
          <a:xfrm>
            <a:off x="3101975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44" name="Line 2075"/>
          <p:cNvSpPr>
            <a:spLocks noChangeShapeType="1"/>
          </p:cNvSpPr>
          <p:nvPr/>
        </p:nvSpPr>
        <p:spPr bwMode="auto">
          <a:xfrm>
            <a:off x="3309939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45" name="Line 2076"/>
          <p:cNvSpPr>
            <a:spLocks noChangeShapeType="1"/>
          </p:cNvSpPr>
          <p:nvPr/>
        </p:nvSpPr>
        <p:spPr bwMode="auto">
          <a:xfrm>
            <a:off x="3505200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46" name="Line 2077"/>
          <p:cNvSpPr>
            <a:spLocks noChangeShapeType="1"/>
          </p:cNvSpPr>
          <p:nvPr/>
        </p:nvSpPr>
        <p:spPr bwMode="auto">
          <a:xfrm>
            <a:off x="3711575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47" name="Line 2078"/>
          <p:cNvSpPr>
            <a:spLocks noChangeShapeType="1"/>
          </p:cNvSpPr>
          <p:nvPr/>
        </p:nvSpPr>
        <p:spPr bwMode="auto">
          <a:xfrm>
            <a:off x="3908425" y="1903413"/>
            <a:ext cx="1588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48" name="Rectangle 2079"/>
          <p:cNvSpPr>
            <a:spLocks noChangeArrowheads="1"/>
          </p:cNvSpPr>
          <p:nvPr/>
        </p:nvSpPr>
        <p:spPr bwMode="auto">
          <a:xfrm>
            <a:off x="1893889" y="1903413"/>
            <a:ext cx="2014537" cy="1789112"/>
          </a:xfrm>
          <a:prstGeom prst="rect">
            <a:avLst/>
          </a:prstGeom>
          <a:noFill/>
          <a:ln w="11113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lang="zh-CN" altLang="zh-CN">
              <a:effectLst/>
              <a:ea typeface="SimSun" panose="02010600030101010101" pitchFamily="2" charset="-122"/>
            </a:endParaRPr>
          </a:p>
        </p:txBody>
      </p:sp>
      <p:sp>
        <p:nvSpPr>
          <p:cNvPr id="30749" name="Line 2080"/>
          <p:cNvSpPr>
            <a:spLocks noChangeShapeType="1"/>
          </p:cNvSpPr>
          <p:nvPr/>
        </p:nvSpPr>
        <p:spPr bwMode="auto">
          <a:xfrm>
            <a:off x="1893889" y="1903413"/>
            <a:ext cx="1587" cy="17891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50" name="Line 2081"/>
          <p:cNvSpPr>
            <a:spLocks noChangeShapeType="1"/>
          </p:cNvSpPr>
          <p:nvPr/>
        </p:nvSpPr>
        <p:spPr bwMode="auto">
          <a:xfrm>
            <a:off x="1871664" y="3692525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51" name="Line 2082"/>
          <p:cNvSpPr>
            <a:spLocks noChangeShapeType="1"/>
          </p:cNvSpPr>
          <p:nvPr/>
        </p:nvSpPr>
        <p:spPr bwMode="auto">
          <a:xfrm>
            <a:off x="1871664" y="3517900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52" name="Line 2083"/>
          <p:cNvSpPr>
            <a:spLocks noChangeShapeType="1"/>
          </p:cNvSpPr>
          <p:nvPr/>
        </p:nvSpPr>
        <p:spPr bwMode="auto">
          <a:xfrm>
            <a:off x="1871664" y="3333750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53" name="Line 2084"/>
          <p:cNvSpPr>
            <a:spLocks noChangeShapeType="1"/>
          </p:cNvSpPr>
          <p:nvPr/>
        </p:nvSpPr>
        <p:spPr bwMode="auto">
          <a:xfrm>
            <a:off x="1871664" y="3160714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54" name="Line 2085"/>
          <p:cNvSpPr>
            <a:spLocks noChangeShapeType="1"/>
          </p:cNvSpPr>
          <p:nvPr/>
        </p:nvSpPr>
        <p:spPr bwMode="auto">
          <a:xfrm>
            <a:off x="1871664" y="2976564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55" name="Line 2086"/>
          <p:cNvSpPr>
            <a:spLocks noChangeShapeType="1"/>
          </p:cNvSpPr>
          <p:nvPr/>
        </p:nvSpPr>
        <p:spPr bwMode="auto">
          <a:xfrm>
            <a:off x="1871664" y="2803525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56" name="Line 2087"/>
          <p:cNvSpPr>
            <a:spLocks noChangeShapeType="1"/>
          </p:cNvSpPr>
          <p:nvPr/>
        </p:nvSpPr>
        <p:spPr bwMode="auto">
          <a:xfrm>
            <a:off x="1871664" y="2619375"/>
            <a:ext cx="222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57" name="Line 2088"/>
          <p:cNvSpPr>
            <a:spLocks noChangeShapeType="1"/>
          </p:cNvSpPr>
          <p:nvPr/>
        </p:nvSpPr>
        <p:spPr bwMode="auto">
          <a:xfrm>
            <a:off x="1871664" y="2446339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58" name="Line 2089"/>
          <p:cNvSpPr>
            <a:spLocks noChangeShapeType="1"/>
          </p:cNvSpPr>
          <p:nvPr/>
        </p:nvSpPr>
        <p:spPr bwMode="auto">
          <a:xfrm>
            <a:off x="1871664" y="2262189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59" name="Line 2090"/>
          <p:cNvSpPr>
            <a:spLocks noChangeShapeType="1"/>
          </p:cNvSpPr>
          <p:nvPr/>
        </p:nvSpPr>
        <p:spPr bwMode="auto">
          <a:xfrm>
            <a:off x="1871664" y="2087564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60" name="Line 2091"/>
          <p:cNvSpPr>
            <a:spLocks noChangeShapeType="1"/>
          </p:cNvSpPr>
          <p:nvPr/>
        </p:nvSpPr>
        <p:spPr bwMode="auto">
          <a:xfrm>
            <a:off x="1871664" y="1903414"/>
            <a:ext cx="222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61" name="Line 2092"/>
          <p:cNvSpPr>
            <a:spLocks noChangeShapeType="1"/>
          </p:cNvSpPr>
          <p:nvPr/>
        </p:nvSpPr>
        <p:spPr bwMode="auto">
          <a:xfrm>
            <a:off x="1893889" y="3692525"/>
            <a:ext cx="201453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62" name="Line 2093"/>
          <p:cNvSpPr>
            <a:spLocks noChangeShapeType="1"/>
          </p:cNvSpPr>
          <p:nvPr/>
        </p:nvSpPr>
        <p:spPr bwMode="auto">
          <a:xfrm flipV="1">
            <a:off x="1893889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63" name="Line 2094"/>
          <p:cNvSpPr>
            <a:spLocks noChangeShapeType="1"/>
          </p:cNvSpPr>
          <p:nvPr/>
        </p:nvSpPr>
        <p:spPr bwMode="auto">
          <a:xfrm flipV="1">
            <a:off x="2100264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64" name="Line 2095"/>
          <p:cNvSpPr>
            <a:spLocks noChangeShapeType="1"/>
          </p:cNvSpPr>
          <p:nvPr/>
        </p:nvSpPr>
        <p:spPr bwMode="auto">
          <a:xfrm flipV="1">
            <a:off x="2297114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65" name="Line 2096"/>
          <p:cNvSpPr>
            <a:spLocks noChangeShapeType="1"/>
          </p:cNvSpPr>
          <p:nvPr/>
        </p:nvSpPr>
        <p:spPr bwMode="auto">
          <a:xfrm flipV="1">
            <a:off x="2503489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66" name="Line 2097"/>
          <p:cNvSpPr>
            <a:spLocks noChangeShapeType="1"/>
          </p:cNvSpPr>
          <p:nvPr/>
        </p:nvSpPr>
        <p:spPr bwMode="auto">
          <a:xfrm flipV="1">
            <a:off x="2700339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67" name="Line 2098"/>
          <p:cNvSpPr>
            <a:spLocks noChangeShapeType="1"/>
          </p:cNvSpPr>
          <p:nvPr/>
        </p:nvSpPr>
        <p:spPr bwMode="auto">
          <a:xfrm flipV="1">
            <a:off x="2906714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68" name="Line 2099"/>
          <p:cNvSpPr>
            <a:spLocks noChangeShapeType="1"/>
          </p:cNvSpPr>
          <p:nvPr/>
        </p:nvSpPr>
        <p:spPr bwMode="auto">
          <a:xfrm flipV="1">
            <a:off x="3101975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69" name="Line 2100"/>
          <p:cNvSpPr>
            <a:spLocks noChangeShapeType="1"/>
          </p:cNvSpPr>
          <p:nvPr/>
        </p:nvSpPr>
        <p:spPr bwMode="auto">
          <a:xfrm flipV="1">
            <a:off x="3309939" y="3692525"/>
            <a:ext cx="1587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70" name="Line 2101"/>
          <p:cNvSpPr>
            <a:spLocks noChangeShapeType="1"/>
          </p:cNvSpPr>
          <p:nvPr/>
        </p:nvSpPr>
        <p:spPr bwMode="auto">
          <a:xfrm flipV="1">
            <a:off x="3505200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71" name="Line 2102"/>
          <p:cNvSpPr>
            <a:spLocks noChangeShapeType="1"/>
          </p:cNvSpPr>
          <p:nvPr/>
        </p:nvSpPr>
        <p:spPr bwMode="auto">
          <a:xfrm flipV="1">
            <a:off x="3711575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72" name="Line 2103"/>
          <p:cNvSpPr>
            <a:spLocks noChangeShapeType="1"/>
          </p:cNvSpPr>
          <p:nvPr/>
        </p:nvSpPr>
        <p:spPr bwMode="auto">
          <a:xfrm flipV="1">
            <a:off x="3908425" y="3692525"/>
            <a:ext cx="1588" cy="2063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73" name="Freeform 2104"/>
          <p:cNvSpPr>
            <a:spLocks/>
          </p:cNvSpPr>
          <p:nvPr/>
        </p:nvSpPr>
        <p:spPr bwMode="auto">
          <a:xfrm>
            <a:off x="2427288" y="2900363"/>
            <a:ext cx="152400" cy="152400"/>
          </a:xfrm>
          <a:custGeom>
            <a:avLst/>
            <a:gdLst>
              <a:gd name="T0" fmla="*/ 2147483647 w 96"/>
              <a:gd name="T1" fmla="*/ 0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0 w 96"/>
              <a:gd name="T7" fmla="*/ 2147483647 h 96"/>
              <a:gd name="T8" fmla="*/ 2147483647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74" name="Freeform 2105"/>
          <p:cNvSpPr>
            <a:spLocks/>
          </p:cNvSpPr>
          <p:nvPr/>
        </p:nvSpPr>
        <p:spPr bwMode="auto">
          <a:xfrm>
            <a:off x="2220913" y="2543175"/>
            <a:ext cx="152400" cy="152400"/>
          </a:xfrm>
          <a:custGeom>
            <a:avLst/>
            <a:gdLst>
              <a:gd name="T0" fmla="*/ 2147483647 w 96"/>
              <a:gd name="T1" fmla="*/ 0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0 w 96"/>
              <a:gd name="T7" fmla="*/ 2147483647 h 96"/>
              <a:gd name="T8" fmla="*/ 2147483647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75" name="Freeform 2106"/>
          <p:cNvSpPr>
            <a:spLocks/>
          </p:cNvSpPr>
          <p:nvPr/>
        </p:nvSpPr>
        <p:spPr bwMode="auto">
          <a:xfrm>
            <a:off x="3233738" y="3084513"/>
            <a:ext cx="152400" cy="152400"/>
          </a:xfrm>
          <a:custGeom>
            <a:avLst/>
            <a:gdLst>
              <a:gd name="T0" fmla="*/ 2147483647 w 96"/>
              <a:gd name="T1" fmla="*/ 0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0 w 96"/>
              <a:gd name="T7" fmla="*/ 2147483647 h 96"/>
              <a:gd name="T8" fmla="*/ 2147483647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76" name="Freeform 2107"/>
          <p:cNvSpPr>
            <a:spLocks/>
          </p:cNvSpPr>
          <p:nvPr/>
        </p:nvSpPr>
        <p:spPr bwMode="auto">
          <a:xfrm>
            <a:off x="2624138" y="2370138"/>
            <a:ext cx="152400" cy="150812"/>
          </a:xfrm>
          <a:custGeom>
            <a:avLst/>
            <a:gdLst>
              <a:gd name="T0" fmla="*/ 2147483647 w 96"/>
              <a:gd name="T1" fmla="*/ 0 h 95"/>
              <a:gd name="T2" fmla="*/ 2147483647 w 96"/>
              <a:gd name="T3" fmla="*/ 2147483647 h 95"/>
              <a:gd name="T4" fmla="*/ 2147483647 w 96"/>
              <a:gd name="T5" fmla="*/ 2147483647 h 95"/>
              <a:gd name="T6" fmla="*/ 0 w 96"/>
              <a:gd name="T7" fmla="*/ 2147483647 h 95"/>
              <a:gd name="T8" fmla="*/ 2147483647 w 96"/>
              <a:gd name="T9" fmla="*/ 0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5"/>
              <a:gd name="T17" fmla="*/ 96 w 96"/>
              <a:gd name="T18" fmla="*/ 95 h 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5">
                <a:moveTo>
                  <a:pt x="48" y="0"/>
                </a:moveTo>
                <a:lnTo>
                  <a:pt x="96" y="48"/>
                </a:lnTo>
                <a:lnTo>
                  <a:pt x="48" y="95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77" name="Freeform 2108"/>
          <p:cNvSpPr>
            <a:spLocks/>
          </p:cNvSpPr>
          <p:nvPr/>
        </p:nvSpPr>
        <p:spPr bwMode="auto">
          <a:xfrm>
            <a:off x="3429000" y="2727325"/>
            <a:ext cx="152400" cy="152400"/>
          </a:xfrm>
          <a:custGeom>
            <a:avLst/>
            <a:gdLst>
              <a:gd name="T0" fmla="*/ 2147483647 w 96"/>
              <a:gd name="T1" fmla="*/ 0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0 w 96"/>
              <a:gd name="T7" fmla="*/ 2147483647 h 96"/>
              <a:gd name="T8" fmla="*/ 2147483647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78" name="Freeform 2109"/>
          <p:cNvSpPr>
            <a:spLocks/>
          </p:cNvSpPr>
          <p:nvPr/>
        </p:nvSpPr>
        <p:spPr bwMode="auto">
          <a:xfrm>
            <a:off x="3025775" y="3259138"/>
            <a:ext cx="152400" cy="150812"/>
          </a:xfrm>
          <a:custGeom>
            <a:avLst/>
            <a:gdLst>
              <a:gd name="T0" fmla="*/ 2147483647 w 96"/>
              <a:gd name="T1" fmla="*/ 0 h 95"/>
              <a:gd name="T2" fmla="*/ 2147483647 w 96"/>
              <a:gd name="T3" fmla="*/ 2147483647 h 95"/>
              <a:gd name="T4" fmla="*/ 2147483647 w 96"/>
              <a:gd name="T5" fmla="*/ 2147483647 h 95"/>
              <a:gd name="T6" fmla="*/ 0 w 96"/>
              <a:gd name="T7" fmla="*/ 2147483647 h 95"/>
              <a:gd name="T8" fmla="*/ 2147483647 w 96"/>
              <a:gd name="T9" fmla="*/ 0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5"/>
              <a:gd name="T17" fmla="*/ 96 w 96"/>
              <a:gd name="T18" fmla="*/ 95 h 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5">
                <a:moveTo>
                  <a:pt x="48" y="0"/>
                </a:moveTo>
                <a:lnTo>
                  <a:pt x="96" y="47"/>
                </a:lnTo>
                <a:lnTo>
                  <a:pt x="48" y="95"/>
                </a:lnTo>
                <a:lnTo>
                  <a:pt x="0" y="47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79" name="Freeform 2110"/>
          <p:cNvSpPr>
            <a:spLocks/>
          </p:cNvSpPr>
          <p:nvPr/>
        </p:nvSpPr>
        <p:spPr bwMode="auto">
          <a:xfrm>
            <a:off x="3233738" y="2900363"/>
            <a:ext cx="152400" cy="152400"/>
          </a:xfrm>
          <a:custGeom>
            <a:avLst/>
            <a:gdLst>
              <a:gd name="T0" fmla="*/ 2147483647 w 96"/>
              <a:gd name="T1" fmla="*/ 0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0 w 96"/>
              <a:gd name="T7" fmla="*/ 2147483647 h 96"/>
              <a:gd name="T8" fmla="*/ 2147483647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80" name="Freeform 2111"/>
          <p:cNvSpPr>
            <a:spLocks/>
          </p:cNvSpPr>
          <p:nvPr/>
        </p:nvSpPr>
        <p:spPr bwMode="auto">
          <a:xfrm>
            <a:off x="3233738" y="2543175"/>
            <a:ext cx="152400" cy="152400"/>
          </a:xfrm>
          <a:custGeom>
            <a:avLst/>
            <a:gdLst>
              <a:gd name="T0" fmla="*/ 2147483647 w 96"/>
              <a:gd name="T1" fmla="*/ 0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0 w 96"/>
              <a:gd name="T7" fmla="*/ 2147483647 h 96"/>
              <a:gd name="T8" fmla="*/ 2147483647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781" name="Rectangle 2112"/>
          <p:cNvSpPr>
            <a:spLocks noChangeArrowheads="1"/>
          </p:cNvSpPr>
          <p:nvPr/>
        </p:nvSpPr>
        <p:spPr bwMode="auto">
          <a:xfrm>
            <a:off x="1806575" y="3659188"/>
            <a:ext cx="3526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0</a:t>
            </a:r>
            <a:endParaRPr lang="ko-KR" altLang="en-US">
              <a:effectLst/>
              <a:ea typeface="Gulim" panose="020B0600000101010101" pitchFamily="34" charset="-127"/>
            </a:endParaRPr>
          </a:p>
        </p:txBody>
      </p:sp>
      <p:sp>
        <p:nvSpPr>
          <p:cNvPr id="30782" name="Rectangle 2113"/>
          <p:cNvSpPr>
            <a:spLocks noChangeArrowheads="1"/>
          </p:cNvSpPr>
          <p:nvPr/>
        </p:nvSpPr>
        <p:spPr bwMode="auto">
          <a:xfrm>
            <a:off x="1806575" y="3486150"/>
            <a:ext cx="3526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1</a:t>
            </a:r>
            <a:endParaRPr lang="ko-KR" altLang="en-US">
              <a:effectLst/>
              <a:ea typeface="Gulim" panose="020B0600000101010101" pitchFamily="34" charset="-127"/>
            </a:endParaRPr>
          </a:p>
        </p:txBody>
      </p:sp>
      <p:sp>
        <p:nvSpPr>
          <p:cNvPr id="30783" name="Rectangle 2114"/>
          <p:cNvSpPr>
            <a:spLocks noChangeArrowheads="1"/>
          </p:cNvSpPr>
          <p:nvPr/>
        </p:nvSpPr>
        <p:spPr bwMode="auto">
          <a:xfrm>
            <a:off x="1806575" y="3302000"/>
            <a:ext cx="3526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2</a:t>
            </a:r>
            <a:endParaRPr lang="ko-KR" altLang="en-US">
              <a:effectLst/>
              <a:ea typeface="Gulim" panose="020B0600000101010101" pitchFamily="34" charset="-127"/>
            </a:endParaRPr>
          </a:p>
        </p:txBody>
      </p:sp>
      <p:sp>
        <p:nvSpPr>
          <p:cNvPr id="30784" name="Rectangle 2115"/>
          <p:cNvSpPr>
            <a:spLocks noChangeArrowheads="1"/>
          </p:cNvSpPr>
          <p:nvPr/>
        </p:nvSpPr>
        <p:spPr bwMode="auto">
          <a:xfrm>
            <a:off x="1806575" y="3128963"/>
            <a:ext cx="3526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3</a:t>
            </a:r>
            <a:endParaRPr lang="ko-KR" altLang="en-US">
              <a:effectLst/>
              <a:ea typeface="Gulim" panose="020B0600000101010101" pitchFamily="34" charset="-127"/>
            </a:endParaRPr>
          </a:p>
        </p:txBody>
      </p:sp>
      <p:sp>
        <p:nvSpPr>
          <p:cNvPr id="30785" name="Rectangle 2116"/>
          <p:cNvSpPr>
            <a:spLocks noChangeArrowheads="1"/>
          </p:cNvSpPr>
          <p:nvPr/>
        </p:nvSpPr>
        <p:spPr bwMode="auto">
          <a:xfrm>
            <a:off x="1806575" y="2944813"/>
            <a:ext cx="3526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4</a:t>
            </a:r>
            <a:endParaRPr lang="ko-KR" altLang="en-US">
              <a:effectLst/>
              <a:ea typeface="Gulim" panose="020B0600000101010101" pitchFamily="34" charset="-127"/>
            </a:endParaRPr>
          </a:p>
        </p:txBody>
      </p:sp>
      <p:sp>
        <p:nvSpPr>
          <p:cNvPr id="30786" name="Rectangle 2117"/>
          <p:cNvSpPr>
            <a:spLocks noChangeArrowheads="1"/>
          </p:cNvSpPr>
          <p:nvPr/>
        </p:nvSpPr>
        <p:spPr bwMode="auto">
          <a:xfrm>
            <a:off x="1806575" y="2770188"/>
            <a:ext cx="3526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5</a:t>
            </a:r>
            <a:endParaRPr lang="ko-KR" altLang="en-US">
              <a:effectLst/>
              <a:ea typeface="Gulim" panose="020B0600000101010101" pitchFamily="34" charset="-127"/>
            </a:endParaRPr>
          </a:p>
        </p:txBody>
      </p:sp>
      <p:sp>
        <p:nvSpPr>
          <p:cNvPr id="30787" name="Rectangle 2118"/>
          <p:cNvSpPr>
            <a:spLocks noChangeArrowheads="1"/>
          </p:cNvSpPr>
          <p:nvPr/>
        </p:nvSpPr>
        <p:spPr bwMode="auto">
          <a:xfrm>
            <a:off x="1806575" y="2586038"/>
            <a:ext cx="3526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6</a:t>
            </a:r>
            <a:endParaRPr lang="ko-KR" altLang="en-US">
              <a:effectLst/>
              <a:ea typeface="Gulim" panose="020B0600000101010101" pitchFamily="34" charset="-127"/>
            </a:endParaRPr>
          </a:p>
        </p:txBody>
      </p:sp>
      <p:sp>
        <p:nvSpPr>
          <p:cNvPr id="30788" name="Rectangle 2119"/>
          <p:cNvSpPr>
            <a:spLocks noChangeArrowheads="1"/>
          </p:cNvSpPr>
          <p:nvPr/>
        </p:nvSpPr>
        <p:spPr bwMode="auto">
          <a:xfrm>
            <a:off x="1806575" y="2413000"/>
            <a:ext cx="3526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7</a:t>
            </a:r>
            <a:endParaRPr lang="ko-KR" altLang="en-US">
              <a:effectLst/>
              <a:ea typeface="Gulim" panose="020B0600000101010101" pitchFamily="34" charset="-127"/>
            </a:endParaRPr>
          </a:p>
        </p:txBody>
      </p:sp>
      <p:sp>
        <p:nvSpPr>
          <p:cNvPr id="30789" name="Rectangle 2120"/>
          <p:cNvSpPr>
            <a:spLocks noChangeArrowheads="1"/>
          </p:cNvSpPr>
          <p:nvPr/>
        </p:nvSpPr>
        <p:spPr bwMode="auto">
          <a:xfrm>
            <a:off x="1806575" y="2228850"/>
            <a:ext cx="3526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8</a:t>
            </a:r>
            <a:endParaRPr lang="ko-KR" altLang="en-US">
              <a:effectLst/>
              <a:ea typeface="Gulim" panose="020B0600000101010101" pitchFamily="34" charset="-127"/>
            </a:endParaRPr>
          </a:p>
        </p:txBody>
      </p:sp>
      <p:sp>
        <p:nvSpPr>
          <p:cNvPr id="30790" name="Rectangle 2121"/>
          <p:cNvSpPr>
            <a:spLocks noChangeArrowheads="1"/>
          </p:cNvSpPr>
          <p:nvPr/>
        </p:nvSpPr>
        <p:spPr bwMode="auto">
          <a:xfrm>
            <a:off x="1806575" y="2055813"/>
            <a:ext cx="3526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9</a:t>
            </a:r>
            <a:endParaRPr lang="ko-KR" altLang="en-US">
              <a:effectLst/>
              <a:ea typeface="Gulim" panose="020B0600000101010101" pitchFamily="34" charset="-127"/>
            </a:endParaRPr>
          </a:p>
        </p:txBody>
      </p:sp>
      <p:sp>
        <p:nvSpPr>
          <p:cNvPr id="30791" name="Rectangle 2122"/>
          <p:cNvSpPr>
            <a:spLocks noChangeArrowheads="1"/>
          </p:cNvSpPr>
          <p:nvPr/>
        </p:nvSpPr>
        <p:spPr bwMode="auto">
          <a:xfrm>
            <a:off x="1774825" y="1871663"/>
            <a:ext cx="70532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10</a:t>
            </a:r>
            <a:endParaRPr lang="ko-KR" altLang="en-US">
              <a:effectLst/>
              <a:ea typeface="Gulim" panose="020B0600000101010101" pitchFamily="34" charset="-127"/>
            </a:endParaRPr>
          </a:p>
        </p:txBody>
      </p:sp>
      <p:sp>
        <p:nvSpPr>
          <p:cNvPr id="30792" name="Rectangle 2123"/>
          <p:cNvSpPr>
            <a:spLocks noChangeArrowheads="1"/>
          </p:cNvSpPr>
          <p:nvPr/>
        </p:nvSpPr>
        <p:spPr bwMode="auto">
          <a:xfrm>
            <a:off x="1882775" y="3767138"/>
            <a:ext cx="3526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0</a:t>
            </a:r>
            <a:endParaRPr lang="ko-KR" altLang="en-US">
              <a:effectLst/>
              <a:ea typeface="Gulim" panose="020B0600000101010101" pitchFamily="34" charset="-127"/>
            </a:endParaRPr>
          </a:p>
        </p:txBody>
      </p:sp>
      <p:sp>
        <p:nvSpPr>
          <p:cNvPr id="30793" name="Rectangle 2124"/>
          <p:cNvSpPr>
            <a:spLocks noChangeArrowheads="1"/>
          </p:cNvSpPr>
          <p:nvPr/>
        </p:nvSpPr>
        <p:spPr bwMode="auto">
          <a:xfrm>
            <a:off x="2090738" y="3767138"/>
            <a:ext cx="3526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1</a:t>
            </a:r>
            <a:endParaRPr lang="ko-KR" altLang="en-US">
              <a:effectLst/>
              <a:ea typeface="Gulim" panose="020B0600000101010101" pitchFamily="34" charset="-127"/>
            </a:endParaRPr>
          </a:p>
        </p:txBody>
      </p:sp>
      <p:sp>
        <p:nvSpPr>
          <p:cNvPr id="30794" name="Rectangle 2125"/>
          <p:cNvSpPr>
            <a:spLocks noChangeArrowheads="1"/>
          </p:cNvSpPr>
          <p:nvPr/>
        </p:nvSpPr>
        <p:spPr bwMode="auto">
          <a:xfrm>
            <a:off x="2286000" y="3767138"/>
            <a:ext cx="3526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2</a:t>
            </a:r>
            <a:endParaRPr lang="ko-KR" altLang="en-US">
              <a:effectLst/>
              <a:ea typeface="Gulim" panose="020B0600000101010101" pitchFamily="34" charset="-127"/>
            </a:endParaRPr>
          </a:p>
        </p:txBody>
      </p:sp>
      <p:sp>
        <p:nvSpPr>
          <p:cNvPr id="30795" name="Rectangle 2126"/>
          <p:cNvSpPr>
            <a:spLocks noChangeArrowheads="1"/>
          </p:cNvSpPr>
          <p:nvPr/>
        </p:nvSpPr>
        <p:spPr bwMode="auto">
          <a:xfrm>
            <a:off x="2492375" y="3767138"/>
            <a:ext cx="3526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3</a:t>
            </a:r>
            <a:endParaRPr lang="ko-KR" altLang="en-US">
              <a:effectLst/>
              <a:ea typeface="Gulim" panose="020B0600000101010101" pitchFamily="34" charset="-127"/>
            </a:endParaRPr>
          </a:p>
        </p:txBody>
      </p:sp>
      <p:sp>
        <p:nvSpPr>
          <p:cNvPr id="30796" name="Rectangle 2127"/>
          <p:cNvSpPr>
            <a:spLocks noChangeArrowheads="1"/>
          </p:cNvSpPr>
          <p:nvPr/>
        </p:nvSpPr>
        <p:spPr bwMode="auto">
          <a:xfrm>
            <a:off x="2689225" y="3767138"/>
            <a:ext cx="3526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4</a:t>
            </a:r>
            <a:endParaRPr lang="ko-KR" altLang="en-US">
              <a:effectLst/>
              <a:ea typeface="Gulim" panose="020B0600000101010101" pitchFamily="34" charset="-127"/>
            </a:endParaRPr>
          </a:p>
        </p:txBody>
      </p:sp>
      <p:sp>
        <p:nvSpPr>
          <p:cNvPr id="30797" name="Rectangle 2128"/>
          <p:cNvSpPr>
            <a:spLocks noChangeArrowheads="1"/>
          </p:cNvSpPr>
          <p:nvPr/>
        </p:nvSpPr>
        <p:spPr bwMode="auto">
          <a:xfrm>
            <a:off x="2895600" y="3767138"/>
            <a:ext cx="3526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5</a:t>
            </a:r>
            <a:endParaRPr lang="ko-KR" altLang="en-US">
              <a:effectLst/>
              <a:ea typeface="Gulim" panose="020B0600000101010101" pitchFamily="34" charset="-127"/>
            </a:endParaRPr>
          </a:p>
        </p:txBody>
      </p:sp>
      <p:sp>
        <p:nvSpPr>
          <p:cNvPr id="30798" name="Rectangle 2129"/>
          <p:cNvSpPr>
            <a:spLocks noChangeArrowheads="1"/>
          </p:cNvSpPr>
          <p:nvPr/>
        </p:nvSpPr>
        <p:spPr bwMode="auto">
          <a:xfrm>
            <a:off x="3090863" y="3767138"/>
            <a:ext cx="3526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6</a:t>
            </a:r>
            <a:endParaRPr lang="ko-KR" altLang="en-US">
              <a:effectLst/>
              <a:ea typeface="Gulim" panose="020B0600000101010101" pitchFamily="34" charset="-127"/>
            </a:endParaRPr>
          </a:p>
        </p:txBody>
      </p:sp>
      <p:sp>
        <p:nvSpPr>
          <p:cNvPr id="30799" name="Rectangle 2130"/>
          <p:cNvSpPr>
            <a:spLocks noChangeArrowheads="1"/>
          </p:cNvSpPr>
          <p:nvPr/>
        </p:nvSpPr>
        <p:spPr bwMode="auto">
          <a:xfrm>
            <a:off x="3298825" y="3767138"/>
            <a:ext cx="3526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7</a:t>
            </a:r>
            <a:endParaRPr lang="ko-KR" altLang="en-US">
              <a:effectLst/>
              <a:ea typeface="Gulim" panose="020B0600000101010101" pitchFamily="34" charset="-127"/>
            </a:endParaRPr>
          </a:p>
        </p:txBody>
      </p:sp>
      <p:sp>
        <p:nvSpPr>
          <p:cNvPr id="30800" name="Rectangle 2131"/>
          <p:cNvSpPr>
            <a:spLocks noChangeArrowheads="1"/>
          </p:cNvSpPr>
          <p:nvPr/>
        </p:nvSpPr>
        <p:spPr bwMode="auto">
          <a:xfrm>
            <a:off x="3494088" y="3767138"/>
            <a:ext cx="3526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8</a:t>
            </a:r>
            <a:endParaRPr lang="ko-KR" altLang="en-US">
              <a:effectLst/>
              <a:ea typeface="Gulim" panose="020B0600000101010101" pitchFamily="34" charset="-127"/>
            </a:endParaRPr>
          </a:p>
        </p:txBody>
      </p:sp>
      <p:sp>
        <p:nvSpPr>
          <p:cNvPr id="30801" name="Rectangle 2132"/>
          <p:cNvSpPr>
            <a:spLocks noChangeArrowheads="1"/>
          </p:cNvSpPr>
          <p:nvPr/>
        </p:nvSpPr>
        <p:spPr bwMode="auto">
          <a:xfrm>
            <a:off x="3700463" y="3767138"/>
            <a:ext cx="35266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9</a:t>
            </a:r>
            <a:endParaRPr lang="ko-KR" altLang="en-US">
              <a:effectLst/>
              <a:ea typeface="Gulim" panose="020B0600000101010101" pitchFamily="34" charset="-127"/>
            </a:endParaRPr>
          </a:p>
        </p:txBody>
      </p:sp>
      <p:sp>
        <p:nvSpPr>
          <p:cNvPr id="30802" name="Rectangle 2133"/>
          <p:cNvSpPr>
            <a:spLocks noChangeArrowheads="1"/>
          </p:cNvSpPr>
          <p:nvPr/>
        </p:nvSpPr>
        <p:spPr bwMode="auto">
          <a:xfrm>
            <a:off x="3875088" y="3767138"/>
            <a:ext cx="70532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ko-KR" altLang="en-US" sz="500">
                <a:solidFill>
                  <a:srgbClr val="000000"/>
                </a:solidFill>
                <a:latin typeface="Small Fonts" charset="0"/>
                <a:ea typeface="Gulim" panose="020B0600000101010101" pitchFamily="34" charset="-127"/>
              </a:rPr>
              <a:t>10</a:t>
            </a:r>
            <a:endParaRPr lang="ko-KR" altLang="en-US">
              <a:effectLst/>
              <a:ea typeface="Gulim" panose="020B0600000101010101" pitchFamily="34" charset="-127"/>
            </a:endParaRPr>
          </a:p>
        </p:txBody>
      </p:sp>
      <p:sp>
        <p:nvSpPr>
          <p:cNvPr id="30803" name="Rectangle 2134"/>
          <p:cNvSpPr>
            <a:spLocks noChangeArrowheads="1"/>
          </p:cNvSpPr>
          <p:nvPr/>
        </p:nvSpPr>
        <p:spPr bwMode="auto">
          <a:xfrm>
            <a:off x="1643064" y="1719263"/>
            <a:ext cx="2395537" cy="2254250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lang="zh-CN" altLang="zh-CN">
              <a:effectLst/>
              <a:ea typeface="SimSun" panose="02010600030101010101" pitchFamily="2" charset="-122"/>
            </a:endParaRPr>
          </a:p>
        </p:txBody>
      </p:sp>
      <p:sp>
        <p:nvSpPr>
          <p:cNvPr id="30804" name="Freeform 2135"/>
          <p:cNvSpPr>
            <a:spLocks/>
          </p:cNvSpPr>
          <p:nvPr/>
        </p:nvSpPr>
        <p:spPr bwMode="auto">
          <a:xfrm>
            <a:off x="2438400" y="2211388"/>
            <a:ext cx="152400" cy="150812"/>
          </a:xfrm>
          <a:custGeom>
            <a:avLst/>
            <a:gdLst>
              <a:gd name="T0" fmla="*/ 2147483647 w 96"/>
              <a:gd name="T1" fmla="*/ 0 h 95"/>
              <a:gd name="T2" fmla="*/ 2147483647 w 96"/>
              <a:gd name="T3" fmla="*/ 2147483647 h 95"/>
              <a:gd name="T4" fmla="*/ 2147483647 w 96"/>
              <a:gd name="T5" fmla="*/ 2147483647 h 95"/>
              <a:gd name="T6" fmla="*/ 0 w 96"/>
              <a:gd name="T7" fmla="*/ 2147483647 h 95"/>
              <a:gd name="T8" fmla="*/ 2147483647 w 96"/>
              <a:gd name="T9" fmla="*/ 0 h 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5"/>
              <a:gd name="T17" fmla="*/ 96 w 96"/>
              <a:gd name="T18" fmla="*/ 95 h 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5">
                <a:moveTo>
                  <a:pt x="48" y="0"/>
                </a:moveTo>
                <a:lnTo>
                  <a:pt x="96" y="48"/>
                </a:lnTo>
                <a:lnTo>
                  <a:pt x="48" y="95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805" name="Freeform 2136"/>
          <p:cNvSpPr>
            <a:spLocks/>
          </p:cNvSpPr>
          <p:nvPr/>
        </p:nvSpPr>
        <p:spPr bwMode="auto">
          <a:xfrm>
            <a:off x="3048000" y="3048000"/>
            <a:ext cx="152400" cy="152400"/>
          </a:xfrm>
          <a:custGeom>
            <a:avLst/>
            <a:gdLst>
              <a:gd name="T0" fmla="*/ 2147483647 w 96"/>
              <a:gd name="T1" fmla="*/ 0 h 96"/>
              <a:gd name="T2" fmla="*/ 2147483647 w 96"/>
              <a:gd name="T3" fmla="*/ 2147483647 h 96"/>
              <a:gd name="T4" fmla="*/ 2147483647 w 96"/>
              <a:gd name="T5" fmla="*/ 2147483647 h 96"/>
              <a:gd name="T6" fmla="*/ 0 w 96"/>
              <a:gd name="T7" fmla="*/ 2147483647 h 96"/>
              <a:gd name="T8" fmla="*/ 2147483647 w 96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96"/>
              <a:gd name="T17" fmla="*/ 96 w 96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96">
                <a:moveTo>
                  <a:pt x="48" y="0"/>
                </a:moveTo>
                <a:lnTo>
                  <a:pt x="96" y="48"/>
                </a:lnTo>
                <a:lnTo>
                  <a:pt x="48" y="96"/>
                </a:lnTo>
                <a:lnTo>
                  <a:pt x="0" y="48"/>
                </a:lnTo>
                <a:lnTo>
                  <a:pt x="48" y="0"/>
                </a:lnTo>
                <a:close/>
              </a:path>
            </a:pathLst>
          </a:custGeom>
          <a:solidFill>
            <a:srgbClr val="00FFFF"/>
          </a:solidFill>
          <a:ln w="11113">
            <a:solidFill>
              <a:srgbClr val="000080"/>
            </a:solidFill>
            <a:round/>
            <a:headEnd/>
            <a:tailEnd/>
          </a:ln>
        </p:spPr>
        <p:txBody>
          <a:bodyPr/>
          <a:lstStyle/>
          <a:p>
            <a:pPr algn="l"/>
            <a:endParaRPr lang="id-ID">
              <a:effectLst/>
            </a:endParaRPr>
          </a:p>
        </p:txBody>
      </p:sp>
      <p:sp>
        <p:nvSpPr>
          <p:cNvPr id="30806" name="Text Box 2137"/>
          <p:cNvSpPr txBox="1">
            <a:spLocks noChangeArrowheads="1"/>
          </p:cNvSpPr>
          <p:nvPr/>
        </p:nvSpPr>
        <p:spPr bwMode="auto">
          <a:xfrm>
            <a:off x="1660525" y="3886201"/>
            <a:ext cx="104387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ko-KR" sz="3600" dirty="0">
                <a:ea typeface="Gulim" panose="020B0600000101010101" pitchFamily="34" charset="-127"/>
              </a:rPr>
              <a:t>K=2</a:t>
            </a:r>
          </a:p>
        </p:txBody>
      </p:sp>
      <p:sp>
        <p:nvSpPr>
          <p:cNvPr id="30807" name="Line 2138"/>
          <p:cNvSpPr>
            <a:spLocks noChangeShapeType="1"/>
          </p:cNvSpPr>
          <p:nvPr/>
        </p:nvSpPr>
        <p:spPr bwMode="auto">
          <a:xfrm>
            <a:off x="4114800" y="2057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/>
            <a:endParaRPr lang="id-ID">
              <a:effectLst/>
            </a:endParaRPr>
          </a:p>
        </p:txBody>
      </p:sp>
      <p:sp>
        <p:nvSpPr>
          <p:cNvPr id="30808" name="Text Box 2139"/>
          <p:cNvSpPr txBox="1">
            <a:spLocks noChangeArrowheads="1"/>
          </p:cNvSpPr>
          <p:nvPr/>
        </p:nvSpPr>
        <p:spPr bwMode="auto">
          <a:xfrm>
            <a:off x="4114800" y="2362201"/>
            <a:ext cx="91440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Arbitrary choose k object as initial medoids</a:t>
            </a:r>
          </a:p>
        </p:txBody>
      </p:sp>
      <p:graphicFrame>
        <p:nvGraphicFramePr>
          <p:cNvPr id="30809" name="Object 2140"/>
          <p:cNvGraphicFramePr>
            <a:graphicFrameLocks noChangeAspect="1"/>
          </p:cNvGraphicFramePr>
          <p:nvPr/>
        </p:nvGraphicFramePr>
        <p:xfrm>
          <a:off x="4953000" y="1676400"/>
          <a:ext cx="2514600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3" name="Worksheet" r:id="rId6" imgW="2200656" imgH="2076907" progId="Excel.Sheet.8">
                  <p:embed/>
                </p:oleObj>
              </mc:Choice>
              <mc:Fallback>
                <p:oleObj name="Worksheet" r:id="rId6" imgW="2200656" imgH="2076907" progId="Excel.Sheet.8">
                  <p:embed/>
                  <p:pic>
                    <p:nvPicPr>
                      <p:cNvPr id="30809" name="Object 21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76400"/>
                        <a:ext cx="2514600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0" name="Line 2141"/>
          <p:cNvSpPr>
            <a:spLocks noChangeShapeType="1"/>
          </p:cNvSpPr>
          <p:nvPr/>
        </p:nvSpPr>
        <p:spPr bwMode="auto">
          <a:xfrm>
            <a:off x="6651625" y="2689226"/>
            <a:ext cx="0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algn="l"/>
            <a:endParaRPr lang="id-ID">
              <a:effectLst/>
            </a:endParaRPr>
          </a:p>
        </p:txBody>
      </p:sp>
      <p:sp>
        <p:nvSpPr>
          <p:cNvPr id="30811" name="Line 2142"/>
          <p:cNvSpPr>
            <a:spLocks noChangeShapeType="1"/>
          </p:cNvSpPr>
          <p:nvPr/>
        </p:nvSpPr>
        <p:spPr bwMode="auto">
          <a:xfrm>
            <a:off x="7467600" y="2133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/>
            <a:endParaRPr lang="id-ID">
              <a:effectLst/>
            </a:endParaRPr>
          </a:p>
        </p:txBody>
      </p:sp>
      <p:sp>
        <p:nvSpPr>
          <p:cNvPr id="30812" name="Text Box 2143"/>
          <p:cNvSpPr txBox="1">
            <a:spLocks noChangeArrowheads="1"/>
          </p:cNvSpPr>
          <p:nvPr/>
        </p:nvSpPr>
        <p:spPr bwMode="auto">
          <a:xfrm>
            <a:off x="7391400" y="2362200"/>
            <a:ext cx="914400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Assign each remaining object to nearest medoids</a:t>
            </a:r>
          </a:p>
        </p:txBody>
      </p:sp>
      <p:sp>
        <p:nvSpPr>
          <p:cNvPr id="30813" name="Line 2144"/>
          <p:cNvSpPr>
            <a:spLocks noChangeShapeType="1"/>
          </p:cNvSpPr>
          <p:nvPr/>
        </p:nvSpPr>
        <p:spPr bwMode="auto">
          <a:xfrm>
            <a:off x="8305800" y="4038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/>
            <a:endParaRPr lang="id-ID">
              <a:effectLst/>
            </a:endParaRPr>
          </a:p>
        </p:txBody>
      </p:sp>
      <p:sp>
        <p:nvSpPr>
          <p:cNvPr id="30814" name="Text Box 2145"/>
          <p:cNvSpPr txBox="1">
            <a:spLocks noChangeArrowheads="1"/>
          </p:cNvSpPr>
          <p:nvPr/>
        </p:nvSpPr>
        <p:spPr bwMode="auto">
          <a:xfrm>
            <a:off x="8458200" y="4038600"/>
            <a:ext cx="2209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Randomly select a nonmedoid object,O</a:t>
            </a:r>
            <a:r>
              <a:rPr lang="en-US" altLang="ko-KR" sz="1400" baseline="-25000">
                <a:ea typeface="Gulim" panose="020B0600000101010101" pitchFamily="34" charset="-127"/>
              </a:rPr>
              <a:t>ramdom</a:t>
            </a:r>
          </a:p>
        </p:txBody>
      </p:sp>
      <p:sp>
        <p:nvSpPr>
          <p:cNvPr id="30815" name="Line 2146"/>
          <p:cNvSpPr>
            <a:spLocks noChangeShapeType="1"/>
          </p:cNvSpPr>
          <p:nvPr/>
        </p:nvSpPr>
        <p:spPr bwMode="auto">
          <a:xfrm flipH="1">
            <a:off x="7543800" y="47244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/>
            <a:endParaRPr lang="id-ID">
              <a:effectLst/>
            </a:endParaRPr>
          </a:p>
        </p:txBody>
      </p:sp>
      <p:sp>
        <p:nvSpPr>
          <p:cNvPr id="30816" name="Text Box 2147"/>
          <p:cNvSpPr txBox="1">
            <a:spLocks noChangeArrowheads="1"/>
          </p:cNvSpPr>
          <p:nvPr/>
        </p:nvSpPr>
        <p:spPr bwMode="auto">
          <a:xfrm>
            <a:off x="7239000" y="4876800"/>
            <a:ext cx="11430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Compute total cost of swapping</a:t>
            </a:r>
          </a:p>
        </p:txBody>
      </p:sp>
      <p:grpSp>
        <p:nvGrpSpPr>
          <p:cNvPr id="30817" name="Group 2148"/>
          <p:cNvGrpSpPr>
            <a:grpSpLocks/>
          </p:cNvGrpSpPr>
          <p:nvPr/>
        </p:nvGrpSpPr>
        <p:grpSpPr bwMode="auto">
          <a:xfrm>
            <a:off x="5068888" y="4611689"/>
            <a:ext cx="2176462" cy="2035175"/>
            <a:chOff x="2233" y="2905"/>
            <a:chExt cx="1371" cy="1282"/>
          </a:xfrm>
        </p:grpSpPr>
        <p:sp>
          <p:nvSpPr>
            <p:cNvPr id="30904" name="Rectangle 2149"/>
            <p:cNvSpPr>
              <a:spLocks noChangeArrowheads="1"/>
            </p:cNvSpPr>
            <p:nvPr/>
          </p:nvSpPr>
          <p:spPr bwMode="auto">
            <a:xfrm>
              <a:off x="2233" y="2905"/>
              <a:ext cx="1371" cy="128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  <p:sp>
          <p:nvSpPr>
            <p:cNvPr id="30905" name="Rectangle 2150"/>
            <p:cNvSpPr>
              <a:spLocks noChangeArrowheads="1"/>
            </p:cNvSpPr>
            <p:nvPr/>
          </p:nvSpPr>
          <p:spPr bwMode="auto">
            <a:xfrm>
              <a:off x="2376" y="3009"/>
              <a:ext cx="1154" cy="10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  <p:sp>
          <p:nvSpPr>
            <p:cNvPr id="30906" name="Line 2151"/>
            <p:cNvSpPr>
              <a:spLocks noChangeShapeType="1"/>
            </p:cNvSpPr>
            <p:nvPr/>
          </p:nvSpPr>
          <p:spPr bwMode="auto">
            <a:xfrm>
              <a:off x="2376" y="392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07" name="Line 2152"/>
            <p:cNvSpPr>
              <a:spLocks noChangeShapeType="1"/>
            </p:cNvSpPr>
            <p:nvPr/>
          </p:nvSpPr>
          <p:spPr bwMode="auto">
            <a:xfrm>
              <a:off x="2376" y="382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08" name="Line 2153"/>
            <p:cNvSpPr>
              <a:spLocks noChangeShapeType="1"/>
            </p:cNvSpPr>
            <p:nvPr/>
          </p:nvSpPr>
          <p:spPr bwMode="auto">
            <a:xfrm>
              <a:off x="2376" y="3725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09" name="Line 2154"/>
            <p:cNvSpPr>
              <a:spLocks noChangeShapeType="1"/>
            </p:cNvSpPr>
            <p:nvPr/>
          </p:nvSpPr>
          <p:spPr bwMode="auto">
            <a:xfrm>
              <a:off x="2376" y="3620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10" name="Line 2155"/>
            <p:cNvSpPr>
              <a:spLocks noChangeShapeType="1"/>
            </p:cNvSpPr>
            <p:nvPr/>
          </p:nvSpPr>
          <p:spPr bwMode="auto">
            <a:xfrm>
              <a:off x="2376" y="3521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11" name="Line 2156"/>
            <p:cNvSpPr>
              <a:spLocks noChangeShapeType="1"/>
            </p:cNvSpPr>
            <p:nvPr/>
          </p:nvSpPr>
          <p:spPr bwMode="auto">
            <a:xfrm>
              <a:off x="2376" y="3416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12" name="Line 2157"/>
            <p:cNvSpPr>
              <a:spLocks noChangeShapeType="1"/>
            </p:cNvSpPr>
            <p:nvPr/>
          </p:nvSpPr>
          <p:spPr bwMode="auto">
            <a:xfrm>
              <a:off x="2376" y="331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13" name="Line 2158"/>
            <p:cNvSpPr>
              <a:spLocks noChangeShapeType="1"/>
            </p:cNvSpPr>
            <p:nvPr/>
          </p:nvSpPr>
          <p:spPr bwMode="auto">
            <a:xfrm>
              <a:off x="2376" y="321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14" name="Line 2159"/>
            <p:cNvSpPr>
              <a:spLocks noChangeShapeType="1"/>
            </p:cNvSpPr>
            <p:nvPr/>
          </p:nvSpPr>
          <p:spPr bwMode="auto">
            <a:xfrm>
              <a:off x="2376" y="3114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15" name="Line 2160"/>
            <p:cNvSpPr>
              <a:spLocks noChangeShapeType="1"/>
            </p:cNvSpPr>
            <p:nvPr/>
          </p:nvSpPr>
          <p:spPr bwMode="auto">
            <a:xfrm>
              <a:off x="2376" y="3009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16" name="Line 2161"/>
            <p:cNvSpPr>
              <a:spLocks noChangeShapeType="1"/>
            </p:cNvSpPr>
            <p:nvPr/>
          </p:nvSpPr>
          <p:spPr bwMode="auto">
            <a:xfrm>
              <a:off x="2495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17" name="Line 2162"/>
            <p:cNvSpPr>
              <a:spLocks noChangeShapeType="1"/>
            </p:cNvSpPr>
            <p:nvPr/>
          </p:nvSpPr>
          <p:spPr bwMode="auto">
            <a:xfrm>
              <a:off x="2607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18" name="Line 2163"/>
            <p:cNvSpPr>
              <a:spLocks noChangeShapeType="1"/>
            </p:cNvSpPr>
            <p:nvPr/>
          </p:nvSpPr>
          <p:spPr bwMode="auto">
            <a:xfrm>
              <a:off x="2725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19" name="Line 2164"/>
            <p:cNvSpPr>
              <a:spLocks noChangeShapeType="1"/>
            </p:cNvSpPr>
            <p:nvPr/>
          </p:nvSpPr>
          <p:spPr bwMode="auto">
            <a:xfrm>
              <a:off x="2838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20" name="Line 2165"/>
            <p:cNvSpPr>
              <a:spLocks noChangeShapeType="1"/>
            </p:cNvSpPr>
            <p:nvPr/>
          </p:nvSpPr>
          <p:spPr bwMode="auto">
            <a:xfrm>
              <a:off x="2956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21" name="Line 2166"/>
            <p:cNvSpPr>
              <a:spLocks noChangeShapeType="1"/>
            </p:cNvSpPr>
            <p:nvPr/>
          </p:nvSpPr>
          <p:spPr bwMode="auto">
            <a:xfrm>
              <a:off x="3068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22" name="Line 2167"/>
            <p:cNvSpPr>
              <a:spLocks noChangeShapeType="1"/>
            </p:cNvSpPr>
            <p:nvPr/>
          </p:nvSpPr>
          <p:spPr bwMode="auto">
            <a:xfrm>
              <a:off x="3187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23" name="Line 2168"/>
            <p:cNvSpPr>
              <a:spLocks noChangeShapeType="1"/>
            </p:cNvSpPr>
            <p:nvPr/>
          </p:nvSpPr>
          <p:spPr bwMode="auto">
            <a:xfrm>
              <a:off x="3299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24" name="Line 2169"/>
            <p:cNvSpPr>
              <a:spLocks noChangeShapeType="1"/>
            </p:cNvSpPr>
            <p:nvPr/>
          </p:nvSpPr>
          <p:spPr bwMode="auto">
            <a:xfrm>
              <a:off x="3417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25" name="Line 2170"/>
            <p:cNvSpPr>
              <a:spLocks noChangeShapeType="1"/>
            </p:cNvSpPr>
            <p:nvPr/>
          </p:nvSpPr>
          <p:spPr bwMode="auto">
            <a:xfrm>
              <a:off x="3530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26" name="Rectangle 2171"/>
            <p:cNvSpPr>
              <a:spLocks noChangeArrowheads="1"/>
            </p:cNvSpPr>
            <p:nvPr/>
          </p:nvSpPr>
          <p:spPr bwMode="auto">
            <a:xfrm>
              <a:off x="2376" y="3009"/>
              <a:ext cx="1154" cy="10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  <p:sp>
          <p:nvSpPr>
            <p:cNvPr id="30927" name="Line 2172"/>
            <p:cNvSpPr>
              <a:spLocks noChangeShapeType="1"/>
            </p:cNvSpPr>
            <p:nvPr/>
          </p:nvSpPr>
          <p:spPr bwMode="auto">
            <a:xfrm>
              <a:off x="2376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28" name="Line 2173"/>
            <p:cNvSpPr>
              <a:spLocks noChangeShapeType="1"/>
            </p:cNvSpPr>
            <p:nvPr/>
          </p:nvSpPr>
          <p:spPr bwMode="auto">
            <a:xfrm>
              <a:off x="2364" y="402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29" name="Line 2174"/>
            <p:cNvSpPr>
              <a:spLocks noChangeShapeType="1"/>
            </p:cNvSpPr>
            <p:nvPr/>
          </p:nvSpPr>
          <p:spPr bwMode="auto">
            <a:xfrm>
              <a:off x="2364" y="392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30" name="Line 2175"/>
            <p:cNvSpPr>
              <a:spLocks noChangeShapeType="1"/>
            </p:cNvSpPr>
            <p:nvPr/>
          </p:nvSpPr>
          <p:spPr bwMode="auto">
            <a:xfrm>
              <a:off x="2364" y="382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31" name="Line 2176"/>
            <p:cNvSpPr>
              <a:spLocks noChangeShapeType="1"/>
            </p:cNvSpPr>
            <p:nvPr/>
          </p:nvSpPr>
          <p:spPr bwMode="auto">
            <a:xfrm>
              <a:off x="2364" y="372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32" name="Line 2177"/>
            <p:cNvSpPr>
              <a:spLocks noChangeShapeType="1"/>
            </p:cNvSpPr>
            <p:nvPr/>
          </p:nvSpPr>
          <p:spPr bwMode="auto">
            <a:xfrm>
              <a:off x="2364" y="362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33" name="Line 2178"/>
            <p:cNvSpPr>
              <a:spLocks noChangeShapeType="1"/>
            </p:cNvSpPr>
            <p:nvPr/>
          </p:nvSpPr>
          <p:spPr bwMode="auto">
            <a:xfrm>
              <a:off x="2364" y="352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34" name="Line 2179"/>
            <p:cNvSpPr>
              <a:spLocks noChangeShapeType="1"/>
            </p:cNvSpPr>
            <p:nvPr/>
          </p:nvSpPr>
          <p:spPr bwMode="auto">
            <a:xfrm>
              <a:off x="2364" y="341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35" name="Line 2180"/>
            <p:cNvSpPr>
              <a:spLocks noChangeShapeType="1"/>
            </p:cNvSpPr>
            <p:nvPr/>
          </p:nvSpPr>
          <p:spPr bwMode="auto">
            <a:xfrm>
              <a:off x="2364" y="331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36" name="Line 2181"/>
            <p:cNvSpPr>
              <a:spLocks noChangeShapeType="1"/>
            </p:cNvSpPr>
            <p:nvPr/>
          </p:nvSpPr>
          <p:spPr bwMode="auto">
            <a:xfrm>
              <a:off x="2364" y="321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37" name="Line 2182"/>
            <p:cNvSpPr>
              <a:spLocks noChangeShapeType="1"/>
            </p:cNvSpPr>
            <p:nvPr/>
          </p:nvSpPr>
          <p:spPr bwMode="auto">
            <a:xfrm>
              <a:off x="2364" y="311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38" name="Line 2183"/>
            <p:cNvSpPr>
              <a:spLocks noChangeShapeType="1"/>
            </p:cNvSpPr>
            <p:nvPr/>
          </p:nvSpPr>
          <p:spPr bwMode="auto">
            <a:xfrm>
              <a:off x="2364" y="300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39" name="Line 2184"/>
            <p:cNvSpPr>
              <a:spLocks noChangeShapeType="1"/>
            </p:cNvSpPr>
            <p:nvPr/>
          </p:nvSpPr>
          <p:spPr bwMode="auto">
            <a:xfrm>
              <a:off x="2376" y="4027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40" name="Line 2185"/>
            <p:cNvSpPr>
              <a:spLocks noChangeShapeType="1"/>
            </p:cNvSpPr>
            <p:nvPr/>
          </p:nvSpPr>
          <p:spPr bwMode="auto">
            <a:xfrm flipV="1">
              <a:off x="2376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41" name="Line 2186"/>
            <p:cNvSpPr>
              <a:spLocks noChangeShapeType="1"/>
            </p:cNvSpPr>
            <p:nvPr/>
          </p:nvSpPr>
          <p:spPr bwMode="auto">
            <a:xfrm flipV="1">
              <a:off x="2495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42" name="Line 2187"/>
            <p:cNvSpPr>
              <a:spLocks noChangeShapeType="1"/>
            </p:cNvSpPr>
            <p:nvPr/>
          </p:nvSpPr>
          <p:spPr bwMode="auto">
            <a:xfrm flipV="1">
              <a:off x="2607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43" name="Line 2188"/>
            <p:cNvSpPr>
              <a:spLocks noChangeShapeType="1"/>
            </p:cNvSpPr>
            <p:nvPr/>
          </p:nvSpPr>
          <p:spPr bwMode="auto">
            <a:xfrm flipV="1">
              <a:off x="2725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44" name="Line 2189"/>
            <p:cNvSpPr>
              <a:spLocks noChangeShapeType="1"/>
            </p:cNvSpPr>
            <p:nvPr/>
          </p:nvSpPr>
          <p:spPr bwMode="auto">
            <a:xfrm flipV="1">
              <a:off x="2838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45" name="Line 2190"/>
            <p:cNvSpPr>
              <a:spLocks noChangeShapeType="1"/>
            </p:cNvSpPr>
            <p:nvPr/>
          </p:nvSpPr>
          <p:spPr bwMode="auto">
            <a:xfrm flipV="1">
              <a:off x="2956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46" name="Line 2191"/>
            <p:cNvSpPr>
              <a:spLocks noChangeShapeType="1"/>
            </p:cNvSpPr>
            <p:nvPr/>
          </p:nvSpPr>
          <p:spPr bwMode="auto">
            <a:xfrm flipV="1">
              <a:off x="3068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47" name="Line 2192"/>
            <p:cNvSpPr>
              <a:spLocks noChangeShapeType="1"/>
            </p:cNvSpPr>
            <p:nvPr/>
          </p:nvSpPr>
          <p:spPr bwMode="auto">
            <a:xfrm flipV="1">
              <a:off x="3187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48" name="Line 2193"/>
            <p:cNvSpPr>
              <a:spLocks noChangeShapeType="1"/>
            </p:cNvSpPr>
            <p:nvPr/>
          </p:nvSpPr>
          <p:spPr bwMode="auto">
            <a:xfrm flipV="1">
              <a:off x="3299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49" name="Line 2194"/>
            <p:cNvSpPr>
              <a:spLocks noChangeShapeType="1"/>
            </p:cNvSpPr>
            <p:nvPr/>
          </p:nvSpPr>
          <p:spPr bwMode="auto">
            <a:xfrm flipV="1">
              <a:off x="3417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50" name="Line 2195"/>
            <p:cNvSpPr>
              <a:spLocks noChangeShapeType="1"/>
            </p:cNvSpPr>
            <p:nvPr/>
          </p:nvSpPr>
          <p:spPr bwMode="auto">
            <a:xfrm flipV="1">
              <a:off x="3530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951" name="Freeform 2196"/>
            <p:cNvSpPr>
              <a:spLocks/>
            </p:cNvSpPr>
            <p:nvPr/>
          </p:nvSpPr>
          <p:spPr bwMode="auto">
            <a:xfrm>
              <a:off x="2682" y="3577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952" name="Freeform 2197"/>
            <p:cNvSpPr>
              <a:spLocks/>
            </p:cNvSpPr>
            <p:nvPr/>
          </p:nvSpPr>
          <p:spPr bwMode="auto">
            <a:xfrm>
              <a:off x="2563" y="3373"/>
              <a:ext cx="88" cy="87"/>
            </a:xfrm>
            <a:custGeom>
              <a:avLst/>
              <a:gdLst>
                <a:gd name="T0" fmla="*/ 44 w 88"/>
                <a:gd name="T1" fmla="*/ 0 h 87"/>
                <a:gd name="T2" fmla="*/ 88 w 88"/>
                <a:gd name="T3" fmla="*/ 43 h 87"/>
                <a:gd name="T4" fmla="*/ 44 w 88"/>
                <a:gd name="T5" fmla="*/ 87 h 87"/>
                <a:gd name="T6" fmla="*/ 0 w 88"/>
                <a:gd name="T7" fmla="*/ 43 h 87"/>
                <a:gd name="T8" fmla="*/ 44 w 88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7"/>
                <a:gd name="T17" fmla="*/ 88 w 88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7">
                  <a:moveTo>
                    <a:pt x="44" y="0"/>
                  </a:moveTo>
                  <a:lnTo>
                    <a:pt x="88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953" name="Freeform 2198"/>
            <p:cNvSpPr>
              <a:spLocks/>
            </p:cNvSpPr>
            <p:nvPr/>
          </p:nvSpPr>
          <p:spPr bwMode="auto">
            <a:xfrm>
              <a:off x="3143" y="3681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4 h 87"/>
                <a:gd name="T4" fmla="*/ 44 w 87"/>
                <a:gd name="T5" fmla="*/ 87 h 87"/>
                <a:gd name="T6" fmla="*/ 0 w 87"/>
                <a:gd name="T7" fmla="*/ 44 h 87"/>
                <a:gd name="T8" fmla="*/ 44 w 87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7"/>
                <a:gd name="T17" fmla="*/ 87 w 8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7">
                  <a:moveTo>
                    <a:pt x="44" y="0"/>
                  </a:moveTo>
                  <a:lnTo>
                    <a:pt x="87" y="44"/>
                  </a:lnTo>
                  <a:lnTo>
                    <a:pt x="44" y="87"/>
                  </a:lnTo>
                  <a:lnTo>
                    <a:pt x="0" y="4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954" name="Freeform 2199"/>
            <p:cNvSpPr>
              <a:spLocks/>
            </p:cNvSpPr>
            <p:nvPr/>
          </p:nvSpPr>
          <p:spPr bwMode="auto">
            <a:xfrm>
              <a:off x="2794" y="3275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955" name="Freeform 2200"/>
            <p:cNvSpPr>
              <a:spLocks/>
            </p:cNvSpPr>
            <p:nvPr/>
          </p:nvSpPr>
          <p:spPr bwMode="auto">
            <a:xfrm>
              <a:off x="2682" y="317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956" name="Freeform 2201"/>
            <p:cNvSpPr>
              <a:spLocks/>
            </p:cNvSpPr>
            <p:nvPr/>
          </p:nvSpPr>
          <p:spPr bwMode="auto">
            <a:xfrm>
              <a:off x="3255" y="3478"/>
              <a:ext cx="88" cy="86"/>
            </a:xfrm>
            <a:custGeom>
              <a:avLst/>
              <a:gdLst>
                <a:gd name="T0" fmla="*/ 44 w 88"/>
                <a:gd name="T1" fmla="*/ 0 h 86"/>
                <a:gd name="T2" fmla="*/ 88 w 88"/>
                <a:gd name="T3" fmla="*/ 43 h 86"/>
                <a:gd name="T4" fmla="*/ 44 w 88"/>
                <a:gd name="T5" fmla="*/ 86 h 86"/>
                <a:gd name="T6" fmla="*/ 0 w 88"/>
                <a:gd name="T7" fmla="*/ 43 h 86"/>
                <a:gd name="T8" fmla="*/ 44 w 88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6"/>
                <a:gd name="T17" fmla="*/ 88 w 88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6">
                  <a:moveTo>
                    <a:pt x="44" y="0"/>
                  </a:moveTo>
                  <a:lnTo>
                    <a:pt x="88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957" name="Freeform 2202"/>
            <p:cNvSpPr>
              <a:spLocks/>
            </p:cNvSpPr>
            <p:nvPr/>
          </p:nvSpPr>
          <p:spPr bwMode="auto">
            <a:xfrm>
              <a:off x="3143" y="3577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958" name="Freeform 2203"/>
            <p:cNvSpPr>
              <a:spLocks/>
            </p:cNvSpPr>
            <p:nvPr/>
          </p:nvSpPr>
          <p:spPr bwMode="auto">
            <a:xfrm>
              <a:off x="3143" y="3373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3 h 87"/>
                <a:gd name="T4" fmla="*/ 44 w 87"/>
                <a:gd name="T5" fmla="*/ 87 h 87"/>
                <a:gd name="T6" fmla="*/ 0 w 87"/>
                <a:gd name="T7" fmla="*/ 43 h 87"/>
                <a:gd name="T8" fmla="*/ 44 w 87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7"/>
                <a:gd name="T17" fmla="*/ 87 w 8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7">
                  <a:moveTo>
                    <a:pt x="44" y="0"/>
                  </a:moveTo>
                  <a:lnTo>
                    <a:pt x="87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959" name="Rectangle 2204"/>
            <p:cNvSpPr>
              <a:spLocks noChangeArrowheads="1"/>
            </p:cNvSpPr>
            <p:nvPr/>
          </p:nvSpPr>
          <p:spPr bwMode="auto">
            <a:xfrm>
              <a:off x="2326" y="4008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960" name="Rectangle 2205"/>
            <p:cNvSpPr>
              <a:spLocks noChangeArrowheads="1"/>
            </p:cNvSpPr>
            <p:nvPr/>
          </p:nvSpPr>
          <p:spPr bwMode="auto">
            <a:xfrm>
              <a:off x="2326" y="3910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961" name="Rectangle 2206"/>
            <p:cNvSpPr>
              <a:spLocks noChangeArrowheads="1"/>
            </p:cNvSpPr>
            <p:nvPr/>
          </p:nvSpPr>
          <p:spPr bwMode="auto">
            <a:xfrm>
              <a:off x="2326" y="3805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2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962" name="Rectangle 2207"/>
            <p:cNvSpPr>
              <a:spLocks noChangeArrowheads="1"/>
            </p:cNvSpPr>
            <p:nvPr/>
          </p:nvSpPr>
          <p:spPr bwMode="auto">
            <a:xfrm>
              <a:off x="2326" y="3706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3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963" name="Rectangle 2208"/>
            <p:cNvSpPr>
              <a:spLocks noChangeArrowheads="1"/>
            </p:cNvSpPr>
            <p:nvPr/>
          </p:nvSpPr>
          <p:spPr bwMode="auto">
            <a:xfrm>
              <a:off x="2326" y="3601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4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964" name="Rectangle 2209"/>
            <p:cNvSpPr>
              <a:spLocks noChangeArrowheads="1"/>
            </p:cNvSpPr>
            <p:nvPr/>
          </p:nvSpPr>
          <p:spPr bwMode="auto">
            <a:xfrm>
              <a:off x="2326" y="3503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5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965" name="Rectangle 2210"/>
            <p:cNvSpPr>
              <a:spLocks noChangeArrowheads="1"/>
            </p:cNvSpPr>
            <p:nvPr/>
          </p:nvSpPr>
          <p:spPr bwMode="auto">
            <a:xfrm>
              <a:off x="2326" y="3398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6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966" name="Rectangle 2211"/>
            <p:cNvSpPr>
              <a:spLocks noChangeArrowheads="1"/>
            </p:cNvSpPr>
            <p:nvPr/>
          </p:nvSpPr>
          <p:spPr bwMode="auto">
            <a:xfrm>
              <a:off x="2326" y="3299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7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967" name="Rectangle 2212"/>
            <p:cNvSpPr>
              <a:spLocks noChangeArrowheads="1"/>
            </p:cNvSpPr>
            <p:nvPr/>
          </p:nvSpPr>
          <p:spPr bwMode="auto">
            <a:xfrm>
              <a:off x="2326" y="3194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8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968" name="Rectangle 2213"/>
            <p:cNvSpPr>
              <a:spLocks noChangeArrowheads="1"/>
            </p:cNvSpPr>
            <p:nvPr/>
          </p:nvSpPr>
          <p:spPr bwMode="auto">
            <a:xfrm>
              <a:off x="2326" y="3096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9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969" name="Rectangle 2214"/>
            <p:cNvSpPr>
              <a:spLocks noChangeArrowheads="1"/>
            </p:cNvSpPr>
            <p:nvPr/>
          </p:nvSpPr>
          <p:spPr bwMode="auto">
            <a:xfrm>
              <a:off x="2308" y="2991"/>
              <a:ext cx="44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970" name="Rectangle 2215"/>
            <p:cNvSpPr>
              <a:spLocks noChangeArrowheads="1"/>
            </p:cNvSpPr>
            <p:nvPr/>
          </p:nvSpPr>
          <p:spPr bwMode="auto">
            <a:xfrm>
              <a:off x="2370" y="4070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971" name="Rectangle 2216"/>
            <p:cNvSpPr>
              <a:spLocks noChangeArrowheads="1"/>
            </p:cNvSpPr>
            <p:nvPr/>
          </p:nvSpPr>
          <p:spPr bwMode="auto">
            <a:xfrm>
              <a:off x="2489" y="4070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972" name="Rectangle 2217"/>
            <p:cNvSpPr>
              <a:spLocks noChangeArrowheads="1"/>
            </p:cNvSpPr>
            <p:nvPr/>
          </p:nvSpPr>
          <p:spPr bwMode="auto">
            <a:xfrm>
              <a:off x="2601" y="4070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2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973" name="Rectangle 2218"/>
            <p:cNvSpPr>
              <a:spLocks noChangeArrowheads="1"/>
            </p:cNvSpPr>
            <p:nvPr/>
          </p:nvSpPr>
          <p:spPr bwMode="auto">
            <a:xfrm>
              <a:off x="2719" y="4070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3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974" name="Rectangle 2219"/>
            <p:cNvSpPr>
              <a:spLocks noChangeArrowheads="1"/>
            </p:cNvSpPr>
            <p:nvPr/>
          </p:nvSpPr>
          <p:spPr bwMode="auto">
            <a:xfrm>
              <a:off x="2831" y="4070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4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975" name="Rectangle 2220"/>
            <p:cNvSpPr>
              <a:spLocks noChangeArrowheads="1"/>
            </p:cNvSpPr>
            <p:nvPr/>
          </p:nvSpPr>
          <p:spPr bwMode="auto">
            <a:xfrm>
              <a:off x="2950" y="4070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5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976" name="Rectangle 2221"/>
            <p:cNvSpPr>
              <a:spLocks noChangeArrowheads="1"/>
            </p:cNvSpPr>
            <p:nvPr/>
          </p:nvSpPr>
          <p:spPr bwMode="auto">
            <a:xfrm>
              <a:off x="3062" y="4070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6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977" name="Rectangle 2222"/>
            <p:cNvSpPr>
              <a:spLocks noChangeArrowheads="1"/>
            </p:cNvSpPr>
            <p:nvPr/>
          </p:nvSpPr>
          <p:spPr bwMode="auto">
            <a:xfrm>
              <a:off x="3180" y="4070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7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978" name="Rectangle 2223"/>
            <p:cNvSpPr>
              <a:spLocks noChangeArrowheads="1"/>
            </p:cNvSpPr>
            <p:nvPr/>
          </p:nvSpPr>
          <p:spPr bwMode="auto">
            <a:xfrm>
              <a:off x="3293" y="4070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8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979" name="Rectangle 2224"/>
            <p:cNvSpPr>
              <a:spLocks noChangeArrowheads="1"/>
            </p:cNvSpPr>
            <p:nvPr/>
          </p:nvSpPr>
          <p:spPr bwMode="auto">
            <a:xfrm>
              <a:off x="3411" y="4070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9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980" name="Rectangle 2225"/>
            <p:cNvSpPr>
              <a:spLocks noChangeArrowheads="1"/>
            </p:cNvSpPr>
            <p:nvPr/>
          </p:nvSpPr>
          <p:spPr bwMode="auto">
            <a:xfrm>
              <a:off x="3511" y="4070"/>
              <a:ext cx="44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981" name="Rectangle 2226"/>
            <p:cNvSpPr>
              <a:spLocks noChangeArrowheads="1"/>
            </p:cNvSpPr>
            <p:nvPr/>
          </p:nvSpPr>
          <p:spPr bwMode="auto">
            <a:xfrm>
              <a:off x="2233" y="2905"/>
              <a:ext cx="1371" cy="128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  <p:sp>
          <p:nvSpPr>
            <p:cNvPr id="30982" name="Line 2227"/>
            <p:cNvSpPr>
              <a:spLocks noChangeShapeType="1"/>
            </p:cNvSpPr>
            <p:nvPr/>
          </p:nvSpPr>
          <p:spPr bwMode="auto">
            <a:xfrm>
              <a:off x="3181" y="3456"/>
              <a:ext cx="0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id-ID"/>
            </a:p>
          </p:txBody>
        </p:sp>
        <p:sp>
          <p:nvSpPr>
            <p:cNvPr id="30983" name="Freeform 2228"/>
            <p:cNvSpPr>
              <a:spLocks/>
            </p:cNvSpPr>
            <p:nvPr/>
          </p:nvSpPr>
          <p:spPr bwMode="auto">
            <a:xfrm>
              <a:off x="3033" y="3600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984" name="Freeform 2229"/>
            <p:cNvSpPr>
              <a:spLocks/>
            </p:cNvSpPr>
            <p:nvPr/>
          </p:nvSpPr>
          <p:spPr bwMode="auto">
            <a:xfrm>
              <a:off x="3024" y="3792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30818" name="Rectangle 2230"/>
          <p:cNvSpPr>
            <a:spLocks noChangeArrowheads="1"/>
          </p:cNvSpPr>
          <p:nvPr/>
        </p:nvSpPr>
        <p:spPr bwMode="auto">
          <a:xfrm>
            <a:off x="5181601" y="4267200"/>
            <a:ext cx="14081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r>
              <a:rPr lang="en-US" altLang="ko-KR" sz="1400">
                <a:ea typeface="Gulim" panose="020B0600000101010101" pitchFamily="34" charset="-127"/>
              </a:rPr>
              <a:t>Total Cost = 26</a:t>
            </a:r>
          </a:p>
        </p:txBody>
      </p:sp>
      <p:sp>
        <p:nvSpPr>
          <p:cNvPr id="30819" name="Line 2231"/>
          <p:cNvSpPr>
            <a:spLocks noChangeShapeType="1"/>
          </p:cNvSpPr>
          <p:nvPr/>
        </p:nvSpPr>
        <p:spPr bwMode="auto">
          <a:xfrm flipV="1">
            <a:off x="6858000" y="4114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algn="l"/>
            <a:endParaRPr lang="id-ID">
              <a:effectLst/>
            </a:endParaRPr>
          </a:p>
        </p:txBody>
      </p:sp>
      <p:sp>
        <p:nvSpPr>
          <p:cNvPr id="30820" name="Text Box 2232"/>
          <p:cNvSpPr txBox="1">
            <a:spLocks noChangeArrowheads="1"/>
          </p:cNvSpPr>
          <p:nvPr/>
        </p:nvSpPr>
        <p:spPr bwMode="auto">
          <a:xfrm>
            <a:off x="3886200" y="5029201"/>
            <a:ext cx="121920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Swapping O and O</a:t>
            </a:r>
            <a:r>
              <a:rPr lang="en-US" altLang="ko-KR" sz="1400" baseline="-25000">
                <a:ea typeface="Gulim" panose="020B0600000101010101" pitchFamily="34" charset="-127"/>
              </a:rPr>
              <a:t>ramdom 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ko-KR" sz="1400">
                <a:ea typeface="Gulim" panose="020B0600000101010101" pitchFamily="34" charset="-127"/>
              </a:rPr>
              <a:t>If quality is improved.</a:t>
            </a:r>
          </a:p>
        </p:txBody>
      </p:sp>
      <p:sp>
        <p:nvSpPr>
          <p:cNvPr id="30821" name="Text Box 2233"/>
          <p:cNvSpPr txBox="1">
            <a:spLocks noChangeArrowheads="1"/>
          </p:cNvSpPr>
          <p:nvPr/>
        </p:nvSpPr>
        <p:spPr bwMode="auto">
          <a:xfrm>
            <a:off x="1752600" y="4724400"/>
            <a:ext cx="1981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ko-KR" sz="1600" b="1" dirty="0">
                <a:ea typeface="Gulim" panose="020B0600000101010101" pitchFamily="34" charset="-127"/>
              </a:rPr>
              <a:t>Do loop</a:t>
            </a:r>
          </a:p>
          <a:p>
            <a:pPr algn="l" eaLnBrk="1" hangingPunct="1">
              <a:spcBef>
                <a:spcPct val="50000"/>
              </a:spcBef>
            </a:pPr>
            <a:r>
              <a:rPr lang="en-US" altLang="ko-KR" sz="1600" b="1" dirty="0">
                <a:ea typeface="Gulim" panose="020B0600000101010101" pitchFamily="34" charset="-127"/>
              </a:rPr>
              <a:t>Until no change</a:t>
            </a:r>
          </a:p>
        </p:txBody>
      </p:sp>
      <p:grpSp>
        <p:nvGrpSpPr>
          <p:cNvPr id="30822" name="Group 2234"/>
          <p:cNvGrpSpPr>
            <a:grpSpLocks/>
          </p:cNvGrpSpPr>
          <p:nvPr/>
        </p:nvGrpSpPr>
        <p:grpSpPr bwMode="auto">
          <a:xfrm>
            <a:off x="8345488" y="4611689"/>
            <a:ext cx="2176462" cy="2035175"/>
            <a:chOff x="4297" y="2905"/>
            <a:chExt cx="1371" cy="1282"/>
          </a:xfrm>
        </p:grpSpPr>
        <p:sp>
          <p:nvSpPr>
            <p:cNvPr id="30823" name="Rectangle 2235"/>
            <p:cNvSpPr>
              <a:spLocks noChangeArrowheads="1"/>
            </p:cNvSpPr>
            <p:nvPr/>
          </p:nvSpPr>
          <p:spPr bwMode="auto">
            <a:xfrm>
              <a:off x="4297" y="2905"/>
              <a:ext cx="1371" cy="1282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  <p:sp>
          <p:nvSpPr>
            <p:cNvPr id="30824" name="Rectangle 2236"/>
            <p:cNvSpPr>
              <a:spLocks noChangeArrowheads="1"/>
            </p:cNvSpPr>
            <p:nvPr/>
          </p:nvSpPr>
          <p:spPr bwMode="auto">
            <a:xfrm>
              <a:off x="4440" y="3009"/>
              <a:ext cx="1154" cy="101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  <p:sp>
          <p:nvSpPr>
            <p:cNvPr id="30825" name="Line 2237"/>
            <p:cNvSpPr>
              <a:spLocks noChangeShapeType="1"/>
            </p:cNvSpPr>
            <p:nvPr/>
          </p:nvSpPr>
          <p:spPr bwMode="auto">
            <a:xfrm>
              <a:off x="4440" y="392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26" name="Line 2238"/>
            <p:cNvSpPr>
              <a:spLocks noChangeShapeType="1"/>
            </p:cNvSpPr>
            <p:nvPr/>
          </p:nvSpPr>
          <p:spPr bwMode="auto">
            <a:xfrm>
              <a:off x="4440" y="382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27" name="Line 2239"/>
            <p:cNvSpPr>
              <a:spLocks noChangeShapeType="1"/>
            </p:cNvSpPr>
            <p:nvPr/>
          </p:nvSpPr>
          <p:spPr bwMode="auto">
            <a:xfrm>
              <a:off x="4440" y="3725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28" name="Line 2240"/>
            <p:cNvSpPr>
              <a:spLocks noChangeShapeType="1"/>
            </p:cNvSpPr>
            <p:nvPr/>
          </p:nvSpPr>
          <p:spPr bwMode="auto">
            <a:xfrm>
              <a:off x="4440" y="3620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29" name="Line 2241"/>
            <p:cNvSpPr>
              <a:spLocks noChangeShapeType="1"/>
            </p:cNvSpPr>
            <p:nvPr/>
          </p:nvSpPr>
          <p:spPr bwMode="auto">
            <a:xfrm>
              <a:off x="4440" y="3521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30" name="Line 2242"/>
            <p:cNvSpPr>
              <a:spLocks noChangeShapeType="1"/>
            </p:cNvSpPr>
            <p:nvPr/>
          </p:nvSpPr>
          <p:spPr bwMode="auto">
            <a:xfrm>
              <a:off x="4440" y="3416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31" name="Line 2243"/>
            <p:cNvSpPr>
              <a:spLocks noChangeShapeType="1"/>
            </p:cNvSpPr>
            <p:nvPr/>
          </p:nvSpPr>
          <p:spPr bwMode="auto">
            <a:xfrm>
              <a:off x="4440" y="3318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32" name="Line 2244"/>
            <p:cNvSpPr>
              <a:spLocks noChangeShapeType="1"/>
            </p:cNvSpPr>
            <p:nvPr/>
          </p:nvSpPr>
          <p:spPr bwMode="auto">
            <a:xfrm>
              <a:off x="4440" y="3213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33" name="Line 2245"/>
            <p:cNvSpPr>
              <a:spLocks noChangeShapeType="1"/>
            </p:cNvSpPr>
            <p:nvPr/>
          </p:nvSpPr>
          <p:spPr bwMode="auto">
            <a:xfrm>
              <a:off x="4440" y="3114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34" name="Line 2246"/>
            <p:cNvSpPr>
              <a:spLocks noChangeShapeType="1"/>
            </p:cNvSpPr>
            <p:nvPr/>
          </p:nvSpPr>
          <p:spPr bwMode="auto">
            <a:xfrm>
              <a:off x="4440" y="3009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35" name="Line 2247"/>
            <p:cNvSpPr>
              <a:spLocks noChangeShapeType="1"/>
            </p:cNvSpPr>
            <p:nvPr/>
          </p:nvSpPr>
          <p:spPr bwMode="auto">
            <a:xfrm>
              <a:off x="4559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36" name="Line 2248"/>
            <p:cNvSpPr>
              <a:spLocks noChangeShapeType="1"/>
            </p:cNvSpPr>
            <p:nvPr/>
          </p:nvSpPr>
          <p:spPr bwMode="auto">
            <a:xfrm>
              <a:off x="4671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37" name="Line 2249"/>
            <p:cNvSpPr>
              <a:spLocks noChangeShapeType="1"/>
            </p:cNvSpPr>
            <p:nvPr/>
          </p:nvSpPr>
          <p:spPr bwMode="auto">
            <a:xfrm>
              <a:off x="4789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38" name="Line 2250"/>
            <p:cNvSpPr>
              <a:spLocks noChangeShapeType="1"/>
            </p:cNvSpPr>
            <p:nvPr/>
          </p:nvSpPr>
          <p:spPr bwMode="auto">
            <a:xfrm>
              <a:off x="4902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39" name="Line 2251"/>
            <p:cNvSpPr>
              <a:spLocks noChangeShapeType="1"/>
            </p:cNvSpPr>
            <p:nvPr/>
          </p:nvSpPr>
          <p:spPr bwMode="auto">
            <a:xfrm>
              <a:off x="5020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40" name="Line 2252"/>
            <p:cNvSpPr>
              <a:spLocks noChangeShapeType="1"/>
            </p:cNvSpPr>
            <p:nvPr/>
          </p:nvSpPr>
          <p:spPr bwMode="auto">
            <a:xfrm>
              <a:off x="5132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41" name="Line 2253"/>
            <p:cNvSpPr>
              <a:spLocks noChangeShapeType="1"/>
            </p:cNvSpPr>
            <p:nvPr/>
          </p:nvSpPr>
          <p:spPr bwMode="auto">
            <a:xfrm>
              <a:off x="5251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42" name="Line 2254"/>
            <p:cNvSpPr>
              <a:spLocks noChangeShapeType="1"/>
            </p:cNvSpPr>
            <p:nvPr/>
          </p:nvSpPr>
          <p:spPr bwMode="auto">
            <a:xfrm>
              <a:off x="5363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43" name="Line 2255"/>
            <p:cNvSpPr>
              <a:spLocks noChangeShapeType="1"/>
            </p:cNvSpPr>
            <p:nvPr/>
          </p:nvSpPr>
          <p:spPr bwMode="auto">
            <a:xfrm>
              <a:off x="5481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44" name="Line 2256"/>
            <p:cNvSpPr>
              <a:spLocks noChangeShapeType="1"/>
            </p:cNvSpPr>
            <p:nvPr/>
          </p:nvSpPr>
          <p:spPr bwMode="auto">
            <a:xfrm>
              <a:off x="5594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45" name="Rectangle 2257"/>
            <p:cNvSpPr>
              <a:spLocks noChangeArrowheads="1"/>
            </p:cNvSpPr>
            <p:nvPr/>
          </p:nvSpPr>
          <p:spPr bwMode="auto">
            <a:xfrm>
              <a:off x="4440" y="3009"/>
              <a:ext cx="1154" cy="10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  <p:sp>
          <p:nvSpPr>
            <p:cNvPr id="30846" name="Line 2258"/>
            <p:cNvSpPr>
              <a:spLocks noChangeShapeType="1"/>
            </p:cNvSpPr>
            <p:nvPr/>
          </p:nvSpPr>
          <p:spPr bwMode="auto">
            <a:xfrm>
              <a:off x="4440" y="3009"/>
              <a:ext cx="1" cy="101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47" name="Line 2259"/>
            <p:cNvSpPr>
              <a:spLocks noChangeShapeType="1"/>
            </p:cNvSpPr>
            <p:nvPr/>
          </p:nvSpPr>
          <p:spPr bwMode="auto">
            <a:xfrm>
              <a:off x="4428" y="402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48" name="Line 2260"/>
            <p:cNvSpPr>
              <a:spLocks noChangeShapeType="1"/>
            </p:cNvSpPr>
            <p:nvPr/>
          </p:nvSpPr>
          <p:spPr bwMode="auto">
            <a:xfrm>
              <a:off x="4428" y="392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49" name="Line 2261"/>
            <p:cNvSpPr>
              <a:spLocks noChangeShapeType="1"/>
            </p:cNvSpPr>
            <p:nvPr/>
          </p:nvSpPr>
          <p:spPr bwMode="auto">
            <a:xfrm>
              <a:off x="4428" y="382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50" name="Line 2262"/>
            <p:cNvSpPr>
              <a:spLocks noChangeShapeType="1"/>
            </p:cNvSpPr>
            <p:nvPr/>
          </p:nvSpPr>
          <p:spPr bwMode="auto">
            <a:xfrm>
              <a:off x="4428" y="3725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51" name="Line 2263"/>
            <p:cNvSpPr>
              <a:spLocks noChangeShapeType="1"/>
            </p:cNvSpPr>
            <p:nvPr/>
          </p:nvSpPr>
          <p:spPr bwMode="auto">
            <a:xfrm>
              <a:off x="4428" y="362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52" name="Line 2264"/>
            <p:cNvSpPr>
              <a:spLocks noChangeShapeType="1"/>
            </p:cNvSpPr>
            <p:nvPr/>
          </p:nvSpPr>
          <p:spPr bwMode="auto">
            <a:xfrm>
              <a:off x="4428" y="352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53" name="Line 2265"/>
            <p:cNvSpPr>
              <a:spLocks noChangeShapeType="1"/>
            </p:cNvSpPr>
            <p:nvPr/>
          </p:nvSpPr>
          <p:spPr bwMode="auto">
            <a:xfrm>
              <a:off x="4428" y="341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54" name="Line 2266"/>
            <p:cNvSpPr>
              <a:spLocks noChangeShapeType="1"/>
            </p:cNvSpPr>
            <p:nvPr/>
          </p:nvSpPr>
          <p:spPr bwMode="auto">
            <a:xfrm>
              <a:off x="4428" y="331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55" name="Line 2267"/>
            <p:cNvSpPr>
              <a:spLocks noChangeShapeType="1"/>
            </p:cNvSpPr>
            <p:nvPr/>
          </p:nvSpPr>
          <p:spPr bwMode="auto">
            <a:xfrm>
              <a:off x="4428" y="321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56" name="Line 2268"/>
            <p:cNvSpPr>
              <a:spLocks noChangeShapeType="1"/>
            </p:cNvSpPr>
            <p:nvPr/>
          </p:nvSpPr>
          <p:spPr bwMode="auto">
            <a:xfrm>
              <a:off x="4428" y="311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57" name="Line 2269"/>
            <p:cNvSpPr>
              <a:spLocks noChangeShapeType="1"/>
            </p:cNvSpPr>
            <p:nvPr/>
          </p:nvSpPr>
          <p:spPr bwMode="auto">
            <a:xfrm>
              <a:off x="4428" y="300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58" name="Line 2270"/>
            <p:cNvSpPr>
              <a:spLocks noChangeShapeType="1"/>
            </p:cNvSpPr>
            <p:nvPr/>
          </p:nvSpPr>
          <p:spPr bwMode="auto">
            <a:xfrm>
              <a:off x="4440" y="4027"/>
              <a:ext cx="115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59" name="Line 2271"/>
            <p:cNvSpPr>
              <a:spLocks noChangeShapeType="1"/>
            </p:cNvSpPr>
            <p:nvPr/>
          </p:nvSpPr>
          <p:spPr bwMode="auto">
            <a:xfrm flipV="1">
              <a:off x="4440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60" name="Line 2272"/>
            <p:cNvSpPr>
              <a:spLocks noChangeShapeType="1"/>
            </p:cNvSpPr>
            <p:nvPr/>
          </p:nvSpPr>
          <p:spPr bwMode="auto">
            <a:xfrm flipV="1">
              <a:off x="4559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61" name="Line 2273"/>
            <p:cNvSpPr>
              <a:spLocks noChangeShapeType="1"/>
            </p:cNvSpPr>
            <p:nvPr/>
          </p:nvSpPr>
          <p:spPr bwMode="auto">
            <a:xfrm flipV="1">
              <a:off x="4671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62" name="Line 2274"/>
            <p:cNvSpPr>
              <a:spLocks noChangeShapeType="1"/>
            </p:cNvSpPr>
            <p:nvPr/>
          </p:nvSpPr>
          <p:spPr bwMode="auto">
            <a:xfrm flipV="1">
              <a:off x="4789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63" name="Line 2275"/>
            <p:cNvSpPr>
              <a:spLocks noChangeShapeType="1"/>
            </p:cNvSpPr>
            <p:nvPr/>
          </p:nvSpPr>
          <p:spPr bwMode="auto">
            <a:xfrm flipV="1">
              <a:off x="4902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64" name="Line 2276"/>
            <p:cNvSpPr>
              <a:spLocks noChangeShapeType="1"/>
            </p:cNvSpPr>
            <p:nvPr/>
          </p:nvSpPr>
          <p:spPr bwMode="auto">
            <a:xfrm flipV="1">
              <a:off x="5020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65" name="Line 2277"/>
            <p:cNvSpPr>
              <a:spLocks noChangeShapeType="1"/>
            </p:cNvSpPr>
            <p:nvPr/>
          </p:nvSpPr>
          <p:spPr bwMode="auto">
            <a:xfrm flipV="1">
              <a:off x="5132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66" name="Line 2278"/>
            <p:cNvSpPr>
              <a:spLocks noChangeShapeType="1"/>
            </p:cNvSpPr>
            <p:nvPr/>
          </p:nvSpPr>
          <p:spPr bwMode="auto">
            <a:xfrm flipV="1">
              <a:off x="5251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67" name="Line 2279"/>
            <p:cNvSpPr>
              <a:spLocks noChangeShapeType="1"/>
            </p:cNvSpPr>
            <p:nvPr/>
          </p:nvSpPr>
          <p:spPr bwMode="auto">
            <a:xfrm flipV="1">
              <a:off x="5363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68" name="Line 2280"/>
            <p:cNvSpPr>
              <a:spLocks noChangeShapeType="1"/>
            </p:cNvSpPr>
            <p:nvPr/>
          </p:nvSpPr>
          <p:spPr bwMode="auto">
            <a:xfrm flipV="1">
              <a:off x="5481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69" name="Line 2281"/>
            <p:cNvSpPr>
              <a:spLocks noChangeShapeType="1"/>
            </p:cNvSpPr>
            <p:nvPr/>
          </p:nvSpPr>
          <p:spPr bwMode="auto">
            <a:xfrm flipV="1">
              <a:off x="5594" y="4027"/>
              <a:ext cx="1" cy="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id-ID"/>
            </a:p>
          </p:txBody>
        </p:sp>
        <p:sp>
          <p:nvSpPr>
            <p:cNvPr id="30870" name="Freeform 2282"/>
            <p:cNvSpPr>
              <a:spLocks/>
            </p:cNvSpPr>
            <p:nvPr/>
          </p:nvSpPr>
          <p:spPr bwMode="auto">
            <a:xfrm>
              <a:off x="4746" y="3577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871" name="Freeform 2283"/>
            <p:cNvSpPr>
              <a:spLocks/>
            </p:cNvSpPr>
            <p:nvPr/>
          </p:nvSpPr>
          <p:spPr bwMode="auto">
            <a:xfrm>
              <a:off x="4627" y="3373"/>
              <a:ext cx="88" cy="87"/>
            </a:xfrm>
            <a:custGeom>
              <a:avLst/>
              <a:gdLst>
                <a:gd name="T0" fmla="*/ 44 w 88"/>
                <a:gd name="T1" fmla="*/ 0 h 87"/>
                <a:gd name="T2" fmla="*/ 88 w 88"/>
                <a:gd name="T3" fmla="*/ 43 h 87"/>
                <a:gd name="T4" fmla="*/ 44 w 88"/>
                <a:gd name="T5" fmla="*/ 87 h 87"/>
                <a:gd name="T6" fmla="*/ 0 w 88"/>
                <a:gd name="T7" fmla="*/ 43 h 87"/>
                <a:gd name="T8" fmla="*/ 44 w 88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7"/>
                <a:gd name="T17" fmla="*/ 88 w 88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7">
                  <a:moveTo>
                    <a:pt x="44" y="0"/>
                  </a:moveTo>
                  <a:lnTo>
                    <a:pt x="88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872" name="Freeform 2284"/>
            <p:cNvSpPr>
              <a:spLocks/>
            </p:cNvSpPr>
            <p:nvPr/>
          </p:nvSpPr>
          <p:spPr bwMode="auto">
            <a:xfrm>
              <a:off x="5207" y="3681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4 h 87"/>
                <a:gd name="T4" fmla="*/ 44 w 87"/>
                <a:gd name="T5" fmla="*/ 87 h 87"/>
                <a:gd name="T6" fmla="*/ 0 w 87"/>
                <a:gd name="T7" fmla="*/ 44 h 87"/>
                <a:gd name="T8" fmla="*/ 44 w 87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7"/>
                <a:gd name="T17" fmla="*/ 87 w 8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7">
                  <a:moveTo>
                    <a:pt x="44" y="0"/>
                  </a:moveTo>
                  <a:lnTo>
                    <a:pt x="87" y="44"/>
                  </a:lnTo>
                  <a:lnTo>
                    <a:pt x="44" y="87"/>
                  </a:lnTo>
                  <a:lnTo>
                    <a:pt x="0" y="44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873" name="Freeform 2285"/>
            <p:cNvSpPr>
              <a:spLocks/>
            </p:cNvSpPr>
            <p:nvPr/>
          </p:nvSpPr>
          <p:spPr bwMode="auto">
            <a:xfrm>
              <a:off x="4858" y="3275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874" name="Freeform 2286"/>
            <p:cNvSpPr>
              <a:spLocks/>
            </p:cNvSpPr>
            <p:nvPr/>
          </p:nvSpPr>
          <p:spPr bwMode="auto">
            <a:xfrm>
              <a:off x="4746" y="317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875" name="Freeform 2287"/>
            <p:cNvSpPr>
              <a:spLocks/>
            </p:cNvSpPr>
            <p:nvPr/>
          </p:nvSpPr>
          <p:spPr bwMode="auto">
            <a:xfrm>
              <a:off x="5319" y="3478"/>
              <a:ext cx="88" cy="86"/>
            </a:xfrm>
            <a:custGeom>
              <a:avLst/>
              <a:gdLst>
                <a:gd name="T0" fmla="*/ 44 w 88"/>
                <a:gd name="T1" fmla="*/ 0 h 86"/>
                <a:gd name="T2" fmla="*/ 88 w 88"/>
                <a:gd name="T3" fmla="*/ 43 h 86"/>
                <a:gd name="T4" fmla="*/ 44 w 88"/>
                <a:gd name="T5" fmla="*/ 86 h 86"/>
                <a:gd name="T6" fmla="*/ 0 w 88"/>
                <a:gd name="T7" fmla="*/ 43 h 86"/>
                <a:gd name="T8" fmla="*/ 44 w 88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"/>
                <a:gd name="T16" fmla="*/ 0 h 86"/>
                <a:gd name="T17" fmla="*/ 88 w 88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" h="86">
                  <a:moveTo>
                    <a:pt x="44" y="0"/>
                  </a:moveTo>
                  <a:lnTo>
                    <a:pt x="88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876" name="Freeform 2288"/>
            <p:cNvSpPr>
              <a:spLocks/>
            </p:cNvSpPr>
            <p:nvPr/>
          </p:nvSpPr>
          <p:spPr bwMode="auto">
            <a:xfrm>
              <a:off x="5089" y="378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877" name="Freeform 2289"/>
            <p:cNvSpPr>
              <a:spLocks/>
            </p:cNvSpPr>
            <p:nvPr/>
          </p:nvSpPr>
          <p:spPr bwMode="auto">
            <a:xfrm>
              <a:off x="5207" y="3577"/>
              <a:ext cx="87" cy="86"/>
            </a:xfrm>
            <a:custGeom>
              <a:avLst/>
              <a:gdLst>
                <a:gd name="T0" fmla="*/ 44 w 87"/>
                <a:gd name="T1" fmla="*/ 0 h 86"/>
                <a:gd name="T2" fmla="*/ 87 w 87"/>
                <a:gd name="T3" fmla="*/ 43 h 86"/>
                <a:gd name="T4" fmla="*/ 44 w 87"/>
                <a:gd name="T5" fmla="*/ 86 h 86"/>
                <a:gd name="T6" fmla="*/ 0 w 87"/>
                <a:gd name="T7" fmla="*/ 43 h 86"/>
                <a:gd name="T8" fmla="*/ 44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4" y="0"/>
                  </a:moveTo>
                  <a:lnTo>
                    <a:pt x="87" y="43"/>
                  </a:lnTo>
                  <a:lnTo>
                    <a:pt x="44" y="86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878" name="Freeform 2290"/>
            <p:cNvSpPr>
              <a:spLocks/>
            </p:cNvSpPr>
            <p:nvPr/>
          </p:nvSpPr>
          <p:spPr bwMode="auto">
            <a:xfrm>
              <a:off x="5207" y="3373"/>
              <a:ext cx="87" cy="87"/>
            </a:xfrm>
            <a:custGeom>
              <a:avLst/>
              <a:gdLst>
                <a:gd name="T0" fmla="*/ 44 w 87"/>
                <a:gd name="T1" fmla="*/ 0 h 87"/>
                <a:gd name="T2" fmla="*/ 87 w 87"/>
                <a:gd name="T3" fmla="*/ 43 h 87"/>
                <a:gd name="T4" fmla="*/ 44 w 87"/>
                <a:gd name="T5" fmla="*/ 87 h 87"/>
                <a:gd name="T6" fmla="*/ 0 w 87"/>
                <a:gd name="T7" fmla="*/ 43 h 87"/>
                <a:gd name="T8" fmla="*/ 44 w 87"/>
                <a:gd name="T9" fmla="*/ 0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7"/>
                <a:gd name="T17" fmla="*/ 87 w 87"/>
                <a:gd name="T18" fmla="*/ 87 h 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7">
                  <a:moveTo>
                    <a:pt x="44" y="0"/>
                  </a:moveTo>
                  <a:lnTo>
                    <a:pt x="87" y="43"/>
                  </a:lnTo>
                  <a:lnTo>
                    <a:pt x="44" y="87"/>
                  </a:lnTo>
                  <a:lnTo>
                    <a:pt x="0" y="43"/>
                  </a:lnTo>
                  <a:lnTo>
                    <a:pt x="44" y="0"/>
                  </a:lnTo>
                  <a:close/>
                </a:path>
              </a:pathLst>
            </a:custGeom>
            <a:solidFill>
              <a:srgbClr val="00FFFF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0879" name="Rectangle 2291"/>
            <p:cNvSpPr>
              <a:spLocks noChangeArrowheads="1"/>
            </p:cNvSpPr>
            <p:nvPr/>
          </p:nvSpPr>
          <p:spPr bwMode="auto">
            <a:xfrm>
              <a:off x="4390" y="4008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880" name="Rectangle 2292"/>
            <p:cNvSpPr>
              <a:spLocks noChangeArrowheads="1"/>
            </p:cNvSpPr>
            <p:nvPr/>
          </p:nvSpPr>
          <p:spPr bwMode="auto">
            <a:xfrm>
              <a:off x="4390" y="3910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881" name="Rectangle 2293"/>
            <p:cNvSpPr>
              <a:spLocks noChangeArrowheads="1"/>
            </p:cNvSpPr>
            <p:nvPr/>
          </p:nvSpPr>
          <p:spPr bwMode="auto">
            <a:xfrm>
              <a:off x="4390" y="3805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2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882" name="Rectangle 2294"/>
            <p:cNvSpPr>
              <a:spLocks noChangeArrowheads="1"/>
            </p:cNvSpPr>
            <p:nvPr/>
          </p:nvSpPr>
          <p:spPr bwMode="auto">
            <a:xfrm>
              <a:off x="4390" y="3706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3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883" name="Rectangle 2295"/>
            <p:cNvSpPr>
              <a:spLocks noChangeArrowheads="1"/>
            </p:cNvSpPr>
            <p:nvPr/>
          </p:nvSpPr>
          <p:spPr bwMode="auto">
            <a:xfrm>
              <a:off x="4390" y="3601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4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884" name="Rectangle 2296"/>
            <p:cNvSpPr>
              <a:spLocks noChangeArrowheads="1"/>
            </p:cNvSpPr>
            <p:nvPr/>
          </p:nvSpPr>
          <p:spPr bwMode="auto">
            <a:xfrm>
              <a:off x="4390" y="3503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5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885" name="Rectangle 2297"/>
            <p:cNvSpPr>
              <a:spLocks noChangeArrowheads="1"/>
            </p:cNvSpPr>
            <p:nvPr/>
          </p:nvSpPr>
          <p:spPr bwMode="auto">
            <a:xfrm>
              <a:off x="4390" y="3398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6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886" name="Rectangle 2298"/>
            <p:cNvSpPr>
              <a:spLocks noChangeArrowheads="1"/>
            </p:cNvSpPr>
            <p:nvPr/>
          </p:nvSpPr>
          <p:spPr bwMode="auto">
            <a:xfrm>
              <a:off x="4390" y="3299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7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887" name="Rectangle 2299"/>
            <p:cNvSpPr>
              <a:spLocks noChangeArrowheads="1"/>
            </p:cNvSpPr>
            <p:nvPr/>
          </p:nvSpPr>
          <p:spPr bwMode="auto">
            <a:xfrm>
              <a:off x="4390" y="3194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8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888" name="Rectangle 2300"/>
            <p:cNvSpPr>
              <a:spLocks noChangeArrowheads="1"/>
            </p:cNvSpPr>
            <p:nvPr/>
          </p:nvSpPr>
          <p:spPr bwMode="auto">
            <a:xfrm>
              <a:off x="4390" y="3096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9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889" name="Rectangle 2301"/>
            <p:cNvSpPr>
              <a:spLocks noChangeArrowheads="1"/>
            </p:cNvSpPr>
            <p:nvPr/>
          </p:nvSpPr>
          <p:spPr bwMode="auto">
            <a:xfrm>
              <a:off x="4372" y="2991"/>
              <a:ext cx="44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890" name="Rectangle 2302"/>
            <p:cNvSpPr>
              <a:spLocks noChangeArrowheads="1"/>
            </p:cNvSpPr>
            <p:nvPr/>
          </p:nvSpPr>
          <p:spPr bwMode="auto">
            <a:xfrm>
              <a:off x="4434" y="4070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891" name="Rectangle 2303"/>
            <p:cNvSpPr>
              <a:spLocks noChangeArrowheads="1"/>
            </p:cNvSpPr>
            <p:nvPr/>
          </p:nvSpPr>
          <p:spPr bwMode="auto">
            <a:xfrm>
              <a:off x="4553" y="4070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892" name="Rectangle 2304"/>
            <p:cNvSpPr>
              <a:spLocks noChangeArrowheads="1"/>
            </p:cNvSpPr>
            <p:nvPr/>
          </p:nvSpPr>
          <p:spPr bwMode="auto">
            <a:xfrm>
              <a:off x="4665" y="4070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2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893" name="Rectangle 2305"/>
            <p:cNvSpPr>
              <a:spLocks noChangeArrowheads="1"/>
            </p:cNvSpPr>
            <p:nvPr/>
          </p:nvSpPr>
          <p:spPr bwMode="auto">
            <a:xfrm>
              <a:off x="4783" y="4070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3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894" name="Rectangle 2306"/>
            <p:cNvSpPr>
              <a:spLocks noChangeArrowheads="1"/>
            </p:cNvSpPr>
            <p:nvPr/>
          </p:nvSpPr>
          <p:spPr bwMode="auto">
            <a:xfrm>
              <a:off x="4895" y="4070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4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895" name="Rectangle 2307"/>
            <p:cNvSpPr>
              <a:spLocks noChangeArrowheads="1"/>
            </p:cNvSpPr>
            <p:nvPr/>
          </p:nvSpPr>
          <p:spPr bwMode="auto">
            <a:xfrm>
              <a:off x="5014" y="4070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5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896" name="Rectangle 2308"/>
            <p:cNvSpPr>
              <a:spLocks noChangeArrowheads="1"/>
            </p:cNvSpPr>
            <p:nvPr/>
          </p:nvSpPr>
          <p:spPr bwMode="auto">
            <a:xfrm>
              <a:off x="5126" y="4070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6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897" name="Rectangle 2309"/>
            <p:cNvSpPr>
              <a:spLocks noChangeArrowheads="1"/>
            </p:cNvSpPr>
            <p:nvPr/>
          </p:nvSpPr>
          <p:spPr bwMode="auto">
            <a:xfrm>
              <a:off x="5244" y="4070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7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898" name="Rectangle 2310"/>
            <p:cNvSpPr>
              <a:spLocks noChangeArrowheads="1"/>
            </p:cNvSpPr>
            <p:nvPr/>
          </p:nvSpPr>
          <p:spPr bwMode="auto">
            <a:xfrm>
              <a:off x="5357" y="4070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8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899" name="Rectangle 2311"/>
            <p:cNvSpPr>
              <a:spLocks noChangeArrowheads="1"/>
            </p:cNvSpPr>
            <p:nvPr/>
          </p:nvSpPr>
          <p:spPr bwMode="auto">
            <a:xfrm>
              <a:off x="5475" y="4070"/>
              <a:ext cx="22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9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900" name="Rectangle 2312"/>
            <p:cNvSpPr>
              <a:spLocks noChangeArrowheads="1"/>
            </p:cNvSpPr>
            <p:nvPr/>
          </p:nvSpPr>
          <p:spPr bwMode="auto">
            <a:xfrm>
              <a:off x="5575" y="4070"/>
              <a:ext cx="44" cy="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ko-KR" altLang="en-US" sz="500">
                  <a:solidFill>
                    <a:srgbClr val="000000"/>
                  </a:solidFill>
                  <a:latin typeface="Small Fonts" charset="0"/>
                  <a:ea typeface="Gulim" panose="020B0600000101010101" pitchFamily="34" charset="-127"/>
                </a:rPr>
                <a:t>10</a:t>
              </a:r>
              <a:endParaRPr lang="ko-KR" altLang="en-US">
                <a:ea typeface="Gulim" panose="020B0600000101010101" pitchFamily="34" charset="-127"/>
              </a:endParaRPr>
            </a:p>
          </p:txBody>
        </p:sp>
        <p:sp>
          <p:nvSpPr>
            <p:cNvPr id="30901" name="Rectangle 2313"/>
            <p:cNvSpPr>
              <a:spLocks noChangeArrowheads="1"/>
            </p:cNvSpPr>
            <p:nvPr/>
          </p:nvSpPr>
          <p:spPr bwMode="auto">
            <a:xfrm>
              <a:off x="4297" y="2905"/>
              <a:ext cx="1371" cy="1282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  <p:sp>
          <p:nvSpPr>
            <p:cNvPr id="30902" name="Line 2314"/>
            <p:cNvSpPr>
              <a:spLocks noChangeShapeType="1"/>
            </p:cNvSpPr>
            <p:nvPr/>
          </p:nvSpPr>
          <p:spPr bwMode="auto">
            <a:xfrm>
              <a:off x="5245" y="3456"/>
              <a:ext cx="0" cy="1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id-ID"/>
            </a:p>
          </p:txBody>
        </p:sp>
        <p:sp>
          <p:nvSpPr>
            <p:cNvPr id="30903" name="Freeform 2315"/>
            <p:cNvSpPr>
              <a:spLocks/>
            </p:cNvSpPr>
            <p:nvPr/>
          </p:nvSpPr>
          <p:spPr bwMode="auto">
            <a:xfrm>
              <a:off x="5088" y="3600"/>
              <a:ext cx="87" cy="86"/>
            </a:xfrm>
            <a:custGeom>
              <a:avLst/>
              <a:gdLst>
                <a:gd name="T0" fmla="*/ 43 w 87"/>
                <a:gd name="T1" fmla="*/ 0 h 86"/>
                <a:gd name="T2" fmla="*/ 87 w 87"/>
                <a:gd name="T3" fmla="*/ 43 h 86"/>
                <a:gd name="T4" fmla="*/ 43 w 87"/>
                <a:gd name="T5" fmla="*/ 86 h 86"/>
                <a:gd name="T6" fmla="*/ 0 w 87"/>
                <a:gd name="T7" fmla="*/ 43 h 86"/>
                <a:gd name="T8" fmla="*/ 43 w 87"/>
                <a:gd name="T9" fmla="*/ 0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7"/>
                <a:gd name="T16" fmla="*/ 0 h 86"/>
                <a:gd name="T17" fmla="*/ 87 w 87"/>
                <a:gd name="T18" fmla="*/ 86 h 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7" h="86">
                  <a:moveTo>
                    <a:pt x="43" y="0"/>
                  </a:moveTo>
                  <a:lnTo>
                    <a:pt x="87" y="43"/>
                  </a:lnTo>
                  <a:lnTo>
                    <a:pt x="43" y="86"/>
                  </a:lnTo>
                  <a:lnTo>
                    <a:pt x="0" y="43"/>
                  </a:lnTo>
                  <a:lnTo>
                    <a:pt x="43" y="0"/>
                  </a:lnTo>
                  <a:close/>
                </a:path>
              </a:pathLst>
            </a:custGeom>
            <a:solidFill>
              <a:srgbClr val="000080"/>
            </a:solidFill>
            <a:ln w="9525">
              <a:solidFill>
                <a:srgbClr val="000080"/>
              </a:solidFill>
              <a:round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</p:spTree>
    <p:extLst>
      <p:ext uri="{BB962C8B-B14F-4D97-AF65-F5344CB8AC3E}">
        <p14:creationId xmlns:p14="http://schemas.microsoft.com/office/powerpoint/2010/main" val="152518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K-</a:t>
            </a:r>
            <a:r>
              <a:rPr lang="en-US" dirty="0" err="1"/>
              <a:t>Medoids</a:t>
            </a:r>
            <a:r>
              <a:rPr lang="en-US" dirty="0"/>
              <a:t> Clustering: Find representative objects (</a:t>
            </a:r>
            <a:r>
              <a:rPr lang="en-US" dirty="0" err="1"/>
              <a:t>medoids</a:t>
            </a:r>
            <a:r>
              <a:rPr lang="en-US" dirty="0"/>
              <a:t>) in clusters</a:t>
            </a:r>
          </a:p>
          <a:p>
            <a:r>
              <a:rPr lang="en-US" dirty="0"/>
              <a:t>PAM (Partitioning Around </a:t>
            </a:r>
            <a:r>
              <a:rPr lang="en-US" dirty="0" err="1"/>
              <a:t>Medoids</a:t>
            </a:r>
            <a:r>
              <a:rPr lang="en-US" dirty="0"/>
              <a:t>, Kaufmann &amp; </a:t>
            </a:r>
            <a:r>
              <a:rPr lang="en-US" dirty="0" err="1"/>
              <a:t>Rousseeuw</a:t>
            </a:r>
            <a:r>
              <a:rPr lang="en-US" dirty="0"/>
              <a:t> 1987)</a:t>
            </a:r>
          </a:p>
          <a:p>
            <a:pPr lvl="1"/>
            <a:r>
              <a:rPr lang="en-US" dirty="0"/>
              <a:t>Starts from an initial set of </a:t>
            </a:r>
            <a:r>
              <a:rPr lang="en-US" dirty="0" err="1"/>
              <a:t>medoids</a:t>
            </a:r>
            <a:r>
              <a:rPr lang="en-US" dirty="0"/>
              <a:t> and iteratively replaces one of the </a:t>
            </a:r>
            <a:r>
              <a:rPr lang="en-US" dirty="0" err="1"/>
              <a:t>medoids</a:t>
            </a:r>
            <a:r>
              <a:rPr lang="en-US" dirty="0"/>
              <a:t> by one of the non-</a:t>
            </a:r>
            <a:r>
              <a:rPr lang="en-US" dirty="0" err="1"/>
              <a:t>medoids</a:t>
            </a:r>
            <a:r>
              <a:rPr lang="en-US" dirty="0"/>
              <a:t> if it improves the total distance of the resulting clustering</a:t>
            </a:r>
          </a:p>
          <a:p>
            <a:pPr lvl="1"/>
            <a:r>
              <a:rPr lang="en-US" dirty="0"/>
              <a:t>PAM works effectively for small data sets, but does not scale well for large data sets (due to the computational complexity)</a:t>
            </a:r>
          </a:p>
          <a:p>
            <a:r>
              <a:rPr lang="en-US" dirty="0"/>
              <a:t>Efficiency improvement on PAM</a:t>
            </a:r>
          </a:p>
          <a:p>
            <a:pPr lvl="1"/>
            <a:r>
              <a:rPr lang="en-US" dirty="0"/>
              <a:t>CLARA (Kaufmann &amp; </a:t>
            </a:r>
            <a:r>
              <a:rPr lang="en-US" dirty="0" err="1"/>
              <a:t>Rousseeuw</a:t>
            </a:r>
            <a:r>
              <a:rPr lang="en-US" dirty="0"/>
              <a:t>, 1990): PAM on samples</a:t>
            </a:r>
          </a:p>
          <a:p>
            <a:pPr lvl="1"/>
            <a:r>
              <a:rPr lang="en-US" dirty="0"/>
              <a:t>CLARANS (Ng &amp; Han, 1994): Randomized re-sampling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The K-</a:t>
            </a:r>
            <a:r>
              <a:rPr lang="en-US" altLang="zh-CN" dirty="0" err="1">
                <a:ea typeface="SimSun" panose="02010600030101010101" pitchFamily="2" charset="-122"/>
              </a:rPr>
              <a:t>Medoid</a:t>
            </a:r>
            <a:r>
              <a:rPr lang="en-US" altLang="zh-CN" dirty="0">
                <a:ea typeface="SimSun" panose="02010600030101010101" pitchFamily="2" charset="-122"/>
              </a:rPr>
              <a:t> Clustering Method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14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smtClean="0">
                <a:solidFill>
                  <a:srgbClr val="000000"/>
                </a:solidFill>
              </a:rPr>
              <a:t>2</a:t>
            </a:r>
            <a:r>
              <a:rPr lang="en-ID" sz="3600" smtClean="0">
                <a:solidFill>
                  <a:srgbClr val="000000"/>
                </a:solidFill>
              </a:rPr>
              <a:t>. </a:t>
            </a:r>
            <a:r>
              <a:rPr lang="en-ID" sz="3600" dirty="0">
                <a:solidFill>
                  <a:srgbClr val="000000"/>
                </a:solidFill>
              </a:rPr>
              <a:t>Hierarchical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srgbClr val="000000"/>
                </a:solidFill>
              </a:rPr>
              <a:pPr/>
              <a:t>32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165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248344"/>
            <a:ext cx="10297144" cy="4643095"/>
          </a:xfrm>
        </p:spPr>
        <p:txBody>
          <a:bodyPr>
            <a:normAutofit/>
          </a:bodyPr>
          <a:lstStyle/>
          <a:p>
            <a:r>
              <a:rPr lang="en-US" sz="2400" dirty="0"/>
              <a:t>Use distance matrix as clustering criteria</a:t>
            </a:r>
          </a:p>
          <a:p>
            <a:r>
              <a:rPr lang="en-US" sz="2400" dirty="0"/>
              <a:t>This method does not require the number of clusters k as an input, but needs a termination condition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Hierarchical Clustering</a:t>
            </a:r>
            <a:endParaRPr lang="id-ID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943225" y="2819400"/>
            <a:ext cx="7075488" cy="3813176"/>
            <a:chOff x="1200" y="1776"/>
            <a:chExt cx="4457" cy="2402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1200" y="2112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 sz="1600">
                <a:latin typeface="+mn-lt"/>
              </a:endParaRPr>
            </a:p>
          </p:txBody>
        </p:sp>
        <p:grpSp>
          <p:nvGrpSpPr>
            <p:cNvPr id="7" name="Group 6"/>
            <p:cNvGrpSpPr>
              <a:grpSpLocks/>
            </p:cNvGrpSpPr>
            <p:nvPr/>
          </p:nvGrpSpPr>
          <p:grpSpPr bwMode="auto">
            <a:xfrm>
              <a:off x="1440" y="1785"/>
              <a:ext cx="480" cy="368"/>
              <a:chOff x="1104" y="1785"/>
              <a:chExt cx="480" cy="368"/>
            </a:xfrm>
          </p:grpSpPr>
          <p:sp>
            <p:nvSpPr>
              <p:cNvPr id="59" name="Line 7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 sz="1600">
                  <a:latin typeface="+mn-lt"/>
                </a:endParaRPr>
              </a:p>
            </p:txBody>
          </p:sp>
          <p:sp>
            <p:nvSpPr>
              <p:cNvPr id="60" name="Text Box 8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latin typeface="+mn-lt"/>
                    <a:ea typeface="SimSun" panose="02010600030101010101" pitchFamily="2" charset="-122"/>
                  </a:rPr>
                  <a:t>Step 0</a:t>
                </a:r>
              </a:p>
            </p:txBody>
          </p:sp>
        </p:grpSp>
        <p:grpSp>
          <p:nvGrpSpPr>
            <p:cNvPr id="8" name="Group 9"/>
            <p:cNvGrpSpPr>
              <a:grpSpLocks/>
            </p:cNvGrpSpPr>
            <p:nvPr/>
          </p:nvGrpSpPr>
          <p:grpSpPr bwMode="auto">
            <a:xfrm>
              <a:off x="1968" y="1776"/>
              <a:ext cx="480" cy="368"/>
              <a:chOff x="1104" y="1785"/>
              <a:chExt cx="480" cy="368"/>
            </a:xfrm>
          </p:grpSpPr>
          <p:sp>
            <p:nvSpPr>
              <p:cNvPr id="57" name="Line 10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 sz="1600">
                  <a:latin typeface="+mn-lt"/>
                </a:endParaRPr>
              </a:p>
            </p:txBody>
          </p:sp>
          <p:sp>
            <p:nvSpPr>
              <p:cNvPr id="58" name="Text Box 11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latin typeface="+mn-lt"/>
                    <a:ea typeface="SimSun" panose="02010600030101010101" pitchFamily="2" charset="-122"/>
                  </a:rPr>
                  <a:t>Step 1</a:t>
                </a:r>
              </a:p>
            </p:txBody>
          </p:sp>
        </p:grpSp>
        <p:grpSp>
          <p:nvGrpSpPr>
            <p:cNvPr id="9" name="Group 12"/>
            <p:cNvGrpSpPr>
              <a:grpSpLocks/>
            </p:cNvGrpSpPr>
            <p:nvPr/>
          </p:nvGrpSpPr>
          <p:grpSpPr bwMode="auto">
            <a:xfrm>
              <a:off x="2496" y="1776"/>
              <a:ext cx="480" cy="368"/>
              <a:chOff x="1104" y="1785"/>
              <a:chExt cx="480" cy="368"/>
            </a:xfrm>
          </p:grpSpPr>
          <p:sp>
            <p:nvSpPr>
              <p:cNvPr id="55" name="Line 13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 sz="1600">
                  <a:latin typeface="+mn-lt"/>
                </a:endParaRPr>
              </a:p>
            </p:txBody>
          </p:sp>
          <p:sp>
            <p:nvSpPr>
              <p:cNvPr id="56" name="Text Box 14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latin typeface="+mn-lt"/>
                    <a:ea typeface="SimSun" panose="02010600030101010101" pitchFamily="2" charset="-122"/>
                  </a:rPr>
                  <a:t>Step 2</a:t>
                </a:r>
              </a:p>
            </p:txBody>
          </p:sp>
        </p:grpSp>
        <p:grpSp>
          <p:nvGrpSpPr>
            <p:cNvPr id="10" name="Group 15"/>
            <p:cNvGrpSpPr>
              <a:grpSpLocks/>
            </p:cNvGrpSpPr>
            <p:nvPr/>
          </p:nvGrpSpPr>
          <p:grpSpPr bwMode="auto">
            <a:xfrm>
              <a:off x="2976" y="1776"/>
              <a:ext cx="480" cy="368"/>
              <a:chOff x="1104" y="1785"/>
              <a:chExt cx="480" cy="368"/>
            </a:xfrm>
          </p:grpSpPr>
          <p:sp>
            <p:nvSpPr>
              <p:cNvPr id="53" name="Line 16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 sz="1600">
                  <a:latin typeface="+mn-lt"/>
                </a:endParaRPr>
              </a:p>
            </p:txBody>
          </p:sp>
          <p:sp>
            <p:nvSpPr>
              <p:cNvPr id="54" name="Text Box 17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latin typeface="+mn-lt"/>
                    <a:ea typeface="SimSun" panose="02010600030101010101" pitchFamily="2" charset="-122"/>
                  </a:rPr>
                  <a:t>Step 3</a:t>
                </a:r>
              </a:p>
            </p:txBody>
          </p:sp>
        </p:grpSp>
        <p:grpSp>
          <p:nvGrpSpPr>
            <p:cNvPr id="11" name="Group 18"/>
            <p:cNvGrpSpPr>
              <a:grpSpLocks/>
            </p:cNvGrpSpPr>
            <p:nvPr/>
          </p:nvGrpSpPr>
          <p:grpSpPr bwMode="auto">
            <a:xfrm>
              <a:off x="3456" y="1776"/>
              <a:ext cx="480" cy="368"/>
              <a:chOff x="1104" y="1785"/>
              <a:chExt cx="480" cy="368"/>
            </a:xfrm>
          </p:grpSpPr>
          <p:sp>
            <p:nvSpPr>
              <p:cNvPr id="51" name="Line 19"/>
              <p:cNvSpPr>
                <a:spLocks noChangeShapeType="1"/>
              </p:cNvSpPr>
              <p:nvPr/>
            </p:nvSpPr>
            <p:spPr bwMode="auto">
              <a:xfrm flipH="1">
                <a:off x="1200" y="2016"/>
                <a:ext cx="0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id-ID" sz="1600">
                  <a:latin typeface="+mn-lt"/>
                </a:endParaRPr>
              </a:p>
            </p:txBody>
          </p:sp>
          <p:sp>
            <p:nvSpPr>
              <p:cNvPr id="52" name="Text Box 20"/>
              <p:cNvSpPr txBox="1">
                <a:spLocks noChangeArrowheads="1"/>
              </p:cNvSpPr>
              <p:nvPr/>
            </p:nvSpPr>
            <p:spPr bwMode="auto">
              <a:xfrm>
                <a:off x="1104" y="1785"/>
                <a:ext cx="480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1600">
                    <a:latin typeface="+mn-lt"/>
                    <a:ea typeface="SimSun" panose="02010600030101010101" pitchFamily="2" charset="-122"/>
                  </a:rPr>
                  <a:t>Step 4</a:t>
                </a:r>
              </a:p>
            </p:txBody>
          </p:sp>
        </p:grpSp>
        <p:sp>
          <p:nvSpPr>
            <p:cNvPr id="12" name="Text Box 21"/>
            <p:cNvSpPr txBox="1">
              <a:spLocks noChangeArrowheads="1"/>
            </p:cNvSpPr>
            <p:nvPr/>
          </p:nvSpPr>
          <p:spPr bwMode="auto">
            <a:xfrm>
              <a:off x="1454" y="2508"/>
              <a:ext cx="19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600">
                  <a:latin typeface="+mn-lt"/>
                  <a:ea typeface="SimSun" panose="02010600030101010101" pitchFamily="2" charset="-122"/>
                </a:rPr>
                <a:t>b</a:t>
              </a:r>
            </a:p>
          </p:txBody>
        </p:sp>
        <p:sp>
          <p:nvSpPr>
            <p:cNvPr id="13" name="Text Box 22"/>
            <p:cNvSpPr txBox="1">
              <a:spLocks noChangeArrowheads="1"/>
            </p:cNvSpPr>
            <p:nvPr/>
          </p:nvSpPr>
          <p:spPr bwMode="auto">
            <a:xfrm>
              <a:off x="1454" y="3108"/>
              <a:ext cx="197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600">
                  <a:latin typeface="+mn-lt"/>
                  <a:ea typeface="SimSun" panose="02010600030101010101" pitchFamily="2" charset="-122"/>
                </a:rPr>
                <a:t>d</a:t>
              </a:r>
            </a:p>
          </p:txBody>
        </p:sp>
        <p:sp>
          <p:nvSpPr>
            <p:cNvPr id="14" name="Text Box 23"/>
            <p:cNvSpPr txBox="1">
              <a:spLocks noChangeArrowheads="1"/>
            </p:cNvSpPr>
            <p:nvPr/>
          </p:nvSpPr>
          <p:spPr bwMode="auto">
            <a:xfrm>
              <a:off x="1454" y="2808"/>
              <a:ext cx="18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600">
                  <a:latin typeface="+mn-lt"/>
                  <a:ea typeface="SimSun" panose="02010600030101010101" pitchFamily="2" charset="-122"/>
                </a:rPr>
                <a:t>c</a:t>
              </a:r>
            </a:p>
          </p:txBody>
        </p:sp>
        <p:sp>
          <p:nvSpPr>
            <p:cNvPr id="15" name="Text Box 24"/>
            <p:cNvSpPr txBox="1">
              <a:spLocks noChangeArrowheads="1"/>
            </p:cNvSpPr>
            <p:nvPr/>
          </p:nvSpPr>
          <p:spPr bwMode="auto">
            <a:xfrm>
              <a:off x="1451" y="3408"/>
              <a:ext cx="193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600">
                  <a:latin typeface="+mn-lt"/>
                  <a:ea typeface="SimSun" panose="02010600030101010101" pitchFamily="2" charset="-122"/>
                </a:rPr>
                <a:t>e</a:t>
              </a:r>
            </a:p>
          </p:txBody>
        </p:sp>
        <p:sp>
          <p:nvSpPr>
            <p:cNvPr id="16" name="Text Box 25"/>
            <p:cNvSpPr txBox="1">
              <a:spLocks noChangeArrowheads="1"/>
            </p:cNvSpPr>
            <p:nvPr/>
          </p:nvSpPr>
          <p:spPr bwMode="auto">
            <a:xfrm>
              <a:off x="1452" y="2208"/>
              <a:ext cx="19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600">
                  <a:latin typeface="+mn-lt"/>
                  <a:ea typeface="SimSun" panose="02010600030101010101" pitchFamily="2" charset="-122"/>
                </a:rPr>
                <a:t>a</a:t>
              </a:r>
            </a:p>
          </p:txBody>
        </p:sp>
        <p:sp>
          <p:nvSpPr>
            <p:cNvPr id="17" name="Oval 26"/>
            <p:cNvSpPr>
              <a:spLocks noChangeArrowheads="1"/>
            </p:cNvSpPr>
            <p:nvPr/>
          </p:nvSpPr>
          <p:spPr bwMode="auto">
            <a:xfrm>
              <a:off x="1392" y="2256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16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8" name="Oval 27"/>
            <p:cNvSpPr>
              <a:spLocks noChangeArrowheads="1"/>
            </p:cNvSpPr>
            <p:nvPr/>
          </p:nvSpPr>
          <p:spPr bwMode="auto">
            <a:xfrm>
              <a:off x="1392" y="2544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16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9" name="Oval 28"/>
            <p:cNvSpPr>
              <a:spLocks noChangeArrowheads="1"/>
            </p:cNvSpPr>
            <p:nvPr/>
          </p:nvSpPr>
          <p:spPr bwMode="auto">
            <a:xfrm>
              <a:off x="1392" y="2832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16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20" name="Oval 29"/>
            <p:cNvSpPr>
              <a:spLocks noChangeArrowheads="1"/>
            </p:cNvSpPr>
            <p:nvPr/>
          </p:nvSpPr>
          <p:spPr bwMode="auto">
            <a:xfrm>
              <a:off x="1392" y="3120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16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21" name="Oval 30"/>
            <p:cNvSpPr>
              <a:spLocks noChangeArrowheads="1"/>
            </p:cNvSpPr>
            <p:nvPr/>
          </p:nvSpPr>
          <p:spPr bwMode="auto">
            <a:xfrm>
              <a:off x="1392" y="3408"/>
              <a:ext cx="28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16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22" name="Text Box 31"/>
            <p:cNvSpPr txBox="1">
              <a:spLocks noChangeArrowheads="1"/>
            </p:cNvSpPr>
            <p:nvPr/>
          </p:nvSpPr>
          <p:spPr bwMode="auto">
            <a:xfrm>
              <a:off x="2002" y="2304"/>
              <a:ext cx="320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600">
                  <a:latin typeface="+mn-lt"/>
                  <a:ea typeface="SimSun" panose="02010600030101010101" pitchFamily="2" charset="-122"/>
                </a:rPr>
                <a:t>a b</a:t>
              </a:r>
            </a:p>
          </p:txBody>
        </p:sp>
        <p:sp>
          <p:nvSpPr>
            <p:cNvPr id="23" name="Oval 32"/>
            <p:cNvSpPr>
              <a:spLocks noChangeArrowheads="1"/>
            </p:cNvSpPr>
            <p:nvPr/>
          </p:nvSpPr>
          <p:spPr bwMode="auto">
            <a:xfrm>
              <a:off x="1872" y="2352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16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24" name="Text Box 33"/>
            <p:cNvSpPr txBox="1">
              <a:spLocks noChangeArrowheads="1"/>
            </p:cNvSpPr>
            <p:nvPr/>
          </p:nvSpPr>
          <p:spPr bwMode="auto">
            <a:xfrm>
              <a:off x="2529" y="3216"/>
              <a:ext cx="31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600">
                  <a:latin typeface="+mn-lt"/>
                  <a:ea typeface="SimSun" panose="02010600030101010101" pitchFamily="2" charset="-122"/>
                </a:rPr>
                <a:t>d e</a:t>
              </a:r>
            </a:p>
          </p:txBody>
        </p:sp>
        <p:sp>
          <p:nvSpPr>
            <p:cNvPr id="25" name="Oval 34"/>
            <p:cNvSpPr>
              <a:spLocks noChangeArrowheads="1"/>
            </p:cNvSpPr>
            <p:nvPr/>
          </p:nvSpPr>
          <p:spPr bwMode="auto">
            <a:xfrm>
              <a:off x="2400" y="3264"/>
              <a:ext cx="528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16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26" name="Text Box 35"/>
            <p:cNvSpPr txBox="1">
              <a:spLocks noChangeArrowheads="1"/>
            </p:cNvSpPr>
            <p:nvPr/>
          </p:nvSpPr>
          <p:spPr bwMode="auto">
            <a:xfrm>
              <a:off x="2937" y="2928"/>
              <a:ext cx="43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600">
                  <a:latin typeface="+mn-lt"/>
                  <a:ea typeface="SimSun" panose="02010600030101010101" pitchFamily="2" charset="-122"/>
                </a:rPr>
                <a:t>c d e</a:t>
              </a:r>
            </a:p>
          </p:txBody>
        </p:sp>
        <p:sp>
          <p:nvSpPr>
            <p:cNvPr id="27" name="Oval 36"/>
            <p:cNvSpPr>
              <a:spLocks noChangeArrowheads="1"/>
            </p:cNvSpPr>
            <p:nvPr/>
          </p:nvSpPr>
          <p:spPr bwMode="auto">
            <a:xfrm>
              <a:off x="2784" y="2928"/>
              <a:ext cx="624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16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28" name="Text Box 37"/>
            <p:cNvSpPr txBox="1">
              <a:spLocks noChangeArrowheads="1"/>
            </p:cNvSpPr>
            <p:nvPr/>
          </p:nvSpPr>
          <p:spPr bwMode="auto">
            <a:xfrm>
              <a:off x="3323" y="2592"/>
              <a:ext cx="682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600">
                  <a:latin typeface="+mn-lt"/>
                  <a:ea typeface="SimSun" panose="02010600030101010101" pitchFamily="2" charset="-122"/>
                </a:rPr>
                <a:t>a b c d e</a:t>
              </a:r>
            </a:p>
          </p:txBody>
        </p:sp>
        <p:sp>
          <p:nvSpPr>
            <p:cNvPr id="29" name="Oval 38"/>
            <p:cNvSpPr>
              <a:spLocks noChangeArrowheads="1"/>
            </p:cNvSpPr>
            <p:nvPr/>
          </p:nvSpPr>
          <p:spPr bwMode="auto">
            <a:xfrm>
              <a:off x="3120" y="2592"/>
              <a:ext cx="100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16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0" name="Line 39"/>
            <p:cNvSpPr>
              <a:spLocks noChangeShapeType="1"/>
            </p:cNvSpPr>
            <p:nvPr/>
          </p:nvSpPr>
          <p:spPr bwMode="auto">
            <a:xfrm>
              <a:off x="1200" y="3753"/>
              <a:ext cx="3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 sz="1600">
                <a:latin typeface="+mn-lt"/>
              </a:endParaRPr>
            </a:p>
          </p:txBody>
        </p:sp>
        <p:sp>
          <p:nvSpPr>
            <p:cNvPr id="31" name="Line 40"/>
            <p:cNvSpPr>
              <a:spLocks noChangeShapeType="1"/>
            </p:cNvSpPr>
            <p:nvPr/>
          </p:nvSpPr>
          <p:spPr bwMode="auto">
            <a:xfrm flipH="1">
              <a:off x="1536" y="3753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 sz="1600">
                <a:latin typeface="+mn-lt"/>
              </a:endParaRPr>
            </a:p>
          </p:txBody>
        </p:sp>
        <p:sp>
          <p:nvSpPr>
            <p:cNvPr id="32" name="Text Box 41"/>
            <p:cNvSpPr txBox="1">
              <a:spLocks noChangeArrowheads="1"/>
            </p:cNvSpPr>
            <p:nvPr/>
          </p:nvSpPr>
          <p:spPr bwMode="auto">
            <a:xfrm>
              <a:off x="1440" y="3810"/>
              <a:ext cx="48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+mn-lt"/>
                  <a:ea typeface="SimSun" panose="02010600030101010101" pitchFamily="2" charset="-122"/>
                </a:rPr>
                <a:t>Step 4</a:t>
              </a:r>
            </a:p>
          </p:txBody>
        </p:sp>
        <p:sp>
          <p:nvSpPr>
            <p:cNvPr id="33" name="Line 42"/>
            <p:cNvSpPr>
              <a:spLocks noChangeShapeType="1"/>
            </p:cNvSpPr>
            <p:nvPr/>
          </p:nvSpPr>
          <p:spPr bwMode="auto">
            <a:xfrm flipH="1">
              <a:off x="2064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 sz="1600">
                <a:latin typeface="+mn-lt"/>
              </a:endParaRPr>
            </a:p>
          </p:txBody>
        </p:sp>
        <p:sp>
          <p:nvSpPr>
            <p:cNvPr id="34" name="Text Box 43"/>
            <p:cNvSpPr txBox="1">
              <a:spLocks noChangeArrowheads="1"/>
            </p:cNvSpPr>
            <p:nvPr/>
          </p:nvSpPr>
          <p:spPr bwMode="auto">
            <a:xfrm>
              <a:off x="1968" y="3801"/>
              <a:ext cx="48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+mn-lt"/>
                  <a:ea typeface="SimSun" panose="02010600030101010101" pitchFamily="2" charset="-122"/>
                </a:rPr>
                <a:t>Step 3</a:t>
              </a:r>
            </a:p>
          </p:txBody>
        </p:sp>
        <p:sp>
          <p:nvSpPr>
            <p:cNvPr id="35" name="Line 44"/>
            <p:cNvSpPr>
              <a:spLocks noChangeShapeType="1"/>
            </p:cNvSpPr>
            <p:nvPr/>
          </p:nvSpPr>
          <p:spPr bwMode="auto">
            <a:xfrm flipH="1">
              <a:off x="259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 sz="1600">
                <a:latin typeface="+mn-lt"/>
              </a:endParaRPr>
            </a:p>
          </p:txBody>
        </p:sp>
        <p:sp>
          <p:nvSpPr>
            <p:cNvPr id="36" name="Text Box 45"/>
            <p:cNvSpPr txBox="1">
              <a:spLocks noChangeArrowheads="1"/>
            </p:cNvSpPr>
            <p:nvPr/>
          </p:nvSpPr>
          <p:spPr bwMode="auto">
            <a:xfrm>
              <a:off x="2496" y="3801"/>
              <a:ext cx="48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+mn-lt"/>
                  <a:ea typeface="SimSun" panose="02010600030101010101" pitchFamily="2" charset="-122"/>
                </a:rPr>
                <a:t>Step 2</a:t>
              </a:r>
            </a:p>
          </p:txBody>
        </p:sp>
        <p:sp>
          <p:nvSpPr>
            <p:cNvPr id="37" name="Line 46"/>
            <p:cNvSpPr>
              <a:spLocks noChangeShapeType="1"/>
            </p:cNvSpPr>
            <p:nvPr/>
          </p:nvSpPr>
          <p:spPr bwMode="auto">
            <a:xfrm flipH="1">
              <a:off x="307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 sz="1600">
                <a:latin typeface="+mn-lt"/>
              </a:endParaRPr>
            </a:p>
          </p:txBody>
        </p:sp>
        <p:sp>
          <p:nvSpPr>
            <p:cNvPr id="38" name="Text Box 47"/>
            <p:cNvSpPr txBox="1">
              <a:spLocks noChangeArrowheads="1"/>
            </p:cNvSpPr>
            <p:nvPr/>
          </p:nvSpPr>
          <p:spPr bwMode="auto">
            <a:xfrm>
              <a:off x="2976" y="3801"/>
              <a:ext cx="48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+mn-lt"/>
                  <a:ea typeface="SimSun" panose="02010600030101010101" pitchFamily="2" charset="-122"/>
                </a:rPr>
                <a:t>Step 1</a:t>
              </a:r>
            </a:p>
          </p:txBody>
        </p:sp>
        <p:sp>
          <p:nvSpPr>
            <p:cNvPr id="39" name="Line 48"/>
            <p:cNvSpPr>
              <a:spLocks noChangeShapeType="1"/>
            </p:cNvSpPr>
            <p:nvPr/>
          </p:nvSpPr>
          <p:spPr bwMode="auto">
            <a:xfrm flipH="1">
              <a:off x="3552" y="374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 sz="1600">
                <a:latin typeface="+mn-lt"/>
              </a:endParaRPr>
            </a:p>
          </p:txBody>
        </p:sp>
        <p:sp>
          <p:nvSpPr>
            <p:cNvPr id="40" name="Text Box 49"/>
            <p:cNvSpPr txBox="1">
              <a:spLocks noChangeArrowheads="1"/>
            </p:cNvSpPr>
            <p:nvPr/>
          </p:nvSpPr>
          <p:spPr bwMode="auto">
            <a:xfrm>
              <a:off x="3456" y="3801"/>
              <a:ext cx="480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+mn-lt"/>
                  <a:ea typeface="SimSun" panose="02010600030101010101" pitchFamily="2" charset="-122"/>
                </a:rPr>
                <a:t>Step 0</a:t>
              </a:r>
            </a:p>
          </p:txBody>
        </p:sp>
        <p:sp>
          <p:nvSpPr>
            <p:cNvPr id="41" name="Line 50"/>
            <p:cNvSpPr>
              <a:spLocks noChangeShapeType="1"/>
            </p:cNvSpPr>
            <p:nvPr/>
          </p:nvSpPr>
          <p:spPr bwMode="auto">
            <a:xfrm>
              <a:off x="1680" y="2352"/>
              <a:ext cx="192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 sz="1600">
                <a:latin typeface="+mn-lt"/>
              </a:endParaRPr>
            </a:p>
          </p:txBody>
        </p:sp>
        <p:sp>
          <p:nvSpPr>
            <p:cNvPr id="42" name="Line 51"/>
            <p:cNvSpPr>
              <a:spLocks noChangeShapeType="1"/>
            </p:cNvSpPr>
            <p:nvPr/>
          </p:nvSpPr>
          <p:spPr bwMode="auto">
            <a:xfrm flipV="1">
              <a:off x="1680" y="2448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 sz="1600">
                <a:latin typeface="+mn-lt"/>
              </a:endParaRPr>
            </a:p>
          </p:txBody>
        </p:sp>
        <p:sp>
          <p:nvSpPr>
            <p:cNvPr id="43" name="Line 52"/>
            <p:cNvSpPr>
              <a:spLocks noChangeShapeType="1"/>
            </p:cNvSpPr>
            <p:nvPr/>
          </p:nvSpPr>
          <p:spPr bwMode="auto">
            <a:xfrm>
              <a:off x="1680" y="3216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 sz="1600">
                <a:latin typeface="+mn-lt"/>
              </a:endParaRPr>
            </a:p>
          </p:txBody>
        </p:sp>
        <p:sp>
          <p:nvSpPr>
            <p:cNvPr id="44" name="Line 53"/>
            <p:cNvSpPr>
              <a:spLocks noChangeShapeType="1"/>
            </p:cNvSpPr>
            <p:nvPr/>
          </p:nvSpPr>
          <p:spPr bwMode="auto">
            <a:xfrm flipV="1">
              <a:off x="1680" y="3360"/>
              <a:ext cx="72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 sz="1600">
                <a:latin typeface="+mn-lt"/>
              </a:endParaRPr>
            </a:p>
          </p:txBody>
        </p:sp>
        <p:sp>
          <p:nvSpPr>
            <p:cNvPr id="45" name="Line 54"/>
            <p:cNvSpPr>
              <a:spLocks noChangeShapeType="1"/>
            </p:cNvSpPr>
            <p:nvPr/>
          </p:nvSpPr>
          <p:spPr bwMode="auto">
            <a:xfrm>
              <a:off x="1680" y="2976"/>
              <a:ext cx="110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 sz="1600">
                <a:latin typeface="+mn-lt"/>
              </a:endParaRPr>
            </a:p>
          </p:txBody>
        </p:sp>
        <p:sp>
          <p:nvSpPr>
            <p:cNvPr id="46" name="Line 55"/>
            <p:cNvSpPr>
              <a:spLocks noChangeShapeType="1"/>
            </p:cNvSpPr>
            <p:nvPr/>
          </p:nvSpPr>
          <p:spPr bwMode="auto">
            <a:xfrm flipV="1">
              <a:off x="2688" y="3072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 sz="1600">
                <a:latin typeface="+mn-lt"/>
              </a:endParaRPr>
            </a:p>
          </p:txBody>
        </p:sp>
        <p:sp>
          <p:nvSpPr>
            <p:cNvPr id="47" name="Line 56"/>
            <p:cNvSpPr>
              <a:spLocks noChangeShapeType="1"/>
            </p:cNvSpPr>
            <p:nvPr/>
          </p:nvSpPr>
          <p:spPr bwMode="auto">
            <a:xfrm>
              <a:off x="2400" y="2496"/>
              <a:ext cx="72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 sz="1600">
                <a:latin typeface="+mn-lt"/>
              </a:endParaRPr>
            </a:p>
          </p:txBody>
        </p:sp>
        <p:sp>
          <p:nvSpPr>
            <p:cNvPr id="48" name="Line 57"/>
            <p:cNvSpPr>
              <a:spLocks noChangeShapeType="1"/>
            </p:cNvSpPr>
            <p:nvPr/>
          </p:nvSpPr>
          <p:spPr bwMode="auto">
            <a:xfrm flipV="1">
              <a:off x="3072" y="2736"/>
              <a:ext cx="4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 sz="1600">
                <a:latin typeface="+mn-lt"/>
              </a:endParaRPr>
            </a:p>
          </p:txBody>
        </p:sp>
        <p:sp>
          <p:nvSpPr>
            <p:cNvPr id="49" name="Text Box 58"/>
            <p:cNvSpPr txBox="1">
              <a:spLocks noChangeArrowheads="1"/>
            </p:cNvSpPr>
            <p:nvPr/>
          </p:nvSpPr>
          <p:spPr bwMode="auto">
            <a:xfrm>
              <a:off x="4493" y="1824"/>
              <a:ext cx="116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600" b="1">
                  <a:latin typeface="+mn-lt"/>
                  <a:ea typeface="SimSun" panose="02010600030101010101" pitchFamily="2" charset="-122"/>
                </a:rPr>
                <a:t>agglomerative</a:t>
              </a:r>
            </a:p>
            <a:p>
              <a:r>
                <a:rPr lang="en-US" altLang="zh-CN" sz="1600" b="1">
                  <a:latin typeface="+mn-lt"/>
                  <a:ea typeface="SimSun" panose="02010600030101010101" pitchFamily="2" charset="-122"/>
                </a:rPr>
                <a:t>(AGNES)</a:t>
              </a:r>
            </a:p>
          </p:txBody>
        </p:sp>
        <p:sp>
          <p:nvSpPr>
            <p:cNvPr id="50" name="Text Box 59"/>
            <p:cNvSpPr txBox="1">
              <a:spLocks noChangeArrowheads="1"/>
            </p:cNvSpPr>
            <p:nvPr/>
          </p:nvSpPr>
          <p:spPr bwMode="auto">
            <a:xfrm>
              <a:off x="4560" y="3552"/>
              <a:ext cx="744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1600" b="1">
                  <a:latin typeface="+mn-lt"/>
                  <a:ea typeface="SimSun" panose="02010600030101010101" pitchFamily="2" charset="-122"/>
                </a:rPr>
                <a:t>divisive</a:t>
              </a:r>
            </a:p>
            <a:p>
              <a:r>
                <a:rPr lang="en-US" altLang="zh-CN" sz="1600" b="1">
                  <a:latin typeface="+mn-lt"/>
                  <a:ea typeface="SimSun" panose="02010600030101010101" pitchFamily="2" charset="-122"/>
                </a:rPr>
                <a:t>(DIANA)</a:t>
              </a:r>
              <a:endParaRPr lang="en-US" altLang="zh-CN" sz="1600">
                <a:latin typeface="+mn-lt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981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47155"/>
            <a:ext cx="10150152" cy="4643095"/>
          </a:xfrm>
        </p:spPr>
        <p:txBody>
          <a:bodyPr>
            <a:normAutofit/>
          </a:bodyPr>
          <a:lstStyle/>
          <a:p>
            <a:r>
              <a:rPr lang="en-US" sz="2400" dirty="0"/>
              <a:t>Introduced in Kaufmann and </a:t>
            </a:r>
            <a:r>
              <a:rPr lang="en-US" sz="2400" dirty="0" err="1"/>
              <a:t>Rousseeuw</a:t>
            </a:r>
            <a:r>
              <a:rPr lang="en-US" sz="2400" dirty="0"/>
              <a:t> (1990)</a:t>
            </a:r>
          </a:p>
          <a:p>
            <a:r>
              <a:rPr lang="en-US" sz="2400" dirty="0"/>
              <a:t>Implemented in statistical packages, e.g., </a:t>
            </a:r>
            <a:r>
              <a:rPr lang="en-US" sz="2400" dirty="0" err="1"/>
              <a:t>Splus</a:t>
            </a:r>
            <a:endParaRPr lang="en-US" sz="2400" dirty="0"/>
          </a:p>
          <a:p>
            <a:r>
              <a:rPr lang="en-US" sz="2400" dirty="0"/>
              <a:t>Use the single-link method and the dissimilarity matrix  </a:t>
            </a:r>
          </a:p>
          <a:p>
            <a:r>
              <a:rPr lang="en-US" sz="2400" dirty="0"/>
              <a:t>Merge nodes that have the least dissimilarity</a:t>
            </a:r>
          </a:p>
          <a:p>
            <a:r>
              <a:rPr lang="en-US" sz="2400" dirty="0"/>
              <a:t>Go on in a non-descending fashion</a:t>
            </a:r>
          </a:p>
          <a:p>
            <a:r>
              <a:rPr lang="en-US" sz="2400" dirty="0"/>
              <a:t>Eventually all nodes belong to the same cluster</a:t>
            </a:r>
          </a:p>
          <a:p>
            <a:endParaRPr lang="id-ID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AGNES (Agglomerative Nesting)</a:t>
            </a:r>
            <a:endParaRPr lang="id-ID" dirty="0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2057400" y="4343401"/>
            <a:ext cx="2209800" cy="2017713"/>
            <a:chOff x="384" y="2496"/>
            <a:chExt cx="1392" cy="1271"/>
          </a:xfrm>
        </p:grpSpPr>
        <p:graphicFrame>
          <p:nvGraphicFramePr>
            <p:cNvPr id="6" name="Object 1026"/>
            <p:cNvGraphicFramePr>
              <a:graphicFrameLocks noChangeAspect="1"/>
            </p:cNvGraphicFramePr>
            <p:nvPr/>
          </p:nvGraphicFramePr>
          <p:xfrm>
            <a:off x="384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1" name="Worksheet" r:id="rId3" imgW="2200656" imgH="2076907" progId="Excel.Sheet.8">
                    <p:embed/>
                  </p:oleObj>
                </mc:Choice>
                <mc:Fallback>
                  <p:oleObj name="Worksheet" r:id="rId3" imgW="2200656" imgH="2076907" progId="Excel.Sheet.8">
                    <p:embed/>
                    <p:pic>
                      <p:nvPicPr>
                        <p:cNvPr id="6" name="Object 10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816" y="2716"/>
              <a:ext cx="16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816" y="3004"/>
              <a:ext cx="16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392" y="3004"/>
              <a:ext cx="14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5029200" y="4343401"/>
            <a:ext cx="2209800" cy="2017713"/>
            <a:chOff x="1968" y="2496"/>
            <a:chExt cx="1392" cy="1271"/>
          </a:xfrm>
        </p:grpSpPr>
        <p:graphicFrame>
          <p:nvGraphicFramePr>
            <p:cNvPr id="11" name="Object 1025"/>
            <p:cNvGraphicFramePr>
              <a:graphicFrameLocks noChangeAspect="1"/>
            </p:cNvGraphicFramePr>
            <p:nvPr/>
          </p:nvGraphicFramePr>
          <p:xfrm>
            <a:off x="1968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2" name="Worksheet" r:id="rId5" imgW="2200656" imgH="2076907" progId="Excel.Sheet.8">
                    <p:embed/>
                  </p:oleObj>
                </mc:Choice>
                <mc:Fallback>
                  <p:oleObj name="Worksheet" r:id="rId5" imgW="2200656" imgH="2076907" progId="Excel.Sheet.8">
                    <p:embed/>
                    <p:pic>
                      <p:nvPicPr>
                        <p:cNvPr id="11" name="Object 10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2736" y="3244"/>
              <a:ext cx="16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2256" y="2716"/>
              <a:ext cx="38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2352" y="2980"/>
              <a:ext cx="38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2832" y="3004"/>
              <a:ext cx="288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</p:grpSp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8077200" y="4343401"/>
            <a:ext cx="2209800" cy="2017713"/>
            <a:chOff x="3552" y="2496"/>
            <a:chExt cx="1392" cy="1271"/>
          </a:xfrm>
        </p:grpSpPr>
        <p:graphicFrame>
          <p:nvGraphicFramePr>
            <p:cNvPr id="17" name="Object 1024"/>
            <p:cNvGraphicFramePr>
              <a:graphicFrameLocks noChangeAspect="1"/>
            </p:cNvGraphicFramePr>
            <p:nvPr/>
          </p:nvGraphicFramePr>
          <p:xfrm>
            <a:off x="3552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3" name="Worksheet" r:id="rId6" imgW="2200656" imgH="2076907" progId="Excel.Sheet.8">
                    <p:embed/>
                  </p:oleObj>
                </mc:Choice>
                <mc:Fallback>
                  <p:oleObj name="Worksheet" r:id="rId6" imgW="2200656" imgH="2076907" progId="Excel.Sheet.8">
                    <p:embed/>
                    <p:pic>
                      <p:nvPicPr>
                        <p:cNvPr id="17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3888" y="2836"/>
              <a:ext cx="38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4272" y="3100"/>
              <a:ext cx="480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</p:grp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4495800" y="52578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7467600" y="51816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142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Dendrogram</a:t>
            </a:r>
            <a:r>
              <a:rPr lang="en-US" dirty="0"/>
              <a:t>: Shows How Clusters are Merged</a:t>
            </a:r>
            <a:endParaRPr lang="id-ID" dirty="0"/>
          </a:p>
        </p:txBody>
      </p:sp>
      <p:grpSp>
        <p:nvGrpSpPr>
          <p:cNvPr id="3" name="Group 2"/>
          <p:cNvGrpSpPr/>
          <p:nvPr/>
        </p:nvGrpSpPr>
        <p:grpSpPr>
          <a:xfrm>
            <a:off x="1981200" y="3429000"/>
            <a:ext cx="7924800" cy="2590800"/>
            <a:chOff x="1981200" y="1143000"/>
            <a:chExt cx="7924800" cy="4876800"/>
          </a:xfrm>
        </p:grpSpPr>
        <p:sp>
          <p:nvSpPr>
            <p:cNvPr id="5" name="Oval 2"/>
            <p:cNvSpPr>
              <a:spLocks noChangeArrowheads="1"/>
            </p:cNvSpPr>
            <p:nvPr/>
          </p:nvSpPr>
          <p:spPr bwMode="auto">
            <a:xfrm>
              <a:off x="97536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6" name="Oval 3"/>
            <p:cNvSpPr>
              <a:spLocks noChangeArrowheads="1"/>
            </p:cNvSpPr>
            <p:nvPr/>
          </p:nvSpPr>
          <p:spPr bwMode="auto">
            <a:xfrm>
              <a:off x="86868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76962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67818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57912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48006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1" name="Oval 8"/>
            <p:cNvSpPr>
              <a:spLocks noChangeArrowheads="1"/>
            </p:cNvSpPr>
            <p:nvPr/>
          </p:nvSpPr>
          <p:spPr bwMode="auto">
            <a:xfrm>
              <a:off x="38862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2" name="Oval 9"/>
            <p:cNvSpPr>
              <a:spLocks noChangeArrowheads="1"/>
            </p:cNvSpPr>
            <p:nvPr/>
          </p:nvSpPr>
          <p:spPr bwMode="auto">
            <a:xfrm>
              <a:off x="28956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3" name="Oval 10"/>
            <p:cNvSpPr>
              <a:spLocks noChangeArrowheads="1"/>
            </p:cNvSpPr>
            <p:nvPr/>
          </p:nvSpPr>
          <p:spPr bwMode="auto">
            <a:xfrm>
              <a:off x="1981200" y="5867400"/>
              <a:ext cx="152400" cy="15240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2057400" y="5029200"/>
              <a:ext cx="91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2971800" y="5029200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876800" y="5029200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876800" y="5029200"/>
              <a:ext cx="9906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5867400" y="5029200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8763000" y="5105400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8763000" y="5105400"/>
              <a:ext cx="1066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9829800" y="5105400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>
              <a:off x="2514600" y="4267200"/>
              <a:ext cx="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>
              <a:off x="2514600" y="42672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>
              <a:off x="3962400" y="4267200"/>
              <a:ext cx="0" cy="167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5257800" y="4267200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5334000" y="4267200"/>
              <a:ext cx="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5410200" y="4267200"/>
              <a:ext cx="14478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6858000" y="4267200"/>
              <a:ext cx="0" cy="1676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5334000" y="4267200"/>
              <a:ext cx="152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6096000" y="3429000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V="1">
              <a:off x="7772400" y="3429000"/>
              <a:ext cx="0" cy="2514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6096000" y="3429000"/>
              <a:ext cx="1676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33" name="Line 30"/>
            <p:cNvSpPr>
              <a:spLocks noChangeShapeType="1"/>
            </p:cNvSpPr>
            <p:nvPr/>
          </p:nvSpPr>
          <p:spPr bwMode="auto">
            <a:xfrm>
              <a:off x="6934200" y="2590800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 flipV="1">
              <a:off x="9296400" y="2514600"/>
              <a:ext cx="0" cy="2590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 flipH="1">
              <a:off x="6934200" y="2514600"/>
              <a:ext cx="2362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36" name="Line 33"/>
            <p:cNvSpPr>
              <a:spLocks noChangeShapeType="1"/>
            </p:cNvSpPr>
            <p:nvPr/>
          </p:nvSpPr>
          <p:spPr bwMode="auto">
            <a:xfrm flipV="1">
              <a:off x="6934200" y="2514600"/>
              <a:ext cx="0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>
              <a:off x="8077200" y="1600200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 flipH="1">
              <a:off x="3352800" y="1600200"/>
              <a:ext cx="4724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 flipV="1">
              <a:off x="3200400" y="1600200"/>
              <a:ext cx="0" cy="2667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3733800" y="1600200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41" name="Line 38"/>
            <p:cNvSpPr>
              <a:spLocks noChangeShapeType="1"/>
            </p:cNvSpPr>
            <p:nvPr/>
          </p:nvSpPr>
          <p:spPr bwMode="auto">
            <a:xfrm flipH="1">
              <a:off x="3200400" y="1600200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42" name="Line 39"/>
            <p:cNvSpPr>
              <a:spLocks noChangeShapeType="1"/>
            </p:cNvSpPr>
            <p:nvPr/>
          </p:nvSpPr>
          <p:spPr bwMode="auto">
            <a:xfrm flipV="1">
              <a:off x="5638800" y="1143000"/>
              <a:ext cx="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2057400" y="5029200"/>
              <a:ext cx="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>
                <a:latin typeface="+mn-lt"/>
              </a:endParaRPr>
            </a:p>
          </p:txBody>
        </p:sp>
      </p:grpSp>
      <p:sp>
        <p:nvSpPr>
          <p:cNvPr id="44" name="Rectangle 42"/>
          <p:cNvSpPr>
            <a:spLocks noChangeArrowheads="1"/>
          </p:cNvSpPr>
          <p:nvPr/>
        </p:nvSpPr>
        <p:spPr bwMode="auto">
          <a:xfrm>
            <a:off x="479376" y="1676400"/>
            <a:ext cx="10657184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lvl="1" algn="l"/>
            <a:r>
              <a:rPr lang="en-US" altLang="zh-CN">
                <a:latin typeface="+mn-lt"/>
                <a:ea typeface="SimSun" panose="02010600030101010101" pitchFamily="2" charset="-122"/>
              </a:rPr>
              <a:t>Decompose data objects into a several levels of nested partitioning (</a:t>
            </a:r>
            <a:r>
              <a:rPr lang="en-US" altLang="zh-CN" u="sng">
                <a:latin typeface="+mn-lt"/>
                <a:ea typeface="SimSun" panose="02010600030101010101" pitchFamily="2" charset="-122"/>
              </a:rPr>
              <a:t>tree</a:t>
            </a:r>
            <a:r>
              <a:rPr lang="en-US" altLang="zh-CN">
                <a:latin typeface="+mn-lt"/>
                <a:ea typeface="SimSun" panose="02010600030101010101" pitchFamily="2" charset="-122"/>
              </a:rPr>
              <a:t> of clusters), called a </a:t>
            </a:r>
            <a:r>
              <a:rPr lang="en-US" altLang="zh-CN" u="sng">
                <a:latin typeface="+mn-lt"/>
                <a:ea typeface="SimSun" panose="02010600030101010101" pitchFamily="2" charset="-122"/>
              </a:rPr>
              <a:t>dendrogram</a:t>
            </a:r>
            <a:endParaRPr lang="en-US" altLang="zh-CN">
              <a:latin typeface="+mn-lt"/>
              <a:ea typeface="SimSun" panose="02010600030101010101" pitchFamily="2" charset="-122"/>
            </a:endParaRPr>
          </a:p>
          <a:p>
            <a:pPr lvl="1" algn="l"/>
            <a:endParaRPr lang="en-US" altLang="zh-CN">
              <a:latin typeface="+mn-lt"/>
              <a:ea typeface="SimSun" panose="02010600030101010101" pitchFamily="2" charset="-122"/>
            </a:endParaRPr>
          </a:p>
          <a:p>
            <a:pPr lvl="1" algn="l"/>
            <a:r>
              <a:rPr lang="en-US" altLang="zh-CN">
                <a:latin typeface="+mn-lt"/>
                <a:ea typeface="SimSun" panose="02010600030101010101" pitchFamily="2" charset="-122"/>
              </a:rPr>
              <a:t>A </a:t>
            </a:r>
            <a:r>
              <a:rPr lang="en-US" altLang="zh-CN" u="sng">
                <a:latin typeface="+mn-lt"/>
                <a:ea typeface="SimSun" panose="02010600030101010101" pitchFamily="2" charset="-122"/>
              </a:rPr>
              <a:t>clustering</a:t>
            </a:r>
            <a:r>
              <a:rPr lang="en-US" altLang="zh-CN">
                <a:latin typeface="+mn-lt"/>
                <a:ea typeface="SimSun" panose="02010600030101010101" pitchFamily="2" charset="-122"/>
              </a:rPr>
              <a:t> of the data objects is obtained by </a:t>
            </a:r>
            <a:r>
              <a:rPr lang="en-US" altLang="zh-CN" u="sng">
                <a:latin typeface="+mn-lt"/>
                <a:ea typeface="SimSun" panose="02010600030101010101" pitchFamily="2" charset="-122"/>
              </a:rPr>
              <a:t>cutting</a:t>
            </a:r>
            <a:r>
              <a:rPr lang="en-US" altLang="zh-CN">
                <a:latin typeface="+mn-lt"/>
                <a:ea typeface="SimSun" panose="02010600030101010101" pitchFamily="2" charset="-122"/>
              </a:rPr>
              <a:t> the dendrogram at the desired level, then each </a:t>
            </a:r>
            <a:r>
              <a:rPr lang="en-US" altLang="zh-CN" u="sng">
                <a:latin typeface="+mn-lt"/>
                <a:ea typeface="SimSun" panose="02010600030101010101" pitchFamily="2" charset="-122"/>
              </a:rPr>
              <a:t>connected component</a:t>
            </a:r>
            <a:r>
              <a:rPr lang="en-US" altLang="zh-CN">
                <a:latin typeface="+mn-lt"/>
                <a:ea typeface="SimSun" panose="02010600030101010101" pitchFamily="2" charset="-122"/>
              </a:rPr>
              <a:t> forms a cluster</a:t>
            </a:r>
          </a:p>
        </p:txBody>
      </p:sp>
    </p:spTree>
    <p:extLst>
      <p:ext uri="{BB962C8B-B14F-4D97-AF65-F5344CB8AC3E}">
        <p14:creationId xmlns:p14="http://schemas.microsoft.com/office/powerpoint/2010/main" val="3234257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Introduced in Kaufmann and </a:t>
            </a:r>
            <a:r>
              <a:rPr lang="en-US" dirty="0" err="1"/>
              <a:t>Rousseeuw</a:t>
            </a:r>
            <a:r>
              <a:rPr lang="en-US" dirty="0"/>
              <a:t> (1990)</a:t>
            </a:r>
          </a:p>
          <a:p>
            <a:r>
              <a:rPr lang="en-US" dirty="0"/>
              <a:t>Implemented in statistical analysis packages, e.g., </a:t>
            </a:r>
            <a:r>
              <a:rPr lang="en-US" dirty="0" err="1"/>
              <a:t>Splus</a:t>
            </a:r>
            <a:endParaRPr lang="en-US" dirty="0"/>
          </a:p>
          <a:p>
            <a:r>
              <a:rPr lang="en-US" dirty="0"/>
              <a:t>Inverse order of AGNES</a:t>
            </a:r>
          </a:p>
          <a:p>
            <a:r>
              <a:rPr lang="en-US" dirty="0"/>
              <a:t>Eventually each node forms a cluster on its 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DIANA (Divisive Analysis)</a:t>
            </a:r>
            <a:endParaRPr lang="id-ID" dirty="0"/>
          </a:p>
        </p:txBody>
      </p:sp>
      <p:grpSp>
        <p:nvGrpSpPr>
          <p:cNvPr id="19" name="Group 4"/>
          <p:cNvGrpSpPr>
            <a:grpSpLocks/>
          </p:cNvGrpSpPr>
          <p:nvPr/>
        </p:nvGrpSpPr>
        <p:grpSpPr bwMode="auto">
          <a:xfrm>
            <a:off x="2286000" y="4267201"/>
            <a:ext cx="2209800" cy="2017713"/>
            <a:chOff x="3552" y="2496"/>
            <a:chExt cx="1392" cy="1271"/>
          </a:xfrm>
        </p:grpSpPr>
        <p:graphicFrame>
          <p:nvGraphicFramePr>
            <p:cNvPr id="20" name="Object 5"/>
            <p:cNvGraphicFramePr>
              <a:graphicFrameLocks noChangeAspect="1"/>
            </p:cNvGraphicFramePr>
            <p:nvPr/>
          </p:nvGraphicFramePr>
          <p:xfrm>
            <a:off x="3552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5" name="Worksheet" r:id="rId3" imgW="2200656" imgH="2076907" progId="Excel.Sheet.8">
                    <p:embed/>
                  </p:oleObj>
                </mc:Choice>
                <mc:Fallback>
                  <p:oleObj name="Worksheet" r:id="rId3" imgW="2200656" imgH="2076907" progId="Excel.Sheet.8">
                    <p:embed/>
                    <p:pic>
                      <p:nvPicPr>
                        <p:cNvPr id="2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Oval 6"/>
            <p:cNvSpPr>
              <a:spLocks noChangeArrowheads="1"/>
            </p:cNvSpPr>
            <p:nvPr/>
          </p:nvSpPr>
          <p:spPr bwMode="auto">
            <a:xfrm>
              <a:off x="3888" y="2836"/>
              <a:ext cx="38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  <p:sp>
          <p:nvSpPr>
            <p:cNvPr id="22" name="Oval 7"/>
            <p:cNvSpPr>
              <a:spLocks noChangeArrowheads="1"/>
            </p:cNvSpPr>
            <p:nvPr/>
          </p:nvSpPr>
          <p:spPr bwMode="auto">
            <a:xfrm>
              <a:off x="4272" y="3100"/>
              <a:ext cx="480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</p:grpSp>
      <p:grpSp>
        <p:nvGrpSpPr>
          <p:cNvPr id="23" name="Group 8"/>
          <p:cNvGrpSpPr>
            <a:grpSpLocks/>
          </p:cNvGrpSpPr>
          <p:nvPr/>
        </p:nvGrpSpPr>
        <p:grpSpPr bwMode="auto">
          <a:xfrm>
            <a:off x="4953000" y="4303713"/>
            <a:ext cx="2209800" cy="2017712"/>
            <a:chOff x="1968" y="2496"/>
            <a:chExt cx="1392" cy="1271"/>
          </a:xfrm>
        </p:grpSpPr>
        <p:graphicFrame>
          <p:nvGraphicFramePr>
            <p:cNvPr id="24" name="Object 9"/>
            <p:cNvGraphicFramePr>
              <a:graphicFrameLocks noChangeAspect="1"/>
            </p:cNvGraphicFramePr>
            <p:nvPr/>
          </p:nvGraphicFramePr>
          <p:xfrm>
            <a:off x="1968" y="2496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6" name="Worksheet" r:id="rId5" imgW="2200656" imgH="2076907" progId="Excel.Sheet.8">
                    <p:embed/>
                  </p:oleObj>
                </mc:Choice>
                <mc:Fallback>
                  <p:oleObj name="Worksheet" r:id="rId5" imgW="2200656" imgH="2076907" progId="Excel.Sheet.8">
                    <p:embed/>
                    <p:pic>
                      <p:nvPicPr>
                        <p:cNvPr id="24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496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Oval 10"/>
            <p:cNvSpPr>
              <a:spLocks noChangeArrowheads="1"/>
            </p:cNvSpPr>
            <p:nvPr/>
          </p:nvSpPr>
          <p:spPr bwMode="auto">
            <a:xfrm>
              <a:off x="2736" y="3244"/>
              <a:ext cx="16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  <p:sp>
          <p:nvSpPr>
            <p:cNvPr id="26" name="Oval 11"/>
            <p:cNvSpPr>
              <a:spLocks noChangeArrowheads="1"/>
            </p:cNvSpPr>
            <p:nvPr/>
          </p:nvSpPr>
          <p:spPr bwMode="auto">
            <a:xfrm>
              <a:off x="2256" y="2716"/>
              <a:ext cx="38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  <p:sp>
          <p:nvSpPr>
            <p:cNvPr id="27" name="Oval 12"/>
            <p:cNvSpPr>
              <a:spLocks noChangeArrowheads="1"/>
            </p:cNvSpPr>
            <p:nvPr/>
          </p:nvSpPr>
          <p:spPr bwMode="auto">
            <a:xfrm>
              <a:off x="2352" y="2980"/>
              <a:ext cx="38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  <p:sp>
          <p:nvSpPr>
            <p:cNvPr id="28" name="Oval 13"/>
            <p:cNvSpPr>
              <a:spLocks noChangeArrowheads="1"/>
            </p:cNvSpPr>
            <p:nvPr/>
          </p:nvSpPr>
          <p:spPr bwMode="auto">
            <a:xfrm>
              <a:off x="2832" y="3004"/>
              <a:ext cx="288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</p:grpSp>
      <p:grpSp>
        <p:nvGrpSpPr>
          <p:cNvPr id="29" name="Group 14"/>
          <p:cNvGrpSpPr>
            <a:grpSpLocks/>
          </p:cNvGrpSpPr>
          <p:nvPr/>
        </p:nvGrpSpPr>
        <p:grpSpPr bwMode="auto">
          <a:xfrm>
            <a:off x="7696200" y="4267201"/>
            <a:ext cx="2209800" cy="2017713"/>
            <a:chOff x="3792" y="2473"/>
            <a:chExt cx="1392" cy="1271"/>
          </a:xfrm>
        </p:grpSpPr>
        <p:graphicFrame>
          <p:nvGraphicFramePr>
            <p:cNvPr id="30" name="Object 15"/>
            <p:cNvGraphicFramePr>
              <a:graphicFrameLocks noChangeAspect="1"/>
            </p:cNvGraphicFramePr>
            <p:nvPr/>
          </p:nvGraphicFramePr>
          <p:xfrm>
            <a:off x="3792" y="2473"/>
            <a:ext cx="1392" cy="1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7" name="Worksheet" r:id="rId6" imgW="2200656" imgH="2076907" progId="Excel.Sheet.8">
                    <p:embed/>
                  </p:oleObj>
                </mc:Choice>
                <mc:Fallback>
                  <p:oleObj name="Worksheet" r:id="rId6" imgW="2200656" imgH="2076907" progId="Excel.Sheet.8">
                    <p:embed/>
                    <p:pic>
                      <p:nvPicPr>
                        <p:cNvPr id="3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473"/>
                          <a:ext cx="1392" cy="1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Oval 16"/>
            <p:cNvSpPr>
              <a:spLocks noChangeArrowheads="1"/>
            </p:cNvSpPr>
            <p:nvPr/>
          </p:nvSpPr>
          <p:spPr bwMode="auto">
            <a:xfrm>
              <a:off x="4224" y="2693"/>
              <a:ext cx="16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  <p:sp>
          <p:nvSpPr>
            <p:cNvPr id="32" name="Oval 17"/>
            <p:cNvSpPr>
              <a:spLocks noChangeArrowheads="1"/>
            </p:cNvSpPr>
            <p:nvPr/>
          </p:nvSpPr>
          <p:spPr bwMode="auto">
            <a:xfrm>
              <a:off x="4224" y="2981"/>
              <a:ext cx="16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  <p:sp>
          <p:nvSpPr>
            <p:cNvPr id="33" name="Oval 18"/>
            <p:cNvSpPr>
              <a:spLocks noChangeArrowheads="1"/>
            </p:cNvSpPr>
            <p:nvPr/>
          </p:nvSpPr>
          <p:spPr bwMode="auto">
            <a:xfrm>
              <a:off x="4800" y="2981"/>
              <a:ext cx="14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  <p:sp>
          <p:nvSpPr>
            <p:cNvPr id="34" name="Oval 19"/>
            <p:cNvSpPr>
              <a:spLocks noChangeArrowheads="1"/>
            </p:cNvSpPr>
            <p:nvPr/>
          </p:nvSpPr>
          <p:spPr bwMode="auto">
            <a:xfrm>
              <a:off x="4128" y="2812"/>
              <a:ext cx="96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  <p:sp>
          <p:nvSpPr>
            <p:cNvPr id="35" name="Oval 20"/>
            <p:cNvSpPr>
              <a:spLocks noChangeArrowheads="1"/>
            </p:cNvSpPr>
            <p:nvPr/>
          </p:nvSpPr>
          <p:spPr bwMode="auto">
            <a:xfrm rot="16200000">
              <a:off x="4608" y="3196"/>
              <a:ext cx="144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  <p:sp>
          <p:nvSpPr>
            <p:cNvPr id="36" name="Oval 21"/>
            <p:cNvSpPr>
              <a:spLocks noChangeArrowheads="1"/>
            </p:cNvSpPr>
            <p:nvPr/>
          </p:nvSpPr>
          <p:spPr bwMode="auto">
            <a:xfrm rot="16200000">
              <a:off x="4704" y="3004"/>
              <a:ext cx="96" cy="3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>
                <a:ea typeface="SimSun" panose="02010600030101010101" pitchFamily="2" charset="-122"/>
              </a:endParaRPr>
            </a:p>
          </p:txBody>
        </p:sp>
      </p:grp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572000" y="52181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  <p:sp>
        <p:nvSpPr>
          <p:cNvPr id="38" name="Line 23"/>
          <p:cNvSpPr>
            <a:spLocks noChangeShapeType="1"/>
          </p:cNvSpPr>
          <p:nvPr/>
        </p:nvSpPr>
        <p:spPr bwMode="auto">
          <a:xfrm>
            <a:off x="7315200" y="529431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9053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9105"/>
            <a:ext cx="9124950" cy="4947445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Single link</a:t>
            </a:r>
            <a:r>
              <a:rPr lang="en-US" altLang="zh-CN" sz="24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:  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smallest distance between an element in one cluster and an element in the other, i.e.,  </a:t>
            </a:r>
            <a:r>
              <a:rPr lang="en-US" altLang="zh-CN" sz="2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dist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(K</a:t>
            </a:r>
            <a:r>
              <a:rPr lang="en-US" altLang="zh-CN" sz="2000" baseline="-25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zh-CN" sz="2000" baseline="-25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) = min(t</a:t>
            </a:r>
            <a:r>
              <a:rPr lang="en-US" altLang="zh-CN" sz="2000" baseline="-25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ip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t</a:t>
            </a:r>
            <a:r>
              <a:rPr lang="en-US" altLang="zh-CN" sz="2000" baseline="-25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jq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Complete link</a:t>
            </a:r>
            <a:r>
              <a:rPr lang="en-US" altLang="zh-CN" sz="24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: 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largest distance between an element in one cluster and an element in the other, i.e.,  </a:t>
            </a:r>
            <a:r>
              <a:rPr lang="en-US" altLang="zh-CN" sz="2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dist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(K</a:t>
            </a:r>
            <a:r>
              <a:rPr lang="en-US" altLang="zh-CN" sz="2000" baseline="-25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zh-CN" sz="2000" baseline="-25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) = max(t</a:t>
            </a:r>
            <a:r>
              <a:rPr lang="en-US" altLang="zh-CN" sz="2000" baseline="-25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ip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t</a:t>
            </a:r>
            <a:r>
              <a:rPr lang="en-US" altLang="zh-CN" sz="2000" baseline="-25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jq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Average</a:t>
            </a:r>
            <a:r>
              <a:rPr lang="en-US" altLang="zh-CN" sz="24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: </a:t>
            </a:r>
            <a:r>
              <a:rPr lang="en-US" altLang="zh-CN" sz="2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avg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 distance between an element in one cluster and an element in the other, i.e.,  </a:t>
            </a:r>
            <a:r>
              <a:rPr lang="en-US" altLang="zh-CN" sz="2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dist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(K</a:t>
            </a:r>
            <a:r>
              <a:rPr lang="en-US" altLang="zh-CN" sz="2000" baseline="-25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zh-CN" sz="2000" baseline="-25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) = </a:t>
            </a:r>
            <a:r>
              <a:rPr lang="en-US" altLang="zh-CN" sz="2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avg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(t</a:t>
            </a:r>
            <a:r>
              <a:rPr lang="en-US" altLang="zh-CN" sz="2000" baseline="-25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ip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t</a:t>
            </a:r>
            <a:r>
              <a:rPr lang="en-US" altLang="zh-CN" sz="2000" baseline="-25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jq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Centroid</a:t>
            </a:r>
            <a:r>
              <a:rPr lang="en-US" altLang="zh-CN" sz="24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: 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distance between the centroids of two clusters, i.e.,  </a:t>
            </a:r>
            <a:r>
              <a:rPr lang="en-US" altLang="zh-CN" sz="2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dist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(K</a:t>
            </a:r>
            <a:r>
              <a:rPr lang="en-US" altLang="zh-CN" sz="2000" baseline="-25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zh-CN" sz="2000" baseline="-25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) = </a:t>
            </a:r>
            <a:r>
              <a:rPr lang="en-US" altLang="zh-CN" sz="2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dist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C</a:t>
            </a:r>
            <a:r>
              <a:rPr lang="en-US" altLang="zh-CN" sz="2000" baseline="-25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en-US" altLang="zh-CN" sz="2400" dirty="0" err="1">
                <a:solidFill>
                  <a:srgbClr val="C00000"/>
                </a:solidFill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Medoid</a:t>
            </a:r>
            <a:r>
              <a:rPr lang="en-US" altLang="zh-CN" sz="24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: 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distance between the </a:t>
            </a:r>
            <a:r>
              <a:rPr lang="en-US" altLang="zh-CN" sz="2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medoids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 of two clusters, i.e.,  </a:t>
            </a:r>
            <a:r>
              <a:rPr lang="en-US" altLang="zh-CN" sz="2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dist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(K</a:t>
            </a:r>
            <a:r>
              <a:rPr lang="en-US" altLang="zh-CN" sz="2000" baseline="-25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K</a:t>
            </a:r>
            <a:r>
              <a:rPr lang="en-US" altLang="zh-CN" sz="2000" baseline="-25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) = </a:t>
            </a:r>
            <a:r>
              <a:rPr lang="en-US" altLang="zh-CN" sz="2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dist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(</a:t>
            </a:r>
            <a:r>
              <a:rPr lang="en-US" altLang="zh-CN" sz="2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M</a:t>
            </a:r>
            <a:r>
              <a:rPr lang="en-US" altLang="zh-CN" sz="2000" baseline="-25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, </a:t>
            </a:r>
            <a:r>
              <a:rPr lang="en-US" altLang="zh-CN" sz="2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M</a:t>
            </a:r>
            <a:r>
              <a:rPr lang="en-US" altLang="zh-CN" sz="2000" baseline="-25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j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)</a:t>
            </a:r>
          </a:p>
          <a:p>
            <a:pPr lvl="1">
              <a:lnSpc>
                <a:spcPct val="130000"/>
              </a:lnSpc>
            </a:pPr>
            <a:r>
              <a:rPr lang="en-US" altLang="zh-CN" sz="2000" dirty="0" err="1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Medoid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: a chosen, centrally located object in the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Distance between Clusters</a:t>
            </a:r>
            <a:endParaRPr lang="id-ID" dirty="0"/>
          </a:p>
        </p:txBody>
      </p: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9582150" y="4869160"/>
            <a:ext cx="914400" cy="1066800"/>
            <a:chOff x="6096000" y="152400"/>
            <a:chExt cx="914400" cy="1066800"/>
          </a:xfrm>
        </p:grpSpPr>
        <p:grpSp>
          <p:nvGrpSpPr>
            <p:cNvPr id="6" name="Group 38"/>
            <p:cNvGrpSpPr>
              <a:grpSpLocks/>
            </p:cNvGrpSpPr>
            <p:nvPr/>
          </p:nvGrpSpPr>
          <p:grpSpPr bwMode="auto">
            <a:xfrm>
              <a:off x="6096000" y="152400"/>
              <a:ext cx="914400" cy="1066800"/>
              <a:chOff x="6096000" y="152400"/>
              <a:chExt cx="914400" cy="1066800"/>
            </a:xfrm>
          </p:grpSpPr>
          <p:sp>
            <p:nvSpPr>
              <p:cNvPr id="8" name="Oval 7"/>
              <p:cNvSpPr/>
              <p:nvPr/>
            </p:nvSpPr>
            <p:spPr bwMode="auto">
              <a:xfrm>
                <a:off x="6096000" y="152400"/>
                <a:ext cx="914400" cy="1066800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9" name="Oval 8"/>
              <p:cNvSpPr>
                <a:spLocks noChangeArrowheads="1"/>
              </p:cNvSpPr>
              <p:nvPr/>
            </p:nvSpPr>
            <p:spPr bwMode="auto">
              <a:xfrm>
                <a:off x="6324600" y="3048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SimSun" panose="02010600030101010101" pitchFamily="2" charset="-122"/>
                </a:endParaRPr>
              </a:p>
            </p:txBody>
          </p:sp>
          <p:sp>
            <p:nvSpPr>
              <p:cNvPr id="10" name="Oval 9"/>
              <p:cNvSpPr>
                <a:spLocks noChangeArrowheads="1"/>
              </p:cNvSpPr>
              <p:nvPr/>
            </p:nvSpPr>
            <p:spPr bwMode="auto">
              <a:xfrm>
                <a:off x="6477000" y="4572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SimSun" panose="02010600030101010101" pitchFamily="2" charset="-122"/>
                </a:endParaRPr>
              </a:p>
            </p:txBody>
          </p:sp>
          <p:sp>
            <p:nvSpPr>
              <p:cNvPr id="11" name="Oval 10"/>
              <p:cNvSpPr>
                <a:spLocks noChangeArrowheads="1"/>
              </p:cNvSpPr>
              <p:nvPr/>
            </p:nvSpPr>
            <p:spPr bwMode="auto">
              <a:xfrm>
                <a:off x="6629400" y="8382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SimSun" panose="02010600030101010101" pitchFamily="2" charset="-122"/>
                </a:endParaRPr>
              </a:p>
            </p:txBody>
          </p:sp>
          <p:sp>
            <p:nvSpPr>
              <p:cNvPr id="12" name="Oval 11"/>
              <p:cNvSpPr>
                <a:spLocks noChangeArrowheads="1"/>
              </p:cNvSpPr>
              <p:nvPr/>
            </p:nvSpPr>
            <p:spPr bwMode="auto">
              <a:xfrm>
                <a:off x="6858000" y="6096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SimSun" panose="02010600030101010101" pitchFamily="2" charset="-122"/>
                </a:endParaRPr>
              </a:p>
            </p:txBody>
          </p:sp>
          <p:sp>
            <p:nvSpPr>
              <p:cNvPr id="13" name="Oval 12"/>
              <p:cNvSpPr>
                <a:spLocks noChangeArrowheads="1"/>
              </p:cNvSpPr>
              <p:nvPr/>
            </p:nvSpPr>
            <p:spPr bwMode="auto">
              <a:xfrm>
                <a:off x="6172200" y="7620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SimSun" panose="02010600030101010101" pitchFamily="2" charset="-122"/>
                </a:endParaRPr>
              </a:p>
            </p:txBody>
          </p:sp>
          <p:sp>
            <p:nvSpPr>
              <p:cNvPr id="14" name="Oval 13"/>
              <p:cNvSpPr>
                <a:spLocks noChangeArrowheads="1"/>
              </p:cNvSpPr>
              <p:nvPr/>
            </p:nvSpPr>
            <p:spPr bwMode="auto">
              <a:xfrm>
                <a:off x="6172200" y="4572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SimSun" panose="02010600030101010101" pitchFamily="2" charset="-122"/>
                </a:endParaRPr>
              </a:p>
            </p:txBody>
          </p:sp>
          <p:sp>
            <p:nvSpPr>
              <p:cNvPr id="15" name="Oval 14"/>
              <p:cNvSpPr>
                <a:spLocks noChangeArrowheads="1"/>
              </p:cNvSpPr>
              <p:nvPr/>
            </p:nvSpPr>
            <p:spPr bwMode="auto">
              <a:xfrm>
                <a:off x="6629400" y="3048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SimSun" panose="02010600030101010101" pitchFamily="2" charset="-122"/>
                </a:endParaRPr>
              </a:p>
            </p:txBody>
          </p:sp>
          <p:sp>
            <p:nvSpPr>
              <p:cNvPr id="16" name="Oval 16"/>
              <p:cNvSpPr>
                <a:spLocks noChangeArrowheads="1"/>
              </p:cNvSpPr>
              <p:nvPr/>
            </p:nvSpPr>
            <p:spPr bwMode="auto">
              <a:xfrm>
                <a:off x="6781800" y="4572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SimSun" panose="02010600030101010101" pitchFamily="2" charset="-122"/>
                </a:endParaRPr>
              </a:p>
            </p:txBody>
          </p:sp>
          <p:sp>
            <p:nvSpPr>
              <p:cNvPr id="17" name="Oval 17"/>
              <p:cNvSpPr>
                <a:spLocks noChangeArrowheads="1"/>
              </p:cNvSpPr>
              <p:nvPr/>
            </p:nvSpPr>
            <p:spPr bwMode="auto">
              <a:xfrm>
                <a:off x="6400800" y="7620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SimSun" panose="02010600030101010101" pitchFamily="2" charset="-122"/>
                </a:endParaRPr>
              </a:p>
            </p:txBody>
          </p:sp>
          <p:sp>
            <p:nvSpPr>
              <p:cNvPr id="18" name="Oval 18"/>
              <p:cNvSpPr>
                <a:spLocks noChangeArrowheads="1"/>
              </p:cNvSpPr>
              <p:nvPr/>
            </p:nvSpPr>
            <p:spPr bwMode="auto">
              <a:xfrm>
                <a:off x="6629400" y="6096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SimSun" panose="02010600030101010101" pitchFamily="2" charset="-122"/>
                </a:endParaRPr>
              </a:p>
            </p:txBody>
          </p:sp>
          <p:sp>
            <p:nvSpPr>
              <p:cNvPr id="19" name="Oval 33"/>
              <p:cNvSpPr>
                <a:spLocks noChangeArrowheads="1"/>
              </p:cNvSpPr>
              <p:nvPr/>
            </p:nvSpPr>
            <p:spPr bwMode="auto">
              <a:xfrm>
                <a:off x="6477000" y="10668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SimSun" panose="02010600030101010101" pitchFamily="2" charset="-122"/>
                </a:endParaRPr>
              </a:p>
            </p:txBody>
          </p:sp>
          <p:sp>
            <p:nvSpPr>
              <p:cNvPr id="20" name="Oval 34"/>
              <p:cNvSpPr>
                <a:spLocks noChangeArrowheads="1"/>
              </p:cNvSpPr>
              <p:nvPr/>
            </p:nvSpPr>
            <p:spPr bwMode="auto">
              <a:xfrm>
                <a:off x="6477000" y="2286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SimSun" panose="02010600030101010101" pitchFamily="2" charset="-122"/>
                </a:endParaRPr>
              </a:p>
            </p:txBody>
          </p:sp>
          <p:sp>
            <p:nvSpPr>
              <p:cNvPr id="21" name="Oval 35"/>
              <p:cNvSpPr>
                <a:spLocks noChangeArrowheads="1"/>
              </p:cNvSpPr>
              <p:nvPr/>
            </p:nvSpPr>
            <p:spPr bwMode="auto">
              <a:xfrm>
                <a:off x="6248400" y="9906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SimSun" panose="02010600030101010101" pitchFamily="2" charset="-122"/>
                </a:endParaRPr>
              </a:p>
            </p:txBody>
          </p:sp>
          <p:sp>
            <p:nvSpPr>
              <p:cNvPr id="22" name="Oval 36"/>
              <p:cNvSpPr>
                <a:spLocks noChangeArrowheads="1"/>
              </p:cNvSpPr>
              <p:nvPr/>
            </p:nvSpPr>
            <p:spPr bwMode="auto">
              <a:xfrm>
                <a:off x="6781800" y="990600"/>
                <a:ext cx="76200" cy="76200"/>
              </a:xfrm>
              <a:prstGeom prst="ellipse">
                <a:avLst/>
              </a:prstGeom>
              <a:solidFill>
                <a:schemeClr val="accent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ea typeface="SimSun" panose="02010600030101010101" pitchFamily="2" charset="-122"/>
                </a:endParaRPr>
              </a:p>
            </p:txBody>
          </p:sp>
        </p:grpSp>
        <p:sp>
          <p:nvSpPr>
            <p:cNvPr id="7" name="TextBox 43"/>
            <p:cNvSpPr txBox="1">
              <a:spLocks noChangeArrowheads="1"/>
            </p:cNvSpPr>
            <p:nvPr/>
          </p:nvSpPr>
          <p:spPr bwMode="auto">
            <a:xfrm flipH="1">
              <a:off x="6507481" y="533400"/>
              <a:ext cx="4571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X</a:t>
              </a:r>
            </a:p>
          </p:txBody>
        </p:sp>
      </p:grpSp>
      <p:grpSp>
        <p:nvGrpSpPr>
          <p:cNvPr id="23" name="Group 46"/>
          <p:cNvGrpSpPr>
            <a:grpSpLocks/>
          </p:cNvGrpSpPr>
          <p:nvPr/>
        </p:nvGrpSpPr>
        <p:grpSpPr bwMode="auto">
          <a:xfrm>
            <a:off x="10725150" y="5021560"/>
            <a:ext cx="1066800" cy="838200"/>
            <a:chOff x="7924800" y="304800"/>
            <a:chExt cx="1066800" cy="838200"/>
          </a:xfrm>
        </p:grpSpPr>
        <p:grpSp>
          <p:nvGrpSpPr>
            <p:cNvPr id="24" name="Group 39"/>
            <p:cNvGrpSpPr>
              <a:grpSpLocks/>
            </p:cNvGrpSpPr>
            <p:nvPr/>
          </p:nvGrpSpPr>
          <p:grpSpPr bwMode="auto">
            <a:xfrm>
              <a:off x="7924800" y="304800"/>
              <a:ext cx="1066800" cy="838200"/>
              <a:chOff x="7924800" y="304800"/>
              <a:chExt cx="1066800" cy="838200"/>
            </a:xfrm>
          </p:grpSpPr>
          <p:sp>
            <p:nvSpPr>
              <p:cNvPr id="26" name="Oval 25"/>
              <p:cNvSpPr/>
              <p:nvPr/>
            </p:nvSpPr>
            <p:spPr bwMode="auto">
              <a:xfrm>
                <a:off x="7924800" y="304800"/>
                <a:ext cx="1066800" cy="838200"/>
              </a:xfrm>
              <a:prstGeom prst="ellipse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>
                  <a:defRPr/>
                </a:pPr>
                <a:endParaRPr lang="zh-CN" altLang="zh-CN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27" name="Oval 15"/>
              <p:cNvSpPr>
                <a:spLocks noChangeArrowheads="1"/>
              </p:cNvSpPr>
              <p:nvPr/>
            </p:nvSpPr>
            <p:spPr bwMode="auto">
              <a:xfrm>
                <a:off x="8305800" y="6096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FF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28" name="Oval 19"/>
              <p:cNvSpPr>
                <a:spLocks noChangeArrowheads="1"/>
              </p:cNvSpPr>
              <p:nvPr/>
            </p:nvSpPr>
            <p:spPr bwMode="auto">
              <a:xfrm>
                <a:off x="8458200" y="9144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FF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29" name="Oval 20"/>
              <p:cNvSpPr>
                <a:spLocks noChangeArrowheads="1"/>
              </p:cNvSpPr>
              <p:nvPr/>
            </p:nvSpPr>
            <p:spPr bwMode="auto">
              <a:xfrm>
                <a:off x="8610600" y="5334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FF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30" name="Oval 21"/>
              <p:cNvSpPr>
                <a:spLocks noChangeArrowheads="1"/>
              </p:cNvSpPr>
              <p:nvPr/>
            </p:nvSpPr>
            <p:spPr bwMode="auto">
              <a:xfrm>
                <a:off x="8458200" y="7620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FF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31" name="Oval 22"/>
              <p:cNvSpPr>
                <a:spLocks noChangeArrowheads="1"/>
              </p:cNvSpPr>
              <p:nvPr/>
            </p:nvSpPr>
            <p:spPr bwMode="auto">
              <a:xfrm>
                <a:off x="8610600" y="3810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FF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32" name="Oval 23"/>
              <p:cNvSpPr>
                <a:spLocks noChangeArrowheads="1"/>
              </p:cNvSpPr>
              <p:nvPr/>
            </p:nvSpPr>
            <p:spPr bwMode="auto">
              <a:xfrm>
                <a:off x="8153400" y="8382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FF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33" name="Oval 24"/>
              <p:cNvSpPr>
                <a:spLocks noChangeArrowheads="1"/>
              </p:cNvSpPr>
              <p:nvPr/>
            </p:nvSpPr>
            <p:spPr bwMode="auto">
              <a:xfrm>
                <a:off x="8305800" y="3810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FF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34" name="Oval 25"/>
              <p:cNvSpPr>
                <a:spLocks noChangeArrowheads="1"/>
              </p:cNvSpPr>
              <p:nvPr/>
            </p:nvSpPr>
            <p:spPr bwMode="auto">
              <a:xfrm>
                <a:off x="8001000" y="5334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FF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35" name="Oval 26"/>
              <p:cNvSpPr>
                <a:spLocks noChangeArrowheads="1"/>
              </p:cNvSpPr>
              <p:nvPr/>
            </p:nvSpPr>
            <p:spPr bwMode="auto">
              <a:xfrm>
                <a:off x="8458200" y="5334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 b="1">
                  <a:solidFill>
                    <a:srgbClr val="0000FF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36" name="Oval 27"/>
              <p:cNvSpPr>
                <a:spLocks noChangeArrowheads="1"/>
              </p:cNvSpPr>
              <p:nvPr/>
            </p:nvSpPr>
            <p:spPr bwMode="auto">
              <a:xfrm>
                <a:off x="8153400" y="6858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FF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37" name="Oval 28"/>
              <p:cNvSpPr>
                <a:spLocks noChangeArrowheads="1"/>
              </p:cNvSpPr>
              <p:nvPr/>
            </p:nvSpPr>
            <p:spPr bwMode="auto">
              <a:xfrm>
                <a:off x="8305800" y="8382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FF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38" name="Oval 29"/>
              <p:cNvSpPr>
                <a:spLocks noChangeArrowheads="1"/>
              </p:cNvSpPr>
              <p:nvPr/>
            </p:nvSpPr>
            <p:spPr bwMode="auto">
              <a:xfrm>
                <a:off x="8610600" y="9144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FF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39" name="Oval 30"/>
              <p:cNvSpPr>
                <a:spLocks noChangeArrowheads="1"/>
              </p:cNvSpPr>
              <p:nvPr/>
            </p:nvSpPr>
            <p:spPr bwMode="auto">
              <a:xfrm>
                <a:off x="8763000" y="8382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FF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40" name="Oval 31"/>
              <p:cNvSpPr>
                <a:spLocks noChangeArrowheads="1"/>
              </p:cNvSpPr>
              <p:nvPr/>
            </p:nvSpPr>
            <p:spPr bwMode="auto">
              <a:xfrm>
                <a:off x="8839200" y="6096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FF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41" name="Oval 32"/>
              <p:cNvSpPr>
                <a:spLocks noChangeArrowheads="1"/>
              </p:cNvSpPr>
              <p:nvPr/>
            </p:nvSpPr>
            <p:spPr bwMode="auto">
              <a:xfrm>
                <a:off x="8686800" y="6858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FF"/>
                  </a:solidFill>
                  <a:ea typeface="SimSun" panose="02010600030101010101" pitchFamily="2" charset="-122"/>
                </a:endParaRPr>
              </a:p>
            </p:txBody>
          </p:sp>
          <p:sp>
            <p:nvSpPr>
              <p:cNvPr id="42" name="Oval 37"/>
              <p:cNvSpPr>
                <a:spLocks noChangeArrowheads="1"/>
              </p:cNvSpPr>
              <p:nvPr/>
            </p:nvSpPr>
            <p:spPr bwMode="auto">
              <a:xfrm>
                <a:off x="8229600" y="990600"/>
                <a:ext cx="76200" cy="76200"/>
              </a:xfrm>
              <a:prstGeom prst="ellipse">
                <a:avLst/>
              </a:prstGeom>
              <a:solidFill>
                <a:srgbClr val="0070C0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>
                  <a:solidFill>
                    <a:srgbClr val="0000FF"/>
                  </a:solidFill>
                  <a:ea typeface="SimSun" panose="02010600030101010101" pitchFamily="2" charset="-122"/>
                </a:endParaRPr>
              </a:p>
            </p:txBody>
          </p:sp>
        </p:grpSp>
        <p:sp>
          <p:nvSpPr>
            <p:cNvPr id="25" name="TextBox 44"/>
            <p:cNvSpPr txBox="1">
              <a:spLocks noChangeArrowheads="1"/>
            </p:cNvSpPr>
            <p:nvPr/>
          </p:nvSpPr>
          <p:spPr bwMode="auto">
            <a:xfrm flipH="1">
              <a:off x="8458200" y="591979"/>
              <a:ext cx="4571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zh-CN" sz="1000">
                  <a:ea typeface="SimSun" panose="02010600030101010101" pitchFamily="2" charset="-122"/>
                </a:rPr>
                <a:t>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2963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5440" y="1529104"/>
            <a:ext cx="5573960" cy="510029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24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Centroid:  the “middle” of a cluster</a:t>
            </a:r>
          </a:p>
          <a:p>
            <a:pPr>
              <a:lnSpc>
                <a:spcPct val="100000"/>
              </a:lnSpc>
            </a:pPr>
            <a:endParaRPr lang="en-US" altLang="zh-CN" sz="2400" dirty="0">
              <a:ea typeface="SimSun" panose="02010600030101010101" pitchFamily="2" charset="-122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Radius: square root of average distance from any point of the cluster to its centroid</a:t>
            </a:r>
          </a:p>
          <a:p>
            <a:pPr>
              <a:lnSpc>
                <a:spcPct val="100000"/>
              </a:lnSpc>
            </a:pPr>
            <a:endParaRPr lang="en-US" altLang="zh-CN" sz="2400" dirty="0">
              <a:ea typeface="SimSun" panose="02010600030101010101" pitchFamily="2" charset="-122"/>
              <a:cs typeface="Tahoma" panose="020B0604030504040204" pitchFamily="34" charset="0"/>
              <a:sym typeface="Symbol" panose="05050102010706020507" pitchFamily="18" charset="2"/>
            </a:endParaRPr>
          </a:p>
          <a:p>
            <a:pPr>
              <a:lnSpc>
                <a:spcPct val="100000"/>
              </a:lnSpc>
            </a:pPr>
            <a:r>
              <a:rPr lang="en-US" altLang="zh-CN" sz="24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Diameter: square root of average mean squared distance between all pairs of points in the cluster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  <a:sym typeface="Symbol" panose="05050102010706020507" pitchFamily="18" charset="2"/>
              </a:rPr>
              <a:t>Centroid, Radius and Diameter of a </a:t>
            </a:r>
            <a:r>
              <a:rPr lang="en-US" altLang="zh-CN" sz="2000" dirty="0">
                <a:ea typeface="SimSun" panose="02010600030101010101" pitchFamily="2" charset="-122"/>
                <a:cs typeface="Tahoma" panose="020B0604030504040204" pitchFamily="34" charset="0"/>
              </a:rPr>
              <a:t>Cluster (for numerical data sets)</a:t>
            </a:r>
            <a:endParaRPr lang="id-ID" sz="20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620001" y="1447800"/>
          <a:ext cx="213677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9" name="Equation" r:id="rId3" imgW="1269449" imgH="520474" progId="Equation.3">
                  <p:embed/>
                </p:oleObj>
              </mc:Choice>
              <mc:Fallback>
                <p:oleObj name="Equation" r:id="rId3" imgW="1269449" imgH="520474" progId="Equation.3">
                  <p:embed/>
                  <p:pic>
                    <p:nvPicPr>
                      <p:cNvPr id="5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1" y="1447800"/>
                        <a:ext cx="213677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858001" y="3048001"/>
          <a:ext cx="282892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" name="Equation" r:id="rId5" imgW="2451100" imgH="927100" progId="Equation.3">
                  <p:embed/>
                </p:oleObj>
              </mc:Choice>
              <mc:Fallback>
                <p:oleObj name="Equation" r:id="rId5" imgW="2451100" imgH="9271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1" y="3048001"/>
                        <a:ext cx="2828925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886322" y="4953001"/>
          <a:ext cx="30480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1" name="Equation" r:id="rId7" imgW="2959100" imgH="977900" progId="Equation.3">
                  <p:embed/>
                </p:oleObj>
              </mc:Choice>
              <mc:Fallback>
                <p:oleObj name="Equation" r:id="rId7" imgW="2959100" imgH="977900" progId="Equation.3">
                  <p:embed/>
                  <p:pic>
                    <p:nvPicPr>
                      <p:cNvPr id="7" name="Object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6322" y="4953001"/>
                        <a:ext cx="304800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547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smtClean="0">
                <a:solidFill>
                  <a:srgbClr val="000000"/>
                </a:solidFill>
              </a:rPr>
              <a:t>3</a:t>
            </a:r>
            <a:r>
              <a:rPr lang="en-ID" sz="3600" smtClean="0">
                <a:solidFill>
                  <a:srgbClr val="000000"/>
                </a:solidFill>
              </a:rPr>
              <a:t>. </a:t>
            </a:r>
            <a:r>
              <a:rPr lang="en-ID" sz="3600" dirty="0">
                <a:solidFill>
                  <a:srgbClr val="000000"/>
                </a:solidFill>
              </a:rPr>
              <a:t>Density-Based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srgbClr val="000000"/>
                </a:solidFill>
              </a:rPr>
              <a:pPr/>
              <a:t>39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81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3645024"/>
            <a:ext cx="10363200" cy="1362075"/>
          </a:xfrm>
        </p:spPr>
        <p:txBody>
          <a:bodyPr>
            <a:normAutofit/>
          </a:bodyPr>
          <a:lstStyle/>
          <a:p>
            <a:pPr lvl="0"/>
            <a:r>
              <a:rPr lang="id-ID" smtClean="0">
                <a:solidFill>
                  <a:srgbClr val="000000"/>
                </a:solidFill>
              </a:rPr>
              <a:t>Algoritma </a:t>
            </a:r>
            <a:r>
              <a:rPr lang="id-ID" dirty="0">
                <a:solidFill>
                  <a:srgbClr val="000000"/>
                </a:solidFill>
              </a:rPr>
              <a:t>Klastering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1464" y="4310599"/>
            <a:ext cx="8640960" cy="23622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D" smtClean="0">
                <a:solidFill>
                  <a:srgbClr val="000000"/>
                </a:solidFill>
              </a:rPr>
              <a:t>Partitioning </a:t>
            </a:r>
            <a:r>
              <a:rPr lang="en-ID" dirty="0">
                <a:solidFill>
                  <a:srgbClr val="000000"/>
                </a:solidFill>
              </a:rPr>
              <a:t>Methods</a:t>
            </a:r>
          </a:p>
          <a:p>
            <a:pPr marL="457200" indent="-457200">
              <a:buFont typeface="+mj-lt"/>
              <a:buAutoNum type="arabicPeriod"/>
            </a:pPr>
            <a:r>
              <a:rPr lang="en-ID" smtClean="0">
                <a:solidFill>
                  <a:srgbClr val="000000"/>
                </a:solidFill>
              </a:rPr>
              <a:t>Hierarchical </a:t>
            </a:r>
            <a:r>
              <a:rPr lang="en-ID" dirty="0">
                <a:solidFill>
                  <a:srgbClr val="000000"/>
                </a:solidFill>
              </a:rPr>
              <a:t>Methods</a:t>
            </a:r>
          </a:p>
          <a:p>
            <a:pPr marL="457200" indent="-457200">
              <a:buFont typeface="+mj-lt"/>
              <a:buAutoNum type="arabicPeriod"/>
            </a:pPr>
            <a:r>
              <a:rPr lang="en-ID" smtClean="0">
                <a:solidFill>
                  <a:srgbClr val="000000"/>
                </a:solidFill>
              </a:rPr>
              <a:t>Density-Based </a:t>
            </a:r>
            <a:r>
              <a:rPr lang="en-ID" dirty="0">
                <a:solidFill>
                  <a:srgbClr val="000000"/>
                </a:solidFill>
              </a:rPr>
              <a:t>Methods</a:t>
            </a:r>
          </a:p>
          <a:p>
            <a:pPr marL="457200" indent="-457200">
              <a:buFont typeface="+mj-lt"/>
              <a:buAutoNum type="arabicPeriod"/>
            </a:pPr>
            <a:r>
              <a:rPr lang="en-ID" smtClean="0">
                <a:solidFill>
                  <a:srgbClr val="000000"/>
                </a:solidFill>
              </a:rPr>
              <a:t>Grid-Based </a:t>
            </a:r>
            <a:r>
              <a:rPr lang="en-ID" dirty="0">
                <a:solidFill>
                  <a:srgbClr val="000000"/>
                </a:solidFill>
              </a:rPr>
              <a:t>Methods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0BE2EF-C5DC-4D59-B54A-9E9AC87B38A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srgbClr val="000000"/>
                </a:solidFill>
              </a:rPr>
              <a:pPr/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5394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Clustering based on density (local cluster criterion), such as density-connected points</a:t>
            </a: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Major features: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zh-CN" dirty="0">
                <a:ea typeface="SimSun" panose="02010600030101010101" pitchFamily="2" charset="-122"/>
              </a:rPr>
              <a:t>Discover clusters of arbitrary shape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zh-CN" dirty="0">
                <a:ea typeface="SimSun" panose="02010600030101010101" pitchFamily="2" charset="-122"/>
              </a:rPr>
              <a:t>Handle noise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zh-CN" dirty="0">
                <a:ea typeface="SimSun" panose="02010600030101010101" pitchFamily="2" charset="-122"/>
              </a:rPr>
              <a:t>One scan</a:t>
            </a:r>
          </a:p>
          <a:p>
            <a:pPr lvl="1">
              <a:lnSpc>
                <a:spcPct val="50000"/>
              </a:lnSpc>
              <a:spcBef>
                <a:spcPct val="50000"/>
              </a:spcBef>
            </a:pPr>
            <a:r>
              <a:rPr lang="en-US" altLang="zh-CN" dirty="0">
                <a:ea typeface="SimSun" panose="02010600030101010101" pitchFamily="2" charset="-122"/>
              </a:rPr>
              <a:t>Need density parameters as termination condition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Several interesting studies:</a:t>
            </a:r>
          </a:p>
          <a:p>
            <a:pPr lvl="1"/>
            <a:r>
              <a:rPr lang="en-US" altLang="zh-CN" u="sng" dirty="0">
                <a:ea typeface="SimSun" panose="02010600030101010101" pitchFamily="2" charset="-122"/>
              </a:rPr>
              <a:t>DBSCAN:</a:t>
            </a:r>
            <a:r>
              <a:rPr lang="en-US" altLang="zh-CN" dirty="0">
                <a:ea typeface="SimSun" panose="02010600030101010101" pitchFamily="2" charset="-122"/>
              </a:rPr>
              <a:t> Ester, et al. (KDD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</a:rPr>
              <a:t>’</a:t>
            </a:r>
            <a:r>
              <a:rPr lang="en-US" altLang="zh-CN" dirty="0">
                <a:ea typeface="SimSun" panose="02010600030101010101" pitchFamily="2" charset="-122"/>
              </a:rPr>
              <a:t>96)</a:t>
            </a:r>
          </a:p>
          <a:p>
            <a:pPr lvl="1"/>
            <a:r>
              <a:rPr lang="en-US" altLang="zh-CN" u="sng" dirty="0">
                <a:ea typeface="SimSun" panose="02010600030101010101" pitchFamily="2" charset="-122"/>
              </a:rPr>
              <a:t>OPTICS</a:t>
            </a:r>
            <a:r>
              <a:rPr lang="en-US" altLang="zh-CN" dirty="0">
                <a:ea typeface="SimSun" panose="02010600030101010101" pitchFamily="2" charset="-122"/>
              </a:rPr>
              <a:t>: </a:t>
            </a:r>
            <a:r>
              <a:rPr lang="en-US" altLang="zh-CN" dirty="0" err="1">
                <a:ea typeface="SimSun" panose="02010600030101010101" pitchFamily="2" charset="-122"/>
              </a:rPr>
              <a:t>Ankerst</a:t>
            </a:r>
            <a:r>
              <a:rPr lang="en-US" altLang="zh-CN" dirty="0">
                <a:ea typeface="SimSun" panose="02010600030101010101" pitchFamily="2" charset="-122"/>
              </a:rPr>
              <a:t>, et al (SIGMOD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</a:rPr>
              <a:t>’</a:t>
            </a:r>
            <a:r>
              <a:rPr lang="en-US" altLang="zh-CN" dirty="0">
                <a:ea typeface="SimSun" panose="02010600030101010101" pitchFamily="2" charset="-122"/>
              </a:rPr>
              <a:t>99).</a:t>
            </a:r>
          </a:p>
          <a:p>
            <a:pPr lvl="1"/>
            <a:r>
              <a:rPr lang="en-US" altLang="zh-CN" u="sng" dirty="0">
                <a:ea typeface="SimSun" panose="02010600030101010101" pitchFamily="2" charset="-122"/>
              </a:rPr>
              <a:t>DENCLUE</a:t>
            </a:r>
            <a:r>
              <a:rPr lang="en-US" altLang="zh-CN" dirty="0">
                <a:ea typeface="SimSun" panose="02010600030101010101" pitchFamily="2" charset="-122"/>
              </a:rPr>
              <a:t>: </a:t>
            </a:r>
            <a:r>
              <a:rPr lang="en-US" altLang="zh-CN" dirty="0" err="1">
                <a:ea typeface="SimSun" panose="02010600030101010101" pitchFamily="2" charset="-122"/>
              </a:rPr>
              <a:t>Hinneburg</a:t>
            </a:r>
            <a:r>
              <a:rPr lang="en-US" altLang="zh-CN" dirty="0">
                <a:ea typeface="SimSun" panose="02010600030101010101" pitchFamily="2" charset="-122"/>
              </a:rPr>
              <a:t> &amp; D. </a:t>
            </a:r>
            <a:r>
              <a:rPr lang="en-US" altLang="zh-CN" dirty="0" err="1">
                <a:ea typeface="SimSun" panose="02010600030101010101" pitchFamily="2" charset="-122"/>
              </a:rPr>
              <a:t>Keim</a:t>
            </a:r>
            <a:r>
              <a:rPr lang="en-US" altLang="zh-CN" dirty="0">
                <a:ea typeface="SimSun" panose="02010600030101010101" pitchFamily="2" charset="-122"/>
              </a:rPr>
              <a:t>  (KDD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</a:rPr>
              <a:t>’</a:t>
            </a:r>
            <a:r>
              <a:rPr lang="en-US" altLang="zh-CN" dirty="0">
                <a:ea typeface="SimSun" panose="02010600030101010101" pitchFamily="2" charset="-122"/>
              </a:rPr>
              <a:t>98)</a:t>
            </a:r>
          </a:p>
          <a:p>
            <a:pPr lvl="1"/>
            <a:r>
              <a:rPr lang="en-US" altLang="zh-CN" u="sng" dirty="0">
                <a:ea typeface="SimSun" panose="02010600030101010101" pitchFamily="2" charset="-122"/>
              </a:rPr>
              <a:t>CLIQUE</a:t>
            </a:r>
            <a:r>
              <a:rPr lang="en-US" altLang="zh-CN" dirty="0">
                <a:ea typeface="SimSun" panose="02010600030101010101" pitchFamily="2" charset="-122"/>
              </a:rPr>
              <a:t>: Agrawal, et al. (SIGMOD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</a:rPr>
              <a:t>’</a:t>
            </a:r>
            <a:r>
              <a:rPr lang="en-US" altLang="zh-CN" dirty="0">
                <a:ea typeface="SimSun" panose="02010600030101010101" pitchFamily="2" charset="-122"/>
              </a:rPr>
              <a:t>98) (more grid-based)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Density-Based Clustering Methods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9335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Two parameters</a:t>
            </a:r>
            <a:r>
              <a:rPr lang="en-US" altLang="zh-CN" sz="2400" i="1" dirty="0">
                <a:ea typeface="SimSun" panose="02010600030101010101" pitchFamily="2" charset="-122"/>
              </a:rPr>
              <a:t>:</a:t>
            </a:r>
          </a:p>
          <a:p>
            <a:pPr lvl="1">
              <a:spcBef>
                <a:spcPct val="50000"/>
              </a:spcBef>
            </a:pPr>
            <a:r>
              <a:rPr lang="en-US" altLang="zh-CN" i="1" dirty="0" err="1">
                <a:solidFill>
                  <a:schemeClr val="hlink"/>
                </a:solidFill>
                <a:ea typeface="SimSun" panose="02010600030101010101" pitchFamily="2" charset="-122"/>
              </a:rPr>
              <a:t>Eps</a:t>
            </a:r>
            <a:r>
              <a:rPr lang="en-US" altLang="zh-CN" dirty="0">
                <a:ea typeface="SimSun" panose="02010600030101010101" pitchFamily="2" charset="-122"/>
              </a:rPr>
              <a:t>: Maximum radius of the </a:t>
            </a:r>
            <a:r>
              <a:rPr lang="en-US" altLang="zh-CN" dirty="0" err="1">
                <a:ea typeface="SimSun" panose="02010600030101010101" pitchFamily="2" charset="-122"/>
              </a:rPr>
              <a:t>neighbourhood</a:t>
            </a:r>
            <a:endParaRPr lang="en-US" altLang="zh-CN" dirty="0">
              <a:ea typeface="SimSun" panose="02010600030101010101" pitchFamily="2" charset="-122"/>
            </a:endParaRPr>
          </a:p>
          <a:p>
            <a:pPr lvl="1">
              <a:spcBef>
                <a:spcPct val="50000"/>
              </a:spcBef>
            </a:pPr>
            <a:r>
              <a:rPr lang="en-US" altLang="zh-CN" i="1" dirty="0" err="1">
                <a:solidFill>
                  <a:schemeClr val="hlink"/>
                </a:solidFill>
                <a:ea typeface="SimSun" panose="02010600030101010101" pitchFamily="2" charset="-122"/>
              </a:rPr>
              <a:t>MinPts</a:t>
            </a:r>
            <a:r>
              <a:rPr lang="en-US" altLang="zh-CN" dirty="0">
                <a:ea typeface="SimSun" panose="02010600030101010101" pitchFamily="2" charset="-122"/>
              </a:rPr>
              <a:t>: Minimum number of points in an </a:t>
            </a:r>
            <a:r>
              <a:rPr lang="en-US" altLang="zh-CN" dirty="0" err="1">
                <a:ea typeface="SimSun" panose="02010600030101010101" pitchFamily="2" charset="-122"/>
              </a:rPr>
              <a:t>Eps-neighbourhood</a:t>
            </a:r>
            <a:r>
              <a:rPr lang="en-US" altLang="zh-CN" dirty="0">
                <a:ea typeface="SimSun" panose="02010600030101010101" pitchFamily="2" charset="-122"/>
              </a:rPr>
              <a:t> of that point</a:t>
            </a:r>
          </a:p>
          <a:p>
            <a:pPr>
              <a:spcBef>
                <a:spcPct val="50000"/>
              </a:spcBef>
            </a:pPr>
            <a:r>
              <a:rPr lang="en-US" altLang="zh-CN" sz="2400" i="1" dirty="0" err="1">
                <a:ea typeface="SimSun" panose="02010600030101010101" pitchFamily="2" charset="-122"/>
              </a:rPr>
              <a:t>N</a:t>
            </a:r>
            <a:r>
              <a:rPr lang="en-US" altLang="zh-CN" sz="2400" i="1" baseline="-25000" dirty="0" err="1">
                <a:ea typeface="SimSun" panose="02010600030101010101" pitchFamily="2" charset="-122"/>
              </a:rPr>
              <a:t>Eps</a:t>
            </a:r>
            <a:r>
              <a:rPr lang="en-US" altLang="zh-CN" sz="2400" i="1" dirty="0">
                <a:ea typeface="SimSun" panose="02010600030101010101" pitchFamily="2" charset="-122"/>
              </a:rPr>
              <a:t>(q)</a:t>
            </a:r>
            <a:r>
              <a:rPr lang="en-US" altLang="zh-CN" sz="2400" dirty="0">
                <a:ea typeface="SimSun" panose="02010600030101010101" pitchFamily="2" charset="-122"/>
              </a:rPr>
              <a:t>: {p belongs to D | </a:t>
            </a:r>
            <a:r>
              <a:rPr lang="en-US" altLang="zh-CN" sz="2400" dirty="0" err="1">
                <a:ea typeface="SimSun" panose="02010600030101010101" pitchFamily="2" charset="-122"/>
              </a:rPr>
              <a:t>dist</a:t>
            </a:r>
            <a:r>
              <a:rPr lang="en-US" altLang="zh-CN" sz="2400" dirty="0">
                <a:ea typeface="SimSun" panose="02010600030101010101" pitchFamily="2" charset="-122"/>
              </a:rPr>
              <a:t>(</a:t>
            </a:r>
            <a:r>
              <a:rPr lang="en-US" altLang="zh-CN" sz="2400" dirty="0" err="1">
                <a:ea typeface="SimSun" panose="02010600030101010101" pitchFamily="2" charset="-122"/>
              </a:rPr>
              <a:t>p,q</a:t>
            </a:r>
            <a:r>
              <a:rPr lang="en-US" altLang="zh-CN" sz="2400" dirty="0">
                <a:ea typeface="SimSun" panose="02010600030101010101" pitchFamily="2" charset="-122"/>
              </a:rPr>
              <a:t>) ≤ </a:t>
            </a:r>
            <a:r>
              <a:rPr lang="en-US" altLang="zh-CN" sz="2400" dirty="0" err="1">
                <a:ea typeface="SimSun" panose="02010600030101010101" pitchFamily="2" charset="-122"/>
              </a:rPr>
              <a:t>Eps</a:t>
            </a:r>
            <a:r>
              <a:rPr lang="en-US" altLang="zh-CN" sz="2400" dirty="0">
                <a:ea typeface="SimSun" panose="02010600030101010101" pitchFamily="2" charset="-122"/>
              </a:rPr>
              <a:t>}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solidFill>
                  <a:schemeClr val="hlink"/>
                </a:solidFill>
                <a:ea typeface="SimSun" panose="02010600030101010101" pitchFamily="2" charset="-122"/>
              </a:rPr>
              <a:t>Directly density-reachable</a:t>
            </a:r>
            <a:r>
              <a:rPr lang="en-US" altLang="zh-CN" sz="2400" dirty="0">
                <a:ea typeface="SimSun" panose="02010600030101010101" pitchFamily="2" charset="-122"/>
              </a:rPr>
              <a:t>: A point </a:t>
            </a:r>
            <a:r>
              <a:rPr lang="en-US" altLang="zh-CN" sz="2400" i="1" dirty="0">
                <a:ea typeface="SimSun" panose="02010600030101010101" pitchFamily="2" charset="-122"/>
              </a:rPr>
              <a:t>p</a:t>
            </a:r>
            <a:r>
              <a:rPr lang="en-US" altLang="zh-CN" sz="2400" dirty="0">
                <a:ea typeface="SimSun" panose="02010600030101010101" pitchFamily="2" charset="-122"/>
              </a:rPr>
              <a:t> is directly density-reachable from a point </a:t>
            </a:r>
            <a:r>
              <a:rPr lang="en-US" altLang="zh-CN" sz="2400" i="1" dirty="0">
                <a:ea typeface="SimSun" panose="02010600030101010101" pitchFamily="2" charset="-122"/>
              </a:rPr>
              <a:t>q</a:t>
            </a:r>
            <a:r>
              <a:rPr lang="en-US" altLang="zh-CN" sz="2400" dirty="0">
                <a:ea typeface="SimSun" panose="02010600030101010101" pitchFamily="2" charset="-122"/>
              </a:rPr>
              <a:t> w.r.t. </a:t>
            </a:r>
            <a:r>
              <a:rPr lang="en-US" altLang="zh-CN" sz="2400" i="1" dirty="0" err="1">
                <a:ea typeface="SimSun" panose="02010600030101010101" pitchFamily="2" charset="-122"/>
              </a:rPr>
              <a:t>Eps</a:t>
            </a:r>
            <a:r>
              <a:rPr lang="en-US" altLang="zh-CN" sz="2400" dirty="0">
                <a:ea typeface="SimSun" panose="02010600030101010101" pitchFamily="2" charset="-122"/>
              </a:rPr>
              <a:t>, </a:t>
            </a:r>
            <a:r>
              <a:rPr lang="en-US" altLang="zh-CN" sz="2400" i="1" dirty="0" err="1">
                <a:ea typeface="SimSun" panose="02010600030101010101" pitchFamily="2" charset="-122"/>
              </a:rPr>
              <a:t>MinPts</a:t>
            </a:r>
            <a:r>
              <a:rPr lang="en-US" altLang="zh-CN" sz="2400" dirty="0">
                <a:ea typeface="SimSun" panose="02010600030101010101" pitchFamily="2" charset="-122"/>
              </a:rPr>
              <a:t> if 	</a:t>
            </a:r>
          </a:p>
          <a:p>
            <a:pPr lvl="1">
              <a:spcBef>
                <a:spcPct val="50000"/>
              </a:spcBef>
            </a:pPr>
            <a:r>
              <a:rPr lang="en-US" altLang="zh-CN" i="1" dirty="0">
                <a:ea typeface="SimSun" panose="02010600030101010101" pitchFamily="2" charset="-122"/>
              </a:rPr>
              <a:t>p</a:t>
            </a:r>
            <a:r>
              <a:rPr lang="en-US" altLang="zh-CN" dirty="0">
                <a:ea typeface="SimSun" panose="02010600030101010101" pitchFamily="2" charset="-122"/>
              </a:rPr>
              <a:t> belongs to </a:t>
            </a:r>
            <a:r>
              <a:rPr lang="en-US" altLang="zh-CN" i="1" dirty="0" err="1">
                <a:ea typeface="SimSun" panose="02010600030101010101" pitchFamily="2" charset="-122"/>
              </a:rPr>
              <a:t>N</a:t>
            </a:r>
            <a:r>
              <a:rPr lang="en-US" altLang="zh-CN" i="1" baseline="-25000" dirty="0" err="1">
                <a:ea typeface="SimSun" panose="02010600030101010101" pitchFamily="2" charset="-122"/>
              </a:rPr>
              <a:t>Eps</a:t>
            </a:r>
            <a:r>
              <a:rPr lang="en-US" altLang="zh-CN" i="1" dirty="0">
                <a:ea typeface="SimSun" panose="02010600030101010101" pitchFamily="2" charset="-122"/>
              </a:rPr>
              <a:t>(q)</a:t>
            </a:r>
          </a:p>
          <a:p>
            <a:pPr lvl="1">
              <a:spcBef>
                <a:spcPct val="50000"/>
              </a:spcBef>
            </a:pPr>
            <a:r>
              <a:rPr lang="en-US" altLang="zh-CN" dirty="0">
                <a:ea typeface="SimSun" panose="02010600030101010101" pitchFamily="2" charset="-122"/>
              </a:rPr>
              <a:t>core point condition:</a:t>
            </a:r>
          </a:p>
          <a:p>
            <a:pPr lvl="1">
              <a:spcBef>
                <a:spcPct val="50000"/>
              </a:spcBef>
              <a:buNone/>
            </a:pPr>
            <a:r>
              <a:rPr lang="en-US" altLang="zh-CN" dirty="0">
                <a:ea typeface="SimSun" panose="02010600030101010101" pitchFamily="2" charset="-122"/>
              </a:rPr>
              <a:t>              |</a:t>
            </a:r>
            <a:r>
              <a:rPr lang="en-US" altLang="zh-CN" i="1" dirty="0" err="1">
                <a:ea typeface="SimSun" panose="02010600030101010101" pitchFamily="2" charset="-122"/>
              </a:rPr>
              <a:t>N</a:t>
            </a:r>
            <a:r>
              <a:rPr lang="en-US" altLang="zh-CN" i="1" baseline="-25000" dirty="0" err="1">
                <a:ea typeface="SimSun" panose="02010600030101010101" pitchFamily="2" charset="-122"/>
              </a:rPr>
              <a:t>Eps</a:t>
            </a:r>
            <a:r>
              <a:rPr lang="en-US" altLang="zh-CN" i="1" dirty="0">
                <a:ea typeface="SimSun" panose="02010600030101010101" pitchFamily="2" charset="-122"/>
              </a:rPr>
              <a:t> (q)</a:t>
            </a:r>
            <a:r>
              <a:rPr lang="en-US" altLang="zh-CN" dirty="0">
                <a:ea typeface="SimSun" panose="02010600030101010101" pitchFamily="2" charset="-122"/>
              </a:rPr>
              <a:t>| ≥ </a:t>
            </a:r>
            <a:r>
              <a:rPr lang="en-US" altLang="zh-CN" i="1" dirty="0" err="1">
                <a:ea typeface="SimSun" panose="02010600030101010101" pitchFamily="2" charset="-122"/>
              </a:rPr>
              <a:t>MinPts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endParaRPr lang="en-US" altLang="zh-CN" i="1" dirty="0">
              <a:ea typeface="SimSun" panose="02010600030101010101" pitchFamily="2" charset="-122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Density-Based Clustering: Basic Concepts</a:t>
            </a:r>
            <a:endParaRPr lang="id-ID" dirty="0"/>
          </a:p>
        </p:txBody>
      </p:sp>
      <p:grpSp>
        <p:nvGrpSpPr>
          <p:cNvPr id="6" name="Group 50"/>
          <p:cNvGrpSpPr>
            <a:grpSpLocks/>
          </p:cNvGrpSpPr>
          <p:nvPr/>
        </p:nvGrpSpPr>
        <p:grpSpPr bwMode="auto">
          <a:xfrm>
            <a:off x="6788150" y="4648201"/>
            <a:ext cx="3879850" cy="2053419"/>
            <a:chOff x="5264150" y="4648200"/>
            <a:chExt cx="3879850" cy="2053419"/>
          </a:xfrm>
        </p:grpSpPr>
        <p:sp>
          <p:nvSpPr>
            <p:cNvPr id="7" name="Rectangle 2072"/>
            <p:cNvSpPr>
              <a:spLocks noChangeArrowheads="1"/>
            </p:cNvSpPr>
            <p:nvPr/>
          </p:nvSpPr>
          <p:spPr bwMode="auto">
            <a:xfrm>
              <a:off x="7315200" y="4946650"/>
              <a:ext cx="1828800" cy="17549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dirty="0" err="1">
                  <a:latin typeface="+mn-lt"/>
                  <a:ea typeface="SimSun" panose="02010600030101010101" pitchFamily="2" charset="-122"/>
                </a:rPr>
                <a:t>MinPts</a:t>
              </a:r>
              <a:r>
                <a:rPr lang="en-US" altLang="zh-CN" sz="2400" dirty="0">
                  <a:latin typeface="+mn-lt"/>
                  <a:ea typeface="SimSun" panose="02010600030101010101" pitchFamily="2" charset="-122"/>
                </a:rPr>
                <a:t> = 5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2400" dirty="0" err="1">
                  <a:latin typeface="+mn-lt"/>
                  <a:ea typeface="SimSun" panose="02010600030101010101" pitchFamily="2" charset="-122"/>
                </a:rPr>
                <a:t>Eps</a:t>
              </a:r>
              <a:r>
                <a:rPr lang="en-US" altLang="zh-CN" sz="2400" dirty="0">
                  <a:latin typeface="+mn-lt"/>
                  <a:ea typeface="SimSun" panose="02010600030101010101" pitchFamily="2" charset="-122"/>
                </a:rPr>
                <a:t> = 1 cm</a:t>
              </a:r>
            </a:p>
          </p:txBody>
        </p:sp>
        <p:grpSp>
          <p:nvGrpSpPr>
            <p:cNvPr id="8" name="Group 49"/>
            <p:cNvGrpSpPr>
              <a:grpSpLocks/>
            </p:cNvGrpSpPr>
            <p:nvPr/>
          </p:nvGrpSpPr>
          <p:grpSpPr bwMode="auto">
            <a:xfrm>
              <a:off x="5264150" y="4648200"/>
              <a:ext cx="1663700" cy="1663700"/>
              <a:chOff x="5264150" y="4648200"/>
              <a:chExt cx="1663700" cy="1663700"/>
            </a:xfrm>
          </p:grpSpPr>
          <p:sp>
            <p:nvSpPr>
              <p:cNvPr id="9" name="Oval 2054"/>
              <p:cNvSpPr>
                <a:spLocks noChangeArrowheads="1"/>
              </p:cNvSpPr>
              <p:nvPr/>
            </p:nvSpPr>
            <p:spPr bwMode="auto">
              <a:xfrm>
                <a:off x="5375275" y="5430838"/>
                <a:ext cx="100013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 sz="2400">
                  <a:latin typeface="+mn-lt"/>
                  <a:ea typeface="SimSun" panose="02010600030101010101" pitchFamily="2" charset="-122"/>
                </a:endParaRPr>
              </a:p>
            </p:txBody>
          </p:sp>
          <p:sp>
            <p:nvSpPr>
              <p:cNvPr id="10" name="Oval 2055"/>
              <p:cNvSpPr>
                <a:spLocks noChangeArrowheads="1"/>
              </p:cNvSpPr>
              <p:nvPr/>
            </p:nvSpPr>
            <p:spPr bwMode="auto">
              <a:xfrm>
                <a:off x="5711825" y="5541963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 sz="2400">
                  <a:latin typeface="+mn-lt"/>
                  <a:ea typeface="SimSun" panose="02010600030101010101" pitchFamily="2" charset="-122"/>
                </a:endParaRPr>
              </a:p>
            </p:txBody>
          </p:sp>
          <p:sp>
            <p:nvSpPr>
              <p:cNvPr id="11" name="Oval 2056"/>
              <p:cNvSpPr>
                <a:spLocks noChangeArrowheads="1"/>
              </p:cNvSpPr>
              <p:nvPr/>
            </p:nvSpPr>
            <p:spPr bwMode="auto">
              <a:xfrm>
                <a:off x="5867400" y="5181600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 sz="2400">
                  <a:latin typeface="+mn-lt"/>
                  <a:ea typeface="SimSun" panose="02010600030101010101" pitchFamily="2" charset="-122"/>
                </a:endParaRPr>
              </a:p>
            </p:txBody>
          </p:sp>
          <p:sp>
            <p:nvSpPr>
              <p:cNvPr id="12" name="Oval 2057"/>
              <p:cNvSpPr>
                <a:spLocks noChangeArrowheads="1"/>
              </p:cNvSpPr>
              <p:nvPr/>
            </p:nvSpPr>
            <p:spPr bwMode="auto">
              <a:xfrm>
                <a:off x="5264150" y="5876925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 sz="2400">
                  <a:latin typeface="+mn-lt"/>
                  <a:ea typeface="SimSun" panose="02010600030101010101" pitchFamily="2" charset="-122"/>
                </a:endParaRPr>
              </a:p>
            </p:txBody>
          </p:sp>
          <p:sp>
            <p:nvSpPr>
              <p:cNvPr id="13" name="Oval 2058"/>
              <p:cNvSpPr>
                <a:spLocks noChangeArrowheads="1"/>
              </p:cNvSpPr>
              <p:nvPr/>
            </p:nvSpPr>
            <p:spPr bwMode="auto">
              <a:xfrm>
                <a:off x="5487988" y="5654675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 sz="2400">
                  <a:latin typeface="+mn-lt"/>
                  <a:ea typeface="SimSun" panose="02010600030101010101" pitchFamily="2" charset="-122"/>
                </a:endParaRPr>
              </a:p>
            </p:txBody>
          </p:sp>
          <p:sp>
            <p:nvSpPr>
              <p:cNvPr id="14" name="Oval 2059"/>
              <p:cNvSpPr>
                <a:spLocks noChangeArrowheads="1"/>
              </p:cNvSpPr>
              <p:nvPr/>
            </p:nvSpPr>
            <p:spPr bwMode="auto">
              <a:xfrm>
                <a:off x="5487988" y="5876925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 sz="2400">
                  <a:latin typeface="+mn-lt"/>
                  <a:ea typeface="SimSun" panose="02010600030101010101" pitchFamily="2" charset="-122"/>
                </a:endParaRPr>
              </a:p>
            </p:txBody>
          </p:sp>
          <p:sp>
            <p:nvSpPr>
              <p:cNvPr id="15" name="Oval 2060"/>
              <p:cNvSpPr>
                <a:spLocks noChangeArrowheads="1"/>
              </p:cNvSpPr>
              <p:nvPr/>
            </p:nvSpPr>
            <p:spPr bwMode="auto">
              <a:xfrm>
                <a:off x="5822950" y="5989638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 sz="2400">
                  <a:latin typeface="+mn-lt"/>
                  <a:ea typeface="SimSun" panose="02010600030101010101" pitchFamily="2" charset="-122"/>
                </a:endParaRPr>
              </a:p>
            </p:txBody>
          </p:sp>
          <p:sp>
            <p:nvSpPr>
              <p:cNvPr id="16" name="Oval 2061"/>
              <p:cNvSpPr>
                <a:spLocks noChangeArrowheads="1"/>
              </p:cNvSpPr>
              <p:nvPr/>
            </p:nvSpPr>
            <p:spPr bwMode="auto">
              <a:xfrm>
                <a:off x="5822950" y="4648200"/>
                <a:ext cx="1104900" cy="11049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 sz="2400">
                  <a:latin typeface="+mn-lt"/>
                  <a:ea typeface="SimSun" panose="02010600030101010101" pitchFamily="2" charset="-122"/>
                </a:endParaRPr>
              </a:p>
            </p:txBody>
          </p:sp>
          <p:sp>
            <p:nvSpPr>
              <p:cNvPr id="17" name="Oval 2062"/>
              <p:cNvSpPr>
                <a:spLocks noChangeArrowheads="1"/>
              </p:cNvSpPr>
              <p:nvPr/>
            </p:nvSpPr>
            <p:spPr bwMode="auto">
              <a:xfrm>
                <a:off x="5822950" y="4983163"/>
                <a:ext cx="98425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 sz="2400">
                  <a:latin typeface="+mn-lt"/>
                  <a:ea typeface="SimSun" panose="02010600030101010101" pitchFamily="2" charset="-122"/>
                </a:endParaRPr>
              </a:p>
            </p:txBody>
          </p:sp>
          <p:sp>
            <p:nvSpPr>
              <p:cNvPr id="18" name="Oval 2063"/>
              <p:cNvSpPr>
                <a:spLocks noChangeArrowheads="1"/>
              </p:cNvSpPr>
              <p:nvPr/>
            </p:nvSpPr>
            <p:spPr bwMode="auto">
              <a:xfrm>
                <a:off x="6492875" y="5654675"/>
                <a:ext cx="100013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 sz="2400">
                  <a:latin typeface="+mn-lt"/>
                  <a:ea typeface="SimSun" panose="02010600030101010101" pitchFamily="2" charset="-122"/>
                </a:endParaRPr>
              </a:p>
            </p:txBody>
          </p:sp>
          <p:sp>
            <p:nvSpPr>
              <p:cNvPr id="19" name="Oval 2064"/>
              <p:cNvSpPr>
                <a:spLocks noChangeArrowheads="1"/>
              </p:cNvSpPr>
              <p:nvPr/>
            </p:nvSpPr>
            <p:spPr bwMode="auto">
              <a:xfrm>
                <a:off x="6270625" y="5207000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 sz="2400">
                  <a:latin typeface="+mn-lt"/>
                  <a:ea typeface="SimSun" panose="02010600030101010101" pitchFamily="2" charset="-122"/>
                </a:endParaRPr>
              </a:p>
            </p:txBody>
          </p:sp>
          <p:sp>
            <p:nvSpPr>
              <p:cNvPr id="20" name="Oval 2065"/>
              <p:cNvSpPr>
                <a:spLocks noChangeArrowheads="1"/>
              </p:cNvSpPr>
              <p:nvPr/>
            </p:nvSpPr>
            <p:spPr bwMode="auto">
              <a:xfrm>
                <a:off x="5711825" y="5765800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 sz="2400">
                  <a:latin typeface="+mn-lt"/>
                  <a:ea typeface="SimSun" panose="02010600030101010101" pitchFamily="2" charset="-122"/>
                </a:endParaRPr>
              </a:p>
            </p:txBody>
          </p:sp>
          <p:sp>
            <p:nvSpPr>
              <p:cNvPr id="21" name="Oval 2066"/>
              <p:cNvSpPr>
                <a:spLocks noChangeArrowheads="1"/>
              </p:cNvSpPr>
              <p:nvPr/>
            </p:nvSpPr>
            <p:spPr bwMode="auto">
              <a:xfrm>
                <a:off x="5934075" y="5541963"/>
                <a:ext cx="100013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 sz="2400">
                  <a:latin typeface="+mn-lt"/>
                  <a:ea typeface="SimSun" panose="02010600030101010101" pitchFamily="2" charset="-122"/>
                </a:endParaRPr>
              </a:p>
            </p:txBody>
          </p:sp>
          <p:sp>
            <p:nvSpPr>
              <p:cNvPr id="22" name="Oval 2067"/>
              <p:cNvSpPr>
                <a:spLocks noChangeArrowheads="1"/>
              </p:cNvSpPr>
              <p:nvPr/>
            </p:nvSpPr>
            <p:spPr bwMode="auto">
              <a:xfrm>
                <a:off x="6157913" y="5876925"/>
                <a:ext cx="100013" cy="100013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 sz="2400">
                  <a:latin typeface="+mn-lt"/>
                  <a:ea typeface="SimSun" panose="02010600030101010101" pitchFamily="2" charset="-122"/>
                </a:endParaRPr>
              </a:p>
            </p:txBody>
          </p:sp>
          <p:sp>
            <p:nvSpPr>
              <p:cNvPr id="23" name="Oval 2068"/>
              <p:cNvSpPr>
                <a:spLocks noChangeArrowheads="1"/>
              </p:cNvSpPr>
              <p:nvPr/>
            </p:nvSpPr>
            <p:spPr bwMode="auto">
              <a:xfrm>
                <a:off x="6716713" y="5989638"/>
                <a:ext cx="100013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 sz="2400">
                  <a:latin typeface="+mn-lt"/>
                  <a:ea typeface="SimSun" panose="02010600030101010101" pitchFamily="2" charset="-122"/>
                </a:endParaRPr>
              </a:p>
            </p:txBody>
          </p:sp>
          <p:sp>
            <p:nvSpPr>
              <p:cNvPr id="24" name="Oval 2069"/>
              <p:cNvSpPr>
                <a:spLocks noChangeArrowheads="1"/>
              </p:cNvSpPr>
              <p:nvPr/>
            </p:nvSpPr>
            <p:spPr bwMode="auto">
              <a:xfrm>
                <a:off x="5487988" y="5207000"/>
                <a:ext cx="1104900" cy="11049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 sz="2400">
                  <a:latin typeface="+mn-lt"/>
                  <a:ea typeface="SimSun" panose="02010600030101010101" pitchFamily="2" charset="-122"/>
                </a:endParaRPr>
              </a:p>
            </p:txBody>
          </p:sp>
          <p:sp>
            <p:nvSpPr>
              <p:cNvPr id="25" name="Rectangle 2070"/>
              <p:cNvSpPr>
                <a:spLocks noChangeArrowheads="1"/>
              </p:cNvSpPr>
              <p:nvPr/>
            </p:nvSpPr>
            <p:spPr bwMode="auto">
              <a:xfrm>
                <a:off x="6324600" y="4946650"/>
                <a:ext cx="381000" cy="462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+mn-lt"/>
                    <a:ea typeface="SimSun" panose="02010600030101010101" pitchFamily="2" charset="-122"/>
                  </a:rPr>
                  <a:t>p</a:t>
                </a:r>
              </a:p>
            </p:txBody>
          </p:sp>
          <p:sp>
            <p:nvSpPr>
              <p:cNvPr id="26" name="Rectangle 2071"/>
              <p:cNvSpPr>
                <a:spLocks noChangeArrowheads="1"/>
              </p:cNvSpPr>
              <p:nvPr/>
            </p:nvSpPr>
            <p:spPr bwMode="auto">
              <a:xfrm>
                <a:off x="5867400" y="5715000"/>
                <a:ext cx="381000" cy="462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400">
                    <a:latin typeface="+mn-lt"/>
                    <a:ea typeface="SimSun" panose="02010600030101010101" pitchFamily="2" charset="-122"/>
                  </a:rPr>
                  <a:t>q</a:t>
                </a:r>
              </a:p>
            </p:txBody>
          </p:sp>
          <p:sp>
            <p:nvSpPr>
              <p:cNvPr id="27" name="Oval 2065"/>
              <p:cNvSpPr>
                <a:spLocks noChangeArrowheads="1"/>
              </p:cNvSpPr>
              <p:nvPr/>
            </p:nvSpPr>
            <p:spPr bwMode="auto">
              <a:xfrm>
                <a:off x="5997575" y="5768975"/>
                <a:ext cx="98425" cy="98425"/>
              </a:xfrm>
              <a:prstGeom prst="ellipse">
                <a:avLst/>
              </a:prstGeom>
              <a:solidFill>
                <a:srgbClr val="CC330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zh-CN" altLang="zh-CN" sz="2400">
                  <a:latin typeface="+mn-lt"/>
                  <a:ea typeface="SimSun" panose="02010600030101010101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46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529105"/>
            <a:ext cx="5543550" cy="4643095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Density-reachable: </a:t>
            </a:r>
          </a:p>
          <a:p>
            <a:pPr lvl="1">
              <a:spcBef>
                <a:spcPct val="50000"/>
              </a:spcBef>
            </a:pPr>
            <a:r>
              <a:rPr lang="en-US" altLang="zh-CN" dirty="0">
                <a:ea typeface="SimSun" panose="02010600030101010101" pitchFamily="2" charset="-122"/>
              </a:rPr>
              <a:t>A point </a:t>
            </a:r>
            <a:r>
              <a:rPr lang="en-US" altLang="zh-CN" i="1" dirty="0">
                <a:ea typeface="SimSun" panose="02010600030101010101" pitchFamily="2" charset="-122"/>
              </a:rPr>
              <a:t>p</a:t>
            </a:r>
            <a:r>
              <a:rPr lang="en-US" altLang="zh-CN" dirty="0">
                <a:ea typeface="SimSun" panose="02010600030101010101" pitchFamily="2" charset="-122"/>
              </a:rPr>
              <a:t> is </a:t>
            </a:r>
            <a:r>
              <a:rPr lang="en-US" altLang="zh-CN" dirty="0">
                <a:solidFill>
                  <a:schemeClr val="hlink"/>
                </a:solidFill>
                <a:ea typeface="SimSun" panose="02010600030101010101" pitchFamily="2" charset="-122"/>
              </a:rPr>
              <a:t>density-reachable</a:t>
            </a:r>
            <a:r>
              <a:rPr lang="en-US" altLang="zh-CN" dirty="0">
                <a:ea typeface="SimSun" panose="02010600030101010101" pitchFamily="2" charset="-122"/>
              </a:rPr>
              <a:t> from a point </a:t>
            </a:r>
            <a:r>
              <a:rPr lang="en-US" altLang="zh-CN" i="1" dirty="0">
                <a:ea typeface="SimSun" panose="02010600030101010101" pitchFamily="2" charset="-122"/>
              </a:rPr>
              <a:t>q</a:t>
            </a:r>
            <a:r>
              <a:rPr lang="en-US" altLang="zh-CN" dirty="0">
                <a:ea typeface="SimSun" panose="02010600030101010101" pitchFamily="2" charset="-122"/>
              </a:rPr>
              <a:t> w.r.t. </a:t>
            </a:r>
            <a:r>
              <a:rPr lang="en-US" altLang="zh-CN" i="1" dirty="0" err="1">
                <a:ea typeface="SimSun" panose="02010600030101010101" pitchFamily="2" charset="-122"/>
              </a:rPr>
              <a:t>Eps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en-US" altLang="zh-CN" i="1" dirty="0" err="1">
                <a:ea typeface="SimSun" panose="02010600030101010101" pitchFamily="2" charset="-122"/>
              </a:rPr>
              <a:t>MinPts</a:t>
            </a:r>
            <a:r>
              <a:rPr lang="en-US" altLang="zh-CN" dirty="0">
                <a:ea typeface="SimSun" panose="02010600030101010101" pitchFamily="2" charset="-122"/>
              </a:rPr>
              <a:t> if there is a chain of points </a:t>
            </a:r>
            <a:r>
              <a:rPr lang="en-US" altLang="zh-CN" i="1" dirty="0">
                <a:ea typeface="SimSun" panose="02010600030101010101" pitchFamily="2" charset="-122"/>
              </a:rPr>
              <a:t>p</a:t>
            </a:r>
            <a:r>
              <a:rPr lang="en-US" altLang="zh-CN" i="1" baseline="-25000" dirty="0">
                <a:ea typeface="SimSun" panose="02010600030101010101" pitchFamily="2" charset="-122"/>
              </a:rPr>
              <a:t>1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</a:rPr>
              <a:t>…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en-US" altLang="zh-CN" i="1" dirty="0" err="1">
                <a:ea typeface="SimSun" panose="02010600030101010101" pitchFamily="2" charset="-122"/>
              </a:rPr>
              <a:t>p</a:t>
            </a:r>
            <a:r>
              <a:rPr lang="en-US" altLang="zh-CN" i="1" baseline="-25000" dirty="0" err="1">
                <a:ea typeface="SimSun" panose="02010600030101010101" pitchFamily="2" charset="-122"/>
              </a:rPr>
              <a:t>n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en-US" altLang="zh-CN" i="1" dirty="0">
                <a:ea typeface="SimSun" panose="02010600030101010101" pitchFamily="2" charset="-122"/>
              </a:rPr>
              <a:t>p</a:t>
            </a:r>
            <a:r>
              <a:rPr lang="en-US" altLang="zh-CN" i="1" baseline="-25000" dirty="0">
                <a:ea typeface="SimSun" panose="02010600030101010101" pitchFamily="2" charset="-122"/>
              </a:rPr>
              <a:t>1</a:t>
            </a:r>
            <a:r>
              <a:rPr lang="en-US" altLang="zh-CN" dirty="0">
                <a:ea typeface="SimSun" panose="02010600030101010101" pitchFamily="2" charset="-122"/>
              </a:rPr>
              <a:t> = </a:t>
            </a:r>
            <a:r>
              <a:rPr lang="en-US" altLang="zh-CN" i="1" dirty="0">
                <a:ea typeface="SimSun" panose="02010600030101010101" pitchFamily="2" charset="-122"/>
              </a:rPr>
              <a:t>q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en-US" altLang="zh-CN" i="1" dirty="0" err="1">
                <a:ea typeface="SimSun" panose="02010600030101010101" pitchFamily="2" charset="-122"/>
              </a:rPr>
              <a:t>p</a:t>
            </a:r>
            <a:r>
              <a:rPr lang="en-US" altLang="zh-CN" i="1" baseline="-25000" dirty="0" err="1">
                <a:ea typeface="SimSun" panose="02010600030101010101" pitchFamily="2" charset="-122"/>
              </a:rPr>
              <a:t>n</a:t>
            </a:r>
            <a:r>
              <a:rPr lang="en-US" altLang="zh-CN" dirty="0">
                <a:ea typeface="SimSun" panose="02010600030101010101" pitchFamily="2" charset="-122"/>
              </a:rPr>
              <a:t> = </a:t>
            </a:r>
            <a:r>
              <a:rPr lang="en-US" altLang="zh-CN" i="1" dirty="0">
                <a:ea typeface="SimSun" panose="02010600030101010101" pitchFamily="2" charset="-122"/>
              </a:rPr>
              <a:t>p</a:t>
            </a:r>
            <a:r>
              <a:rPr lang="en-US" altLang="zh-CN" dirty="0">
                <a:ea typeface="SimSun" panose="02010600030101010101" pitchFamily="2" charset="-122"/>
              </a:rPr>
              <a:t> such that </a:t>
            </a:r>
            <a:r>
              <a:rPr lang="en-US" altLang="zh-CN" i="1" dirty="0">
                <a:ea typeface="SimSun" panose="02010600030101010101" pitchFamily="2" charset="-122"/>
              </a:rPr>
              <a:t>p</a:t>
            </a:r>
            <a:r>
              <a:rPr lang="en-US" altLang="zh-CN" i="1" baseline="-25000" dirty="0">
                <a:ea typeface="SimSun" panose="02010600030101010101" pitchFamily="2" charset="-122"/>
              </a:rPr>
              <a:t>i+1</a:t>
            </a:r>
            <a:r>
              <a:rPr lang="en-US" altLang="zh-CN" dirty="0">
                <a:ea typeface="SimSun" panose="02010600030101010101" pitchFamily="2" charset="-122"/>
              </a:rPr>
              <a:t> is directly density-reachable from </a:t>
            </a:r>
            <a:r>
              <a:rPr lang="en-US" altLang="zh-CN" i="1" dirty="0">
                <a:ea typeface="SimSun" panose="02010600030101010101" pitchFamily="2" charset="-122"/>
              </a:rPr>
              <a:t>p</a:t>
            </a:r>
            <a:r>
              <a:rPr lang="en-US" altLang="zh-CN" i="1" baseline="-25000" dirty="0">
                <a:ea typeface="SimSun" panose="02010600030101010101" pitchFamily="2" charset="-122"/>
              </a:rPr>
              <a:t>i</a:t>
            </a:r>
            <a:r>
              <a:rPr lang="en-US" altLang="zh-CN" dirty="0">
                <a:ea typeface="SimSun" panose="02010600030101010101" pitchFamily="2" charset="-122"/>
              </a:rPr>
              <a:t>	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Density-connected</a:t>
            </a:r>
          </a:p>
          <a:p>
            <a:pPr lvl="1">
              <a:spcBef>
                <a:spcPct val="50000"/>
              </a:spcBef>
            </a:pPr>
            <a:r>
              <a:rPr lang="en-US" altLang="zh-CN" dirty="0">
                <a:ea typeface="SimSun" panose="02010600030101010101" pitchFamily="2" charset="-122"/>
              </a:rPr>
              <a:t>A point </a:t>
            </a:r>
            <a:r>
              <a:rPr lang="en-US" altLang="zh-CN" i="1" dirty="0">
                <a:ea typeface="SimSun" panose="02010600030101010101" pitchFamily="2" charset="-122"/>
              </a:rPr>
              <a:t>p</a:t>
            </a:r>
            <a:r>
              <a:rPr lang="en-US" altLang="zh-CN" dirty="0">
                <a:ea typeface="SimSun" panose="02010600030101010101" pitchFamily="2" charset="-122"/>
              </a:rPr>
              <a:t> is </a:t>
            </a:r>
            <a:r>
              <a:rPr lang="en-US" altLang="zh-CN" dirty="0">
                <a:solidFill>
                  <a:schemeClr val="hlink"/>
                </a:solidFill>
                <a:ea typeface="SimSun" panose="02010600030101010101" pitchFamily="2" charset="-122"/>
              </a:rPr>
              <a:t>density-connected</a:t>
            </a:r>
            <a:r>
              <a:rPr lang="en-US" altLang="zh-CN" dirty="0">
                <a:ea typeface="SimSun" panose="02010600030101010101" pitchFamily="2" charset="-122"/>
              </a:rPr>
              <a:t> to a point </a:t>
            </a:r>
            <a:r>
              <a:rPr lang="en-US" altLang="zh-CN" i="1" dirty="0">
                <a:ea typeface="SimSun" panose="02010600030101010101" pitchFamily="2" charset="-122"/>
              </a:rPr>
              <a:t>q</a:t>
            </a:r>
            <a:r>
              <a:rPr lang="en-US" altLang="zh-CN" dirty="0">
                <a:ea typeface="SimSun" panose="02010600030101010101" pitchFamily="2" charset="-122"/>
              </a:rPr>
              <a:t> w.r.t. </a:t>
            </a:r>
            <a:r>
              <a:rPr lang="en-US" altLang="zh-CN" i="1" dirty="0" err="1">
                <a:ea typeface="SimSun" panose="02010600030101010101" pitchFamily="2" charset="-122"/>
              </a:rPr>
              <a:t>Eps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en-US" altLang="zh-CN" i="1" dirty="0" err="1">
                <a:ea typeface="SimSun" panose="02010600030101010101" pitchFamily="2" charset="-122"/>
              </a:rPr>
              <a:t>MinPts</a:t>
            </a:r>
            <a:r>
              <a:rPr lang="en-US" altLang="zh-CN" dirty="0">
                <a:ea typeface="SimSun" panose="02010600030101010101" pitchFamily="2" charset="-122"/>
              </a:rPr>
              <a:t> if there is a point </a:t>
            </a:r>
            <a:r>
              <a:rPr lang="en-US" altLang="zh-CN" i="1" dirty="0">
                <a:ea typeface="SimSun" panose="02010600030101010101" pitchFamily="2" charset="-122"/>
              </a:rPr>
              <a:t>o </a:t>
            </a:r>
            <a:r>
              <a:rPr lang="en-US" altLang="zh-CN" dirty="0">
                <a:ea typeface="SimSun" panose="02010600030101010101" pitchFamily="2" charset="-122"/>
              </a:rPr>
              <a:t>such that both, </a:t>
            </a:r>
            <a:r>
              <a:rPr lang="en-US" altLang="zh-CN" i="1" dirty="0">
                <a:ea typeface="SimSun" panose="02010600030101010101" pitchFamily="2" charset="-122"/>
              </a:rPr>
              <a:t>p</a:t>
            </a:r>
            <a:r>
              <a:rPr lang="en-US" altLang="zh-CN" dirty="0">
                <a:ea typeface="SimSun" panose="02010600030101010101" pitchFamily="2" charset="-122"/>
              </a:rPr>
              <a:t> and </a:t>
            </a:r>
            <a:r>
              <a:rPr lang="en-US" altLang="zh-CN" i="1" dirty="0">
                <a:ea typeface="SimSun" panose="02010600030101010101" pitchFamily="2" charset="-122"/>
              </a:rPr>
              <a:t>q</a:t>
            </a:r>
            <a:r>
              <a:rPr lang="en-US" altLang="zh-CN" dirty="0">
                <a:ea typeface="SimSun" panose="02010600030101010101" pitchFamily="2" charset="-122"/>
              </a:rPr>
              <a:t> are density-reachable from </a:t>
            </a:r>
            <a:r>
              <a:rPr lang="en-US" altLang="zh-CN" i="1" dirty="0">
                <a:ea typeface="SimSun" panose="02010600030101010101" pitchFamily="2" charset="-122"/>
              </a:rPr>
              <a:t>o</a:t>
            </a:r>
            <a:r>
              <a:rPr lang="en-US" altLang="zh-CN" dirty="0">
                <a:ea typeface="SimSun" panose="02010600030101010101" pitchFamily="2" charset="-122"/>
              </a:rPr>
              <a:t> w.r.t. </a:t>
            </a:r>
            <a:r>
              <a:rPr lang="en-US" altLang="zh-CN" i="1" dirty="0" err="1">
                <a:ea typeface="SimSun" panose="02010600030101010101" pitchFamily="2" charset="-122"/>
              </a:rPr>
              <a:t>Eps</a:t>
            </a:r>
            <a:r>
              <a:rPr lang="en-US" altLang="zh-CN" dirty="0">
                <a:ea typeface="SimSun" panose="02010600030101010101" pitchFamily="2" charset="-122"/>
              </a:rPr>
              <a:t> and </a:t>
            </a:r>
            <a:r>
              <a:rPr lang="en-US" altLang="zh-CN" i="1" dirty="0" err="1">
                <a:ea typeface="SimSun" panose="02010600030101010101" pitchFamily="2" charset="-122"/>
              </a:rPr>
              <a:t>MinPts</a:t>
            </a:r>
            <a:endParaRPr lang="en-US" altLang="zh-CN" dirty="0">
              <a:ea typeface="SimSun" panose="02010600030101010101" pitchFamily="2" charset="-122"/>
            </a:endParaRP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Density-Reachable and Density-Connected</a:t>
            </a:r>
            <a:endParaRPr lang="id-ID" dirty="0"/>
          </a:p>
        </p:txBody>
      </p:sp>
      <p:sp>
        <p:nvSpPr>
          <p:cNvPr id="5" name="Oval 1028"/>
          <p:cNvSpPr>
            <a:spLocks noChangeArrowheads="1"/>
          </p:cNvSpPr>
          <p:nvPr/>
        </p:nvSpPr>
        <p:spPr bwMode="auto">
          <a:xfrm>
            <a:off x="8728076" y="2459039"/>
            <a:ext cx="100013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 sz="200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6" name="Oval 1029"/>
          <p:cNvSpPr>
            <a:spLocks noChangeArrowheads="1"/>
          </p:cNvSpPr>
          <p:nvPr/>
        </p:nvSpPr>
        <p:spPr bwMode="auto">
          <a:xfrm>
            <a:off x="9064626" y="2570163"/>
            <a:ext cx="98425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 sz="200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7" name="Oval 1030"/>
          <p:cNvSpPr>
            <a:spLocks noChangeArrowheads="1"/>
          </p:cNvSpPr>
          <p:nvPr/>
        </p:nvSpPr>
        <p:spPr bwMode="auto">
          <a:xfrm>
            <a:off x="9064626" y="2235201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 sz="200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8" name="Oval 1031"/>
          <p:cNvSpPr>
            <a:spLocks noChangeArrowheads="1"/>
          </p:cNvSpPr>
          <p:nvPr/>
        </p:nvSpPr>
        <p:spPr bwMode="auto">
          <a:xfrm>
            <a:off x="8616951" y="2905126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 sz="200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9" name="Oval 1032"/>
          <p:cNvSpPr>
            <a:spLocks noChangeArrowheads="1"/>
          </p:cNvSpPr>
          <p:nvPr/>
        </p:nvSpPr>
        <p:spPr bwMode="auto">
          <a:xfrm>
            <a:off x="8840789" y="2682876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 sz="200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10" name="Oval 1033"/>
          <p:cNvSpPr>
            <a:spLocks noChangeArrowheads="1"/>
          </p:cNvSpPr>
          <p:nvPr/>
        </p:nvSpPr>
        <p:spPr bwMode="auto">
          <a:xfrm>
            <a:off x="8840789" y="2905126"/>
            <a:ext cx="98425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 sz="200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11" name="Oval 1034"/>
          <p:cNvSpPr>
            <a:spLocks noChangeArrowheads="1"/>
          </p:cNvSpPr>
          <p:nvPr/>
        </p:nvSpPr>
        <p:spPr bwMode="auto">
          <a:xfrm>
            <a:off x="9251951" y="3048001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 sz="200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12" name="Oval 1035"/>
          <p:cNvSpPr>
            <a:spLocks noChangeArrowheads="1"/>
          </p:cNvSpPr>
          <p:nvPr/>
        </p:nvSpPr>
        <p:spPr bwMode="auto">
          <a:xfrm>
            <a:off x="9175751" y="2011363"/>
            <a:ext cx="98425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 sz="200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13" name="Oval 1036"/>
          <p:cNvSpPr>
            <a:spLocks noChangeArrowheads="1"/>
          </p:cNvSpPr>
          <p:nvPr/>
        </p:nvSpPr>
        <p:spPr bwMode="auto">
          <a:xfrm>
            <a:off x="9845676" y="2682876"/>
            <a:ext cx="100013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 sz="200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14" name="Oval 1037"/>
          <p:cNvSpPr>
            <a:spLocks noChangeArrowheads="1"/>
          </p:cNvSpPr>
          <p:nvPr/>
        </p:nvSpPr>
        <p:spPr bwMode="auto">
          <a:xfrm>
            <a:off x="9623426" y="2235201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 sz="200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15" name="Oval 1038"/>
          <p:cNvSpPr>
            <a:spLocks noChangeArrowheads="1"/>
          </p:cNvSpPr>
          <p:nvPr/>
        </p:nvSpPr>
        <p:spPr bwMode="auto">
          <a:xfrm>
            <a:off x="9064626" y="2794001"/>
            <a:ext cx="98425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 sz="200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16" name="Oval 1039"/>
          <p:cNvSpPr>
            <a:spLocks noChangeArrowheads="1"/>
          </p:cNvSpPr>
          <p:nvPr/>
        </p:nvSpPr>
        <p:spPr bwMode="auto">
          <a:xfrm>
            <a:off x="9286876" y="2570163"/>
            <a:ext cx="100013" cy="100012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 sz="200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17" name="Oval 1040"/>
          <p:cNvSpPr>
            <a:spLocks noChangeArrowheads="1"/>
          </p:cNvSpPr>
          <p:nvPr/>
        </p:nvSpPr>
        <p:spPr bwMode="auto">
          <a:xfrm>
            <a:off x="9510713" y="2905126"/>
            <a:ext cx="100012" cy="100013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 sz="200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18" name="Oval 1041"/>
          <p:cNvSpPr>
            <a:spLocks noChangeArrowheads="1"/>
          </p:cNvSpPr>
          <p:nvPr/>
        </p:nvSpPr>
        <p:spPr bwMode="auto">
          <a:xfrm>
            <a:off x="10069513" y="3017839"/>
            <a:ext cx="100012" cy="98425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 sz="200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19" name="Oval 1042"/>
          <p:cNvSpPr>
            <a:spLocks noChangeArrowheads="1"/>
          </p:cNvSpPr>
          <p:nvPr/>
        </p:nvSpPr>
        <p:spPr bwMode="auto">
          <a:xfrm>
            <a:off x="8566150" y="20574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 sz="200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20" name="Oval 1043"/>
          <p:cNvSpPr>
            <a:spLocks noChangeArrowheads="1"/>
          </p:cNvSpPr>
          <p:nvPr/>
        </p:nvSpPr>
        <p:spPr bwMode="auto">
          <a:xfrm>
            <a:off x="8078788" y="23114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 sz="200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21" name="Rectangle 1044"/>
          <p:cNvSpPr>
            <a:spLocks noChangeArrowheads="1"/>
          </p:cNvSpPr>
          <p:nvPr/>
        </p:nvSpPr>
        <p:spPr bwMode="auto">
          <a:xfrm>
            <a:off x="9677400" y="2051050"/>
            <a:ext cx="3810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i="1">
                <a:latin typeface="+mn-lt"/>
                <a:ea typeface="SimSun" panose="02010600030101010101" pitchFamily="2" charset="-122"/>
              </a:rPr>
              <a:t>p</a:t>
            </a:r>
          </a:p>
        </p:txBody>
      </p:sp>
      <p:sp>
        <p:nvSpPr>
          <p:cNvPr id="22" name="Rectangle 1045"/>
          <p:cNvSpPr>
            <a:spLocks noChangeArrowheads="1"/>
          </p:cNvSpPr>
          <p:nvPr/>
        </p:nvSpPr>
        <p:spPr bwMode="auto">
          <a:xfrm>
            <a:off x="8305800" y="2736850"/>
            <a:ext cx="3810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i="1">
                <a:latin typeface="+mn-lt"/>
                <a:ea typeface="SimSun" panose="02010600030101010101" pitchFamily="2" charset="-122"/>
              </a:rPr>
              <a:t>q</a:t>
            </a:r>
          </a:p>
        </p:txBody>
      </p:sp>
      <p:sp>
        <p:nvSpPr>
          <p:cNvPr id="23" name="Oval 1046"/>
          <p:cNvSpPr>
            <a:spLocks noChangeArrowheads="1"/>
          </p:cNvSpPr>
          <p:nvPr/>
        </p:nvSpPr>
        <p:spPr bwMode="auto">
          <a:xfrm>
            <a:off x="9023350" y="1752600"/>
            <a:ext cx="1104900" cy="11049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zh-CN" altLang="zh-CN" sz="200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24" name="Rectangle 1047"/>
          <p:cNvSpPr>
            <a:spLocks noChangeArrowheads="1"/>
          </p:cNvSpPr>
          <p:nvPr/>
        </p:nvSpPr>
        <p:spPr bwMode="auto">
          <a:xfrm>
            <a:off x="9067800" y="2508250"/>
            <a:ext cx="6096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i="1">
                <a:latin typeface="+mn-lt"/>
                <a:ea typeface="SimSun" panose="02010600030101010101" pitchFamily="2" charset="-122"/>
              </a:rPr>
              <a:t>p</a:t>
            </a:r>
            <a:r>
              <a:rPr lang="en-US" altLang="zh-CN" sz="2000" b="1" i="1" baseline="-25000">
                <a:latin typeface="+mn-lt"/>
                <a:ea typeface="SimSun" panose="02010600030101010101" pitchFamily="2" charset="-122"/>
              </a:rPr>
              <a:t>1</a:t>
            </a:r>
          </a:p>
        </p:txBody>
      </p:sp>
      <p:sp>
        <p:nvSpPr>
          <p:cNvPr id="25" name="Line 1048"/>
          <p:cNvSpPr>
            <a:spLocks noChangeShapeType="1"/>
          </p:cNvSpPr>
          <p:nvPr/>
        </p:nvSpPr>
        <p:spPr bwMode="auto">
          <a:xfrm flipH="1">
            <a:off x="9144000" y="235585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 sz="2000">
              <a:latin typeface="+mn-lt"/>
            </a:endParaRPr>
          </a:p>
        </p:txBody>
      </p:sp>
      <p:grpSp>
        <p:nvGrpSpPr>
          <p:cNvPr id="26" name="Group 1049"/>
          <p:cNvGrpSpPr>
            <a:grpSpLocks/>
          </p:cNvGrpSpPr>
          <p:nvPr/>
        </p:nvGrpSpPr>
        <p:grpSpPr bwMode="auto">
          <a:xfrm>
            <a:off x="7575550" y="4343400"/>
            <a:ext cx="2863850" cy="1485900"/>
            <a:chOff x="3428" y="2740"/>
            <a:chExt cx="1804" cy="936"/>
          </a:xfrm>
        </p:grpSpPr>
        <p:sp>
          <p:nvSpPr>
            <p:cNvPr id="27" name="Oval 1050"/>
            <p:cNvSpPr>
              <a:spLocks noChangeArrowheads="1"/>
            </p:cNvSpPr>
            <p:nvPr/>
          </p:nvSpPr>
          <p:spPr bwMode="auto">
            <a:xfrm>
              <a:off x="3914" y="3089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28" name="Oval 1051"/>
            <p:cNvSpPr>
              <a:spLocks noChangeArrowheads="1"/>
            </p:cNvSpPr>
            <p:nvPr/>
          </p:nvSpPr>
          <p:spPr bwMode="auto">
            <a:xfrm>
              <a:off x="4126" y="3159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29" name="Oval 1052"/>
            <p:cNvSpPr>
              <a:spLocks noChangeArrowheads="1"/>
            </p:cNvSpPr>
            <p:nvPr/>
          </p:nvSpPr>
          <p:spPr bwMode="auto">
            <a:xfrm>
              <a:off x="4126" y="2948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0" name="Oval 1053"/>
            <p:cNvSpPr>
              <a:spLocks noChangeArrowheads="1"/>
            </p:cNvSpPr>
            <p:nvPr/>
          </p:nvSpPr>
          <p:spPr bwMode="auto">
            <a:xfrm>
              <a:off x="3844" y="3370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1" name="Oval 1054"/>
            <p:cNvSpPr>
              <a:spLocks noChangeArrowheads="1"/>
            </p:cNvSpPr>
            <p:nvPr/>
          </p:nvSpPr>
          <p:spPr bwMode="auto">
            <a:xfrm>
              <a:off x="3985" y="3230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2" name="Oval 1055"/>
            <p:cNvSpPr>
              <a:spLocks noChangeArrowheads="1"/>
            </p:cNvSpPr>
            <p:nvPr/>
          </p:nvSpPr>
          <p:spPr bwMode="auto">
            <a:xfrm>
              <a:off x="4129" y="3514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3" name="Oval 1056"/>
            <p:cNvSpPr>
              <a:spLocks noChangeArrowheads="1"/>
            </p:cNvSpPr>
            <p:nvPr/>
          </p:nvSpPr>
          <p:spPr bwMode="auto">
            <a:xfrm>
              <a:off x="4196" y="3297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4" name="Oval 1057"/>
            <p:cNvSpPr>
              <a:spLocks noChangeArrowheads="1"/>
            </p:cNvSpPr>
            <p:nvPr/>
          </p:nvSpPr>
          <p:spPr bwMode="auto">
            <a:xfrm>
              <a:off x="4196" y="2807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5" name="Oval 1058"/>
            <p:cNvSpPr>
              <a:spLocks noChangeArrowheads="1"/>
            </p:cNvSpPr>
            <p:nvPr/>
          </p:nvSpPr>
          <p:spPr bwMode="auto">
            <a:xfrm>
              <a:off x="4618" y="3230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6" name="Oval 1059"/>
            <p:cNvSpPr>
              <a:spLocks noChangeArrowheads="1"/>
            </p:cNvSpPr>
            <p:nvPr/>
          </p:nvSpPr>
          <p:spPr bwMode="auto">
            <a:xfrm>
              <a:off x="4478" y="2948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7" name="Oval 1060"/>
            <p:cNvSpPr>
              <a:spLocks noChangeArrowheads="1"/>
            </p:cNvSpPr>
            <p:nvPr/>
          </p:nvSpPr>
          <p:spPr bwMode="auto">
            <a:xfrm>
              <a:off x="3694" y="3252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8" name="Oval 1061"/>
            <p:cNvSpPr>
              <a:spLocks noChangeArrowheads="1"/>
            </p:cNvSpPr>
            <p:nvPr/>
          </p:nvSpPr>
          <p:spPr bwMode="auto">
            <a:xfrm>
              <a:off x="4266" y="3159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9" name="Oval 1062"/>
            <p:cNvSpPr>
              <a:spLocks noChangeArrowheads="1"/>
            </p:cNvSpPr>
            <p:nvPr/>
          </p:nvSpPr>
          <p:spPr bwMode="auto">
            <a:xfrm>
              <a:off x="4407" y="3370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0" name="Oval 1063"/>
            <p:cNvSpPr>
              <a:spLocks noChangeArrowheads="1"/>
            </p:cNvSpPr>
            <p:nvPr/>
          </p:nvSpPr>
          <p:spPr bwMode="auto">
            <a:xfrm>
              <a:off x="4759" y="3441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1" name="Rectangle 1064"/>
            <p:cNvSpPr>
              <a:spLocks noChangeArrowheads="1"/>
            </p:cNvSpPr>
            <p:nvPr/>
          </p:nvSpPr>
          <p:spPr bwMode="auto">
            <a:xfrm>
              <a:off x="3504" y="2832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+mn-lt"/>
                  <a:ea typeface="SimSun" panose="02010600030101010101" pitchFamily="2" charset="-122"/>
                </a:rPr>
                <a:t>p</a:t>
              </a:r>
            </a:p>
          </p:txBody>
        </p:sp>
        <p:sp>
          <p:nvSpPr>
            <p:cNvPr id="42" name="Rectangle 1065"/>
            <p:cNvSpPr>
              <a:spLocks noChangeArrowheads="1"/>
            </p:cNvSpPr>
            <p:nvPr/>
          </p:nvSpPr>
          <p:spPr bwMode="auto">
            <a:xfrm>
              <a:off x="4992" y="2832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+mn-lt"/>
                  <a:ea typeface="SimSun" panose="02010600030101010101" pitchFamily="2" charset="-122"/>
                </a:rPr>
                <a:t>q</a:t>
              </a:r>
            </a:p>
          </p:txBody>
        </p:sp>
        <p:sp>
          <p:nvSpPr>
            <p:cNvPr id="43" name="Oval 1066"/>
            <p:cNvSpPr>
              <a:spLocks noChangeArrowheads="1"/>
            </p:cNvSpPr>
            <p:nvPr/>
          </p:nvSpPr>
          <p:spPr bwMode="auto">
            <a:xfrm>
              <a:off x="4858" y="3182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4" name="Oval 1067"/>
            <p:cNvSpPr>
              <a:spLocks noChangeArrowheads="1"/>
            </p:cNvSpPr>
            <p:nvPr/>
          </p:nvSpPr>
          <p:spPr bwMode="auto">
            <a:xfrm>
              <a:off x="4506" y="3207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5" name="Oval 1068"/>
            <p:cNvSpPr>
              <a:spLocks noChangeArrowheads="1"/>
            </p:cNvSpPr>
            <p:nvPr/>
          </p:nvSpPr>
          <p:spPr bwMode="auto">
            <a:xfrm>
              <a:off x="4647" y="3322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6" name="Oval 1069"/>
            <p:cNvSpPr>
              <a:spLocks noChangeArrowheads="1"/>
            </p:cNvSpPr>
            <p:nvPr/>
          </p:nvSpPr>
          <p:spPr bwMode="auto">
            <a:xfrm>
              <a:off x="4954" y="2942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7" name="Oval 1070"/>
            <p:cNvSpPr>
              <a:spLocks noChangeArrowheads="1"/>
            </p:cNvSpPr>
            <p:nvPr/>
          </p:nvSpPr>
          <p:spPr bwMode="auto">
            <a:xfrm>
              <a:off x="4602" y="2871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8" name="Oval 1071"/>
            <p:cNvSpPr>
              <a:spLocks noChangeArrowheads="1"/>
            </p:cNvSpPr>
            <p:nvPr/>
          </p:nvSpPr>
          <p:spPr bwMode="auto">
            <a:xfrm>
              <a:off x="4791" y="3034"/>
              <a:ext cx="63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9" name="Oval 1072"/>
            <p:cNvSpPr>
              <a:spLocks noChangeArrowheads="1"/>
            </p:cNvSpPr>
            <p:nvPr/>
          </p:nvSpPr>
          <p:spPr bwMode="auto">
            <a:xfrm>
              <a:off x="3524" y="298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50" name="Oval 1073"/>
            <p:cNvSpPr>
              <a:spLocks noChangeArrowheads="1"/>
            </p:cNvSpPr>
            <p:nvPr/>
          </p:nvSpPr>
          <p:spPr bwMode="auto">
            <a:xfrm>
              <a:off x="3860" y="2932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51" name="Oval 1074"/>
            <p:cNvSpPr>
              <a:spLocks noChangeArrowheads="1"/>
            </p:cNvSpPr>
            <p:nvPr/>
          </p:nvSpPr>
          <p:spPr bwMode="auto">
            <a:xfrm>
              <a:off x="4244" y="2884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52" name="Oval 1075"/>
            <p:cNvSpPr>
              <a:spLocks noChangeArrowheads="1"/>
            </p:cNvSpPr>
            <p:nvPr/>
          </p:nvSpPr>
          <p:spPr bwMode="auto">
            <a:xfrm>
              <a:off x="4484" y="274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53" name="Line 1076"/>
            <p:cNvSpPr>
              <a:spLocks noChangeShapeType="1"/>
            </p:cNvSpPr>
            <p:nvPr/>
          </p:nvSpPr>
          <p:spPr bwMode="auto">
            <a:xfrm flipV="1">
              <a:off x="3888" y="3312"/>
              <a:ext cx="288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 sz="2000">
                <a:latin typeface="+mn-lt"/>
              </a:endParaRPr>
            </a:p>
          </p:txBody>
        </p:sp>
        <p:sp>
          <p:nvSpPr>
            <p:cNvPr id="54" name="Line 1077"/>
            <p:cNvSpPr>
              <a:spLocks noChangeShapeType="1"/>
            </p:cNvSpPr>
            <p:nvPr/>
          </p:nvSpPr>
          <p:spPr bwMode="auto">
            <a:xfrm flipH="1">
              <a:off x="4272" y="3264"/>
              <a:ext cx="24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 sz="2000">
                <a:latin typeface="+mn-lt"/>
              </a:endParaRPr>
            </a:p>
          </p:txBody>
        </p:sp>
        <p:sp>
          <p:nvSpPr>
            <p:cNvPr id="55" name="Oval 1078"/>
            <p:cNvSpPr>
              <a:spLocks noChangeArrowheads="1"/>
            </p:cNvSpPr>
            <p:nvPr/>
          </p:nvSpPr>
          <p:spPr bwMode="auto">
            <a:xfrm>
              <a:off x="3818" y="2993"/>
              <a:ext cx="63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56" name="Oval 1079"/>
            <p:cNvSpPr>
              <a:spLocks noChangeArrowheads="1"/>
            </p:cNvSpPr>
            <p:nvPr/>
          </p:nvSpPr>
          <p:spPr bwMode="auto">
            <a:xfrm>
              <a:off x="3694" y="3044"/>
              <a:ext cx="62" cy="62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57" name="Oval 1080"/>
            <p:cNvSpPr>
              <a:spLocks noChangeArrowheads="1"/>
            </p:cNvSpPr>
            <p:nvPr/>
          </p:nvSpPr>
          <p:spPr bwMode="auto">
            <a:xfrm>
              <a:off x="3860" y="2807"/>
              <a:ext cx="62" cy="63"/>
            </a:xfrm>
            <a:prstGeom prst="ellipse">
              <a:avLst/>
            </a:prstGeom>
            <a:solidFill>
              <a:srgbClr val="CC3300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58" name="Oval 1081"/>
            <p:cNvSpPr>
              <a:spLocks noChangeArrowheads="1"/>
            </p:cNvSpPr>
            <p:nvPr/>
          </p:nvSpPr>
          <p:spPr bwMode="auto">
            <a:xfrm>
              <a:off x="3428" y="2740"/>
              <a:ext cx="696" cy="6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59" name="Line 1082"/>
            <p:cNvSpPr>
              <a:spLocks noChangeShapeType="1"/>
            </p:cNvSpPr>
            <p:nvPr/>
          </p:nvSpPr>
          <p:spPr bwMode="auto">
            <a:xfrm>
              <a:off x="3744" y="3072"/>
              <a:ext cx="96" cy="2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 sz="2000">
                <a:latin typeface="+mn-lt"/>
              </a:endParaRPr>
            </a:p>
          </p:txBody>
        </p:sp>
        <p:sp>
          <p:nvSpPr>
            <p:cNvPr id="60" name="Line 1083"/>
            <p:cNvSpPr>
              <a:spLocks noChangeShapeType="1"/>
            </p:cNvSpPr>
            <p:nvPr/>
          </p:nvSpPr>
          <p:spPr bwMode="auto">
            <a:xfrm flipH="1">
              <a:off x="4560" y="3072"/>
              <a:ext cx="24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id-ID" sz="2000">
                <a:latin typeface="+mn-lt"/>
              </a:endParaRPr>
            </a:p>
          </p:txBody>
        </p:sp>
        <p:sp>
          <p:nvSpPr>
            <p:cNvPr id="61" name="Rectangle 1084"/>
            <p:cNvSpPr>
              <a:spLocks noChangeArrowheads="1"/>
            </p:cNvSpPr>
            <p:nvPr/>
          </p:nvSpPr>
          <p:spPr bwMode="auto">
            <a:xfrm>
              <a:off x="4176" y="3312"/>
              <a:ext cx="24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000" b="1" i="1">
                  <a:latin typeface="+mn-lt"/>
                  <a:ea typeface="SimSun" panose="02010600030101010101" pitchFamily="2" charset="-122"/>
                </a:rPr>
                <a:t>o</a:t>
              </a:r>
            </a:p>
          </p:txBody>
        </p:sp>
      </p:grpSp>
      <p:sp>
        <p:nvSpPr>
          <p:cNvPr id="62" name="Line 1085"/>
          <p:cNvSpPr>
            <a:spLocks noChangeShapeType="1"/>
          </p:cNvSpPr>
          <p:nvPr/>
        </p:nvSpPr>
        <p:spPr bwMode="auto">
          <a:xfrm flipV="1">
            <a:off x="8642350" y="2667000"/>
            <a:ext cx="4572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d-ID" sz="200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06143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371601"/>
            <a:ext cx="10441160" cy="5104949"/>
          </a:xfrm>
        </p:spPr>
        <p:txBody>
          <a:bodyPr/>
          <a:lstStyle/>
          <a:p>
            <a:r>
              <a:rPr lang="en-US" dirty="0"/>
              <a:t>Relies on a density-based notion of cluster:  A cluster is defined as a maximal set of density-connected points</a:t>
            </a:r>
          </a:p>
          <a:p>
            <a:r>
              <a:rPr lang="en-US" dirty="0"/>
              <a:t>Discovers clusters of arbitrary shape in spatial databases with noise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400" dirty="0">
                <a:ea typeface="SimSun" panose="02010600030101010101" pitchFamily="2" charset="-122"/>
              </a:rPr>
              <a:t>DBSCAN: Density-Based Spatial Clustering of Applications with Noise</a:t>
            </a:r>
            <a:endParaRPr lang="id-ID" sz="2400" dirty="0"/>
          </a:p>
        </p:txBody>
      </p:sp>
      <p:grpSp>
        <p:nvGrpSpPr>
          <p:cNvPr id="32" name="Group 4"/>
          <p:cNvGrpSpPr>
            <a:grpSpLocks/>
          </p:cNvGrpSpPr>
          <p:nvPr/>
        </p:nvGrpSpPr>
        <p:grpSpPr bwMode="auto">
          <a:xfrm>
            <a:off x="3352800" y="3733802"/>
            <a:ext cx="6324600" cy="2743199"/>
            <a:chOff x="672" y="1824"/>
            <a:chExt cx="4608" cy="2112"/>
          </a:xfrm>
        </p:grpSpPr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1872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4" name="Oval 6"/>
            <p:cNvSpPr>
              <a:spLocks noChangeArrowheads="1"/>
            </p:cNvSpPr>
            <p:nvPr/>
          </p:nvSpPr>
          <p:spPr bwMode="auto">
            <a:xfrm>
              <a:off x="1824" y="273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5" name="Oval 7"/>
            <p:cNvSpPr>
              <a:spLocks noChangeArrowheads="1"/>
            </p:cNvSpPr>
            <p:nvPr/>
          </p:nvSpPr>
          <p:spPr bwMode="auto">
            <a:xfrm>
              <a:off x="2064" y="27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2160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7" name="Oval 9"/>
            <p:cNvSpPr>
              <a:spLocks noChangeArrowheads="1"/>
            </p:cNvSpPr>
            <p:nvPr/>
          </p:nvSpPr>
          <p:spPr bwMode="auto">
            <a:xfrm>
              <a:off x="2256" y="292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8" name="Oval 10"/>
            <p:cNvSpPr>
              <a:spLocks noChangeArrowheads="1"/>
            </p:cNvSpPr>
            <p:nvPr/>
          </p:nvSpPr>
          <p:spPr bwMode="auto">
            <a:xfrm>
              <a:off x="1872" y="297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9" name="Oval 11"/>
            <p:cNvSpPr>
              <a:spLocks noChangeArrowheads="1"/>
            </p:cNvSpPr>
            <p:nvPr/>
          </p:nvSpPr>
          <p:spPr bwMode="auto">
            <a:xfrm>
              <a:off x="2064" y="312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0" name="Oval 12"/>
            <p:cNvSpPr>
              <a:spLocks noChangeArrowheads="1"/>
            </p:cNvSpPr>
            <p:nvPr/>
          </p:nvSpPr>
          <p:spPr bwMode="auto">
            <a:xfrm>
              <a:off x="1968" y="336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1" name="Oval 13"/>
            <p:cNvSpPr>
              <a:spLocks noChangeArrowheads="1"/>
            </p:cNvSpPr>
            <p:nvPr/>
          </p:nvSpPr>
          <p:spPr bwMode="auto">
            <a:xfrm>
              <a:off x="2208" y="350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2" name="Oval 14"/>
            <p:cNvSpPr>
              <a:spLocks noChangeArrowheads="1"/>
            </p:cNvSpPr>
            <p:nvPr/>
          </p:nvSpPr>
          <p:spPr bwMode="auto">
            <a:xfrm>
              <a:off x="2304" y="36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3" name="Oval 15"/>
            <p:cNvSpPr>
              <a:spLocks noChangeArrowheads="1"/>
            </p:cNvSpPr>
            <p:nvPr/>
          </p:nvSpPr>
          <p:spPr bwMode="auto">
            <a:xfrm>
              <a:off x="2256" y="326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4" name="Oval 16"/>
            <p:cNvSpPr>
              <a:spLocks noChangeArrowheads="1"/>
            </p:cNvSpPr>
            <p:nvPr/>
          </p:nvSpPr>
          <p:spPr bwMode="auto">
            <a:xfrm>
              <a:off x="2880" y="192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5" name="Oval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6" name="Oval 18"/>
            <p:cNvSpPr>
              <a:spLocks noChangeArrowheads="1"/>
            </p:cNvSpPr>
            <p:nvPr/>
          </p:nvSpPr>
          <p:spPr bwMode="auto">
            <a:xfrm>
              <a:off x="2832" y="2688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7" name="Oval 19"/>
            <p:cNvSpPr>
              <a:spLocks noChangeArrowheads="1"/>
            </p:cNvSpPr>
            <p:nvPr/>
          </p:nvSpPr>
          <p:spPr bwMode="auto">
            <a:xfrm>
              <a:off x="3168" y="278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8" name="Oval 20"/>
            <p:cNvSpPr>
              <a:spLocks noChangeArrowheads="1"/>
            </p:cNvSpPr>
            <p:nvPr/>
          </p:nvSpPr>
          <p:spPr bwMode="auto">
            <a:xfrm>
              <a:off x="3264" y="2544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9" name="Oval 21"/>
            <p:cNvSpPr>
              <a:spLocks noChangeArrowheads="1"/>
            </p:cNvSpPr>
            <p:nvPr/>
          </p:nvSpPr>
          <p:spPr bwMode="auto">
            <a:xfrm>
              <a:off x="2976" y="2880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50" name="Rectangle 22"/>
            <p:cNvSpPr>
              <a:spLocks noChangeArrowheads="1"/>
            </p:cNvSpPr>
            <p:nvPr/>
          </p:nvSpPr>
          <p:spPr bwMode="auto">
            <a:xfrm>
              <a:off x="1392" y="1824"/>
              <a:ext cx="2448" cy="21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51" name="Oval 23"/>
            <p:cNvSpPr>
              <a:spLocks noChangeArrowheads="1"/>
            </p:cNvSpPr>
            <p:nvPr/>
          </p:nvSpPr>
          <p:spPr bwMode="auto">
            <a:xfrm>
              <a:off x="1584" y="2304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52" name="Oval 24"/>
            <p:cNvSpPr>
              <a:spLocks noChangeArrowheads="1"/>
            </p:cNvSpPr>
            <p:nvPr/>
          </p:nvSpPr>
          <p:spPr bwMode="auto">
            <a:xfrm>
              <a:off x="1872" y="2880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53" name="Oval 25"/>
            <p:cNvSpPr>
              <a:spLocks noChangeArrowheads="1"/>
            </p:cNvSpPr>
            <p:nvPr/>
          </p:nvSpPr>
          <p:spPr bwMode="auto">
            <a:xfrm>
              <a:off x="2688" y="1824"/>
              <a:ext cx="576" cy="62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54" name="AutoShape 26"/>
            <p:cNvSpPr>
              <a:spLocks/>
            </p:cNvSpPr>
            <p:nvPr/>
          </p:nvSpPr>
          <p:spPr bwMode="auto">
            <a:xfrm>
              <a:off x="1094" y="3124"/>
              <a:ext cx="576" cy="308"/>
            </a:xfrm>
            <a:prstGeom prst="borderCallout1">
              <a:avLst>
                <a:gd name="adj1" fmla="val 18750"/>
                <a:gd name="adj2" fmla="val 108333"/>
                <a:gd name="adj3" fmla="val 18750"/>
                <a:gd name="adj4" fmla="val 16875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 sz="2000">
                  <a:latin typeface="+mn-lt"/>
                  <a:ea typeface="SimSun" panose="02010600030101010101" pitchFamily="2" charset="-122"/>
                </a:rPr>
                <a:t>Core</a:t>
              </a:r>
            </a:p>
          </p:txBody>
        </p:sp>
        <p:sp>
          <p:nvSpPr>
            <p:cNvPr id="55" name="AutoShape 27"/>
            <p:cNvSpPr>
              <a:spLocks/>
            </p:cNvSpPr>
            <p:nvPr/>
          </p:nvSpPr>
          <p:spPr bwMode="auto">
            <a:xfrm>
              <a:off x="672" y="2523"/>
              <a:ext cx="817" cy="308"/>
            </a:xfrm>
            <a:prstGeom prst="borderCallout1">
              <a:avLst>
                <a:gd name="adj1" fmla="val 14458"/>
                <a:gd name="adj2" fmla="val 105884"/>
                <a:gd name="adj3" fmla="val 14458"/>
                <a:gd name="adj4" fmla="val 148528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 sz="2000">
                  <a:latin typeface="+mn-lt"/>
                  <a:ea typeface="SimSun" panose="02010600030101010101" pitchFamily="2" charset="-122"/>
                </a:rPr>
                <a:t>Border</a:t>
              </a:r>
            </a:p>
          </p:txBody>
        </p:sp>
        <p:sp>
          <p:nvSpPr>
            <p:cNvPr id="56" name="AutoShape 28"/>
            <p:cNvSpPr>
              <a:spLocks/>
            </p:cNvSpPr>
            <p:nvPr/>
          </p:nvSpPr>
          <p:spPr bwMode="auto">
            <a:xfrm>
              <a:off x="3697" y="1921"/>
              <a:ext cx="824" cy="308"/>
            </a:xfrm>
            <a:prstGeom prst="borderCallout1">
              <a:avLst>
                <a:gd name="adj1" fmla="val 24491"/>
                <a:gd name="adj2" fmla="val -5810"/>
                <a:gd name="adj3" fmla="val 21431"/>
                <a:gd name="adj4" fmla="val -8281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/>
              <a:r>
                <a:rPr lang="en-US" altLang="zh-CN" sz="2000">
                  <a:latin typeface="+mn-lt"/>
                  <a:ea typeface="SimSun" panose="02010600030101010101" pitchFamily="2" charset="-122"/>
                </a:rPr>
                <a:t>Outlier</a:t>
              </a:r>
            </a:p>
          </p:txBody>
        </p:sp>
        <p:sp>
          <p:nvSpPr>
            <p:cNvPr id="57" name="Text Box 29"/>
            <p:cNvSpPr txBox="1">
              <a:spLocks noChangeArrowheads="1"/>
            </p:cNvSpPr>
            <p:nvPr/>
          </p:nvSpPr>
          <p:spPr bwMode="auto">
            <a:xfrm>
              <a:off x="4081" y="2736"/>
              <a:ext cx="1199" cy="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2000">
                  <a:latin typeface="+mn-lt"/>
                  <a:ea typeface="SimSun" panose="02010600030101010101" pitchFamily="2" charset="-122"/>
                </a:rPr>
                <a:t>Eps = 1cm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000">
                  <a:latin typeface="+mn-lt"/>
                  <a:ea typeface="SimSun" panose="02010600030101010101" pitchFamily="2" charset="-122"/>
                </a:rPr>
                <a:t>MinPts = 5</a:t>
              </a:r>
            </a:p>
          </p:txBody>
        </p:sp>
        <p:sp>
          <p:nvSpPr>
            <p:cNvPr id="58" name="Oval 30"/>
            <p:cNvSpPr>
              <a:spLocks noChangeArrowheads="1"/>
            </p:cNvSpPr>
            <p:nvPr/>
          </p:nvSpPr>
          <p:spPr bwMode="auto">
            <a:xfrm>
              <a:off x="2400" y="3456"/>
              <a:ext cx="144" cy="1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99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9104"/>
            <a:ext cx="10366176" cy="5024096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lnSpc>
                <a:spcPct val="12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zh-CN" dirty="0">
                <a:ea typeface="SimSun" panose="02010600030101010101" pitchFamily="2" charset="-122"/>
              </a:rPr>
              <a:t>Arbitrary select a point </a:t>
            </a:r>
            <a:r>
              <a:rPr lang="en-US" altLang="zh-CN" i="1" dirty="0">
                <a:ea typeface="SimSun" panose="02010600030101010101" pitchFamily="2" charset="-122"/>
              </a:rPr>
              <a:t>p</a:t>
            </a:r>
            <a:endParaRPr lang="en-US" altLang="zh-CN" dirty="0">
              <a:ea typeface="SimSun" panose="02010600030101010101" pitchFamily="2" charset="-122"/>
            </a:endParaRPr>
          </a:p>
          <a:p>
            <a:pPr marL="514350" indent="-514350">
              <a:lnSpc>
                <a:spcPct val="12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zh-CN" dirty="0">
                <a:ea typeface="SimSun" panose="02010600030101010101" pitchFamily="2" charset="-122"/>
              </a:rPr>
              <a:t>Retrieve all points density-reachable from </a:t>
            </a:r>
            <a:r>
              <a:rPr lang="en-US" altLang="zh-CN" i="1" dirty="0">
                <a:ea typeface="SimSun" panose="02010600030101010101" pitchFamily="2" charset="-122"/>
              </a:rPr>
              <a:t>p</a:t>
            </a:r>
            <a:r>
              <a:rPr lang="en-US" altLang="zh-CN" dirty="0">
                <a:ea typeface="SimSun" panose="02010600030101010101" pitchFamily="2" charset="-122"/>
              </a:rPr>
              <a:t> w.r.t. </a:t>
            </a:r>
            <a:r>
              <a:rPr lang="en-US" altLang="zh-CN" i="1" dirty="0" err="1">
                <a:ea typeface="SimSun" panose="02010600030101010101" pitchFamily="2" charset="-122"/>
              </a:rPr>
              <a:t>Eps</a:t>
            </a:r>
            <a:r>
              <a:rPr lang="en-US" altLang="zh-CN" dirty="0">
                <a:ea typeface="SimSun" panose="02010600030101010101" pitchFamily="2" charset="-122"/>
              </a:rPr>
              <a:t> and </a:t>
            </a:r>
            <a:r>
              <a:rPr lang="en-US" altLang="zh-CN" i="1" dirty="0" err="1">
                <a:ea typeface="SimSun" panose="02010600030101010101" pitchFamily="2" charset="-122"/>
              </a:rPr>
              <a:t>MinPts</a:t>
            </a:r>
            <a:endParaRPr lang="en-US" altLang="zh-CN" dirty="0">
              <a:ea typeface="SimSun" panose="02010600030101010101" pitchFamily="2" charset="-122"/>
            </a:endParaRPr>
          </a:p>
          <a:p>
            <a:pPr marL="514350" indent="-514350">
              <a:lnSpc>
                <a:spcPct val="12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zh-CN" dirty="0">
                <a:ea typeface="SimSun" panose="02010600030101010101" pitchFamily="2" charset="-122"/>
              </a:rPr>
              <a:t>If </a:t>
            </a:r>
            <a:r>
              <a:rPr lang="en-US" altLang="zh-CN" i="1" dirty="0">
                <a:ea typeface="SimSun" panose="02010600030101010101" pitchFamily="2" charset="-122"/>
              </a:rPr>
              <a:t>p</a:t>
            </a:r>
            <a:r>
              <a:rPr lang="en-US" altLang="zh-CN" dirty="0">
                <a:ea typeface="SimSun" panose="02010600030101010101" pitchFamily="2" charset="-122"/>
              </a:rPr>
              <a:t> is a core point, a cluster is formed</a:t>
            </a:r>
          </a:p>
          <a:p>
            <a:pPr marL="514350" indent="-514350">
              <a:lnSpc>
                <a:spcPct val="12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zh-CN" dirty="0">
                <a:ea typeface="SimSun" panose="02010600030101010101" pitchFamily="2" charset="-122"/>
              </a:rPr>
              <a:t>If </a:t>
            </a:r>
            <a:r>
              <a:rPr lang="en-US" altLang="zh-CN" i="1" dirty="0">
                <a:ea typeface="SimSun" panose="02010600030101010101" pitchFamily="2" charset="-122"/>
              </a:rPr>
              <a:t>p</a:t>
            </a:r>
            <a:r>
              <a:rPr lang="en-US" altLang="zh-CN" dirty="0">
                <a:ea typeface="SimSun" panose="02010600030101010101" pitchFamily="2" charset="-122"/>
              </a:rPr>
              <a:t> is a border point, no points are density-reachable from </a:t>
            </a:r>
            <a:r>
              <a:rPr lang="en-US" altLang="zh-CN" i="1" dirty="0">
                <a:ea typeface="SimSun" panose="02010600030101010101" pitchFamily="2" charset="-122"/>
              </a:rPr>
              <a:t>p</a:t>
            </a:r>
            <a:r>
              <a:rPr lang="en-US" altLang="zh-CN" dirty="0">
                <a:ea typeface="SimSun" panose="02010600030101010101" pitchFamily="2" charset="-122"/>
              </a:rPr>
              <a:t> and DBSCAN visits the next point of the database</a:t>
            </a:r>
          </a:p>
          <a:p>
            <a:pPr marL="514350" indent="-514350">
              <a:lnSpc>
                <a:spcPct val="120000"/>
              </a:lnSpc>
              <a:spcBef>
                <a:spcPct val="50000"/>
              </a:spcBef>
              <a:buFont typeface="+mj-lt"/>
              <a:buAutoNum type="arabicPeriod"/>
            </a:pPr>
            <a:r>
              <a:rPr lang="en-US" altLang="zh-CN" dirty="0">
                <a:ea typeface="SimSun" panose="02010600030101010101" pitchFamily="2" charset="-122"/>
              </a:rPr>
              <a:t>Continue the process until all of the points have been processed</a:t>
            </a:r>
          </a:p>
          <a:p>
            <a:pPr marL="0" indent="0">
              <a:buNone/>
            </a:pPr>
            <a:endParaRPr lang="en-US" altLang="zh-CN" sz="2400" i="1" dirty="0"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2400" i="1" dirty="0">
                <a:ea typeface="SimSun" panose="02010600030101010101" pitchFamily="2" charset="-122"/>
              </a:rPr>
              <a:t>If a spatial index is used, the computational complexity of DBSCAN is O(</a:t>
            </a:r>
            <a:r>
              <a:rPr lang="en-US" altLang="zh-CN" sz="2400" i="1" dirty="0" err="1">
                <a:ea typeface="SimSun" panose="02010600030101010101" pitchFamily="2" charset="-122"/>
              </a:rPr>
              <a:t>nlogn</a:t>
            </a:r>
            <a:r>
              <a:rPr lang="en-US" altLang="zh-CN" sz="2400" i="1" dirty="0">
                <a:ea typeface="SimSun" panose="02010600030101010101" pitchFamily="2" charset="-122"/>
              </a:rPr>
              <a:t>), where n is the number of database objects. Otherwise, the complexity is O(n</a:t>
            </a:r>
            <a:r>
              <a:rPr lang="en-US" altLang="zh-CN" sz="2400" i="1" baseline="30000" dirty="0">
                <a:ea typeface="SimSun" panose="02010600030101010101" pitchFamily="2" charset="-122"/>
              </a:rPr>
              <a:t>2</a:t>
            </a:r>
            <a:r>
              <a:rPr lang="en-US" altLang="zh-CN" sz="2400" i="1" dirty="0">
                <a:ea typeface="SimSun" panose="02010600030101010101" pitchFamily="2" charset="-122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DBSCAN: The Algorithm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578354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DBSCAN: Sensitive to Parameters</a:t>
            </a:r>
            <a:endParaRPr lang="id-ID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9752" y="1400249"/>
            <a:ext cx="7543800" cy="2837576"/>
          </a:xfrm>
          <a:prstGeom prst="rect">
            <a:avLst/>
          </a:prstGeom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4390225"/>
            <a:ext cx="7772400" cy="1596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2362200" y="5986343"/>
            <a:ext cx="7772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i="1" dirty="0">
                <a:latin typeface="+mn-lt"/>
                <a:ea typeface="SimSun" panose="02010600030101010101" pitchFamily="2" charset="-122"/>
                <a:hlinkClick r:id="rId4"/>
              </a:rPr>
              <a:t>http://webdocs.cs.ualberta.ca/~yaling/Cluster/Applet/Code/Cluster.html</a:t>
            </a:r>
            <a:endParaRPr lang="zh-CN" altLang="en-US" i="1" dirty="0">
              <a:latin typeface="+mn-lt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8920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>
                <a:ea typeface="SimSun" panose="02010600030101010101" pitchFamily="2" charset="-122"/>
              </a:rPr>
              <a:t>OPTICS: Ordering Points To Identify the Clustering Structure</a:t>
            </a:r>
          </a:p>
          <a:p>
            <a:pPr lvl="1"/>
            <a:r>
              <a:rPr lang="en-US" altLang="zh-CN" dirty="0" err="1">
                <a:ea typeface="SimSun" panose="02010600030101010101" pitchFamily="2" charset="-122"/>
              </a:rPr>
              <a:t>Ankerst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en-US" altLang="zh-CN" dirty="0" err="1">
                <a:ea typeface="SimSun" panose="02010600030101010101" pitchFamily="2" charset="-122"/>
              </a:rPr>
              <a:t>Breunig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en-US" altLang="zh-CN" dirty="0" err="1">
                <a:ea typeface="SimSun" panose="02010600030101010101" pitchFamily="2" charset="-122"/>
              </a:rPr>
              <a:t>Kriegel</a:t>
            </a:r>
            <a:r>
              <a:rPr lang="en-US" altLang="zh-CN" dirty="0">
                <a:ea typeface="SimSun" panose="02010600030101010101" pitchFamily="2" charset="-122"/>
              </a:rPr>
              <a:t>, and Sander (SIGMOD</a:t>
            </a:r>
            <a:r>
              <a:rPr lang="en-US" altLang="zh-CN" dirty="0">
                <a:latin typeface="Times New Roman" panose="02020603050405020304" pitchFamily="18" charset="0"/>
                <a:ea typeface="SimSun" panose="02010600030101010101" pitchFamily="2" charset="-122"/>
              </a:rPr>
              <a:t>’</a:t>
            </a:r>
            <a:r>
              <a:rPr lang="en-US" altLang="zh-CN" dirty="0">
                <a:ea typeface="SimSun" panose="02010600030101010101" pitchFamily="2" charset="-122"/>
              </a:rPr>
              <a:t>99)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Produces a special order of the database </a:t>
            </a:r>
            <a:r>
              <a:rPr lang="en-US" altLang="zh-CN" dirty="0" err="1">
                <a:ea typeface="SimSun" panose="02010600030101010101" pitchFamily="2" charset="-122"/>
              </a:rPr>
              <a:t>wrt</a:t>
            </a:r>
            <a:r>
              <a:rPr lang="en-US" altLang="zh-CN" dirty="0">
                <a:ea typeface="SimSun" panose="02010600030101010101" pitchFamily="2" charset="-122"/>
              </a:rPr>
              <a:t> its density-based clustering structure  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This cluster-ordering contains info </a:t>
            </a:r>
            <a:r>
              <a:rPr lang="en-US" altLang="zh-CN" dirty="0" err="1">
                <a:ea typeface="SimSun" panose="02010600030101010101" pitchFamily="2" charset="-122"/>
              </a:rPr>
              <a:t>equiv</a:t>
            </a:r>
            <a:r>
              <a:rPr lang="en-US" altLang="zh-CN" dirty="0">
                <a:ea typeface="SimSun" panose="02010600030101010101" pitchFamily="2" charset="-122"/>
              </a:rPr>
              <a:t> to the density-based </a:t>
            </a:r>
            <a:r>
              <a:rPr lang="en-US" altLang="zh-CN" dirty="0" err="1">
                <a:ea typeface="SimSun" panose="02010600030101010101" pitchFamily="2" charset="-122"/>
              </a:rPr>
              <a:t>clusterings</a:t>
            </a:r>
            <a:r>
              <a:rPr lang="en-US" altLang="zh-CN" dirty="0">
                <a:ea typeface="SimSun" panose="02010600030101010101" pitchFamily="2" charset="-122"/>
              </a:rPr>
              <a:t> corresponding to a broad range of parameter settings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Good for both automatic and interactive cluster analysis, including finding intrinsic clustering structure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Can be represented graphically or using visualization techniques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OPTICS:  A Cluster-Ordering Method (1999)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7310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529104"/>
            <a:ext cx="10369152" cy="5024096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CN" sz="2400" dirty="0">
                <a:ea typeface="SimSun" pitchFamily="2" charset="-122"/>
              </a:rPr>
              <a:t>Index-based:  k = # of dimensions, N: # of points</a:t>
            </a:r>
          </a:p>
          <a:p>
            <a:pPr lvl="1">
              <a:defRPr/>
            </a:pPr>
            <a:r>
              <a:rPr lang="en-US" altLang="zh-CN" dirty="0">
                <a:ea typeface="SimSun" pitchFamily="2" charset="-122"/>
              </a:rPr>
              <a:t>Complexity:  O(N*</a:t>
            </a:r>
            <a:r>
              <a:rPr lang="en-US" altLang="zh-CN" dirty="0" err="1">
                <a:ea typeface="SimSun" pitchFamily="2" charset="-122"/>
              </a:rPr>
              <a:t>logN</a:t>
            </a:r>
            <a:r>
              <a:rPr lang="en-US" altLang="zh-CN" dirty="0">
                <a:ea typeface="SimSun" pitchFamily="2" charset="-122"/>
              </a:rPr>
              <a:t>)</a:t>
            </a:r>
          </a:p>
          <a:p>
            <a:pPr>
              <a:defRPr/>
            </a:pPr>
            <a:r>
              <a:rPr lang="en-US" altLang="zh-CN" sz="2400" dirty="0">
                <a:ea typeface="SimSun" pitchFamily="2" charset="-122"/>
              </a:rPr>
              <a:t>Core Distance of an object p: the smallest value </a:t>
            </a:r>
            <a:r>
              <a:rPr lang="el-GR" altLang="zh-CN" sz="2400" dirty="0">
                <a:ea typeface="SimSun" pitchFamily="2" charset="-122"/>
              </a:rPr>
              <a:t>ε</a:t>
            </a:r>
            <a:r>
              <a:rPr lang="en-US" altLang="zh-CN" sz="2400" dirty="0">
                <a:ea typeface="SimSun" pitchFamily="2" charset="-122"/>
              </a:rPr>
              <a:t> such that the </a:t>
            </a:r>
            <a:r>
              <a:rPr lang="el-GR" altLang="zh-CN" sz="2400" dirty="0">
                <a:ea typeface="SimSun" pitchFamily="2" charset="-122"/>
              </a:rPr>
              <a:t>ε</a:t>
            </a:r>
            <a:r>
              <a:rPr lang="en-US" altLang="zh-CN" sz="2400" dirty="0">
                <a:ea typeface="SimSun" pitchFamily="2" charset="-122"/>
              </a:rPr>
              <a:t>-neighborhood of p has at least </a:t>
            </a:r>
            <a:r>
              <a:rPr lang="en-US" altLang="zh-CN" sz="2400" dirty="0" err="1">
                <a:ea typeface="SimSun" pitchFamily="2" charset="-122"/>
              </a:rPr>
              <a:t>MinPts</a:t>
            </a:r>
            <a:r>
              <a:rPr lang="en-US" altLang="zh-CN" sz="2400" dirty="0">
                <a:ea typeface="SimSun" pitchFamily="2" charset="-122"/>
              </a:rPr>
              <a:t> objects</a:t>
            </a:r>
          </a:p>
          <a:p>
            <a:pPr marL="457200" lvl="1" indent="0">
              <a:buNone/>
              <a:defRPr/>
            </a:pPr>
            <a:r>
              <a:rPr lang="en-US" altLang="zh-CN" dirty="0">
                <a:ea typeface="SimSun" pitchFamily="2" charset="-122"/>
              </a:rPr>
              <a:t>Let N</a:t>
            </a:r>
            <a:r>
              <a:rPr lang="el-GR" altLang="zh-CN" baseline="-25000" dirty="0">
                <a:ea typeface="SimSun" pitchFamily="2" charset="-122"/>
              </a:rPr>
              <a:t>ε</a:t>
            </a:r>
            <a:r>
              <a:rPr lang="en-US" altLang="zh-CN" dirty="0">
                <a:ea typeface="SimSun" pitchFamily="2" charset="-122"/>
              </a:rPr>
              <a:t>(p): </a:t>
            </a:r>
            <a:r>
              <a:rPr lang="el-GR" altLang="zh-CN" dirty="0">
                <a:ea typeface="SimSun" pitchFamily="2" charset="-122"/>
              </a:rPr>
              <a:t>ε</a:t>
            </a:r>
            <a:r>
              <a:rPr lang="en-US" altLang="zh-CN" dirty="0">
                <a:ea typeface="SimSun" pitchFamily="2" charset="-122"/>
              </a:rPr>
              <a:t>-neighborhood of p, </a:t>
            </a:r>
            <a:r>
              <a:rPr lang="el-GR" altLang="zh-CN" dirty="0">
                <a:ea typeface="SimSun" pitchFamily="2" charset="-122"/>
              </a:rPr>
              <a:t>ε</a:t>
            </a:r>
            <a:r>
              <a:rPr lang="en-US" altLang="zh-CN" dirty="0">
                <a:ea typeface="SimSun" pitchFamily="2" charset="-122"/>
              </a:rPr>
              <a:t> is a distance value</a:t>
            </a:r>
          </a:p>
          <a:p>
            <a:pPr marL="457200" lvl="1" indent="0">
              <a:buNone/>
              <a:defRPr/>
            </a:pPr>
            <a:r>
              <a:rPr lang="en-US" altLang="zh-CN" dirty="0">
                <a:ea typeface="SimSun" pitchFamily="2" charset="-122"/>
              </a:rPr>
              <a:t>Core-distance</a:t>
            </a:r>
            <a:r>
              <a:rPr lang="el-GR" altLang="zh-CN" baseline="-25000" dirty="0">
                <a:ea typeface="SimSun" pitchFamily="2" charset="-122"/>
              </a:rPr>
              <a:t>ε</a:t>
            </a:r>
            <a:r>
              <a:rPr lang="en-US" altLang="zh-CN" baseline="-25000" dirty="0">
                <a:ea typeface="SimSun" pitchFamily="2" charset="-122"/>
              </a:rPr>
              <a:t>, </a:t>
            </a:r>
            <a:r>
              <a:rPr lang="en-US" altLang="zh-CN" baseline="-25000" dirty="0" err="1">
                <a:ea typeface="SimSun" pitchFamily="2" charset="-122"/>
              </a:rPr>
              <a:t>MinPts</a:t>
            </a:r>
            <a:r>
              <a:rPr lang="en-US" altLang="zh-CN" dirty="0">
                <a:ea typeface="SimSun" pitchFamily="2" charset="-122"/>
              </a:rPr>
              <a:t>(p) = Undefined if card(N</a:t>
            </a:r>
            <a:r>
              <a:rPr lang="el-GR" altLang="zh-CN" baseline="-25000" dirty="0">
                <a:ea typeface="SimSun" pitchFamily="2" charset="-122"/>
              </a:rPr>
              <a:t>ε</a:t>
            </a:r>
            <a:r>
              <a:rPr lang="en-US" altLang="zh-CN" dirty="0">
                <a:ea typeface="SimSun" pitchFamily="2" charset="-122"/>
              </a:rPr>
              <a:t>(p)) &lt; </a:t>
            </a:r>
            <a:r>
              <a:rPr lang="en-US" altLang="zh-CN" dirty="0" err="1">
                <a:ea typeface="SimSun" pitchFamily="2" charset="-122"/>
              </a:rPr>
              <a:t>MinPts</a:t>
            </a:r>
            <a:endParaRPr lang="en-US" altLang="zh-CN" dirty="0">
              <a:ea typeface="SimSun" pitchFamily="2" charset="-122"/>
            </a:endParaRPr>
          </a:p>
          <a:p>
            <a:pPr marL="1314450" lvl="3" indent="0">
              <a:buNone/>
              <a:defRPr/>
            </a:pPr>
            <a:r>
              <a:rPr lang="en-US" altLang="zh-CN" sz="2400" dirty="0">
                <a:ea typeface="SimSun" pitchFamily="2" charset="-122"/>
              </a:rPr>
              <a:t>                            </a:t>
            </a:r>
            <a:r>
              <a:rPr lang="en-US" altLang="zh-CN" sz="2400" dirty="0" err="1">
                <a:ea typeface="SimSun" pitchFamily="2" charset="-122"/>
              </a:rPr>
              <a:t>MinPts</a:t>
            </a:r>
            <a:r>
              <a:rPr lang="en-US" altLang="zh-CN" sz="2400" dirty="0">
                <a:ea typeface="SimSun" pitchFamily="2" charset="-122"/>
              </a:rPr>
              <a:t>-distance(p), otherwise</a:t>
            </a:r>
          </a:p>
          <a:p>
            <a:pPr>
              <a:defRPr/>
            </a:pPr>
            <a:r>
              <a:rPr lang="en-US" altLang="zh-CN" sz="2400" dirty="0">
                <a:ea typeface="SimSun" pitchFamily="2" charset="-122"/>
              </a:rPr>
              <a:t>Reachability Distance of object p from core object q</a:t>
            </a:r>
            <a:r>
              <a:rPr lang="en-US" sz="2400" dirty="0"/>
              <a:t> is the min radius value that makes p density-reachable from q</a:t>
            </a:r>
            <a:endParaRPr lang="en-US" altLang="zh-CN" sz="2400" dirty="0">
              <a:ea typeface="SimSun" pitchFamily="2" charset="-122"/>
            </a:endParaRPr>
          </a:p>
          <a:p>
            <a:pPr marL="857250" lvl="2" indent="0">
              <a:buNone/>
              <a:defRPr/>
            </a:pPr>
            <a:r>
              <a:rPr lang="en-US" altLang="zh-CN" dirty="0">
                <a:ea typeface="SimSun" pitchFamily="2" charset="-122"/>
              </a:rPr>
              <a:t>Reachability-distance</a:t>
            </a:r>
            <a:r>
              <a:rPr lang="el-GR" altLang="zh-CN" baseline="-25000" dirty="0">
                <a:ea typeface="SimSun" pitchFamily="2" charset="-122"/>
              </a:rPr>
              <a:t>ε</a:t>
            </a:r>
            <a:r>
              <a:rPr lang="en-US" altLang="zh-CN" baseline="-25000" dirty="0">
                <a:ea typeface="SimSun" pitchFamily="2" charset="-122"/>
              </a:rPr>
              <a:t>, </a:t>
            </a:r>
            <a:r>
              <a:rPr lang="en-US" altLang="zh-CN" baseline="-25000" dirty="0" err="1">
                <a:ea typeface="SimSun" pitchFamily="2" charset="-122"/>
              </a:rPr>
              <a:t>MinPts</a:t>
            </a:r>
            <a:r>
              <a:rPr lang="en-US" altLang="zh-CN" dirty="0">
                <a:ea typeface="SimSun" pitchFamily="2" charset="-122"/>
              </a:rPr>
              <a:t>(p, q) =</a:t>
            </a:r>
          </a:p>
          <a:p>
            <a:pPr marL="1371600" lvl="3" indent="0">
              <a:buNone/>
              <a:defRPr/>
            </a:pPr>
            <a:r>
              <a:rPr lang="en-US" altLang="zh-CN" sz="2400" dirty="0">
                <a:ea typeface="SimSun" pitchFamily="2" charset="-122"/>
              </a:rPr>
              <a:t>Undefined if q is not a core object</a:t>
            </a:r>
          </a:p>
          <a:p>
            <a:pPr marL="1371600" lvl="3" indent="0">
              <a:buNone/>
              <a:defRPr/>
            </a:pPr>
            <a:r>
              <a:rPr lang="en-US" altLang="zh-CN" sz="2400" dirty="0">
                <a:ea typeface="SimSun" pitchFamily="2" charset="-122"/>
              </a:rPr>
              <a:t>max(core-distance(q), distance (q, p)), otherwise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3432" y="620688"/>
            <a:ext cx="9865096" cy="6858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OPTICS: Some Extension from DBSCAN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24975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Core Distance &amp; Reachability Distance</a:t>
            </a:r>
            <a:endParaRPr lang="id-ID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1371600"/>
            <a:ext cx="861536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466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9BE542C-834B-4783-9CCE-7957FF3C8E4F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3657600" y="2439988"/>
            <a:ext cx="0" cy="3198812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id-ID" sz="2000">
              <a:latin typeface="+mn-lt"/>
            </a:endParaRPr>
          </a:p>
        </p:txBody>
      </p:sp>
      <p:sp>
        <p:nvSpPr>
          <p:cNvPr id="4" name="Line 3"/>
          <p:cNvSpPr>
            <a:spLocks noChangeShapeType="1"/>
          </p:cNvSpPr>
          <p:nvPr/>
        </p:nvSpPr>
        <p:spPr bwMode="auto">
          <a:xfrm>
            <a:off x="3735388" y="5562600"/>
            <a:ext cx="6094412" cy="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id-ID" sz="2000">
              <a:latin typeface="+mn-lt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auto">
          <a:xfrm>
            <a:off x="3581400" y="2408239"/>
            <a:ext cx="6280150" cy="3248025"/>
          </a:xfrm>
          <a:custGeom>
            <a:avLst/>
            <a:gdLst>
              <a:gd name="T0" fmla="*/ 2147483647 w 3956"/>
              <a:gd name="T1" fmla="*/ 2147483647 h 2046"/>
              <a:gd name="T2" fmla="*/ 2147483647 w 3956"/>
              <a:gd name="T3" fmla="*/ 2147483647 h 2046"/>
              <a:gd name="T4" fmla="*/ 2147483647 w 3956"/>
              <a:gd name="T5" fmla="*/ 2147483647 h 2046"/>
              <a:gd name="T6" fmla="*/ 2147483647 w 3956"/>
              <a:gd name="T7" fmla="*/ 2147483647 h 2046"/>
              <a:gd name="T8" fmla="*/ 2147483647 w 3956"/>
              <a:gd name="T9" fmla="*/ 2147483647 h 2046"/>
              <a:gd name="T10" fmla="*/ 2147483647 w 3956"/>
              <a:gd name="T11" fmla="*/ 2147483647 h 2046"/>
              <a:gd name="T12" fmla="*/ 2147483647 w 3956"/>
              <a:gd name="T13" fmla="*/ 2147483647 h 2046"/>
              <a:gd name="T14" fmla="*/ 2147483647 w 3956"/>
              <a:gd name="T15" fmla="*/ 2147483647 h 2046"/>
              <a:gd name="T16" fmla="*/ 2147483647 w 3956"/>
              <a:gd name="T17" fmla="*/ 2147483647 h 2046"/>
              <a:gd name="T18" fmla="*/ 2147483647 w 3956"/>
              <a:gd name="T19" fmla="*/ 2147483647 h 2046"/>
              <a:gd name="T20" fmla="*/ 2147483647 w 3956"/>
              <a:gd name="T21" fmla="*/ 2147483647 h 2046"/>
              <a:gd name="T22" fmla="*/ 2147483647 w 3956"/>
              <a:gd name="T23" fmla="*/ 2147483647 h 2046"/>
              <a:gd name="T24" fmla="*/ 2147483647 w 3956"/>
              <a:gd name="T25" fmla="*/ 2147483647 h 2046"/>
              <a:gd name="T26" fmla="*/ 2147483647 w 3956"/>
              <a:gd name="T27" fmla="*/ 2147483647 h 2046"/>
              <a:gd name="T28" fmla="*/ 2147483647 w 3956"/>
              <a:gd name="T29" fmla="*/ 2147483647 h 2046"/>
              <a:gd name="T30" fmla="*/ 2147483647 w 3956"/>
              <a:gd name="T31" fmla="*/ 2147483647 h 2046"/>
              <a:gd name="T32" fmla="*/ 2147483647 w 3956"/>
              <a:gd name="T33" fmla="*/ 2147483647 h 2046"/>
              <a:gd name="T34" fmla="*/ 2147483647 w 3956"/>
              <a:gd name="T35" fmla="*/ 2147483647 h 2046"/>
              <a:gd name="T36" fmla="*/ 2147483647 w 3956"/>
              <a:gd name="T37" fmla="*/ 2147483647 h 2046"/>
              <a:gd name="T38" fmla="*/ 2147483647 w 3956"/>
              <a:gd name="T39" fmla="*/ 2147483647 h 2046"/>
              <a:gd name="T40" fmla="*/ 2147483647 w 3956"/>
              <a:gd name="T41" fmla="*/ 2147483647 h 2046"/>
              <a:gd name="T42" fmla="*/ 2147483647 w 3956"/>
              <a:gd name="T43" fmla="*/ 2147483647 h 2046"/>
              <a:gd name="T44" fmla="*/ 2147483647 w 3956"/>
              <a:gd name="T45" fmla="*/ 2147483647 h 2046"/>
              <a:gd name="T46" fmla="*/ 2147483647 w 3956"/>
              <a:gd name="T47" fmla="*/ 2147483647 h 2046"/>
              <a:gd name="T48" fmla="*/ 2147483647 w 3956"/>
              <a:gd name="T49" fmla="*/ 2147483647 h 2046"/>
              <a:gd name="T50" fmla="*/ 2147483647 w 3956"/>
              <a:gd name="T51" fmla="*/ 2147483647 h 2046"/>
              <a:gd name="T52" fmla="*/ 2147483647 w 3956"/>
              <a:gd name="T53" fmla="*/ 2147483647 h 2046"/>
              <a:gd name="T54" fmla="*/ 2147483647 w 3956"/>
              <a:gd name="T55" fmla="*/ 2147483647 h 2046"/>
              <a:gd name="T56" fmla="*/ 2147483647 w 3956"/>
              <a:gd name="T57" fmla="*/ 2147483647 h 2046"/>
              <a:gd name="T58" fmla="*/ 2147483647 w 3956"/>
              <a:gd name="T59" fmla="*/ 2147483647 h 2046"/>
              <a:gd name="T60" fmla="*/ 2147483647 w 3956"/>
              <a:gd name="T61" fmla="*/ 2147483647 h 2046"/>
              <a:gd name="T62" fmla="*/ 2147483647 w 3956"/>
              <a:gd name="T63" fmla="*/ 2147483647 h 2046"/>
              <a:gd name="T64" fmla="*/ 2147483647 w 3956"/>
              <a:gd name="T65" fmla="*/ 2147483647 h 2046"/>
              <a:gd name="T66" fmla="*/ 2147483647 w 3956"/>
              <a:gd name="T67" fmla="*/ 2147483647 h 2046"/>
              <a:gd name="T68" fmla="*/ 2147483647 w 3956"/>
              <a:gd name="T69" fmla="*/ 2147483647 h 2046"/>
              <a:gd name="T70" fmla="*/ 2147483647 w 3956"/>
              <a:gd name="T71" fmla="*/ 2147483647 h 2046"/>
              <a:gd name="T72" fmla="*/ 2147483647 w 3956"/>
              <a:gd name="T73" fmla="*/ 2147483647 h 2046"/>
              <a:gd name="T74" fmla="*/ 2147483647 w 3956"/>
              <a:gd name="T75" fmla="*/ 2147483647 h 2046"/>
              <a:gd name="T76" fmla="*/ 2147483647 w 3956"/>
              <a:gd name="T77" fmla="*/ 2147483647 h 2046"/>
              <a:gd name="T78" fmla="*/ 2147483647 w 3956"/>
              <a:gd name="T79" fmla="*/ 2147483647 h 2046"/>
              <a:gd name="T80" fmla="*/ 2147483647 w 3956"/>
              <a:gd name="T81" fmla="*/ 2147483647 h 2046"/>
              <a:gd name="T82" fmla="*/ 2147483647 w 3956"/>
              <a:gd name="T83" fmla="*/ 2147483647 h 2046"/>
              <a:gd name="T84" fmla="*/ 2147483647 w 3956"/>
              <a:gd name="T85" fmla="*/ 2147483647 h 2046"/>
              <a:gd name="T86" fmla="*/ 2147483647 w 3956"/>
              <a:gd name="T87" fmla="*/ 2147483647 h 2046"/>
              <a:gd name="T88" fmla="*/ 2147483647 w 3956"/>
              <a:gd name="T89" fmla="*/ 2147483647 h 2046"/>
              <a:gd name="T90" fmla="*/ 2147483647 w 3956"/>
              <a:gd name="T91" fmla="*/ 2147483647 h 2046"/>
              <a:gd name="T92" fmla="*/ 2147483647 w 3956"/>
              <a:gd name="T93" fmla="*/ 2147483647 h 2046"/>
              <a:gd name="T94" fmla="*/ 2147483647 w 3956"/>
              <a:gd name="T95" fmla="*/ 2147483647 h 2046"/>
              <a:gd name="T96" fmla="*/ 2147483647 w 3956"/>
              <a:gd name="T97" fmla="*/ 2147483647 h 2046"/>
              <a:gd name="T98" fmla="*/ 2147483647 w 3956"/>
              <a:gd name="T99" fmla="*/ 2147483647 h 2046"/>
              <a:gd name="T100" fmla="*/ 2147483647 w 3956"/>
              <a:gd name="T101" fmla="*/ 2147483647 h 2046"/>
              <a:gd name="T102" fmla="*/ 2147483647 w 3956"/>
              <a:gd name="T103" fmla="*/ 2147483647 h 2046"/>
              <a:gd name="T104" fmla="*/ 2147483647 w 3956"/>
              <a:gd name="T105" fmla="*/ 2147483647 h 2046"/>
              <a:gd name="T106" fmla="*/ 2147483647 w 3956"/>
              <a:gd name="T107" fmla="*/ 2147483647 h 2046"/>
              <a:gd name="T108" fmla="*/ 2147483647 w 3956"/>
              <a:gd name="T109" fmla="*/ 2147483647 h 2046"/>
              <a:gd name="T110" fmla="*/ 2147483647 w 3956"/>
              <a:gd name="T111" fmla="*/ 2147483647 h 2046"/>
              <a:gd name="T112" fmla="*/ 2147483647 w 3956"/>
              <a:gd name="T113" fmla="*/ 2147483647 h 2046"/>
              <a:gd name="T114" fmla="*/ 2147483647 w 3956"/>
              <a:gd name="T115" fmla="*/ 2147483647 h 2046"/>
              <a:gd name="T116" fmla="*/ 2147483647 w 3956"/>
              <a:gd name="T117" fmla="*/ 2147483647 h 2046"/>
              <a:gd name="T118" fmla="*/ 2147483647 w 3956"/>
              <a:gd name="T119" fmla="*/ 2147483647 h 2046"/>
              <a:gd name="T120" fmla="*/ 2147483647 w 3956"/>
              <a:gd name="T121" fmla="*/ 2147483647 h 2046"/>
              <a:gd name="T122" fmla="*/ 2147483647 w 3956"/>
              <a:gd name="T123" fmla="*/ 2147483647 h 204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3956"/>
              <a:gd name="T187" fmla="*/ 0 h 2046"/>
              <a:gd name="T188" fmla="*/ 3956 w 3956"/>
              <a:gd name="T189" fmla="*/ 2046 h 204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3956" h="2046">
                <a:moveTo>
                  <a:pt x="0" y="19"/>
                </a:moveTo>
                <a:lnTo>
                  <a:pt x="39" y="0"/>
                </a:lnTo>
                <a:lnTo>
                  <a:pt x="63" y="0"/>
                </a:lnTo>
                <a:lnTo>
                  <a:pt x="79" y="24"/>
                </a:lnTo>
                <a:lnTo>
                  <a:pt x="87" y="48"/>
                </a:lnTo>
                <a:lnTo>
                  <a:pt x="87" y="71"/>
                </a:lnTo>
                <a:lnTo>
                  <a:pt x="87" y="95"/>
                </a:lnTo>
                <a:lnTo>
                  <a:pt x="87" y="119"/>
                </a:lnTo>
                <a:lnTo>
                  <a:pt x="87" y="142"/>
                </a:lnTo>
                <a:lnTo>
                  <a:pt x="95" y="166"/>
                </a:lnTo>
                <a:lnTo>
                  <a:pt x="95" y="190"/>
                </a:lnTo>
                <a:lnTo>
                  <a:pt x="102" y="213"/>
                </a:lnTo>
                <a:lnTo>
                  <a:pt x="110" y="237"/>
                </a:lnTo>
                <a:lnTo>
                  <a:pt x="118" y="261"/>
                </a:lnTo>
                <a:lnTo>
                  <a:pt x="134" y="284"/>
                </a:lnTo>
                <a:lnTo>
                  <a:pt x="150" y="308"/>
                </a:lnTo>
                <a:lnTo>
                  <a:pt x="166" y="332"/>
                </a:lnTo>
                <a:lnTo>
                  <a:pt x="174" y="355"/>
                </a:lnTo>
                <a:lnTo>
                  <a:pt x="197" y="395"/>
                </a:lnTo>
                <a:lnTo>
                  <a:pt x="213" y="419"/>
                </a:lnTo>
                <a:lnTo>
                  <a:pt x="229" y="450"/>
                </a:lnTo>
                <a:lnTo>
                  <a:pt x="245" y="474"/>
                </a:lnTo>
                <a:lnTo>
                  <a:pt x="252" y="505"/>
                </a:lnTo>
                <a:lnTo>
                  <a:pt x="268" y="529"/>
                </a:lnTo>
                <a:lnTo>
                  <a:pt x="268" y="553"/>
                </a:lnTo>
                <a:lnTo>
                  <a:pt x="276" y="576"/>
                </a:lnTo>
                <a:lnTo>
                  <a:pt x="284" y="600"/>
                </a:lnTo>
                <a:lnTo>
                  <a:pt x="292" y="624"/>
                </a:lnTo>
                <a:lnTo>
                  <a:pt x="300" y="648"/>
                </a:lnTo>
                <a:lnTo>
                  <a:pt x="308" y="679"/>
                </a:lnTo>
                <a:lnTo>
                  <a:pt x="316" y="703"/>
                </a:lnTo>
                <a:lnTo>
                  <a:pt x="324" y="726"/>
                </a:lnTo>
                <a:lnTo>
                  <a:pt x="331" y="758"/>
                </a:lnTo>
                <a:lnTo>
                  <a:pt x="339" y="782"/>
                </a:lnTo>
                <a:lnTo>
                  <a:pt x="347" y="805"/>
                </a:lnTo>
                <a:lnTo>
                  <a:pt x="363" y="829"/>
                </a:lnTo>
                <a:lnTo>
                  <a:pt x="371" y="853"/>
                </a:lnTo>
                <a:lnTo>
                  <a:pt x="379" y="876"/>
                </a:lnTo>
                <a:lnTo>
                  <a:pt x="387" y="900"/>
                </a:lnTo>
                <a:lnTo>
                  <a:pt x="395" y="924"/>
                </a:lnTo>
                <a:lnTo>
                  <a:pt x="402" y="947"/>
                </a:lnTo>
                <a:lnTo>
                  <a:pt x="410" y="971"/>
                </a:lnTo>
                <a:lnTo>
                  <a:pt x="410" y="995"/>
                </a:lnTo>
                <a:lnTo>
                  <a:pt x="418" y="1018"/>
                </a:lnTo>
                <a:lnTo>
                  <a:pt x="418" y="1042"/>
                </a:lnTo>
                <a:lnTo>
                  <a:pt x="418" y="1074"/>
                </a:lnTo>
                <a:lnTo>
                  <a:pt x="418" y="1105"/>
                </a:lnTo>
                <a:lnTo>
                  <a:pt x="418" y="1129"/>
                </a:lnTo>
                <a:lnTo>
                  <a:pt x="418" y="1161"/>
                </a:lnTo>
                <a:lnTo>
                  <a:pt x="418" y="1184"/>
                </a:lnTo>
                <a:lnTo>
                  <a:pt x="418" y="1208"/>
                </a:lnTo>
                <a:lnTo>
                  <a:pt x="418" y="1232"/>
                </a:lnTo>
                <a:lnTo>
                  <a:pt x="426" y="1255"/>
                </a:lnTo>
                <a:lnTo>
                  <a:pt x="426" y="1279"/>
                </a:lnTo>
                <a:lnTo>
                  <a:pt x="434" y="1303"/>
                </a:lnTo>
                <a:lnTo>
                  <a:pt x="442" y="1326"/>
                </a:lnTo>
                <a:lnTo>
                  <a:pt x="458" y="1350"/>
                </a:lnTo>
                <a:lnTo>
                  <a:pt x="489" y="1374"/>
                </a:lnTo>
                <a:lnTo>
                  <a:pt x="521" y="1389"/>
                </a:lnTo>
                <a:lnTo>
                  <a:pt x="545" y="1397"/>
                </a:lnTo>
                <a:lnTo>
                  <a:pt x="568" y="1405"/>
                </a:lnTo>
                <a:lnTo>
                  <a:pt x="592" y="1421"/>
                </a:lnTo>
                <a:lnTo>
                  <a:pt x="623" y="1437"/>
                </a:lnTo>
                <a:lnTo>
                  <a:pt x="663" y="1460"/>
                </a:lnTo>
                <a:lnTo>
                  <a:pt x="687" y="1476"/>
                </a:lnTo>
                <a:lnTo>
                  <a:pt x="718" y="1492"/>
                </a:lnTo>
                <a:lnTo>
                  <a:pt x="734" y="1516"/>
                </a:lnTo>
                <a:lnTo>
                  <a:pt x="773" y="1524"/>
                </a:lnTo>
                <a:lnTo>
                  <a:pt x="797" y="1524"/>
                </a:lnTo>
                <a:lnTo>
                  <a:pt x="837" y="1524"/>
                </a:lnTo>
                <a:lnTo>
                  <a:pt x="884" y="1524"/>
                </a:lnTo>
                <a:lnTo>
                  <a:pt x="923" y="1524"/>
                </a:lnTo>
                <a:lnTo>
                  <a:pt x="963" y="1516"/>
                </a:lnTo>
                <a:lnTo>
                  <a:pt x="987" y="1516"/>
                </a:lnTo>
                <a:lnTo>
                  <a:pt x="1010" y="1508"/>
                </a:lnTo>
                <a:lnTo>
                  <a:pt x="1034" y="1484"/>
                </a:lnTo>
                <a:lnTo>
                  <a:pt x="1058" y="1460"/>
                </a:lnTo>
                <a:lnTo>
                  <a:pt x="1081" y="1437"/>
                </a:lnTo>
                <a:lnTo>
                  <a:pt x="1097" y="1413"/>
                </a:lnTo>
                <a:lnTo>
                  <a:pt x="1113" y="1389"/>
                </a:lnTo>
                <a:lnTo>
                  <a:pt x="1137" y="1366"/>
                </a:lnTo>
                <a:lnTo>
                  <a:pt x="1152" y="1342"/>
                </a:lnTo>
                <a:lnTo>
                  <a:pt x="1176" y="1318"/>
                </a:lnTo>
                <a:lnTo>
                  <a:pt x="1200" y="1295"/>
                </a:lnTo>
                <a:lnTo>
                  <a:pt x="1223" y="1271"/>
                </a:lnTo>
                <a:lnTo>
                  <a:pt x="1239" y="1247"/>
                </a:lnTo>
                <a:lnTo>
                  <a:pt x="1255" y="1224"/>
                </a:lnTo>
                <a:lnTo>
                  <a:pt x="1263" y="1200"/>
                </a:lnTo>
                <a:lnTo>
                  <a:pt x="1271" y="1176"/>
                </a:lnTo>
                <a:lnTo>
                  <a:pt x="1271" y="1153"/>
                </a:lnTo>
                <a:lnTo>
                  <a:pt x="1271" y="1129"/>
                </a:lnTo>
                <a:lnTo>
                  <a:pt x="1271" y="1105"/>
                </a:lnTo>
                <a:lnTo>
                  <a:pt x="1271" y="1082"/>
                </a:lnTo>
                <a:lnTo>
                  <a:pt x="1287" y="1058"/>
                </a:lnTo>
                <a:lnTo>
                  <a:pt x="1310" y="1034"/>
                </a:lnTo>
                <a:lnTo>
                  <a:pt x="1334" y="1018"/>
                </a:lnTo>
                <a:lnTo>
                  <a:pt x="1358" y="1003"/>
                </a:lnTo>
                <a:lnTo>
                  <a:pt x="1381" y="995"/>
                </a:lnTo>
                <a:lnTo>
                  <a:pt x="1405" y="979"/>
                </a:lnTo>
                <a:lnTo>
                  <a:pt x="1437" y="1003"/>
                </a:lnTo>
                <a:lnTo>
                  <a:pt x="1452" y="1026"/>
                </a:lnTo>
                <a:lnTo>
                  <a:pt x="1460" y="1050"/>
                </a:lnTo>
                <a:lnTo>
                  <a:pt x="1468" y="1074"/>
                </a:lnTo>
                <a:lnTo>
                  <a:pt x="1492" y="1082"/>
                </a:lnTo>
                <a:lnTo>
                  <a:pt x="1531" y="1082"/>
                </a:lnTo>
                <a:lnTo>
                  <a:pt x="1555" y="1082"/>
                </a:lnTo>
                <a:lnTo>
                  <a:pt x="1587" y="1074"/>
                </a:lnTo>
                <a:lnTo>
                  <a:pt x="1610" y="1066"/>
                </a:lnTo>
                <a:lnTo>
                  <a:pt x="1634" y="1050"/>
                </a:lnTo>
                <a:lnTo>
                  <a:pt x="1658" y="1034"/>
                </a:lnTo>
                <a:lnTo>
                  <a:pt x="1681" y="1018"/>
                </a:lnTo>
                <a:lnTo>
                  <a:pt x="1705" y="1003"/>
                </a:lnTo>
                <a:lnTo>
                  <a:pt x="1729" y="995"/>
                </a:lnTo>
                <a:lnTo>
                  <a:pt x="1744" y="1018"/>
                </a:lnTo>
                <a:lnTo>
                  <a:pt x="1752" y="1042"/>
                </a:lnTo>
                <a:lnTo>
                  <a:pt x="1760" y="1066"/>
                </a:lnTo>
                <a:lnTo>
                  <a:pt x="1760" y="1089"/>
                </a:lnTo>
                <a:lnTo>
                  <a:pt x="1760" y="1113"/>
                </a:lnTo>
                <a:lnTo>
                  <a:pt x="1760" y="1137"/>
                </a:lnTo>
                <a:lnTo>
                  <a:pt x="1760" y="1161"/>
                </a:lnTo>
                <a:lnTo>
                  <a:pt x="1760" y="1184"/>
                </a:lnTo>
                <a:lnTo>
                  <a:pt x="1760" y="1208"/>
                </a:lnTo>
                <a:lnTo>
                  <a:pt x="1760" y="1232"/>
                </a:lnTo>
                <a:lnTo>
                  <a:pt x="1760" y="1255"/>
                </a:lnTo>
                <a:lnTo>
                  <a:pt x="1760" y="1279"/>
                </a:lnTo>
                <a:lnTo>
                  <a:pt x="1760" y="1303"/>
                </a:lnTo>
                <a:lnTo>
                  <a:pt x="1760" y="1326"/>
                </a:lnTo>
                <a:lnTo>
                  <a:pt x="1760" y="1350"/>
                </a:lnTo>
                <a:lnTo>
                  <a:pt x="1768" y="1374"/>
                </a:lnTo>
                <a:lnTo>
                  <a:pt x="1776" y="1397"/>
                </a:lnTo>
                <a:lnTo>
                  <a:pt x="1784" y="1421"/>
                </a:lnTo>
                <a:lnTo>
                  <a:pt x="1792" y="1445"/>
                </a:lnTo>
                <a:lnTo>
                  <a:pt x="1815" y="1476"/>
                </a:lnTo>
                <a:lnTo>
                  <a:pt x="1855" y="1500"/>
                </a:lnTo>
                <a:lnTo>
                  <a:pt x="1879" y="1524"/>
                </a:lnTo>
                <a:lnTo>
                  <a:pt x="1910" y="1539"/>
                </a:lnTo>
                <a:lnTo>
                  <a:pt x="1934" y="1547"/>
                </a:lnTo>
                <a:lnTo>
                  <a:pt x="1958" y="1555"/>
                </a:lnTo>
                <a:lnTo>
                  <a:pt x="1981" y="1555"/>
                </a:lnTo>
                <a:lnTo>
                  <a:pt x="2005" y="1555"/>
                </a:lnTo>
                <a:lnTo>
                  <a:pt x="2037" y="1555"/>
                </a:lnTo>
                <a:lnTo>
                  <a:pt x="2068" y="1555"/>
                </a:lnTo>
                <a:lnTo>
                  <a:pt x="2092" y="1555"/>
                </a:lnTo>
                <a:lnTo>
                  <a:pt x="2131" y="1555"/>
                </a:lnTo>
                <a:lnTo>
                  <a:pt x="2155" y="1547"/>
                </a:lnTo>
                <a:lnTo>
                  <a:pt x="2179" y="1539"/>
                </a:lnTo>
                <a:lnTo>
                  <a:pt x="2210" y="1531"/>
                </a:lnTo>
                <a:lnTo>
                  <a:pt x="2234" y="1508"/>
                </a:lnTo>
                <a:lnTo>
                  <a:pt x="2258" y="1492"/>
                </a:lnTo>
                <a:lnTo>
                  <a:pt x="2281" y="1468"/>
                </a:lnTo>
                <a:lnTo>
                  <a:pt x="2289" y="1445"/>
                </a:lnTo>
                <a:lnTo>
                  <a:pt x="2313" y="1405"/>
                </a:lnTo>
                <a:lnTo>
                  <a:pt x="2329" y="1374"/>
                </a:lnTo>
                <a:lnTo>
                  <a:pt x="2352" y="1342"/>
                </a:lnTo>
                <a:lnTo>
                  <a:pt x="2360" y="1318"/>
                </a:lnTo>
                <a:lnTo>
                  <a:pt x="2376" y="1287"/>
                </a:lnTo>
                <a:lnTo>
                  <a:pt x="2384" y="1263"/>
                </a:lnTo>
                <a:lnTo>
                  <a:pt x="2400" y="1232"/>
                </a:lnTo>
                <a:lnTo>
                  <a:pt x="2408" y="1208"/>
                </a:lnTo>
                <a:lnTo>
                  <a:pt x="2423" y="1176"/>
                </a:lnTo>
                <a:lnTo>
                  <a:pt x="2439" y="1145"/>
                </a:lnTo>
                <a:lnTo>
                  <a:pt x="2447" y="1121"/>
                </a:lnTo>
                <a:lnTo>
                  <a:pt x="2455" y="1097"/>
                </a:lnTo>
                <a:lnTo>
                  <a:pt x="2471" y="1074"/>
                </a:lnTo>
                <a:lnTo>
                  <a:pt x="2486" y="1050"/>
                </a:lnTo>
                <a:lnTo>
                  <a:pt x="2502" y="1026"/>
                </a:lnTo>
                <a:lnTo>
                  <a:pt x="2518" y="1003"/>
                </a:lnTo>
                <a:lnTo>
                  <a:pt x="2542" y="979"/>
                </a:lnTo>
                <a:lnTo>
                  <a:pt x="2565" y="979"/>
                </a:lnTo>
                <a:lnTo>
                  <a:pt x="2589" y="987"/>
                </a:lnTo>
                <a:lnTo>
                  <a:pt x="2589" y="1011"/>
                </a:lnTo>
                <a:lnTo>
                  <a:pt x="2597" y="1034"/>
                </a:lnTo>
                <a:lnTo>
                  <a:pt x="2597" y="1058"/>
                </a:lnTo>
                <a:lnTo>
                  <a:pt x="2597" y="1082"/>
                </a:lnTo>
                <a:lnTo>
                  <a:pt x="2597" y="1113"/>
                </a:lnTo>
                <a:lnTo>
                  <a:pt x="2605" y="1145"/>
                </a:lnTo>
                <a:lnTo>
                  <a:pt x="2613" y="1176"/>
                </a:lnTo>
                <a:lnTo>
                  <a:pt x="2613" y="1200"/>
                </a:lnTo>
                <a:lnTo>
                  <a:pt x="2621" y="1224"/>
                </a:lnTo>
                <a:lnTo>
                  <a:pt x="2629" y="1255"/>
                </a:lnTo>
                <a:lnTo>
                  <a:pt x="2636" y="1279"/>
                </a:lnTo>
                <a:lnTo>
                  <a:pt x="2644" y="1310"/>
                </a:lnTo>
                <a:lnTo>
                  <a:pt x="2660" y="1342"/>
                </a:lnTo>
                <a:lnTo>
                  <a:pt x="2676" y="1366"/>
                </a:lnTo>
                <a:lnTo>
                  <a:pt x="2700" y="1389"/>
                </a:lnTo>
                <a:lnTo>
                  <a:pt x="2739" y="1429"/>
                </a:lnTo>
                <a:lnTo>
                  <a:pt x="2771" y="1460"/>
                </a:lnTo>
                <a:lnTo>
                  <a:pt x="2794" y="1476"/>
                </a:lnTo>
                <a:lnTo>
                  <a:pt x="2834" y="1508"/>
                </a:lnTo>
                <a:lnTo>
                  <a:pt x="2857" y="1531"/>
                </a:lnTo>
                <a:lnTo>
                  <a:pt x="2881" y="1547"/>
                </a:lnTo>
                <a:lnTo>
                  <a:pt x="2905" y="1547"/>
                </a:lnTo>
                <a:lnTo>
                  <a:pt x="2944" y="1563"/>
                </a:lnTo>
                <a:lnTo>
                  <a:pt x="2968" y="1563"/>
                </a:lnTo>
                <a:lnTo>
                  <a:pt x="2992" y="1571"/>
                </a:lnTo>
                <a:lnTo>
                  <a:pt x="3015" y="1571"/>
                </a:lnTo>
                <a:lnTo>
                  <a:pt x="3039" y="1571"/>
                </a:lnTo>
                <a:lnTo>
                  <a:pt x="3071" y="1571"/>
                </a:lnTo>
                <a:lnTo>
                  <a:pt x="3102" y="1571"/>
                </a:lnTo>
                <a:lnTo>
                  <a:pt x="3134" y="1555"/>
                </a:lnTo>
                <a:lnTo>
                  <a:pt x="3157" y="1539"/>
                </a:lnTo>
                <a:lnTo>
                  <a:pt x="3181" y="1524"/>
                </a:lnTo>
                <a:lnTo>
                  <a:pt x="3205" y="1500"/>
                </a:lnTo>
                <a:lnTo>
                  <a:pt x="3228" y="1484"/>
                </a:lnTo>
                <a:lnTo>
                  <a:pt x="3260" y="1453"/>
                </a:lnTo>
                <a:lnTo>
                  <a:pt x="3284" y="1429"/>
                </a:lnTo>
                <a:lnTo>
                  <a:pt x="3300" y="1405"/>
                </a:lnTo>
                <a:lnTo>
                  <a:pt x="3323" y="1382"/>
                </a:lnTo>
                <a:lnTo>
                  <a:pt x="3363" y="1350"/>
                </a:lnTo>
                <a:lnTo>
                  <a:pt x="3371" y="1326"/>
                </a:lnTo>
                <a:lnTo>
                  <a:pt x="3402" y="1295"/>
                </a:lnTo>
                <a:lnTo>
                  <a:pt x="3418" y="1271"/>
                </a:lnTo>
                <a:lnTo>
                  <a:pt x="3434" y="1239"/>
                </a:lnTo>
                <a:lnTo>
                  <a:pt x="3450" y="1216"/>
                </a:lnTo>
                <a:lnTo>
                  <a:pt x="3473" y="1192"/>
                </a:lnTo>
                <a:lnTo>
                  <a:pt x="3481" y="1168"/>
                </a:lnTo>
                <a:lnTo>
                  <a:pt x="3497" y="1145"/>
                </a:lnTo>
                <a:lnTo>
                  <a:pt x="3505" y="1121"/>
                </a:lnTo>
                <a:lnTo>
                  <a:pt x="3521" y="1082"/>
                </a:lnTo>
                <a:lnTo>
                  <a:pt x="3528" y="1050"/>
                </a:lnTo>
                <a:lnTo>
                  <a:pt x="3544" y="1011"/>
                </a:lnTo>
                <a:lnTo>
                  <a:pt x="3560" y="979"/>
                </a:lnTo>
                <a:lnTo>
                  <a:pt x="3568" y="955"/>
                </a:lnTo>
                <a:lnTo>
                  <a:pt x="3576" y="924"/>
                </a:lnTo>
                <a:lnTo>
                  <a:pt x="3584" y="892"/>
                </a:lnTo>
                <a:lnTo>
                  <a:pt x="3592" y="861"/>
                </a:lnTo>
                <a:lnTo>
                  <a:pt x="3600" y="829"/>
                </a:lnTo>
                <a:lnTo>
                  <a:pt x="3607" y="797"/>
                </a:lnTo>
                <a:lnTo>
                  <a:pt x="3615" y="774"/>
                </a:lnTo>
                <a:lnTo>
                  <a:pt x="3623" y="750"/>
                </a:lnTo>
                <a:lnTo>
                  <a:pt x="3631" y="726"/>
                </a:lnTo>
                <a:lnTo>
                  <a:pt x="3639" y="703"/>
                </a:lnTo>
                <a:lnTo>
                  <a:pt x="3655" y="671"/>
                </a:lnTo>
                <a:lnTo>
                  <a:pt x="3663" y="648"/>
                </a:lnTo>
                <a:lnTo>
                  <a:pt x="3678" y="624"/>
                </a:lnTo>
                <a:lnTo>
                  <a:pt x="3694" y="600"/>
                </a:lnTo>
                <a:lnTo>
                  <a:pt x="3694" y="576"/>
                </a:lnTo>
                <a:lnTo>
                  <a:pt x="3726" y="561"/>
                </a:lnTo>
                <a:lnTo>
                  <a:pt x="3757" y="561"/>
                </a:lnTo>
                <a:lnTo>
                  <a:pt x="3805" y="561"/>
                </a:lnTo>
                <a:lnTo>
                  <a:pt x="3852" y="561"/>
                </a:lnTo>
                <a:lnTo>
                  <a:pt x="3899" y="561"/>
                </a:lnTo>
                <a:lnTo>
                  <a:pt x="3923" y="553"/>
                </a:lnTo>
                <a:lnTo>
                  <a:pt x="3931" y="576"/>
                </a:lnTo>
                <a:lnTo>
                  <a:pt x="3931" y="600"/>
                </a:lnTo>
                <a:lnTo>
                  <a:pt x="3931" y="624"/>
                </a:lnTo>
                <a:lnTo>
                  <a:pt x="3931" y="648"/>
                </a:lnTo>
                <a:lnTo>
                  <a:pt x="3931" y="671"/>
                </a:lnTo>
                <a:lnTo>
                  <a:pt x="3939" y="695"/>
                </a:lnTo>
                <a:lnTo>
                  <a:pt x="3939" y="726"/>
                </a:lnTo>
                <a:lnTo>
                  <a:pt x="3939" y="750"/>
                </a:lnTo>
                <a:lnTo>
                  <a:pt x="3947" y="782"/>
                </a:lnTo>
                <a:lnTo>
                  <a:pt x="3947" y="813"/>
                </a:lnTo>
                <a:lnTo>
                  <a:pt x="3947" y="837"/>
                </a:lnTo>
                <a:lnTo>
                  <a:pt x="3947" y="861"/>
                </a:lnTo>
                <a:lnTo>
                  <a:pt x="3947" y="892"/>
                </a:lnTo>
                <a:lnTo>
                  <a:pt x="3947" y="924"/>
                </a:lnTo>
                <a:lnTo>
                  <a:pt x="3947" y="947"/>
                </a:lnTo>
                <a:lnTo>
                  <a:pt x="3947" y="987"/>
                </a:lnTo>
                <a:lnTo>
                  <a:pt x="3947" y="1011"/>
                </a:lnTo>
                <a:lnTo>
                  <a:pt x="3947" y="1050"/>
                </a:lnTo>
                <a:lnTo>
                  <a:pt x="3947" y="1089"/>
                </a:lnTo>
                <a:lnTo>
                  <a:pt x="3947" y="1113"/>
                </a:lnTo>
                <a:lnTo>
                  <a:pt x="3947" y="1137"/>
                </a:lnTo>
                <a:lnTo>
                  <a:pt x="3947" y="1176"/>
                </a:lnTo>
                <a:lnTo>
                  <a:pt x="3947" y="1200"/>
                </a:lnTo>
                <a:lnTo>
                  <a:pt x="3947" y="1224"/>
                </a:lnTo>
                <a:lnTo>
                  <a:pt x="3947" y="1247"/>
                </a:lnTo>
                <a:lnTo>
                  <a:pt x="3947" y="1279"/>
                </a:lnTo>
                <a:lnTo>
                  <a:pt x="3947" y="1310"/>
                </a:lnTo>
                <a:lnTo>
                  <a:pt x="3947" y="1334"/>
                </a:lnTo>
                <a:lnTo>
                  <a:pt x="3947" y="1374"/>
                </a:lnTo>
                <a:lnTo>
                  <a:pt x="3947" y="1397"/>
                </a:lnTo>
                <a:lnTo>
                  <a:pt x="3947" y="1421"/>
                </a:lnTo>
                <a:lnTo>
                  <a:pt x="3947" y="1445"/>
                </a:lnTo>
                <a:lnTo>
                  <a:pt x="3947" y="1468"/>
                </a:lnTo>
                <a:lnTo>
                  <a:pt x="3947" y="1500"/>
                </a:lnTo>
                <a:lnTo>
                  <a:pt x="3947" y="1531"/>
                </a:lnTo>
                <a:lnTo>
                  <a:pt x="3947" y="1555"/>
                </a:lnTo>
                <a:lnTo>
                  <a:pt x="3947" y="1579"/>
                </a:lnTo>
                <a:lnTo>
                  <a:pt x="3947" y="1603"/>
                </a:lnTo>
                <a:lnTo>
                  <a:pt x="3947" y="1626"/>
                </a:lnTo>
                <a:lnTo>
                  <a:pt x="3947" y="1658"/>
                </a:lnTo>
                <a:lnTo>
                  <a:pt x="3947" y="1689"/>
                </a:lnTo>
                <a:lnTo>
                  <a:pt x="3947" y="1713"/>
                </a:lnTo>
                <a:lnTo>
                  <a:pt x="3947" y="1745"/>
                </a:lnTo>
                <a:lnTo>
                  <a:pt x="3947" y="1768"/>
                </a:lnTo>
                <a:lnTo>
                  <a:pt x="3947" y="1800"/>
                </a:lnTo>
                <a:lnTo>
                  <a:pt x="3947" y="1824"/>
                </a:lnTo>
                <a:lnTo>
                  <a:pt x="3947" y="1847"/>
                </a:lnTo>
                <a:lnTo>
                  <a:pt x="3947" y="1871"/>
                </a:lnTo>
                <a:lnTo>
                  <a:pt x="3947" y="1895"/>
                </a:lnTo>
                <a:lnTo>
                  <a:pt x="3947" y="1918"/>
                </a:lnTo>
                <a:lnTo>
                  <a:pt x="3947" y="1942"/>
                </a:lnTo>
                <a:lnTo>
                  <a:pt x="3947" y="1966"/>
                </a:lnTo>
                <a:lnTo>
                  <a:pt x="3947" y="1989"/>
                </a:lnTo>
                <a:lnTo>
                  <a:pt x="3947" y="2013"/>
                </a:lnTo>
                <a:lnTo>
                  <a:pt x="3955" y="2037"/>
                </a:lnTo>
                <a:lnTo>
                  <a:pt x="3931" y="2045"/>
                </a:lnTo>
                <a:lnTo>
                  <a:pt x="3907" y="2037"/>
                </a:lnTo>
                <a:lnTo>
                  <a:pt x="3876" y="2021"/>
                </a:lnTo>
                <a:lnTo>
                  <a:pt x="3852" y="2013"/>
                </a:lnTo>
                <a:lnTo>
                  <a:pt x="3828" y="2013"/>
                </a:lnTo>
                <a:lnTo>
                  <a:pt x="3805" y="2013"/>
                </a:lnTo>
                <a:lnTo>
                  <a:pt x="3781" y="2013"/>
                </a:lnTo>
                <a:lnTo>
                  <a:pt x="3750" y="2013"/>
                </a:lnTo>
                <a:lnTo>
                  <a:pt x="3726" y="2013"/>
                </a:lnTo>
                <a:lnTo>
                  <a:pt x="3702" y="2005"/>
                </a:lnTo>
                <a:lnTo>
                  <a:pt x="3678" y="2005"/>
                </a:lnTo>
                <a:lnTo>
                  <a:pt x="3655" y="1997"/>
                </a:lnTo>
                <a:lnTo>
                  <a:pt x="3623" y="1989"/>
                </a:lnTo>
                <a:lnTo>
                  <a:pt x="3600" y="1989"/>
                </a:lnTo>
                <a:lnTo>
                  <a:pt x="3568" y="1989"/>
                </a:lnTo>
                <a:lnTo>
                  <a:pt x="3544" y="1989"/>
                </a:lnTo>
                <a:lnTo>
                  <a:pt x="3521" y="1989"/>
                </a:lnTo>
                <a:lnTo>
                  <a:pt x="3481" y="1989"/>
                </a:lnTo>
                <a:lnTo>
                  <a:pt x="3457" y="1989"/>
                </a:lnTo>
                <a:lnTo>
                  <a:pt x="3434" y="1989"/>
                </a:lnTo>
                <a:lnTo>
                  <a:pt x="3402" y="1989"/>
                </a:lnTo>
                <a:lnTo>
                  <a:pt x="3363" y="1989"/>
                </a:lnTo>
                <a:lnTo>
                  <a:pt x="3331" y="1989"/>
                </a:lnTo>
                <a:lnTo>
                  <a:pt x="3300" y="1981"/>
                </a:lnTo>
                <a:lnTo>
                  <a:pt x="3276" y="1981"/>
                </a:lnTo>
                <a:lnTo>
                  <a:pt x="3252" y="1981"/>
                </a:lnTo>
                <a:lnTo>
                  <a:pt x="3221" y="1981"/>
                </a:lnTo>
                <a:lnTo>
                  <a:pt x="3189" y="1981"/>
                </a:lnTo>
                <a:lnTo>
                  <a:pt x="3165" y="1981"/>
                </a:lnTo>
                <a:lnTo>
                  <a:pt x="3126" y="1981"/>
                </a:lnTo>
                <a:lnTo>
                  <a:pt x="3102" y="1981"/>
                </a:lnTo>
                <a:lnTo>
                  <a:pt x="3079" y="1981"/>
                </a:lnTo>
                <a:lnTo>
                  <a:pt x="3055" y="1981"/>
                </a:lnTo>
                <a:lnTo>
                  <a:pt x="3031" y="1981"/>
                </a:lnTo>
                <a:lnTo>
                  <a:pt x="3007" y="1981"/>
                </a:lnTo>
                <a:lnTo>
                  <a:pt x="2984" y="1981"/>
                </a:lnTo>
                <a:lnTo>
                  <a:pt x="2944" y="1981"/>
                </a:lnTo>
                <a:lnTo>
                  <a:pt x="2913" y="1981"/>
                </a:lnTo>
                <a:lnTo>
                  <a:pt x="2873" y="1981"/>
                </a:lnTo>
                <a:lnTo>
                  <a:pt x="2850" y="1973"/>
                </a:lnTo>
                <a:lnTo>
                  <a:pt x="2818" y="1973"/>
                </a:lnTo>
                <a:lnTo>
                  <a:pt x="2794" y="1973"/>
                </a:lnTo>
                <a:lnTo>
                  <a:pt x="2763" y="1966"/>
                </a:lnTo>
                <a:lnTo>
                  <a:pt x="2739" y="1958"/>
                </a:lnTo>
                <a:lnTo>
                  <a:pt x="2715" y="1950"/>
                </a:lnTo>
                <a:lnTo>
                  <a:pt x="2676" y="1950"/>
                </a:lnTo>
                <a:lnTo>
                  <a:pt x="2636" y="1950"/>
                </a:lnTo>
                <a:lnTo>
                  <a:pt x="2605" y="1950"/>
                </a:lnTo>
                <a:lnTo>
                  <a:pt x="2565" y="1950"/>
                </a:lnTo>
                <a:lnTo>
                  <a:pt x="2534" y="1950"/>
                </a:lnTo>
                <a:lnTo>
                  <a:pt x="2502" y="1950"/>
                </a:lnTo>
                <a:lnTo>
                  <a:pt x="2471" y="1950"/>
                </a:lnTo>
                <a:lnTo>
                  <a:pt x="2447" y="1950"/>
                </a:lnTo>
                <a:lnTo>
                  <a:pt x="2415" y="1950"/>
                </a:lnTo>
                <a:lnTo>
                  <a:pt x="2392" y="1950"/>
                </a:lnTo>
                <a:lnTo>
                  <a:pt x="2368" y="1950"/>
                </a:lnTo>
                <a:lnTo>
                  <a:pt x="2344" y="1950"/>
                </a:lnTo>
                <a:lnTo>
                  <a:pt x="2313" y="1950"/>
                </a:lnTo>
                <a:lnTo>
                  <a:pt x="2281" y="1950"/>
                </a:lnTo>
                <a:lnTo>
                  <a:pt x="2258" y="1950"/>
                </a:lnTo>
                <a:lnTo>
                  <a:pt x="2234" y="1950"/>
                </a:lnTo>
                <a:lnTo>
                  <a:pt x="2210" y="1950"/>
                </a:lnTo>
                <a:lnTo>
                  <a:pt x="2171" y="1950"/>
                </a:lnTo>
                <a:lnTo>
                  <a:pt x="2139" y="1950"/>
                </a:lnTo>
                <a:lnTo>
                  <a:pt x="2108" y="1950"/>
                </a:lnTo>
                <a:lnTo>
                  <a:pt x="2084" y="1950"/>
                </a:lnTo>
                <a:lnTo>
                  <a:pt x="2052" y="1958"/>
                </a:lnTo>
                <a:lnTo>
                  <a:pt x="2029" y="1958"/>
                </a:lnTo>
                <a:lnTo>
                  <a:pt x="1997" y="1966"/>
                </a:lnTo>
                <a:lnTo>
                  <a:pt x="1973" y="1966"/>
                </a:lnTo>
                <a:lnTo>
                  <a:pt x="1950" y="1966"/>
                </a:lnTo>
                <a:lnTo>
                  <a:pt x="1926" y="1966"/>
                </a:lnTo>
                <a:lnTo>
                  <a:pt x="1894" y="1966"/>
                </a:lnTo>
                <a:lnTo>
                  <a:pt x="1863" y="1966"/>
                </a:lnTo>
                <a:lnTo>
                  <a:pt x="1831" y="1966"/>
                </a:lnTo>
                <a:lnTo>
                  <a:pt x="1800" y="1966"/>
                </a:lnTo>
                <a:lnTo>
                  <a:pt x="1768" y="1966"/>
                </a:lnTo>
                <a:lnTo>
                  <a:pt x="1737" y="1966"/>
                </a:lnTo>
                <a:lnTo>
                  <a:pt x="1713" y="1966"/>
                </a:lnTo>
                <a:lnTo>
                  <a:pt x="1689" y="1966"/>
                </a:lnTo>
                <a:lnTo>
                  <a:pt x="1665" y="1966"/>
                </a:lnTo>
                <a:lnTo>
                  <a:pt x="1634" y="1966"/>
                </a:lnTo>
                <a:lnTo>
                  <a:pt x="1602" y="1966"/>
                </a:lnTo>
                <a:lnTo>
                  <a:pt x="1571" y="1966"/>
                </a:lnTo>
                <a:lnTo>
                  <a:pt x="1531" y="1966"/>
                </a:lnTo>
                <a:lnTo>
                  <a:pt x="1508" y="1966"/>
                </a:lnTo>
                <a:lnTo>
                  <a:pt x="1468" y="1958"/>
                </a:lnTo>
                <a:lnTo>
                  <a:pt x="1437" y="1958"/>
                </a:lnTo>
                <a:lnTo>
                  <a:pt x="1413" y="1958"/>
                </a:lnTo>
                <a:lnTo>
                  <a:pt x="1389" y="1958"/>
                </a:lnTo>
                <a:lnTo>
                  <a:pt x="1358" y="1950"/>
                </a:lnTo>
                <a:lnTo>
                  <a:pt x="1334" y="1950"/>
                </a:lnTo>
                <a:lnTo>
                  <a:pt x="1302" y="1950"/>
                </a:lnTo>
                <a:lnTo>
                  <a:pt x="1279" y="1950"/>
                </a:lnTo>
                <a:lnTo>
                  <a:pt x="1255" y="1950"/>
                </a:lnTo>
                <a:lnTo>
                  <a:pt x="1231" y="1950"/>
                </a:lnTo>
                <a:lnTo>
                  <a:pt x="1192" y="1942"/>
                </a:lnTo>
                <a:lnTo>
                  <a:pt x="1152" y="1934"/>
                </a:lnTo>
                <a:lnTo>
                  <a:pt x="1129" y="1926"/>
                </a:lnTo>
                <a:lnTo>
                  <a:pt x="1152" y="1939"/>
                </a:lnTo>
                <a:lnTo>
                  <a:pt x="1105" y="1926"/>
                </a:lnTo>
                <a:lnTo>
                  <a:pt x="1081" y="1918"/>
                </a:lnTo>
                <a:lnTo>
                  <a:pt x="1056" y="1987"/>
                </a:lnTo>
                <a:lnTo>
                  <a:pt x="1026" y="1910"/>
                </a:lnTo>
                <a:lnTo>
                  <a:pt x="1002" y="1902"/>
                </a:lnTo>
                <a:lnTo>
                  <a:pt x="912" y="1939"/>
                </a:lnTo>
                <a:lnTo>
                  <a:pt x="960" y="1939"/>
                </a:lnTo>
                <a:lnTo>
                  <a:pt x="912" y="1939"/>
                </a:lnTo>
                <a:lnTo>
                  <a:pt x="864" y="1939"/>
                </a:lnTo>
                <a:lnTo>
                  <a:pt x="912" y="1939"/>
                </a:lnTo>
                <a:lnTo>
                  <a:pt x="816" y="1987"/>
                </a:lnTo>
                <a:lnTo>
                  <a:pt x="768" y="1939"/>
                </a:lnTo>
                <a:lnTo>
                  <a:pt x="720" y="1939"/>
                </a:lnTo>
                <a:lnTo>
                  <a:pt x="672" y="1939"/>
                </a:lnTo>
                <a:lnTo>
                  <a:pt x="624" y="1939"/>
                </a:lnTo>
                <a:lnTo>
                  <a:pt x="624" y="1987"/>
                </a:lnTo>
                <a:lnTo>
                  <a:pt x="600" y="1918"/>
                </a:lnTo>
                <a:lnTo>
                  <a:pt x="560" y="1926"/>
                </a:lnTo>
                <a:lnTo>
                  <a:pt x="528" y="1939"/>
                </a:lnTo>
                <a:lnTo>
                  <a:pt x="513" y="1926"/>
                </a:lnTo>
                <a:lnTo>
                  <a:pt x="481" y="1934"/>
                </a:lnTo>
                <a:lnTo>
                  <a:pt x="458" y="1934"/>
                </a:lnTo>
                <a:lnTo>
                  <a:pt x="418" y="1942"/>
                </a:lnTo>
                <a:lnTo>
                  <a:pt x="387" y="1942"/>
                </a:lnTo>
                <a:lnTo>
                  <a:pt x="363" y="1950"/>
                </a:lnTo>
                <a:lnTo>
                  <a:pt x="339" y="1958"/>
                </a:lnTo>
                <a:lnTo>
                  <a:pt x="316" y="1958"/>
                </a:lnTo>
                <a:lnTo>
                  <a:pt x="292" y="1958"/>
                </a:lnTo>
                <a:lnTo>
                  <a:pt x="1296" y="1939"/>
                </a:lnTo>
                <a:lnTo>
                  <a:pt x="229" y="1966"/>
                </a:lnTo>
                <a:lnTo>
                  <a:pt x="205" y="1966"/>
                </a:lnTo>
                <a:lnTo>
                  <a:pt x="181" y="1966"/>
                </a:lnTo>
                <a:lnTo>
                  <a:pt x="158" y="1966"/>
                </a:lnTo>
                <a:lnTo>
                  <a:pt x="134" y="1966"/>
                </a:lnTo>
                <a:lnTo>
                  <a:pt x="102" y="1966"/>
                </a:lnTo>
                <a:lnTo>
                  <a:pt x="87" y="1942"/>
                </a:lnTo>
                <a:lnTo>
                  <a:pt x="87" y="1918"/>
                </a:lnTo>
                <a:lnTo>
                  <a:pt x="87" y="1895"/>
                </a:lnTo>
                <a:lnTo>
                  <a:pt x="87" y="1871"/>
                </a:lnTo>
                <a:lnTo>
                  <a:pt x="87" y="1839"/>
                </a:lnTo>
                <a:lnTo>
                  <a:pt x="87" y="1816"/>
                </a:lnTo>
                <a:lnTo>
                  <a:pt x="87" y="1784"/>
                </a:lnTo>
                <a:lnTo>
                  <a:pt x="87" y="1760"/>
                </a:lnTo>
                <a:lnTo>
                  <a:pt x="87" y="1729"/>
                </a:lnTo>
                <a:lnTo>
                  <a:pt x="87" y="1697"/>
                </a:lnTo>
                <a:lnTo>
                  <a:pt x="87" y="1666"/>
                </a:lnTo>
                <a:lnTo>
                  <a:pt x="87" y="1634"/>
                </a:lnTo>
                <a:lnTo>
                  <a:pt x="87" y="1610"/>
                </a:lnTo>
                <a:lnTo>
                  <a:pt x="87" y="1579"/>
                </a:lnTo>
                <a:lnTo>
                  <a:pt x="79" y="1555"/>
                </a:lnTo>
                <a:lnTo>
                  <a:pt x="79" y="1531"/>
                </a:lnTo>
                <a:lnTo>
                  <a:pt x="79" y="1508"/>
                </a:lnTo>
                <a:lnTo>
                  <a:pt x="79" y="1476"/>
                </a:lnTo>
                <a:lnTo>
                  <a:pt x="79" y="1453"/>
                </a:lnTo>
                <a:lnTo>
                  <a:pt x="79" y="1421"/>
                </a:lnTo>
                <a:lnTo>
                  <a:pt x="79" y="1389"/>
                </a:lnTo>
                <a:lnTo>
                  <a:pt x="79" y="1350"/>
                </a:lnTo>
                <a:lnTo>
                  <a:pt x="79" y="1318"/>
                </a:lnTo>
                <a:lnTo>
                  <a:pt x="79" y="1279"/>
                </a:lnTo>
                <a:lnTo>
                  <a:pt x="79" y="1247"/>
                </a:lnTo>
                <a:lnTo>
                  <a:pt x="79" y="1208"/>
                </a:lnTo>
                <a:lnTo>
                  <a:pt x="79" y="1184"/>
                </a:lnTo>
                <a:lnTo>
                  <a:pt x="79" y="1161"/>
                </a:lnTo>
                <a:lnTo>
                  <a:pt x="79" y="1129"/>
                </a:lnTo>
                <a:lnTo>
                  <a:pt x="79" y="1097"/>
                </a:lnTo>
                <a:lnTo>
                  <a:pt x="79" y="1074"/>
                </a:lnTo>
                <a:lnTo>
                  <a:pt x="79" y="1042"/>
                </a:lnTo>
                <a:lnTo>
                  <a:pt x="71" y="1003"/>
                </a:lnTo>
                <a:lnTo>
                  <a:pt x="71" y="979"/>
                </a:lnTo>
                <a:lnTo>
                  <a:pt x="63" y="947"/>
                </a:lnTo>
                <a:lnTo>
                  <a:pt x="63" y="924"/>
                </a:lnTo>
                <a:lnTo>
                  <a:pt x="63" y="892"/>
                </a:lnTo>
                <a:lnTo>
                  <a:pt x="63" y="869"/>
                </a:lnTo>
                <a:lnTo>
                  <a:pt x="63" y="845"/>
                </a:lnTo>
                <a:lnTo>
                  <a:pt x="55" y="821"/>
                </a:lnTo>
                <a:lnTo>
                  <a:pt x="55" y="790"/>
                </a:lnTo>
                <a:lnTo>
                  <a:pt x="55" y="758"/>
                </a:lnTo>
                <a:lnTo>
                  <a:pt x="55" y="734"/>
                </a:lnTo>
                <a:lnTo>
                  <a:pt x="55" y="703"/>
                </a:lnTo>
                <a:lnTo>
                  <a:pt x="55" y="679"/>
                </a:lnTo>
                <a:lnTo>
                  <a:pt x="55" y="655"/>
                </a:lnTo>
                <a:lnTo>
                  <a:pt x="55" y="616"/>
                </a:lnTo>
                <a:lnTo>
                  <a:pt x="55" y="592"/>
                </a:lnTo>
                <a:lnTo>
                  <a:pt x="55" y="553"/>
                </a:lnTo>
                <a:lnTo>
                  <a:pt x="55" y="529"/>
                </a:lnTo>
                <a:lnTo>
                  <a:pt x="55" y="498"/>
                </a:lnTo>
                <a:lnTo>
                  <a:pt x="55" y="466"/>
                </a:lnTo>
                <a:lnTo>
                  <a:pt x="55" y="442"/>
                </a:lnTo>
                <a:lnTo>
                  <a:pt x="55" y="419"/>
                </a:lnTo>
                <a:lnTo>
                  <a:pt x="55" y="387"/>
                </a:lnTo>
                <a:lnTo>
                  <a:pt x="55" y="363"/>
                </a:lnTo>
                <a:lnTo>
                  <a:pt x="55" y="332"/>
                </a:lnTo>
                <a:lnTo>
                  <a:pt x="55" y="300"/>
                </a:lnTo>
                <a:lnTo>
                  <a:pt x="55" y="269"/>
                </a:lnTo>
                <a:lnTo>
                  <a:pt x="55" y="245"/>
                </a:lnTo>
                <a:lnTo>
                  <a:pt x="55" y="221"/>
                </a:lnTo>
                <a:lnTo>
                  <a:pt x="55" y="198"/>
                </a:lnTo>
                <a:lnTo>
                  <a:pt x="55" y="174"/>
                </a:lnTo>
                <a:lnTo>
                  <a:pt x="55" y="150"/>
                </a:lnTo>
                <a:lnTo>
                  <a:pt x="55" y="127"/>
                </a:lnTo>
                <a:lnTo>
                  <a:pt x="47" y="103"/>
                </a:lnTo>
                <a:lnTo>
                  <a:pt x="39" y="79"/>
                </a:lnTo>
                <a:lnTo>
                  <a:pt x="31" y="56"/>
                </a:lnTo>
                <a:lnTo>
                  <a:pt x="0" y="19"/>
                </a:lnTo>
              </a:path>
            </a:pathLst>
          </a:custGeom>
          <a:solidFill>
            <a:schemeClr val="tx2"/>
          </a:solidFill>
          <a:ln w="12700" cap="rnd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algn="l"/>
            <a:endParaRPr lang="id-ID" sz="2000">
              <a:latin typeface="+mn-lt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4116388" y="5486400"/>
            <a:ext cx="1522412" cy="0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id-ID" sz="2000">
              <a:latin typeface="+mn-lt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3733800" y="4725988"/>
            <a:ext cx="0" cy="836612"/>
          </a:xfrm>
          <a:prstGeom prst="line">
            <a:avLst/>
          </a:prstGeom>
          <a:noFill/>
          <a:ln w="1270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id-ID" sz="2000">
              <a:latin typeface="+mn-lt"/>
            </a:endParaRP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3352800" y="1601788"/>
            <a:ext cx="0" cy="4189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id-ID" sz="2000">
              <a:latin typeface="+mn-lt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354388" y="5791200"/>
            <a:ext cx="6932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id-ID" sz="2000">
              <a:latin typeface="+mn-lt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879726" y="2193925"/>
            <a:ext cx="186013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 eaLnBrk="1" hangingPunct="1"/>
            <a:endParaRPr lang="zh-CN" altLang="en-US" sz="2000">
              <a:latin typeface="+mn-lt"/>
              <a:ea typeface="SimSun" panose="02010600030101010101" pitchFamily="2" charset="-122"/>
            </a:endParaRPr>
          </a:p>
        </p:txBody>
      </p:sp>
      <p:graphicFrame>
        <p:nvGraphicFramePr>
          <p:cNvPr id="11" name="Object 0"/>
          <p:cNvGraphicFramePr>
            <a:graphicFrameLocks/>
          </p:cNvGraphicFramePr>
          <p:nvPr/>
        </p:nvGraphicFramePr>
        <p:xfrm>
          <a:off x="3957639" y="3586164"/>
          <a:ext cx="548957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3" name="Document" r:id="rId3" imgW="5489575" imgH="441325" progId="Word.Document.8">
                  <p:embed/>
                </p:oleObj>
              </mc:Choice>
              <mc:Fallback>
                <p:oleObj name="Document" r:id="rId3" imgW="5489575" imgH="441325" progId="Word.Document.8">
                  <p:embed/>
                  <p:pic>
                    <p:nvPicPr>
                      <p:cNvPr id="11" name="Object 0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9" y="3586164"/>
                        <a:ext cx="5489575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"/>
          <p:cNvGraphicFramePr>
            <a:graphicFrameLocks/>
          </p:cNvGraphicFramePr>
          <p:nvPr/>
        </p:nvGraphicFramePr>
        <p:xfrm>
          <a:off x="2738438" y="2362200"/>
          <a:ext cx="474662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Document" r:id="rId5" imgW="474663" imgH="750888" progId="Word.Document.8">
                  <p:embed/>
                </p:oleObj>
              </mc:Choice>
              <mc:Fallback>
                <p:oleObj name="Document" r:id="rId5" imgW="474663" imgH="750888" progId="Word.Document.8">
                  <p:embed/>
                  <p:pic>
                    <p:nvPicPr>
                      <p:cNvPr id="12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2362200"/>
                        <a:ext cx="474662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600200" y="1246188"/>
            <a:ext cx="182880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50000"/>
              </a:spcBef>
            </a:pPr>
            <a:r>
              <a:rPr lang="en-US" altLang="zh-CN" sz="2000" b="1">
                <a:latin typeface="+mn-lt"/>
                <a:ea typeface="SimSun" panose="02010600030101010101" pitchFamily="2" charset="-122"/>
              </a:rPr>
              <a:t>Reachability-distance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7467600" y="5797550"/>
            <a:ext cx="3200400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 b="1">
                <a:latin typeface="+mn-lt"/>
                <a:ea typeface="SimSun" panose="02010600030101010101" pitchFamily="2" charset="-122"/>
              </a:rPr>
              <a:t>Cluster-order of the objects</a:t>
            </a:r>
            <a:endParaRPr lang="en-US" altLang="zh-CN" sz="2000">
              <a:latin typeface="+mn-lt"/>
              <a:ea typeface="SimSun" panose="02010600030101010101" pitchFamily="2" charset="-122"/>
            </a:endParaRPr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>
            <a:off x="4878388" y="2439988"/>
            <a:ext cx="684212" cy="1827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id-ID" sz="2000">
              <a:latin typeface="+mn-lt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6934200" y="2668588"/>
            <a:ext cx="0" cy="16748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id-ID" sz="2000">
              <a:latin typeface="+mn-lt"/>
            </a:endParaRPr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7697789" y="1906589"/>
            <a:ext cx="911225" cy="23590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id-ID" sz="2000">
              <a:latin typeface="+mn-lt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3659188" y="5562600"/>
            <a:ext cx="6170612" cy="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id-ID" sz="2000">
              <a:latin typeface="+mn-lt"/>
            </a:endParaRPr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3582988" y="5638800"/>
            <a:ext cx="6246812" cy="0"/>
          </a:xfrm>
          <a:prstGeom prst="line">
            <a:avLst/>
          </a:prstGeom>
          <a:noFill/>
          <a:ln w="1016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id-ID" sz="2000">
              <a:latin typeface="+mn-lt"/>
            </a:endParaRPr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3278188" y="2819400"/>
            <a:ext cx="150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id-ID" sz="2000">
              <a:latin typeface="+mn-lt"/>
            </a:endParaRPr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>
            <a:off x="3278188" y="2438400"/>
            <a:ext cx="150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id-ID" sz="2000">
              <a:latin typeface="+mn-lt"/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752600" y="2133600"/>
            <a:ext cx="16764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altLang="zh-CN" sz="2000" b="1">
                <a:latin typeface="+mn-lt"/>
                <a:ea typeface="SimSun" panose="02010600030101010101" pitchFamily="2" charset="-122"/>
              </a:rPr>
              <a:t>undefined</a:t>
            </a: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3354388" y="4191000"/>
            <a:ext cx="7161212" cy="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l"/>
            <a:endParaRPr lang="id-ID" sz="2000">
              <a:latin typeface="+mn-lt"/>
            </a:endParaRPr>
          </a:p>
        </p:txBody>
      </p:sp>
      <p:graphicFrame>
        <p:nvGraphicFramePr>
          <p:cNvPr id="24" name="Object 2"/>
          <p:cNvGraphicFramePr>
            <a:graphicFrameLocks/>
          </p:cNvGraphicFramePr>
          <p:nvPr/>
        </p:nvGraphicFramePr>
        <p:xfrm>
          <a:off x="2814638" y="3757614"/>
          <a:ext cx="474662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Document" r:id="rId7" imgW="474663" imgH="750888" progId="Word.Document.8">
                  <p:embed/>
                </p:oleObj>
              </mc:Choice>
              <mc:Fallback>
                <p:oleObj name="Document" r:id="rId7" imgW="474663" imgH="750888" progId="Word.Document.8">
                  <p:embed/>
                  <p:pic>
                    <p:nvPicPr>
                      <p:cNvPr id="24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8" y="3757614"/>
                        <a:ext cx="474662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2971800" y="3810001"/>
            <a:ext cx="381000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zh-CN" altLang="en-US" sz="1400" b="1">
                <a:latin typeface="+mn-lt"/>
                <a:ea typeface="SimSun" panose="02010600030101010101" pitchFamily="2" charset="-122"/>
              </a:rPr>
              <a:t>‘</a:t>
            </a:r>
          </a:p>
        </p:txBody>
      </p: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5416550" y="1149350"/>
            <a:ext cx="2349500" cy="1816100"/>
            <a:chOff x="2452" y="724"/>
            <a:chExt cx="1480" cy="1144"/>
          </a:xfrm>
        </p:grpSpPr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2644" y="110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2596" y="1156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2548" y="1156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2596" y="1204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2692" y="1204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2452" y="1252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3" name="Oval 32"/>
            <p:cNvSpPr>
              <a:spLocks noChangeArrowheads="1"/>
            </p:cNvSpPr>
            <p:nvPr/>
          </p:nvSpPr>
          <p:spPr bwMode="auto">
            <a:xfrm>
              <a:off x="2596" y="134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2548" y="130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>
              <a:off x="2740" y="134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>
              <a:off x="2644" y="130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>
              <a:off x="3364" y="134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>
              <a:off x="3316" y="1396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3268" y="1396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>
              <a:off x="3316" y="1444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>
              <a:off x="3412" y="1444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>
              <a:off x="3460" y="1492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>
              <a:off x="3316" y="158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3268" y="154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3460" y="158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3364" y="154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3700" y="724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3652" y="772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3604" y="772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3652" y="82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3748" y="82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3556" y="86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3652" y="964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3604" y="916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3796" y="964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3700" y="916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2740" y="106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2788" y="1156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2836" y="130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2740" y="1252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3556" y="158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2836" y="1636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3892" y="106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3700" y="110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65" name="Oval 64"/>
            <p:cNvSpPr>
              <a:spLocks noChangeArrowheads="1"/>
            </p:cNvSpPr>
            <p:nvPr/>
          </p:nvSpPr>
          <p:spPr bwMode="auto">
            <a:xfrm>
              <a:off x="3844" y="134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3652" y="1492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3220" y="724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3220" y="964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3316" y="106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70" name="Oval 69"/>
            <p:cNvSpPr>
              <a:spLocks noChangeArrowheads="1"/>
            </p:cNvSpPr>
            <p:nvPr/>
          </p:nvSpPr>
          <p:spPr bwMode="auto">
            <a:xfrm>
              <a:off x="3124" y="110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71" name="Oval 70"/>
            <p:cNvSpPr>
              <a:spLocks noChangeArrowheads="1"/>
            </p:cNvSpPr>
            <p:nvPr/>
          </p:nvSpPr>
          <p:spPr bwMode="auto">
            <a:xfrm>
              <a:off x="2692" y="1684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72" name="Oval 71"/>
            <p:cNvSpPr>
              <a:spLocks noChangeArrowheads="1"/>
            </p:cNvSpPr>
            <p:nvPr/>
          </p:nvSpPr>
          <p:spPr bwMode="auto">
            <a:xfrm>
              <a:off x="2788" y="182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73" name="Oval 72"/>
            <p:cNvSpPr>
              <a:spLocks noChangeArrowheads="1"/>
            </p:cNvSpPr>
            <p:nvPr/>
          </p:nvSpPr>
          <p:spPr bwMode="auto">
            <a:xfrm>
              <a:off x="3268" y="158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74" name="Oval 73"/>
            <p:cNvSpPr>
              <a:spLocks noChangeArrowheads="1"/>
            </p:cNvSpPr>
            <p:nvPr/>
          </p:nvSpPr>
          <p:spPr bwMode="auto">
            <a:xfrm>
              <a:off x="3124" y="154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75" name="Oval 74"/>
            <p:cNvSpPr>
              <a:spLocks noChangeArrowheads="1"/>
            </p:cNvSpPr>
            <p:nvPr/>
          </p:nvSpPr>
          <p:spPr bwMode="auto">
            <a:xfrm>
              <a:off x="3028" y="1348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76" name="Oval 75"/>
            <p:cNvSpPr>
              <a:spLocks noChangeArrowheads="1"/>
            </p:cNvSpPr>
            <p:nvPr/>
          </p:nvSpPr>
          <p:spPr bwMode="auto">
            <a:xfrm>
              <a:off x="3508" y="1156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77" name="Oval 76"/>
            <p:cNvSpPr>
              <a:spLocks noChangeArrowheads="1"/>
            </p:cNvSpPr>
            <p:nvPr/>
          </p:nvSpPr>
          <p:spPr bwMode="auto">
            <a:xfrm>
              <a:off x="2932" y="820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78" name="Oval 77"/>
            <p:cNvSpPr>
              <a:spLocks noChangeArrowheads="1"/>
            </p:cNvSpPr>
            <p:nvPr/>
          </p:nvSpPr>
          <p:spPr bwMode="auto">
            <a:xfrm>
              <a:off x="3124" y="1444"/>
              <a:ext cx="40" cy="40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2000">
                <a:latin typeface="+mn-lt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502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  <a:ea typeface="SimSun" panose="02010600030101010101" pitchFamily="2" charset="-122"/>
              </a:rPr>
              <a:t>Cluster</a:t>
            </a:r>
            <a:r>
              <a:rPr lang="en-US" altLang="zh-CN" sz="2400" dirty="0">
                <a:ea typeface="SimSun" panose="02010600030101010101" pitchFamily="2" charset="-122"/>
              </a:rPr>
              <a:t>: A collection of data objects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similar (or related) to one another within the same group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dissimilar (or unrelated) to the objects in other groups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SimSun" panose="02010600030101010101" pitchFamily="2" charset="-122"/>
              </a:rPr>
              <a:t>Cluster analysis </a:t>
            </a:r>
            <a:r>
              <a:rPr lang="en-US" altLang="zh-CN" sz="2400" dirty="0">
                <a:ea typeface="SimSun" panose="02010600030101010101" pitchFamily="2" charset="-122"/>
              </a:rPr>
              <a:t>(or </a:t>
            </a:r>
            <a:r>
              <a:rPr lang="en-US" altLang="zh-CN" sz="2400" i="1" dirty="0">
                <a:ea typeface="SimSun" panose="02010600030101010101" pitchFamily="2" charset="-122"/>
              </a:rPr>
              <a:t>clustering</a:t>
            </a:r>
            <a:r>
              <a:rPr lang="en-US" altLang="zh-CN" sz="2400" dirty="0">
                <a:ea typeface="SimSun" panose="02010600030101010101" pitchFamily="2" charset="-122"/>
              </a:rPr>
              <a:t>, </a:t>
            </a:r>
            <a:r>
              <a:rPr lang="en-US" altLang="zh-CN" sz="2400" i="1" dirty="0">
                <a:ea typeface="SimSun" panose="02010600030101010101" pitchFamily="2" charset="-122"/>
              </a:rPr>
              <a:t>data segmentation, …</a:t>
            </a:r>
            <a:r>
              <a:rPr lang="en-US" altLang="zh-CN" sz="2400" dirty="0">
                <a:ea typeface="SimSun" panose="02010600030101010101" pitchFamily="2" charset="-122"/>
              </a:rPr>
              <a:t>)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Finding similarities between data according to the characteristics found in the data and grouping similar data objects into clusters</a:t>
            </a:r>
          </a:p>
          <a:p>
            <a:r>
              <a:rPr lang="en-US" altLang="zh-CN" sz="2400" dirty="0">
                <a:solidFill>
                  <a:srgbClr val="C00000"/>
                </a:solidFill>
                <a:ea typeface="SimSun" panose="02010600030101010101" pitchFamily="2" charset="-122"/>
              </a:rPr>
              <a:t>Unsupervised learning</a:t>
            </a:r>
            <a:r>
              <a:rPr lang="en-US" altLang="zh-CN" sz="2400" dirty="0">
                <a:ea typeface="SimSun" panose="02010600030101010101" pitchFamily="2" charset="-122"/>
              </a:rPr>
              <a:t>: no predefined classes (i.e., </a:t>
            </a:r>
            <a:r>
              <a:rPr lang="en-US" altLang="zh-CN" sz="2400" i="1" dirty="0">
                <a:ea typeface="SimSun" panose="02010600030101010101" pitchFamily="2" charset="-122"/>
              </a:rPr>
              <a:t>learning by observations</a:t>
            </a:r>
            <a:r>
              <a:rPr lang="en-US" altLang="zh-CN" sz="2400" dirty="0">
                <a:ea typeface="SimSun" panose="02010600030101010101" pitchFamily="2" charset="-122"/>
              </a:rPr>
              <a:t> vs. learning by examples: supervised)</a:t>
            </a:r>
          </a:p>
          <a:p>
            <a:r>
              <a:rPr lang="en-US" altLang="zh-CN" sz="2400" dirty="0">
                <a:ea typeface="SimSun" panose="02010600030101010101" pitchFamily="2" charset="-122"/>
              </a:rPr>
              <a:t>Typical applications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As a </a:t>
            </a:r>
            <a:r>
              <a:rPr lang="en-US" altLang="zh-CN" dirty="0">
                <a:solidFill>
                  <a:schemeClr val="hlink"/>
                </a:solidFill>
                <a:ea typeface="SimSun" panose="02010600030101010101" pitchFamily="2" charset="-122"/>
              </a:rPr>
              <a:t>stand-alone tool</a:t>
            </a:r>
            <a:r>
              <a:rPr lang="en-US" altLang="zh-CN" dirty="0">
                <a:ea typeface="SimSun" panose="02010600030101010101" pitchFamily="2" charset="-122"/>
              </a:rPr>
              <a:t> to get insight into data distribution 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As a </a:t>
            </a:r>
            <a:r>
              <a:rPr lang="en-US" altLang="zh-CN" dirty="0">
                <a:solidFill>
                  <a:schemeClr val="hlink"/>
                </a:solidFill>
                <a:ea typeface="SimSun" panose="02010600030101010101" pitchFamily="2" charset="-122"/>
              </a:rPr>
              <a:t>preprocessing step</a:t>
            </a:r>
            <a:r>
              <a:rPr lang="en-US" altLang="zh-CN" dirty="0">
                <a:ea typeface="SimSun" panose="02010600030101010101" pitchFamily="2" charset="-122"/>
              </a:rPr>
              <a:t> for other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What is Cluster Analysis?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20533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408" y="404664"/>
            <a:ext cx="10225136" cy="1349425"/>
          </a:xfrm>
        </p:spPr>
        <p:txBody>
          <a:bodyPr>
            <a:normAutofit/>
          </a:bodyPr>
          <a:lstStyle/>
          <a:p>
            <a:r>
              <a:rPr lang="en-US" sz="2800" dirty="0"/>
              <a:t>Density-Based Clustering: OPTICS </a:t>
            </a:r>
            <a:r>
              <a:rPr lang="en-US" sz="2800"/>
              <a:t>&amp; </a:t>
            </a:r>
            <a:r>
              <a:rPr lang="en-US" sz="2800" smtClean="0"/>
              <a:t>Applications</a:t>
            </a:r>
            <a:endParaRPr lang="id-ID" sz="2800" dirty="0"/>
          </a:p>
        </p:txBody>
      </p:sp>
      <p:pic>
        <p:nvPicPr>
          <p:cNvPr id="5" name="Picture 3" descr="DBSCA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397" y="1374030"/>
            <a:ext cx="3903819" cy="2500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 descr="OPTIC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17" y="1374030"/>
            <a:ext cx="3764397" cy="243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OPTICSO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016" y="4041029"/>
            <a:ext cx="3973530" cy="245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6" descr="Histogram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16" y="4041029"/>
            <a:ext cx="3834108" cy="256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431346" y="616754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/>
              <a:t>http://www.dbs.informatik.uni-muenchen.de/Forschung/KDD/Clustering/OPTICS/Demo 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95101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d-ID" sz="3600" smtClean="0">
                <a:solidFill>
                  <a:srgbClr val="000000"/>
                </a:solidFill>
              </a:rPr>
              <a:t>4.</a:t>
            </a:r>
            <a:r>
              <a:rPr lang="en-ID" sz="3600" smtClean="0">
                <a:solidFill>
                  <a:srgbClr val="000000"/>
                </a:solidFill>
              </a:rPr>
              <a:t> </a:t>
            </a:r>
            <a:r>
              <a:rPr lang="en-ID" sz="3600" dirty="0">
                <a:solidFill>
                  <a:srgbClr val="000000"/>
                </a:solidFill>
              </a:rPr>
              <a:t>Grid-Based Methods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srgbClr val="000000"/>
                </a:solidFill>
              </a:rPr>
              <a:pPr/>
              <a:t>51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32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SimSun" panose="02010600030101010101" pitchFamily="2" charset="-122"/>
              </a:rPr>
              <a:t>Using multi-resolution grid data structure</a:t>
            </a:r>
          </a:p>
          <a:p>
            <a:r>
              <a:rPr lang="en-US" altLang="zh-CN" dirty="0">
                <a:ea typeface="SimSun" panose="02010600030101010101" pitchFamily="2" charset="-122"/>
              </a:rPr>
              <a:t>Several interesting methods</a:t>
            </a:r>
          </a:p>
          <a:p>
            <a:pPr lvl="1"/>
            <a:r>
              <a:rPr lang="en-US" altLang="zh-CN" dirty="0">
                <a:solidFill>
                  <a:schemeClr val="hlink"/>
                </a:solidFill>
                <a:ea typeface="SimSun" panose="02010600030101010101" pitchFamily="2" charset="-122"/>
              </a:rPr>
              <a:t>STING </a:t>
            </a:r>
            <a:r>
              <a:rPr lang="en-US" altLang="zh-CN" dirty="0">
                <a:ea typeface="SimSun" panose="02010600030101010101" pitchFamily="2" charset="-122"/>
              </a:rPr>
              <a:t>(a </a:t>
            </a:r>
            <a:r>
              <a:rPr lang="en-US" altLang="zh-CN" dirty="0" err="1">
                <a:ea typeface="SimSun" panose="02010600030101010101" pitchFamily="2" charset="-122"/>
              </a:rPr>
              <a:t>STatistical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 err="1">
                <a:ea typeface="SimSun" panose="02010600030101010101" pitchFamily="2" charset="-122"/>
              </a:rPr>
              <a:t>INformation</a:t>
            </a:r>
            <a:r>
              <a:rPr lang="en-US" altLang="zh-CN" dirty="0">
                <a:ea typeface="SimSun" panose="02010600030101010101" pitchFamily="2" charset="-122"/>
              </a:rPr>
              <a:t> Grid approach) by Wang, Yang and </a:t>
            </a:r>
            <a:r>
              <a:rPr lang="en-US" altLang="zh-CN" dirty="0" err="1">
                <a:ea typeface="SimSun" panose="02010600030101010101" pitchFamily="2" charset="-122"/>
              </a:rPr>
              <a:t>Muntz</a:t>
            </a:r>
            <a:r>
              <a:rPr lang="en-US" altLang="zh-CN" dirty="0">
                <a:ea typeface="SimSun" panose="02010600030101010101" pitchFamily="2" charset="-122"/>
              </a:rPr>
              <a:t> (1997)</a:t>
            </a:r>
          </a:p>
          <a:p>
            <a:pPr lvl="1">
              <a:spcBef>
                <a:spcPct val="40000"/>
              </a:spcBef>
            </a:pPr>
            <a:r>
              <a:rPr lang="en-US" altLang="zh-CN" dirty="0" err="1">
                <a:solidFill>
                  <a:schemeClr val="hlink"/>
                </a:solidFill>
                <a:ea typeface="SimSun" panose="02010600030101010101" pitchFamily="2" charset="-122"/>
              </a:rPr>
              <a:t>WaveCluster</a:t>
            </a:r>
            <a:r>
              <a:rPr lang="en-US" altLang="zh-CN" dirty="0">
                <a:ea typeface="SimSun" panose="02010600030101010101" pitchFamily="2" charset="-122"/>
              </a:rPr>
              <a:t> by </a:t>
            </a:r>
            <a:r>
              <a:rPr lang="en-US" altLang="zh-CN" dirty="0" err="1">
                <a:ea typeface="SimSun" panose="02010600030101010101" pitchFamily="2" charset="-122"/>
              </a:rPr>
              <a:t>Sheikholeslami</a:t>
            </a:r>
            <a:r>
              <a:rPr lang="en-US" altLang="zh-CN" dirty="0">
                <a:ea typeface="SimSun" panose="02010600030101010101" pitchFamily="2" charset="-122"/>
              </a:rPr>
              <a:t>, Chatterjee, and Zhang (VLDB’98)</a:t>
            </a:r>
          </a:p>
          <a:p>
            <a:pPr lvl="2">
              <a:spcBef>
                <a:spcPct val="40000"/>
              </a:spcBef>
            </a:pPr>
            <a:r>
              <a:rPr lang="en-US" altLang="zh-CN" sz="2800" dirty="0">
                <a:ea typeface="SimSun" panose="02010600030101010101" pitchFamily="2" charset="-122"/>
              </a:rPr>
              <a:t>A multi-resolution clustering approach using wavelet method</a:t>
            </a:r>
          </a:p>
          <a:p>
            <a:pPr lvl="1">
              <a:spcBef>
                <a:spcPct val="40000"/>
              </a:spcBef>
            </a:pPr>
            <a:r>
              <a:rPr lang="en-US" altLang="zh-CN" dirty="0">
                <a:solidFill>
                  <a:schemeClr val="hlink"/>
                </a:solidFill>
                <a:ea typeface="SimSun" panose="02010600030101010101" pitchFamily="2" charset="-122"/>
              </a:rPr>
              <a:t>CLIQUE</a:t>
            </a:r>
            <a:r>
              <a:rPr lang="en-US" altLang="zh-CN" dirty="0">
                <a:ea typeface="SimSun" panose="02010600030101010101" pitchFamily="2" charset="-122"/>
              </a:rPr>
              <a:t>: Agrawal, et al. (SIGMOD’98)</a:t>
            </a:r>
          </a:p>
          <a:p>
            <a:pPr lvl="2">
              <a:spcBef>
                <a:spcPct val="40000"/>
              </a:spcBef>
            </a:pPr>
            <a:r>
              <a:rPr lang="en-US" altLang="zh-CN" sz="2800" dirty="0">
                <a:ea typeface="SimSun" panose="02010600030101010101" pitchFamily="2" charset="-122"/>
              </a:rPr>
              <a:t>Both grid-based and subspace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Grid-Based Clustering Method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86504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Wang, Yang and </a:t>
            </a:r>
            <a:r>
              <a:rPr lang="en-US" dirty="0" err="1"/>
              <a:t>Muntz</a:t>
            </a:r>
            <a:r>
              <a:rPr lang="en-US" dirty="0"/>
              <a:t> (VLDB’97)</a:t>
            </a:r>
          </a:p>
          <a:p>
            <a:r>
              <a:rPr lang="en-US" dirty="0"/>
              <a:t>The spatial area is divided into rectangular cells</a:t>
            </a:r>
          </a:p>
          <a:p>
            <a:r>
              <a:rPr lang="en-US" dirty="0"/>
              <a:t>There are several levels of cells corresponding to different levels of resolution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STING: A Statistical Information Grid Approach</a:t>
            </a:r>
            <a:endParaRPr lang="id-ID" dirty="0"/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2284414" y="3259138"/>
          <a:ext cx="7623175" cy="321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SmartDraw" r:id="rId3" imgW="7621524" imgH="3217164" progId="">
                  <p:embed/>
                </p:oleObj>
              </mc:Choice>
              <mc:Fallback>
                <p:oleObj name="SmartDraw" r:id="rId3" imgW="7621524" imgH="3217164" progId="">
                  <p:embed/>
                  <p:pic>
                    <p:nvPicPr>
                      <p:cNvPr id="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414" y="3259138"/>
                        <a:ext cx="7623175" cy="3217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958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>
                <a:ea typeface="SimSun" panose="02010600030101010101" pitchFamily="2" charset="-122"/>
              </a:rPr>
              <a:t>Each cell at a high level is partitioned into a number of smaller cells in the next lower level</a:t>
            </a:r>
          </a:p>
          <a:p>
            <a:r>
              <a:rPr lang="en-US" altLang="zh-CN" sz="2400" dirty="0">
                <a:ea typeface="SimSun" panose="02010600030101010101" pitchFamily="2" charset="-122"/>
              </a:rPr>
              <a:t>Statistical info of each cell is calculated and stored beforehand and is used to answer queries</a:t>
            </a:r>
          </a:p>
          <a:p>
            <a:r>
              <a:rPr lang="en-US" altLang="zh-CN" sz="2400" dirty="0">
                <a:ea typeface="SimSun" panose="02010600030101010101" pitchFamily="2" charset="-122"/>
              </a:rPr>
              <a:t>Parameters of higher level cells can be easily calculated from parameters of lower level cell</a:t>
            </a:r>
          </a:p>
          <a:p>
            <a:pPr lvl="1"/>
            <a:r>
              <a:rPr lang="en-US" altLang="zh-CN" i="1" dirty="0">
                <a:ea typeface="SimSun" panose="02010600030101010101" pitchFamily="2" charset="-122"/>
              </a:rPr>
              <a:t>count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en-US" altLang="zh-CN" i="1" dirty="0">
                <a:ea typeface="SimSun" panose="02010600030101010101" pitchFamily="2" charset="-122"/>
              </a:rPr>
              <a:t>mean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en-US" altLang="zh-CN" i="1" dirty="0">
                <a:ea typeface="SimSun" panose="02010600030101010101" pitchFamily="2" charset="-122"/>
              </a:rPr>
              <a:t>s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en-US" altLang="zh-CN" i="1" dirty="0">
                <a:ea typeface="SimSun" panose="02010600030101010101" pitchFamily="2" charset="-122"/>
              </a:rPr>
              <a:t>min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en-US" altLang="zh-CN" i="1" dirty="0">
                <a:ea typeface="SimSun" panose="02010600030101010101" pitchFamily="2" charset="-122"/>
              </a:rPr>
              <a:t>max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type of distribution—</a:t>
            </a:r>
            <a:r>
              <a:rPr lang="en-US" altLang="zh-CN" i="1" dirty="0">
                <a:ea typeface="SimSun" panose="02010600030101010101" pitchFamily="2" charset="-122"/>
              </a:rPr>
              <a:t>normal</a:t>
            </a:r>
            <a:r>
              <a:rPr lang="en-US" altLang="zh-CN" dirty="0">
                <a:ea typeface="SimSun" panose="02010600030101010101" pitchFamily="2" charset="-122"/>
              </a:rPr>
              <a:t>, </a:t>
            </a:r>
            <a:r>
              <a:rPr lang="en-US" altLang="zh-CN" i="1" dirty="0">
                <a:ea typeface="SimSun" panose="02010600030101010101" pitchFamily="2" charset="-122"/>
              </a:rPr>
              <a:t>uniform</a:t>
            </a:r>
            <a:r>
              <a:rPr lang="en-US" altLang="zh-CN" dirty="0">
                <a:ea typeface="SimSun" panose="02010600030101010101" pitchFamily="2" charset="-122"/>
              </a:rPr>
              <a:t>, etc.</a:t>
            </a:r>
          </a:p>
          <a:p>
            <a:r>
              <a:rPr lang="en-US" altLang="zh-CN" sz="2400" dirty="0">
                <a:ea typeface="SimSun" panose="02010600030101010101" pitchFamily="2" charset="-122"/>
              </a:rPr>
              <a:t>Use a top-down approach to answer spatial data queries</a:t>
            </a:r>
          </a:p>
          <a:p>
            <a:r>
              <a:rPr lang="en-US" altLang="zh-CN" sz="2400" dirty="0">
                <a:ea typeface="SimSun" panose="02010600030101010101" pitchFamily="2" charset="-122"/>
              </a:rPr>
              <a:t>Start from a pre-selected layer—typically with a small number of cells</a:t>
            </a:r>
          </a:p>
          <a:p>
            <a:r>
              <a:rPr lang="en-US" altLang="zh-CN" sz="2400" dirty="0">
                <a:ea typeface="SimSun" panose="02010600030101010101" pitchFamily="2" charset="-122"/>
              </a:rPr>
              <a:t>For each cell in the current level compute the confidence interval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54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The STING Clustering Method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3028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250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Remove the irrelevant cells from further consideration</a:t>
            </a:r>
          </a:p>
          <a:p>
            <a:pPr>
              <a:spcBef>
                <a:spcPct val="250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When finish examining the current layer, proceed to the next lower level </a:t>
            </a:r>
          </a:p>
          <a:p>
            <a:pPr>
              <a:spcBef>
                <a:spcPct val="250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Repeat this process until the bottom layer is reached</a:t>
            </a:r>
          </a:p>
          <a:p>
            <a:pPr>
              <a:spcBef>
                <a:spcPct val="250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Advantages:</a:t>
            </a:r>
          </a:p>
          <a:p>
            <a:pPr lvl="1">
              <a:spcBef>
                <a:spcPct val="25000"/>
              </a:spcBef>
            </a:pPr>
            <a:r>
              <a:rPr lang="en-US" altLang="zh-CN" dirty="0">
                <a:ea typeface="SimSun" panose="02010600030101010101" pitchFamily="2" charset="-122"/>
              </a:rPr>
              <a:t>Query-independent, easy to parallelize, incremental update</a:t>
            </a:r>
          </a:p>
          <a:p>
            <a:pPr lvl="1">
              <a:spcBef>
                <a:spcPct val="25000"/>
              </a:spcBef>
            </a:pPr>
            <a:r>
              <a:rPr lang="en-US" altLang="zh-CN" i="1" dirty="0">
                <a:ea typeface="SimSun" panose="02010600030101010101" pitchFamily="2" charset="-122"/>
              </a:rPr>
              <a:t>O(K),</a:t>
            </a:r>
            <a:r>
              <a:rPr lang="en-US" altLang="zh-CN" dirty="0">
                <a:ea typeface="SimSun" panose="02010600030101010101" pitchFamily="2" charset="-122"/>
              </a:rPr>
              <a:t> where </a:t>
            </a:r>
            <a:r>
              <a:rPr lang="en-US" altLang="zh-CN" i="1" dirty="0">
                <a:ea typeface="SimSun" panose="02010600030101010101" pitchFamily="2" charset="-122"/>
              </a:rPr>
              <a:t>K</a:t>
            </a:r>
            <a:r>
              <a:rPr lang="en-US" altLang="zh-CN" dirty="0">
                <a:ea typeface="SimSun" panose="02010600030101010101" pitchFamily="2" charset="-122"/>
              </a:rPr>
              <a:t> is the number of grid cells at the lowest level </a:t>
            </a:r>
          </a:p>
          <a:p>
            <a:pPr>
              <a:spcBef>
                <a:spcPct val="25000"/>
              </a:spcBef>
            </a:pPr>
            <a:r>
              <a:rPr lang="en-US" altLang="zh-CN" sz="2400" dirty="0">
                <a:ea typeface="SimSun" panose="02010600030101010101" pitchFamily="2" charset="-122"/>
              </a:rPr>
              <a:t>Disadvantages:</a:t>
            </a:r>
          </a:p>
          <a:p>
            <a:pPr lvl="1">
              <a:spcBef>
                <a:spcPct val="25000"/>
              </a:spcBef>
            </a:pPr>
            <a:r>
              <a:rPr lang="en-US" altLang="zh-CN" dirty="0">
                <a:ea typeface="SimSun" panose="02010600030101010101" pitchFamily="2" charset="-122"/>
              </a:rPr>
              <a:t>All the cluster boundaries are either horizontal or vertical, and no diagonal boundary is detected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55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STING Algorithm and Its Analysis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172012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1529104"/>
            <a:ext cx="7886700" cy="502409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Agrawal, </a:t>
            </a:r>
            <a:r>
              <a:rPr lang="en-US" dirty="0" err="1"/>
              <a:t>Gehrke</a:t>
            </a:r>
            <a:r>
              <a:rPr lang="en-US" dirty="0"/>
              <a:t>, </a:t>
            </a:r>
            <a:r>
              <a:rPr lang="en-US" dirty="0" err="1"/>
              <a:t>Gunopulos</a:t>
            </a:r>
            <a:r>
              <a:rPr lang="en-US" dirty="0"/>
              <a:t>, </a:t>
            </a:r>
            <a:r>
              <a:rPr lang="en-US" dirty="0" err="1"/>
              <a:t>Raghavan</a:t>
            </a:r>
            <a:r>
              <a:rPr lang="en-US" dirty="0"/>
              <a:t> (SIGMOD’98)</a:t>
            </a:r>
          </a:p>
          <a:p>
            <a:r>
              <a:rPr lang="en-US" dirty="0"/>
              <a:t>Automatically identifying subspaces of a high dimensional data space that allow better clustering than original space </a:t>
            </a:r>
          </a:p>
          <a:p>
            <a:r>
              <a:rPr lang="en-US" dirty="0"/>
              <a:t>CLIQUE can be considered as both density-based and grid-based</a:t>
            </a:r>
          </a:p>
          <a:p>
            <a:pPr lvl="1"/>
            <a:r>
              <a:rPr lang="en-US" dirty="0"/>
              <a:t>It partitions each dimension into the same number of equal length interval</a:t>
            </a:r>
          </a:p>
          <a:p>
            <a:pPr lvl="1"/>
            <a:r>
              <a:rPr lang="en-US" dirty="0"/>
              <a:t>It partitions an m-dimensional data space into non-overlapping rectangular units</a:t>
            </a:r>
          </a:p>
          <a:p>
            <a:pPr lvl="1"/>
            <a:r>
              <a:rPr lang="en-US" dirty="0"/>
              <a:t>A unit is dense if the fraction of total data points contained in the unit exceeds the input model parameter</a:t>
            </a:r>
          </a:p>
          <a:p>
            <a:pPr lvl="1"/>
            <a:r>
              <a:rPr lang="en-US" dirty="0"/>
              <a:t>A cluster is a maximal set of connected dense units within a subspace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CLIQUE (Clustering In </a:t>
            </a:r>
            <a:r>
              <a:rPr lang="en-US" altLang="zh-CN" dirty="0" err="1">
                <a:ea typeface="SimSun" panose="02010600030101010101" pitchFamily="2" charset="-122"/>
              </a:rPr>
              <a:t>QUEst</a:t>
            </a:r>
            <a:r>
              <a:rPr lang="en-US" altLang="zh-CN" dirty="0">
                <a:ea typeface="SimSun" panose="02010600030101010101" pitchFamily="2" charset="-122"/>
              </a:rPr>
              <a:t>) 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4000903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Partition the data space and find the number of points that lie inside each cell of the partition.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the subspaces that contain clusters using the </a:t>
            </a:r>
            <a:r>
              <a:rPr lang="en-US" dirty="0" err="1"/>
              <a:t>Apriori</a:t>
            </a:r>
            <a:r>
              <a:rPr lang="en-US" dirty="0"/>
              <a:t> principle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Identify clusters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dense units in all subspaces of interests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connected dense units in all subspaces of interests.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Generate minimal description for the clusters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Determine maximal regions that cover a cluster of connected dense units for each cluster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Determination of minimal cover for each cluster</a:t>
            </a:r>
          </a:p>
          <a:p>
            <a:pPr marL="514350" indent="-514350">
              <a:buFont typeface="+mj-lt"/>
              <a:buAutoNum type="arabicPeriod"/>
            </a:pP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CLIQUE: The Major Steps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6539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2" name="Group 69"/>
          <p:cNvGrpSpPr>
            <a:grpSpLocks/>
          </p:cNvGrpSpPr>
          <p:nvPr/>
        </p:nvGrpSpPr>
        <p:grpSpPr bwMode="auto">
          <a:xfrm>
            <a:off x="5574508" y="4739680"/>
            <a:ext cx="4180679" cy="2250340"/>
            <a:chOff x="1776" y="2065"/>
            <a:chExt cx="3103" cy="1967"/>
          </a:xfrm>
        </p:grpSpPr>
        <p:grpSp>
          <p:nvGrpSpPr>
            <p:cNvPr id="73" name="Group 70"/>
            <p:cNvGrpSpPr>
              <a:grpSpLocks/>
            </p:cNvGrpSpPr>
            <p:nvPr/>
          </p:nvGrpSpPr>
          <p:grpSpPr bwMode="auto">
            <a:xfrm>
              <a:off x="2976" y="2447"/>
              <a:ext cx="672" cy="484"/>
              <a:chOff x="2976" y="2447"/>
              <a:chExt cx="958" cy="484"/>
            </a:xfrm>
          </p:grpSpPr>
          <p:sp>
            <p:nvSpPr>
              <p:cNvPr id="91" name="Rectangle 71" descr="25%"/>
              <p:cNvSpPr>
                <a:spLocks noChangeArrowheads="1"/>
              </p:cNvSpPr>
              <p:nvPr/>
            </p:nvSpPr>
            <p:spPr bwMode="auto">
              <a:xfrm>
                <a:off x="2976" y="2737"/>
                <a:ext cx="382" cy="194"/>
              </a:xfrm>
              <a:prstGeom prst="rect">
                <a:avLst/>
              </a:prstGeom>
              <a:pattFill prst="pct25">
                <a:fgClr>
                  <a:schemeClr val="tx2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endParaRPr lang="zh-CN" altLang="zh-CN" sz="1400">
                  <a:latin typeface="+mn-lt"/>
                  <a:ea typeface="SimSun" panose="02010600030101010101" pitchFamily="2" charset="-122"/>
                </a:endParaRPr>
              </a:p>
            </p:txBody>
          </p:sp>
          <p:sp>
            <p:nvSpPr>
              <p:cNvPr id="92" name="Rectangle 72" descr="25%"/>
              <p:cNvSpPr>
                <a:spLocks noChangeArrowheads="1"/>
              </p:cNvSpPr>
              <p:nvPr/>
            </p:nvSpPr>
            <p:spPr bwMode="auto">
              <a:xfrm>
                <a:off x="3166" y="2641"/>
                <a:ext cx="384" cy="194"/>
              </a:xfrm>
              <a:prstGeom prst="rect">
                <a:avLst/>
              </a:prstGeom>
              <a:pattFill prst="pct25">
                <a:fgClr>
                  <a:schemeClr val="tx2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endParaRPr lang="zh-CN" altLang="zh-CN" sz="1400">
                  <a:latin typeface="+mn-lt"/>
                  <a:ea typeface="SimSun" panose="02010600030101010101" pitchFamily="2" charset="-122"/>
                </a:endParaRPr>
              </a:p>
            </p:txBody>
          </p:sp>
          <p:sp>
            <p:nvSpPr>
              <p:cNvPr id="93" name="Rectangle 73" descr="25%"/>
              <p:cNvSpPr>
                <a:spLocks noChangeArrowheads="1"/>
              </p:cNvSpPr>
              <p:nvPr/>
            </p:nvSpPr>
            <p:spPr bwMode="auto">
              <a:xfrm>
                <a:off x="3358" y="2451"/>
                <a:ext cx="384" cy="194"/>
              </a:xfrm>
              <a:prstGeom prst="rect">
                <a:avLst/>
              </a:prstGeom>
              <a:pattFill prst="pct25">
                <a:fgClr>
                  <a:schemeClr val="tx2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endParaRPr lang="zh-CN" altLang="zh-CN" sz="1400">
                  <a:latin typeface="+mn-lt"/>
                  <a:ea typeface="SimSun" panose="02010600030101010101" pitchFamily="2" charset="-122"/>
                </a:endParaRPr>
              </a:p>
            </p:txBody>
          </p:sp>
          <p:sp>
            <p:nvSpPr>
              <p:cNvPr id="94" name="Rectangle 74" descr="25%"/>
              <p:cNvSpPr>
                <a:spLocks noChangeArrowheads="1"/>
              </p:cNvSpPr>
              <p:nvPr/>
            </p:nvSpPr>
            <p:spPr bwMode="auto">
              <a:xfrm>
                <a:off x="3550" y="2447"/>
                <a:ext cx="384" cy="194"/>
              </a:xfrm>
              <a:prstGeom prst="rect">
                <a:avLst/>
              </a:prstGeom>
              <a:pattFill prst="pct25">
                <a:fgClr>
                  <a:schemeClr val="tx2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endParaRPr lang="zh-CN" altLang="zh-CN" sz="1400">
                  <a:latin typeface="+mn-lt"/>
                  <a:ea typeface="SimSun" panose="02010600030101010101" pitchFamily="2" charset="-122"/>
                </a:endParaRPr>
              </a:p>
            </p:txBody>
          </p:sp>
        </p:grpSp>
        <p:sp>
          <p:nvSpPr>
            <p:cNvPr id="74" name="Rectangle 75"/>
            <p:cNvSpPr>
              <a:spLocks noChangeArrowheads="1"/>
            </p:cNvSpPr>
            <p:nvPr/>
          </p:nvSpPr>
          <p:spPr bwMode="auto">
            <a:xfrm>
              <a:off x="1776" y="2928"/>
              <a:ext cx="2016" cy="1104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Normal3" dir="b"/>
            </a:scene3d>
            <a:sp3d extrusionH="3630600" prstMaterial="legacyWireframe">
              <a:bevelT w="13500" h="13500" prst="angle"/>
              <a:bevelB w="13500" h="13500" prst="angle"/>
              <a:extrusionClr>
                <a:schemeClr val="accent1"/>
              </a:extrusionClr>
              <a:contourClr>
                <a:schemeClr val="accent1"/>
              </a:contourClr>
            </a:sp3d>
          </p:spPr>
          <p:txBody>
            <a:bodyPr wrap="none" anchor="ctr">
              <a:flatTx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75" name="Text Box 76"/>
            <p:cNvSpPr txBox="1">
              <a:spLocks noChangeArrowheads="1"/>
            </p:cNvSpPr>
            <p:nvPr/>
          </p:nvSpPr>
          <p:spPr bwMode="auto">
            <a:xfrm>
              <a:off x="4557" y="3168"/>
              <a:ext cx="32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400">
                  <a:latin typeface="+mn-lt"/>
                  <a:ea typeface="SimSun" panose="02010600030101010101" pitchFamily="2" charset="-122"/>
                </a:rPr>
                <a:t>age</a:t>
              </a:r>
            </a:p>
          </p:txBody>
        </p:sp>
        <p:sp>
          <p:nvSpPr>
            <p:cNvPr id="76" name="Text Box 77"/>
            <p:cNvSpPr txBox="1">
              <a:spLocks noChangeArrowheads="1"/>
            </p:cNvSpPr>
            <p:nvPr/>
          </p:nvSpPr>
          <p:spPr bwMode="auto">
            <a:xfrm rot="16200000">
              <a:off x="2143" y="2302"/>
              <a:ext cx="667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400">
                  <a:latin typeface="+mn-lt"/>
                  <a:ea typeface="SimSun" panose="02010600030101010101" pitchFamily="2" charset="-122"/>
                </a:rPr>
                <a:t>Vacation</a:t>
              </a:r>
            </a:p>
          </p:txBody>
        </p:sp>
        <p:sp>
          <p:nvSpPr>
            <p:cNvPr id="77" name="Text Box 78"/>
            <p:cNvSpPr txBox="1">
              <a:spLocks noChangeArrowheads="1"/>
            </p:cNvSpPr>
            <p:nvPr/>
          </p:nvSpPr>
          <p:spPr bwMode="auto">
            <a:xfrm rot="18992607">
              <a:off x="2160" y="3092"/>
              <a:ext cx="52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400">
                  <a:latin typeface="+mn-lt"/>
                  <a:ea typeface="SimSun" panose="02010600030101010101" pitchFamily="2" charset="-122"/>
                </a:rPr>
                <a:t>Salary</a:t>
              </a:r>
            </a:p>
          </p:txBody>
        </p:sp>
        <p:grpSp>
          <p:nvGrpSpPr>
            <p:cNvPr id="78" name="Group 79"/>
            <p:cNvGrpSpPr>
              <a:grpSpLocks/>
            </p:cNvGrpSpPr>
            <p:nvPr/>
          </p:nvGrpSpPr>
          <p:grpSpPr bwMode="auto">
            <a:xfrm>
              <a:off x="2736" y="3360"/>
              <a:ext cx="720" cy="624"/>
              <a:chOff x="4512" y="3120"/>
              <a:chExt cx="576" cy="528"/>
            </a:xfrm>
          </p:grpSpPr>
          <p:sp>
            <p:nvSpPr>
              <p:cNvPr id="81" name="Line 80"/>
              <p:cNvSpPr>
                <a:spLocks noChangeShapeType="1"/>
              </p:cNvSpPr>
              <p:nvPr/>
            </p:nvSpPr>
            <p:spPr bwMode="auto">
              <a:xfrm flipH="1">
                <a:off x="4512" y="3120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l"/>
                <a:endParaRPr lang="id-ID" sz="1400">
                  <a:latin typeface="+mn-lt"/>
                </a:endParaRPr>
              </a:p>
            </p:txBody>
          </p:sp>
          <p:sp>
            <p:nvSpPr>
              <p:cNvPr id="82" name="Line 81"/>
              <p:cNvSpPr>
                <a:spLocks noChangeShapeType="1"/>
              </p:cNvSpPr>
              <p:nvPr/>
            </p:nvSpPr>
            <p:spPr bwMode="auto">
              <a:xfrm>
                <a:off x="4512" y="331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l"/>
                <a:endParaRPr lang="id-ID" sz="1400">
                  <a:latin typeface="+mn-lt"/>
                </a:endParaRPr>
              </a:p>
            </p:txBody>
          </p:sp>
          <p:sp>
            <p:nvSpPr>
              <p:cNvPr id="83" name="Line 82"/>
              <p:cNvSpPr>
                <a:spLocks noChangeShapeType="1"/>
              </p:cNvSpPr>
              <p:nvPr/>
            </p:nvSpPr>
            <p:spPr bwMode="auto">
              <a:xfrm flipH="1">
                <a:off x="4512" y="3312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l"/>
                <a:endParaRPr lang="id-ID" sz="1400">
                  <a:latin typeface="+mn-lt"/>
                </a:endParaRPr>
              </a:p>
            </p:txBody>
          </p:sp>
          <p:sp>
            <p:nvSpPr>
              <p:cNvPr id="84" name="Line 83"/>
              <p:cNvSpPr>
                <a:spLocks noChangeShapeType="1"/>
              </p:cNvSpPr>
              <p:nvPr/>
            </p:nvSpPr>
            <p:spPr bwMode="auto">
              <a:xfrm>
                <a:off x="4512" y="3504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l"/>
                <a:endParaRPr lang="id-ID" sz="1400">
                  <a:latin typeface="+mn-lt"/>
                </a:endParaRPr>
              </a:p>
            </p:txBody>
          </p:sp>
          <p:sp>
            <p:nvSpPr>
              <p:cNvPr id="85" name="Line 84"/>
              <p:cNvSpPr>
                <a:spLocks noChangeShapeType="1"/>
              </p:cNvSpPr>
              <p:nvPr/>
            </p:nvSpPr>
            <p:spPr bwMode="auto">
              <a:xfrm flipH="1">
                <a:off x="4608" y="3504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l"/>
                <a:endParaRPr lang="id-ID" sz="1400">
                  <a:latin typeface="+mn-lt"/>
                </a:endParaRPr>
              </a:p>
            </p:txBody>
          </p:sp>
          <p:sp>
            <p:nvSpPr>
              <p:cNvPr id="86" name="Line 85"/>
              <p:cNvSpPr>
                <a:spLocks noChangeShapeType="1"/>
              </p:cNvSpPr>
              <p:nvPr/>
            </p:nvSpPr>
            <p:spPr bwMode="auto">
              <a:xfrm>
                <a:off x="4608" y="3648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l"/>
                <a:endParaRPr lang="id-ID" sz="1400">
                  <a:latin typeface="+mn-lt"/>
                </a:endParaRPr>
              </a:p>
            </p:txBody>
          </p:sp>
          <p:sp>
            <p:nvSpPr>
              <p:cNvPr id="87" name="Line 86"/>
              <p:cNvSpPr>
                <a:spLocks noChangeShapeType="1"/>
              </p:cNvSpPr>
              <p:nvPr/>
            </p:nvSpPr>
            <p:spPr bwMode="auto">
              <a:xfrm>
                <a:off x="4656" y="3120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l"/>
                <a:endParaRPr lang="id-ID" sz="1400">
                  <a:latin typeface="+mn-lt"/>
                </a:endParaRPr>
              </a:p>
            </p:txBody>
          </p:sp>
          <p:sp>
            <p:nvSpPr>
              <p:cNvPr id="88" name="Line 87"/>
              <p:cNvSpPr>
                <a:spLocks noChangeShapeType="1"/>
              </p:cNvSpPr>
              <p:nvPr/>
            </p:nvSpPr>
            <p:spPr bwMode="auto">
              <a:xfrm flipH="1">
                <a:off x="4944" y="3120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l"/>
                <a:endParaRPr lang="id-ID" sz="1400">
                  <a:latin typeface="+mn-lt"/>
                </a:endParaRPr>
              </a:p>
            </p:txBody>
          </p:sp>
          <p:sp>
            <p:nvSpPr>
              <p:cNvPr id="89" name="Line 88"/>
              <p:cNvSpPr>
                <a:spLocks noChangeShapeType="1"/>
              </p:cNvSpPr>
              <p:nvPr/>
            </p:nvSpPr>
            <p:spPr bwMode="auto">
              <a:xfrm>
                <a:off x="4944" y="331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l"/>
                <a:endParaRPr lang="id-ID" sz="1400">
                  <a:latin typeface="+mn-lt"/>
                </a:endParaRPr>
              </a:p>
            </p:txBody>
          </p:sp>
          <p:sp>
            <p:nvSpPr>
              <p:cNvPr id="90" name="Line 89"/>
              <p:cNvSpPr>
                <a:spLocks noChangeShapeType="1"/>
              </p:cNvSpPr>
              <p:nvPr/>
            </p:nvSpPr>
            <p:spPr bwMode="auto">
              <a:xfrm flipH="1">
                <a:off x="4848" y="3312"/>
                <a:ext cx="24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algn="l"/>
                <a:endParaRPr lang="id-ID" sz="1400">
                  <a:latin typeface="+mn-lt"/>
                </a:endParaRPr>
              </a:p>
            </p:txBody>
          </p:sp>
        </p:grpSp>
        <p:sp>
          <p:nvSpPr>
            <p:cNvPr id="79" name="Text Box 90"/>
            <p:cNvSpPr txBox="1">
              <a:spLocks noChangeArrowheads="1"/>
            </p:cNvSpPr>
            <p:nvPr/>
          </p:nvSpPr>
          <p:spPr bwMode="auto">
            <a:xfrm>
              <a:off x="2774" y="3033"/>
              <a:ext cx="26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400">
                  <a:latin typeface="+mn-lt"/>
                  <a:ea typeface="SimSun" panose="02010600030101010101" pitchFamily="2" charset="-122"/>
                </a:rPr>
                <a:t>30</a:t>
              </a:r>
            </a:p>
          </p:txBody>
        </p:sp>
        <p:sp>
          <p:nvSpPr>
            <p:cNvPr id="80" name="Text Box 91"/>
            <p:cNvSpPr txBox="1">
              <a:spLocks noChangeArrowheads="1"/>
            </p:cNvSpPr>
            <p:nvPr/>
          </p:nvSpPr>
          <p:spPr bwMode="auto">
            <a:xfrm>
              <a:off x="3398" y="3033"/>
              <a:ext cx="26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400">
                  <a:latin typeface="+mn-lt"/>
                  <a:ea typeface="SimSun" panose="02010600030101010101" pitchFamily="2" charset="-122"/>
                </a:rPr>
                <a:t>50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475513" y="1234476"/>
            <a:ext cx="8057825" cy="3728842"/>
            <a:chOff x="2143453" y="153984"/>
            <a:chExt cx="8057825" cy="3728842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 rot="16200000">
              <a:off x="1875632" y="421805"/>
              <a:ext cx="105886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400">
                  <a:latin typeface="+mn-lt"/>
                  <a:ea typeface="SimSun" panose="02010600030101010101" pitchFamily="2" charset="-122"/>
                </a:rPr>
                <a:t>Salary (10,000)</a:t>
              </a:r>
            </a:p>
          </p:txBody>
        </p:sp>
        <p:sp>
          <p:nvSpPr>
            <p:cNvPr id="6" name="Rectangle 3" descr="25%"/>
            <p:cNvSpPr>
              <a:spLocks noChangeArrowheads="1"/>
            </p:cNvSpPr>
            <p:nvPr/>
          </p:nvSpPr>
          <p:spPr bwMode="auto">
            <a:xfrm>
              <a:off x="3989388" y="1509014"/>
              <a:ext cx="914400" cy="307777"/>
            </a:xfrm>
            <a:prstGeom prst="rect">
              <a:avLst/>
            </a:prstGeom>
            <a:pattFill prst="pct25">
              <a:fgClr>
                <a:schemeClr val="tx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7" name="Rectangle 4" descr="25%"/>
            <p:cNvSpPr>
              <a:spLocks noChangeArrowheads="1"/>
            </p:cNvSpPr>
            <p:nvPr/>
          </p:nvSpPr>
          <p:spPr bwMode="auto">
            <a:xfrm>
              <a:off x="3379788" y="1211357"/>
              <a:ext cx="1219200" cy="307777"/>
            </a:xfrm>
            <a:prstGeom prst="rect">
              <a:avLst/>
            </a:prstGeom>
            <a:pattFill prst="pct25">
              <a:fgClr>
                <a:schemeClr val="tx2"/>
              </a:fgClr>
              <a:bgClr>
                <a:srgbClr val="FFFFFF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074988" y="1478057"/>
              <a:ext cx="2438400" cy="3077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4294188" y="374648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l"/>
              <a:endParaRPr lang="id-ID" sz="1400">
                <a:latin typeface="+mn-lt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4903788" y="374648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l"/>
              <a:endParaRPr lang="id-ID" sz="1400">
                <a:latin typeface="+mn-lt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3684588" y="374648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l"/>
              <a:endParaRPr lang="id-ID" sz="1400">
                <a:latin typeface="+mn-lt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5208588" y="374648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l"/>
              <a:endParaRPr lang="id-ID" sz="1400">
                <a:latin typeface="+mn-lt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4598988" y="374648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l"/>
              <a:endParaRPr lang="id-ID" sz="1400">
                <a:latin typeface="+mn-lt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3989388" y="374648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l"/>
              <a:endParaRPr lang="id-ID" sz="1400">
                <a:latin typeface="+mn-lt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3379788" y="374648"/>
              <a:ext cx="0" cy="2514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l"/>
              <a:endParaRPr lang="id-ID" sz="1400">
                <a:latin typeface="+mn-lt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rot="16200000" flipH="1">
              <a:off x="4295776" y="452436"/>
              <a:ext cx="0" cy="2435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l"/>
              <a:endParaRPr lang="id-ID" sz="1400">
                <a:latin typeface="+mn-lt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rot="16200000" flipH="1">
              <a:off x="4292601" y="1062036"/>
              <a:ext cx="0" cy="2435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l"/>
              <a:endParaRPr lang="id-ID" sz="1400">
                <a:latin typeface="+mn-lt"/>
              </a:endParaRPr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rot="16200000" flipH="1">
              <a:off x="4292601" y="147636"/>
              <a:ext cx="0" cy="2435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l"/>
              <a:endParaRPr lang="id-ID" sz="1400">
                <a:latin typeface="+mn-lt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rot="16200000" flipH="1">
              <a:off x="4292601" y="-461965"/>
              <a:ext cx="0" cy="2435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l"/>
              <a:endParaRPr lang="id-ID" sz="1400">
                <a:latin typeface="+mn-lt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rot="16200000" flipH="1">
              <a:off x="4292601" y="-157165"/>
              <a:ext cx="0" cy="2435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l"/>
              <a:endParaRPr lang="id-ID" sz="1400">
                <a:latin typeface="+mn-lt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rot="16200000" flipH="1">
              <a:off x="4292601" y="757236"/>
              <a:ext cx="0" cy="2435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l"/>
              <a:endParaRPr lang="id-ID" sz="1400">
                <a:latin typeface="+mn-lt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rot="16200000" flipH="1">
              <a:off x="4292601" y="1366836"/>
              <a:ext cx="0" cy="2435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l"/>
              <a:endParaRPr lang="id-ID" sz="1400">
                <a:latin typeface="+mn-lt"/>
              </a:endParaRPr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2864742" y="2889249"/>
              <a:ext cx="41229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400" dirty="0">
                  <a:latin typeface="+mn-lt"/>
                  <a:ea typeface="SimSun" panose="02010600030101010101" pitchFamily="2" charset="-122"/>
                </a:rPr>
                <a:t>20</a:t>
              </a: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3518792" y="2889249"/>
              <a:ext cx="41229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400">
                  <a:latin typeface="+mn-lt"/>
                  <a:ea typeface="SimSun" panose="02010600030101010101" pitchFamily="2" charset="-122"/>
                </a:rPr>
                <a:t>30</a:t>
              </a:r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4128392" y="2889249"/>
              <a:ext cx="41229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400">
                  <a:latin typeface="+mn-lt"/>
                  <a:ea typeface="SimSun" panose="02010600030101010101" pitchFamily="2" charset="-122"/>
                </a:rPr>
                <a:t>40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4737992" y="2889249"/>
              <a:ext cx="41229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400">
                  <a:latin typeface="+mn-lt"/>
                  <a:ea typeface="SimSun" panose="02010600030101010101" pitchFamily="2" charset="-122"/>
                </a:rPr>
                <a:t>50</a:t>
              </a:r>
            </a:p>
          </p:txBody>
        </p:sp>
        <p:sp>
          <p:nvSpPr>
            <p:cNvPr id="27" name="Text Box 24"/>
            <p:cNvSpPr txBox="1">
              <a:spLocks noChangeArrowheads="1"/>
            </p:cNvSpPr>
            <p:nvPr/>
          </p:nvSpPr>
          <p:spPr bwMode="auto">
            <a:xfrm>
              <a:off x="5347592" y="2889249"/>
              <a:ext cx="412292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400">
                  <a:latin typeface="+mn-lt"/>
                  <a:ea typeface="SimSun" panose="02010600030101010101" pitchFamily="2" charset="-122"/>
                </a:rPr>
                <a:t>60</a:t>
              </a: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5312499" y="2674937"/>
              <a:ext cx="51167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400">
                  <a:latin typeface="+mn-lt"/>
                  <a:ea typeface="SimSun" panose="02010600030101010101" pitchFamily="2" charset="-122"/>
                </a:rPr>
                <a:t>age</a:t>
              </a: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 rot="16200000">
              <a:off x="2728105" y="1208182"/>
              <a:ext cx="2984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400">
                  <a:latin typeface="+mn-lt"/>
                  <a:ea typeface="SimSun" panose="02010600030101010101" pitchFamily="2" charset="-122"/>
                </a:rPr>
                <a:t>5</a:t>
              </a: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 rot="16200000">
              <a:off x="2728105" y="1512982"/>
              <a:ext cx="2984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400">
                  <a:latin typeface="+mn-lt"/>
                  <a:ea typeface="SimSun" panose="02010600030101010101" pitchFamily="2" charset="-122"/>
                </a:rPr>
                <a:t>4</a:t>
              </a:r>
            </a:p>
          </p:txBody>
        </p:sp>
        <p:sp>
          <p:nvSpPr>
            <p:cNvPr id="31" name="Text Box 28"/>
            <p:cNvSpPr txBox="1">
              <a:spLocks noChangeArrowheads="1"/>
            </p:cNvSpPr>
            <p:nvPr/>
          </p:nvSpPr>
          <p:spPr bwMode="auto">
            <a:xfrm rot="16200000">
              <a:off x="2728105" y="1824132"/>
              <a:ext cx="2984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400">
                  <a:latin typeface="+mn-lt"/>
                  <a:ea typeface="SimSun" panose="02010600030101010101" pitchFamily="2" charset="-122"/>
                </a:rPr>
                <a:t>3</a:t>
              </a:r>
            </a:p>
          </p:txBody>
        </p:sp>
        <p:sp>
          <p:nvSpPr>
            <p:cNvPr id="32" name="Text Box 29"/>
            <p:cNvSpPr txBox="1">
              <a:spLocks noChangeArrowheads="1"/>
            </p:cNvSpPr>
            <p:nvPr/>
          </p:nvSpPr>
          <p:spPr bwMode="auto">
            <a:xfrm rot="16200000">
              <a:off x="2728105" y="2427382"/>
              <a:ext cx="2984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400">
                  <a:latin typeface="+mn-lt"/>
                  <a:ea typeface="SimSun" panose="02010600030101010101" pitchFamily="2" charset="-122"/>
                </a:rPr>
                <a:t>1</a:t>
              </a:r>
            </a:p>
          </p:txBody>
        </p:sp>
        <p:sp>
          <p:nvSpPr>
            <p:cNvPr id="33" name="Text Box 30"/>
            <p:cNvSpPr txBox="1">
              <a:spLocks noChangeArrowheads="1"/>
            </p:cNvSpPr>
            <p:nvPr/>
          </p:nvSpPr>
          <p:spPr bwMode="auto">
            <a:xfrm rot="16200000">
              <a:off x="2728105" y="2128932"/>
              <a:ext cx="2984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400">
                  <a:latin typeface="+mn-lt"/>
                  <a:ea typeface="SimSun" panose="02010600030101010101" pitchFamily="2" charset="-122"/>
                </a:rPr>
                <a:t>2</a:t>
              </a:r>
            </a:p>
          </p:txBody>
        </p:sp>
        <p:sp>
          <p:nvSpPr>
            <p:cNvPr id="34" name="Text Box 31"/>
            <p:cNvSpPr txBox="1">
              <a:spLocks noChangeArrowheads="1"/>
            </p:cNvSpPr>
            <p:nvPr/>
          </p:nvSpPr>
          <p:spPr bwMode="auto">
            <a:xfrm rot="16200000">
              <a:off x="2742392" y="901796"/>
              <a:ext cx="2984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400">
                  <a:latin typeface="+mn-lt"/>
                  <a:ea typeface="SimSun" panose="02010600030101010101" pitchFamily="2" charset="-122"/>
                </a:rPr>
                <a:t>6</a:t>
              </a:r>
            </a:p>
          </p:txBody>
        </p:sp>
        <p:sp>
          <p:nvSpPr>
            <p:cNvPr id="35" name="Text Box 32"/>
            <p:cNvSpPr txBox="1">
              <a:spLocks noChangeArrowheads="1"/>
            </p:cNvSpPr>
            <p:nvPr/>
          </p:nvSpPr>
          <p:spPr bwMode="auto">
            <a:xfrm rot="16200000">
              <a:off x="2728105" y="596995"/>
              <a:ext cx="2984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400">
                  <a:latin typeface="+mn-lt"/>
                  <a:ea typeface="SimSun" panose="02010600030101010101" pitchFamily="2" charset="-122"/>
                </a:rPr>
                <a:t>7</a:t>
              </a:r>
            </a:p>
          </p:txBody>
        </p:sp>
        <p:sp>
          <p:nvSpPr>
            <p:cNvPr id="36" name="Text Box 33"/>
            <p:cNvSpPr txBox="1">
              <a:spLocks noChangeArrowheads="1"/>
            </p:cNvSpPr>
            <p:nvPr/>
          </p:nvSpPr>
          <p:spPr bwMode="auto">
            <a:xfrm rot="16200000">
              <a:off x="2742392" y="2722658"/>
              <a:ext cx="29848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400">
                  <a:latin typeface="+mn-lt"/>
                  <a:ea typeface="SimSun" panose="02010600030101010101" pitchFamily="2" charset="-122"/>
                </a:rPr>
                <a:t>0</a:t>
              </a:r>
            </a:p>
          </p:txBody>
        </p:sp>
        <p:grpSp>
          <p:nvGrpSpPr>
            <p:cNvPr id="37" name="Group 34"/>
            <p:cNvGrpSpPr>
              <a:grpSpLocks/>
            </p:cNvGrpSpPr>
            <p:nvPr/>
          </p:nvGrpSpPr>
          <p:grpSpPr bwMode="auto">
            <a:xfrm>
              <a:off x="6562727" y="153988"/>
              <a:ext cx="3638551" cy="3043238"/>
              <a:chOff x="2965" y="101"/>
              <a:chExt cx="2292" cy="1917"/>
            </a:xfrm>
          </p:grpSpPr>
          <p:sp>
            <p:nvSpPr>
              <p:cNvPr id="38" name="Rectangle 35" descr="25%"/>
              <p:cNvSpPr>
                <a:spLocks noChangeArrowheads="1"/>
              </p:cNvSpPr>
              <p:nvPr/>
            </p:nvSpPr>
            <p:spPr bwMode="auto">
              <a:xfrm>
                <a:off x="3720" y="1343"/>
                <a:ext cx="382" cy="194"/>
              </a:xfrm>
              <a:prstGeom prst="rect">
                <a:avLst/>
              </a:prstGeom>
              <a:pattFill prst="pct25">
                <a:fgClr>
                  <a:schemeClr val="tx2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endParaRPr lang="zh-CN" altLang="zh-CN" sz="1400">
                  <a:latin typeface="+mn-lt"/>
                  <a:ea typeface="SimSun" panose="02010600030101010101" pitchFamily="2" charset="-122"/>
                </a:endParaRPr>
              </a:p>
            </p:txBody>
          </p:sp>
          <p:sp>
            <p:nvSpPr>
              <p:cNvPr id="39" name="Rectangle 36" descr="25%"/>
              <p:cNvSpPr>
                <a:spLocks noChangeArrowheads="1"/>
              </p:cNvSpPr>
              <p:nvPr/>
            </p:nvSpPr>
            <p:spPr bwMode="auto">
              <a:xfrm>
                <a:off x="3910" y="1247"/>
                <a:ext cx="384" cy="194"/>
              </a:xfrm>
              <a:prstGeom prst="rect">
                <a:avLst/>
              </a:prstGeom>
              <a:pattFill prst="pct25">
                <a:fgClr>
                  <a:schemeClr val="tx2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endParaRPr lang="zh-CN" altLang="zh-CN" sz="1400">
                  <a:latin typeface="+mn-lt"/>
                  <a:ea typeface="SimSun" panose="02010600030101010101" pitchFamily="2" charset="-122"/>
                </a:endParaRPr>
              </a:p>
            </p:txBody>
          </p:sp>
          <p:sp>
            <p:nvSpPr>
              <p:cNvPr id="40" name="Rectangle 37" descr="25%"/>
              <p:cNvSpPr>
                <a:spLocks noChangeArrowheads="1"/>
              </p:cNvSpPr>
              <p:nvPr/>
            </p:nvSpPr>
            <p:spPr bwMode="auto">
              <a:xfrm>
                <a:off x="4102" y="1057"/>
                <a:ext cx="384" cy="194"/>
              </a:xfrm>
              <a:prstGeom prst="rect">
                <a:avLst/>
              </a:prstGeom>
              <a:pattFill prst="pct25">
                <a:fgClr>
                  <a:schemeClr val="tx2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endParaRPr lang="zh-CN" altLang="zh-CN" sz="1400">
                  <a:latin typeface="+mn-lt"/>
                  <a:ea typeface="SimSun" panose="02010600030101010101" pitchFamily="2" charset="-122"/>
                </a:endParaRPr>
              </a:p>
            </p:txBody>
          </p:sp>
          <p:sp>
            <p:nvSpPr>
              <p:cNvPr id="41" name="Rectangle 38" descr="25%"/>
              <p:cNvSpPr>
                <a:spLocks noChangeArrowheads="1"/>
              </p:cNvSpPr>
              <p:nvPr/>
            </p:nvSpPr>
            <p:spPr bwMode="auto">
              <a:xfrm>
                <a:off x="4294" y="1053"/>
                <a:ext cx="384" cy="194"/>
              </a:xfrm>
              <a:prstGeom prst="rect">
                <a:avLst/>
              </a:prstGeom>
              <a:pattFill prst="pct25">
                <a:fgClr>
                  <a:schemeClr val="tx2"/>
                </a:fgClr>
                <a:bgClr>
                  <a:srgbClr val="FFFFFF"/>
                </a:bgClr>
              </a:patt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endParaRPr lang="zh-CN" altLang="zh-CN" sz="1400">
                  <a:latin typeface="+mn-lt"/>
                  <a:ea typeface="SimSun" panose="02010600030101010101" pitchFamily="2" charset="-122"/>
                </a:endParaRPr>
              </a:p>
            </p:txBody>
          </p:sp>
          <p:sp>
            <p:nvSpPr>
              <p:cNvPr id="42" name="Rectangle 39"/>
              <p:cNvSpPr>
                <a:spLocks noChangeArrowheads="1"/>
              </p:cNvSpPr>
              <p:nvPr/>
            </p:nvSpPr>
            <p:spPr bwMode="auto">
              <a:xfrm>
                <a:off x="3526" y="936"/>
                <a:ext cx="1536" cy="19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 eaLnBrk="1" hangingPunct="1"/>
                <a:endParaRPr lang="zh-CN" altLang="zh-CN" sz="1400">
                  <a:latin typeface="+mn-lt"/>
                  <a:ea typeface="SimSun" panose="02010600030101010101" pitchFamily="2" charset="-122"/>
                </a:endParaRPr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auto">
              <a:xfrm>
                <a:off x="4294" y="240"/>
                <a:ext cx="0" cy="1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id-ID" sz="1400">
                  <a:latin typeface="+mn-lt"/>
                </a:endParaRPr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auto">
              <a:xfrm>
                <a:off x="4678" y="240"/>
                <a:ext cx="0" cy="1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id-ID" sz="1400">
                  <a:latin typeface="+mn-lt"/>
                </a:endParaRPr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auto">
              <a:xfrm>
                <a:off x="3910" y="240"/>
                <a:ext cx="0" cy="1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id-ID" sz="1400">
                  <a:latin typeface="+mn-lt"/>
                </a:endParaRPr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auto">
              <a:xfrm>
                <a:off x="4870" y="240"/>
                <a:ext cx="0" cy="1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id-ID" sz="1400">
                  <a:latin typeface="+mn-lt"/>
                </a:endParaRPr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auto">
              <a:xfrm>
                <a:off x="4486" y="240"/>
                <a:ext cx="0" cy="1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id-ID" sz="1400">
                  <a:latin typeface="+mn-lt"/>
                </a:endParaRPr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auto">
              <a:xfrm>
                <a:off x="4102" y="240"/>
                <a:ext cx="0" cy="1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id-ID" sz="1400">
                  <a:latin typeface="+mn-lt"/>
                </a:endParaRPr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auto">
              <a:xfrm>
                <a:off x="3718" y="240"/>
                <a:ext cx="0" cy="15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id-ID" sz="1400">
                  <a:latin typeface="+mn-lt"/>
                </a:endParaRPr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auto">
              <a:xfrm rot="16200000" flipH="1">
                <a:off x="4295" y="289"/>
                <a:ext cx="0" cy="15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id-ID" sz="1400">
                  <a:latin typeface="+mn-lt"/>
                </a:endParaRPr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auto">
              <a:xfrm rot="16200000" flipH="1">
                <a:off x="4293" y="673"/>
                <a:ext cx="0" cy="15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id-ID" sz="1400">
                  <a:latin typeface="+mn-lt"/>
                </a:endParaRPr>
              </a:p>
            </p:txBody>
          </p:sp>
          <p:sp>
            <p:nvSpPr>
              <p:cNvPr id="52" name="Line 49"/>
              <p:cNvSpPr>
                <a:spLocks noChangeShapeType="1"/>
              </p:cNvSpPr>
              <p:nvPr/>
            </p:nvSpPr>
            <p:spPr bwMode="auto">
              <a:xfrm rot="16200000" flipH="1">
                <a:off x="4293" y="97"/>
                <a:ext cx="0" cy="15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id-ID" sz="1400">
                  <a:latin typeface="+mn-lt"/>
                </a:endParaRPr>
              </a:p>
            </p:txBody>
          </p:sp>
          <p:sp>
            <p:nvSpPr>
              <p:cNvPr id="53" name="Line 50"/>
              <p:cNvSpPr>
                <a:spLocks noChangeShapeType="1"/>
              </p:cNvSpPr>
              <p:nvPr/>
            </p:nvSpPr>
            <p:spPr bwMode="auto">
              <a:xfrm rot="16200000" flipH="1">
                <a:off x="4293" y="-287"/>
                <a:ext cx="0" cy="15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id-ID" sz="1400">
                  <a:latin typeface="+mn-lt"/>
                </a:endParaRPr>
              </a:p>
            </p:txBody>
          </p:sp>
          <p:sp>
            <p:nvSpPr>
              <p:cNvPr id="54" name="Line 51"/>
              <p:cNvSpPr>
                <a:spLocks noChangeShapeType="1"/>
              </p:cNvSpPr>
              <p:nvPr/>
            </p:nvSpPr>
            <p:spPr bwMode="auto">
              <a:xfrm rot="16200000" flipH="1">
                <a:off x="4293" y="-95"/>
                <a:ext cx="0" cy="15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id-ID" sz="1400">
                  <a:latin typeface="+mn-lt"/>
                </a:endParaRPr>
              </a:p>
            </p:txBody>
          </p:sp>
          <p:sp>
            <p:nvSpPr>
              <p:cNvPr id="55" name="Line 52"/>
              <p:cNvSpPr>
                <a:spLocks noChangeShapeType="1"/>
              </p:cNvSpPr>
              <p:nvPr/>
            </p:nvSpPr>
            <p:spPr bwMode="auto">
              <a:xfrm rot="16200000" flipH="1">
                <a:off x="4293" y="481"/>
                <a:ext cx="0" cy="15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id-ID" sz="1400">
                  <a:latin typeface="+mn-lt"/>
                </a:endParaRPr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auto">
              <a:xfrm rot="16200000" flipH="1">
                <a:off x="4293" y="865"/>
                <a:ext cx="0" cy="15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anchor="ctr">
                <a:spAutoFit/>
              </a:bodyPr>
              <a:lstStyle/>
              <a:p>
                <a:pPr algn="l"/>
                <a:endParaRPr lang="id-ID" sz="1400">
                  <a:latin typeface="+mn-lt"/>
                </a:endParaRPr>
              </a:p>
            </p:txBody>
          </p:sp>
          <p:sp>
            <p:nvSpPr>
              <p:cNvPr id="57" name="Text Box 54"/>
              <p:cNvSpPr txBox="1">
                <a:spLocks noChangeArrowheads="1"/>
              </p:cNvSpPr>
              <p:nvPr/>
            </p:nvSpPr>
            <p:spPr bwMode="auto">
              <a:xfrm>
                <a:off x="3391" y="1824"/>
                <a:ext cx="26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400" dirty="0">
                    <a:latin typeface="+mn-lt"/>
                    <a:ea typeface="SimSun" panose="02010600030101010101" pitchFamily="2" charset="-122"/>
                  </a:rPr>
                  <a:t>20</a:t>
                </a:r>
              </a:p>
            </p:txBody>
          </p:sp>
          <p:sp>
            <p:nvSpPr>
              <p:cNvPr id="58" name="Text Box 55"/>
              <p:cNvSpPr txBox="1">
                <a:spLocks noChangeArrowheads="1"/>
              </p:cNvSpPr>
              <p:nvPr/>
            </p:nvSpPr>
            <p:spPr bwMode="auto">
              <a:xfrm>
                <a:off x="3803" y="1824"/>
                <a:ext cx="26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400">
                    <a:latin typeface="+mn-lt"/>
                    <a:ea typeface="SimSun" panose="02010600030101010101" pitchFamily="2" charset="-122"/>
                  </a:rPr>
                  <a:t>30</a:t>
                </a:r>
              </a:p>
            </p:txBody>
          </p:sp>
          <p:sp>
            <p:nvSpPr>
              <p:cNvPr id="59" name="Text Box 56"/>
              <p:cNvSpPr txBox="1">
                <a:spLocks noChangeArrowheads="1"/>
              </p:cNvSpPr>
              <p:nvPr/>
            </p:nvSpPr>
            <p:spPr bwMode="auto">
              <a:xfrm>
                <a:off x="4187" y="1824"/>
                <a:ext cx="26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400">
                    <a:latin typeface="+mn-lt"/>
                    <a:ea typeface="SimSun" panose="02010600030101010101" pitchFamily="2" charset="-122"/>
                  </a:rPr>
                  <a:t>40</a:t>
                </a:r>
              </a:p>
            </p:txBody>
          </p:sp>
          <p:sp>
            <p:nvSpPr>
              <p:cNvPr id="60" name="Text Box 57"/>
              <p:cNvSpPr txBox="1">
                <a:spLocks noChangeArrowheads="1"/>
              </p:cNvSpPr>
              <p:nvPr/>
            </p:nvSpPr>
            <p:spPr bwMode="auto">
              <a:xfrm>
                <a:off x="4571" y="1824"/>
                <a:ext cx="26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400">
                    <a:latin typeface="+mn-lt"/>
                    <a:ea typeface="SimSun" panose="02010600030101010101" pitchFamily="2" charset="-122"/>
                  </a:rPr>
                  <a:t>50</a:t>
                </a:r>
              </a:p>
            </p:txBody>
          </p:sp>
          <p:sp>
            <p:nvSpPr>
              <p:cNvPr id="61" name="Text Box 58"/>
              <p:cNvSpPr txBox="1">
                <a:spLocks noChangeArrowheads="1"/>
              </p:cNvSpPr>
              <p:nvPr/>
            </p:nvSpPr>
            <p:spPr bwMode="auto">
              <a:xfrm>
                <a:off x="4955" y="1824"/>
                <a:ext cx="26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400" dirty="0">
                    <a:latin typeface="+mn-lt"/>
                    <a:ea typeface="SimSun" panose="02010600030101010101" pitchFamily="2" charset="-122"/>
                  </a:rPr>
                  <a:t>60</a:t>
                </a:r>
              </a:p>
            </p:txBody>
          </p:sp>
          <p:sp>
            <p:nvSpPr>
              <p:cNvPr id="62" name="Text Box 59"/>
              <p:cNvSpPr txBox="1">
                <a:spLocks noChangeArrowheads="1"/>
              </p:cNvSpPr>
              <p:nvPr/>
            </p:nvSpPr>
            <p:spPr bwMode="auto">
              <a:xfrm>
                <a:off x="4935" y="1689"/>
                <a:ext cx="322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400">
                    <a:latin typeface="+mn-lt"/>
                    <a:ea typeface="SimSun" panose="02010600030101010101" pitchFamily="2" charset="-122"/>
                  </a:rPr>
                  <a:t>age</a:t>
                </a:r>
              </a:p>
            </p:txBody>
          </p:sp>
          <p:sp>
            <p:nvSpPr>
              <p:cNvPr id="63" name="Text Box 60"/>
              <p:cNvSpPr txBox="1">
                <a:spLocks noChangeArrowheads="1"/>
              </p:cNvSpPr>
              <p:nvPr/>
            </p:nvSpPr>
            <p:spPr bwMode="auto">
              <a:xfrm rot="16200000">
                <a:off x="3307" y="765"/>
                <a:ext cx="18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400">
                    <a:latin typeface="+mn-lt"/>
                    <a:ea typeface="SimSun" panose="02010600030101010101" pitchFamily="2" charset="-122"/>
                  </a:rPr>
                  <a:t>5</a:t>
                </a:r>
              </a:p>
            </p:txBody>
          </p:sp>
          <p:sp>
            <p:nvSpPr>
              <p:cNvPr id="64" name="Text Box 61"/>
              <p:cNvSpPr txBox="1">
                <a:spLocks noChangeArrowheads="1"/>
              </p:cNvSpPr>
              <p:nvPr/>
            </p:nvSpPr>
            <p:spPr bwMode="auto">
              <a:xfrm rot="16200000">
                <a:off x="3307" y="957"/>
                <a:ext cx="18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400">
                    <a:latin typeface="+mn-lt"/>
                    <a:ea typeface="SimSun" panose="02010600030101010101" pitchFamily="2" charset="-122"/>
                  </a:rPr>
                  <a:t>4</a:t>
                </a:r>
              </a:p>
            </p:txBody>
          </p:sp>
          <p:sp>
            <p:nvSpPr>
              <p:cNvPr id="65" name="Text Box 62"/>
              <p:cNvSpPr txBox="1">
                <a:spLocks noChangeArrowheads="1"/>
              </p:cNvSpPr>
              <p:nvPr/>
            </p:nvSpPr>
            <p:spPr bwMode="auto">
              <a:xfrm rot="16200000">
                <a:off x="3307" y="1153"/>
                <a:ext cx="18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400">
                    <a:latin typeface="+mn-lt"/>
                    <a:ea typeface="SimSun" panose="02010600030101010101" pitchFamily="2" charset="-122"/>
                  </a:rPr>
                  <a:t>3</a:t>
                </a:r>
              </a:p>
            </p:txBody>
          </p:sp>
          <p:sp>
            <p:nvSpPr>
              <p:cNvPr id="66" name="Text Box 63"/>
              <p:cNvSpPr txBox="1">
                <a:spLocks noChangeArrowheads="1"/>
              </p:cNvSpPr>
              <p:nvPr/>
            </p:nvSpPr>
            <p:spPr bwMode="auto">
              <a:xfrm rot="16200000">
                <a:off x="3307" y="1533"/>
                <a:ext cx="18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400">
                    <a:latin typeface="+mn-lt"/>
                    <a:ea typeface="SimSun" panose="02010600030101010101" pitchFamily="2" charset="-122"/>
                  </a:rPr>
                  <a:t>1</a:t>
                </a:r>
              </a:p>
            </p:txBody>
          </p:sp>
          <p:sp>
            <p:nvSpPr>
              <p:cNvPr id="67" name="Text Box 64"/>
              <p:cNvSpPr txBox="1">
                <a:spLocks noChangeArrowheads="1"/>
              </p:cNvSpPr>
              <p:nvPr/>
            </p:nvSpPr>
            <p:spPr bwMode="auto">
              <a:xfrm rot="16200000">
                <a:off x="3307" y="1345"/>
                <a:ext cx="18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400">
                    <a:latin typeface="+mn-lt"/>
                    <a:ea typeface="SimSun" panose="02010600030101010101" pitchFamily="2" charset="-122"/>
                  </a:rPr>
                  <a:t>2</a:t>
                </a:r>
              </a:p>
            </p:txBody>
          </p:sp>
          <p:sp>
            <p:nvSpPr>
              <p:cNvPr id="68" name="Text Box 65"/>
              <p:cNvSpPr txBox="1">
                <a:spLocks noChangeArrowheads="1"/>
              </p:cNvSpPr>
              <p:nvPr/>
            </p:nvSpPr>
            <p:spPr bwMode="auto">
              <a:xfrm rot="16200000">
                <a:off x="3317" y="571"/>
                <a:ext cx="18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400">
                    <a:latin typeface="+mn-lt"/>
                    <a:ea typeface="SimSun" panose="02010600030101010101" pitchFamily="2" charset="-122"/>
                  </a:rPr>
                  <a:t>6</a:t>
                </a:r>
              </a:p>
            </p:txBody>
          </p:sp>
          <p:sp>
            <p:nvSpPr>
              <p:cNvPr id="69" name="Text Box 66"/>
              <p:cNvSpPr txBox="1">
                <a:spLocks noChangeArrowheads="1"/>
              </p:cNvSpPr>
              <p:nvPr/>
            </p:nvSpPr>
            <p:spPr bwMode="auto">
              <a:xfrm rot="16200000">
                <a:off x="3308" y="379"/>
                <a:ext cx="18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400">
                    <a:latin typeface="+mn-lt"/>
                    <a:ea typeface="SimSun" panose="02010600030101010101" pitchFamily="2" charset="-122"/>
                  </a:rPr>
                  <a:t>7</a:t>
                </a:r>
              </a:p>
            </p:txBody>
          </p:sp>
          <p:sp>
            <p:nvSpPr>
              <p:cNvPr id="70" name="Text Box 67"/>
              <p:cNvSpPr txBox="1">
                <a:spLocks noChangeArrowheads="1"/>
              </p:cNvSpPr>
              <p:nvPr/>
            </p:nvSpPr>
            <p:spPr bwMode="auto">
              <a:xfrm rot="16200000">
                <a:off x="3316" y="1719"/>
                <a:ext cx="188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400">
                    <a:latin typeface="+mn-lt"/>
                    <a:ea typeface="SimSun" panose="02010600030101010101" pitchFamily="2" charset="-122"/>
                  </a:rPr>
                  <a:t>0</a:t>
                </a:r>
              </a:p>
            </p:txBody>
          </p:sp>
          <p:sp>
            <p:nvSpPr>
              <p:cNvPr id="71" name="Text Box 68"/>
              <p:cNvSpPr txBox="1">
                <a:spLocks noChangeArrowheads="1"/>
              </p:cNvSpPr>
              <p:nvPr/>
            </p:nvSpPr>
            <p:spPr bwMode="auto">
              <a:xfrm rot="16200000">
                <a:off x="2796" y="270"/>
                <a:ext cx="667" cy="3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l">
                  <a:spcBef>
                    <a:spcPct val="50000"/>
                  </a:spcBef>
                </a:pPr>
                <a:r>
                  <a:rPr lang="en-US" altLang="zh-CN" sz="1400">
                    <a:latin typeface="+mn-lt"/>
                    <a:ea typeface="SimSun" panose="02010600030101010101" pitchFamily="2" charset="-122"/>
                  </a:rPr>
                  <a:t>Vacation(week)</a:t>
                </a:r>
              </a:p>
            </p:txBody>
          </p:sp>
        </p:grpSp>
        <p:sp>
          <p:nvSpPr>
            <p:cNvPr id="95" name="Oval 92"/>
            <p:cNvSpPr>
              <a:spLocks noChangeArrowheads="1"/>
            </p:cNvSpPr>
            <p:nvPr/>
          </p:nvSpPr>
          <p:spPr bwMode="auto">
            <a:xfrm>
              <a:off x="7951788" y="24320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96" name="Oval 93"/>
            <p:cNvSpPr>
              <a:spLocks noChangeArrowheads="1"/>
            </p:cNvSpPr>
            <p:nvPr/>
          </p:nvSpPr>
          <p:spPr bwMode="auto">
            <a:xfrm>
              <a:off x="3455988" y="17462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97" name="Oval 94"/>
            <p:cNvSpPr>
              <a:spLocks noChangeArrowheads="1"/>
            </p:cNvSpPr>
            <p:nvPr/>
          </p:nvSpPr>
          <p:spPr bwMode="auto">
            <a:xfrm>
              <a:off x="3608388" y="18986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98" name="Oval 95"/>
            <p:cNvSpPr>
              <a:spLocks noChangeArrowheads="1"/>
            </p:cNvSpPr>
            <p:nvPr/>
          </p:nvSpPr>
          <p:spPr bwMode="auto">
            <a:xfrm>
              <a:off x="3608388" y="15176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99" name="Oval 96"/>
            <p:cNvSpPr>
              <a:spLocks noChangeArrowheads="1"/>
            </p:cNvSpPr>
            <p:nvPr/>
          </p:nvSpPr>
          <p:spPr bwMode="auto">
            <a:xfrm>
              <a:off x="3455988" y="12128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00" name="Oval 97"/>
            <p:cNvSpPr>
              <a:spLocks noChangeArrowheads="1"/>
            </p:cNvSpPr>
            <p:nvPr/>
          </p:nvSpPr>
          <p:spPr bwMode="auto">
            <a:xfrm>
              <a:off x="3608388" y="9080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01" name="Oval 98"/>
            <p:cNvSpPr>
              <a:spLocks noChangeArrowheads="1"/>
            </p:cNvSpPr>
            <p:nvPr/>
          </p:nvSpPr>
          <p:spPr bwMode="auto">
            <a:xfrm>
              <a:off x="3455988" y="8318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02" name="Oval 99"/>
            <p:cNvSpPr>
              <a:spLocks noChangeArrowheads="1"/>
            </p:cNvSpPr>
            <p:nvPr/>
          </p:nvSpPr>
          <p:spPr bwMode="auto">
            <a:xfrm>
              <a:off x="3532188" y="10604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03" name="Oval 100"/>
            <p:cNvSpPr>
              <a:spLocks noChangeArrowheads="1"/>
            </p:cNvSpPr>
            <p:nvPr/>
          </p:nvSpPr>
          <p:spPr bwMode="auto">
            <a:xfrm>
              <a:off x="3684588" y="8318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04" name="Oval 101"/>
            <p:cNvSpPr>
              <a:spLocks noChangeArrowheads="1"/>
            </p:cNvSpPr>
            <p:nvPr/>
          </p:nvSpPr>
          <p:spPr bwMode="auto">
            <a:xfrm>
              <a:off x="3836988" y="17462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05" name="Oval 102"/>
            <p:cNvSpPr>
              <a:spLocks noChangeArrowheads="1"/>
            </p:cNvSpPr>
            <p:nvPr/>
          </p:nvSpPr>
          <p:spPr bwMode="auto">
            <a:xfrm>
              <a:off x="3989388" y="18986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06" name="Oval 103"/>
            <p:cNvSpPr>
              <a:spLocks noChangeArrowheads="1"/>
            </p:cNvSpPr>
            <p:nvPr/>
          </p:nvSpPr>
          <p:spPr bwMode="auto">
            <a:xfrm>
              <a:off x="3989388" y="15176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07" name="Oval 104"/>
            <p:cNvSpPr>
              <a:spLocks noChangeArrowheads="1"/>
            </p:cNvSpPr>
            <p:nvPr/>
          </p:nvSpPr>
          <p:spPr bwMode="auto">
            <a:xfrm>
              <a:off x="3836988" y="8318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08" name="Oval 105"/>
            <p:cNvSpPr>
              <a:spLocks noChangeArrowheads="1"/>
            </p:cNvSpPr>
            <p:nvPr/>
          </p:nvSpPr>
          <p:spPr bwMode="auto">
            <a:xfrm>
              <a:off x="4065588" y="8318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09" name="Oval 106"/>
            <p:cNvSpPr>
              <a:spLocks noChangeArrowheads="1"/>
            </p:cNvSpPr>
            <p:nvPr/>
          </p:nvSpPr>
          <p:spPr bwMode="auto">
            <a:xfrm>
              <a:off x="4217988" y="17462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10" name="Oval 107"/>
            <p:cNvSpPr>
              <a:spLocks noChangeArrowheads="1"/>
            </p:cNvSpPr>
            <p:nvPr/>
          </p:nvSpPr>
          <p:spPr bwMode="auto">
            <a:xfrm>
              <a:off x="4370388" y="18986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11" name="Oval 108"/>
            <p:cNvSpPr>
              <a:spLocks noChangeArrowheads="1"/>
            </p:cNvSpPr>
            <p:nvPr/>
          </p:nvSpPr>
          <p:spPr bwMode="auto">
            <a:xfrm>
              <a:off x="4370388" y="15176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12" name="Oval 109"/>
            <p:cNvSpPr>
              <a:spLocks noChangeArrowheads="1"/>
            </p:cNvSpPr>
            <p:nvPr/>
          </p:nvSpPr>
          <p:spPr bwMode="auto">
            <a:xfrm>
              <a:off x="4217988" y="8318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13" name="Oval 110"/>
            <p:cNvSpPr>
              <a:spLocks noChangeArrowheads="1"/>
            </p:cNvSpPr>
            <p:nvPr/>
          </p:nvSpPr>
          <p:spPr bwMode="auto">
            <a:xfrm>
              <a:off x="4446588" y="8318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14" name="Oval 111"/>
            <p:cNvSpPr>
              <a:spLocks noChangeArrowheads="1"/>
            </p:cNvSpPr>
            <p:nvPr/>
          </p:nvSpPr>
          <p:spPr bwMode="auto">
            <a:xfrm>
              <a:off x="4446588" y="20510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15" name="Oval 112"/>
            <p:cNvSpPr>
              <a:spLocks noChangeArrowheads="1"/>
            </p:cNvSpPr>
            <p:nvPr/>
          </p:nvSpPr>
          <p:spPr bwMode="auto">
            <a:xfrm>
              <a:off x="4598988" y="22034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16" name="Oval 113"/>
            <p:cNvSpPr>
              <a:spLocks noChangeArrowheads="1"/>
            </p:cNvSpPr>
            <p:nvPr/>
          </p:nvSpPr>
          <p:spPr bwMode="auto">
            <a:xfrm>
              <a:off x="4598988" y="18224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17" name="Oval 114"/>
            <p:cNvSpPr>
              <a:spLocks noChangeArrowheads="1"/>
            </p:cNvSpPr>
            <p:nvPr/>
          </p:nvSpPr>
          <p:spPr bwMode="auto">
            <a:xfrm>
              <a:off x="4446588" y="11366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18" name="Oval 115"/>
            <p:cNvSpPr>
              <a:spLocks noChangeArrowheads="1"/>
            </p:cNvSpPr>
            <p:nvPr/>
          </p:nvSpPr>
          <p:spPr bwMode="auto">
            <a:xfrm>
              <a:off x="4675188" y="11366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19" name="Oval 116"/>
            <p:cNvSpPr>
              <a:spLocks noChangeArrowheads="1"/>
            </p:cNvSpPr>
            <p:nvPr/>
          </p:nvSpPr>
          <p:spPr bwMode="auto">
            <a:xfrm>
              <a:off x="3989388" y="20510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20" name="Oval 117"/>
            <p:cNvSpPr>
              <a:spLocks noChangeArrowheads="1"/>
            </p:cNvSpPr>
            <p:nvPr/>
          </p:nvSpPr>
          <p:spPr bwMode="auto">
            <a:xfrm>
              <a:off x="4141788" y="22034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21" name="Oval 118"/>
            <p:cNvSpPr>
              <a:spLocks noChangeArrowheads="1"/>
            </p:cNvSpPr>
            <p:nvPr/>
          </p:nvSpPr>
          <p:spPr bwMode="auto">
            <a:xfrm>
              <a:off x="4141788" y="18224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22" name="Oval 119"/>
            <p:cNvSpPr>
              <a:spLocks noChangeArrowheads="1"/>
            </p:cNvSpPr>
            <p:nvPr/>
          </p:nvSpPr>
          <p:spPr bwMode="auto">
            <a:xfrm>
              <a:off x="3989388" y="11366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23" name="Oval 120"/>
            <p:cNvSpPr>
              <a:spLocks noChangeArrowheads="1"/>
            </p:cNvSpPr>
            <p:nvPr/>
          </p:nvSpPr>
          <p:spPr bwMode="auto">
            <a:xfrm>
              <a:off x="4217988" y="11366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24" name="Oval 121"/>
            <p:cNvSpPr>
              <a:spLocks noChangeArrowheads="1"/>
            </p:cNvSpPr>
            <p:nvPr/>
          </p:nvSpPr>
          <p:spPr bwMode="auto">
            <a:xfrm>
              <a:off x="5056188" y="18224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25" name="Oval 122"/>
            <p:cNvSpPr>
              <a:spLocks noChangeArrowheads="1"/>
            </p:cNvSpPr>
            <p:nvPr/>
          </p:nvSpPr>
          <p:spPr bwMode="auto">
            <a:xfrm>
              <a:off x="3227388" y="4508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26" name="Text Box 123"/>
            <p:cNvSpPr txBox="1">
              <a:spLocks noChangeArrowheads="1"/>
            </p:cNvSpPr>
            <p:nvPr/>
          </p:nvSpPr>
          <p:spPr bwMode="auto">
            <a:xfrm>
              <a:off x="2160588" y="3575049"/>
              <a:ext cx="106680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lang="en-US" altLang="zh-CN" sz="1400">
                  <a:latin typeface="+mn-lt"/>
                  <a:ea typeface="SimSun" panose="02010600030101010101" pitchFamily="2" charset="-122"/>
                  <a:sym typeface="Symbol" panose="05050102010706020507" pitchFamily="18" charset="2"/>
                </a:rPr>
                <a:t></a:t>
              </a:r>
              <a:r>
                <a:rPr lang="en-US" altLang="zh-CN" sz="1400">
                  <a:latin typeface="+mn-lt"/>
                  <a:ea typeface="SimSun" panose="02010600030101010101" pitchFamily="2" charset="-122"/>
                </a:rPr>
                <a:t> = 3</a:t>
              </a:r>
            </a:p>
          </p:txBody>
        </p:sp>
        <p:sp>
          <p:nvSpPr>
            <p:cNvPr id="127" name="Oval 124"/>
            <p:cNvSpPr>
              <a:spLocks noChangeArrowheads="1"/>
            </p:cNvSpPr>
            <p:nvPr/>
          </p:nvSpPr>
          <p:spPr bwMode="auto">
            <a:xfrm>
              <a:off x="8180388" y="23558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28" name="Oval 125"/>
            <p:cNvSpPr>
              <a:spLocks noChangeArrowheads="1"/>
            </p:cNvSpPr>
            <p:nvPr/>
          </p:nvSpPr>
          <p:spPr bwMode="auto">
            <a:xfrm>
              <a:off x="7875588" y="21272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29" name="Oval 126"/>
            <p:cNvSpPr>
              <a:spLocks noChangeArrowheads="1"/>
            </p:cNvSpPr>
            <p:nvPr/>
          </p:nvSpPr>
          <p:spPr bwMode="auto">
            <a:xfrm>
              <a:off x="7799388" y="23558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30" name="Oval 127"/>
            <p:cNvSpPr>
              <a:spLocks noChangeArrowheads="1"/>
            </p:cNvSpPr>
            <p:nvPr/>
          </p:nvSpPr>
          <p:spPr bwMode="auto">
            <a:xfrm>
              <a:off x="8256588" y="22034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31" name="Oval 128"/>
            <p:cNvSpPr>
              <a:spLocks noChangeArrowheads="1"/>
            </p:cNvSpPr>
            <p:nvPr/>
          </p:nvSpPr>
          <p:spPr bwMode="auto">
            <a:xfrm>
              <a:off x="8485188" y="21272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32" name="Oval 129"/>
            <p:cNvSpPr>
              <a:spLocks noChangeArrowheads="1"/>
            </p:cNvSpPr>
            <p:nvPr/>
          </p:nvSpPr>
          <p:spPr bwMode="auto">
            <a:xfrm>
              <a:off x="8180388" y="18986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33" name="Oval 130"/>
            <p:cNvSpPr>
              <a:spLocks noChangeArrowheads="1"/>
            </p:cNvSpPr>
            <p:nvPr/>
          </p:nvSpPr>
          <p:spPr bwMode="auto">
            <a:xfrm>
              <a:off x="8104188" y="21272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34" name="Oval 131"/>
            <p:cNvSpPr>
              <a:spLocks noChangeArrowheads="1"/>
            </p:cNvSpPr>
            <p:nvPr/>
          </p:nvSpPr>
          <p:spPr bwMode="auto">
            <a:xfrm>
              <a:off x="8637588" y="19748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35" name="Oval 132"/>
            <p:cNvSpPr>
              <a:spLocks noChangeArrowheads="1"/>
            </p:cNvSpPr>
            <p:nvPr/>
          </p:nvSpPr>
          <p:spPr bwMode="auto">
            <a:xfrm>
              <a:off x="8866188" y="18986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36" name="Oval 133"/>
            <p:cNvSpPr>
              <a:spLocks noChangeArrowheads="1"/>
            </p:cNvSpPr>
            <p:nvPr/>
          </p:nvSpPr>
          <p:spPr bwMode="auto">
            <a:xfrm>
              <a:off x="8561388" y="16700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37" name="Oval 134"/>
            <p:cNvSpPr>
              <a:spLocks noChangeArrowheads="1"/>
            </p:cNvSpPr>
            <p:nvPr/>
          </p:nvSpPr>
          <p:spPr bwMode="auto">
            <a:xfrm>
              <a:off x="8485188" y="18986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38" name="Oval 135"/>
            <p:cNvSpPr>
              <a:spLocks noChangeArrowheads="1"/>
            </p:cNvSpPr>
            <p:nvPr/>
          </p:nvSpPr>
          <p:spPr bwMode="auto">
            <a:xfrm>
              <a:off x="8942388" y="21272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39" name="Oval 136"/>
            <p:cNvSpPr>
              <a:spLocks noChangeArrowheads="1"/>
            </p:cNvSpPr>
            <p:nvPr/>
          </p:nvSpPr>
          <p:spPr bwMode="auto">
            <a:xfrm>
              <a:off x="9170988" y="20510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40" name="Oval 137"/>
            <p:cNvSpPr>
              <a:spLocks noChangeArrowheads="1"/>
            </p:cNvSpPr>
            <p:nvPr/>
          </p:nvSpPr>
          <p:spPr bwMode="auto">
            <a:xfrm>
              <a:off x="8866188" y="18224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41" name="Oval 138"/>
            <p:cNvSpPr>
              <a:spLocks noChangeArrowheads="1"/>
            </p:cNvSpPr>
            <p:nvPr/>
          </p:nvSpPr>
          <p:spPr bwMode="auto">
            <a:xfrm>
              <a:off x="8789988" y="20510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42" name="Oval 139"/>
            <p:cNvSpPr>
              <a:spLocks noChangeArrowheads="1"/>
            </p:cNvSpPr>
            <p:nvPr/>
          </p:nvSpPr>
          <p:spPr bwMode="auto">
            <a:xfrm>
              <a:off x="9094788" y="17462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43" name="Oval 140"/>
            <p:cNvSpPr>
              <a:spLocks noChangeArrowheads="1"/>
            </p:cNvSpPr>
            <p:nvPr/>
          </p:nvSpPr>
          <p:spPr bwMode="auto">
            <a:xfrm>
              <a:off x="9170988" y="15938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44" name="Oval 141"/>
            <p:cNvSpPr>
              <a:spLocks noChangeArrowheads="1"/>
            </p:cNvSpPr>
            <p:nvPr/>
          </p:nvSpPr>
          <p:spPr bwMode="auto">
            <a:xfrm>
              <a:off x="8866188" y="13652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45" name="Oval 142"/>
            <p:cNvSpPr>
              <a:spLocks noChangeArrowheads="1"/>
            </p:cNvSpPr>
            <p:nvPr/>
          </p:nvSpPr>
          <p:spPr bwMode="auto">
            <a:xfrm>
              <a:off x="8789988" y="15938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46" name="Oval 143"/>
            <p:cNvSpPr>
              <a:spLocks noChangeArrowheads="1"/>
            </p:cNvSpPr>
            <p:nvPr/>
          </p:nvSpPr>
          <p:spPr bwMode="auto">
            <a:xfrm>
              <a:off x="8561388" y="16700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47" name="Oval 144"/>
            <p:cNvSpPr>
              <a:spLocks noChangeArrowheads="1"/>
            </p:cNvSpPr>
            <p:nvPr/>
          </p:nvSpPr>
          <p:spPr bwMode="auto">
            <a:xfrm>
              <a:off x="8789988" y="15938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48" name="Oval 145"/>
            <p:cNvSpPr>
              <a:spLocks noChangeArrowheads="1"/>
            </p:cNvSpPr>
            <p:nvPr/>
          </p:nvSpPr>
          <p:spPr bwMode="auto">
            <a:xfrm>
              <a:off x="8485188" y="13652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49" name="Oval 146"/>
            <p:cNvSpPr>
              <a:spLocks noChangeArrowheads="1"/>
            </p:cNvSpPr>
            <p:nvPr/>
          </p:nvSpPr>
          <p:spPr bwMode="auto">
            <a:xfrm>
              <a:off x="8408988" y="15938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50" name="Oval 147"/>
            <p:cNvSpPr>
              <a:spLocks noChangeArrowheads="1"/>
            </p:cNvSpPr>
            <p:nvPr/>
          </p:nvSpPr>
          <p:spPr bwMode="auto">
            <a:xfrm>
              <a:off x="8561388" y="25082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51" name="Oval 148"/>
            <p:cNvSpPr>
              <a:spLocks noChangeArrowheads="1"/>
            </p:cNvSpPr>
            <p:nvPr/>
          </p:nvSpPr>
          <p:spPr bwMode="auto">
            <a:xfrm>
              <a:off x="9628188" y="27368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52" name="Oval 149"/>
            <p:cNvSpPr>
              <a:spLocks noChangeArrowheads="1"/>
            </p:cNvSpPr>
            <p:nvPr/>
          </p:nvSpPr>
          <p:spPr bwMode="auto">
            <a:xfrm>
              <a:off x="8485188" y="22034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53" name="Oval 150"/>
            <p:cNvSpPr>
              <a:spLocks noChangeArrowheads="1"/>
            </p:cNvSpPr>
            <p:nvPr/>
          </p:nvSpPr>
          <p:spPr bwMode="auto">
            <a:xfrm>
              <a:off x="8408988" y="24320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54" name="Oval 151"/>
            <p:cNvSpPr>
              <a:spLocks noChangeArrowheads="1"/>
            </p:cNvSpPr>
            <p:nvPr/>
          </p:nvSpPr>
          <p:spPr bwMode="auto">
            <a:xfrm>
              <a:off x="7570788" y="1212848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55" name="Rectangle 152"/>
            <p:cNvSpPr>
              <a:spLocks noChangeArrowheads="1"/>
            </p:cNvSpPr>
            <p:nvPr/>
          </p:nvSpPr>
          <p:spPr bwMode="auto">
            <a:xfrm>
              <a:off x="3379788" y="755648"/>
              <a:ext cx="1219200" cy="1219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56" name="Rectangle 153"/>
            <p:cNvSpPr>
              <a:spLocks noChangeArrowheads="1"/>
            </p:cNvSpPr>
            <p:nvPr/>
          </p:nvSpPr>
          <p:spPr bwMode="auto">
            <a:xfrm>
              <a:off x="3989388" y="1060448"/>
              <a:ext cx="914400" cy="121920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l" eaLnBrk="1" hangingPunct="1"/>
              <a:endParaRPr lang="zh-CN" altLang="zh-CN" sz="1400">
                <a:latin typeface="+mn-lt"/>
                <a:ea typeface="SimSun" panose="02010600030101010101" pitchFamily="2" charset="-122"/>
              </a:endParaRPr>
            </a:p>
          </p:txBody>
        </p:sp>
        <p:sp>
          <p:nvSpPr>
            <p:cNvPr id="157" name="Line 154"/>
            <p:cNvSpPr>
              <a:spLocks noChangeShapeType="1"/>
            </p:cNvSpPr>
            <p:nvPr/>
          </p:nvSpPr>
          <p:spPr bwMode="auto">
            <a:xfrm>
              <a:off x="3074988" y="3422648"/>
              <a:ext cx="2590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 sz="1400">
                <a:latin typeface="+mn-lt"/>
              </a:endParaRPr>
            </a:p>
          </p:txBody>
        </p:sp>
        <p:sp>
          <p:nvSpPr>
            <p:cNvPr id="158" name="Freeform 155"/>
            <p:cNvSpPr>
              <a:spLocks/>
            </p:cNvSpPr>
            <p:nvPr/>
          </p:nvSpPr>
          <p:spPr bwMode="auto">
            <a:xfrm>
              <a:off x="3384552" y="3321048"/>
              <a:ext cx="1557337" cy="109538"/>
            </a:xfrm>
            <a:custGeom>
              <a:avLst/>
              <a:gdLst>
                <a:gd name="T0" fmla="*/ 0 w 981"/>
                <a:gd name="T1" fmla="*/ 2147483647 h 69"/>
                <a:gd name="T2" fmla="*/ 2147483647 w 981"/>
                <a:gd name="T3" fmla="*/ 2147483647 h 69"/>
                <a:gd name="T4" fmla="*/ 2147483647 w 981"/>
                <a:gd name="T5" fmla="*/ 2147483647 h 69"/>
                <a:gd name="T6" fmla="*/ 2147483647 w 981"/>
                <a:gd name="T7" fmla="*/ 2147483647 h 69"/>
                <a:gd name="T8" fmla="*/ 2147483647 w 981"/>
                <a:gd name="T9" fmla="*/ 2147483647 h 69"/>
                <a:gd name="T10" fmla="*/ 2147483647 w 981"/>
                <a:gd name="T11" fmla="*/ 2147483647 h 69"/>
                <a:gd name="T12" fmla="*/ 2147483647 w 981"/>
                <a:gd name="T13" fmla="*/ 2147483647 h 69"/>
                <a:gd name="T14" fmla="*/ 2147483647 w 981"/>
                <a:gd name="T15" fmla="*/ 2147483647 h 69"/>
                <a:gd name="T16" fmla="*/ 0 w 981"/>
                <a:gd name="T17" fmla="*/ 2147483647 h 6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981"/>
                <a:gd name="T28" fmla="*/ 0 h 69"/>
                <a:gd name="T29" fmla="*/ 981 w 981"/>
                <a:gd name="T30" fmla="*/ 69 h 6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981" h="69">
                  <a:moveTo>
                    <a:pt x="0" y="67"/>
                  </a:moveTo>
                  <a:cubicBezTo>
                    <a:pt x="3" y="66"/>
                    <a:pt x="47" y="57"/>
                    <a:pt x="52" y="52"/>
                  </a:cubicBezTo>
                  <a:cubicBezTo>
                    <a:pt x="57" y="46"/>
                    <a:pt x="54" y="35"/>
                    <a:pt x="59" y="30"/>
                  </a:cubicBezTo>
                  <a:cubicBezTo>
                    <a:pt x="72" y="17"/>
                    <a:pt x="94" y="20"/>
                    <a:pt x="111" y="15"/>
                  </a:cubicBezTo>
                  <a:cubicBezTo>
                    <a:pt x="326" y="34"/>
                    <a:pt x="603" y="11"/>
                    <a:pt x="792" y="8"/>
                  </a:cubicBezTo>
                  <a:cubicBezTo>
                    <a:pt x="839" y="0"/>
                    <a:pt x="879" y="0"/>
                    <a:pt x="926" y="15"/>
                  </a:cubicBezTo>
                  <a:cubicBezTo>
                    <a:pt x="957" y="36"/>
                    <a:pt x="981" y="40"/>
                    <a:pt x="941" y="67"/>
                  </a:cubicBezTo>
                  <a:cubicBezTo>
                    <a:pt x="862" y="48"/>
                    <a:pt x="948" y="66"/>
                    <a:pt x="778" y="67"/>
                  </a:cubicBezTo>
                  <a:cubicBezTo>
                    <a:pt x="519" y="69"/>
                    <a:pt x="259" y="67"/>
                    <a:pt x="0" y="67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id-ID" sz="1400">
                <a:latin typeface="+mn-lt"/>
              </a:endParaRPr>
            </a:p>
          </p:txBody>
        </p:sp>
        <p:sp>
          <p:nvSpPr>
            <p:cNvPr id="159" name="Line 156"/>
            <p:cNvSpPr>
              <a:spLocks noChangeShapeType="1"/>
            </p:cNvSpPr>
            <p:nvPr/>
          </p:nvSpPr>
          <p:spPr bwMode="auto">
            <a:xfrm>
              <a:off x="6122988" y="374648"/>
              <a:ext cx="0" cy="281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algn="l"/>
              <a:endParaRPr lang="id-ID" sz="1400">
                <a:latin typeface="+mn-lt"/>
              </a:endParaRPr>
            </a:p>
          </p:txBody>
        </p:sp>
        <p:sp>
          <p:nvSpPr>
            <p:cNvPr id="160" name="Freeform 157"/>
            <p:cNvSpPr>
              <a:spLocks/>
            </p:cNvSpPr>
            <p:nvPr/>
          </p:nvSpPr>
          <p:spPr bwMode="auto">
            <a:xfrm>
              <a:off x="5970588" y="746124"/>
              <a:ext cx="198438" cy="1522413"/>
            </a:xfrm>
            <a:custGeom>
              <a:avLst/>
              <a:gdLst>
                <a:gd name="T0" fmla="*/ 2147483647 w 125"/>
                <a:gd name="T1" fmla="*/ 0 h 959"/>
                <a:gd name="T2" fmla="*/ 2147483647 w 125"/>
                <a:gd name="T3" fmla="*/ 2147483647 h 959"/>
                <a:gd name="T4" fmla="*/ 2147483647 w 125"/>
                <a:gd name="T5" fmla="*/ 2147483647 h 959"/>
                <a:gd name="T6" fmla="*/ 2147483647 w 125"/>
                <a:gd name="T7" fmla="*/ 2147483647 h 959"/>
                <a:gd name="T8" fmla="*/ 0 w 125"/>
                <a:gd name="T9" fmla="*/ 2147483647 h 959"/>
                <a:gd name="T10" fmla="*/ 2147483647 w 125"/>
                <a:gd name="T11" fmla="*/ 2147483647 h 959"/>
                <a:gd name="T12" fmla="*/ 2147483647 w 125"/>
                <a:gd name="T13" fmla="*/ 2147483647 h 959"/>
                <a:gd name="T14" fmla="*/ 2147483647 w 125"/>
                <a:gd name="T15" fmla="*/ 2147483647 h 959"/>
                <a:gd name="T16" fmla="*/ 2147483647 w 125"/>
                <a:gd name="T17" fmla="*/ 2147483647 h 959"/>
                <a:gd name="T18" fmla="*/ 2147483647 w 125"/>
                <a:gd name="T19" fmla="*/ 2147483647 h 959"/>
                <a:gd name="T20" fmla="*/ 2147483647 w 125"/>
                <a:gd name="T21" fmla="*/ 0 h 9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25"/>
                <a:gd name="T34" fmla="*/ 0 h 959"/>
                <a:gd name="T35" fmla="*/ 125 w 125"/>
                <a:gd name="T36" fmla="*/ 959 h 9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25" h="959">
                  <a:moveTo>
                    <a:pt x="97" y="0"/>
                  </a:moveTo>
                  <a:cubicBezTo>
                    <a:pt x="92" y="7"/>
                    <a:pt x="86" y="14"/>
                    <a:pt x="82" y="22"/>
                  </a:cubicBezTo>
                  <a:cubicBezTo>
                    <a:pt x="76" y="36"/>
                    <a:pt x="67" y="67"/>
                    <a:pt x="67" y="67"/>
                  </a:cubicBezTo>
                  <a:cubicBezTo>
                    <a:pt x="59" y="183"/>
                    <a:pt x="41" y="283"/>
                    <a:pt x="8" y="393"/>
                  </a:cubicBezTo>
                  <a:cubicBezTo>
                    <a:pt x="5" y="452"/>
                    <a:pt x="0" y="512"/>
                    <a:pt x="0" y="571"/>
                  </a:cubicBezTo>
                  <a:cubicBezTo>
                    <a:pt x="0" y="667"/>
                    <a:pt x="14" y="765"/>
                    <a:pt x="37" y="859"/>
                  </a:cubicBezTo>
                  <a:cubicBezTo>
                    <a:pt x="45" y="893"/>
                    <a:pt x="54" y="937"/>
                    <a:pt x="82" y="956"/>
                  </a:cubicBezTo>
                  <a:cubicBezTo>
                    <a:pt x="114" y="906"/>
                    <a:pt x="89" y="959"/>
                    <a:pt x="89" y="911"/>
                  </a:cubicBezTo>
                  <a:cubicBezTo>
                    <a:pt x="89" y="898"/>
                    <a:pt x="94" y="886"/>
                    <a:pt x="97" y="874"/>
                  </a:cubicBezTo>
                  <a:cubicBezTo>
                    <a:pt x="100" y="647"/>
                    <a:pt x="125" y="384"/>
                    <a:pt x="89" y="148"/>
                  </a:cubicBezTo>
                  <a:cubicBezTo>
                    <a:pt x="98" y="30"/>
                    <a:pt x="97" y="79"/>
                    <a:pt x="97" y="0"/>
                  </a:cubicBez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l"/>
              <a:endParaRPr lang="id-ID" sz="140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286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Strength </a:t>
            </a:r>
          </a:p>
          <a:p>
            <a:pPr lvl="1"/>
            <a:r>
              <a:rPr lang="en-US" dirty="0"/>
              <a:t>automatically finds subspaces of the highest dimensionality such that high density clusters exist in those subspaces</a:t>
            </a:r>
          </a:p>
          <a:p>
            <a:pPr lvl="1"/>
            <a:r>
              <a:rPr lang="en-US" dirty="0"/>
              <a:t>insensitive to the order of records in input and does not presume some canonical data distribution</a:t>
            </a:r>
          </a:p>
          <a:p>
            <a:pPr lvl="1"/>
            <a:r>
              <a:rPr lang="en-US" dirty="0"/>
              <a:t>scales linearly with the size of input and has good scalability as the number of dimensions in the data increases</a:t>
            </a:r>
          </a:p>
          <a:p>
            <a:r>
              <a:rPr lang="en-US" dirty="0"/>
              <a:t>Weakness</a:t>
            </a:r>
          </a:p>
          <a:p>
            <a:pPr lvl="1"/>
            <a:r>
              <a:rPr lang="en-US" dirty="0"/>
              <a:t>The accuracy of the clustering result may be degraded at the expense of simplicity of the method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Strength and Weakness of </a:t>
            </a:r>
            <a:r>
              <a:rPr lang="en-US" altLang="zh-CN" i="1" dirty="0">
                <a:ea typeface="SimSun" panose="02010600030101010101" pitchFamily="2" charset="-122"/>
              </a:rPr>
              <a:t>CLIQUE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514840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Data </a:t>
            </a:r>
            <a:r>
              <a:rPr lang="en-US" sz="2400" dirty="0">
                <a:solidFill>
                  <a:srgbClr val="C00000"/>
                </a:solidFill>
              </a:rPr>
              <a:t>reduction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solidFill>
                  <a:srgbClr val="0070C0"/>
                </a:solidFill>
                <a:ea typeface="SimSun" panose="02010600030101010101" pitchFamily="2" charset="-122"/>
              </a:rPr>
              <a:t>Summarization</a:t>
            </a:r>
            <a:r>
              <a:rPr lang="en-US" altLang="zh-CN" dirty="0">
                <a:ea typeface="SimSun" panose="02010600030101010101" pitchFamily="2" charset="-122"/>
              </a:rPr>
              <a:t>: Preprocessing for regression, PCA, classification, and association analysis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solidFill>
                  <a:srgbClr val="0070C0"/>
                </a:solidFill>
                <a:ea typeface="SimSun" panose="02010600030101010101" pitchFamily="2" charset="-122"/>
              </a:rPr>
              <a:t>Compression</a:t>
            </a:r>
            <a:r>
              <a:rPr lang="en-US" altLang="zh-CN" dirty="0">
                <a:ea typeface="SimSun" panose="02010600030101010101" pitchFamily="2" charset="-122"/>
              </a:rPr>
              <a:t>: Image processing: vector quantization</a:t>
            </a:r>
            <a:endParaRPr lang="en-US" dirty="0"/>
          </a:p>
          <a:p>
            <a:r>
              <a:rPr lang="en-US" sz="2400" dirty="0"/>
              <a:t>Hypothesis generation and testing</a:t>
            </a:r>
          </a:p>
          <a:p>
            <a:r>
              <a:rPr lang="en-US" sz="2400" dirty="0"/>
              <a:t>Prediction based on groups</a:t>
            </a:r>
          </a:p>
          <a:p>
            <a:pPr lvl="1"/>
            <a:r>
              <a:rPr lang="en-US" dirty="0"/>
              <a:t>Cluster &amp; find characteristics/patterns for each group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ea typeface="SimSun" panose="02010600030101010101" pitchFamily="2" charset="-122"/>
              </a:rPr>
              <a:t>Finding K-nearest Neighbors</a:t>
            </a:r>
          </a:p>
          <a:p>
            <a:pPr lvl="1">
              <a:lnSpc>
                <a:spcPct val="110000"/>
              </a:lnSpc>
            </a:pPr>
            <a:r>
              <a:rPr lang="en-US" altLang="zh-CN" dirty="0">
                <a:ea typeface="SimSun" panose="02010600030101010101" pitchFamily="2" charset="-122"/>
              </a:rPr>
              <a:t>Localizing search to one or a small number of clusters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solidFill>
                  <a:srgbClr val="C00000"/>
                </a:solidFill>
                <a:ea typeface="SimSun" panose="02010600030101010101" pitchFamily="2" charset="-122"/>
              </a:rPr>
              <a:t>Outlier detection</a:t>
            </a:r>
            <a:r>
              <a:rPr lang="en-US" altLang="zh-CN" sz="2400" dirty="0">
                <a:ea typeface="SimSun" panose="02010600030101010101" pitchFamily="2" charset="-122"/>
              </a:rPr>
              <a:t>: Outliers are often viewed as those “far away” from any cluster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Applications of Cluster Analysis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3901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Kesimpulan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51384" y="5046857"/>
            <a:ext cx="10363200" cy="953650"/>
          </a:xfrm>
        </p:spPr>
        <p:txBody>
          <a:bodyPr/>
          <a:lstStyle/>
          <a:p>
            <a:pPr algn="ctr"/>
            <a:r>
              <a:rPr lang="id-ID" sz="6000" dirty="0" smtClean="0"/>
              <a:t>SELESAI</a:t>
            </a:r>
            <a:endParaRPr lang="id-ID" sz="6000" dirty="0"/>
          </a:p>
        </p:txBody>
      </p:sp>
      <p:grpSp>
        <p:nvGrpSpPr>
          <p:cNvPr id="9" name="Group 8"/>
          <p:cNvGrpSpPr/>
          <p:nvPr/>
        </p:nvGrpSpPr>
        <p:grpSpPr>
          <a:xfrm>
            <a:off x="3719736" y="1689238"/>
            <a:ext cx="3960440" cy="3241812"/>
            <a:chOff x="3719736" y="1689238"/>
            <a:chExt cx="3960440" cy="324181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19736" y="1689238"/>
              <a:ext cx="3960440" cy="324181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303912" y="1916832"/>
              <a:ext cx="720080" cy="7200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01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12775"/>
            <a:ext cx="10366176" cy="536902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>
                <a:solidFill>
                  <a:srgbClr val="C00000"/>
                </a:solidFill>
                <a:ea typeface="SimSun" panose="02010600030101010101" pitchFamily="2" charset="-122"/>
              </a:rPr>
              <a:t>Biology</a:t>
            </a:r>
            <a:r>
              <a:rPr lang="en-US" altLang="zh-CN" dirty="0">
                <a:ea typeface="SimSun" panose="02010600030101010101" pitchFamily="2" charset="-122"/>
              </a:rPr>
              <a:t>: taxonomy of living things: kingdom, phylum, class, order, family, genus and species</a:t>
            </a:r>
          </a:p>
          <a:p>
            <a:r>
              <a:rPr lang="en-US" altLang="zh-CN" dirty="0">
                <a:solidFill>
                  <a:srgbClr val="C00000"/>
                </a:solidFill>
                <a:ea typeface="SimSun" panose="02010600030101010101" pitchFamily="2" charset="-122"/>
              </a:rPr>
              <a:t>Information retrieval</a:t>
            </a:r>
            <a:r>
              <a:rPr lang="en-US" altLang="zh-CN" dirty="0">
                <a:ea typeface="SimSun" panose="02010600030101010101" pitchFamily="2" charset="-122"/>
              </a:rPr>
              <a:t>: document clustering</a:t>
            </a:r>
          </a:p>
          <a:p>
            <a:r>
              <a:rPr lang="en-US" altLang="zh-CN" dirty="0">
                <a:solidFill>
                  <a:srgbClr val="C00000"/>
                </a:solidFill>
                <a:ea typeface="SimSun" panose="02010600030101010101" pitchFamily="2" charset="-122"/>
              </a:rPr>
              <a:t>Land use</a:t>
            </a:r>
            <a:r>
              <a:rPr lang="en-US" altLang="zh-CN" dirty="0">
                <a:ea typeface="SimSun" panose="02010600030101010101" pitchFamily="2" charset="-122"/>
              </a:rPr>
              <a:t>: Identification of areas of similar land use in an earth observation database</a:t>
            </a:r>
          </a:p>
          <a:p>
            <a:r>
              <a:rPr lang="en-US" altLang="zh-CN" dirty="0">
                <a:solidFill>
                  <a:srgbClr val="C00000"/>
                </a:solidFill>
                <a:ea typeface="SimSun" panose="02010600030101010101" pitchFamily="2" charset="-122"/>
              </a:rPr>
              <a:t>Marketing</a:t>
            </a:r>
            <a:r>
              <a:rPr lang="en-US" altLang="zh-CN" dirty="0">
                <a:ea typeface="SimSun" panose="02010600030101010101" pitchFamily="2" charset="-122"/>
              </a:rPr>
              <a:t>: Help marketers discover distinct groups in their customer bases, and then use this knowledge to develop targeted marketing programs</a:t>
            </a:r>
          </a:p>
          <a:p>
            <a:r>
              <a:rPr lang="en-US" altLang="zh-CN" dirty="0">
                <a:solidFill>
                  <a:srgbClr val="C00000"/>
                </a:solidFill>
                <a:ea typeface="SimSun" panose="02010600030101010101" pitchFamily="2" charset="-122"/>
              </a:rPr>
              <a:t>City-planning</a:t>
            </a:r>
            <a:r>
              <a:rPr lang="en-US" altLang="zh-CN" dirty="0">
                <a:ea typeface="SimSun" panose="02010600030101010101" pitchFamily="2" charset="-122"/>
              </a:rPr>
              <a:t>: Identifying groups of houses according to their house type, value, and geographical location</a:t>
            </a:r>
          </a:p>
          <a:p>
            <a:r>
              <a:rPr lang="en-US" altLang="zh-CN" dirty="0">
                <a:solidFill>
                  <a:srgbClr val="C00000"/>
                </a:solidFill>
                <a:ea typeface="SimSun" panose="02010600030101010101" pitchFamily="2" charset="-122"/>
              </a:rPr>
              <a:t>Earth-quake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ea typeface="SimSun" panose="02010600030101010101" pitchFamily="2" charset="-122"/>
              </a:rPr>
              <a:t>studies</a:t>
            </a:r>
            <a:r>
              <a:rPr lang="en-US" altLang="zh-CN" dirty="0">
                <a:ea typeface="SimSun" panose="02010600030101010101" pitchFamily="2" charset="-122"/>
              </a:rPr>
              <a:t>: Observed earth quake epicenters should be clustered along continent faults</a:t>
            </a:r>
          </a:p>
          <a:p>
            <a:r>
              <a:rPr lang="en-US" altLang="zh-CN" dirty="0">
                <a:solidFill>
                  <a:srgbClr val="C00000"/>
                </a:solidFill>
                <a:ea typeface="SimSun" panose="02010600030101010101" pitchFamily="2" charset="-122"/>
              </a:rPr>
              <a:t>Climate</a:t>
            </a:r>
            <a:r>
              <a:rPr lang="en-US" altLang="zh-CN" dirty="0">
                <a:ea typeface="SimSun" panose="02010600030101010101" pitchFamily="2" charset="-122"/>
              </a:rPr>
              <a:t>: understanding earth climate, find patterns of atmospheric and ocean</a:t>
            </a:r>
          </a:p>
          <a:p>
            <a:r>
              <a:rPr lang="en-US" altLang="zh-CN" dirty="0">
                <a:solidFill>
                  <a:srgbClr val="C00000"/>
                </a:solidFill>
                <a:ea typeface="SimSun" panose="02010600030101010101" pitchFamily="2" charset="-122"/>
              </a:rPr>
              <a:t>Economic</a:t>
            </a:r>
            <a:r>
              <a:rPr lang="en-US" altLang="zh-CN" dirty="0">
                <a:ea typeface="SimSun" panose="02010600030101010101" pitchFamily="2" charset="-122"/>
              </a:rPr>
              <a:t> </a:t>
            </a:r>
            <a:r>
              <a:rPr lang="en-US" altLang="zh-CN" dirty="0">
                <a:solidFill>
                  <a:srgbClr val="C00000"/>
                </a:solidFill>
                <a:ea typeface="SimSun" panose="02010600030101010101" pitchFamily="2" charset="-122"/>
              </a:rPr>
              <a:t>Science</a:t>
            </a:r>
            <a:r>
              <a:rPr lang="en-US" altLang="zh-CN" dirty="0">
                <a:ea typeface="SimSun" panose="02010600030101010101" pitchFamily="2" charset="-122"/>
              </a:rPr>
              <a:t>: market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Clustering: Application Examples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5881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1628800"/>
            <a:ext cx="9271942" cy="484775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Feature selection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Select info concerning the task of interest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Minimal information redundancy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Proximity measure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Similarity of two feature vectors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Clustering criterion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Expressed via a cost function or some rules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Clustering algorithms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Choice of algorithms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Validation of the results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Validation test (also, </a:t>
            </a:r>
            <a:r>
              <a:rPr lang="en-US" i="1" dirty="0"/>
              <a:t>clustering tendency </a:t>
            </a:r>
            <a:r>
              <a:rPr lang="en-US" dirty="0"/>
              <a:t>test)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/>
              <a:t>Interpretation of the results</a:t>
            </a:r>
          </a:p>
          <a:p>
            <a:pPr lvl="1"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Integration with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440" y="692696"/>
            <a:ext cx="10225136" cy="685800"/>
          </a:xfrm>
        </p:spPr>
        <p:txBody>
          <a:bodyPr>
            <a:normAutofit/>
          </a:bodyPr>
          <a:lstStyle/>
          <a:p>
            <a:r>
              <a:rPr lang="en-US" dirty="0"/>
              <a:t>Basic Steps to Develop a Clustering Task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61111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good clustering method will produce high quality clusters</a:t>
            </a:r>
          </a:p>
          <a:p>
            <a:pPr lvl="1"/>
            <a:r>
              <a:rPr lang="en-US" dirty="0"/>
              <a:t>high intra-class similarity: cohesive within clusters</a:t>
            </a:r>
          </a:p>
          <a:p>
            <a:pPr lvl="1"/>
            <a:r>
              <a:rPr lang="en-US" dirty="0"/>
              <a:t>low inter-class similarity: distinctive between clusters</a:t>
            </a:r>
          </a:p>
          <a:p>
            <a:endParaRPr lang="en-US" dirty="0"/>
          </a:p>
          <a:p>
            <a:r>
              <a:rPr lang="en-US" dirty="0"/>
              <a:t>The quality of a clustering method depends on</a:t>
            </a:r>
          </a:p>
          <a:p>
            <a:pPr lvl="1"/>
            <a:r>
              <a:rPr lang="en-US" dirty="0"/>
              <a:t>the similarity measure used by the method </a:t>
            </a:r>
          </a:p>
          <a:p>
            <a:pPr lvl="1"/>
            <a:r>
              <a:rPr lang="en-US" dirty="0"/>
              <a:t>its implementation, and</a:t>
            </a:r>
          </a:p>
          <a:p>
            <a:pPr lvl="1"/>
            <a:r>
              <a:rPr lang="en-US" dirty="0"/>
              <a:t>Its ability to discover some or all of the hidden patterns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C546E0E4-908A-4724-B308-E4F6AE4FA0D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anose="02010600030101010101" pitchFamily="2" charset="-122"/>
              </a:rPr>
              <a:t>Quality: What Is Good Clustering?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0628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LIDE_ID" val="{D2626CB6-8589-489F-BD39-F896C4A6B045}"/>
  <p:tag name="GENSWF_ADVANCE_TIME" val="5"/>
  <p:tag name="TIMING" val="|5"/>
  <p:tag name="ISPRING_CUSTOM_TIMING_USED" val="1"/>
</p:tagLst>
</file>

<file path=ppt/theme/theme1.xml><?xml version="1.0" encoding="utf-8"?>
<a:theme xmlns:a="http://schemas.openxmlformats.org/drawingml/2006/main" name="powerpoint-template-apr7">
  <a:themeElements>
    <a:clrScheme name="Office Theme 1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FF9900"/>
      </a:accent2>
      <a:accent3>
        <a:srgbClr val="FFFFFF"/>
      </a:accent3>
      <a:accent4>
        <a:srgbClr val="122B6A"/>
      </a:accent4>
      <a:accent5>
        <a:srgbClr val="BDD8F1"/>
      </a:accent5>
      <a:accent6>
        <a:srgbClr val="E78A00"/>
      </a:accent6>
      <a:hlink>
        <a:srgbClr val="9999FF"/>
      </a:hlink>
      <a:folHlink>
        <a:srgbClr val="969696"/>
      </a:folHlink>
    </a:clrScheme>
    <a:fontScheme name="Office Them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FF9900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E78A00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powerpoint-template-apr7</Template>
  <TotalTime>13441</TotalTime>
  <Words>3737</Words>
  <Application>Microsoft Office PowerPoint</Application>
  <PresentationFormat>Widescreen</PresentationFormat>
  <Paragraphs>638</Paragraphs>
  <Slides>60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60</vt:i4>
      </vt:variant>
    </vt:vector>
  </HeadingPairs>
  <TitlesOfParts>
    <vt:vector size="77" baseType="lpstr">
      <vt:lpstr>ＭＳ Ｐゴシック</vt:lpstr>
      <vt:lpstr>SimSun</vt:lpstr>
      <vt:lpstr>SimSun</vt:lpstr>
      <vt:lpstr>Arial</vt:lpstr>
      <vt:lpstr>Calibri</vt:lpstr>
      <vt:lpstr>Gulim</vt:lpstr>
      <vt:lpstr>Small Fonts</vt:lpstr>
      <vt:lpstr>Symbol</vt:lpstr>
      <vt:lpstr>Tahoma</vt:lpstr>
      <vt:lpstr>Times New Roman</vt:lpstr>
      <vt:lpstr>Verdana</vt:lpstr>
      <vt:lpstr>Wingdings</vt:lpstr>
      <vt:lpstr>powerpoint-template-apr7</vt:lpstr>
      <vt:lpstr>Equation</vt:lpstr>
      <vt:lpstr>SmartDraw</vt:lpstr>
      <vt:lpstr>Worksheet</vt:lpstr>
      <vt:lpstr>Document</vt:lpstr>
      <vt:lpstr>FAKULTAS TEKNOLOGI INFORMASI</vt:lpstr>
      <vt:lpstr>KLASTERISASI DATA</vt:lpstr>
      <vt:lpstr>Tujuan Pembelajaran</vt:lpstr>
      <vt:lpstr>Algoritma Klastering</vt:lpstr>
      <vt:lpstr>What is Cluster Analysis?</vt:lpstr>
      <vt:lpstr>Applications of Cluster Analysis</vt:lpstr>
      <vt:lpstr>Clustering: Application Examples</vt:lpstr>
      <vt:lpstr>Basic Steps to Develop a Clustering Task</vt:lpstr>
      <vt:lpstr>Quality: What Is Good Clustering?</vt:lpstr>
      <vt:lpstr>Measure the Quality of Clustering</vt:lpstr>
      <vt:lpstr>Considerations for Cluster Analysis</vt:lpstr>
      <vt:lpstr>Requirements and Challenges</vt:lpstr>
      <vt:lpstr>Major Clustering Approaches 1</vt:lpstr>
      <vt:lpstr>Major Clustering Approaches 2</vt:lpstr>
      <vt:lpstr>1. Partitioning Methods</vt:lpstr>
      <vt:lpstr>Partitioning Algorithms: Basic Concept</vt:lpstr>
      <vt:lpstr>The K-Means Clustering Method </vt:lpstr>
      <vt:lpstr>An Example of K-Means Clustering</vt:lpstr>
      <vt:lpstr>Tahapan Algoritma k-Means</vt:lpstr>
      <vt:lpstr>Contoh Kasus – Iterasi 1</vt:lpstr>
      <vt:lpstr>Interasi 2</vt:lpstr>
      <vt:lpstr>Iterasi 3</vt:lpstr>
      <vt:lpstr>Hasil Akhir</vt:lpstr>
      <vt:lpstr>Latihan</vt:lpstr>
      <vt:lpstr>Latihan</vt:lpstr>
      <vt:lpstr>Latihan</vt:lpstr>
      <vt:lpstr>Comments on the K-Means Method</vt:lpstr>
      <vt:lpstr>Variations of the K-Means Method</vt:lpstr>
      <vt:lpstr>What Is the Problem of the K-Means Method?</vt:lpstr>
      <vt:lpstr>PAM: A Typical K-Medoids Algorithm</vt:lpstr>
      <vt:lpstr>The K-Medoid Clustering Method</vt:lpstr>
      <vt:lpstr>2. Hierarchical Methods</vt:lpstr>
      <vt:lpstr>Hierarchical Clustering</vt:lpstr>
      <vt:lpstr>AGNES (Agglomerative Nesting)</vt:lpstr>
      <vt:lpstr>Dendrogram: Shows How Clusters are Merged</vt:lpstr>
      <vt:lpstr>DIANA (Divisive Analysis)</vt:lpstr>
      <vt:lpstr>Distance between Clusters</vt:lpstr>
      <vt:lpstr>Centroid, Radius and Diameter of a Cluster (for numerical data sets)</vt:lpstr>
      <vt:lpstr>3. Density-Based Methods</vt:lpstr>
      <vt:lpstr>Density-Based Clustering Methods</vt:lpstr>
      <vt:lpstr>Density-Based Clustering: Basic Concepts</vt:lpstr>
      <vt:lpstr>Density-Reachable and Density-Connected</vt:lpstr>
      <vt:lpstr>DBSCAN: Density-Based Spatial Clustering of Applications with Noise</vt:lpstr>
      <vt:lpstr>DBSCAN: The Algorithm</vt:lpstr>
      <vt:lpstr>DBSCAN: Sensitive to Parameters</vt:lpstr>
      <vt:lpstr>OPTICS:  A Cluster-Ordering Method (1999)</vt:lpstr>
      <vt:lpstr>OPTICS: Some Extension from DBSCAN</vt:lpstr>
      <vt:lpstr>Core Distance &amp; Reachability Distance</vt:lpstr>
      <vt:lpstr>PowerPoint Presentation</vt:lpstr>
      <vt:lpstr>Density-Based Clustering: OPTICS &amp; Applications</vt:lpstr>
      <vt:lpstr>4. Grid-Based Methods</vt:lpstr>
      <vt:lpstr>Grid-Based Clustering Method </vt:lpstr>
      <vt:lpstr>STING: A Statistical Information Grid Approach</vt:lpstr>
      <vt:lpstr>The STING Clustering Method</vt:lpstr>
      <vt:lpstr>STING Algorithm and Its Analysis</vt:lpstr>
      <vt:lpstr>CLIQUE (Clustering In QUEst) </vt:lpstr>
      <vt:lpstr>CLIQUE: The Major Steps</vt:lpstr>
      <vt:lpstr>PowerPoint Presentation</vt:lpstr>
      <vt:lpstr>Strength and Weakness of CLIQUE</vt:lpstr>
      <vt:lpstr>Kesimpulan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user</dc:creator>
  <cp:lastModifiedBy>AS</cp:lastModifiedBy>
  <cp:revision>546</cp:revision>
  <dcterms:created xsi:type="dcterms:W3CDTF">2011-05-21T14:11:58Z</dcterms:created>
  <dcterms:modified xsi:type="dcterms:W3CDTF">2020-12-07T09:12:12Z</dcterms:modified>
</cp:coreProperties>
</file>