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24" r:id="rId2"/>
    <p:sldId id="351" r:id="rId3"/>
    <p:sldId id="352" r:id="rId4"/>
    <p:sldId id="432" r:id="rId5"/>
    <p:sldId id="434" r:id="rId6"/>
    <p:sldId id="435" r:id="rId7"/>
    <p:sldId id="436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37" r:id="rId16"/>
    <p:sldId id="438" r:id="rId17"/>
    <p:sldId id="447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33" r:id="rId26"/>
    <p:sldId id="424" r:id="rId27"/>
    <p:sldId id="425" r:id="rId28"/>
    <p:sldId id="426" r:id="rId29"/>
    <p:sldId id="427" r:id="rId30"/>
    <p:sldId id="439" r:id="rId31"/>
    <p:sldId id="428" r:id="rId32"/>
    <p:sldId id="429" r:id="rId33"/>
    <p:sldId id="430" r:id="rId34"/>
    <p:sldId id="431" r:id="rId35"/>
    <p:sldId id="449" r:id="rId36"/>
    <p:sldId id="408" r:id="rId37"/>
    <p:sldId id="448" r:id="rId38"/>
    <p:sldId id="348" r:id="rId39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61" d="100"/>
          <a:sy n="61" d="100"/>
        </p:scale>
        <p:origin x="760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16/12/2020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16/12/2020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312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defRPr b="0"/>
            </a:lvl1pPr>
            <a:lvl2pPr marL="895350" indent="-438150">
              <a:buFont typeface="Wingdings" panose="05000000000000000000" pitchFamily="2" charset="2"/>
              <a:buChar char="§"/>
              <a:defRPr/>
            </a:lvl2pPr>
            <a:lvl3pPr marL="1347788" indent="-433388">
              <a:buFont typeface="Wingdings" panose="05000000000000000000" pitchFamily="2" charset="2"/>
              <a:buChar char="ü"/>
              <a:defRPr/>
            </a:lvl3pPr>
            <a:lvl4pPr marL="1790700" indent="-419100">
              <a:buFont typeface="Wingdings" panose="05000000000000000000" pitchFamily="2" charset="2"/>
              <a:buChar char="v"/>
              <a:defRPr/>
            </a:lvl4pPr>
            <a:lvl5pPr marL="2243138" indent="-414338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10814992" cy="9409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hmatim/data-mining/blob/main/Dataset/Covid19-Indonesia-Dunia-TimeSeries.xlsx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1384" y="4149080"/>
            <a:ext cx="10945216" cy="1512168"/>
          </a:xfrm>
        </p:spPr>
        <p:txBody>
          <a:bodyPr/>
          <a:lstStyle/>
          <a:p>
            <a:r>
              <a:rPr lang="en-ID" sz="4400" b="1" smtClean="0"/>
              <a:t>PENAMBANGAN DATA</a:t>
            </a:r>
            <a:endParaRPr lang="id-ID" sz="4400" b="1"/>
          </a:p>
          <a:p>
            <a:r>
              <a:rPr lang="id-ID" sz="3600" b="1" smtClean="0"/>
              <a:t>[</a:t>
            </a:r>
            <a:r>
              <a:rPr lang="en-ID" sz="3600" b="1" smtClean="0"/>
              <a:t> </a:t>
            </a:r>
            <a:r>
              <a:rPr lang="id-ID" sz="3600" b="1" smtClean="0"/>
              <a:t>KP368 </a:t>
            </a:r>
            <a:r>
              <a:rPr lang="id-ID" sz="3600" b="1"/>
              <a:t>/ </a:t>
            </a:r>
            <a:r>
              <a:rPr lang="en-ID" sz="3600" b="1"/>
              <a:t>3</a:t>
            </a:r>
            <a:r>
              <a:rPr lang="id-ID" sz="3600" b="1"/>
              <a:t> SKS ]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Simple Average</a:t>
            </a:r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smtClean="0"/>
                  <a:t>Data berikutnya diprediksikan dengan menghitung rata-rata dari n data sebelumnya.</a:t>
                </a:r>
              </a:p>
              <a:p>
                <a:pPr marL="0" indent="0">
                  <a:buNone/>
                </a:pPr>
                <a:endParaRPr lang="en-ID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𝐴𝑉𝐸𝑅𝐴𝐺𝐸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smtClean="0"/>
              </a:p>
              <a:p>
                <a:pPr marL="0" indent="0">
                  <a:buNone/>
                </a:pPr>
                <a:endParaRPr lang="en-ID"/>
              </a:p>
              <a:p>
                <a:r>
                  <a:rPr lang="en-ID" smtClean="0"/>
                  <a:t>Contoh jika kita punya data Januari-Desember 2020, maka untuk memprediksikan data bulan Januari 2021 adalah dengan menghitung rata-rata dari data Januari-Desember 2020</a:t>
                </a:r>
                <a:endParaRPr lang="en-ID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12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82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3. Moving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Permasalahan utama metode Simple Average adalah pertumbuhan data yang seringkali terus meningkat dari waktu ke waktu menyebabkan rata-rata dari data selalu lebih kecil dari data yang sebenarnya.</a:t>
            </a:r>
          </a:p>
          <a:p>
            <a:r>
              <a:rPr lang="en-ID" smtClean="0"/>
              <a:t>Pada metode </a:t>
            </a:r>
            <a:r>
              <a:rPr lang="en-ID" b="1" smtClean="0"/>
              <a:t>Moving Average</a:t>
            </a:r>
            <a:r>
              <a:rPr lang="en-ID" smtClean="0"/>
              <a:t>, diusulkan konsep </a:t>
            </a:r>
            <a:r>
              <a:rPr lang="en-ID" b="1" smtClean="0"/>
              <a:t>windowing</a:t>
            </a:r>
            <a:r>
              <a:rPr lang="en-ID" smtClean="0"/>
              <a:t> yang mana data yang dirata-rata berdasarkan k data (sesuai ukuran window).</a:t>
            </a:r>
          </a:p>
          <a:p>
            <a:r>
              <a:rPr lang="en-ID" smtClean="0"/>
              <a:t>Contoh: Data Januari-Desember 2020; untuk memprediksikan bulan Januari 2021, dengan window k=3, maka data yang digunakan rata-rata dari data bulan Oktober-Desember 2020 (3 bulan terakhir)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845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3. Moving Average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18422"/>
              </p:ext>
            </p:extLst>
          </p:nvPr>
        </p:nvGraphicFramePr>
        <p:xfrm>
          <a:off x="914400" y="1895232"/>
          <a:ext cx="81279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82500093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91181707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23883379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6067029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10973174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10648850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80093336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72445880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79650606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92030704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37636891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59833675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10576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1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2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3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4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5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6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7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8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9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10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11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12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1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7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10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20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30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45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50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62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71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80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96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110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120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130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mtClean="0"/>
                        <a:t>?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665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6365" y="3284984"/>
            <a:ext cx="9485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smtClean="0">
                <a:solidFill>
                  <a:srgbClr val="000000"/>
                </a:solidFill>
              </a:rPr>
              <a:t>Simple Average:</a:t>
            </a:r>
          </a:p>
          <a:p>
            <a:endParaRPr lang="en-ID" sz="2000" smtClean="0">
              <a:solidFill>
                <a:srgbClr val="000000"/>
              </a:solidFill>
            </a:endParaRPr>
          </a:p>
          <a:p>
            <a:r>
              <a:rPr lang="en-ID" sz="2000" smtClean="0">
                <a:solidFill>
                  <a:srgbClr val="000000"/>
                </a:solidFill>
              </a:rPr>
              <a:t>	F(januari) = AVERAGE(10,20,30,45,50,62,71,80,96,110,120,130) = </a:t>
            </a:r>
            <a:r>
              <a:rPr lang="en-ID" sz="2000" b="1" smtClean="0">
                <a:solidFill>
                  <a:srgbClr val="FF0000"/>
                </a:solidFill>
              </a:rPr>
              <a:t>68,67</a:t>
            </a:r>
            <a:r>
              <a:rPr lang="en-ID" sz="2000" smtClean="0">
                <a:solidFill>
                  <a:srgbClr val="000000"/>
                </a:solidFill>
              </a:rPr>
              <a:t> </a:t>
            </a:r>
            <a:endParaRPr lang="en-ID" sz="200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91109" y="146695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/>
              <a:t>Bulan</a:t>
            </a:r>
            <a:endParaRPr lang="en-ID"/>
          </a:p>
        </p:txBody>
      </p:sp>
      <p:sp>
        <p:nvSpPr>
          <p:cNvPr id="10" name="TextBox 9"/>
          <p:cNvSpPr txBox="1"/>
          <p:nvPr/>
        </p:nvSpPr>
        <p:spPr>
          <a:xfrm>
            <a:off x="731697" y="4725144"/>
            <a:ext cx="60699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smtClean="0">
                <a:solidFill>
                  <a:srgbClr val="000000"/>
                </a:solidFill>
              </a:rPr>
              <a:t>Moving Average (k=3):</a:t>
            </a:r>
          </a:p>
          <a:p>
            <a:endParaRPr lang="en-ID" sz="2000" smtClean="0">
              <a:solidFill>
                <a:srgbClr val="000000"/>
              </a:solidFill>
            </a:endParaRPr>
          </a:p>
          <a:p>
            <a:r>
              <a:rPr lang="en-ID" sz="2000" smtClean="0">
                <a:solidFill>
                  <a:srgbClr val="000000"/>
                </a:solidFill>
              </a:rPr>
              <a:t>	F(januari) = AVERAGE(110,120,130) = </a:t>
            </a:r>
            <a:r>
              <a:rPr lang="en-ID" sz="2000" b="1" smtClean="0">
                <a:solidFill>
                  <a:srgbClr val="FF0000"/>
                </a:solidFill>
              </a:rPr>
              <a:t>120</a:t>
            </a:r>
            <a:r>
              <a:rPr lang="en-ID" sz="2000" smtClean="0">
                <a:solidFill>
                  <a:srgbClr val="000000"/>
                </a:solidFill>
              </a:rPr>
              <a:t> </a:t>
            </a:r>
            <a:endParaRPr lang="en-ID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6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4. Weighted Moving Average (WMA)</a:t>
            </a:r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smtClean="0"/>
                  <a:t>Pertambahan data terkadang memiliki pola tertentu, tidak selalu menaik dengan nilai tetap, tapi menaik dengan nilai yang dinamis.</a:t>
                </a:r>
              </a:p>
              <a:p>
                <a:r>
                  <a:rPr lang="en-ID" smtClean="0"/>
                  <a:t>Metode WMA dihitung dengan persamaan:</a:t>
                </a:r>
              </a:p>
              <a:p>
                <a:pPr marL="0" indent="0">
                  <a:buNone/>
                </a:pPr>
                <a:endParaRPr lang="en-ID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D" smtClean="0"/>
              </a:p>
              <a:p>
                <a:r>
                  <a:rPr lang="en-ID" smtClean="0"/>
                  <a:t>Nilai a, b dan c merupakan konstanta yang diperoleh dari proses pembelajaran data sebelumnya. Umumnya a&gt;b&gt;c</a:t>
                </a:r>
              </a:p>
              <a:p>
                <a:endParaRPr lang="en-ID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1230" r="-2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03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5. Exponential Smoothing (ES)</a:t>
            </a:r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smtClean="0"/>
                  <a:t>Pada metode SA dan WMA, prediksi dihitung berdasarkan n data sebelumnya, sementara pada metode ES prediksi didasarkan pada data terakhir dengan penambahan konstanta </a:t>
                </a:r>
                <a:r>
                  <a:rPr lang="en-ID" smtClean="0">
                    <a:sym typeface="Symbol" panose="05050102010706020507" pitchFamily="18" charset="2"/>
                  </a:rPr>
                  <a:t></a:t>
                </a:r>
                <a:r>
                  <a:rPr lang="en-ID" smtClean="0"/>
                  <a:t>.</a:t>
                </a:r>
              </a:p>
              <a:p>
                <a:r>
                  <a:rPr lang="en-ID" smtClean="0"/>
                  <a:t>Metode ES dihitung dengan persamaan:</a:t>
                </a:r>
              </a:p>
              <a:p>
                <a:pPr marL="0" indent="0">
                  <a:buNone/>
                </a:pPr>
                <a:endParaRPr lang="en-ID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D" smtClean="0"/>
              </a:p>
              <a:p>
                <a:endParaRPr lang="en-ID" smtClean="0"/>
              </a:p>
              <a:p>
                <a:r>
                  <a:rPr lang="en-ID" smtClean="0"/>
                  <a:t>Nilai </a:t>
                </a:r>
                <a:r>
                  <a:rPr lang="en-ID">
                    <a:sym typeface="Symbol" panose="05050102010706020507" pitchFamily="18" charset="2"/>
                  </a:rPr>
                  <a:t> </a:t>
                </a:r>
                <a:r>
                  <a:rPr lang="en-ID" smtClean="0">
                    <a:sym typeface="Symbol" panose="05050102010706020507" pitchFamily="18" charset="2"/>
                  </a:rPr>
                  <a:t>merupakan nilai </a:t>
                </a:r>
                <a:r>
                  <a:rPr lang="en-ID" smtClean="0"/>
                  <a:t>konstanta 0-1. Umumnya nilai terbaik </a:t>
                </a:r>
                <a:r>
                  <a:rPr lang="en-ID" smtClean="0">
                    <a:sym typeface="Symbol" panose="05050102010706020507" pitchFamily="18" charset="2"/>
                  </a:rPr>
                  <a:t> adalah 0,2 – 0,4. </a:t>
                </a:r>
                <a:endParaRPr lang="en-ID" smtClean="0"/>
              </a:p>
              <a:p>
                <a:endParaRPr lang="en-ID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12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71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10510192" cy="49160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model-driven methods, </a:t>
            </a:r>
            <a:r>
              <a:rPr lang="en-US" dirty="0">
                <a:solidFill>
                  <a:srgbClr val="C00000"/>
                </a:solidFill>
              </a:rPr>
              <a:t>time is the predictor </a:t>
            </a:r>
            <a:r>
              <a:rPr lang="en-US" dirty="0"/>
              <a:t>or independent variable and </a:t>
            </a:r>
            <a:r>
              <a:rPr lang="en-US" dirty="0">
                <a:solidFill>
                  <a:srgbClr val="C00000"/>
                </a:solidFill>
              </a:rPr>
              <a:t>the time series value is the dependent variable</a:t>
            </a:r>
          </a:p>
          <a:p>
            <a:r>
              <a:rPr lang="en-US" dirty="0"/>
              <a:t>Model-based methods are generally preferable when the time series appears to have a </a:t>
            </a:r>
            <a:r>
              <a:rPr lang="en-US" dirty="0">
                <a:solidFill>
                  <a:srgbClr val="C00000"/>
                </a:solidFill>
              </a:rPr>
              <a:t>“global” pattern</a:t>
            </a:r>
          </a:p>
          <a:p>
            <a:r>
              <a:rPr lang="en-US" dirty="0"/>
              <a:t>The idea is that the </a:t>
            </a:r>
            <a:r>
              <a:rPr lang="en-US" dirty="0">
                <a:solidFill>
                  <a:srgbClr val="C00000"/>
                </a:solidFill>
              </a:rPr>
              <a:t>model parameters will be able to capture</a:t>
            </a:r>
            <a:r>
              <a:rPr lang="en-US" dirty="0"/>
              <a:t> these patterns</a:t>
            </a:r>
          </a:p>
          <a:p>
            <a:pPr lvl="1"/>
            <a:r>
              <a:rPr lang="en-US" dirty="0"/>
              <a:t>Thus enable us to make predictions for any step ahead in the future under the assumption that this </a:t>
            </a:r>
            <a:r>
              <a:rPr lang="en-US" dirty="0">
                <a:solidFill>
                  <a:srgbClr val="0070C0"/>
                </a:solidFill>
              </a:rPr>
              <a:t>pattern is going to repeat</a:t>
            </a:r>
          </a:p>
          <a:p>
            <a:r>
              <a:rPr lang="en-US" dirty="0"/>
              <a:t>For a time series with local patterns instead of a global pattern, using the model-driven approach requires specifying how and when the patterns change, which is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Driven Methods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340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28800"/>
            <a:ext cx="10366176" cy="4772000"/>
          </a:xfrm>
        </p:spPr>
        <p:txBody>
          <a:bodyPr>
            <a:normAutofit lnSpcReduction="10000"/>
          </a:bodyPr>
          <a:lstStyle/>
          <a:p>
            <a:r>
              <a:rPr lang="id-ID"/>
              <a:t>Linear </a:t>
            </a:r>
            <a:r>
              <a:rPr lang="id-ID"/>
              <a:t>Regression</a:t>
            </a:r>
            <a:endParaRPr lang="en-ID"/>
          </a:p>
          <a:p>
            <a:pPr lvl="1"/>
            <a:r>
              <a:rPr lang="en-US" smtClean="0"/>
              <a:t>Linear </a:t>
            </a:r>
            <a:r>
              <a:rPr lang="en-US"/>
              <a:t>Regression memodelkan persamaan prediksi berdasarkan pembelajaran dari dataset yang diberikan</a:t>
            </a:r>
            <a:endParaRPr lang="en-US" dirty="0"/>
          </a:p>
          <a:p>
            <a:r>
              <a:rPr lang="id-ID" err="1"/>
              <a:t>Polynomial</a:t>
            </a:r>
            <a:r>
              <a:rPr lang="id-ID"/>
              <a:t> </a:t>
            </a:r>
            <a:r>
              <a:rPr lang="id-ID" smtClean="0"/>
              <a:t>Regression</a:t>
            </a:r>
            <a:endParaRPr lang="en-ID" smtClean="0"/>
          </a:p>
          <a:p>
            <a:pPr lvl="1"/>
            <a:r>
              <a:rPr lang="en-ID" smtClean="0"/>
              <a:t>Sama seperti Linear Regression, hanya persamaan menggunakan polynomial.</a:t>
            </a:r>
            <a:endParaRPr lang="en-US" dirty="0"/>
          </a:p>
          <a:p>
            <a:r>
              <a:rPr lang="id-ID" dirty="0"/>
              <a:t>Linear </a:t>
            </a:r>
            <a:r>
              <a:rPr lang="id-ID" dirty="0" err="1"/>
              <a:t>Regression</a:t>
            </a:r>
            <a:r>
              <a:rPr lang="id-ID" dirty="0"/>
              <a:t> </a:t>
            </a:r>
            <a:r>
              <a:rPr lang="id-ID" err="1"/>
              <a:t>with</a:t>
            </a:r>
            <a:r>
              <a:rPr lang="id-ID"/>
              <a:t> </a:t>
            </a:r>
            <a:r>
              <a:rPr lang="id-ID" smtClean="0"/>
              <a:t>Seasonality</a:t>
            </a:r>
            <a:endParaRPr lang="en-ID" smtClean="0"/>
          </a:p>
          <a:p>
            <a:pPr lvl="1"/>
            <a:r>
              <a:rPr lang="en-ID" smtClean="0"/>
              <a:t>Linear Regression yang disusun untuk setiap periode waktu</a:t>
            </a:r>
            <a:endParaRPr lang="en-US" dirty="0"/>
          </a:p>
          <a:p>
            <a:r>
              <a:rPr lang="id-ID" smtClean="0"/>
              <a:t>Auto</a:t>
            </a:r>
            <a:r>
              <a:rPr lang="en-ID" smtClean="0"/>
              <a:t> </a:t>
            </a:r>
            <a:r>
              <a:rPr lang="id-ID" smtClean="0"/>
              <a:t>Regressive </a:t>
            </a:r>
            <a:r>
              <a:rPr lang="id-ID"/>
              <a:t>Integrated </a:t>
            </a:r>
            <a:r>
              <a:rPr lang="id-ID"/>
              <a:t>Moving </a:t>
            </a:r>
            <a:r>
              <a:rPr lang="id-ID" smtClean="0"/>
              <a:t>Average</a:t>
            </a:r>
            <a:r>
              <a:rPr lang="en-ID" smtClean="0"/>
              <a:t> (</a:t>
            </a:r>
            <a:r>
              <a:rPr lang="id-ID" smtClean="0"/>
              <a:t>ARIMA</a:t>
            </a:r>
            <a:r>
              <a:rPr lang="en-ID" smtClean="0"/>
              <a:t>)</a:t>
            </a:r>
          </a:p>
          <a:p>
            <a:pPr lvl="1"/>
            <a:r>
              <a:rPr lang="en-ID"/>
              <a:t>Penggabungan model Auto Regressive (AR) dan Moving Average (MA)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Driven Methods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606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Linear Regression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Linear Regression adalah metode peramalan berbasis model yang paling sederhana</a:t>
            </a:r>
          </a:p>
          <a:p>
            <a:r>
              <a:rPr lang="en-ID" smtClean="0"/>
              <a:t>Atribut waktu / periode menjadi variabel independen yang digunakan untuk memprediksikan nilai.</a:t>
            </a:r>
          </a:p>
          <a:p>
            <a:r>
              <a:rPr lang="en-ID" smtClean="0"/>
              <a:t>Linear Regression memodelkan persamaan prediksi berdasarkan pembelajaran dari dataset yang diberikan.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9643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2"/>
            <a:ext cx="10668000" cy="47678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Siapkan</a:t>
            </a:r>
            <a:r>
              <a:rPr lang="en-US" dirty="0"/>
              <a:t> data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Identifikasi Atribut dan Label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Hitung  </a:t>
            </a:r>
            <a:r>
              <a:rPr lang="id-ID" dirty="0" err="1"/>
              <a:t>X²</a:t>
            </a:r>
            <a:r>
              <a:rPr lang="id-ID" dirty="0"/>
              <a:t>, </a:t>
            </a:r>
            <a:r>
              <a:rPr lang="id-ID" dirty="0" err="1"/>
              <a:t>Y²</a:t>
            </a:r>
            <a:r>
              <a:rPr lang="id-ID" dirty="0"/>
              <a:t>, XY dan total dari masing-masingnya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Hitung a dan b berdasarkan persamaan yang sudah ditentukan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Buat</a:t>
            </a:r>
            <a:r>
              <a:rPr lang="en-US" dirty="0"/>
              <a:t> </a:t>
            </a:r>
            <a:r>
              <a:rPr lang="id-ID" dirty="0"/>
              <a:t>Model Persamaan Regresi Linear Sederhana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Linear Regression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30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dirty="0" err="1"/>
              <a:t>Persiapan</a:t>
            </a:r>
            <a:r>
              <a:rPr lang="en-US" dirty="0"/>
              <a:t> Data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6636"/>
              </p:ext>
            </p:extLst>
          </p:nvPr>
        </p:nvGraphicFramePr>
        <p:xfrm>
          <a:off x="3378922" y="1600200"/>
          <a:ext cx="5669406" cy="4343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67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Tanggal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Rata-rata </a:t>
                      </a:r>
                      <a:r>
                        <a:rPr lang="en-US" sz="1800" dirty="0" err="1">
                          <a:effectLst/>
                        </a:rPr>
                        <a:t>Suhu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Ruangan</a:t>
                      </a:r>
                      <a:r>
                        <a:rPr lang="en-US" sz="1800" dirty="0">
                          <a:effectLst/>
                        </a:rPr>
                        <a:t> (X)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Jumlah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(Y)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ID" sz="2800" smtClean="0"/>
              <a:t>14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ESTIMASI DAN PERAMALAN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914401"/>
            <a:ext cx="7886700" cy="579120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Y = a + </a:t>
            </a:r>
            <a:r>
              <a:rPr lang="en-US" sz="3600" b="1" dirty="0" err="1"/>
              <a:t>bX</a:t>
            </a:r>
            <a:endParaRPr lang="en-US" sz="3600" dirty="0"/>
          </a:p>
          <a:p>
            <a:pPr marL="0" indent="0">
              <a:buNone/>
            </a:pPr>
            <a:r>
              <a:rPr lang="en-US" dirty="0" err="1"/>
              <a:t>Dimana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2600" dirty="0"/>
              <a:t>Y = </a:t>
            </a: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 err="1"/>
              <a:t>terikat</a:t>
            </a:r>
            <a:r>
              <a:rPr lang="en-US" sz="2600" dirty="0"/>
              <a:t> (</a:t>
            </a:r>
            <a:r>
              <a:rPr lang="en-US" sz="2600" dirty="0" err="1"/>
              <a:t>Dependen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dirty="0"/>
              <a:t>X = </a:t>
            </a:r>
            <a:r>
              <a:rPr lang="en-US" sz="2600" dirty="0" err="1"/>
              <a:t>Variabel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terikat</a:t>
            </a:r>
            <a:r>
              <a:rPr lang="en-US" sz="2600" dirty="0"/>
              <a:t> (</a:t>
            </a:r>
            <a:r>
              <a:rPr lang="en-US" sz="2600" dirty="0" err="1"/>
              <a:t>Independen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dirty="0"/>
              <a:t>a = </a:t>
            </a:r>
            <a:r>
              <a:rPr lang="en-US" sz="2600" dirty="0" err="1"/>
              <a:t>konstanta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b = </a:t>
            </a:r>
            <a:r>
              <a:rPr lang="en-US" sz="2600" dirty="0" err="1"/>
              <a:t>koefisien</a:t>
            </a:r>
            <a:r>
              <a:rPr lang="en-US" sz="2600" dirty="0"/>
              <a:t> </a:t>
            </a:r>
            <a:r>
              <a:rPr lang="en-US" sz="2600" dirty="0" err="1"/>
              <a:t>regresi</a:t>
            </a:r>
            <a:r>
              <a:rPr lang="en-US" sz="2600" dirty="0"/>
              <a:t> (</a:t>
            </a:r>
            <a:r>
              <a:rPr lang="en-US" sz="2600" dirty="0" err="1"/>
              <a:t>kemiringan</a:t>
            </a:r>
            <a:r>
              <a:rPr lang="en-US" sz="2600" dirty="0"/>
              <a:t>); </a:t>
            </a:r>
            <a:r>
              <a:rPr lang="en-US" sz="2600" dirty="0" err="1"/>
              <a:t>besaran</a:t>
            </a:r>
            <a:r>
              <a:rPr lang="en-US" sz="2600" dirty="0"/>
              <a:t> Response yang </a:t>
            </a:r>
            <a:r>
              <a:rPr lang="en-US" sz="2600" dirty="0" err="1"/>
              <a:t>ditimbulkan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</a:t>
            </a:r>
            <a:r>
              <a:rPr lang="en-US" sz="2600" dirty="0" err="1"/>
              <a:t>variabel</a:t>
            </a:r>
            <a:endParaRPr lang="en-US" sz="26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 a =   </a:t>
            </a:r>
            <a:r>
              <a:rPr lang="en-US" sz="3200" u="sng" dirty="0"/>
              <a:t>(</a:t>
            </a:r>
            <a:r>
              <a:rPr lang="en-US" sz="3200" u="sng" dirty="0" err="1"/>
              <a:t>Σy</a:t>
            </a:r>
            <a:r>
              <a:rPr lang="en-US" sz="3200" u="sng" dirty="0"/>
              <a:t>) (Σx²) – (</a:t>
            </a:r>
            <a:r>
              <a:rPr lang="en-US" sz="3200" u="sng" dirty="0" err="1"/>
              <a:t>Σx</a:t>
            </a:r>
            <a:r>
              <a:rPr lang="en-US" sz="3200" u="sng" dirty="0"/>
              <a:t>) (</a:t>
            </a:r>
            <a:r>
              <a:rPr lang="en-US" sz="3200" u="sng" dirty="0" err="1"/>
              <a:t>Σxy</a:t>
            </a:r>
            <a:r>
              <a:rPr lang="en-US" sz="3200" u="sng" dirty="0"/>
              <a:t>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                 n(Σx²) – (</a:t>
            </a:r>
            <a:r>
              <a:rPr lang="en-US" sz="3200" dirty="0" err="1"/>
              <a:t>Σx</a:t>
            </a:r>
            <a:r>
              <a:rPr lang="en-US" sz="3200" dirty="0"/>
              <a:t>)²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 b =   </a:t>
            </a:r>
            <a:r>
              <a:rPr lang="en-US" sz="3200" u="sng" dirty="0"/>
              <a:t>n(</a:t>
            </a:r>
            <a:r>
              <a:rPr lang="en-US" sz="3200" u="sng" dirty="0" err="1"/>
              <a:t>Σxy</a:t>
            </a:r>
            <a:r>
              <a:rPr lang="en-US" sz="3200" u="sng" dirty="0"/>
              <a:t>) – (</a:t>
            </a:r>
            <a:r>
              <a:rPr lang="en-US" sz="3200" u="sng" dirty="0" err="1"/>
              <a:t>Σx</a:t>
            </a:r>
            <a:r>
              <a:rPr lang="en-US" sz="3200" u="sng" dirty="0"/>
              <a:t>) (</a:t>
            </a:r>
            <a:r>
              <a:rPr lang="en-US" sz="3200" u="sng" dirty="0" err="1"/>
              <a:t>Σy</a:t>
            </a:r>
            <a:r>
              <a:rPr lang="en-US" sz="3200" u="sng" dirty="0"/>
              <a:t>)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              n(Σx²) – (</a:t>
            </a:r>
            <a:r>
              <a:rPr lang="en-US" sz="3200" dirty="0" err="1"/>
              <a:t>Σx</a:t>
            </a:r>
            <a:r>
              <a:rPr lang="en-US" sz="3200" dirty="0"/>
              <a:t>)²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id-ID" dirty="0"/>
              <a:t>Identifikasikan Atribut dan Label</a:t>
            </a:r>
          </a:p>
        </p:txBody>
      </p:sp>
    </p:spTree>
    <p:extLst>
      <p:ext uri="{BB962C8B-B14F-4D97-AF65-F5344CB8AC3E}">
        <p14:creationId xmlns:p14="http://schemas.microsoft.com/office/powerpoint/2010/main" val="415693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1277600" cy="563562"/>
          </a:xfrm>
        </p:spPr>
        <p:txBody>
          <a:bodyPr>
            <a:normAutofit/>
          </a:bodyPr>
          <a:lstStyle/>
          <a:p>
            <a:r>
              <a:rPr lang="en-US" sz="2800" dirty="0"/>
              <a:t>3. </a:t>
            </a:r>
            <a:r>
              <a:rPr lang="id-ID" sz="2800" dirty="0"/>
              <a:t>Hitung  </a:t>
            </a:r>
            <a:r>
              <a:rPr lang="id-ID" sz="2800" dirty="0" err="1"/>
              <a:t>X²</a:t>
            </a:r>
            <a:r>
              <a:rPr lang="id-ID" sz="2800" dirty="0"/>
              <a:t>, </a:t>
            </a:r>
            <a:r>
              <a:rPr lang="id-ID" sz="2800" dirty="0" err="1"/>
              <a:t>Y²</a:t>
            </a:r>
            <a:r>
              <a:rPr lang="id-ID" sz="2800" dirty="0"/>
              <a:t>, XY dan total dari masing-masingnya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6288"/>
              </p:ext>
            </p:extLst>
          </p:nvPr>
        </p:nvGraphicFramePr>
        <p:xfrm>
          <a:off x="2209800" y="1529105"/>
          <a:ext cx="7620000" cy="4724023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11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8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1127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Tanggal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Rata-rata </a:t>
                      </a:r>
                      <a:r>
                        <a:rPr lang="en-US" sz="1800" dirty="0" err="1">
                          <a:effectLst/>
                        </a:rPr>
                        <a:t>Suhu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Ruangan</a:t>
                      </a:r>
                      <a:r>
                        <a:rPr lang="en-US" sz="1800" dirty="0">
                          <a:effectLst/>
                        </a:rPr>
                        <a:t> (X)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Jumlah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Cacat</a:t>
                      </a:r>
                      <a:r>
                        <a:rPr lang="en-US" sz="1800" dirty="0">
                          <a:effectLst/>
                        </a:rPr>
                        <a:t> (Y)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</a:t>
                      </a:r>
                      <a:r>
                        <a:rPr lang="en-US" sz="1600" baseline="30000" dirty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Y</a:t>
                      </a:r>
                      <a:r>
                        <a:rPr lang="en-US" sz="1600" baseline="30000" dirty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XY</a:t>
                      </a:r>
                      <a:endParaRPr lang="en-US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09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24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09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09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09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20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09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09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19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09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09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09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24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09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25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09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/>
                        <a:t>72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/>
                        <a:t>4876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/>
                        <a:t>618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/>
                        <a:t>1640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4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676400"/>
            <a:ext cx="7886700" cy="472440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3200" dirty="0" err="1"/>
              <a:t>Menghitung</a:t>
            </a:r>
            <a:r>
              <a:rPr lang="en-US" sz="3200" dirty="0"/>
              <a:t> </a:t>
            </a:r>
            <a:r>
              <a:rPr lang="en-US" sz="3200" dirty="0" err="1"/>
              <a:t>Koefisien</a:t>
            </a:r>
            <a:r>
              <a:rPr lang="en-US" sz="3200" dirty="0"/>
              <a:t> </a:t>
            </a:r>
            <a:r>
              <a:rPr lang="en-US" sz="3200" dirty="0" err="1"/>
              <a:t>Regresi</a:t>
            </a:r>
            <a:r>
              <a:rPr lang="en-US" sz="3200" dirty="0"/>
              <a:t> (a)</a:t>
            </a:r>
          </a:p>
          <a:p>
            <a:pPr fontAlgn="base"/>
            <a:endParaRPr lang="en-US" dirty="0"/>
          </a:p>
          <a:p>
            <a:pPr marL="457200" lvl="1" indent="0">
              <a:buNone/>
            </a:pPr>
            <a:r>
              <a:rPr lang="en-US" sz="3100" dirty="0"/>
              <a:t>a =   </a:t>
            </a:r>
            <a:r>
              <a:rPr lang="en-US" sz="3100" u="sng" dirty="0"/>
              <a:t>(</a:t>
            </a:r>
            <a:r>
              <a:rPr lang="en-US" sz="3100" u="sng" dirty="0" err="1"/>
              <a:t>Σy</a:t>
            </a:r>
            <a:r>
              <a:rPr lang="en-US" sz="3100" u="sng" dirty="0"/>
              <a:t>) (Σx²) – (</a:t>
            </a:r>
            <a:r>
              <a:rPr lang="en-US" sz="3100" u="sng" dirty="0" err="1"/>
              <a:t>Σx</a:t>
            </a:r>
            <a:r>
              <a:rPr lang="en-US" sz="3100" u="sng" dirty="0"/>
              <a:t>) (</a:t>
            </a:r>
            <a:r>
              <a:rPr lang="en-US" sz="3100" u="sng" dirty="0" err="1"/>
              <a:t>Σxy</a:t>
            </a:r>
            <a:r>
              <a:rPr lang="en-US" sz="3100" u="sng" dirty="0"/>
              <a:t>)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>                n(Σx²) – (</a:t>
            </a:r>
            <a:r>
              <a:rPr lang="en-US" sz="3100" dirty="0" err="1"/>
              <a:t>Σx</a:t>
            </a:r>
            <a:r>
              <a:rPr lang="en-US" sz="3100" dirty="0"/>
              <a:t>)²</a:t>
            </a:r>
          </a:p>
          <a:p>
            <a:pPr marL="457200" lvl="1" indent="0">
              <a:buNone/>
            </a:pPr>
            <a:r>
              <a:rPr lang="en-US" sz="3100" dirty="0"/>
              <a:t>a = </a:t>
            </a:r>
            <a:r>
              <a:rPr lang="en-US" sz="3100" u="sng" dirty="0"/>
              <a:t>(72) (4876) – (220) (1640)</a:t>
            </a:r>
            <a:br>
              <a:rPr lang="en-US" sz="3100" u="sng" dirty="0"/>
            </a:br>
            <a:r>
              <a:rPr lang="en-US" sz="3100" dirty="0"/>
              <a:t>                10 (4876) – (220)²</a:t>
            </a:r>
          </a:p>
          <a:p>
            <a:pPr marL="457200" lvl="1" indent="0">
              <a:buNone/>
            </a:pPr>
            <a:r>
              <a:rPr lang="en-US" sz="3100" b="1" dirty="0">
                <a:solidFill>
                  <a:srgbClr val="C00000"/>
                </a:solidFill>
              </a:rPr>
              <a:t>a = -27,02 </a:t>
            </a:r>
            <a:r>
              <a:rPr lang="en-US" sz="3100" dirty="0"/>
              <a:t> </a:t>
            </a:r>
          </a:p>
          <a:p>
            <a:pPr fontAlgn="base"/>
            <a:endParaRPr lang="en-US" dirty="0"/>
          </a:p>
          <a:p>
            <a:pPr fontAlgn="base"/>
            <a:r>
              <a:rPr lang="en-US" sz="3100" dirty="0" err="1"/>
              <a:t>Menghitung</a:t>
            </a:r>
            <a:r>
              <a:rPr lang="en-US" sz="3100" dirty="0"/>
              <a:t> </a:t>
            </a:r>
            <a:r>
              <a:rPr lang="en-US" sz="3100" dirty="0" err="1"/>
              <a:t>Koefisien</a:t>
            </a:r>
            <a:r>
              <a:rPr lang="en-US" sz="3100" dirty="0"/>
              <a:t> </a:t>
            </a:r>
            <a:r>
              <a:rPr lang="en-US" sz="3100" dirty="0" err="1"/>
              <a:t>Regresi</a:t>
            </a:r>
            <a:r>
              <a:rPr lang="en-US" sz="3100" dirty="0"/>
              <a:t> (b)</a:t>
            </a:r>
          </a:p>
          <a:p>
            <a:pPr marL="457200" lvl="1" indent="0">
              <a:buNone/>
            </a:pPr>
            <a:endParaRPr lang="en-US" sz="3100" dirty="0"/>
          </a:p>
          <a:p>
            <a:pPr marL="457200" lvl="1" indent="0">
              <a:buNone/>
            </a:pPr>
            <a:r>
              <a:rPr lang="en-US" sz="3100" dirty="0"/>
              <a:t>b =   </a:t>
            </a:r>
            <a:r>
              <a:rPr lang="en-US" sz="3100" u="sng" dirty="0"/>
              <a:t>n(</a:t>
            </a:r>
            <a:r>
              <a:rPr lang="en-US" sz="3100" u="sng" dirty="0" err="1"/>
              <a:t>Σxy</a:t>
            </a:r>
            <a:r>
              <a:rPr lang="en-US" sz="3100" u="sng" dirty="0"/>
              <a:t>) – (</a:t>
            </a:r>
            <a:r>
              <a:rPr lang="en-US" sz="3100" u="sng" dirty="0" err="1"/>
              <a:t>Σx</a:t>
            </a:r>
            <a:r>
              <a:rPr lang="en-US" sz="3100" u="sng" dirty="0"/>
              <a:t>) (</a:t>
            </a:r>
            <a:r>
              <a:rPr lang="en-US" sz="3100" u="sng" dirty="0" err="1"/>
              <a:t>Σy</a:t>
            </a:r>
            <a:r>
              <a:rPr lang="en-US" sz="3100" u="sng" dirty="0"/>
              <a:t>)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>          n(Σx²) – (</a:t>
            </a:r>
            <a:r>
              <a:rPr lang="en-US" sz="3100" dirty="0" err="1"/>
              <a:t>Σx</a:t>
            </a:r>
            <a:r>
              <a:rPr lang="en-US" sz="3100" dirty="0"/>
              <a:t>)²</a:t>
            </a:r>
          </a:p>
          <a:p>
            <a:pPr marL="457200" lvl="1" indent="0">
              <a:buNone/>
            </a:pPr>
            <a:r>
              <a:rPr lang="en-US" sz="3100" dirty="0"/>
              <a:t>b = </a:t>
            </a:r>
            <a:r>
              <a:rPr lang="en-US" sz="3100" u="sng" dirty="0"/>
              <a:t>10 (1640) – (220) (72)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>        10 (4876) – (220)²</a:t>
            </a:r>
          </a:p>
          <a:p>
            <a:pPr marL="457200" lvl="1" indent="0">
              <a:buNone/>
            </a:pPr>
            <a:r>
              <a:rPr lang="en-US" sz="3100" b="1" dirty="0">
                <a:solidFill>
                  <a:srgbClr val="C00000"/>
                </a:solidFill>
              </a:rPr>
              <a:t>b = 1,56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4. </a:t>
            </a:r>
            <a:r>
              <a:rPr lang="id-ID" sz="2400" dirty="0"/>
              <a:t>Hitung a dan b berdasarkan persamaan yang sudah ditentukan</a:t>
            </a:r>
          </a:p>
        </p:txBody>
      </p:sp>
    </p:spTree>
    <p:extLst>
      <p:ext uri="{BB962C8B-B14F-4D97-AF65-F5344CB8AC3E}">
        <p14:creationId xmlns:p14="http://schemas.microsoft.com/office/powerpoint/2010/main" val="127881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905001"/>
            <a:ext cx="7886700" cy="4267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dirty="0"/>
              <a:t>Y = a + </a:t>
            </a:r>
            <a:r>
              <a:rPr lang="es-ES" sz="4000" dirty="0" err="1"/>
              <a:t>bX</a:t>
            </a:r>
            <a:endParaRPr lang="es-ES" sz="4000" dirty="0"/>
          </a:p>
          <a:p>
            <a:pPr marL="0" indent="0">
              <a:buNone/>
            </a:pPr>
            <a:r>
              <a:rPr lang="es-ES" sz="4000" dirty="0"/>
              <a:t>Y = </a:t>
            </a:r>
            <a:r>
              <a:rPr lang="es-ES" sz="4000" dirty="0">
                <a:solidFill>
                  <a:srgbClr val="FF0000"/>
                </a:solidFill>
              </a:rPr>
              <a:t>-27,02 </a:t>
            </a:r>
            <a:r>
              <a:rPr lang="es-ES" sz="4000" dirty="0"/>
              <a:t>+ </a:t>
            </a:r>
            <a:r>
              <a:rPr lang="es-ES" sz="4000" dirty="0">
                <a:solidFill>
                  <a:srgbClr val="FF0000"/>
                </a:solidFill>
              </a:rPr>
              <a:t>1,56</a:t>
            </a:r>
            <a:r>
              <a:rPr lang="es-ES" sz="4000" dirty="0"/>
              <a:t>X</a:t>
            </a:r>
          </a:p>
          <a:p>
            <a:endParaRPr lang="id-ID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692696"/>
            <a:ext cx="9742722" cy="685801"/>
          </a:xfrm>
        </p:spPr>
        <p:txBody>
          <a:bodyPr>
            <a:noAutofit/>
          </a:bodyPr>
          <a:lstStyle/>
          <a:p>
            <a:r>
              <a:rPr lang="en-US" sz="2400" dirty="0"/>
              <a:t>5. </a:t>
            </a:r>
            <a:r>
              <a:rPr lang="id-ID" sz="2400" dirty="0"/>
              <a:t>Buatkan Model Persamaan Regresi Linear Sederhana</a:t>
            </a:r>
          </a:p>
        </p:txBody>
      </p:sp>
    </p:spTree>
    <p:extLst>
      <p:ext uri="{BB962C8B-B14F-4D97-AF65-F5344CB8AC3E}">
        <p14:creationId xmlns:p14="http://schemas.microsoft.com/office/powerpoint/2010/main" val="427775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28799"/>
            <a:ext cx="10871200" cy="460011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Prediksikan Jumlah Cacat Produksi jika suhu dalam keadaan tinggi (Variabel X), contohnya: 30°C</a:t>
            </a:r>
            <a:endParaRPr lang="es-ES" dirty="0"/>
          </a:p>
          <a:p>
            <a:pPr marL="914400" lvl="2" indent="0">
              <a:buNone/>
            </a:pPr>
            <a:r>
              <a:rPr lang="es-ES" sz="2400" dirty="0"/>
              <a:t>Y = -27,02 + 1,56X</a:t>
            </a:r>
          </a:p>
          <a:p>
            <a:pPr marL="914400" lvl="2" indent="0">
              <a:buNone/>
            </a:pPr>
            <a:r>
              <a:rPr lang="es-ES" sz="2400" dirty="0"/>
              <a:t>Y = -27,02 + 1,56(30)</a:t>
            </a:r>
          </a:p>
          <a:p>
            <a:pPr marL="914400" lvl="2" indent="0">
              <a:buNone/>
            </a:pPr>
            <a:r>
              <a:rPr lang="es-ES" sz="2400" dirty="0"/>
              <a:t>   =19,78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Jika</a:t>
            </a:r>
            <a:r>
              <a:rPr lang="es-ES" dirty="0"/>
              <a:t> </a:t>
            </a:r>
            <a:r>
              <a:rPr lang="es-ES" dirty="0" err="1"/>
              <a:t>Cacat</a:t>
            </a:r>
            <a:r>
              <a:rPr lang="es-ES" dirty="0"/>
              <a:t> </a:t>
            </a:r>
            <a:r>
              <a:rPr lang="es-ES" dirty="0" err="1"/>
              <a:t>Produksi</a:t>
            </a:r>
            <a:r>
              <a:rPr lang="es-ES" dirty="0"/>
              <a:t> (</a:t>
            </a:r>
            <a:r>
              <a:rPr lang="es-ES" dirty="0" err="1"/>
              <a:t>Variabel</a:t>
            </a:r>
            <a:r>
              <a:rPr lang="es-ES" dirty="0"/>
              <a:t> Y) yang </a:t>
            </a:r>
            <a:r>
              <a:rPr lang="es-ES" dirty="0" err="1"/>
              <a:t>ditargetkan</a:t>
            </a:r>
            <a:r>
              <a:rPr lang="es-ES" dirty="0"/>
              <a:t> </a:t>
            </a:r>
            <a:r>
              <a:rPr lang="es-ES" dirty="0" err="1"/>
              <a:t>hanya</a:t>
            </a:r>
            <a:r>
              <a:rPr lang="es-ES" dirty="0"/>
              <a:t> </a:t>
            </a:r>
            <a:r>
              <a:rPr lang="es-ES" dirty="0" err="1"/>
              <a:t>boleh</a:t>
            </a:r>
            <a:r>
              <a:rPr lang="es-ES" dirty="0"/>
              <a:t> 5 </a:t>
            </a:r>
            <a:r>
              <a:rPr lang="es-ES" dirty="0" err="1"/>
              <a:t>unit</a:t>
            </a:r>
            <a:r>
              <a:rPr lang="es-ES" dirty="0"/>
              <a:t>, </a:t>
            </a:r>
            <a:r>
              <a:rPr lang="es-ES" dirty="0" err="1"/>
              <a:t>maka</a:t>
            </a:r>
            <a:r>
              <a:rPr lang="es-ES" dirty="0"/>
              <a:t> </a:t>
            </a:r>
            <a:r>
              <a:rPr lang="es-ES" dirty="0" err="1"/>
              <a:t>berapakah</a:t>
            </a:r>
            <a:r>
              <a:rPr lang="es-ES" dirty="0"/>
              <a:t> </a:t>
            </a:r>
            <a:r>
              <a:rPr lang="es-ES" dirty="0" err="1"/>
              <a:t>suhu</a:t>
            </a:r>
            <a:r>
              <a:rPr lang="es-ES" dirty="0"/>
              <a:t> </a:t>
            </a:r>
            <a:r>
              <a:rPr lang="es-ES" dirty="0" err="1"/>
              <a:t>ruangan</a:t>
            </a:r>
            <a:r>
              <a:rPr lang="es-ES" dirty="0"/>
              <a:t> yang </a:t>
            </a:r>
            <a:r>
              <a:rPr lang="es-ES" dirty="0" err="1"/>
              <a:t>diperlukan</a:t>
            </a:r>
            <a:r>
              <a:rPr lang="es-ES" dirty="0"/>
              <a:t> </a:t>
            </a:r>
            <a:r>
              <a:rPr lang="es-ES" dirty="0" err="1"/>
              <a:t>untuk</a:t>
            </a:r>
            <a:r>
              <a:rPr lang="es-ES" dirty="0"/>
              <a:t> </a:t>
            </a:r>
            <a:r>
              <a:rPr lang="es-ES" dirty="0" err="1"/>
              <a:t>mencapai</a:t>
            </a:r>
            <a:r>
              <a:rPr lang="es-ES" dirty="0"/>
              <a:t> target </a:t>
            </a:r>
            <a:r>
              <a:rPr lang="es-ES" dirty="0" err="1"/>
              <a:t>tersebut</a:t>
            </a:r>
            <a:r>
              <a:rPr lang="es-ES" dirty="0"/>
              <a:t>?</a:t>
            </a:r>
            <a:endParaRPr lang="en-US" dirty="0"/>
          </a:p>
          <a:p>
            <a:pPr marL="914400" lvl="2" indent="0">
              <a:buNone/>
            </a:pPr>
            <a:r>
              <a:rPr lang="en-US" sz="2400" dirty="0"/>
              <a:t>5= -27,02 + 1,56X</a:t>
            </a:r>
          </a:p>
          <a:p>
            <a:pPr marL="914400" lvl="2" indent="0">
              <a:buNone/>
            </a:pPr>
            <a:r>
              <a:rPr lang="en-US" sz="2400" dirty="0"/>
              <a:t>1,56X = 5+27,02 </a:t>
            </a:r>
          </a:p>
          <a:p>
            <a:pPr marL="914400" lvl="2" indent="0">
              <a:buNone/>
            </a:pPr>
            <a:r>
              <a:rPr lang="en-US" sz="2400" dirty="0"/>
              <a:t>         X= 32,02/1,56</a:t>
            </a:r>
          </a:p>
          <a:p>
            <a:pPr marL="914400" lvl="2" indent="0">
              <a:buNone/>
            </a:pPr>
            <a:r>
              <a:rPr lang="en-US" sz="2400" b="1" dirty="0"/>
              <a:t>         X =20,52</a:t>
            </a:r>
          </a:p>
          <a:p>
            <a:pPr marL="457200" lvl="1" indent="0">
              <a:buNone/>
            </a:pPr>
            <a:r>
              <a:rPr lang="en-US" sz="2800" dirty="0" err="1"/>
              <a:t>Jadi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C00000"/>
                </a:solidFill>
              </a:rPr>
              <a:t>Prediksi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Suhu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Ruangan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yang paling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mencapai</a:t>
            </a:r>
            <a:r>
              <a:rPr lang="en-US" sz="2800" dirty="0"/>
              <a:t> target </a:t>
            </a:r>
            <a:r>
              <a:rPr lang="en-US" sz="2800" dirty="0" err="1"/>
              <a:t>Cacat</a:t>
            </a:r>
            <a:r>
              <a:rPr lang="en-US" sz="2800" dirty="0"/>
              <a:t> </a:t>
            </a:r>
            <a:r>
              <a:rPr lang="en-US" sz="2800" dirty="0" err="1"/>
              <a:t>Produksi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sekitar</a:t>
            </a:r>
            <a:r>
              <a:rPr lang="en-US" sz="2800" dirty="0"/>
              <a:t> </a:t>
            </a:r>
            <a:r>
              <a:rPr lang="en-US" sz="2800" b="1" dirty="0"/>
              <a:t>20,52</a:t>
            </a:r>
            <a:r>
              <a:rPr lang="en-US" sz="2800" b="1" baseline="30000" dirty="0"/>
              <a:t>0</a:t>
            </a:r>
            <a:r>
              <a:rPr lang="en-US" sz="2800" b="1" dirty="0"/>
              <a:t>C</a:t>
            </a:r>
          </a:p>
          <a:p>
            <a:pPr marL="914400" lvl="2" indent="0">
              <a:buNone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Pengujian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561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WINDOWING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3280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RapidMiner’s</a:t>
            </a:r>
            <a:r>
              <a:rPr lang="en-US" sz="3200" dirty="0"/>
              <a:t> approach to time series is based on </a:t>
            </a:r>
            <a:r>
              <a:rPr lang="en-US" sz="3200" dirty="0">
                <a:solidFill>
                  <a:srgbClr val="C00000"/>
                </a:solidFill>
              </a:rPr>
              <a:t>two main data transformation </a:t>
            </a:r>
            <a:r>
              <a:rPr lang="en-US" sz="3200" dirty="0"/>
              <a:t>processes</a:t>
            </a:r>
          </a:p>
          <a:p>
            <a:r>
              <a:rPr lang="en-US" sz="3200" dirty="0"/>
              <a:t>The fi</a:t>
            </a:r>
            <a:r>
              <a:rPr lang="id-ID" sz="3200" dirty="0"/>
              <a:t>r</a:t>
            </a:r>
            <a:r>
              <a:rPr lang="en-US" sz="3200" dirty="0" err="1"/>
              <a:t>st</a:t>
            </a:r>
            <a:r>
              <a:rPr lang="en-US" sz="3200" dirty="0"/>
              <a:t> is </a:t>
            </a:r>
            <a:r>
              <a:rPr lang="en-US" sz="3200" dirty="0">
                <a:solidFill>
                  <a:srgbClr val="C00000"/>
                </a:solidFill>
              </a:rPr>
              <a:t>windowing</a:t>
            </a:r>
            <a:r>
              <a:rPr lang="en-US" sz="3200" dirty="0"/>
              <a:t> to transform the time series data into a generic data set:</a:t>
            </a:r>
            <a:endParaRPr lang="id-ID" sz="3200" dirty="0"/>
          </a:p>
          <a:p>
            <a:pPr lvl="1"/>
            <a:r>
              <a:rPr lang="id-ID" sz="2800" dirty="0"/>
              <a:t>T</a:t>
            </a:r>
            <a:r>
              <a:rPr lang="en-US" sz="2800" dirty="0"/>
              <a:t>his step will convert the </a:t>
            </a:r>
            <a:r>
              <a:rPr lang="en-US" sz="2800" dirty="0">
                <a:solidFill>
                  <a:srgbClr val="0070C0"/>
                </a:solidFill>
              </a:rPr>
              <a:t>last row</a:t>
            </a:r>
            <a:r>
              <a:rPr lang="en-US" sz="2800" dirty="0"/>
              <a:t> of a window within the time series into a </a:t>
            </a:r>
            <a:r>
              <a:rPr lang="en-US" sz="2800" dirty="0">
                <a:solidFill>
                  <a:srgbClr val="0070C0"/>
                </a:solidFill>
              </a:rPr>
              <a:t>label</a:t>
            </a:r>
            <a:r>
              <a:rPr lang="en-US" sz="2800" dirty="0"/>
              <a:t> or target variable</a:t>
            </a:r>
          </a:p>
          <a:p>
            <a:r>
              <a:rPr lang="en-US" sz="3200" dirty="0"/>
              <a:t>We apply any of the “learners” or algorithms to </a:t>
            </a:r>
            <a:r>
              <a:rPr lang="en-US" sz="3200" dirty="0">
                <a:solidFill>
                  <a:srgbClr val="C00000"/>
                </a:solidFill>
              </a:rPr>
              <a:t>predict the target variable </a:t>
            </a:r>
            <a:r>
              <a:rPr lang="en-US" sz="3200" dirty="0"/>
              <a:t>and thus predict the next time step in the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Implement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7229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484783"/>
            <a:ext cx="10801200" cy="4510861"/>
          </a:xfrm>
        </p:spPr>
        <p:txBody>
          <a:bodyPr>
            <a:normAutofit/>
          </a:bodyPr>
          <a:lstStyle/>
          <a:p>
            <a:r>
              <a:rPr lang="en-US" sz="2400" dirty="0"/>
              <a:t>The parameters of the </a:t>
            </a:r>
            <a:r>
              <a:rPr lang="en-US" sz="2400" dirty="0">
                <a:solidFill>
                  <a:srgbClr val="C00000"/>
                </a:solidFill>
              </a:rPr>
              <a:t>Windowing</a:t>
            </a:r>
            <a:r>
              <a:rPr lang="en-US" sz="2400" dirty="0"/>
              <a:t> operator allow changing the </a:t>
            </a:r>
            <a:r>
              <a:rPr lang="en-US" sz="2400" dirty="0">
                <a:solidFill>
                  <a:srgbClr val="C00000"/>
                </a:solidFill>
              </a:rPr>
              <a:t>size of the windows</a:t>
            </a:r>
            <a:r>
              <a:rPr lang="en-US" sz="2400" dirty="0"/>
              <a:t>, the overlap between consecutive windows (</a:t>
            </a:r>
            <a:r>
              <a:rPr lang="en-US" sz="2400" dirty="0">
                <a:solidFill>
                  <a:srgbClr val="C00000"/>
                </a:solidFill>
              </a:rPr>
              <a:t>step size</a:t>
            </a:r>
            <a:r>
              <a:rPr lang="en-US" sz="2400" dirty="0"/>
              <a:t>), and the prediction </a:t>
            </a:r>
            <a:r>
              <a:rPr lang="en-US" sz="2400" dirty="0">
                <a:solidFill>
                  <a:srgbClr val="C00000"/>
                </a:solidFill>
              </a:rPr>
              <a:t>horizon</a:t>
            </a:r>
            <a:r>
              <a:rPr lang="en-US" sz="2400" dirty="0"/>
              <a:t>, which is used for forecasting</a:t>
            </a:r>
          </a:p>
          <a:p>
            <a:r>
              <a:rPr lang="en-US" sz="2400" dirty="0"/>
              <a:t>The prediction </a:t>
            </a:r>
            <a:r>
              <a:rPr lang="en-US" sz="2400" dirty="0">
                <a:solidFill>
                  <a:srgbClr val="C00000"/>
                </a:solidFill>
              </a:rPr>
              <a:t>horizon</a:t>
            </a:r>
            <a:r>
              <a:rPr lang="en-US" sz="2400" dirty="0"/>
              <a:t> controls which row in the raw data series ends up as the label variable in the transformed series</a:t>
            </a:r>
          </a:p>
          <a:p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Windowing Concept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583" t="38148" r="16250" b="27778"/>
          <a:stretch/>
        </p:blipFill>
        <p:spPr>
          <a:xfrm>
            <a:off x="1638300" y="4194958"/>
            <a:ext cx="8915400" cy="26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0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Rapidminer</a:t>
            </a:r>
            <a:r>
              <a:rPr lang="en-US" dirty="0"/>
              <a:t> Windowing Operator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167" t="20533" r="33333" b="66842"/>
          <a:stretch/>
        </p:blipFill>
        <p:spPr>
          <a:xfrm>
            <a:off x="1830017" y="1595635"/>
            <a:ext cx="8154836" cy="12192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917" t="24814" r="19166" b="21111"/>
          <a:stretch/>
        </p:blipFill>
        <p:spPr>
          <a:xfrm>
            <a:off x="2351584" y="2852936"/>
            <a:ext cx="7111702" cy="373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8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Window size</a:t>
            </a:r>
            <a:r>
              <a:rPr lang="en-US" dirty="0"/>
              <a:t>: Determines </a:t>
            </a:r>
            <a:r>
              <a:rPr lang="en-US" dirty="0">
                <a:solidFill>
                  <a:srgbClr val="0070C0"/>
                </a:solidFill>
              </a:rPr>
              <a:t>how many “attributes” </a:t>
            </a:r>
            <a:r>
              <a:rPr lang="en-US" dirty="0"/>
              <a:t>are created for the cross-sectional data</a:t>
            </a:r>
          </a:p>
          <a:p>
            <a:pPr lvl="1"/>
            <a:r>
              <a:rPr lang="en-US" dirty="0"/>
              <a:t>Each row of the original time series within the window width will become a new attribute</a:t>
            </a:r>
          </a:p>
          <a:p>
            <a:pPr lvl="1"/>
            <a:r>
              <a:rPr lang="en-US" dirty="0"/>
              <a:t>We choose </a:t>
            </a:r>
            <a:r>
              <a:rPr lang="en-US" dirty="0">
                <a:solidFill>
                  <a:srgbClr val="0070C0"/>
                </a:solidFill>
              </a:rPr>
              <a:t>w = 6</a:t>
            </a:r>
          </a:p>
          <a:p>
            <a:r>
              <a:rPr lang="en-US" dirty="0">
                <a:solidFill>
                  <a:srgbClr val="C00000"/>
                </a:solidFill>
              </a:rPr>
              <a:t>Step size</a:t>
            </a:r>
            <a:r>
              <a:rPr lang="en-US" dirty="0"/>
              <a:t>: Determines how to advance the window</a:t>
            </a:r>
          </a:p>
          <a:p>
            <a:pPr lvl="1"/>
            <a:r>
              <a:rPr lang="en-US" dirty="0"/>
              <a:t>Let us use </a:t>
            </a:r>
            <a:r>
              <a:rPr lang="en-US" dirty="0">
                <a:solidFill>
                  <a:srgbClr val="0070C0"/>
                </a:solidFill>
              </a:rPr>
              <a:t>s = 1</a:t>
            </a:r>
          </a:p>
          <a:p>
            <a:r>
              <a:rPr lang="en-US" dirty="0">
                <a:solidFill>
                  <a:srgbClr val="C00000"/>
                </a:solidFill>
              </a:rPr>
              <a:t>Horizon</a:t>
            </a:r>
            <a:r>
              <a:rPr lang="en-US" dirty="0"/>
              <a:t>: Determines </a:t>
            </a:r>
            <a:r>
              <a:rPr lang="en-US" dirty="0">
                <a:solidFill>
                  <a:srgbClr val="0070C0"/>
                </a:solidFill>
              </a:rPr>
              <a:t>how far out </a:t>
            </a:r>
            <a:r>
              <a:rPr lang="en-US" dirty="0"/>
              <a:t>to make the forecast</a:t>
            </a:r>
          </a:p>
          <a:p>
            <a:pPr lvl="1"/>
            <a:r>
              <a:rPr lang="en-US" dirty="0"/>
              <a:t>If the window size is 6 and the horizon is 1, then the </a:t>
            </a:r>
            <a:r>
              <a:rPr lang="en-US" dirty="0">
                <a:solidFill>
                  <a:srgbClr val="0070C0"/>
                </a:solidFill>
              </a:rPr>
              <a:t>seventh row of the original time series</a:t>
            </a:r>
            <a:r>
              <a:rPr lang="en-US" dirty="0"/>
              <a:t> becomes the first sample for the “</a:t>
            </a:r>
            <a:r>
              <a:rPr lang="en-US" dirty="0">
                <a:solidFill>
                  <a:srgbClr val="0070C0"/>
                </a:solidFill>
              </a:rPr>
              <a:t>label</a:t>
            </a:r>
            <a:r>
              <a:rPr lang="en-US" dirty="0"/>
              <a:t>” variable</a:t>
            </a:r>
          </a:p>
          <a:p>
            <a:pPr lvl="1"/>
            <a:r>
              <a:rPr lang="en-US" dirty="0"/>
              <a:t>Let us use </a:t>
            </a:r>
            <a:r>
              <a:rPr lang="en-US" dirty="0">
                <a:solidFill>
                  <a:srgbClr val="0070C0"/>
                </a:solidFill>
              </a:rPr>
              <a:t>h = 1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Windowing Operator Parameters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330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Mahasiswa mampu </a:t>
            </a:r>
            <a:r>
              <a:rPr lang="id-ID" smtClean="0"/>
              <a:t>memaham</a:t>
            </a:r>
            <a:r>
              <a:rPr lang="en-ID" smtClean="0"/>
              <a:t>i konsep </a:t>
            </a:r>
            <a:r>
              <a:rPr lang="en-ID" smtClean="0"/>
              <a:t>algoritma estimasi dan peramalan (forecasting), serta menerapkannya pada sebuah data/studi kasus.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LATIHAN &amp; PRAKTIKUM</a:t>
            </a:r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911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Lakukan</a:t>
            </a:r>
            <a:r>
              <a:rPr lang="en-US" dirty="0"/>
              <a:t> training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linear regression </a:t>
            </a:r>
            <a:r>
              <a:rPr lang="en-US" dirty="0"/>
              <a:t>pada dataset </a:t>
            </a:r>
            <a:r>
              <a:rPr lang="en-US" dirty="0" err="1">
                <a:solidFill>
                  <a:srgbClr val="C00000"/>
                </a:solidFill>
              </a:rPr>
              <a:t>hargasaham</a:t>
            </a:r>
            <a:r>
              <a:rPr lang="en-US" dirty="0">
                <a:solidFill>
                  <a:srgbClr val="C00000"/>
                </a:solidFill>
              </a:rPr>
              <a:t>-training</a:t>
            </a:r>
            <a:r>
              <a:rPr lang="id-ID" dirty="0">
                <a:solidFill>
                  <a:srgbClr val="C00000"/>
                </a:solidFill>
              </a:rPr>
              <a:t>-uni</a:t>
            </a:r>
            <a:r>
              <a:rPr lang="en-US" dirty="0">
                <a:solidFill>
                  <a:srgbClr val="C00000"/>
                </a:solidFill>
              </a:rPr>
              <a:t>.xls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Gunakan</a:t>
            </a:r>
            <a:r>
              <a:rPr lang="en-US" dirty="0"/>
              <a:t> Split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dataset di </a:t>
            </a:r>
            <a:r>
              <a:rPr lang="en-US" dirty="0" err="1"/>
              <a:t>atas</a:t>
            </a:r>
            <a:r>
              <a:rPr lang="en-US" dirty="0"/>
              <a:t>, 90% training </a:t>
            </a:r>
            <a:r>
              <a:rPr lang="en-US" dirty="0" err="1"/>
              <a:t>dan</a:t>
            </a:r>
            <a:r>
              <a:rPr lang="en-US" dirty="0"/>
              <a:t> 10% </a:t>
            </a:r>
            <a:r>
              <a:rPr lang="en-US" dirty="0" err="1"/>
              <a:t>untuk</a:t>
            </a:r>
            <a:r>
              <a:rPr lang="en-US" dirty="0"/>
              <a:t> testing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proses </a:t>
            </a:r>
            <a:r>
              <a:rPr lang="en-US" dirty="0">
                <a:solidFill>
                  <a:srgbClr val="C00000"/>
                </a:solidFill>
              </a:rPr>
              <a:t>Windowing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dataset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Plot </a:t>
            </a:r>
            <a:r>
              <a:rPr lang="en-US" dirty="0" err="1">
                <a:solidFill>
                  <a:srgbClr val="C00000"/>
                </a:solidFill>
              </a:rPr>
              <a:t>grafik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antara</a:t>
            </a:r>
            <a:r>
              <a:rPr lang="en-US" dirty="0"/>
              <a:t> label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Latihan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283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999" t="17778" r="33334" b="34074"/>
          <a:stretch/>
        </p:blipFill>
        <p:spPr>
          <a:xfrm>
            <a:off x="1415480" y="1384981"/>
            <a:ext cx="8825344" cy="512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2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Lakukan</a:t>
            </a:r>
            <a:r>
              <a:rPr lang="en-US" dirty="0"/>
              <a:t> training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linear regression </a:t>
            </a:r>
            <a:r>
              <a:rPr lang="en-US" dirty="0" err="1"/>
              <a:t>pada</a:t>
            </a:r>
            <a:r>
              <a:rPr lang="en-US" dirty="0"/>
              <a:t> dataset </a:t>
            </a:r>
            <a:r>
              <a:rPr lang="en-US" dirty="0">
                <a:solidFill>
                  <a:srgbClr val="C00000"/>
                </a:solidFill>
              </a:rPr>
              <a:t>hargasaham-training.xls</a:t>
            </a:r>
            <a:endParaRPr lang="en-US" dirty="0"/>
          </a:p>
          <a:p>
            <a:endParaRPr lang="id-ID" dirty="0"/>
          </a:p>
          <a:p>
            <a:r>
              <a:rPr lang="id-ID" dirty="0"/>
              <a:t>Terapkan model yang dihasilkan untuk data </a:t>
            </a:r>
            <a:r>
              <a:rPr lang="id-ID" dirty="0">
                <a:solidFill>
                  <a:srgbClr val="C00000"/>
                </a:solidFill>
              </a:rPr>
              <a:t>hargasaham-testing-kosong.xls </a:t>
            </a:r>
            <a:endParaRPr lang="en-US" dirty="0">
              <a:solidFill>
                <a:srgbClr val="C00000"/>
              </a:solidFill>
            </a:endParaRPr>
          </a:p>
          <a:p>
            <a:endParaRPr lang="id-ID" dirty="0"/>
          </a:p>
          <a:p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proses </a:t>
            </a:r>
            <a:r>
              <a:rPr lang="en-US" dirty="0">
                <a:solidFill>
                  <a:srgbClr val="C00000"/>
                </a:solidFill>
              </a:rPr>
              <a:t>Windowing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dataset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Plot </a:t>
            </a:r>
            <a:r>
              <a:rPr lang="en-US" dirty="0" err="1">
                <a:solidFill>
                  <a:srgbClr val="C00000"/>
                </a:solidFill>
              </a:rPr>
              <a:t>grafik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antara</a:t>
            </a:r>
            <a:r>
              <a:rPr lang="en-US" dirty="0"/>
              <a:t> label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Latihan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309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333" t="25555" r="21667" b="22222"/>
          <a:stretch/>
        </p:blipFill>
        <p:spPr>
          <a:xfrm>
            <a:off x="2057401" y="838200"/>
            <a:ext cx="840469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7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Latihan Mandiri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Gunakan dataset Time-series Covid-19 yang dapat diunduh di </a:t>
            </a:r>
            <a:r>
              <a:rPr lang="en-ID">
                <a:hlinkClick r:id="rId2"/>
              </a:rPr>
              <a:t>https</a:t>
            </a:r>
            <a:r>
              <a:rPr lang="en-ID">
                <a:hlinkClick r:id="rId2"/>
              </a:rPr>
              <a:t>://</a:t>
            </a:r>
            <a:r>
              <a:rPr lang="en-ID" smtClean="0">
                <a:hlinkClick r:id="rId2"/>
              </a:rPr>
              <a:t>github.com/achmatim/data-mining/blob/main/Dataset/Covid19-Indonesia-Dunia-TimeSeries.xlsx</a:t>
            </a:r>
            <a:r>
              <a:rPr lang="en-ID" smtClean="0"/>
              <a:t> untuk membandingkan beberapa metode forecasting yang paling paling akurat.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682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Time-series Forecasting:</a:t>
            </a:r>
          </a:p>
          <a:p>
            <a:pPr lvl="1"/>
            <a:r>
              <a:rPr lang="en-US" smtClean="0"/>
              <a:t>Data-driven method</a:t>
            </a:r>
          </a:p>
          <a:p>
            <a:pPr lvl="1"/>
            <a:r>
              <a:rPr lang="en-US" smtClean="0"/>
              <a:t>Model-driven method</a:t>
            </a:r>
            <a:endParaRPr lang="en-US" smtClean="0"/>
          </a:p>
          <a:p>
            <a:r>
              <a:rPr lang="en-US" smtClean="0"/>
              <a:t>Data-driven method:</a:t>
            </a:r>
          </a:p>
          <a:p>
            <a:pPr lvl="1"/>
            <a:r>
              <a:rPr lang="en-GB"/>
              <a:t>Naïve Forecast</a:t>
            </a:r>
          </a:p>
          <a:p>
            <a:pPr lvl="1"/>
            <a:r>
              <a:rPr lang="en-GB"/>
              <a:t>Simple Average</a:t>
            </a:r>
          </a:p>
          <a:p>
            <a:pPr lvl="1"/>
            <a:r>
              <a:rPr lang="en-GB"/>
              <a:t>Moving Average</a:t>
            </a:r>
          </a:p>
          <a:p>
            <a:pPr lvl="1"/>
            <a:r>
              <a:rPr lang="en-GB"/>
              <a:t>Weighted Moving Average</a:t>
            </a:r>
          </a:p>
          <a:p>
            <a:pPr lvl="1"/>
            <a:r>
              <a:rPr lang="en-GB"/>
              <a:t>Exponential Smoothing</a:t>
            </a:r>
            <a:endParaRPr lang="en-US" smtClean="0"/>
          </a:p>
          <a:p>
            <a:r>
              <a:rPr lang="en-US" smtClean="0"/>
              <a:t>Model-driven method:</a:t>
            </a:r>
          </a:p>
          <a:p>
            <a:pPr lvl="1"/>
            <a:r>
              <a:rPr lang="en-US" smtClean="0"/>
              <a:t>Linear Regression</a:t>
            </a:r>
          </a:p>
          <a:p>
            <a:pPr lvl="1"/>
            <a:r>
              <a:rPr lang="en-US" smtClean="0"/>
              <a:t>Polynominal Regression</a:t>
            </a:r>
          </a:p>
          <a:p>
            <a:pPr lvl="1"/>
            <a:r>
              <a:rPr lang="en-US"/>
              <a:t>Linear Regression </a:t>
            </a:r>
            <a:r>
              <a:rPr lang="en-US"/>
              <a:t>with </a:t>
            </a:r>
            <a:r>
              <a:rPr lang="en-US" smtClean="0"/>
              <a:t>Seasonality</a:t>
            </a:r>
            <a:endParaRPr lang="en-US" smtClean="0"/>
          </a:p>
          <a:p>
            <a:pPr lvl="1"/>
            <a:r>
              <a:rPr lang="en-US" smtClean="0"/>
              <a:t>ARIMA</a:t>
            </a:r>
            <a:endParaRPr lang="en-US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ea typeface="SimSun" panose="02010600030101010101" pitchFamily="2" charset="-122"/>
              </a:rPr>
              <a:t>KESIMPULAN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48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REFERENSI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464" y="1916832"/>
            <a:ext cx="2736991" cy="3391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1916832"/>
            <a:ext cx="2629035" cy="3391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407" y="1916832"/>
            <a:ext cx="3417113" cy="3426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9601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Data Mining Task</a:t>
            </a:r>
            <a:endParaRPr lang="en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32" y="1412776"/>
            <a:ext cx="7344816" cy="5137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2996952"/>
            <a:ext cx="748585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912912" y="4221088"/>
            <a:ext cx="748585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8904312" y="3796872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/>
              <a:t>Forecasting / peramalan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841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/>
                </a:solidFill>
              </a:rPr>
              <a:t>Time Series </a:t>
            </a:r>
            <a:r>
              <a:rPr lang="en-US" dirty="0">
                <a:solidFill>
                  <a:schemeClr val="tx1"/>
                </a:solidFill>
              </a:rPr>
              <a:t>Forecasting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Algoritma Peramalan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/>
              <a:pPr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49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1295401"/>
            <a:ext cx="10369152" cy="5181149"/>
          </a:xfrm>
        </p:spPr>
        <p:txBody>
          <a:bodyPr>
            <a:normAutofit/>
          </a:bodyPr>
          <a:lstStyle/>
          <a:p>
            <a:r>
              <a:rPr lang="en-US" dirty="0"/>
              <a:t>Time series </a:t>
            </a:r>
            <a:r>
              <a:rPr lang="en-US"/>
              <a:t>forecasting </a:t>
            </a:r>
            <a:r>
              <a:rPr lang="en-US" smtClean="0"/>
              <a:t>merupakan salah satu teknik prediksi yang tertua</a:t>
            </a:r>
          </a:p>
          <a:p>
            <a:r>
              <a:rPr lang="en-US" smtClean="0"/>
              <a:t>Variabel independen / predictor tidak sepenuhnya diperlukan dalam peramalan data univariate, tapi sangat diperlukan untuk data multivariate.</a:t>
            </a:r>
            <a:endParaRPr lang="en-US"/>
          </a:p>
          <a:p>
            <a:r>
              <a:rPr lang="en-US"/>
              <a:t>Metode </a:t>
            </a:r>
            <a:r>
              <a:rPr lang="en-US" smtClean="0">
                <a:solidFill>
                  <a:srgbClr val="C00000"/>
                </a:solidFill>
              </a:rPr>
              <a:t>Time </a:t>
            </a:r>
            <a:r>
              <a:rPr lang="en-US">
                <a:solidFill>
                  <a:srgbClr val="C00000"/>
                </a:solidFill>
              </a:rPr>
              <a:t>series </a:t>
            </a:r>
            <a:r>
              <a:rPr lang="en-US" smtClean="0">
                <a:solidFill>
                  <a:srgbClr val="C00000"/>
                </a:solidFill>
              </a:rPr>
              <a:t>forecasting</a:t>
            </a:r>
            <a:r>
              <a:rPr lang="en-US" smtClean="0"/>
              <a:t>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Data Driven Method</a:t>
            </a:r>
            <a:r>
              <a:rPr lang="en-US" dirty="0"/>
              <a:t>: There is </a:t>
            </a:r>
            <a:r>
              <a:rPr lang="en-US" dirty="0">
                <a:solidFill>
                  <a:srgbClr val="00B050"/>
                </a:solidFill>
              </a:rPr>
              <a:t>no difference between a predictor and a target</a:t>
            </a:r>
            <a:r>
              <a:rPr lang="en-US" dirty="0"/>
              <a:t>. Techniques such as time series averaging or smoothing are considered data-driven approaches to time series forecasting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Model Driven Method</a:t>
            </a:r>
            <a:r>
              <a:rPr lang="en-US" dirty="0"/>
              <a:t>: Similar to “conventional” predictive models, which have </a:t>
            </a:r>
            <a:r>
              <a:rPr lang="en-US" dirty="0">
                <a:solidFill>
                  <a:srgbClr val="00B050"/>
                </a:solidFill>
              </a:rPr>
              <a:t>independent and dependent variables</a:t>
            </a:r>
            <a:r>
              <a:rPr lang="en-US" dirty="0"/>
              <a:t>, but with a twist: </a:t>
            </a:r>
            <a:r>
              <a:rPr lang="en-US" dirty="0">
                <a:solidFill>
                  <a:srgbClr val="00B050"/>
                </a:solidFill>
              </a:rPr>
              <a:t>the independent variable is now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Series Forecasting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6162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</a:t>
            </a:r>
            <a:r>
              <a:rPr lang="en-US" dirty="0">
                <a:solidFill>
                  <a:srgbClr val="C00000"/>
                </a:solidFill>
              </a:rPr>
              <a:t>no difference between a predictor and a target</a:t>
            </a:r>
          </a:p>
          <a:p>
            <a:r>
              <a:rPr lang="en-US" dirty="0"/>
              <a:t>The predictor is also the target variable</a:t>
            </a:r>
          </a:p>
          <a:p>
            <a:r>
              <a:rPr lang="en-US" dirty="0"/>
              <a:t>Data Driven Methods:</a:t>
            </a:r>
          </a:p>
          <a:p>
            <a:pPr lvl="1"/>
            <a:r>
              <a:rPr lang="en-US" dirty="0"/>
              <a:t>Naïve Forecast</a:t>
            </a:r>
          </a:p>
          <a:p>
            <a:pPr lvl="1"/>
            <a:r>
              <a:rPr lang="en-US" dirty="0"/>
              <a:t>Simple Average</a:t>
            </a:r>
          </a:p>
          <a:p>
            <a:pPr lvl="1"/>
            <a:r>
              <a:rPr lang="en-US" dirty="0"/>
              <a:t>Moving Average</a:t>
            </a:r>
          </a:p>
          <a:p>
            <a:pPr lvl="1"/>
            <a:r>
              <a:rPr lang="en-US" dirty="0"/>
              <a:t>Weighted Moving Average</a:t>
            </a:r>
          </a:p>
          <a:p>
            <a:pPr lvl="1"/>
            <a:r>
              <a:rPr lang="id-ID" err="1"/>
              <a:t>Exponential</a:t>
            </a:r>
            <a:r>
              <a:rPr lang="id-ID"/>
              <a:t> </a:t>
            </a:r>
            <a:r>
              <a:rPr lang="id-ID" smtClean="0"/>
              <a:t>Smoothing</a:t>
            </a: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Driven Methods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350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Istilah Terkait Forecasting / Peramalan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smtClean="0"/>
              <a:t>Periode waktu:</a:t>
            </a:r>
            <a:r>
              <a:rPr lang="en-GB" smtClean="0"/>
              <a:t> </a:t>
            </a:r>
            <a:r>
              <a:rPr lang="en-GB"/>
              <a:t>t = 1, 2, 3, …, n </a:t>
            </a:r>
            <a:r>
              <a:rPr lang="en-GB"/>
              <a:t>. </a:t>
            </a:r>
            <a:r>
              <a:rPr lang="en-GB" smtClean="0"/>
              <a:t>Periode waktu dapat berupa detik, menit, jam, hari, minggu, bulan, tahun,… tergantung permasalahan/kasusnya.</a:t>
            </a:r>
            <a:endParaRPr lang="en-GB"/>
          </a:p>
          <a:p>
            <a:r>
              <a:rPr lang="en-GB" smtClean="0"/>
              <a:t>Sekumpulan data yang berkorelasi terhadap waktu t: y</a:t>
            </a:r>
            <a:r>
              <a:rPr lang="en-GB" baseline="-25000" smtClean="0"/>
              <a:t>1</a:t>
            </a:r>
            <a:r>
              <a:rPr lang="en-GB" smtClean="0"/>
              <a:t>,</a:t>
            </a:r>
            <a:r>
              <a:rPr lang="en-GB"/>
              <a:t> </a:t>
            </a:r>
            <a:r>
              <a:rPr lang="en-GB" smtClean="0"/>
              <a:t>y</a:t>
            </a:r>
            <a:r>
              <a:rPr lang="en-GB" baseline="-25000" smtClean="0"/>
              <a:t>2</a:t>
            </a:r>
            <a:r>
              <a:rPr lang="en-GB" smtClean="0"/>
              <a:t>, y</a:t>
            </a:r>
            <a:r>
              <a:rPr lang="en-GB" baseline="-25000" smtClean="0"/>
              <a:t>3</a:t>
            </a:r>
            <a:r>
              <a:rPr lang="en-GB" smtClean="0"/>
              <a:t>, … </a:t>
            </a:r>
            <a:r>
              <a:rPr lang="en-GB"/>
              <a:t>y</a:t>
            </a:r>
            <a:r>
              <a:rPr lang="en-GB" baseline="-25000"/>
              <a:t>n</a:t>
            </a:r>
            <a:r>
              <a:rPr lang="en-GB"/>
              <a:t>.</a:t>
            </a:r>
          </a:p>
          <a:p>
            <a:r>
              <a:rPr lang="en-GB" b="1" smtClean="0"/>
              <a:t>Peramalan (forecasts)</a:t>
            </a:r>
            <a:r>
              <a:rPr lang="en-GB" smtClean="0"/>
              <a:t>: </a:t>
            </a:r>
            <a:r>
              <a:rPr lang="en-GB"/>
              <a:t>F</a:t>
            </a:r>
            <a:r>
              <a:rPr lang="en-GB" baseline="-25000"/>
              <a:t>n+h</a:t>
            </a:r>
            <a:r>
              <a:rPr lang="en-GB"/>
              <a:t> </a:t>
            </a:r>
            <a:r>
              <a:rPr lang="en-GB"/>
              <a:t>→ </a:t>
            </a:r>
            <a:r>
              <a:rPr lang="en-GB" smtClean="0"/>
              <a:t>Peramalan untuk periode waktu ke-h setelah n. Biasanya h=1, artinya memprediksikan data pada waktu berikutnya setelah kumpulan data. Namun, nilai h boleh saja lebih dari 1. Nilai “h” disini sering disebut </a:t>
            </a:r>
            <a:r>
              <a:rPr lang="en-GB" b="1" smtClean="0"/>
              <a:t>horizon</a:t>
            </a:r>
            <a:r>
              <a:rPr lang="en-GB" smtClean="0"/>
              <a:t>.</a:t>
            </a:r>
            <a:endParaRPr lang="en-GB"/>
          </a:p>
          <a:p>
            <a:r>
              <a:rPr lang="en-GB" b="1" smtClean="0"/>
              <a:t>Tingkat kesalahan peramalan</a:t>
            </a:r>
            <a:r>
              <a:rPr lang="en-GB" smtClean="0"/>
              <a:t>: e</a:t>
            </a:r>
            <a:r>
              <a:rPr lang="en-GB" baseline="-25000"/>
              <a:t>t</a:t>
            </a:r>
            <a:r>
              <a:rPr lang="en-GB" smtClean="0"/>
              <a:t> </a:t>
            </a:r>
            <a:r>
              <a:rPr lang="en-GB"/>
              <a:t>= </a:t>
            </a:r>
            <a:r>
              <a:rPr lang="en-GB" smtClean="0"/>
              <a:t>y</a:t>
            </a:r>
            <a:r>
              <a:rPr lang="en-GB" baseline="-25000" smtClean="0"/>
              <a:t>t</a:t>
            </a:r>
            <a:r>
              <a:rPr lang="en-GB" smtClean="0"/>
              <a:t> </a:t>
            </a:r>
            <a:r>
              <a:rPr lang="en-GB"/>
              <a:t>– </a:t>
            </a:r>
            <a:r>
              <a:rPr lang="en-GB" smtClean="0"/>
              <a:t>F</a:t>
            </a:r>
            <a:r>
              <a:rPr lang="en-GB" baseline="-25000" smtClean="0"/>
              <a:t>t</a:t>
            </a:r>
            <a:r>
              <a:rPr lang="en-GB" smtClean="0"/>
              <a:t> untuk setiap waktu t.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448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1. Naïve Forecast</a:t>
            </a:r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D" smtClean="0"/>
                  <a:t>Metode peramalan paling sederhana</a:t>
                </a:r>
              </a:p>
              <a:p>
                <a:r>
                  <a:rPr lang="en-ID" smtClean="0"/>
                  <a:t>Data berikutnya diprediksikan berdasarkan data terakhir</a:t>
                </a:r>
              </a:p>
              <a:p>
                <a:pPr marL="0" indent="0">
                  <a:buNone/>
                </a:pPr>
                <a:endParaRPr lang="en-ID" b="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D" smtClean="0"/>
              </a:p>
              <a:p>
                <a:endParaRPr lang="en-ID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12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337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D2626CB6-8589-489F-BD39-F896C4A6B045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20657</TotalTime>
  <Words>1420</Words>
  <Application>Microsoft Office PowerPoint</Application>
  <PresentationFormat>Widescreen</PresentationFormat>
  <Paragraphs>341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MS PGothic</vt:lpstr>
      <vt:lpstr>SimSun</vt:lpstr>
      <vt:lpstr>Arial</vt:lpstr>
      <vt:lpstr>Calibri</vt:lpstr>
      <vt:lpstr>Cambria Math</vt:lpstr>
      <vt:lpstr>Symbol</vt:lpstr>
      <vt:lpstr>Times New Roman</vt:lpstr>
      <vt:lpstr>Verdana</vt:lpstr>
      <vt:lpstr>Wingdings</vt:lpstr>
      <vt:lpstr>powerpoint-template-apr7</vt:lpstr>
      <vt:lpstr>FAKULTAS TEKNOLOGI INFORMASI</vt:lpstr>
      <vt:lpstr>ESTIMASI DAN PERAMALAN</vt:lpstr>
      <vt:lpstr>Tujuan Pembelajaran</vt:lpstr>
      <vt:lpstr>Data Mining Task</vt:lpstr>
      <vt:lpstr>Time Series Forecasting</vt:lpstr>
      <vt:lpstr>Time Series Forecasting</vt:lpstr>
      <vt:lpstr>Data Driven Methods</vt:lpstr>
      <vt:lpstr>Istilah Terkait Forecasting / Peramalan</vt:lpstr>
      <vt:lpstr>1. Naïve Forecast</vt:lpstr>
      <vt:lpstr>2. Simple Average</vt:lpstr>
      <vt:lpstr>3. Moving Average</vt:lpstr>
      <vt:lpstr>3. Moving Average</vt:lpstr>
      <vt:lpstr>4. Weighted Moving Average (WMA)</vt:lpstr>
      <vt:lpstr>5. Exponential Smoothing (ES)</vt:lpstr>
      <vt:lpstr>Model Driven Methods</vt:lpstr>
      <vt:lpstr>Model Driven Methods</vt:lpstr>
      <vt:lpstr>Linear Regression</vt:lpstr>
      <vt:lpstr>Tahapan Algoritma Linear Regression</vt:lpstr>
      <vt:lpstr>1. Persiapan Data</vt:lpstr>
      <vt:lpstr>2. Identifikasikan Atribut dan Label</vt:lpstr>
      <vt:lpstr>3. Hitung  X², Y², XY dan total dari masing-masingnya</vt:lpstr>
      <vt:lpstr>4. Hitung a dan b berdasarkan persamaan yang sudah ditentukan</vt:lpstr>
      <vt:lpstr>5. Buatkan Model Persamaan Regresi Linear Sederhana</vt:lpstr>
      <vt:lpstr>Pengujian</vt:lpstr>
      <vt:lpstr>WINDOWING</vt:lpstr>
      <vt:lpstr>How to Implement</vt:lpstr>
      <vt:lpstr>Windowing Concept</vt:lpstr>
      <vt:lpstr>Rapidminer Windowing Operator</vt:lpstr>
      <vt:lpstr>Windowing Operator Parameters</vt:lpstr>
      <vt:lpstr>LATIHAN &amp; PRAKTIKUM</vt:lpstr>
      <vt:lpstr>Latihan</vt:lpstr>
      <vt:lpstr>PowerPoint Presentation</vt:lpstr>
      <vt:lpstr>Latihan</vt:lpstr>
      <vt:lpstr>PowerPoint Presentation</vt:lpstr>
      <vt:lpstr>Latihan Mandiri</vt:lpstr>
      <vt:lpstr>KESIMPULAN</vt:lpstr>
      <vt:lpstr>REFERENSI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AS</cp:lastModifiedBy>
  <cp:revision>604</cp:revision>
  <dcterms:created xsi:type="dcterms:W3CDTF">2011-05-21T14:11:58Z</dcterms:created>
  <dcterms:modified xsi:type="dcterms:W3CDTF">2020-12-21T06:20:00Z</dcterms:modified>
</cp:coreProperties>
</file>