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42"/>
  </p:notesMasterIdLst>
  <p:handoutMasterIdLst>
    <p:handoutMasterId r:id="rId43"/>
  </p:handoutMasterIdLst>
  <p:sldIdLst>
    <p:sldId id="324" r:id="rId3"/>
    <p:sldId id="351" r:id="rId4"/>
    <p:sldId id="352" r:id="rId5"/>
    <p:sldId id="354" r:id="rId6"/>
    <p:sldId id="438" r:id="rId7"/>
    <p:sldId id="439" r:id="rId8"/>
    <p:sldId id="440" r:id="rId9"/>
    <p:sldId id="441" r:id="rId10"/>
    <p:sldId id="458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7" r:id="rId39"/>
    <p:sldId id="457" r:id="rId40"/>
    <p:sldId id="348" r:id="rId41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66" d="100"/>
          <a:sy n="66" d="100"/>
        </p:scale>
        <p:origin x="544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18/10/2020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18/10/2020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413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437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Data Mining_Rusdah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276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dirty="0" smtClean="0">
                <a:latin typeface="+mj-lt"/>
              </a:rPr>
              <a:t>PENAMBANGAN DATA</a:t>
            </a:r>
            <a:endParaRPr lang="id-ID" sz="4400" b="1" dirty="0" smtClean="0">
              <a:latin typeface="+mj-lt"/>
            </a:endParaRPr>
          </a:p>
          <a:p>
            <a:r>
              <a:rPr lang="id-ID" sz="3600" b="1" dirty="0" smtClean="0">
                <a:latin typeface="+mj-lt"/>
              </a:rPr>
              <a:t>[ K</a:t>
            </a:r>
            <a:r>
              <a:rPr lang="en-US" sz="3600" b="1" dirty="0" smtClean="0">
                <a:latin typeface="+mj-lt"/>
              </a:rPr>
              <a:t>P368</a:t>
            </a:r>
            <a:r>
              <a:rPr lang="id-ID" sz="3600" b="1" dirty="0" smtClean="0">
                <a:latin typeface="+mj-lt"/>
              </a:rPr>
              <a:t> / </a:t>
            </a:r>
            <a:r>
              <a:rPr lang="en-US" sz="3600" b="1" dirty="0" smtClean="0">
                <a:latin typeface="+mj-lt"/>
              </a:rPr>
              <a:t>3</a:t>
            </a:r>
            <a:r>
              <a:rPr lang="id-ID" sz="3600" b="1" dirty="0" smtClean="0">
                <a:latin typeface="+mj-lt"/>
              </a:rPr>
              <a:t>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95400"/>
            <a:ext cx="10873208" cy="52327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Another way to reduce dimensionality of data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rgbClr val="C00000"/>
                </a:solidFill>
              </a:rPr>
              <a:t>Redundant</a:t>
            </a:r>
            <a:r>
              <a:rPr lang="en-US" sz="3000" dirty="0"/>
              <a:t> attributes </a:t>
            </a:r>
          </a:p>
          <a:p>
            <a:pPr lvl="1">
              <a:lnSpc>
                <a:spcPct val="110000"/>
              </a:lnSpc>
            </a:pPr>
            <a:r>
              <a:rPr lang="en-US" sz="2600" dirty="0">
                <a:solidFill>
                  <a:srgbClr val="0070C0"/>
                </a:solidFill>
              </a:rPr>
              <a:t>Duplicate much or all of the information c</a:t>
            </a:r>
            <a:r>
              <a:rPr lang="en-US" sz="2600" dirty="0"/>
              <a:t>ontained in one or more other attributes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E.g., purchase price of a product and the amount of sales tax paid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rgbClr val="C00000"/>
                </a:solidFill>
              </a:rPr>
              <a:t>Irrelevant</a:t>
            </a:r>
            <a:r>
              <a:rPr lang="en-US" sz="3000" dirty="0"/>
              <a:t> attributes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Contain </a:t>
            </a:r>
            <a:r>
              <a:rPr lang="en-US" sz="2600" dirty="0">
                <a:solidFill>
                  <a:srgbClr val="0070C0"/>
                </a:solidFill>
              </a:rPr>
              <a:t>no information that is useful </a:t>
            </a:r>
            <a:r>
              <a:rPr lang="en-US" sz="2600" dirty="0"/>
              <a:t>for the data mining task at hand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E.g., students' ID is often irrelevant to the task of predicting students' GPA</a:t>
            </a: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Feature/Attribute Selection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213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95400"/>
            <a:ext cx="10945216" cy="5181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number of proposed approaches for feature selection can broadly be categorized into the following three classifications: </a:t>
            </a:r>
            <a:r>
              <a:rPr lang="en-US" dirty="0">
                <a:solidFill>
                  <a:srgbClr val="C00000"/>
                </a:solidFill>
              </a:rPr>
              <a:t>wrapper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filter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hybrid</a:t>
            </a:r>
            <a:r>
              <a:rPr lang="en-US" dirty="0"/>
              <a:t> </a:t>
            </a:r>
            <a:r>
              <a:rPr lang="en-US" sz="1800" dirty="0"/>
              <a:t>(Liu &amp; </a:t>
            </a:r>
            <a:r>
              <a:rPr lang="en-US" sz="1800" dirty="0" err="1"/>
              <a:t>Tu</a:t>
            </a:r>
            <a:r>
              <a:rPr lang="en-US" sz="1800" dirty="0"/>
              <a:t>, 2004)</a:t>
            </a:r>
          </a:p>
          <a:p>
            <a:pPr marL="0" indent="0">
              <a:buNone/>
            </a:pPr>
            <a:endParaRPr lang="en-US" sz="1200" dirty="0"/>
          </a:p>
          <a:p>
            <a:pPr marL="801687" lvl="1" indent="-457200">
              <a:buFont typeface="+mj-lt"/>
              <a:buAutoNum type="arabicPeriod"/>
            </a:pPr>
            <a:r>
              <a:rPr lang="en-US" sz="2500" dirty="0"/>
              <a:t>In the </a:t>
            </a:r>
            <a:r>
              <a:rPr lang="en-US" sz="2500" dirty="0">
                <a:solidFill>
                  <a:srgbClr val="0070C0"/>
                </a:solidFill>
              </a:rPr>
              <a:t>filter approach</a:t>
            </a:r>
            <a:r>
              <a:rPr lang="en-US" sz="2500" dirty="0"/>
              <a:t>, statistical analysis of the feature set is required, </a:t>
            </a:r>
            <a:r>
              <a:rPr lang="en-US" sz="2500" dirty="0">
                <a:solidFill>
                  <a:srgbClr val="00B050"/>
                </a:solidFill>
              </a:rPr>
              <a:t>without utilizing any learning model </a:t>
            </a:r>
            <a:r>
              <a:rPr lang="en-US" sz="1600" dirty="0"/>
              <a:t>(Dash &amp; Liu, 1997)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2500" dirty="0"/>
              <a:t>In the </a:t>
            </a:r>
            <a:r>
              <a:rPr lang="en-US" sz="2500" dirty="0">
                <a:solidFill>
                  <a:srgbClr val="0070C0"/>
                </a:solidFill>
              </a:rPr>
              <a:t>wrapper approach</a:t>
            </a:r>
            <a:r>
              <a:rPr lang="en-US" sz="2500" dirty="0"/>
              <a:t>, a predetermined learning model is assumed, wherein </a:t>
            </a:r>
            <a:r>
              <a:rPr lang="en-US" sz="2500" dirty="0">
                <a:solidFill>
                  <a:srgbClr val="00B050"/>
                </a:solidFill>
              </a:rPr>
              <a:t>features are selected that justify the learning performance </a:t>
            </a:r>
            <a:r>
              <a:rPr lang="en-US" sz="2500" dirty="0"/>
              <a:t>of the particular learning model </a:t>
            </a:r>
            <a:r>
              <a:rPr lang="en-US" sz="1600" dirty="0"/>
              <a:t>(</a:t>
            </a:r>
            <a:r>
              <a:rPr lang="en-US" sz="1600" dirty="0" err="1"/>
              <a:t>Guyon</a:t>
            </a:r>
            <a:r>
              <a:rPr lang="en-US" sz="1600" dirty="0"/>
              <a:t> &amp; </a:t>
            </a:r>
            <a:r>
              <a:rPr lang="en-US" sz="1600" dirty="0" err="1"/>
              <a:t>Elisseeff</a:t>
            </a:r>
            <a:r>
              <a:rPr lang="en-US" sz="1600" dirty="0"/>
              <a:t>, 2003)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2500" dirty="0"/>
              <a:t>The </a:t>
            </a:r>
            <a:r>
              <a:rPr lang="en-US" sz="2500" dirty="0">
                <a:solidFill>
                  <a:srgbClr val="0070C0"/>
                </a:solidFill>
              </a:rPr>
              <a:t>hybrid approach </a:t>
            </a:r>
            <a:r>
              <a:rPr lang="en-US" sz="2500" dirty="0"/>
              <a:t>attempts to utilize the complementary strengths of the wrapper and filter approaches </a:t>
            </a:r>
            <a:r>
              <a:rPr lang="en-US" sz="1600" dirty="0"/>
              <a:t>(Huang, </a:t>
            </a:r>
            <a:r>
              <a:rPr lang="en-US" sz="1600" dirty="0" err="1"/>
              <a:t>Cai</a:t>
            </a:r>
            <a:r>
              <a:rPr lang="en-US" sz="1600" dirty="0"/>
              <a:t>, &amp; </a:t>
            </a:r>
            <a:r>
              <a:rPr lang="en-US" sz="1600" dirty="0" err="1"/>
              <a:t>Xu</a:t>
            </a:r>
            <a:r>
              <a:rPr lang="en-US" sz="1600" dirty="0"/>
              <a:t>, 2007)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Selection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Wrapper Approach </a:t>
            </a:r>
            <a:r>
              <a:rPr lang="en-US" dirty="0" err="1" smtClean="0"/>
              <a:t>vs</a:t>
            </a:r>
            <a:r>
              <a:rPr lang="en-US" dirty="0" smtClean="0"/>
              <a:t> Filter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501" t="48222" r="35999" b="22104"/>
          <a:stretch/>
        </p:blipFill>
        <p:spPr>
          <a:xfrm>
            <a:off x="1703512" y="1844824"/>
            <a:ext cx="881266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rgbClr val="C00000"/>
                </a:solidFill>
              </a:rPr>
              <a:t>Filter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Approach</a:t>
            </a:r>
            <a:r>
              <a:rPr lang="id-ID" dirty="0" smtClean="0"/>
              <a:t>:</a:t>
            </a:r>
            <a:endParaRPr lang="en-US" dirty="0" smtClean="0"/>
          </a:p>
          <a:p>
            <a:pPr lvl="1"/>
            <a:r>
              <a:rPr lang="id-ID" dirty="0" err="1" smtClean="0"/>
              <a:t>information</a:t>
            </a:r>
            <a:r>
              <a:rPr lang="id-ID" dirty="0" smtClean="0"/>
              <a:t> </a:t>
            </a:r>
            <a:r>
              <a:rPr lang="id-ID" dirty="0" err="1" smtClean="0"/>
              <a:t>gain</a:t>
            </a:r>
            <a:endParaRPr lang="en-US" dirty="0"/>
          </a:p>
          <a:p>
            <a:pPr lvl="1"/>
            <a:r>
              <a:rPr lang="id-ID" dirty="0" err="1" smtClean="0"/>
              <a:t>chi</a:t>
            </a:r>
            <a:r>
              <a:rPr lang="id-ID" dirty="0" smtClean="0"/>
              <a:t> </a:t>
            </a:r>
            <a:r>
              <a:rPr lang="id-ID" dirty="0" err="1" smtClean="0"/>
              <a:t>square</a:t>
            </a:r>
            <a:endParaRPr lang="en-US" dirty="0"/>
          </a:p>
          <a:p>
            <a:pPr lvl="1"/>
            <a:r>
              <a:rPr lang="id-ID" dirty="0" smtClean="0"/>
              <a:t>log </a:t>
            </a:r>
            <a:r>
              <a:rPr lang="id-ID" dirty="0" err="1"/>
              <a:t>likehood</a:t>
            </a:r>
            <a:r>
              <a:rPr lang="id-ID" dirty="0"/>
              <a:t> </a:t>
            </a:r>
            <a:r>
              <a:rPr lang="id-ID" dirty="0" err="1" smtClean="0"/>
              <a:t>ratio</a:t>
            </a:r>
            <a:endParaRPr lang="en-US" dirty="0"/>
          </a:p>
          <a:p>
            <a:pPr marL="457200" lvl="1" indent="0">
              <a:buNone/>
            </a:pPr>
            <a:r>
              <a:rPr lang="id-ID" dirty="0" smtClean="0"/>
              <a:t> 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id-ID" dirty="0" err="1" smtClean="0">
                <a:solidFill>
                  <a:srgbClr val="C00000"/>
                </a:solidFill>
              </a:rPr>
              <a:t>rapper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Approach</a:t>
            </a:r>
            <a:r>
              <a:rPr lang="id-ID" dirty="0" smtClean="0"/>
              <a:t>:</a:t>
            </a:r>
            <a:endParaRPr lang="en-US" dirty="0" smtClean="0"/>
          </a:p>
          <a:p>
            <a:pPr lvl="1"/>
            <a:r>
              <a:rPr lang="id-ID" dirty="0" err="1" smtClean="0"/>
              <a:t>forward</a:t>
            </a:r>
            <a:r>
              <a:rPr lang="id-ID" dirty="0" smtClean="0"/>
              <a:t> </a:t>
            </a:r>
            <a:r>
              <a:rPr lang="id-ID" dirty="0" err="1" smtClean="0"/>
              <a:t>selection</a:t>
            </a:r>
            <a:endParaRPr lang="en-US" dirty="0" smtClean="0"/>
          </a:p>
          <a:p>
            <a:pPr lvl="1"/>
            <a:r>
              <a:rPr lang="id-ID" dirty="0" err="1" smtClean="0"/>
              <a:t>backward</a:t>
            </a:r>
            <a:r>
              <a:rPr lang="id-ID" dirty="0" smtClean="0"/>
              <a:t> </a:t>
            </a:r>
            <a:r>
              <a:rPr lang="id-ID" dirty="0" err="1" smtClean="0"/>
              <a:t>elimination</a:t>
            </a:r>
            <a:endParaRPr lang="en-US" dirty="0" smtClean="0"/>
          </a:p>
          <a:p>
            <a:pPr lvl="1"/>
            <a:r>
              <a:rPr lang="id-ID" dirty="0" err="1" smtClean="0"/>
              <a:t>randomized</a:t>
            </a:r>
            <a:r>
              <a:rPr lang="id-ID" dirty="0" smtClean="0"/>
              <a:t> </a:t>
            </a:r>
            <a:r>
              <a:rPr lang="id-ID" dirty="0" err="1"/>
              <a:t>hill</a:t>
            </a:r>
            <a:r>
              <a:rPr lang="id-ID" dirty="0"/>
              <a:t> </a:t>
            </a:r>
            <a:r>
              <a:rPr lang="id-ID" dirty="0" err="1" smtClean="0"/>
              <a:t>climbing</a:t>
            </a:r>
            <a:endParaRPr lang="en-US" dirty="0"/>
          </a:p>
          <a:p>
            <a:pPr marL="457200" lvl="1" indent="0">
              <a:buNone/>
            </a:pP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id-ID" dirty="0" err="1" smtClean="0">
                <a:solidFill>
                  <a:srgbClr val="C00000"/>
                </a:solidFill>
              </a:rPr>
              <a:t>mbed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id-ID" dirty="0" err="1" smtClean="0">
                <a:solidFill>
                  <a:srgbClr val="C00000"/>
                </a:solidFill>
              </a:rPr>
              <a:t>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Approach</a:t>
            </a:r>
            <a:r>
              <a:rPr lang="id-ID" dirty="0" smtClean="0"/>
              <a:t>:</a:t>
            </a:r>
            <a:endParaRPr lang="en-US" dirty="0" smtClean="0"/>
          </a:p>
          <a:p>
            <a:pPr lvl="1"/>
            <a:r>
              <a:rPr lang="id-ID" dirty="0" err="1" smtClean="0"/>
              <a:t>decision</a:t>
            </a:r>
            <a:r>
              <a:rPr lang="id-ID" dirty="0" smtClean="0"/>
              <a:t> </a:t>
            </a:r>
            <a:r>
              <a:rPr lang="id-ID" dirty="0" err="1" smtClean="0"/>
              <a:t>tre</a:t>
            </a:r>
            <a:r>
              <a:rPr lang="en-US" dirty="0" smtClean="0"/>
              <a:t>e</a:t>
            </a:r>
            <a:endParaRPr lang="en-US" dirty="0"/>
          </a:p>
          <a:p>
            <a:pPr lvl="1"/>
            <a:r>
              <a:rPr lang="id-ID" dirty="0" err="1" smtClean="0"/>
              <a:t>weighted</a:t>
            </a:r>
            <a:r>
              <a:rPr lang="id-ID" dirty="0" smtClean="0"/>
              <a:t> </a:t>
            </a:r>
            <a:r>
              <a:rPr lang="id-ID" dirty="0" err="1"/>
              <a:t>naïve</a:t>
            </a:r>
            <a:r>
              <a:rPr lang="id-ID" dirty="0"/>
              <a:t> </a:t>
            </a:r>
            <a:r>
              <a:rPr lang="id-ID" dirty="0" err="1" smtClean="0"/>
              <a:t>bayes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Selection </a:t>
            </a:r>
            <a:r>
              <a:rPr lang="en-US" dirty="0"/>
              <a:t>Approach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618" t="29262" r="61250" b="60309"/>
          <a:stretch/>
        </p:blipFill>
        <p:spPr>
          <a:xfrm>
            <a:off x="6788727" y="3352800"/>
            <a:ext cx="1593273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166" t="29259" r="65000" b="61852"/>
          <a:stretch/>
        </p:blipFill>
        <p:spPr>
          <a:xfrm>
            <a:off x="6843716" y="1631500"/>
            <a:ext cx="1385884" cy="11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24592"/>
            <a:ext cx="10945216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Reduce data volume by choosing alternative, </a:t>
            </a:r>
            <a:r>
              <a:rPr lang="en-US" sz="2400" dirty="0">
                <a:solidFill>
                  <a:srgbClr val="C00000"/>
                </a:solidFill>
              </a:rPr>
              <a:t>smaller forms of data representation</a:t>
            </a:r>
          </a:p>
          <a:p>
            <a:pPr marL="0" indent="0"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Parametric methods </a:t>
            </a:r>
            <a:r>
              <a:rPr lang="en-US" dirty="0"/>
              <a:t>(e.g., regression)</a:t>
            </a:r>
          </a:p>
          <a:p>
            <a:pPr lvl="2"/>
            <a:r>
              <a:rPr lang="en-US" sz="2400" dirty="0"/>
              <a:t>Assume the </a:t>
            </a:r>
            <a:r>
              <a:rPr lang="en-US" sz="2400" dirty="0">
                <a:solidFill>
                  <a:srgbClr val="0070C0"/>
                </a:solidFill>
              </a:rPr>
              <a:t>data fits some model</a:t>
            </a:r>
            <a:r>
              <a:rPr lang="en-US" sz="2400" dirty="0"/>
              <a:t>, estimate model parameters, store only the parameters, and discard the data (except possible outliers)</a:t>
            </a:r>
            <a:endParaRPr lang="en-US" sz="2400" dirty="0">
              <a:sym typeface="Symbol" panose="05050102010706020507" pitchFamily="18" charset="2"/>
            </a:endParaRPr>
          </a:p>
          <a:p>
            <a:pPr lvl="2"/>
            <a:r>
              <a:rPr lang="en-US" sz="2400" dirty="0"/>
              <a:t>Ex.: </a:t>
            </a:r>
            <a:r>
              <a:rPr lang="en-US" sz="2400" dirty="0">
                <a:solidFill>
                  <a:srgbClr val="0070C0"/>
                </a:solidFill>
              </a:rPr>
              <a:t>Log-linear models</a:t>
            </a:r>
            <a:r>
              <a:rPr lang="en-US" sz="2400" dirty="0"/>
              <a:t>—obtain value at a point in </a:t>
            </a:r>
            <a:r>
              <a:rPr lang="en-US" sz="2400" i="1" dirty="0"/>
              <a:t>m</a:t>
            </a:r>
            <a:r>
              <a:rPr lang="en-US" sz="2400" dirty="0"/>
              <a:t>-D space as the product on appropriate marginal subspaces </a:t>
            </a:r>
          </a:p>
          <a:p>
            <a:pPr lvl="2"/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Non-parametric methods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Do not assume models</a:t>
            </a:r>
          </a:p>
          <a:p>
            <a:pPr lvl="2"/>
            <a:r>
              <a:rPr lang="en-US" sz="2400" dirty="0">
                <a:sym typeface="Symbol" panose="05050102010706020507" pitchFamily="18" charset="2"/>
              </a:rPr>
              <a:t>Major families: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histograms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clustering</a:t>
            </a:r>
            <a:r>
              <a:rPr lang="en-US" sz="2400" dirty="0">
                <a:sym typeface="Symbol" panose="05050102010706020507" pitchFamily="18" charset="2"/>
              </a:rPr>
              <a:t>, sampling, …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Numerosity</a:t>
            </a:r>
            <a:r>
              <a:rPr lang="en-US" dirty="0" smtClean="0"/>
              <a:t> </a:t>
            </a:r>
            <a:r>
              <a:rPr lang="en-US" dirty="0"/>
              <a:t>Reduction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961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95400"/>
            <a:ext cx="10801200" cy="48716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  <a:p>
            <a:pPr lvl="1"/>
            <a:r>
              <a:rPr lang="en-US" sz="2800" dirty="0"/>
              <a:t>Data modeled to fit a straight line</a:t>
            </a:r>
          </a:p>
          <a:p>
            <a:pPr lvl="1"/>
            <a:r>
              <a:rPr lang="en-US" sz="2800" dirty="0"/>
              <a:t>Often uses the least-square method to fit the line</a:t>
            </a:r>
          </a:p>
          <a:p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Multiple regression</a:t>
            </a:r>
          </a:p>
          <a:p>
            <a:pPr lvl="1"/>
            <a:r>
              <a:rPr lang="en-US" sz="2800" dirty="0">
                <a:sym typeface="Symbol" panose="05050102010706020507" pitchFamily="18" charset="2"/>
              </a:rPr>
              <a:t>Allows a response variable Y to be modeled as a linear function of multidimensional feature vector</a:t>
            </a:r>
          </a:p>
          <a:p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Log-linear model</a:t>
            </a:r>
          </a:p>
          <a:p>
            <a:pPr lvl="1"/>
            <a:r>
              <a:rPr lang="en-US" sz="2800" dirty="0">
                <a:sym typeface="Symbol" panose="05050102010706020507" pitchFamily="18" charset="2"/>
              </a:rPr>
              <a:t>Approximates discrete multidimensional probability distributions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731838"/>
            <a:ext cx="11089232" cy="563562"/>
          </a:xfrm>
        </p:spPr>
        <p:txBody>
          <a:bodyPr>
            <a:noAutofit/>
          </a:bodyPr>
          <a:lstStyle/>
          <a:p>
            <a:r>
              <a:rPr lang="en-US" sz="2400" dirty="0"/>
              <a:t>Parametric Data Reduction: Regression and Log-Linear Models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2159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222" y="1295400"/>
            <a:ext cx="7247293" cy="46538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</a:rPr>
              <a:t>Regression analysis</a:t>
            </a:r>
            <a:r>
              <a:rPr lang="en-US" sz="2000" dirty="0"/>
              <a:t>: A collective name for techniques for the modeling and analysis of numerical data consisting of values of a </a:t>
            </a:r>
            <a:r>
              <a:rPr lang="en-US" sz="2000" i="1" dirty="0"/>
              <a:t>dependent variable</a:t>
            </a:r>
            <a:r>
              <a:rPr lang="en-US" sz="2000" dirty="0"/>
              <a:t> (also called </a:t>
            </a:r>
            <a:r>
              <a:rPr lang="en-US" sz="2000" i="1" dirty="0"/>
              <a:t>response variable</a:t>
            </a:r>
            <a:r>
              <a:rPr lang="en-US" sz="2000" dirty="0"/>
              <a:t> or </a:t>
            </a:r>
            <a:r>
              <a:rPr lang="en-US" sz="2000" i="1" dirty="0"/>
              <a:t>measurement</a:t>
            </a:r>
            <a:r>
              <a:rPr lang="en-US" sz="2000" dirty="0"/>
              <a:t>) and of one or more </a:t>
            </a:r>
            <a:r>
              <a:rPr lang="en-US" sz="2000" i="1" dirty="0"/>
              <a:t>independent variables</a:t>
            </a:r>
            <a:r>
              <a:rPr lang="en-US" sz="2000" dirty="0"/>
              <a:t> (aka. </a:t>
            </a:r>
            <a:r>
              <a:rPr lang="en-US" sz="2000" i="1" dirty="0"/>
              <a:t>explanatory variables</a:t>
            </a:r>
            <a:r>
              <a:rPr lang="en-US" sz="2000" dirty="0"/>
              <a:t> or </a:t>
            </a:r>
            <a:r>
              <a:rPr lang="en-US" sz="2000" i="1" dirty="0"/>
              <a:t>predictors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parameters are estimated so as to give a "best fit" of the data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Most commonly the best fit is evaluated by using the </a:t>
            </a:r>
            <a:r>
              <a:rPr lang="en-US" sz="2000" i="1" dirty="0"/>
              <a:t>least squares method</a:t>
            </a:r>
            <a:r>
              <a:rPr lang="en-US" sz="2000" dirty="0"/>
              <a:t>, but other criteria have also been used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Used for prediction (including forecasting of time-series data), inference, hypothesis testing, and modeling of causal relationships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Analysis</a:t>
            </a:r>
            <a:endParaRPr lang="id-ID" dirty="0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8492727" y="2133600"/>
            <a:ext cx="3363913" cy="3175000"/>
            <a:chOff x="3456" y="64"/>
            <a:chExt cx="2119" cy="2000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8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>
                  <a:latin typeface="Times New Roman" panose="02020603050405020304" pitchFamily="18" charset="0"/>
                </a:rPr>
                <a:t>y = x + 1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4115" y="1814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Y1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dirty="0">
                  <a:latin typeface="Times New Roman" panose="02020603050405020304" pitchFamily="18" charset="0"/>
                </a:rPr>
                <a:t>Y1’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9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68760"/>
            <a:ext cx="10873208" cy="512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Linear regression</a:t>
            </a:r>
            <a:r>
              <a:rPr lang="en-US" sz="2400" dirty="0"/>
              <a:t>: </a:t>
            </a:r>
            <a:r>
              <a:rPr lang="en-US" sz="2400" i="1" dirty="0"/>
              <a:t>Y = </a:t>
            </a:r>
            <a:r>
              <a:rPr lang="en-US" sz="2400" i="1" dirty="0">
                <a:sym typeface="Symbol" panose="05050102010706020507" pitchFamily="18" charset="2"/>
              </a:rPr>
              <a:t>w X + b</a:t>
            </a:r>
            <a:endParaRPr lang="en-US" sz="2400" i="1" dirty="0"/>
          </a:p>
          <a:p>
            <a:pPr lvl="1">
              <a:lnSpc>
                <a:spcPct val="100000"/>
              </a:lnSpc>
            </a:pPr>
            <a:r>
              <a:rPr lang="en-US" sz="2000" dirty="0"/>
              <a:t>Two regression coefficients, </a:t>
            </a:r>
            <a:r>
              <a:rPr lang="en-US" sz="2000" i="1" dirty="0">
                <a:sym typeface="Symbol" panose="05050102010706020507" pitchFamily="18" charset="2"/>
              </a:rPr>
              <a:t>w</a:t>
            </a:r>
            <a:r>
              <a:rPr lang="en-US" sz="2000" dirty="0">
                <a:sym typeface="Symbol" panose="05050102010706020507" pitchFamily="18" charset="2"/>
              </a:rPr>
              <a:t> and </a:t>
            </a:r>
            <a:r>
              <a:rPr lang="en-US" sz="2000" i="1" dirty="0">
                <a:sym typeface="Symbol" panose="05050102010706020507" pitchFamily="18" charset="2"/>
              </a:rPr>
              <a:t>b,</a:t>
            </a:r>
            <a:r>
              <a:rPr lang="en-US" sz="2000" dirty="0"/>
              <a:t> specify the line and are to be estimated by using the data at hand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Using the least squares criterion to the known values of </a:t>
            </a:r>
            <a:r>
              <a:rPr lang="en-US" sz="2000" i="1" dirty="0"/>
              <a:t>Y</a:t>
            </a:r>
            <a:r>
              <a:rPr lang="en-US" sz="2000" i="1" baseline="-25000" dirty="0"/>
              <a:t>1</a:t>
            </a:r>
            <a:r>
              <a:rPr lang="en-US" sz="2000" i="1" dirty="0"/>
              <a:t>, Y</a:t>
            </a:r>
            <a:r>
              <a:rPr lang="en-US" sz="2000" i="1" baseline="-25000" dirty="0"/>
              <a:t>2</a:t>
            </a:r>
            <a:r>
              <a:rPr lang="en-US" sz="2000" i="1" dirty="0"/>
              <a:t>, …, X</a:t>
            </a:r>
            <a:r>
              <a:rPr lang="en-US" sz="2000" i="1" baseline="-25000" dirty="0"/>
              <a:t>1</a:t>
            </a:r>
            <a:r>
              <a:rPr lang="en-US" sz="2000" i="1" dirty="0"/>
              <a:t>, X</a:t>
            </a:r>
            <a:r>
              <a:rPr lang="en-US" sz="2000" i="1" baseline="-25000" dirty="0"/>
              <a:t>2</a:t>
            </a:r>
            <a:r>
              <a:rPr lang="en-US" sz="2000" i="1" dirty="0"/>
              <a:t>, ….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Multiple regression</a:t>
            </a:r>
            <a:r>
              <a:rPr lang="en-US" sz="2400" dirty="0"/>
              <a:t>: </a:t>
            </a:r>
            <a:r>
              <a:rPr lang="en-US" sz="2400" i="1" dirty="0"/>
              <a:t>Y = b</a:t>
            </a:r>
            <a:r>
              <a:rPr lang="en-US" sz="2400" i="1" baseline="-25000" dirty="0"/>
              <a:t>0</a:t>
            </a:r>
            <a:r>
              <a:rPr lang="en-US" sz="2400" i="1" dirty="0"/>
              <a:t> + b</a:t>
            </a:r>
            <a:r>
              <a:rPr lang="en-US" sz="2400" i="1" baseline="-25000" dirty="0"/>
              <a:t>1</a:t>
            </a:r>
            <a:r>
              <a:rPr lang="en-US" sz="2400" i="1" dirty="0"/>
              <a:t> X</a:t>
            </a:r>
            <a:r>
              <a:rPr lang="en-US" sz="2400" i="1" baseline="-25000" dirty="0"/>
              <a:t>1</a:t>
            </a:r>
            <a:r>
              <a:rPr lang="en-US" sz="2400" i="1" dirty="0"/>
              <a:t> + b</a:t>
            </a:r>
            <a:r>
              <a:rPr lang="en-US" sz="2400" i="1" baseline="-25000" dirty="0"/>
              <a:t>2</a:t>
            </a:r>
            <a:r>
              <a:rPr lang="en-US" sz="2400" i="1" dirty="0"/>
              <a:t> X</a:t>
            </a:r>
            <a:r>
              <a:rPr lang="en-US" sz="2400" i="1" baseline="-25000" dirty="0"/>
              <a:t>2</a:t>
            </a:r>
            <a:endParaRPr lang="en-US" sz="2400" i="1" dirty="0"/>
          </a:p>
          <a:p>
            <a:pPr lvl="1">
              <a:lnSpc>
                <a:spcPct val="100000"/>
              </a:lnSpc>
            </a:pPr>
            <a:r>
              <a:rPr lang="en-US" sz="2000" dirty="0"/>
              <a:t>Many nonlinear functions can be transformed into the above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Log-linear models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Approximate discrete multidimensional probability distributions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Estimate the probability of each point (tuple) in a multi-dimensional space for a set of discretized attributes, based on a smaller subset of dimensional combinations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Useful for dimensionality reduction and data smoothing</a:t>
            </a:r>
            <a:endParaRPr lang="en-US" sz="2000" i="1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620688"/>
            <a:ext cx="10369152" cy="762000"/>
          </a:xfrm>
        </p:spPr>
        <p:txBody>
          <a:bodyPr>
            <a:normAutofit/>
          </a:bodyPr>
          <a:lstStyle/>
          <a:p>
            <a:r>
              <a:rPr lang="en-US" dirty="0"/>
              <a:t>Regress Analysis and Log-Linear Models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78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28860"/>
            <a:ext cx="6120680" cy="46430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Divide data into buckets and store average (sum) for each bucket</a:t>
            </a:r>
          </a:p>
          <a:p>
            <a:pPr>
              <a:lnSpc>
                <a:spcPct val="100000"/>
              </a:lnSpc>
            </a:pPr>
            <a:r>
              <a:rPr lang="en-US" dirty="0"/>
              <a:t>Partitioning </a:t>
            </a:r>
            <a:r>
              <a:rPr lang="en-US" dirty="0">
                <a:solidFill>
                  <a:srgbClr val="C00000"/>
                </a:solidFill>
              </a:rPr>
              <a:t>rules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0070C0"/>
                </a:solidFill>
              </a:rPr>
              <a:t>Equal-width</a:t>
            </a:r>
            <a:r>
              <a:rPr lang="en-US" sz="2800" dirty="0"/>
              <a:t>: equal bucket range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0070C0"/>
                </a:solidFill>
              </a:rPr>
              <a:t>Equal-frequency</a:t>
            </a:r>
            <a:r>
              <a:rPr lang="en-US" sz="2800" dirty="0"/>
              <a:t> (or equal-depth)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Histogram </a:t>
            </a:r>
            <a:r>
              <a:rPr lang="id-ID" dirty="0" err="1"/>
              <a:t>Analysis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/>
          </p:nvPr>
        </p:nvGraphicFramePr>
        <p:xfrm>
          <a:off x="7151440" y="1412776"/>
          <a:ext cx="5040560" cy="434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Chart" r:id="rId3" imgW="11872996" imgH="5772018" progId="MSGraph.Chart.8">
                  <p:embed followColorScheme="full"/>
                </p:oleObj>
              </mc:Choice>
              <mc:Fallback>
                <p:oleObj name="Chart" r:id="rId3" imgW="11872996" imgH="5772018" progId="MSGraph.Chart.8">
                  <p:embed followColorScheme="full"/>
                  <p:pic>
                    <p:nvPicPr>
                      <p:cNvPr id="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440" y="1412776"/>
                        <a:ext cx="5040560" cy="4343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31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340768"/>
            <a:ext cx="10873208" cy="4809861"/>
          </a:xfrm>
        </p:spPr>
        <p:txBody>
          <a:bodyPr>
            <a:normAutofit/>
          </a:bodyPr>
          <a:lstStyle/>
          <a:p>
            <a:r>
              <a:rPr lang="en-US" sz="3000" dirty="0"/>
              <a:t>Partition data set into </a:t>
            </a:r>
            <a:r>
              <a:rPr lang="en-US" sz="3000" dirty="0">
                <a:solidFill>
                  <a:srgbClr val="C00000"/>
                </a:solidFill>
              </a:rPr>
              <a:t>clusters based on similarity</a:t>
            </a:r>
            <a:r>
              <a:rPr lang="en-US" sz="3000" dirty="0"/>
              <a:t>, and store cluster representation (e.g., centroid and diameter) only</a:t>
            </a:r>
          </a:p>
          <a:p>
            <a:r>
              <a:rPr lang="en-US" sz="3000" dirty="0"/>
              <a:t>Can be very effective if data is clustered but not if data is “smeared”</a:t>
            </a:r>
          </a:p>
          <a:p>
            <a:r>
              <a:rPr lang="en-US" sz="3000" dirty="0"/>
              <a:t>Can have hierarchical clustering and be stored in multi-dimensional index tree structures</a:t>
            </a:r>
          </a:p>
          <a:p>
            <a:r>
              <a:rPr lang="en-US" sz="3000" dirty="0"/>
              <a:t>There are </a:t>
            </a:r>
            <a:r>
              <a:rPr lang="en-US" sz="3000" dirty="0">
                <a:solidFill>
                  <a:srgbClr val="C00000"/>
                </a:solidFill>
              </a:rPr>
              <a:t>many choices of clustering definitions </a:t>
            </a:r>
            <a:r>
              <a:rPr lang="en-US" sz="3000" dirty="0"/>
              <a:t>and clustering algorithms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Clustering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58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US" sz="2800" smtClean="0"/>
              <a:t>4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677532" cy="136207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DATA PRE-PROCESSING -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LanJUTAN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61120"/>
            <a:ext cx="10873208" cy="50374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Sampling</a:t>
            </a:r>
            <a:r>
              <a:rPr lang="en-US" dirty="0"/>
              <a:t>: obtaining a small sample </a:t>
            </a:r>
            <a:r>
              <a:rPr lang="en-US" i="1" dirty="0"/>
              <a:t>s</a:t>
            </a:r>
            <a:r>
              <a:rPr lang="en-US" dirty="0"/>
              <a:t> to represent the whole data set </a:t>
            </a:r>
            <a:r>
              <a:rPr lang="en-US" i="1" dirty="0"/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Allow a mining algorithm to run in complexity that is potentially sub-linear to the size of the data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Key principle</a:t>
            </a:r>
            <a:r>
              <a:rPr lang="en-US" dirty="0"/>
              <a:t>: Choose a </a:t>
            </a:r>
            <a:r>
              <a:rPr lang="en-US" dirty="0">
                <a:solidFill>
                  <a:schemeClr val="hlink"/>
                </a:solidFill>
              </a:rPr>
              <a:t>representative</a:t>
            </a:r>
            <a:r>
              <a:rPr lang="en-US" dirty="0"/>
              <a:t> subset of the data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Simple random sampling may have very poor performance in the presence of skew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Develop adaptive sampling methods, e.g., stratified sampling </a:t>
            </a:r>
          </a:p>
          <a:p>
            <a:pPr>
              <a:lnSpc>
                <a:spcPct val="100000"/>
              </a:lnSpc>
            </a:pPr>
            <a:r>
              <a:rPr lang="en-US" dirty="0"/>
              <a:t>Note: Sampling may not reduce database I/</a:t>
            </a:r>
            <a:r>
              <a:rPr lang="en-US" dirty="0" err="1"/>
              <a:t>Os</a:t>
            </a:r>
            <a:r>
              <a:rPr lang="en-US" dirty="0"/>
              <a:t> (page at a 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401743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Simple random sampling</a:t>
            </a:r>
          </a:p>
          <a:p>
            <a:pPr lvl="1"/>
            <a:r>
              <a:rPr lang="en-US" dirty="0"/>
              <a:t>There is an equal probability of selecting any particular item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Sampling without replacement</a:t>
            </a:r>
          </a:p>
          <a:p>
            <a:pPr lvl="1"/>
            <a:r>
              <a:rPr lang="en-US" dirty="0"/>
              <a:t>Once an object is selected, it is removed from the population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Sampling with replacement</a:t>
            </a:r>
          </a:p>
          <a:p>
            <a:pPr lvl="1"/>
            <a:r>
              <a:rPr lang="en-US" dirty="0"/>
              <a:t>A selected object is not removed from the population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Stratified sampling</a:t>
            </a:r>
            <a:endParaRPr lang="en-US" sz="2400" dirty="0"/>
          </a:p>
          <a:p>
            <a:pPr lvl="1"/>
            <a:r>
              <a:rPr lang="en-US" dirty="0"/>
              <a:t>Partition the data set, and draw samples from each partition (proportionally, i.e., approximately the same percentage of the data) </a:t>
            </a:r>
          </a:p>
          <a:p>
            <a:pPr lvl="1"/>
            <a:r>
              <a:rPr lang="en-US" dirty="0"/>
              <a:t>Used in conjunction with skewed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Types</a:t>
            </a:r>
            <a:r>
              <a:rPr lang="id-ID" dirty="0"/>
              <a:t> of Sampling</a:t>
            </a:r>
          </a:p>
        </p:txBody>
      </p:sp>
    </p:spTree>
    <p:extLst>
      <p:ext uri="{BB962C8B-B14F-4D97-AF65-F5344CB8AC3E}">
        <p14:creationId xmlns:p14="http://schemas.microsoft.com/office/powerpoint/2010/main" val="35770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661182"/>
            <a:ext cx="10015129" cy="691368"/>
          </a:xfrm>
        </p:spPr>
        <p:txBody>
          <a:bodyPr>
            <a:normAutofit/>
          </a:bodyPr>
          <a:lstStyle/>
          <a:p>
            <a:r>
              <a:rPr lang="en-US" dirty="0"/>
              <a:t>Sampling: With or without </a:t>
            </a:r>
            <a:r>
              <a:rPr lang="en-US" dirty="0" smtClean="0"/>
              <a:t>Replacement</a:t>
            </a:r>
            <a:endParaRPr lang="id-ID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 rot="20586437">
            <a:off x="5297369" y="2589385"/>
            <a:ext cx="212590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dirty="0">
                <a:latin typeface="+mn-lt"/>
              </a:rPr>
              <a:t>SRSWOR</a:t>
            </a:r>
          </a:p>
          <a:p>
            <a:r>
              <a:rPr lang="en-US" sz="1800" dirty="0">
                <a:latin typeface="+mn-lt"/>
              </a:rPr>
              <a:t>(simple random</a:t>
            </a:r>
          </a:p>
          <a:p>
            <a:r>
              <a:rPr lang="en-US" sz="1800" dirty="0">
                <a:latin typeface="+mn-lt"/>
              </a:rPr>
              <a:t> sample without </a:t>
            </a:r>
          </a:p>
          <a:p>
            <a:r>
              <a:rPr lang="en-US" sz="1800" dirty="0">
                <a:latin typeface="+mn-lt"/>
              </a:rPr>
              <a:t>replacement)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219950" y="1600200"/>
            <a:ext cx="2438400" cy="1676400"/>
            <a:chOff x="3588" y="1116"/>
            <a:chExt cx="1536" cy="1056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 rot="848056">
            <a:off x="5425792" y="4931719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>
                <a:latin typeface="+mn-lt"/>
              </a:rPr>
              <a:t>SRSWR</a:t>
            </a: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7296150" y="4286250"/>
            <a:ext cx="2438400" cy="1676400"/>
            <a:chOff x="3636" y="2808"/>
            <a:chExt cx="1536" cy="1056"/>
          </a:xfrm>
        </p:grpSpPr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400300" y="1733550"/>
            <a:ext cx="2724150" cy="4560888"/>
            <a:chOff x="564" y="1284"/>
            <a:chExt cx="1716" cy="2873"/>
          </a:xfrm>
        </p:grpSpPr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>
                <a:latin typeface="+mn-lt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974" y="3866"/>
              <a:ext cx="10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>
                  <a:latin typeface="+mn-lt"/>
                </a:rPr>
                <a:t>Raw Data</a:t>
              </a:r>
            </a:p>
          </p:txBody>
        </p:sp>
      </p:grp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5334000" y="280035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effectLst/>
              <a:latin typeface="+mn-lt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5353050" y="472440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18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404" y="611427"/>
            <a:ext cx="10081120" cy="762001"/>
          </a:xfrm>
        </p:spPr>
        <p:txBody>
          <a:bodyPr>
            <a:normAutofit/>
          </a:bodyPr>
          <a:lstStyle/>
          <a:p>
            <a:r>
              <a:rPr lang="en-US" dirty="0"/>
              <a:t>Sampling: Cluster or Stratified Sampling</a:t>
            </a:r>
            <a:endParaRPr lang="id-ID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044701" y="2698750"/>
            <a:ext cx="3751263" cy="3348038"/>
            <a:chOff x="274" y="1418"/>
            <a:chExt cx="2363" cy="210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61 w 1101"/>
                <a:gd name="T1" fmla="*/ 86 h 1077"/>
                <a:gd name="T2" fmla="*/ 63 w 1101"/>
                <a:gd name="T3" fmla="*/ 141 h 1077"/>
                <a:gd name="T4" fmla="*/ 59 w 1101"/>
                <a:gd name="T5" fmla="*/ 271 h 1077"/>
                <a:gd name="T6" fmla="*/ 55 w 1101"/>
                <a:gd name="T7" fmla="*/ 304 h 1077"/>
                <a:gd name="T8" fmla="*/ 50 w 1101"/>
                <a:gd name="T9" fmla="*/ 314 h 1077"/>
                <a:gd name="T10" fmla="*/ 35 w 1101"/>
                <a:gd name="T11" fmla="*/ 304 h 1077"/>
                <a:gd name="T12" fmla="*/ 29 w 1101"/>
                <a:gd name="T13" fmla="*/ 290 h 1077"/>
                <a:gd name="T14" fmla="*/ 27 w 1101"/>
                <a:gd name="T15" fmla="*/ 287 h 1077"/>
                <a:gd name="T16" fmla="*/ 19 w 1101"/>
                <a:gd name="T17" fmla="*/ 256 h 1077"/>
                <a:gd name="T18" fmla="*/ 14 w 1101"/>
                <a:gd name="T19" fmla="*/ 234 h 1077"/>
                <a:gd name="T20" fmla="*/ 6 w 1101"/>
                <a:gd name="T21" fmla="*/ 200 h 1077"/>
                <a:gd name="T22" fmla="*/ 1 w 1101"/>
                <a:gd name="T23" fmla="*/ 131 h 1077"/>
                <a:gd name="T24" fmla="*/ 1 w 1101"/>
                <a:gd name="T25" fmla="*/ 37 h 1077"/>
                <a:gd name="T26" fmla="*/ 11 w 1101"/>
                <a:gd name="T27" fmla="*/ 6 h 1077"/>
                <a:gd name="T28" fmla="*/ 13 w 1101"/>
                <a:gd name="T29" fmla="*/ 4 h 1077"/>
                <a:gd name="T30" fmla="*/ 25 w 1101"/>
                <a:gd name="T31" fmla="*/ 9 h 1077"/>
                <a:gd name="T32" fmla="*/ 34 w 1101"/>
                <a:gd name="T33" fmla="*/ 30 h 1077"/>
                <a:gd name="T34" fmla="*/ 40 w 1101"/>
                <a:gd name="T35" fmla="*/ 51 h 1077"/>
                <a:gd name="T36" fmla="*/ 45 w 1101"/>
                <a:gd name="T37" fmla="*/ 59 h 1077"/>
                <a:gd name="T38" fmla="*/ 61 w 1101"/>
                <a:gd name="T39" fmla="*/ 8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14 w 918"/>
                <a:gd name="T1" fmla="*/ 237 h 965"/>
                <a:gd name="T2" fmla="*/ 11 w 918"/>
                <a:gd name="T3" fmla="*/ 226 h 965"/>
                <a:gd name="T4" fmla="*/ 7 w 918"/>
                <a:gd name="T5" fmla="*/ 214 h 965"/>
                <a:gd name="T6" fmla="*/ 4 w 918"/>
                <a:gd name="T7" fmla="*/ 203 h 965"/>
                <a:gd name="T8" fmla="*/ 2 w 918"/>
                <a:gd name="T9" fmla="*/ 187 h 965"/>
                <a:gd name="T10" fmla="*/ 0 w 918"/>
                <a:gd name="T11" fmla="*/ 134 h 965"/>
                <a:gd name="T12" fmla="*/ 1 w 918"/>
                <a:gd name="T13" fmla="*/ 59 h 965"/>
                <a:gd name="T14" fmla="*/ 4 w 918"/>
                <a:gd name="T15" fmla="*/ 39 h 965"/>
                <a:gd name="T16" fmla="*/ 17 w 918"/>
                <a:gd name="T17" fmla="*/ 0 h 965"/>
                <a:gd name="T18" fmla="*/ 23 w 918"/>
                <a:gd name="T19" fmla="*/ 6 h 965"/>
                <a:gd name="T20" fmla="*/ 29 w 918"/>
                <a:gd name="T21" fmla="*/ 16 h 965"/>
                <a:gd name="T22" fmla="*/ 41 w 918"/>
                <a:gd name="T23" fmla="*/ 48 h 965"/>
                <a:gd name="T24" fmla="*/ 42 w 918"/>
                <a:gd name="T25" fmla="*/ 63 h 965"/>
                <a:gd name="T26" fmla="*/ 44 w 918"/>
                <a:gd name="T27" fmla="*/ 72 h 965"/>
                <a:gd name="T28" fmla="*/ 48 w 918"/>
                <a:gd name="T29" fmla="*/ 100 h 965"/>
                <a:gd name="T30" fmla="*/ 50 w 918"/>
                <a:gd name="T31" fmla="*/ 123 h 965"/>
                <a:gd name="T32" fmla="*/ 51 w 918"/>
                <a:gd name="T33" fmla="*/ 150 h 965"/>
                <a:gd name="T34" fmla="*/ 52 w 918"/>
                <a:gd name="T35" fmla="*/ 177 h 965"/>
                <a:gd name="T36" fmla="*/ 54 w 918"/>
                <a:gd name="T37" fmla="*/ 224 h 965"/>
                <a:gd name="T38" fmla="*/ 49 w 918"/>
                <a:gd name="T39" fmla="*/ 268 h 965"/>
                <a:gd name="T40" fmla="*/ 45 w 918"/>
                <a:gd name="T41" fmla="*/ 274 h 965"/>
                <a:gd name="T42" fmla="*/ 42 w 918"/>
                <a:gd name="T43" fmla="*/ 277 h 965"/>
                <a:gd name="T44" fmla="*/ 21 w 918"/>
                <a:gd name="T45" fmla="*/ 272 h 965"/>
                <a:gd name="T46" fmla="*/ 14 w 918"/>
                <a:gd name="T47" fmla="*/ 250 h 965"/>
                <a:gd name="T48" fmla="*/ 14 w 918"/>
                <a:gd name="T49" fmla="*/ 2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27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/>
              </a:p>
            </p:txBody>
          </p:sp>
          <p:sp>
            <p:nvSpPr>
              <p:cNvPr id="28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/>
              </a:p>
            </p:txBody>
          </p:sp>
          <p:sp>
            <p:nvSpPr>
              <p:cNvPr id="29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/>
              </a:p>
            </p:txBody>
          </p:sp>
          <p:sp>
            <p:nvSpPr>
              <p:cNvPr id="30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/>
              </a:p>
            </p:txBody>
          </p:sp>
          <p:sp>
            <p:nvSpPr>
              <p:cNvPr id="31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/>
              </a:p>
            </p:txBody>
          </p:sp>
          <p:sp>
            <p:nvSpPr>
              <p:cNvPr id="32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/>
              </a:p>
            </p:txBody>
          </p:sp>
          <p:sp>
            <p:nvSpPr>
              <p:cNvPr id="33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/>
              </a:p>
            </p:txBody>
          </p:sp>
          <p:sp>
            <p:nvSpPr>
              <p:cNvPr id="34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/>
              </a:p>
            </p:txBody>
          </p:sp>
          <p:sp>
            <p:nvSpPr>
              <p:cNvPr id="35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/>
              </a:p>
            </p:txBody>
          </p:sp>
          <p:sp>
            <p:nvSpPr>
              <p:cNvPr id="36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44 w 869"/>
                  <a:gd name="T1" fmla="*/ 229 h 1173"/>
                  <a:gd name="T2" fmla="*/ 41 w 869"/>
                  <a:gd name="T3" fmla="*/ 273 h 1173"/>
                  <a:gd name="T4" fmla="*/ 39 w 869"/>
                  <a:gd name="T5" fmla="*/ 313 h 1173"/>
                  <a:gd name="T6" fmla="*/ 37 w 869"/>
                  <a:gd name="T7" fmla="*/ 329 h 1173"/>
                  <a:gd name="T8" fmla="*/ 37 w 869"/>
                  <a:gd name="T9" fmla="*/ 334 h 1173"/>
                  <a:gd name="T10" fmla="*/ 33 w 869"/>
                  <a:gd name="T11" fmla="*/ 339 h 1173"/>
                  <a:gd name="T12" fmla="*/ 17 w 869"/>
                  <a:gd name="T13" fmla="*/ 331 h 1173"/>
                  <a:gd name="T14" fmla="*/ 7 w 869"/>
                  <a:gd name="T15" fmla="*/ 310 h 1173"/>
                  <a:gd name="T16" fmla="*/ 2 w 869"/>
                  <a:gd name="T17" fmla="*/ 292 h 1173"/>
                  <a:gd name="T18" fmla="*/ 0 w 869"/>
                  <a:gd name="T19" fmla="*/ 277 h 1173"/>
                  <a:gd name="T20" fmla="*/ 4 w 869"/>
                  <a:gd name="T21" fmla="*/ 145 h 1173"/>
                  <a:gd name="T22" fmla="*/ 6 w 869"/>
                  <a:gd name="T23" fmla="*/ 68 h 1173"/>
                  <a:gd name="T24" fmla="*/ 9 w 869"/>
                  <a:gd name="T25" fmla="*/ 48 h 1173"/>
                  <a:gd name="T26" fmla="*/ 12 w 869"/>
                  <a:gd name="T27" fmla="*/ 39 h 1173"/>
                  <a:gd name="T28" fmla="*/ 18 w 869"/>
                  <a:gd name="T29" fmla="*/ 21 h 1173"/>
                  <a:gd name="T30" fmla="*/ 21 w 869"/>
                  <a:gd name="T31" fmla="*/ 13 h 1173"/>
                  <a:gd name="T32" fmla="*/ 26 w 869"/>
                  <a:gd name="T33" fmla="*/ 0 h 1173"/>
                  <a:gd name="T34" fmla="*/ 42 w 869"/>
                  <a:gd name="T35" fmla="*/ 24 h 1173"/>
                  <a:gd name="T36" fmla="*/ 47 w 869"/>
                  <a:gd name="T37" fmla="*/ 59 h 1173"/>
                  <a:gd name="T38" fmla="*/ 50 w 869"/>
                  <a:gd name="T39" fmla="*/ 73 h 1173"/>
                  <a:gd name="T40" fmla="*/ 51 w 869"/>
                  <a:gd name="T41" fmla="*/ 89 h 1173"/>
                  <a:gd name="T42" fmla="*/ 46 w 869"/>
                  <a:gd name="T43" fmla="*/ 205 h 1173"/>
                  <a:gd name="T44" fmla="*/ 44 w 869"/>
                  <a:gd name="T45" fmla="*/ 229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326188" y="2678114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6765926" y="3225801"/>
            <a:ext cx="2398713" cy="2214563"/>
            <a:chOff x="3302" y="2032"/>
            <a:chExt cx="1511" cy="1395"/>
          </a:xfrm>
        </p:grpSpPr>
        <p:sp>
          <p:nvSpPr>
            <p:cNvPr id="40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41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42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43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44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46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47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48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49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50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51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61 w 1101"/>
                <a:gd name="T1" fmla="*/ 86 h 1077"/>
                <a:gd name="T2" fmla="*/ 63 w 1101"/>
                <a:gd name="T3" fmla="*/ 141 h 1077"/>
                <a:gd name="T4" fmla="*/ 59 w 1101"/>
                <a:gd name="T5" fmla="*/ 271 h 1077"/>
                <a:gd name="T6" fmla="*/ 55 w 1101"/>
                <a:gd name="T7" fmla="*/ 304 h 1077"/>
                <a:gd name="T8" fmla="*/ 50 w 1101"/>
                <a:gd name="T9" fmla="*/ 314 h 1077"/>
                <a:gd name="T10" fmla="*/ 35 w 1101"/>
                <a:gd name="T11" fmla="*/ 304 h 1077"/>
                <a:gd name="T12" fmla="*/ 29 w 1101"/>
                <a:gd name="T13" fmla="*/ 290 h 1077"/>
                <a:gd name="T14" fmla="*/ 27 w 1101"/>
                <a:gd name="T15" fmla="*/ 287 h 1077"/>
                <a:gd name="T16" fmla="*/ 19 w 1101"/>
                <a:gd name="T17" fmla="*/ 256 h 1077"/>
                <a:gd name="T18" fmla="*/ 14 w 1101"/>
                <a:gd name="T19" fmla="*/ 234 h 1077"/>
                <a:gd name="T20" fmla="*/ 6 w 1101"/>
                <a:gd name="T21" fmla="*/ 200 h 1077"/>
                <a:gd name="T22" fmla="*/ 1 w 1101"/>
                <a:gd name="T23" fmla="*/ 131 h 1077"/>
                <a:gd name="T24" fmla="*/ 1 w 1101"/>
                <a:gd name="T25" fmla="*/ 37 h 1077"/>
                <a:gd name="T26" fmla="*/ 11 w 1101"/>
                <a:gd name="T27" fmla="*/ 6 h 1077"/>
                <a:gd name="T28" fmla="*/ 13 w 1101"/>
                <a:gd name="T29" fmla="*/ 4 h 1077"/>
                <a:gd name="T30" fmla="*/ 25 w 1101"/>
                <a:gd name="T31" fmla="*/ 9 h 1077"/>
                <a:gd name="T32" fmla="*/ 34 w 1101"/>
                <a:gd name="T33" fmla="*/ 30 h 1077"/>
                <a:gd name="T34" fmla="*/ 40 w 1101"/>
                <a:gd name="T35" fmla="*/ 51 h 1077"/>
                <a:gd name="T36" fmla="*/ 45 w 1101"/>
                <a:gd name="T37" fmla="*/ 59 h 1077"/>
                <a:gd name="T38" fmla="*/ 61 w 1101"/>
                <a:gd name="T39" fmla="*/ 8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14 w 918"/>
                <a:gd name="T1" fmla="*/ 237 h 965"/>
                <a:gd name="T2" fmla="*/ 11 w 918"/>
                <a:gd name="T3" fmla="*/ 226 h 965"/>
                <a:gd name="T4" fmla="*/ 7 w 918"/>
                <a:gd name="T5" fmla="*/ 214 h 965"/>
                <a:gd name="T6" fmla="*/ 4 w 918"/>
                <a:gd name="T7" fmla="*/ 203 h 965"/>
                <a:gd name="T8" fmla="*/ 2 w 918"/>
                <a:gd name="T9" fmla="*/ 187 h 965"/>
                <a:gd name="T10" fmla="*/ 0 w 918"/>
                <a:gd name="T11" fmla="*/ 134 h 965"/>
                <a:gd name="T12" fmla="*/ 1 w 918"/>
                <a:gd name="T13" fmla="*/ 59 h 965"/>
                <a:gd name="T14" fmla="*/ 4 w 918"/>
                <a:gd name="T15" fmla="*/ 39 h 965"/>
                <a:gd name="T16" fmla="*/ 17 w 918"/>
                <a:gd name="T17" fmla="*/ 0 h 965"/>
                <a:gd name="T18" fmla="*/ 23 w 918"/>
                <a:gd name="T19" fmla="*/ 6 h 965"/>
                <a:gd name="T20" fmla="*/ 29 w 918"/>
                <a:gd name="T21" fmla="*/ 16 h 965"/>
                <a:gd name="T22" fmla="*/ 41 w 918"/>
                <a:gd name="T23" fmla="*/ 48 h 965"/>
                <a:gd name="T24" fmla="*/ 42 w 918"/>
                <a:gd name="T25" fmla="*/ 63 h 965"/>
                <a:gd name="T26" fmla="*/ 44 w 918"/>
                <a:gd name="T27" fmla="*/ 72 h 965"/>
                <a:gd name="T28" fmla="*/ 48 w 918"/>
                <a:gd name="T29" fmla="*/ 100 h 965"/>
                <a:gd name="T30" fmla="*/ 50 w 918"/>
                <a:gd name="T31" fmla="*/ 123 h 965"/>
                <a:gd name="T32" fmla="*/ 51 w 918"/>
                <a:gd name="T33" fmla="*/ 150 h 965"/>
                <a:gd name="T34" fmla="*/ 52 w 918"/>
                <a:gd name="T35" fmla="*/ 177 h 965"/>
                <a:gd name="T36" fmla="*/ 54 w 918"/>
                <a:gd name="T37" fmla="*/ 224 h 965"/>
                <a:gd name="T38" fmla="*/ 49 w 918"/>
                <a:gd name="T39" fmla="*/ 268 h 965"/>
                <a:gd name="T40" fmla="*/ 45 w 918"/>
                <a:gd name="T41" fmla="*/ 274 h 965"/>
                <a:gd name="T42" fmla="*/ 42 w 918"/>
                <a:gd name="T43" fmla="*/ 277 h 965"/>
                <a:gd name="T44" fmla="*/ 21 w 918"/>
                <a:gd name="T45" fmla="*/ 272 h 965"/>
                <a:gd name="T46" fmla="*/ 14 w 918"/>
                <a:gd name="T47" fmla="*/ 250 h 965"/>
                <a:gd name="T48" fmla="*/ 14 w 918"/>
                <a:gd name="T49" fmla="*/ 2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44 w 869"/>
                <a:gd name="T1" fmla="*/ 229 h 1173"/>
                <a:gd name="T2" fmla="*/ 41 w 869"/>
                <a:gd name="T3" fmla="*/ 273 h 1173"/>
                <a:gd name="T4" fmla="*/ 39 w 869"/>
                <a:gd name="T5" fmla="*/ 313 h 1173"/>
                <a:gd name="T6" fmla="*/ 37 w 869"/>
                <a:gd name="T7" fmla="*/ 329 h 1173"/>
                <a:gd name="T8" fmla="*/ 37 w 869"/>
                <a:gd name="T9" fmla="*/ 334 h 1173"/>
                <a:gd name="T10" fmla="*/ 33 w 869"/>
                <a:gd name="T11" fmla="*/ 339 h 1173"/>
                <a:gd name="T12" fmla="*/ 17 w 869"/>
                <a:gd name="T13" fmla="*/ 331 h 1173"/>
                <a:gd name="T14" fmla="*/ 7 w 869"/>
                <a:gd name="T15" fmla="*/ 310 h 1173"/>
                <a:gd name="T16" fmla="*/ 2 w 869"/>
                <a:gd name="T17" fmla="*/ 292 h 1173"/>
                <a:gd name="T18" fmla="*/ 0 w 869"/>
                <a:gd name="T19" fmla="*/ 277 h 1173"/>
                <a:gd name="T20" fmla="*/ 4 w 869"/>
                <a:gd name="T21" fmla="*/ 145 h 1173"/>
                <a:gd name="T22" fmla="*/ 6 w 869"/>
                <a:gd name="T23" fmla="*/ 68 h 1173"/>
                <a:gd name="T24" fmla="*/ 9 w 869"/>
                <a:gd name="T25" fmla="*/ 48 h 1173"/>
                <a:gd name="T26" fmla="*/ 12 w 869"/>
                <a:gd name="T27" fmla="*/ 39 h 1173"/>
                <a:gd name="T28" fmla="*/ 18 w 869"/>
                <a:gd name="T29" fmla="*/ 21 h 1173"/>
                <a:gd name="T30" fmla="*/ 21 w 869"/>
                <a:gd name="T31" fmla="*/ 13 h 1173"/>
                <a:gd name="T32" fmla="*/ 26 w 869"/>
                <a:gd name="T33" fmla="*/ 0 h 1173"/>
                <a:gd name="T34" fmla="*/ 42 w 869"/>
                <a:gd name="T35" fmla="*/ 24 h 1173"/>
                <a:gd name="T36" fmla="*/ 47 w 869"/>
                <a:gd name="T37" fmla="*/ 59 h 1173"/>
                <a:gd name="T38" fmla="*/ 50 w 869"/>
                <a:gd name="T39" fmla="*/ 73 h 1173"/>
                <a:gd name="T40" fmla="*/ 51 w 869"/>
                <a:gd name="T41" fmla="*/ 89 h 1173"/>
                <a:gd name="T42" fmla="*/ 46 w 869"/>
                <a:gd name="T43" fmla="*/ 205 h 1173"/>
                <a:gd name="T44" fmla="*/ 44 w 869"/>
                <a:gd name="T45" fmla="*/ 229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2987676" y="1897064"/>
            <a:ext cx="1773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>
                <a:latin typeface="+mn-lt"/>
              </a:rPr>
              <a:t>Raw Data 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6547328" y="1839914"/>
            <a:ext cx="40970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>
                <a:latin typeface="+mn-lt"/>
              </a:rPr>
              <a:t>Cluster/Stratified Sample</a:t>
            </a:r>
          </a:p>
        </p:txBody>
      </p:sp>
    </p:spTree>
    <p:extLst>
      <p:ext uri="{BB962C8B-B14F-4D97-AF65-F5344CB8AC3E}">
        <p14:creationId xmlns:p14="http://schemas.microsoft.com/office/powerpoint/2010/main" val="130576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95401"/>
            <a:ext cx="10873208" cy="522994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Stratification</a:t>
            </a:r>
            <a:r>
              <a:rPr lang="en-US" dirty="0"/>
              <a:t> is the process of </a:t>
            </a:r>
            <a:r>
              <a:rPr lang="en-US" dirty="0">
                <a:solidFill>
                  <a:srgbClr val="0070C0"/>
                </a:solidFill>
              </a:rPr>
              <a:t>dividing members of the population into homogeneous subgroups </a:t>
            </a:r>
            <a:r>
              <a:rPr lang="en-US" dirty="0"/>
              <a:t>before </a:t>
            </a:r>
            <a:r>
              <a:rPr lang="en-US" dirty="0" smtClean="0"/>
              <a:t>sampling </a:t>
            </a:r>
          </a:p>
          <a:p>
            <a:r>
              <a:rPr lang="en-US" dirty="0" smtClean="0"/>
              <a:t>Suppose </a:t>
            </a:r>
            <a:r>
              <a:rPr lang="en-US" dirty="0"/>
              <a:t>that in a company there are the following </a:t>
            </a:r>
            <a:r>
              <a:rPr lang="en-US" dirty="0">
                <a:solidFill>
                  <a:srgbClr val="C00000"/>
                </a:solidFill>
              </a:rPr>
              <a:t>staff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Male</a:t>
            </a:r>
            <a:r>
              <a:rPr lang="en-US" dirty="0"/>
              <a:t>, full-time: 90</a:t>
            </a:r>
          </a:p>
          <a:p>
            <a:pPr lvl="1"/>
            <a:r>
              <a:rPr lang="en-US" dirty="0" smtClean="0"/>
              <a:t>Male</a:t>
            </a:r>
            <a:r>
              <a:rPr lang="en-US" dirty="0"/>
              <a:t>, part-time: 18</a:t>
            </a:r>
          </a:p>
          <a:p>
            <a:pPr lvl="1"/>
            <a:r>
              <a:rPr lang="en-US" dirty="0" smtClean="0"/>
              <a:t>Female</a:t>
            </a:r>
            <a:r>
              <a:rPr lang="en-US" dirty="0"/>
              <a:t>, full-time: 9</a:t>
            </a:r>
          </a:p>
          <a:p>
            <a:pPr lvl="1"/>
            <a:r>
              <a:rPr lang="en-US" dirty="0" smtClean="0"/>
              <a:t>Female</a:t>
            </a:r>
            <a:r>
              <a:rPr lang="en-US" dirty="0"/>
              <a:t>, part-time: 63</a:t>
            </a:r>
          </a:p>
          <a:p>
            <a:pPr lvl="1"/>
            <a:r>
              <a:rPr lang="en-US" dirty="0"/>
              <a:t>Total: </a:t>
            </a:r>
            <a:r>
              <a:rPr lang="en-US" dirty="0" smtClean="0"/>
              <a:t>180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are asked to take </a:t>
            </a:r>
            <a:r>
              <a:rPr lang="en-US" dirty="0">
                <a:solidFill>
                  <a:srgbClr val="C00000"/>
                </a:solidFill>
              </a:rPr>
              <a:t>a sample of 40 staff, stratified </a:t>
            </a:r>
            <a:r>
              <a:rPr lang="en-US" dirty="0"/>
              <a:t>according to the above </a:t>
            </a:r>
            <a:r>
              <a:rPr lang="en-US" dirty="0" smtClean="0"/>
              <a:t>categories</a:t>
            </a:r>
          </a:p>
          <a:p>
            <a:r>
              <a:rPr lang="en-US" dirty="0" smtClean="0"/>
              <a:t>An easy </a:t>
            </a:r>
            <a:r>
              <a:rPr lang="en-US" dirty="0"/>
              <a:t>way </a:t>
            </a:r>
            <a:r>
              <a:rPr lang="en-US" dirty="0" smtClean="0"/>
              <a:t>to </a:t>
            </a:r>
            <a:r>
              <a:rPr lang="en-US" dirty="0"/>
              <a:t>calculate the percentage is to multiply each group size by the sample size and divide by the total </a:t>
            </a:r>
            <a:r>
              <a:rPr lang="en-US" dirty="0" smtClean="0"/>
              <a:t>population:</a:t>
            </a:r>
            <a:endParaRPr lang="en-US" dirty="0"/>
          </a:p>
          <a:p>
            <a:pPr lvl="1"/>
            <a:r>
              <a:rPr lang="en-US" dirty="0" smtClean="0"/>
              <a:t>Male</a:t>
            </a:r>
            <a:r>
              <a:rPr lang="en-US" dirty="0"/>
              <a:t>, full-time = 90 × (40 ÷ 180) = 20</a:t>
            </a:r>
          </a:p>
          <a:p>
            <a:pPr lvl="1"/>
            <a:r>
              <a:rPr lang="en-US" dirty="0" smtClean="0"/>
              <a:t>Male</a:t>
            </a:r>
            <a:r>
              <a:rPr lang="en-US" dirty="0"/>
              <a:t>, part-time = 18 × (40 ÷ 180) = 4</a:t>
            </a:r>
          </a:p>
          <a:p>
            <a:pPr lvl="1"/>
            <a:r>
              <a:rPr lang="en-US" dirty="0" smtClean="0"/>
              <a:t>Female</a:t>
            </a:r>
            <a:r>
              <a:rPr lang="en-US" dirty="0"/>
              <a:t>, full-time = 9 × (40 ÷ 180) = 2</a:t>
            </a:r>
          </a:p>
          <a:p>
            <a:pPr lvl="1"/>
            <a:r>
              <a:rPr lang="en-US" dirty="0" smtClean="0"/>
              <a:t>Female</a:t>
            </a:r>
            <a:r>
              <a:rPr lang="en-US" dirty="0"/>
              <a:t>, part-time = 63 × (40 ÷ 180) = 14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Sampling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339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152" y="4406901"/>
            <a:ext cx="10354132" cy="1362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3.5 Data Transformation and Data Discretization</a:t>
            </a:r>
            <a:endParaRPr lang="id-ID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873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95400"/>
            <a:ext cx="10945216" cy="530309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function that </a:t>
            </a:r>
            <a:r>
              <a:rPr lang="en-US" dirty="0">
                <a:solidFill>
                  <a:srgbClr val="C00000"/>
                </a:solidFill>
              </a:rPr>
              <a:t>maps the entire set of values of a given attribute </a:t>
            </a:r>
            <a:r>
              <a:rPr lang="en-US" dirty="0"/>
              <a:t>to a new set of replacement </a:t>
            </a:r>
            <a:r>
              <a:rPr lang="en-US" dirty="0" smtClean="0"/>
              <a:t>values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old value </a:t>
            </a:r>
            <a:r>
              <a:rPr lang="en-US" dirty="0">
                <a:solidFill>
                  <a:srgbClr val="0070C0"/>
                </a:solidFill>
              </a:rPr>
              <a:t>can be identified with one of the new values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</a:rPr>
              <a:t>Methods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70C0"/>
                </a:solidFill>
              </a:rPr>
              <a:t>Smoothing</a:t>
            </a:r>
            <a:r>
              <a:rPr lang="en-US" sz="2600" dirty="0"/>
              <a:t>: Remove noise from 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70C0"/>
                </a:solidFill>
              </a:rPr>
              <a:t>Attribute/feature construction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New attributes constructed from the given ones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70C0"/>
                </a:solidFill>
              </a:rPr>
              <a:t>Aggregation</a:t>
            </a:r>
            <a:r>
              <a:rPr lang="en-US" sz="2600" dirty="0"/>
              <a:t>: Summarization, data cube construction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70C0"/>
                </a:solidFill>
              </a:rPr>
              <a:t>Normalization</a:t>
            </a:r>
            <a:r>
              <a:rPr lang="en-US" sz="2600" dirty="0"/>
              <a:t>: Scaled to fall within a smaller, specified range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min-max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z-score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normalization by decimal scaling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70C0"/>
                </a:solidFill>
              </a:rPr>
              <a:t>Discretization</a:t>
            </a:r>
            <a:r>
              <a:rPr lang="en-US" sz="2600" dirty="0"/>
              <a:t>: </a:t>
            </a:r>
            <a:r>
              <a:rPr lang="en-US" dirty="0"/>
              <a:t>Concept hierarchy </a:t>
            </a:r>
            <a:r>
              <a:rPr lang="en-US" dirty="0" smtClean="0"/>
              <a:t>climbing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Data </a:t>
            </a:r>
            <a:r>
              <a:rPr lang="id-ID" dirty="0" err="1"/>
              <a:t>Transformation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372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71667"/>
            <a:ext cx="10873208" cy="50206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C00000"/>
                </a:solidFill>
              </a:rPr>
              <a:t>Min-max normalization</a:t>
            </a:r>
            <a:r>
              <a:rPr lang="en-US" sz="2400" dirty="0"/>
              <a:t>: to [</a:t>
            </a:r>
            <a:r>
              <a:rPr lang="en-US" sz="2400" dirty="0" err="1"/>
              <a:t>new_min</a:t>
            </a:r>
            <a:r>
              <a:rPr lang="en-US" sz="2400" baseline="-25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new_max</a:t>
            </a:r>
            <a:r>
              <a:rPr lang="en-US" sz="2400" baseline="-25000" dirty="0" err="1"/>
              <a:t>A</a:t>
            </a:r>
            <a:r>
              <a:rPr lang="en-US" sz="2400" dirty="0"/>
              <a:t>]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Ex.  Let income range $12,000 to $98,000 normalized to [0.0, 1.0].  Then $73,000 is mapped to 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C00000"/>
                </a:solidFill>
              </a:rPr>
              <a:t>Z-score normalization </a:t>
            </a:r>
            <a:r>
              <a:rPr lang="en-US" sz="2400" dirty="0"/>
              <a:t>(</a:t>
            </a:r>
            <a:r>
              <a:rPr lang="el-GR" sz="2400" dirty="0"/>
              <a:t>μ</a:t>
            </a:r>
            <a:r>
              <a:rPr lang="en-US" sz="2400" dirty="0"/>
              <a:t>: mean, </a:t>
            </a:r>
            <a:r>
              <a:rPr lang="el-GR" sz="2400" dirty="0"/>
              <a:t>σ</a:t>
            </a:r>
            <a:r>
              <a:rPr lang="en-US" sz="2400" dirty="0"/>
              <a:t>: standard deviation):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 marL="457200" lvl="1" indent="0">
              <a:lnSpc>
                <a:spcPct val="120000"/>
              </a:lnSpc>
              <a:buNone/>
            </a:pPr>
            <a:endParaRPr lang="en-US" sz="12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Ex. Let </a:t>
            </a:r>
            <a:r>
              <a:rPr lang="el-GR" sz="2000" dirty="0"/>
              <a:t>μ</a:t>
            </a:r>
            <a:r>
              <a:rPr lang="en-US" sz="2000" dirty="0"/>
              <a:t> = 54,000, </a:t>
            </a:r>
            <a:r>
              <a:rPr lang="el-GR" sz="2000" dirty="0"/>
              <a:t>σ</a:t>
            </a:r>
            <a:r>
              <a:rPr lang="en-US" sz="2000" dirty="0"/>
              <a:t> = 16,000.  Then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C00000"/>
                </a:solidFill>
              </a:rPr>
              <a:t>Normalization by decimal scaling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Normalization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343440"/>
              </p:ext>
            </p:extLst>
          </p:nvPr>
        </p:nvGraphicFramePr>
        <p:xfrm>
          <a:off x="2863487" y="3031044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487" y="3031044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54865"/>
              </p:ext>
            </p:extLst>
          </p:nvPr>
        </p:nvGraphicFramePr>
        <p:xfrm>
          <a:off x="2135560" y="1731267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5" imgW="3340100" imgH="393700" progId="Equation.3">
                  <p:embed/>
                </p:oleObj>
              </mc:Choice>
              <mc:Fallback>
                <p:oleObj name="Equation" r:id="rId5" imgW="3340100" imgH="3937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1731267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678796"/>
              </p:ext>
            </p:extLst>
          </p:nvPr>
        </p:nvGraphicFramePr>
        <p:xfrm>
          <a:off x="2872140" y="3933285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7" imgW="634725" imgH="393529" progId="Equation.3">
                  <p:embed/>
                </p:oleObj>
              </mc:Choice>
              <mc:Fallback>
                <p:oleObj name="Equation" r:id="rId7" imgW="634725" imgH="393529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140" y="3933285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23500"/>
              </p:ext>
            </p:extLst>
          </p:nvPr>
        </p:nvGraphicFramePr>
        <p:xfrm>
          <a:off x="1300201" y="5444563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201" y="5444563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328659" y="5703639"/>
            <a:ext cx="73758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dirty="0">
                <a:latin typeface="+mn-lt"/>
              </a:rPr>
              <a:t>Where </a:t>
            </a:r>
            <a:r>
              <a:rPr lang="en-US" i="1" dirty="0">
                <a:latin typeface="+mn-lt"/>
              </a:rPr>
              <a:t>j</a:t>
            </a:r>
            <a:r>
              <a:rPr lang="en-US" sz="2000" dirty="0">
                <a:latin typeface="+mn-lt"/>
              </a:rPr>
              <a:t> is the smallest integer such that Max(|</a:t>
            </a:r>
            <a:r>
              <a:rPr lang="el-GR" sz="2000" dirty="0">
                <a:latin typeface="+mn-lt"/>
                <a:cs typeface="Times New Roman" panose="02020603050405020304" pitchFamily="18" charset="0"/>
              </a:rPr>
              <a:t>ν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’</a:t>
            </a:r>
            <a:r>
              <a:rPr lang="en-US" sz="2000" dirty="0">
                <a:latin typeface="+mn-lt"/>
              </a:rPr>
              <a:t>|) &lt; 1</a:t>
            </a:r>
            <a:endParaRPr lang="en-US" dirty="0">
              <a:latin typeface="+mn-lt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925475"/>
              </p:ext>
            </p:extLst>
          </p:nvPr>
        </p:nvGraphicFramePr>
        <p:xfrm>
          <a:off x="5991648" y="4612735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11" imgW="1498600" imgH="419100" progId="Equation.3">
                  <p:embed/>
                </p:oleObj>
              </mc:Choice>
              <mc:Fallback>
                <p:oleObj name="Equation" r:id="rId11" imgW="1498600" imgH="41910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648" y="4612735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07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40768"/>
            <a:ext cx="11090200" cy="49474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Three </a:t>
            </a:r>
            <a:r>
              <a:rPr lang="en-US" dirty="0">
                <a:solidFill>
                  <a:srgbClr val="C00000"/>
                </a:solidFill>
              </a:rPr>
              <a:t>types of attributes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Nominal </a:t>
            </a:r>
            <a:r>
              <a:rPr lang="en-US" dirty="0" smtClean="0"/>
              <a:t>—</a:t>
            </a:r>
            <a:r>
              <a:rPr lang="en-US" dirty="0"/>
              <a:t>values from an unordered set, e.g., color, profession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Ordinal</a:t>
            </a:r>
            <a:r>
              <a:rPr lang="en-US" dirty="0" smtClean="0"/>
              <a:t> —</a:t>
            </a:r>
            <a:r>
              <a:rPr lang="en-US" dirty="0"/>
              <a:t>values from an ordered set, e.g., military or academic rank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Numeric</a:t>
            </a:r>
            <a:r>
              <a:rPr lang="en-US" dirty="0" smtClean="0"/>
              <a:t> —</a:t>
            </a:r>
            <a:r>
              <a:rPr lang="en-US" dirty="0"/>
              <a:t>real numbers, e.g., integer or real numbers</a:t>
            </a:r>
          </a:p>
          <a:p>
            <a:r>
              <a:rPr lang="en-US" dirty="0">
                <a:solidFill>
                  <a:srgbClr val="C00000"/>
                </a:solidFill>
              </a:rPr>
              <a:t>Discretization</a:t>
            </a:r>
            <a:r>
              <a:rPr lang="en-US" dirty="0"/>
              <a:t>: Divide the range of a </a:t>
            </a:r>
            <a:r>
              <a:rPr lang="en-US" dirty="0">
                <a:solidFill>
                  <a:srgbClr val="C00000"/>
                </a:solidFill>
              </a:rPr>
              <a:t>continuous attribute into intervals</a:t>
            </a:r>
          </a:p>
          <a:p>
            <a:pPr lvl="1"/>
            <a:r>
              <a:rPr lang="en-US" dirty="0"/>
              <a:t>Interval labels can then be used to replace actual data values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Reduce data size </a:t>
            </a:r>
            <a:r>
              <a:rPr lang="en-US" dirty="0"/>
              <a:t>by discretization</a:t>
            </a:r>
          </a:p>
          <a:p>
            <a:pPr lvl="1"/>
            <a:r>
              <a:rPr lang="en-US" dirty="0"/>
              <a:t>Supervised vs. unsupervised</a:t>
            </a:r>
          </a:p>
          <a:p>
            <a:pPr lvl="1"/>
            <a:r>
              <a:rPr lang="en-US" dirty="0"/>
              <a:t>Split (top-down) vs. merge (bottom-up)</a:t>
            </a:r>
          </a:p>
          <a:p>
            <a:pPr lvl="1"/>
            <a:r>
              <a:rPr lang="en-US" dirty="0"/>
              <a:t>Discretization can be performed recursively on an attribute</a:t>
            </a:r>
          </a:p>
          <a:p>
            <a:pPr lvl="1"/>
            <a:r>
              <a:rPr lang="en-US" dirty="0"/>
              <a:t>Prepare for further analysis, e.g.,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 smtClean="0"/>
              <a:t>Discretization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1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40768"/>
            <a:ext cx="11090200" cy="55626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Typical </a:t>
            </a:r>
            <a:r>
              <a:rPr lang="en-US" sz="3200" dirty="0">
                <a:solidFill>
                  <a:srgbClr val="C00000"/>
                </a:solidFill>
              </a:rPr>
              <a:t>methods</a:t>
            </a:r>
            <a:r>
              <a:rPr lang="en-US" sz="3200" dirty="0"/>
              <a:t>: All the methods can be applied recursively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hlink"/>
                </a:solidFill>
              </a:rPr>
              <a:t>Binning</a:t>
            </a:r>
            <a:r>
              <a:rPr lang="en-US" sz="2800" dirty="0"/>
              <a:t>: </a:t>
            </a:r>
            <a:r>
              <a:rPr lang="en-US" dirty="0"/>
              <a:t>Top-down split, unsupervised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hlink"/>
                </a:solidFill>
              </a:rPr>
              <a:t>Histogram analysis: </a:t>
            </a:r>
            <a:r>
              <a:rPr lang="en-US" dirty="0"/>
              <a:t>Top-down split, unsupervised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hlink"/>
                </a:solidFill>
              </a:rPr>
              <a:t>Clustering analysis</a:t>
            </a:r>
            <a:r>
              <a:rPr lang="en-US" sz="2800" dirty="0"/>
              <a:t>: </a:t>
            </a:r>
            <a:r>
              <a:rPr lang="en-US" dirty="0"/>
              <a:t>Unsupervised, top-down split or bottom-up merge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hlink"/>
                </a:solidFill>
              </a:rPr>
              <a:t>Decision-tree analysis</a:t>
            </a:r>
            <a:r>
              <a:rPr lang="en-US" sz="2800" dirty="0"/>
              <a:t>: </a:t>
            </a:r>
            <a:r>
              <a:rPr lang="en-US" dirty="0"/>
              <a:t>Supervised, top-down split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hlink"/>
                </a:solidFill>
                <a:sym typeface="Symbol" panose="05050102010706020507" pitchFamily="18" charset="2"/>
              </a:rPr>
              <a:t>Correlation (e.g., </a:t>
            </a:r>
            <a:r>
              <a:rPr lang="en-US" sz="2800" baseline="30000" dirty="0">
                <a:solidFill>
                  <a:schemeClr val="hlink"/>
                </a:solidFill>
              </a:rPr>
              <a:t>2</a:t>
            </a:r>
            <a:r>
              <a:rPr lang="en-US" sz="2800" dirty="0">
                <a:solidFill>
                  <a:schemeClr val="hlink"/>
                </a:solidFill>
              </a:rPr>
              <a:t>) analysis</a:t>
            </a:r>
            <a:r>
              <a:rPr lang="en-US" sz="2800" dirty="0"/>
              <a:t>: U</a:t>
            </a:r>
            <a:r>
              <a:rPr lang="en-US" dirty="0"/>
              <a:t>nsupervised, bottom-up merge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Data </a:t>
            </a:r>
            <a:r>
              <a:rPr lang="id-ID" dirty="0" err="1"/>
              <a:t>Discretization</a:t>
            </a:r>
            <a:r>
              <a:rPr lang="id-ID" dirty="0"/>
              <a:t> </a:t>
            </a:r>
            <a:r>
              <a:rPr lang="id-ID" dirty="0" err="1"/>
              <a:t>Methods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2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mampu memahami berbagai bentuk data dan proses mempersiapkan data (data </a:t>
            </a:r>
            <a:r>
              <a:rPr lang="id-ID"/>
              <a:t>preprocessing</a:t>
            </a:r>
            <a:r>
              <a:rPr lang="id-ID" smtClean="0"/>
              <a:t>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Equal-width</a:t>
            </a:r>
            <a:r>
              <a:rPr lang="en-US" dirty="0"/>
              <a:t> (distance) partitioning</a:t>
            </a:r>
          </a:p>
          <a:p>
            <a:pPr lvl="1"/>
            <a:r>
              <a:rPr lang="en-US" dirty="0"/>
              <a:t>Divides the range into N intervals of equal size: uniform grid</a:t>
            </a:r>
          </a:p>
          <a:p>
            <a:pPr lvl="1"/>
            <a:r>
              <a:rPr lang="en-US" dirty="0"/>
              <a:t>if A and B are the lowest and highest values of the attribute, the width of intervals will be: W = (B –A)/N.</a:t>
            </a:r>
          </a:p>
          <a:p>
            <a:pPr lvl="1"/>
            <a:r>
              <a:rPr lang="en-US" dirty="0"/>
              <a:t>The most straightforward, but outliers may dominate presentation</a:t>
            </a:r>
          </a:p>
          <a:p>
            <a:pPr lvl="1"/>
            <a:r>
              <a:rPr lang="en-US" dirty="0"/>
              <a:t>Skewed data is not handled well</a:t>
            </a:r>
          </a:p>
          <a:p>
            <a:r>
              <a:rPr lang="en-US" dirty="0">
                <a:solidFill>
                  <a:srgbClr val="C00000"/>
                </a:solidFill>
              </a:rPr>
              <a:t>Equal-depth </a:t>
            </a:r>
            <a:r>
              <a:rPr lang="en-US" dirty="0"/>
              <a:t>(frequency) partitioning</a:t>
            </a:r>
          </a:p>
          <a:p>
            <a:pPr lvl="1"/>
            <a:r>
              <a:rPr lang="en-US" dirty="0"/>
              <a:t>Divides the range into N intervals, each containing approximately same number of samples</a:t>
            </a:r>
          </a:p>
          <a:p>
            <a:pPr lvl="1"/>
            <a:r>
              <a:rPr lang="en-US" dirty="0"/>
              <a:t>Good data scaling</a:t>
            </a:r>
          </a:p>
          <a:p>
            <a:pPr lvl="1"/>
            <a:r>
              <a:rPr lang="en-US" dirty="0"/>
              <a:t>Managing categorical attributes can be tricky</a:t>
            </a: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Discretization: Binning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74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95400"/>
            <a:ext cx="10945216" cy="52006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Sorted data for price </a:t>
            </a:r>
            <a:r>
              <a:rPr lang="en-US" dirty="0"/>
              <a:t>(in dollars): 4, 8, 9, 15, 21, 21, 24, 25, 26, 28, 29, 34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into equal-frequency (</a:t>
            </a:r>
            <a:r>
              <a:rPr lang="en-US" b="1" dirty="0" err="1">
                <a:solidFill>
                  <a:srgbClr val="0070C0"/>
                </a:solidFill>
              </a:rPr>
              <a:t>equi</a:t>
            </a:r>
            <a:r>
              <a:rPr lang="en-US" b="1" dirty="0">
                <a:solidFill>
                  <a:srgbClr val="0070C0"/>
                </a:solidFill>
              </a:rPr>
              <a:t>-depth</a:t>
            </a:r>
            <a:r>
              <a:rPr lang="en-US" dirty="0"/>
              <a:t>) bins: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1: 4, 8, 9, 15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2: 21, 21, 24, 25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3: 26, 28, 29, 34</a:t>
            </a:r>
          </a:p>
          <a:p>
            <a:r>
              <a:rPr lang="en-US" dirty="0" smtClean="0"/>
              <a:t>Smoothing </a:t>
            </a:r>
            <a:r>
              <a:rPr lang="en-US" dirty="0"/>
              <a:t>by </a:t>
            </a:r>
            <a:r>
              <a:rPr lang="en-US" b="1" dirty="0">
                <a:solidFill>
                  <a:srgbClr val="0070C0"/>
                </a:solidFill>
              </a:rPr>
              <a:t>bin means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1: 9, 9, 9, 9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2: 23, 23, 23, 23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3: 29, 29, 29, 29</a:t>
            </a:r>
          </a:p>
          <a:p>
            <a:r>
              <a:rPr lang="en-US" dirty="0" smtClean="0"/>
              <a:t>Smoothing </a:t>
            </a:r>
            <a:r>
              <a:rPr lang="en-US" dirty="0"/>
              <a:t>by </a:t>
            </a:r>
            <a:r>
              <a:rPr lang="en-US" b="1" dirty="0">
                <a:solidFill>
                  <a:srgbClr val="0070C0"/>
                </a:solidFill>
              </a:rPr>
              <a:t>bin boundaries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1: 4, 4, 4, 15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2: 21, 21, 25, 25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3: 26, 26, 26, 34</a:t>
            </a: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Binning Methods for Data Smoothing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474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731838"/>
            <a:ext cx="11018192" cy="563562"/>
          </a:xfrm>
        </p:spPr>
        <p:txBody>
          <a:bodyPr>
            <a:noAutofit/>
          </a:bodyPr>
          <a:lstStyle/>
          <a:p>
            <a:r>
              <a:rPr lang="en-US" sz="2000" dirty="0"/>
              <a:t>Discretization Without Using Class </a:t>
            </a:r>
            <a:r>
              <a:rPr lang="en-US" sz="2000" dirty="0" smtClean="0"/>
              <a:t>Labels (Binning </a:t>
            </a:r>
            <a:r>
              <a:rPr lang="en-US" sz="2000" dirty="0"/>
              <a:t>vs. Clustering) </a:t>
            </a:r>
            <a:endParaRPr lang="id-ID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1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sz="1400">
              <a:latin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971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400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Arial" panose="020B0604020202020204" pitchFamily="34" charset="0"/>
              </a:rPr>
              <a:t>Equal interval width (binning)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67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Arial" panose="020B0604020202020204" pitchFamily="34" charset="0"/>
              </a:rPr>
              <a:t>Equal frequency (binning)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096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Arial" panose="020B0604020202020204" pitchFamily="34" charset="0"/>
              </a:rPr>
              <a:t>K-means clustering leads to better results</a:t>
            </a: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68726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01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 algn="just">
              <a:tabLst>
                <a:tab pos="1198563" algn="l"/>
              </a:tabLst>
            </a:pP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Classification</a:t>
            </a:r>
            <a:r>
              <a:rPr lang="en-US" sz="2400" dirty="0">
                <a:cs typeface="Times New Roman" panose="02020603050405020304" pitchFamily="18" charset="0"/>
              </a:rPr>
              <a:t> (e.g., decision tree analysis)</a:t>
            </a:r>
          </a:p>
          <a:p>
            <a:pPr lvl="1" algn="just">
              <a:tabLst>
                <a:tab pos="1198563" algn="l"/>
              </a:tabLst>
            </a:pPr>
            <a:r>
              <a:rPr lang="en-US" sz="2200" dirty="0"/>
              <a:t>Supervised: Given class labels, e.g., cancerous vs. benign</a:t>
            </a:r>
          </a:p>
          <a:p>
            <a:pPr lvl="1" algn="just">
              <a:tabLst>
                <a:tab pos="1198563" algn="l"/>
              </a:tabLst>
            </a:pPr>
            <a:r>
              <a:rPr lang="en-US" sz="2200" dirty="0">
                <a:cs typeface="Times New Roman" panose="02020603050405020304" pitchFamily="18" charset="0"/>
              </a:rPr>
              <a:t>Using </a:t>
            </a:r>
            <a:r>
              <a:rPr lang="en-US" sz="2200" i="1" dirty="0">
                <a:cs typeface="Times New Roman" panose="02020603050405020304" pitchFamily="18" charset="0"/>
              </a:rPr>
              <a:t>entropy</a:t>
            </a:r>
            <a:r>
              <a:rPr lang="en-US" sz="2200" dirty="0">
                <a:cs typeface="Times New Roman" panose="02020603050405020304" pitchFamily="18" charset="0"/>
              </a:rPr>
              <a:t> to determine split point (discretization point)</a:t>
            </a:r>
            <a:endParaRPr lang="en-US" sz="2200" dirty="0"/>
          </a:p>
          <a:p>
            <a:pPr lvl="1" algn="just">
              <a:tabLst>
                <a:tab pos="1198563" algn="l"/>
              </a:tabLst>
            </a:pPr>
            <a:r>
              <a:rPr lang="en-US" sz="2200" dirty="0"/>
              <a:t>Top-down, recursive split</a:t>
            </a:r>
          </a:p>
          <a:p>
            <a:pPr marL="285750" indent="-285750" algn="just">
              <a:tabLst>
                <a:tab pos="1198563" algn="l"/>
              </a:tabLst>
            </a:pP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Correlation analysis </a:t>
            </a:r>
            <a:r>
              <a:rPr lang="en-US" sz="2400" dirty="0">
                <a:cs typeface="Times New Roman" panose="02020603050405020304" pitchFamily="18" charset="0"/>
              </a:rPr>
              <a:t>(e.g., Chi-merge: </a:t>
            </a:r>
            <a:r>
              <a:rPr lang="el-GR" sz="2400" dirty="0">
                <a:cs typeface="Tahoma" panose="020B0604030504040204" pitchFamily="34" charset="0"/>
              </a:rPr>
              <a:t>χ</a:t>
            </a:r>
            <a:r>
              <a:rPr lang="en-US" sz="2400" baseline="30000" dirty="0">
                <a:cs typeface="Tahoma" panose="020B0604030504040204" pitchFamily="34" charset="0"/>
              </a:rPr>
              <a:t>2</a:t>
            </a:r>
            <a:r>
              <a:rPr lang="en-US" sz="2400" dirty="0">
                <a:cs typeface="Tahoma" panose="020B0604030504040204" pitchFamily="34" charset="0"/>
              </a:rPr>
              <a:t>-based discretization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  <a:endParaRPr lang="en-US" sz="2400" dirty="0">
              <a:cs typeface="Tahoma" panose="020B0604030504040204" pitchFamily="34" charset="0"/>
            </a:endParaRPr>
          </a:p>
          <a:p>
            <a:pPr lvl="1" algn="just">
              <a:tabLst>
                <a:tab pos="1198563" algn="l"/>
              </a:tabLst>
            </a:pPr>
            <a:r>
              <a:rPr lang="en-US" sz="2200" dirty="0">
                <a:cs typeface="Tahoma" panose="020B0604030504040204" pitchFamily="34" charset="0"/>
              </a:rPr>
              <a:t>Supervised: use class information</a:t>
            </a:r>
          </a:p>
          <a:p>
            <a:pPr lvl="1" algn="just">
              <a:tabLst>
                <a:tab pos="1198563" algn="l"/>
              </a:tabLst>
            </a:pPr>
            <a:r>
              <a:rPr lang="en-US" sz="2200" dirty="0">
                <a:cs typeface="Tahoma" panose="020B0604030504040204" pitchFamily="34" charset="0"/>
              </a:rPr>
              <a:t>Bottom-up merge: find the best neighboring intervals (those having similar distributions of classes, i.e., low </a:t>
            </a:r>
            <a:r>
              <a:rPr lang="el-GR" sz="2200" dirty="0">
                <a:cs typeface="Tahoma" panose="020B0604030504040204" pitchFamily="34" charset="0"/>
              </a:rPr>
              <a:t>χ</a:t>
            </a:r>
            <a:r>
              <a:rPr lang="en-US" sz="2200" baseline="30000" dirty="0">
                <a:cs typeface="Tahoma" panose="020B0604030504040204" pitchFamily="34" charset="0"/>
              </a:rPr>
              <a:t>2</a:t>
            </a:r>
            <a:r>
              <a:rPr lang="en-US" sz="2200" dirty="0">
                <a:cs typeface="Tahoma" panose="020B0604030504040204" pitchFamily="34" charset="0"/>
              </a:rPr>
              <a:t> values) to merge</a:t>
            </a:r>
          </a:p>
          <a:p>
            <a:pPr lvl="1" algn="just">
              <a:tabLst>
                <a:tab pos="1198563" algn="l"/>
              </a:tabLst>
            </a:pPr>
            <a:r>
              <a:rPr lang="en-US" sz="2200" dirty="0">
                <a:cs typeface="Tahoma" panose="020B0604030504040204" pitchFamily="34" charset="0"/>
              </a:rPr>
              <a:t>Merge performed recursively, until a predefined stopping condition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49" y="764704"/>
            <a:ext cx="10871200" cy="563562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Discretization by </a:t>
            </a:r>
            <a:r>
              <a:rPr lang="en-US" sz="2400" dirty="0"/>
              <a:t>Classification &amp; Correlation Analysis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36972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3.6 Data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95400"/>
            <a:ext cx="10945216" cy="5124000"/>
          </a:xfrm>
        </p:spPr>
        <p:txBody>
          <a:bodyPr>
            <a:normAutofit lnSpcReduction="10000"/>
          </a:bodyPr>
          <a:lstStyle/>
          <a:p>
            <a:r>
              <a:rPr lang="id-ID" dirty="0">
                <a:solidFill>
                  <a:srgbClr val="C00000"/>
                </a:solidFill>
              </a:rPr>
              <a:t>Data</a:t>
            </a:r>
            <a:r>
              <a:rPr lang="id-ID" dirty="0"/>
              <a:t> </a:t>
            </a:r>
            <a:r>
              <a:rPr lang="id-ID" dirty="0" err="1">
                <a:solidFill>
                  <a:srgbClr val="C00000"/>
                </a:solidFill>
              </a:rPr>
              <a:t>integration</a:t>
            </a:r>
            <a:r>
              <a:rPr lang="id-ID" dirty="0"/>
              <a:t>: </a:t>
            </a:r>
          </a:p>
          <a:p>
            <a:pPr lvl="1"/>
            <a:r>
              <a:rPr lang="id-ID" dirty="0" err="1"/>
              <a:t>Combines</a:t>
            </a:r>
            <a:r>
              <a:rPr lang="id-ID" dirty="0"/>
              <a:t> data </a:t>
            </a:r>
            <a:r>
              <a:rPr lang="id-ID" dirty="0" err="1"/>
              <a:t>from</a:t>
            </a:r>
            <a:r>
              <a:rPr lang="id-ID" dirty="0"/>
              <a:t> </a:t>
            </a:r>
            <a:r>
              <a:rPr lang="id-ID" dirty="0" err="1">
                <a:solidFill>
                  <a:srgbClr val="0070C0"/>
                </a:solidFill>
              </a:rPr>
              <a:t>multiple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sources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into</a:t>
            </a:r>
            <a:r>
              <a:rPr lang="id-ID" dirty="0">
                <a:solidFill>
                  <a:srgbClr val="0070C0"/>
                </a:solidFill>
              </a:rPr>
              <a:t> a </a:t>
            </a:r>
            <a:r>
              <a:rPr lang="id-ID" dirty="0" err="1">
                <a:solidFill>
                  <a:srgbClr val="0070C0"/>
                </a:solidFill>
              </a:rPr>
              <a:t>coherent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/>
              <a:t>store</a:t>
            </a:r>
            <a:endParaRPr lang="id-ID" dirty="0"/>
          </a:p>
          <a:p>
            <a:r>
              <a:rPr lang="id-ID" dirty="0" err="1">
                <a:solidFill>
                  <a:srgbClr val="C00000"/>
                </a:solidFill>
              </a:rPr>
              <a:t>Schema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id-ID" dirty="0" err="1" smtClean="0">
                <a:solidFill>
                  <a:srgbClr val="C00000"/>
                </a:solidFill>
              </a:rPr>
              <a:t>ntegration</a:t>
            </a:r>
            <a:r>
              <a:rPr lang="id-ID" dirty="0"/>
              <a:t>: </a:t>
            </a:r>
            <a:r>
              <a:rPr lang="id-ID" dirty="0" err="1"/>
              <a:t>e.g</a:t>
            </a:r>
            <a:r>
              <a:rPr lang="id-ID" dirty="0"/>
              <a:t>., </a:t>
            </a:r>
            <a:r>
              <a:rPr lang="id-ID" dirty="0" err="1" smtClean="0"/>
              <a:t>A.cust-id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id-ID" dirty="0" err="1" smtClean="0"/>
              <a:t>B.cust-</a:t>
            </a:r>
            <a:r>
              <a:rPr lang="id-ID" dirty="0" err="1"/>
              <a:t>#</a:t>
            </a:r>
            <a:endParaRPr lang="id-ID" dirty="0"/>
          </a:p>
          <a:p>
            <a:pPr lvl="1"/>
            <a:r>
              <a:rPr lang="id-ID" dirty="0" err="1"/>
              <a:t>Integrate</a:t>
            </a:r>
            <a:r>
              <a:rPr lang="id-ID" dirty="0"/>
              <a:t> </a:t>
            </a:r>
            <a:r>
              <a:rPr lang="id-ID" dirty="0" err="1">
                <a:solidFill>
                  <a:srgbClr val="0070C0"/>
                </a:solidFill>
              </a:rPr>
              <a:t>metadata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from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different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sources</a:t>
            </a:r>
            <a:endParaRPr lang="id-ID" dirty="0">
              <a:solidFill>
                <a:srgbClr val="0070C0"/>
              </a:solidFill>
            </a:endParaRPr>
          </a:p>
          <a:p>
            <a:r>
              <a:rPr lang="id-ID" dirty="0" err="1">
                <a:solidFill>
                  <a:srgbClr val="C00000"/>
                </a:solidFill>
              </a:rPr>
              <a:t>Entity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id-ID" dirty="0" err="1" smtClean="0">
                <a:solidFill>
                  <a:srgbClr val="C00000"/>
                </a:solidFill>
              </a:rPr>
              <a:t>dentification</a:t>
            </a:r>
            <a:r>
              <a:rPr lang="id-ID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id-ID" dirty="0" err="1" smtClean="0">
                <a:solidFill>
                  <a:srgbClr val="C00000"/>
                </a:solidFill>
              </a:rPr>
              <a:t>roblem</a:t>
            </a:r>
            <a:r>
              <a:rPr lang="id-ID" dirty="0"/>
              <a:t>: </a:t>
            </a:r>
          </a:p>
          <a:p>
            <a:pPr lvl="1"/>
            <a:r>
              <a:rPr lang="id-ID" dirty="0" err="1"/>
              <a:t>Identify</a:t>
            </a:r>
            <a:r>
              <a:rPr lang="id-ID" dirty="0"/>
              <a:t> real </a:t>
            </a:r>
            <a:r>
              <a:rPr lang="id-ID" dirty="0" err="1"/>
              <a:t>world</a:t>
            </a:r>
            <a:r>
              <a:rPr lang="id-ID" dirty="0"/>
              <a:t> </a:t>
            </a:r>
            <a:r>
              <a:rPr lang="id-ID" dirty="0" err="1">
                <a:solidFill>
                  <a:srgbClr val="0070C0"/>
                </a:solidFill>
              </a:rPr>
              <a:t>entities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from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multiple</a:t>
            </a:r>
            <a:r>
              <a:rPr lang="id-ID" dirty="0">
                <a:solidFill>
                  <a:srgbClr val="0070C0"/>
                </a:solidFill>
              </a:rPr>
              <a:t> data </a:t>
            </a:r>
            <a:r>
              <a:rPr lang="id-ID" dirty="0" err="1">
                <a:solidFill>
                  <a:srgbClr val="0070C0"/>
                </a:solidFill>
              </a:rPr>
              <a:t>sources</a:t>
            </a:r>
            <a:r>
              <a:rPr lang="id-ID" dirty="0"/>
              <a:t>, </a:t>
            </a:r>
            <a:r>
              <a:rPr lang="id-ID" dirty="0" err="1"/>
              <a:t>e.g</a:t>
            </a:r>
            <a:r>
              <a:rPr lang="id-ID" dirty="0"/>
              <a:t>., Bill Clinton = William Clinton</a:t>
            </a:r>
          </a:p>
          <a:p>
            <a:r>
              <a:rPr lang="id-ID" dirty="0" err="1">
                <a:solidFill>
                  <a:srgbClr val="C00000"/>
                </a:solidFill>
              </a:rPr>
              <a:t>Detecting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and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</a:t>
            </a:r>
            <a:r>
              <a:rPr lang="id-ID" dirty="0" err="1" smtClean="0">
                <a:solidFill>
                  <a:srgbClr val="C00000"/>
                </a:solidFill>
              </a:rPr>
              <a:t>esolving</a:t>
            </a:r>
            <a:r>
              <a:rPr lang="id-ID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id-ID" dirty="0" err="1" smtClean="0">
                <a:solidFill>
                  <a:srgbClr val="C00000"/>
                </a:solidFill>
              </a:rPr>
              <a:t>ata</a:t>
            </a:r>
            <a:r>
              <a:rPr lang="id-ID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</a:t>
            </a:r>
            <a:r>
              <a:rPr lang="id-ID" dirty="0" err="1" smtClean="0">
                <a:solidFill>
                  <a:srgbClr val="C00000"/>
                </a:solidFill>
              </a:rPr>
              <a:t>alue</a:t>
            </a:r>
            <a:r>
              <a:rPr lang="id-ID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id-ID" dirty="0" err="1" smtClean="0">
                <a:solidFill>
                  <a:srgbClr val="C00000"/>
                </a:solidFill>
              </a:rPr>
              <a:t>onflicts</a:t>
            </a:r>
            <a:endParaRPr lang="id-ID" dirty="0">
              <a:solidFill>
                <a:srgbClr val="C00000"/>
              </a:solidFill>
            </a:endParaRPr>
          </a:p>
          <a:p>
            <a:pPr lvl="1"/>
            <a:r>
              <a:rPr lang="id-ID" dirty="0"/>
              <a:t>For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same</a:t>
            </a:r>
            <a:r>
              <a:rPr lang="id-ID" dirty="0"/>
              <a:t> real </a:t>
            </a:r>
            <a:r>
              <a:rPr lang="id-ID" dirty="0" err="1"/>
              <a:t>world</a:t>
            </a:r>
            <a:r>
              <a:rPr lang="id-ID" dirty="0"/>
              <a:t> </a:t>
            </a:r>
            <a:r>
              <a:rPr lang="id-ID" dirty="0" err="1"/>
              <a:t>entity</a:t>
            </a:r>
            <a:r>
              <a:rPr lang="id-ID" dirty="0"/>
              <a:t>, </a:t>
            </a:r>
            <a:r>
              <a:rPr lang="id-ID" dirty="0" err="1"/>
              <a:t>attribute</a:t>
            </a:r>
            <a:r>
              <a:rPr lang="id-ID" dirty="0"/>
              <a:t> </a:t>
            </a:r>
            <a:r>
              <a:rPr lang="id-ID" dirty="0" err="1"/>
              <a:t>values</a:t>
            </a:r>
            <a:r>
              <a:rPr lang="id-ID" dirty="0"/>
              <a:t> </a:t>
            </a:r>
            <a:r>
              <a:rPr lang="id-ID" dirty="0" err="1"/>
              <a:t>from</a:t>
            </a:r>
            <a:r>
              <a:rPr lang="id-ID" dirty="0"/>
              <a:t> </a:t>
            </a:r>
            <a:r>
              <a:rPr lang="id-ID" dirty="0" err="1"/>
              <a:t>different</a:t>
            </a:r>
            <a:r>
              <a:rPr lang="id-ID" dirty="0"/>
              <a:t> </a:t>
            </a:r>
            <a:r>
              <a:rPr lang="id-ID" dirty="0" err="1"/>
              <a:t>sources</a:t>
            </a:r>
            <a:r>
              <a:rPr lang="id-ID" dirty="0"/>
              <a:t> </a:t>
            </a:r>
            <a:r>
              <a:rPr lang="id-ID" dirty="0" err="1"/>
              <a:t>are</a:t>
            </a:r>
            <a:r>
              <a:rPr lang="id-ID" dirty="0"/>
              <a:t> </a:t>
            </a:r>
            <a:r>
              <a:rPr lang="id-ID" dirty="0" err="1"/>
              <a:t>different</a:t>
            </a:r>
            <a:endParaRPr lang="id-ID" dirty="0"/>
          </a:p>
          <a:p>
            <a:pPr lvl="1"/>
            <a:r>
              <a:rPr lang="id-ID" dirty="0" err="1"/>
              <a:t>Possible</a:t>
            </a:r>
            <a:r>
              <a:rPr lang="id-ID" dirty="0"/>
              <a:t> </a:t>
            </a:r>
            <a:r>
              <a:rPr lang="id-ID" dirty="0" err="1"/>
              <a:t>reasons</a:t>
            </a:r>
            <a:r>
              <a:rPr lang="id-ID" dirty="0"/>
              <a:t>: </a:t>
            </a:r>
            <a:r>
              <a:rPr lang="id-ID" dirty="0" err="1"/>
              <a:t>different</a:t>
            </a:r>
            <a:r>
              <a:rPr lang="id-ID" dirty="0"/>
              <a:t> </a:t>
            </a:r>
            <a:r>
              <a:rPr lang="id-ID" dirty="0" err="1"/>
              <a:t>representations</a:t>
            </a:r>
            <a:r>
              <a:rPr lang="id-ID" dirty="0"/>
              <a:t>, </a:t>
            </a:r>
            <a:r>
              <a:rPr lang="id-ID" dirty="0" err="1"/>
              <a:t>different</a:t>
            </a:r>
            <a:r>
              <a:rPr lang="id-ID" dirty="0"/>
              <a:t> </a:t>
            </a:r>
            <a:r>
              <a:rPr lang="id-ID" dirty="0" err="1"/>
              <a:t>scales</a:t>
            </a:r>
            <a:r>
              <a:rPr lang="id-ID" dirty="0"/>
              <a:t>, </a:t>
            </a:r>
            <a:r>
              <a:rPr lang="id-ID" dirty="0" err="1"/>
              <a:t>e.g</a:t>
            </a:r>
            <a:r>
              <a:rPr lang="id-ID" dirty="0"/>
              <a:t>., </a:t>
            </a:r>
            <a:r>
              <a:rPr lang="id-ID" dirty="0" err="1"/>
              <a:t>metric</a:t>
            </a:r>
            <a:r>
              <a:rPr lang="id-ID" dirty="0"/>
              <a:t> vs. British </a:t>
            </a:r>
            <a:r>
              <a:rPr lang="id-ID" dirty="0" err="1"/>
              <a:t>units</a:t>
            </a:r>
            <a:endParaRPr lang="id-ID" dirty="0"/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Data </a:t>
            </a:r>
            <a:r>
              <a:rPr lang="id-ID" dirty="0" err="1"/>
              <a:t>Integration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35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95400"/>
            <a:ext cx="10945216" cy="5409749"/>
          </a:xfrm>
        </p:spPr>
        <p:txBody>
          <a:bodyPr>
            <a:normAutofit/>
          </a:bodyPr>
          <a:lstStyle/>
          <a:p>
            <a:r>
              <a:rPr lang="en-US" dirty="0"/>
              <a:t>Redundant data occur often </a:t>
            </a:r>
            <a:r>
              <a:rPr lang="en-US" dirty="0">
                <a:solidFill>
                  <a:srgbClr val="C00000"/>
                </a:solidFill>
              </a:rPr>
              <a:t>when integration of multiple databases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Object identification</a:t>
            </a:r>
            <a:r>
              <a:rPr lang="en-US" dirty="0"/>
              <a:t>:  The same attribute or object may have different names in different databases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Derivable data</a:t>
            </a:r>
            <a:r>
              <a:rPr lang="en-US" dirty="0"/>
              <a:t>: One attribute may be a “derived” attribute in another table, e.g., annual revenue</a:t>
            </a:r>
          </a:p>
          <a:p>
            <a:r>
              <a:rPr lang="en-US" dirty="0">
                <a:solidFill>
                  <a:srgbClr val="C00000"/>
                </a:solidFill>
              </a:rPr>
              <a:t>Redundant attributes </a:t>
            </a:r>
            <a:r>
              <a:rPr lang="en-US" dirty="0"/>
              <a:t>may be able to be detected by </a:t>
            </a:r>
            <a:r>
              <a:rPr lang="en-US" dirty="0">
                <a:solidFill>
                  <a:srgbClr val="C00000"/>
                </a:solidFill>
              </a:rPr>
              <a:t>correlation analysis </a:t>
            </a:r>
            <a:r>
              <a:rPr lang="en-US" dirty="0"/>
              <a:t>and covariance analysis</a:t>
            </a:r>
          </a:p>
          <a:p>
            <a:r>
              <a:rPr lang="en-US" dirty="0"/>
              <a:t>Careful integration of the data from multiple sources may help </a:t>
            </a:r>
            <a:r>
              <a:rPr lang="en-US" dirty="0">
                <a:solidFill>
                  <a:srgbClr val="C00000"/>
                </a:solidFill>
              </a:rPr>
              <a:t>reduce/avoid redundancies </a:t>
            </a:r>
            <a:r>
              <a:rPr lang="en-US" dirty="0"/>
              <a:t>and inconsistencies and improve mining speed and quality</a:t>
            </a: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Handling</a:t>
            </a:r>
            <a:r>
              <a:rPr lang="id-ID" dirty="0"/>
              <a:t> </a:t>
            </a:r>
            <a:r>
              <a:rPr lang="id-ID" dirty="0" err="1"/>
              <a:t>Redundancy</a:t>
            </a:r>
            <a:r>
              <a:rPr lang="id-ID" dirty="0"/>
              <a:t> </a:t>
            </a:r>
            <a:r>
              <a:rPr lang="id-ID" dirty="0" err="1"/>
              <a:t>in</a:t>
            </a:r>
            <a:r>
              <a:rPr lang="id-ID" dirty="0"/>
              <a:t> Data </a:t>
            </a:r>
            <a:r>
              <a:rPr lang="id-ID" dirty="0" err="1"/>
              <a:t>Integration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558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95400"/>
            <a:ext cx="10945216" cy="535305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Jiawei</a:t>
            </a:r>
            <a:r>
              <a:rPr lang="en-US" sz="2400" dirty="0"/>
              <a:t> Han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Micheline</a:t>
            </a:r>
            <a:r>
              <a:rPr lang="id-ID" sz="2400" dirty="0"/>
              <a:t> </a:t>
            </a:r>
            <a:r>
              <a:rPr lang="id-ID" sz="2400" dirty="0" err="1"/>
              <a:t>Kamber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Concepts and Techniques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Third Edition</a:t>
            </a:r>
            <a:r>
              <a:rPr lang="id-ID" sz="2400" dirty="0"/>
              <a:t>, </a:t>
            </a:r>
            <a:r>
              <a:rPr lang="id-ID" sz="2400" i="1" dirty="0" err="1"/>
              <a:t>Elsevier</a:t>
            </a:r>
            <a:r>
              <a:rPr lang="id-ID" sz="2400" dirty="0"/>
              <a:t>, 20</a:t>
            </a:r>
            <a:r>
              <a:rPr lang="en-US" sz="2400" dirty="0"/>
              <a:t>12</a:t>
            </a:r>
            <a:endParaRPr lang="id-ID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Ian H. Witten, Frank Eibe, Mark A. Hall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 </a:t>
            </a:r>
            <a:r>
              <a:rPr lang="id-ID" sz="2400" dirty="0">
                <a:solidFill>
                  <a:srgbClr val="C00000"/>
                </a:solidFill>
              </a:rPr>
              <a:t>P</a:t>
            </a:r>
            <a:r>
              <a:rPr lang="en-US" sz="2400" dirty="0" err="1">
                <a:solidFill>
                  <a:srgbClr val="C00000"/>
                </a:solidFill>
              </a:rPr>
              <a:t>ractical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>
                <a:solidFill>
                  <a:srgbClr val="C00000"/>
                </a:solidFill>
              </a:rPr>
              <a:t>achine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srgbClr val="C00000"/>
                </a:solidFill>
              </a:rPr>
              <a:t>earning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>
                <a:solidFill>
                  <a:srgbClr val="C00000"/>
                </a:solidFill>
              </a:rPr>
              <a:t>ools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>
                <a:solidFill>
                  <a:srgbClr val="C00000"/>
                </a:solidFill>
              </a:rPr>
              <a:t>echniques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3rd </a:t>
            </a:r>
            <a:r>
              <a:rPr lang="id-ID" sz="2400" dirty="0">
                <a:solidFill>
                  <a:srgbClr val="C00000"/>
                </a:solidFill>
              </a:rPr>
              <a:t>E</a:t>
            </a:r>
            <a:r>
              <a:rPr lang="en-US" sz="2400" dirty="0">
                <a:solidFill>
                  <a:srgbClr val="C00000"/>
                </a:solidFill>
              </a:rPr>
              <a:t>d</a:t>
            </a:r>
            <a:r>
              <a:rPr lang="id-ID" sz="2400" dirty="0" err="1">
                <a:solidFill>
                  <a:srgbClr val="C00000"/>
                </a:solidFill>
              </a:rPr>
              <a:t>ition</a:t>
            </a:r>
            <a:r>
              <a:rPr lang="id-ID" sz="2400" dirty="0"/>
              <a:t>, </a:t>
            </a:r>
            <a:r>
              <a:rPr lang="id-ID" sz="2400" i="1" dirty="0" err="1"/>
              <a:t>Elsevier</a:t>
            </a:r>
            <a:r>
              <a:rPr lang="id-ID" sz="2400" dirty="0"/>
              <a:t>, 2011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Markus Hofmann and Ralf </a:t>
            </a:r>
            <a:r>
              <a:rPr lang="en-US" sz="2400" dirty="0" err="1"/>
              <a:t>Klinkenberg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C00000"/>
                </a:solidFill>
              </a:rPr>
              <a:t>RapidMiner</a:t>
            </a:r>
            <a:r>
              <a:rPr lang="en-US" sz="2400" dirty="0">
                <a:solidFill>
                  <a:srgbClr val="C00000"/>
                </a:solidFill>
              </a:rPr>
              <a:t>: Data Mining Use Cases and Business Analytics Applications</a:t>
            </a:r>
            <a:r>
              <a:rPr lang="en-US" sz="2400" dirty="0"/>
              <a:t>, </a:t>
            </a:r>
            <a:r>
              <a:rPr lang="en-US" sz="2400" i="1" dirty="0"/>
              <a:t>CRC Press Taylor &amp; Francis Group</a:t>
            </a:r>
            <a:r>
              <a:rPr lang="en-US" sz="2400" dirty="0"/>
              <a:t>, 2014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Daniel T. Larose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Discovering </a:t>
            </a:r>
            <a:r>
              <a:rPr lang="id-ID" sz="2400" dirty="0">
                <a:solidFill>
                  <a:srgbClr val="C00000"/>
                </a:solidFill>
              </a:rPr>
              <a:t>K</a:t>
            </a:r>
            <a:r>
              <a:rPr lang="en-US" sz="2400" dirty="0" err="1">
                <a:solidFill>
                  <a:srgbClr val="C00000"/>
                </a:solidFill>
              </a:rPr>
              <a:t>nowledge</a:t>
            </a:r>
            <a:r>
              <a:rPr lang="en-US" sz="2400" dirty="0">
                <a:solidFill>
                  <a:srgbClr val="C00000"/>
                </a:solidFill>
              </a:rPr>
              <a:t> in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>
                <a:solidFill>
                  <a:srgbClr val="C00000"/>
                </a:solidFill>
              </a:rPr>
              <a:t>ata</a:t>
            </a:r>
            <a:r>
              <a:rPr lang="en-US" sz="2400" dirty="0">
                <a:solidFill>
                  <a:srgbClr val="C00000"/>
                </a:solidFill>
              </a:rPr>
              <a:t>: an </a:t>
            </a:r>
            <a:r>
              <a:rPr lang="id-ID" sz="2400" dirty="0">
                <a:solidFill>
                  <a:srgbClr val="C00000"/>
                </a:solidFill>
              </a:rPr>
              <a:t>I</a:t>
            </a:r>
            <a:r>
              <a:rPr lang="en-US" sz="2400" dirty="0" err="1">
                <a:solidFill>
                  <a:srgbClr val="C00000"/>
                </a:solidFill>
              </a:rPr>
              <a:t>ntroduction</a:t>
            </a:r>
            <a:r>
              <a:rPr lang="en-US" sz="2400" dirty="0">
                <a:solidFill>
                  <a:srgbClr val="C00000"/>
                </a:solidFill>
              </a:rPr>
              <a:t> to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>
                <a:solidFill>
                  <a:srgbClr val="C00000"/>
                </a:solidFill>
              </a:rPr>
              <a:t>ata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>
                <a:solidFill>
                  <a:srgbClr val="C00000"/>
                </a:solidFill>
              </a:rPr>
              <a:t>ining</a:t>
            </a:r>
            <a:r>
              <a:rPr lang="id-ID" sz="2400" dirty="0"/>
              <a:t>, </a:t>
            </a:r>
            <a:r>
              <a:rPr lang="id-ID" sz="2400" i="1" dirty="0"/>
              <a:t>John </a:t>
            </a:r>
            <a:r>
              <a:rPr lang="id-ID" sz="2400" i="1" dirty="0" err="1"/>
              <a:t>Wiley</a:t>
            </a:r>
            <a:r>
              <a:rPr lang="id-ID" sz="2400" i="1" dirty="0"/>
              <a:t> &amp; Sons</a:t>
            </a:r>
            <a:r>
              <a:rPr lang="id-ID" sz="2400" dirty="0"/>
              <a:t>, 2005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Ethem</a:t>
            </a:r>
            <a:r>
              <a:rPr lang="en-US" sz="2400" dirty="0"/>
              <a:t> </a:t>
            </a:r>
            <a:r>
              <a:rPr lang="en-US" sz="2400" dirty="0" err="1"/>
              <a:t>Alpaydin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Introduction to Machine Learning</a:t>
            </a:r>
            <a:r>
              <a:rPr lang="en-US" sz="2400" dirty="0"/>
              <a:t>, 3rd ed., </a:t>
            </a:r>
            <a:r>
              <a:rPr lang="en-US" sz="2400" i="1" dirty="0"/>
              <a:t>MIT Press</a:t>
            </a:r>
            <a:r>
              <a:rPr lang="en-US" sz="2400" dirty="0"/>
              <a:t>, 2014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Florin </a:t>
            </a:r>
            <a:r>
              <a:rPr lang="en-US" sz="2400" dirty="0" err="1"/>
              <a:t>Gorunescu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 Concepts, Models and Techniques</a:t>
            </a:r>
            <a:r>
              <a:rPr lang="id-ID" sz="2400" dirty="0"/>
              <a:t>, </a:t>
            </a:r>
            <a:r>
              <a:rPr lang="en-US" sz="2400" i="1" dirty="0"/>
              <a:t>Springer</a:t>
            </a:r>
            <a:r>
              <a:rPr lang="id-ID" sz="2400" dirty="0"/>
              <a:t>, </a:t>
            </a:r>
            <a:r>
              <a:rPr lang="en-US" sz="2400" dirty="0"/>
              <a:t> 2011 </a:t>
            </a:r>
            <a:endParaRPr lang="id-ID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Oded</a:t>
            </a:r>
            <a:r>
              <a:rPr lang="en-US" sz="2400" dirty="0"/>
              <a:t> </a:t>
            </a:r>
            <a:r>
              <a:rPr lang="en-US" sz="2400" dirty="0" err="1"/>
              <a:t>Maimon</a:t>
            </a:r>
            <a:r>
              <a:rPr lang="en-US" sz="2400" dirty="0"/>
              <a:t> </a:t>
            </a:r>
            <a:r>
              <a:rPr lang="id-ID" sz="2400" dirty="0" err="1"/>
              <a:t>and</a:t>
            </a:r>
            <a:r>
              <a:rPr lang="en-US" sz="2400" dirty="0"/>
              <a:t> </a:t>
            </a:r>
            <a:r>
              <a:rPr lang="en-US" sz="2400" dirty="0" err="1"/>
              <a:t>Lior</a:t>
            </a:r>
            <a:r>
              <a:rPr lang="en-US" sz="2400" dirty="0"/>
              <a:t> </a:t>
            </a:r>
            <a:r>
              <a:rPr lang="en-US" sz="2400" dirty="0" err="1"/>
              <a:t>Rokach</a:t>
            </a:r>
            <a:r>
              <a:rPr lang="id-ID" sz="2400" dirty="0">
                <a:solidFill>
                  <a:srgbClr val="C00000"/>
                </a:solidFill>
              </a:rPr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 and Knowledge Discovery Handbook</a:t>
            </a:r>
            <a:r>
              <a:rPr lang="id-ID" sz="2400" dirty="0">
                <a:solidFill>
                  <a:srgbClr val="C00000"/>
                </a:solidFill>
              </a:rPr>
              <a:t> Second </a:t>
            </a:r>
            <a:r>
              <a:rPr lang="id-ID" sz="2400" dirty="0" err="1">
                <a:solidFill>
                  <a:srgbClr val="C00000"/>
                </a:solidFill>
              </a:rPr>
              <a:t>Edition</a:t>
            </a:r>
            <a:r>
              <a:rPr lang="id-ID" sz="2400" dirty="0"/>
              <a:t>, </a:t>
            </a:r>
            <a:r>
              <a:rPr lang="id-ID" sz="2400" i="1" dirty="0" err="1"/>
              <a:t>Springer</a:t>
            </a:r>
            <a:r>
              <a:rPr lang="id-ID" sz="2400" dirty="0"/>
              <a:t>, 2010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Warren Liao and </a:t>
            </a:r>
            <a:r>
              <a:rPr lang="en-US" sz="2400" dirty="0" err="1"/>
              <a:t>Evangelos</a:t>
            </a:r>
            <a:r>
              <a:rPr lang="en-US" sz="2400" dirty="0"/>
              <a:t> </a:t>
            </a:r>
            <a:r>
              <a:rPr lang="en-US" sz="2400" dirty="0" err="1"/>
              <a:t>Triantaphyllou</a:t>
            </a:r>
            <a:r>
              <a:rPr lang="id-ID" sz="2400" dirty="0"/>
              <a:t> (</a:t>
            </a:r>
            <a:r>
              <a:rPr lang="id-ID" sz="2400" dirty="0" err="1"/>
              <a:t>eds</a:t>
            </a:r>
            <a:r>
              <a:rPr lang="id-ID" sz="2400" dirty="0"/>
              <a:t>.), </a:t>
            </a:r>
            <a:r>
              <a:rPr lang="en-US" sz="2400" dirty="0">
                <a:solidFill>
                  <a:srgbClr val="C00000"/>
                </a:solidFill>
              </a:rPr>
              <a:t>Recent Advances in Data Mining of Enterprise Data: Algorithms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and Applications</a:t>
            </a:r>
            <a:r>
              <a:rPr lang="id-ID" sz="2400" dirty="0"/>
              <a:t>, </a:t>
            </a:r>
            <a:r>
              <a:rPr lang="id-ID" sz="2400" i="1" dirty="0"/>
              <a:t>World </a:t>
            </a:r>
            <a:r>
              <a:rPr lang="id-ID" sz="2400" i="1" dirty="0" err="1"/>
              <a:t>Scientific</a:t>
            </a:r>
            <a:r>
              <a:rPr lang="id-ID" sz="2400" dirty="0"/>
              <a:t>, 2007</a:t>
            </a:r>
            <a:r>
              <a:rPr lang="en-US" sz="2400" dirty="0"/>
              <a:t> </a:t>
            </a:r>
            <a:endParaRPr lang="id-ID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Referensi</a:t>
            </a:r>
            <a:endParaRPr lang="id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2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95400"/>
            <a:ext cx="11089232" cy="52903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rgbClr val="C00000"/>
                </a:solidFill>
              </a:rPr>
              <a:t>Data </a:t>
            </a:r>
            <a:r>
              <a:rPr lang="id-ID" dirty="0">
                <a:solidFill>
                  <a:srgbClr val="C00000"/>
                </a:solidFill>
              </a:rPr>
              <a:t>reduction</a:t>
            </a:r>
          </a:p>
          <a:p>
            <a:pPr lvl="1"/>
            <a:r>
              <a:rPr lang="id-ID" dirty="0" err="1"/>
              <a:t>Dimensionality</a:t>
            </a:r>
            <a:r>
              <a:rPr lang="id-ID" dirty="0"/>
              <a:t> </a:t>
            </a:r>
            <a:r>
              <a:rPr lang="id-ID" dirty="0" err="1"/>
              <a:t>reduction</a:t>
            </a:r>
            <a:endParaRPr lang="id-ID" dirty="0"/>
          </a:p>
          <a:p>
            <a:pPr lvl="1"/>
            <a:r>
              <a:rPr lang="id-ID" dirty="0" err="1"/>
              <a:t>Numerosity</a:t>
            </a:r>
            <a:r>
              <a:rPr lang="id-ID" dirty="0"/>
              <a:t> </a:t>
            </a:r>
            <a:r>
              <a:rPr lang="id-ID" dirty="0" err="1"/>
              <a:t>reduction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rgbClr val="C00000"/>
                </a:solidFill>
              </a:rPr>
              <a:t>Data </a:t>
            </a:r>
            <a:r>
              <a:rPr lang="id-ID" dirty="0" err="1">
                <a:solidFill>
                  <a:srgbClr val="C00000"/>
                </a:solidFill>
              </a:rPr>
              <a:t>transformation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/>
              <a:t>and</a:t>
            </a:r>
            <a:r>
              <a:rPr lang="id-ID" dirty="0"/>
              <a:t> data </a:t>
            </a:r>
            <a:r>
              <a:rPr lang="id-ID" dirty="0" err="1"/>
              <a:t>discretization</a:t>
            </a:r>
            <a:endParaRPr lang="id-ID" dirty="0"/>
          </a:p>
          <a:p>
            <a:pPr lvl="1"/>
            <a:r>
              <a:rPr lang="id-ID" dirty="0" err="1"/>
              <a:t>Normalization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rgbClr val="C00000"/>
                </a:solidFill>
              </a:rPr>
              <a:t>Data </a:t>
            </a:r>
            <a:r>
              <a:rPr lang="id-ID" dirty="0" err="1">
                <a:solidFill>
                  <a:srgbClr val="C00000"/>
                </a:solidFill>
              </a:rPr>
              <a:t>integration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/>
              <a:t>from</a:t>
            </a:r>
            <a:r>
              <a:rPr lang="id-ID" dirty="0"/>
              <a:t> </a:t>
            </a:r>
            <a:r>
              <a:rPr lang="id-ID" dirty="0" err="1"/>
              <a:t>multiple</a:t>
            </a:r>
            <a:r>
              <a:rPr lang="id-ID" dirty="0"/>
              <a:t> </a:t>
            </a:r>
            <a:r>
              <a:rPr lang="id-ID" dirty="0" err="1"/>
              <a:t>sources</a:t>
            </a:r>
            <a:r>
              <a:rPr lang="id-ID" dirty="0"/>
              <a:t>: </a:t>
            </a:r>
          </a:p>
          <a:p>
            <a:pPr lvl="1"/>
            <a:r>
              <a:rPr lang="id-ID" dirty="0" err="1"/>
              <a:t>Entity</a:t>
            </a:r>
            <a:r>
              <a:rPr lang="id-ID" dirty="0"/>
              <a:t> </a:t>
            </a:r>
            <a:r>
              <a:rPr lang="id-ID" dirty="0" err="1"/>
              <a:t>identification</a:t>
            </a:r>
            <a:r>
              <a:rPr lang="id-ID" dirty="0"/>
              <a:t> problem</a:t>
            </a:r>
          </a:p>
          <a:p>
            <a:pPr lvl="1"/>
            <a:r>
              <a:rPr lang="id-ID" dirty="0" err="1"/>
              <a:t>Remove</a:t>
            </a:r>
            <a:r>
              <a:rPr lang="id-ID" dirty="0"/>
              <a:t> </a:t>
            </a:r>
            <a:r>
              <a:rPr lang="id-ID" dirty="0" err="1"/>
              <a:t>redundancies</a:t>
            </a:r>
            <a:endParaRPr lang="id-ID" dirty="0"/>
          </a:p>
          <a:p>
            <a:pPr lvl="1"/>
            <a:r>
              <a:rPr lang="id-ID" dirty="0" err="1"/>
              <a:t>Detect</a:t>
            </a:r>
            <a:r>
              <a:rPr lang="id-ID" dirty="0"/>
              <a:t> </a:t>
            </a:r>
            <a:r>
              <a:rPr lang="id-ID" dirty="0" err="1" smtClean="0"/>
              <a:t>inconsistencies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Kesimpulan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587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3.1 Data</a:t>
            </a:r>
          </a:p>
          <a:p>
            <a:pPr marL="0" indent="0">
              <a:buNone/>
            </a:pP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3.2 Data Preprocessing</a:t>
            </a:r>
          </a:p>
          <a:p>
            <a:pPr marL="0" indent="0">
              <a:buNone/>
            </a:pP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3.3 Data Cleaning</a:t>
            </a:r>
          </a:p>
          <a:p>
            <a:pPr marL="0" indent="0">
              <a:buNone/>
            </a:pPr>
            <a:r>
              <a:rPr lang="id-ID" dirty="0">
                <a:solidFill>
                  <a:schemeClr val="tx1">
                    <a:lumMod val="75000"/>
                  </a:schemeClr>
                </a:solidFill>
              </a:rPr>
              <a:t>3.4 Data Reduction</a:t>
            </a:r>
          </a:p>
          <a:p>
            <a:pPr marL="0" indent="0">
              <a:buNone/>
            </a:pPr>
            <a:r>
              <a:rPr lang="id-ID" dirty="0"/>
              <a:t>3.5 Data Transformation and Data Discretization</a:t>
            </a:r>
          </a:p>
          <a:p>
            <a:pPr marL="0" indent="0">
              <a:buNone/>
            </a:pPr>
            <a:r>
              <a:rPr lang="id-ID" dirty="0"/>
              <a:t>3.6 Data Integration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3.4 Data Reduction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295400"/>
            <a:ext cx="10873208" cy="54725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Data Reduction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Obtain a </a:t>
            </a:r>
            <a:r>
              <a:rPr lang="en-US" sz="2000" dirty="0">
                <a:solidFill>
                  <a:srgbClr val="0070C0"/>
                </a:solidFill>
              </a:rPr>
              <a:t>reduced representation of the data set </a:t>
            </a:r>
            <a:r>
              <a:rPr lang="en-US" sz="2000" dirty="0"/>
              <a:t>that is much smaller in volume but yet produces the same analytical results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Why Data Reduction?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 database/data warehouse may store </a:t>
            </a:r>
            <a:r>
              <a:rPr lang="en-US" sz="2000" dirty="0">
                <a:solidFill>
                  <a:srgbClr val="0070C0"/>
                </a:solidFill>
              </a:rPr>
              <a:t>terabytes of data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Complex data analysis </a:t>
            </a:r>
            <a:r>
              <a:rPr lang="en-US" sz="2000" dirty="0">
                <a:solidFill>
                  <a:srgbClr val="0070C0"/>
                </a:solidFill>
              </a:rPr>
              <a:t>take a very long time to run </a:t>
            </a:r>
            <a:r>
              <a:rPr lang="en-US" sz="2000" dirty="0"/>
              <a:t>on the complete dataset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Data Reduction Strategies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hlink"/>
                </a:solidFill>
              </a:rPr>
              <a:t>Dimensionality </a:t>
            </a:r>
            <a:r>
              <a:rPr lang="en-US" dirty="0" smtClean="0">
                <a:solidFill>
                  <a:schemeClr val="hlink"/>
                </a:solidFill>
              </a:rPr>
              <a:t>reduction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>
                <a:solidFill>
                  <a:srgbClr val="00B050"/>
                </a:solidFill>
              </a:rPr>
              <a:t>Feature Extraction</a:t>
            </a:r>
            <a:endParaRPr lang="en-US" sz="18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>
                <a:solidFill>
                  <a:srgbClr val="00B050"/>
                </a:solidFill>
              </a:rPr>
              <a:t>Feature Selection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chemeClr val="hlink"/>
                </a:solidFill>
              </a:rPr>
              <a:t>Numerosity</a:t>
            </a:r>
            <a:r>
              <a:rPr lang="en-US" dirty="0">
                <a:solidFill>
                  <a:schemeClr val="hlink"/>
                </a:solidFill>
              </a:rPr>
              <a:t> reduction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Data </a:t>
            </a:r>
            <a:r>
              <a:rPr lang="en-US" dirty="0">
                <a:solidFill>
                  <a:srgbClr val="0070C0"/>
                </a:solidFill>
              </a:rPr>
              <a:t>Reduction</a:t>
            </a:r>
            <a:r>
              <a:rPr lang="en-US" dirty="0"/>
              <a:t>)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en-US" sz="1800" dirty="0"/>
              <a:t>Regression and Log-Linear Models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Histograms, clustering, sampling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Data </a:t>
            </a:r>
            <a:r>
              <a:rPr lang="id-ID" dirty="0" err="1"/>
              <a:t>Reduction</a:t>
            </a:r>
            <a:r>
              <a:rPr lang="id-ID" dirty="0"/>
              <a:t> </a:t>
            </a:r>
            <a:r>
              <a:rPr lang="id-ID" dirty="0" err="1"/>
              <a:t>Strategies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305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Curse of </a:t>
            </a:r>
            <a:r>
              <a:rPr lang="en-US" dirty="0">
                <a:solidFill>
                  <a:srgbClr val="C00000"/>
                </a:solidFill>
              </a:rPr>
              <a:t>dimensionality</a:t>
            </a:r>
          </a:p>
          <a:p>
            <a:pPr lvl="1"/>
            <a:r>
              <a:rPr lang="en-US" dirty="0"/>
              <a:t>When dimensionality increases, </a:t>
            </a:r>
            <a:r>
              <a:rPr lang="en-US" dirty="0">
                <a:solidFill>
                  <a:srgbClr val="0070C0"/>
                </a:solidFill>
              </a:rPr>
              <a:t>data becomes increasingly sparse</a:t>
            </a:r>
          </a:p>
          <a:p>
            <a:pPr lvl="1"/>
            <a:r>
              <a:rPr lang="en-US" dirty="0"/>
              <a:t>Density and distance between points, which is critical to clustering, outlier analysis, </a:t>
            </a:r>
            <a:r>
              <a:rPr lang="en-US" dirty="0">
                <a:solidFill>
                  <a:srgbClr val="0070C0"/>
                </a:solidFill>
              </a:rPr>
              <a:t>becomes less meaningful</a:t>
            </a:r>
          </a:p>
          <a:p>
            <a:pPr lvl="1"/>
            <a:r>
              <a:rPr lang="en-US" dirty="0"/>
              <a:t>The possible combinations of subspaces will grow exponentially</a:t>
            </a:r>
          </a:p>
          <a:p>
            <a:r>
              <a:rPr lang="en-US" dirty="0"/>
              <a:t>Dimensionality </a:t>
            </a:r>
            <a:r>
              <a:rPr lang="en-US" dirty="0">
                <a:solidFill>
                  <a:srgbClr val="C00000"/>
                </a:solidFill>
              </a:rPr>
              <a:t>reduction</a:t>
            </a:r>
          </a:p>
          <a:p>
            <a:pPr lvl="1"/>
            <a:r>
              <a:rPr lang="en-US" dirty="0"/>
              <a:t>Avoid the curse of dimensionality</a:t>
            </a:r>
          </a:p>
          <a:p>
            <a:pPr lvl="1"/>
            <a:r>
              <a:rPr lang="en-US" dirty="0"/>
              <a:t>Help </a:t>
            </a:r>
            <a:r>
              <a:rPr lang="en-US" dirty="0">
                <a:solidFill>
                  <a:srgbClr val="0070C0"/>
                </a:solidFill>
              </a:rPr>
              <a:t>eliminate irrelevant features </a:t>
            </a:r>
            <a:r>
              <a:rPr lang="en-US" dirty="0"/>
              <a:t>and reduce noise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Reduce time and space </a:t>
            </a:r>
            <a:r>
              <a:rPr lang="en-US" dirty="0"/>
              <a:t>required in data mining</a:t>
            </a:r>
          </a:p>
          <a:p>
            <a:pPr lvl="1"/>
            <a:r>
              <a:rPr lang="en-US" dirty="0"/>
              <a:t>Allow easier visualization</a:t>
            </a:r>
          </a:p>
          <a:p>
            <a:r>
              <a:rPr lang="en-US" dirty="0"/>
              <a:t>Dimensionality </a:t>
            </a:r>
            <a:r>
              <a:rPr lang="en-US" dirty="0">
                <a:solidFill>
                  <a:srgbClr val="C00000"/>
                </a:solidFill>
              </a:rPr>
              <a:t>reduction techniques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Feature Extraction</a:t>
            </a:r>
            <a:r>
              <a:rPr lang="en-US" dirty="0" smtClean="0"/>
              <a:t>: Wavelet transforms, Principal </a:t>
            </a:r>
            <a:r>
              <a:rPr lang="en-US" dirty="0"/>
              <a:t>Component </a:t>
            </a:r>
            <a:r>
              <a:rPr lang="en-US" dirty="0" smtClean="0"/>
              <a:t>Analysis (PCA)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Feature Selection</a:t>
            </a:r>
            <a:r>
              <a:rPr lang="en-US" dirty="0" smtClean="0"/>
              <a:t>: Filter, Wrapper, Embedded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Dimensionality </a:t>
            </a:r>
            <a:r>
              <a:rPr lang="en-US" dirty="0"/>
              <a:t>Reduction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69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95400"/>
            <a:ext cx="10945216" cy="54102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Given </a:t>
            </a:r>
            <a:r>
              <a:rPr lang="en-US" sz="2600" i="1" dirty="0"/>
              <a:t>N</a:t>
            </a:r>
            <a:r>
              <a:rPr lang="en-US" sz="2600" dirty="0"/>
              <a:t> data vectors from </a:t>
            </a:r>
            <a:r>
              <a:rPr lang="en-US" sz="2600" i="1" dirty="0"/>
              <a:t>n</a:t>
            </a:r>
            <a:r>
              <a:rPr lang="en-US" sz="2600" dirty="0"/>
              <a:t>-dimensions, </a:t>
            </a:r>
            <a:r>
              <a:rPr lang="en-US" sz="2600" dirty="0">
                <a:solidFill>
                  <a:srgbClr val="C00000"/>
                </a:solidFill>
              </a:rPr>
              <a:t>find </a:t>
            </a:r>
            <a:r>
              <a:rPr lang="en-US" sz="2600" i="1" dirty="0">
                <a:solidFill>
                  <a:srgbClr val="C00000"/>
                </a:solidFill>
              </a:rPr>
              <a:t>k</a:t>
            </a:r>
            <a:r>
              <a:rPr lang="en-US" sz="2600" dirty="0">
                <a:solidFill>
                  <a:srgbClr val="C00000"/>
                </a:solidFill>
              </a:rPr>
              <a:t> ≤ </a:t>
            </a:r>
            <a:r>
              <a:rPr lang="en-US" sz="2600" i="1" dirty="0">
                <a:solidFill>
                  <a:srgbClr val="C00000"/>
                </a:solidFill>
              </a:rPr>
              <a:t>n </a:t>
            </a:r>
            <a:r>
              <a:rPr lang="en-US" sz="2600" dirty="0">
                <a:solidFill>
                  <a:srgbClr val="C00000"/>
                </a:solidFill>
              </a:rPr>
              <a:t>orthogonal vectors (</a:t>
            </a:r>
            <a:r>
              <a:rPr lang="en-US" sz="2600" i="1" dirty="0">
                <a:solidFill>
                  <a:srgbClr val="C00000"/>
                </a:solidFill>
              </a:rPr>
              <a:t>principal components</a:t>
            </a:r>
            <a:r>
              <a:rPr lang="en-US" sz="2600" dirty="0">
                <a:solidFill>
                  <a:srgbClr val="C00000"/>
                </a:solidFill>
              </a:rPr>
              <a:t>)</a:t>
            </a:r>
            <a:r>
              <a:rPr lang="en-US" sz="2600" dirty="0"/>
              <a:t> that can be best used to represent data 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Normalize input data</a:t>
            </a:r>
            <a:r>
              <a:rPr lang="en-US" sz="2000" dirty="0"/>
              <a:t>: Each attribute falls within the same range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Compute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>
                <a:solidFill>
                  <a:srgbClr val="0070C0"/>
                </a:solidFill>
              </a:rPr>
              <a:t> orthonormal (unit) vectors</a:t>
            </a:r>
            <a:r>
              <a:rPr lang="en-US" sz="2000" dirty="0"/>
              <a:t>, i.e., </a:t>
            </a:r>
            <a:r>
              <a:rPr lang="en-US" sz="2000" i="1" dirty="0"/>
              <a:t>principal components</a:t>
            </a:r>
            <a:endParaRPr lang="en-US" sz="20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Each input data (vector) is a linear combination of the </a:t>
            </a:r>
            <a:r>
              <a:rPr lang="en-US" sz="2000" i="1" dirty="0"/>
              <a:t>k</a:t>
            </a:r>
            <a:r>
              <a:rPr lang="en-US" sz="2000" dirty="0"/>
              <a:t> principal component vectors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>
                <a:sym typeface="Symbol" panose="05050102010706020507" pitchFamily="18" charset="2"/>
              </a:rPr>
              <a:t>The principal components are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sorted in order of decreasing “significance”</a:t>
            </a:r>
            <a:r>
              <a:rPr lang="en-US" sz="2000" dirty="0">
                <a:sym typeface="Symbol" panose="05050102010706020507" pitchFamily="18" charset="2"/>
              </a:rPr>
              <a:t> or strength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>
                <a:sym typeface="Symbol" panose="05050102010706020507" pitchFamily="18" charset="2"/>
              </a:rPr>
              <a:t>Since the components are sorted, the size of the data can be reduced by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eliminating the </a:t>
            </a:r>
            <a:r>
              <a:rPr lang="en-US" sz="2000" i="1" dirty="0">
                <a:solidFill>
                  <a:srgbClr val="0070C0"/>
                </a:solidFill>
                <a:sym typeface="Symbol" panose="05050102010706020507" pitchFamily="18" charset="2"/>
              </a:rPr>
              <a:t>weak components</a:t>
            </a:r>
            <a:r>
              <a:rPr lang="en-US" sz="2000" dirty="0">
                <a:sym typeface="Symbol" panose="05050102010706020507" pitchFamily="18" charset="2"/>
              </a:rPr>
              <a:t>, i.e., those with low variance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Works for </a:t>
            </a:r>
            <a:r>
              <a:rPr lang="en-US" sz="2600" dirty="0">
                <a:solidFill>
                  <a:srgbClr val="C00000"/>
                </a:solidFill>
              </a:rPr>
              <a:t>numeric data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 Analysis (Steps)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8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Principal Componen Analysis</a:t>
            </a:r>
            <a:endParaRPr lang="en-ID"/>
          </a:p>
        </p:txBody>
      </p:sp>
      <p:pic>
        <p:nvPicPr>
          <p:cNvPr id="17410" name="Picture 2" descr="Langkah PC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80" y="1484784"/>
            <a:ext cx="3960440" cy="512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07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1DCBD9-B615-41B9-BD23-CD3F1D99737E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7978</TotalTime>
  <Words>2420</Words>
  <Application>Microsoft Office PowerPoint</Application>
  <PresentationFormat>Widescreen</PresentationFormat>
  <Paragraphs>293</Paragraphs>
  <Slides>39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ＭＳ Ｐゴシック</vt:lpstr>
      <vt:lpstr>Arial</vt:lpstr>
      <vt:lpstr>Bebas Neue</vt:lpstr>
      <vt:lpstr>Calibri</vt:lpstr>
      <vt:lpstr>Calibri Light</vt:lpstr>
      <vt:lpstr>Lato</vt:lpstr>
      <vt:lpstr>Symbol</vt:lpstr>
      <vt:lpstr>Tahoma</vt:lpstr>
      <vt:lpstr>Times New Roman</vt:lpstr>
      <vt:lpstr>Verdana</vt:lpstr>
      <vt:lpstr>Wingdings</vt:lpstr>
      <vt:lpstr>powerpoint-template-apr7</vt:lpstr>
      <vt:lpstr>3_Custom Design</vt:lpstr>
      <vt:lpstr>Image</vt:lpstr>
      <vt:lpstr>Chart</vt:lpstr>
      <vt:lpstr>Equation</vt:lpstr>
      <vt:lpstr>FAKULTAS TEKNOLOGI INFORMASI</vt:lpstr>
      <vt:lpstr>DATA PRE-PROCESSING - LanJUTAN</vt:lpstr>
      <vt:lpstr>Tujuan Pembelajaran</vt:lpstr>
      <vt:lpstr>Topik Pembahasan</vt:lpstr>
      <vt:lpstr>3.4 Data Reduction</vt:lpstr>
      <vt:lpstr>Data Reduction Strategies</vt:lpstr>
      <vt:lpstr>1. Dimensionality Reduction</vt:lpstr>
      <vt:lpstr>Principal Component Analysis (Steps)</vt:lpstr>
      <vt:lpstr>Principal Componen Analysis</vt:lpstr>
      <vt:lpstr>Feature/Attribute Selection</vt:lpstr>
      <vt:lpstr>Feature Selection Approach</vt:lpstr>
      <vt:lpstr>Wrapper Approach vs Filter Approach</vt:lpstr>
      <vt:lpstr>Feature Selection Approach</vt:lpstr>
      <vt:lpstr>2. Numerosity Reduction</vt:lpstr>
      <vt:lpstr>Parametric Data Reduction: Regression and Log-Linear Models</vt:lpstr>
      <vt:lpstr>Regression Analysis</vt:lpstr>
      <vt:lpstr>Regress Analysis and Log-Linear Models</vt:lpstr>
      <vt:lpstr>Histogram Analysis</vt:lpstr>
      <vt:lpstr>Clustering</vt:lpstr>
      <vt:lpstr>Sampling</vt:lpstr>
      <vt:lpstr>Types of Sampling</vt:lpstr>
      <vt:lpstr>Sampling: With or without Replacement</vt:lpstr>
      <vt:lpstr>Sampling: Cluster or Stratified Sampling</vt:lpstr>
      <vt:lpstr>Stratified Sampling</vt:lpstr>
      <vt:lpstr>3.5 Data Transformation and Data Discretization</vt:lpstr>
      <vt:lpstr>Data Transformation</vt:lpstr>
      <vt:lpstr>Normalization</vt:lpstr>
      <vt:lpstr>Discretization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3.6 Data Integration</vt:lpstr>
      <vt:lpstr>Data Integration</vt:lpstr>
      <vt:lpstr>Handling Redundancy in Data Integration</vt:lpstr>
      <vt:lpstr>Referensi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380</cp:revision>
  <dcterms:created xsi:type="dcterms:W3CDTF">2011-05-21T14:11:58Z</dcterms:created>
  <dcterms:modified xsi:type="dcterms:W3CDTF">2020-10-19T13:15:07Z</dcterms:modified>
</cp:coreProperties>
</file>