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1966" r:id="rId3"/>
    <p:sldId id="1844" r:id="rId4"/>
    <p:sldId id="1875" r:id="rId5"/>
    <p:sldId id="187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2" r:id="rId30"/>
    <p:sldId id="283" r:id="rId31"/>
    <p:sldId id="284" r:id="rId32"/>
    <p:sldId id="196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2320"/>
  </p:normalViewPr>
  <p:slideViewPr>
    <p:cSldViewPr snapToGrid="0" snapToObjects="1">
      <p:cViewPr varScale="1">
        <p:scale>
          <a:sx n="97" d="100"/>
          <a:sy n="97" d="100"/>
        </p:scale>
        <p:origin x="9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C96ED-BAD3-46F3-95D2-440E38F15177}" type="doc">
      <dgm:prSet loTypeId="urn:microsoft.com/office/officeart/2005/8/layout/process4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E8A5C7EF-0A9E-42DE-A83C-3C9C831E03BE}">
      <dgm:prSet phldrT="[Text]" custT="1"/>
      <dgm:spPr/>
      <dgm:t>
        <a:bodyPr/>
        <a:lstStyle/>
        <a:p>
          <a:pPr algn="ctr"/>
          <a:r>
            <a:rPr lang="id-ID" sz="2400" b="0" dirty="0"/>
            <a:t>1. Pengantar Data Mining</a:t>
          </a:r>
        </a:p>
      </dgm:t>
    </dgm:pt>
    <dgm:pt modelId="{8F91E072-D972-4094-8F08-F1EDAD19D4F8}" type="parTrans" cxnId="{DB5FDBC7-6985-47AB-B116-0C76DD7A6A3F}">
      <dgm:prSet/>
      <dgm:spPr/>
      <dgm:t>
        <a:bodyPr/>
        <a:lstStyle/>
        <a:p>
          <a:pPr algn="ctr"/>
          <a:endParaRPr lang="id-ID"/>
        </a:p>
      </dgm:t>
    </dgm:pt>
    <dgm:pt modelId="{003C4003-59C0-401F-BA1B-4A1CCAFFF152}" type="sibTrans" cxnId="{DB5FDBC7-6985-47AB-B116-0C76DD7A6A3F}">
      <dgm:prSet/>
      <dgm:spPr/>
      <dgm:t>
        <a:bodyPr/>
        <a:lstStyle/>
        <a:p>
          <a:pPr algn="ctr"/>
          <a:endParaRPr lang="id-ID"/>
        </a:p>
      </dgm:t>
    </dgm:pt>
    <dgm:pt modelId="{3908B85F-A099-4E2E-AFBC-9B6745AB3627}">
      <dgm:prSet phldrT="[Text]" custT="1"/>
      <dgm:spPr/>
      <dgm:t>
        <a:bodyPr/>
        <a:lstStyle/>
        <a:p>
          <a:pPr algn="ctr"/>
          <a:r>
            <a:rPr lang="en-US" sz="2400" b="0" dirty="0"/>
            <a:t>3. </a:t>
          </a:r>
          <a:r>
            <a:rPr lang="en-US" sz="2400" b="0" dirty="0" err="1"/>
            <a:t>Persiapan</a:t>
          </a:r>
          <a:r>
            <a:rPr lang="en-US" sz="2400" b="0"/>
            <a:t> Data</a:t>
          </a:r>
          <a:endParaRPr lang="id-ID" sz="2400" b="0" dirty="0"/>
        </a:p>
      </dgm:t>
    </dgm:pt>
    <dgm:pt modelId="{D3AF622D-96DB-414C-B450-856776290412}" type="parTrans" cxnId="{385A9F33-C660-4FB2-80D2-1DB127BAC681}">
      <dgm:prSet/>
      <dgm:spPr/>
      <dgm:t>
        <a:bodyPr/>
        <a:lstStyle/>
        <a:p>
          <a:pPr algn="ctr"/>
          <a:endParaRPr lang="id-ID"/>
        </a:p>
      </dgm:t>
    </dgm:pt>
    <dgm:pt modelId="{A851BDDE-FCFF-42DD-9D8D-9C38879F31AD}" type="sibTrans" cxnId="{385A9F33-C660-4FB2-80D2-1DB127BAC681}">
      <dgm:prSet/>
      <dgm:spPr/>
      <dgm:t>
        <a:bodyPr/>
        <a:lstStyle/>
        <a:p>
          <a:pPr algn="ctr"/>
          <a:endParaRPr lang="id-ID"/>
        </a:p>
      </dgm:t>
    </dgm:pt>
    <dgm:pt modelId="{60C747CA-134E-41D9-91D0-E56F3F5A021E}">
      <dgm:prSet phldrT="[Text]" custT="1"/>
      <dgm:spPr/>
      <dgm:t>
        <a:bodyPr/>
        <a:lstStyle/>
        <a:p>
          <a:pPr algn="ctr"/>
          <a:r>
            <a:rPr lang="en-US" sz="2400" b="0" dirty="0"/>
            <a:t>4. </a:t>
          </a:r>
          <a:r>
            <a:rPr lang="en-US" sz="2400" b="0" dirty="0" err="1"/>
            <a:t>Algoritma</a:t>
          </a:r>
          <a:r>
            <a:rPr lang="en-US" sz="2400" b="0" dirty="0"/>
            <a:t> </a:t>
          </a:r>
          <a:r>
            <a:rPr lang="en-US" sz="2400" b="0" dirty="0" err="1"/>
            <a:t>Klasifikasi</a:t>
          </a:r>
          <a:endParaRPr lang="id-ID" sz="2400" b="0" dirty="0"/>
        </a:p>
      </dgm:t>
    </dgm:pt>
    <dgm:pt modelId="{CC6CE861-4F7A-49B8-95BE-6A6DB329F872}" type="parTrans" cxnId="{A2BCE18E-F86F-445D-981B-81CEFBB5B2F7}">
      <dgm:prSet/>
      <dgm:spPr/>
      <dgm:t>
        <a:bodyPr/>
        <a:lstStyle/>
        <a:p>
          <a:pPr algn="ctr"/>
          <a:endParaRPr lang="id-ID"/>
        </a:p>
      </dgm:t>
    </dgm:pt>
    <dgm:pt modelId="{AFC74817-E7CD-472E-961B-40BEE3F307FD}" type="sibTrans" cxnId="{A2BCE18E-F86F-445D-981B-81CEFBB5B2F7}">
      <dgm:prSet/>
      <dgm:spPr/>
      <dgm:t>
        <a:bodyPr/>
        <a:lstStyle/>
        <a:p>
          <a:pPr algn="ctr"/>
          <a:endParaRPr lang="id-ID"/>
        </a:p>
      </dgm:t>
    </dgm:pt>
    <dgm:pt modelId="{943306AB-DB85-41FB-94DC-F164D5C72878}">
      <dgm:prSet custT="1"/>
      <dgm:spPr/>
      <dgm:t>
        <a:bodyPr/>
        <a:lstStyle/>
        <a:p>
          <a:pPr algn="ctr"/>
          <a:r>
            <a:rPr lang="en-US" sz="2400" b="0" dirty="0"/>
            <a:t>2. Proses Data Mining</a:t>
          </a:r>
          <a:endParaRPr lang="id-ID" sz="2400" b="0" dirty="0"/>
        </a:p>
      </dgm:t>
    </dgm:pt>
    <dgm:pt modelId="{2E74471C-3D0F-4562-9246-AFA51D5D59D6}" type="parTrans" cxnId="{EE7E2004-9FF8-41D9-BFC7-6F4829CA7383}">
      <dgm:prSet/>
      <dgm:spPr/>
      <dgm:t>
        <a:bodyPr/>
        <a:lstStyle/>
        <a:p>
          <a:pPr algn="ctr"/>
          <a:endParaRPr lang="id-ID"/>
        </a:p>
      </dgm:t>
    </dgm:pt>
    <dgm:pt modelId="{423FDC63-B425-4AA8-ADAF-9B59D89324E1}" type="sibTrans" cxnId="{EE7E2004-9FF8-41D9-BFC7-6F4829CA7383}">
      <dgm:prSet/>
      <dgm:spPr/>
      <dgm:t>
        <a:bodyPr/>
        <a:lstStyle/>
        <a:p>
          <a:pPr algn="ctr"/>
          <a:endParaRPr lang="id-ID"/>
        </a:p>
      </dgm:t>
    </dgm:pt>
    <dgm:pt modelId="{086DB8FF-3EB2-41BB-9EE2-9F7AD45F544E}">
      <dgm:prSet phldrT="[Text]" custT="1"/>
      <dgm:spPr/>
      <dgm:t>
        <a:bodyPr/>
        <a:lstStyle/>
        <a:p>
          <a:pPr algn="ctr"/>
          <a:r>
            <a:rPr lang="en-US" sz="2400" b="1" dirty="0"/>
            <a:t>5. </a:t>
          </a:r>
          <a:r>
            <a:rPr lang="en-US" sz="2400" b="1" dirty="0" err="1"/>
            <a:t>Algoritma</a:t>
          </a:r>
          <a:r>
            <a:rPr lang="en-US" sz="2400" b="1" dirty="0"/>
            <a:t> </a:t>
          </a:r>
          <a:r>
            <a:rPr lang="en-US" sz="2400" b="1" dirty="0" err="1"/>
            <a:t>Klastering</a:t>
          </a:r>
          <a:endParaRPr lang="id-ID" sz="2400" b="1" dirty="0"/>
        </a:p>
      </dgm:t>
    </dgm:pt>
    <dgm:pt modelId="{AB724DD3-D8E8-4D97-B0E6-374BC3C05C62}" type="parTrans" cxnId="{AC8394CF-3F7F-48AE-AE14-3E4F2531CCA3}">
      <dgm:prSet/>
      <dgm:spPr/>
      <dgm:t>
        <a:bodyPr/>
        <a:lstStyle/>
        <a:p>
          <a:pPr algn="ctr"/>
          <a:endParaRPr lang="id-ID"/>
        </a:p>
      </dgm:t>
    </dgm:pt>
    <dgm:pt modelId="{53B4CEEA-B82C-4E41-9D39-2046F0108A15}" type="sibTrans" cxnId="{AC8394CF-3F7F-48AE-AE14-3E4F2531CCA3}">
      <dgm:prSet/>
      <dgm:spPr/>
      <dgm:t>
        <a:bodyPr/>
        <a:lstStyle/>
        <a:p>
          <a:pPr algn="ctr"/>
          <a:endParaRPr lang="id-ID"/>
        </a:p>
      </dgm:t>
    </dgm:pt>
    <dgm:pt modelId="{0DE119A1-F24E-474D-8E6C-6510557195AD}">
      <dgm:prSet phldrT="[Text]" custT="1"/>
      <dgm:spPr/>
      <dgm:t>
        <a:bodyPr/>
        <a:lstStyle/>
        <a:p>
          <a:pPr algn="ctr"/>
          <a:r>
            <a:rPr lang="en-US" sz="2400" b="0" dirty="0"/>
            <a:t>7. </a:t>
          </a:r>
          <a:r>
            <a:rPr lang="en-US" sz="2400" b="0" dirty="0" err="1"/>
            <a:t>Algoritma</a:t>
          </a:r>
          <a:r>
            <a:rPr lang="en-US" sz="2400" b="0" dirty="0"/>
            <a:t> </a:t>
          </a:r>
          <a:r>
            <a:rPr lang="en-US" sz="2400" b="0" dirty="0" err="1"/>
            <a:t>Estimasi</a:t>
          </a:r>
          <a:r>
            <a:rPr lang="en-US" sz="2400" b="0" dirty="0"/>
            <a:t> </a:t>
          </a:r>
          <a:r>
            <a:rPr lang="en-US" sz="2400" b="0" dirty="0" err="1"/>
            <a:t>dan</a:t>
          </a:r>
          <a:r>
            <a:rPr lang="en-US" sz="2400" b="0" dirty="0"/>
            <a:t> Forecasting</a:t>
          </a:r>
          <a:endParaRPr lang="id-ID" sz="2400" b="0" dirty="0"/>
        </a:p>
      </dgm:t>
    </dgm:pt>
    <dgm:pt modelId="{D7A17B3D-6CA6-4703-AC07-CE9273F373FA}" type="parTrans" cxnId="{24A64B4C-A754-4C83-B3B1-A531066EC976}">
      <dgm:prSet/>
      <dgm:spPr/>
      <dgm:t>
        <a:bodyPr/>
        <a:lstStyle/>
        <a:p>
          <a:pPr algn="ctr"/>
          <a:endParaRPr lang="id-ID"/>
        </a:p>
      </dgm:t>
    </dgm:pt>
    <dgm:pt modelId="{CD8E78A8-A9FD-4E52-9509-3D0C3F2141AB}" type="sibTrans" cxnId="{24A64B4C-A754-4C83-B3B1-A531066EC976}">
      <dgm:prSet/>
      <dgm:spPr/>
      <dgm:t>
        <a:bodyPr/>
        <a:lstStyle/>
        <a:p>
          <a:pPr algn="ctr"/>
          <a:endParaRPr lang="id-ID"/>
        </a:p>
      </dgm:t>
    </dgm:pt>
    <dgm:pt modelId="{473F475D-4517-47E1-9774-607701B39E63}">
      <dgm:prSet phldrT="[Text]" custT="1"/>
      <dgm:spPr/>
      <dgm:t>
        <a:bodyPr/>
        <a:lstStyle/>
        <a:p>
          <a:pPr algn="ctr"/>
          <a:r>
            <a:rPr lang="en-US" sz="2400" b="0" dirty="0"/>
            <a:t>6. </a:t>
          </a:r>
          <a:r>
            <a:rPr lang="en-US" sz="2400" b="0" dirty="0" err="1"/>
            <a:t>Algoritma</a:t>
          </a:r>
          <a:r>
            <a:rPr lang="en-US" sz="2400" b="0" dirty="0"/>
            <a:t> </a:t>
          </a:r>
          <a:r>
            <a:rPr lang="en-US" sz="2400" b="0" dirty="0" err="1"/>
            <a:t>Asosiasi</a:t>
          </a:r>
          <a:endParaRPr lang="id-ID" sz="2400" b="0" dirty="0"/>
        </a:p>
      </dgm:t>
    </dgm:pt>
    <dgm:pt modelId="{ADDA4094-2EC4-4036-881E-DE6759866920}" type="parTrans" cxnId="{6460BC6A-A85E-4EA9-A1F6-278D8BFC59EF}">
      <dgm:prSet/>
      <dgm:spPr/>
      <dgm:t>
        <a:bodyPr/>
        <a:lstStyle/>
        <a:p>
          <a:pPr algn="ctr"/>
          <a:endParaRPr lang="id-ID"/>
        </a:p>
      </dgm:t>
    </dgm:pt>
    <dgm:pt modelId="{343F6F9E-E1F0-42D7-98A5-B971944E2B7F}" type="sibTrans" cxnId="{6460BC6A-A85E-4EA9-A1F6-278D8BFC59EF}">
      <dgm:prSet/>
      <dgm:spPr/>
      <dgm:t>
        <a:bodyPr/>
        <a:lstStyle/>
        <a:p>
          <a:pPr algn="ctr"/>
          <a:endParaRPr lang="id-ID"/>
        </a:p>
      </dgm:t>
    </dgm:pt>
    <dgm:pt modelId="{A41F36C0-DF02-4F09-9FEB-DD035E3A2FFB}">
      <dgm:prSet phldrT="[Text]" custT="1"/>
      <dgm:spPr/>
      <dgm:t>
        <a:bodyPr/>
        <a:lstStyle/>
        <a:p>
          <a:pPr algn="ctr"/>
          <a:r>
            <a:rPr lang="en-US" sz="2400" b="0" dirty="0"/>
            <a:t>8. Text Mining</a:t>
          </a:r>
          <a:endParaRPr lang="id-ID" sz="2400" b="0" dirty="0"/>
        </a:p>
      </dgm:t>
    </dgm:pt>
    <dgm:pt modelId="{19D5C866-92A0-4396-B097-C1AC5CB6D50F}" type="parTrans" cxnId="{C9B40C72-9048-4B56-BB61-967ED150B123}">
      <dgm:prSet/>
      <dgm:spPr/>
      <dgm:t>
        <a:bodyPr/>
        <a:lstStyle/>
        <a:p>
          <a:pPr algn="ctr"/>
          <a:endParaRPr lang="id-ID"/>
        </a:p>
      </dgm:t>
    </dgm:pt>
    <dgm:pt modelId="{581A69FA-E7ED-49BC-94FD-A8C9BA61A62A}" type="sibTrans" cxnId="{C9B40C72-9048-4B56-BB61-967ED150B123}">
      <dgm:prSet/>
      <dgm:spPr/>
      <dgm:t>
        <a:bodyPr/>
        <a:lstStyle/>
        <a:p>
          <a:pPr algn="ctr"/>
          <a:endParaRPr lang="id-ID"/>
        </a:p>
      </dgm:t>
    </dgm:pt>
    <dgm:pt modelId="{BC8650CB-BD22-4D87-9B25-855DDA40132C}" type="pres">
      <dgm:prSet presAssocID="{374C96ED-BAD3-46F3-95D2-440E38F15177}" presName="Name0" presStyleCnt="0">
        <dgm:presLayoutVars>
          <dgm:dir/>
          <dgm:animLvl val="lvl"/>
          <dgm:resizeHandles val="exact"/>
        </dgm:presLayoutVars>
      </dgm:prSet>
      <dgm:spPr/>
    </dgm:pt>
    <dgm:pt modelId="{A80E7745-ACEC-4802-A156-1AFF8FD9F683}" type="pres">
      <dgm:prSet presAssocID="{A41F36C0-DF02-4F09-9FEB-DD035E3A2FFB}" presName="boxAndChildren" presStyleCnt="0"/>
      <dgm:spPr/>
    </dgm:pt>
    <dgm:pt modelId="{4E616726-CAE9-41D5-90BA-9422EAEDF49A}" type="pres">
      <dgm:prSet presAssocID="{A41F36C0-DF02-4F09-9FEB-DD035E3A2FFB}" presName="parentTextBox" presStyleLbl="node1" presStyleIdx="0" presStyleCnt="8"/>
      <dgm:spPr/>
    </dgm:pt>
    <dgm:pt modelId="{A914A6D7-DD03-44A9-BF0F-58A6B4B83DB3}" type="pres">
      <dgm:prSet presAssocID="{CD8E78A8-A9FD-4E52-9509-3D0C3F2141AB}" presName="sp" presStyleCnt="0"/>
      <dgm:spPr/>
    </dgm:pt>
    <dgm:pt modelId="{28481D92-7AEE-45A1-ABB1-414643D74453}" type="pres">
      <dgm:prSet presAssocID="{0DE119A1-F24E-474D-8E6C-6510557195AD}" presName="arrowAndChildren" presStyleCnt="0"/>
      <dgm:spPr/>
    </dgm:pt>
    <dgm:pt modelId="{DCE52E34-E28C-4790-AA0F-7F7EFF763551}" type="pres">
      <dgm:prSet presAssocID="{0DE119A1-F24E-474D-8E6C-6510557195AD}" presName="parentTextArrow" presStyleLbl="node1" presStyleIdx="1" presStyleCnt="8"/>
      <dgm:spPr/>
    </dgm:pt>
    <dgm:pt modelId="{344F9BD1-C618-4DC6-9ECA-AF82CE351D48}" type="pres">
      <dgm:prSet presAssocID="{343F6F9E-E1F0-42D7-98A5-B971944E2B7F}" presName="sp" presStyleCnt="0"/>
      <dgm:spPr/>
    </dgm:pt>
    <dgm:pt modelId="{9F2AC4CF-874F-4F62-9B17-4B0377E50849}" type="pres">
      <dgm:prSet presAssocID="{473F475D-4517-47E1-9774-607701B39E63}" presName="arrowAndChildren" presStyleCnt="0"/>
      <dgm:spPr/>
    </dgm:pt>
    <dgm:pt modelId="{3E73D83D-9CE6-471F-9BBF-727891CC359A}" type="pres">
      <dgm:prSet presAssocID="{473F475D-4517-47E1-9774-607701B39E63}" presName="parentTextArrow" presStyleLbl="node1" presStyleIdx="2" presStyleCnt="8"/>
      <dgm:spPr/>
    </dgm:pt>
    <dgm:pt modelId="{9173B8A2-F43D-4346-AE85-3E362D265A08}" type="pres">
      <dgm:prSet presAssocID="{53B4CEEA-B82C-4E41-9D39-2046F0108A15}" presName="sp" presStyleCnt="0"/>
      <dgm:spPr/>
    </dgm:pt>
    <dgm:pt modelId="{D02ED986-0927-4D40-8070-72192F8BCAC4}" type="pres">
      <dgm:prSet presAssocID="{086DB8FF-3EB2-41BB-9EE2-9F7AD45F544E}" presName="arrowAndChildren" presStyleCnt="0"/>
      <dgm:spPr/>
    </dgm:pt>
    <dgm:pt modelId="{971FCEFD-4AFF-4A71-B8B5-90B99FB26E32}" type="pres">
      <dgm:prSet presAssocID="{086DB8FF-3EB2-41BB-9EE2-9F7AD45F544E}" presName="parentTextArrow" presStyleLbl="node1" presStyleIdx="3" presStyleCnt="8"/>
      <dgm:spPr/>
    </dgm:pt>
    <dgm:pt modelId="{46644088-1D9E-4B18-B8AB-7B99C95D7F78}" type="pres">
      <dgm:prSet presAssocID="{AFC74817-E7CD-472E-961B-40BEE3F307FD}" presName="sp" presStyleCnt="0"/>
      <dgm:spPr/>
    </dgm:pt>
    <dgm:pt modelId="{0366D791-2CE0-4CF3-A14F-D6838BF7F37C}" type="pres">
      <dgm:prSet presAssocID="{60C747CA-134E-41D9-91D0-E56F3F5A021E}" presName="arrowAndChildren" presStyleCnt="0"/>
      <dgm:spPr/>
    </dgm:pt>
    <dgm:pt modelId="{C30FEA55-066B-434A-BA8B-5FCFFD326410}" type="pres">
      <dgm:prSet presAssocID="{60C747CA-134E-41D9-91D0-E56F3F5A021E}" presName="parentTextArrow" presStyleLbl="node1" presStyleIdx="4" presStyleCnt="8"/>
      <dgm:spPr/>
    </dgm:pt>
    <dgm:pt modelId="{68C0F1BE-CF71-409A-9D12-40C9F567834E}" type="pres">
      <dgm:prSet presAssocID="{A851BDDE-FCFF-42DD-9D8D-9C38879F31AD}" presName="sp" presStyleCnt="0"/>
      <dgm:spPr/>
    </dgm:pt>
    <dgm:pt modelId="{23AFC4F2-1598-431A-8867-15CC11CE8DCF}" type="pres">
      <dgm:prSet presAssocID="{3908B85F-A099-4E2E-AFBC-9B6745AB3627}" presName="arrowAndChildren" presStyleCnt="0"/>
      <dgm:spPr/>
    </dgm:pt>
    <dgm:pt modelId="{9BDBEF0A-FC91-4EE6-9C0C-9EEB8B60F5F2}" type="pres">
      <dgm:prSet presAssocID="{3908B85F-A099-4E2E-AFBC-9B6745AB3627}" presName="parentTextArrow" presStyleLbl="node1" presStyleIdx="5" presStyleCnt="8"/>
      <dgm:spPr/>
    </dgm:pt>
    <dgm:pt modelId="{8D5BCC67-2399-49C1-BBDC-977E0D6BDF42}" type="pres">
      <dgm:prSet presAssocID="{423FDC63-B425-4AA8-ADAF-9B59D89324E1}" presName="sp" presStyleCnt="0"/>
      <dgm:spPr/>
    </dgm:pt>
    <dgm:pt modelId="{A8FB257B-4618-41A9-ADAB-78EAF37B44B7}" type="pres">
      <dgm:prSet presAssocID="{943306AB-DB85-41FB-94DC-F164D5C72878}" presName="arrowAndChildren" presStyleCnt="0"/>
      <dgm:spPr/>
    </dgm:pt>
    <dgm:pt modelId="{420C3A7F-B91D-4C08-A9A8-A576740F8BE7}" type="pres">
      <dgm:prSet presAssocID="{943306AB-DB85-41FB-94DC-F164D5C72878}" presName="parentTextArrow" presStyleLbl="node1" presStyleIdx="6" presStyleCnt="8"/>
      <dgm:spPr/>
    </dgm:pt>
    <dgm:pt modelId="{ADBD4E1F-5238-4993-B0D7-75120724DC7F}" type="pres">
      <dgm:prSet presAssocID="{003C4003-59C0-401F-BA1B-4A1CCAFFF152}" presName="sp" presStyleCnt="0"/>
      <dgm:spPr/>
    </dgm:pt>
    <dgm:pt modelId="{2FE75643-206E-452C-8D9C-A1804025B5CF}" type="pres">
      <dgm:prSet presAssocID="{E8A5C7EF-0A9E-42DE-A83C-3C9C831E03BE}" presName="arrowAndChildren" presStyleCnt="0"/>
      <dgm:spPr/>
    </dgm:pt>
    <dgm:pt modelId="{B06F7D46-7D66-4DEC-BC1A-EA878B67212F}" type="pres">
      <dgm:prSet presAssocID="{E8A5C7EF-0A9E-42DE-A83C-3C9C831E03BE}" presName="parentTextArrow" presStyleLbl="node1" presStyleIdx="7" presStyleCnt="8" custLinFactNeighborY="-277"/>
      <dgm:spPr/>
    </dgm:pt>
  </dgm:ptLst>
  <dgm:cxnLst>
    <dgm:cxn modelId="{EE7E2004-9FF8-41D9-BFC7-6F4829CA7383}" srcId="{374C96ED-BAD3-46F3-95D2-440E38F15177}" destId="{943306AB-DB85-41FB-94DC-F164D5C72878}" srcOrd="1" destOrd="0" parTransId="{2E74471C-3D0F-4562-9246-AFA51D5D59D6}" sibTransId="{423FDC63-B425-4AA8-ADAF-9B59D89324E1}"/>
    <dgm:cxn modelId="{9F3A1208-7D87-48AD-AB57-940DA7B51B83}" type="presOf" srcId="{E8A5C7EF-0A9E-42DE-A83C-3C9C831E03BE}" destId="{B06F7D46-7D66-4DEC-BC1A-EA878B67212F}" srcOrd="0" destOrd="0" presId="urn:microsoft.com/office/officeart/2005/8/layout/process4"/>
    <dgm:cxn modelId="{F375162F-72D4-4DE8-AA12-6E154169DCDC}" type="presOf" srcId="{60C747CA-134E-41D9-91D0-E56F3F5A021E}" destId="{C30FEA55-066B-434A-BA8B-5FCFFD326410}" srcOrd="0" destOrd="0" presId="urn:microsoft.com/office/officeart/2005/8/layout/process4"/>
    <dgm:cxn modelId="{8243B130-B6CE-475A-985E-128226F53C31}" type="presOf" srcId="{374C96ED-BAD3-46F3-95D2-440E38F15177}" destId="{BC8650CB-BD22-4D87-9B25-855DDA40132C}" srcOrd="0" destOrd="0" presId="urn:microsoft.com/office/officeart/2005/8/layout/process4"/>
    <dgm:cxn modelId="{385A9F33-C660-4FB2-80D2-1DB127BAC681}" srcId="{374C96ED-BAD3-46F3-95D2-440E38F15177}" destId="{3908B85F-A099-4E2E-AFBC-9B6745AB3627}" srcOrd="2" destOrd="0" parTransId="{D3AF622D-96DB-414C-B450-856776290412}" sibTransId="{A851BDDE-FCFF-42DD-9D8D-9C38879F31AD}"/>
    <dgm:cxn modelId="{80D74242-589F-4214-AD6D-5D06E114C77C}" type="presOf" srcId="{943306AB-DB85-41FB-94DC-F164D5C72878}" destId="{420C3A7F-B91D-4C08-A9A8-A576740F8BE7}" srcOrd="0" destOrd="0" presId="urn:microsoft.com/office/officeart/2005/8/layout/process4"/>
    <dgm:cxn modelId="{8E93F846-D94C-4AEB-993C-A500FA3F1DDD}" type="presOf" srcId="{0DE119A1-F24E-474D-8E6C-6510557195AD}" destId="{DCE52E34-E28C-4790-AA0F-7F7EFF763551}" srcOrd="0" destOrd="0" presId="urn:microsoft.com/office/officeart/2005/8/layout/process4"/>
    <dgm:cxn modelId="{24A64B4C-A754-4C83-B3B1-A531066EC976}" srcId="{374C96ED-BAD3-46F3-95D2-440E38F15177}" destId="{0DE119A1-F24E-474D-8E6C-6510557195AD}" srcOrd="6" destOrd="0" parTransId="{D7A17B3D-6CA6-4703-AC07-CE9273F373FA}" sibTransId="{CD8E78A8-A9FD-4E52-9509-3D0C3F2141AB}"/>
    <dgm:cxn modelId="{E8602E59-F9E1-4A5D-AAAD-5868502CDDC8}" type="presOf" srcId="{3908B85F-A099-4E2E-AFBC-9B6745AB3627}" destId="{9BDBEF0A-FC91-4EE6-9C0C-9EEB8B60F5F2}" srcOrd="0" destOrd="0" presId="urn:microsoft.com/office/officeart/2005/8/layout/process4"/>
    <dgm:cxn modelId="{6460BC6A-A85E-4EA9-A1F6-278D8BFC59EF}" srcId="{374C96ED-BAD3-46F3-95D2-440E38F15177}" destId="{473F475D-4517-47E1-9774-607701B39E63}" srcOrd="5" destOrd="0" parTransId="{ADDA4094-2EC4-4036-881E-DE6759866920}" sibTransId="{343F6F9E-E1F0-42D7-98A5-B971944E2B7F}"/>
    <dgm:cxn modelId="{C9B40C72-9048-4B56-BB61-967ED150B123}" srcId="{374C96ED-BAD3-46F3-95D2-440E38F15177}" destId="{A41F36C0-DF02-4F09-9FEB-DD035E3A2FFB}" srcOrd="7" destOrd="0" parTransId="{19D5C866-92A0-4396-B097-C1AC5CB6D50F}" sibTransId="{581A69FA-E7ED-49BC-94FD-A8C9BA61A62A}"/>
    <dgm:cxn modelId="{4D0A5373-14D9-4141-895D-D2883A5DE1CB}" type="presOf" srcId="{473F475D-4517-47E1-9774-607701B39E63}" destId="{3E73D83D-9CE6-471F-9BBF-727891CC359A}" srcOrd="0" destOrd="0" presId="urn:microsoft.com/office/officeart/2005/8/layout/process4"/>
    <dgm:cxn modelId="{80320479-18DF-482A-9B60-417B8911FEEB}" type="presOf" srcId="{A41F36C0-DF02-4F09-9FEB-DD035E3A2FFB}" destId="{4E616726-CAE9-41D5-90BA-9422EAEDF49A}" srcOrd="0" destOrd="0" presId="urn:microsoft.com/office/officeart/2005/8/layout/process4"/>
    <dgm:cxn modelId="{A2BCE18E-F86F-445D-981B-81CEFBB5B2F7}" srcId="{374C96ED-BAD3-46F3-95D2-440E38F15177}" destId="{60C747CA-134E-41D9-91D0-E56F3F5A021E}" srcOrd="3" destOrd="0" parTransId="{CC6CE861-4F7A-49B8-95BE-6A6DB329F872}" sibTransId="{AFC74817-E7CD-472E-961B-40BEE3F307FD}"/>
    <dgm:cxn modelId="{DB5FDBC7-6985-47AB-B116-0C76DD7A6A3F}" srcId="{374C96ED-BAD3-46F3-95D2-440E38F15177}" destId="{E8A5C7EF-0A9E-42DE-A83C-3C9C831E03BE}" srcOrd="0" destOrd="0" parTransId="{8F91E072-D972-4094-8F08-F1EDAD19D4F8}" sibTransId="{003C4003-59C0-401F-BA1B-4A1CCAFFF152}"/>
    <dgm:cxn modelId="{EF0DCBCB-6F24-4C52-B00D-69A0E58A2F4D}" type="presOf" srcId="{086DB8FF-3EB2-41BB-9EE2-9F7AD45F544E}" destId="{971FCEFD-4AFF-4A71-B8B5-90B99FB26E32}" srcOrd="0" destOrd="0" presId="urn:microsoft.com/office/officeart/2005/8/layout/process4"/>
    <dgm:cxn modelId="{AC8394CF-3F7F-48AE-AE14-3E4F2531CCA3}" srcId="{374C96ED-BAD3-46F3-95D2-440E38F15177}" destId="{086DB8FF-3EB2-41BB-9EE2-9F7AD45F544E}" srcOrd="4" destOrd="0" parTransId="{AB724DD3-D8E8-4D97-B0E6-374BC3C05C62}" sibTransId="{53B4CEEA-B82C-4E41-9D39-2046F0108A15}"/>
    <dgm:cxn modelId="{A589CCCB-4B2F-412F-BCFF-010C65D9249A}" type="presParOf" srcId="{BC8650CB-BD22-4D87-9B25-855DDA40132C}" destId="{A80E7745-ACEC-4802-A156-1AFF8FD9F683}" srcOrd="0" destOrd="0" presId="urn:microsoft.com/office/officeart/2005/8/layout/process4"/>
    <dgm:cxn modelId="{AC90C9CD-E3EC-42DD-BA85-714515E1439D}" type="presParOf" srcId="{A80E7745-ACEC-4802-A156-1AFF8FD9F683}" destId="{4E616726-CAE9-41D5-90BA-9422EAEDF49A}" srcOrd="0" destOrd="0" presId="urn:microsoft.com/office/officeart/2005/8/layout/process4"/>
    <dgm:cxn modelId="{58B6AAFC-60CA-45D3-A55F-9DEB326DCEBF}" type="presParOf" srcId="{BC8650CB-BD22-4D87-9B25-855DDA40132C}" destId="{A914A6D7-DD03-44A9-BF0F-58A6B4B83DB3}" srcOrd="1" destOrd="0" presId="urn:microsoft.com/office/officeart/2005/8/layout/process4"/>
    <dgm:cxn modelId="{80B3CB4E-C353-401C-BDC7-6DEA78A334D1}" type="presParOf" srcId="{BC8650CB-BD22-4D87-9B25-855DDA40132C}" destId="{28481D92-7AEE-45A1-ABB1-414643D74453}" srcOrd="2" destOrd="0" presId="urn:microsoft.com/office/officeart/2005/8/layout/process4"/>
    <dgm:cxn modelId="{0CAC7AC2-F95E-4B7F-BEDC-2F4D043784BE}" type="presParOf" srcId="{28481D92-7AEE-45A1-ABB1-414643D74453}" destId="{DCE52E34-E28C-4790-AA0F-7F7EFF763551}" srcOrd="0" destOrd="0" presId="urn:microsoft.com/office/officeart/2005/8/layout/process4"/>
    <dgm:cxn modelId="{2D42782D-6555-4BF5-A6AE-0CEBA5D9DA99}" type="presParOf" srcId="{BC8650CB-BD22-4D87-9B25-855DDA40132C}" destId="{344F9BD1-C618-4DC6-9ECA-AF82CE351D48}" srcOrd="3" destOrd="0" presId="urn:microsoft.com/office/officeart/2005/8/layout/process4"/>
    <dgm:cxn modelId="{A20DED4F-2C08-413C-A579-AC84359BECF7}" type="presParOf" srcId="{BC8650CB-BD22-4D87-9B25-855DDA40132C}" destId="{9F2AC4CF-874F-4F62-9B17-4B0377E50849}" srcOrd="4" destOrd="0" presId="urn:microsoft.com/office/officeart/2005/8/layout/process4"/>
    <dgm:cxn modelId="{E09CEAD9-D7B6-4932-91F6-EE3885067150}" type="presParOf" srcId="{9F2AC4CF-874F-4F62-9B17-4B0377E50849}" destId="{3E73D83D-9CE6-471F-9BBF-727891CC359A}" srcOrd="0" destOrd="0" presId="urn:microsoft.com/office/officeart/2005/8/layout/process4"/>
    <dgm:cxn modelId="{C03ABB1F-B0C1-4645-AB30-6B29E0E937E7}" type="presParOf" srcId="{BC8650CB-BD22-4D87-9B25-855DDA40132C}" destId="{9173B8A2-F43D-4346-AE85-3E362D265A08}" srcOrd="5" destOrd="0" presId="urn:microsoft.com/office/officeart/2005/8/layout/process4"/>
    <dgm:cxn modelId="{E2A5BD63-F36E-4D30-9F5A-A7F61682290C}" type="presParOf" srcId="{BC8650CB-BD22-4D87-9B25-855DDA40132C}" destId="{D02ED986-0927-4D40-8070-72192F8BCAC4}" srcOrd="6" destOrd="0" presId="urn:microsoft.com/office/officeart/2005/8/layout/process4"/>
    <dgm:cxn modelId="{B47AEC9F-2DD5-45AC-A476-03CB1C8E3E51}" type="presParOf" srcId="{D02ED986-0927-4D40-8070-72192F8BCAC4}" destId="{971FCEFD-4AFF-4A71-B8B5-90B99FB26E32}" srcOrd="0" destOrd="0" presId="urn:microsoft.com/office/officeart/2005/8/layout/process4"/>
    <dgm:cxn modelId="{7493F772-57A5-4440-AA04-7E4F7358F54F}" type="presParOf" srcId="{BC8650CB-BD22-4D87-9B25-855DDA40132C}" destId="{46644088-1D9E-4B18-B8AB-7B99C95D7F78}" srcOrd="7" destOrd="0" presId="urn:microsoft.com/office/officeart/2005/8/layout/process4"/>
    <dgm:cxn modelId="{FDF9FD70-2916-4B1C-B5C5-FDB41D028AA4}" type="presParOf" srcId="{BC8650CB-BD22-4D87-9B25-855DDA40132C}" destId="{0366D791-2CE0-4CF3-A14F-D6838BF7F37C}" srcOrd="8" destOrd="0" presId="urn:microsoft.com/office/officeart/2005/8/layout/process4"/>
    <dgm:cxn modelId="{C7903E90-9797-459F-A252-10F182CBCC0C}" type="presParOf" srcId="{0366D791-2CE0-4CF3-A14F-D6838BF7F37C}" destId="{C30FEA55-066B-434A-BA8B-5FCFFD326410}" srcOrd="0" destOrd="0" presId="urn:microsoft.com/office/officeart/2005/8/layout/process4"/>
    <dgm:cxn modelId="{81D3DEBE-3FA6-48F9-B40F-AEF0F1C2B20F}" type="presParOf" srcId="{BC8650CB-BD22-4D87-9B25-855DDA40132C}" destId="{68C0F1BE-CF71-409A-9D12-40C9F567834E}" srcOrd="9" destOrd="0" presId="urn:microsoft.com/office/officeart/2005/8/layout/process4"/>
    <dgm:cxn modelId="{A8A3E57C-F6A9-4751-B1FE-1C6FD8F45ABA}" type="presParOf" srcId="{BC8650CB-BD22-4D87-9B25-855DDA40132C}" destId="{23AFC4F2-1598-431A-8867-15CC11CE8DCF}" srcOrd="10" destOrd="0" presId="urn:microsoft.com/office/officeart/2005/8/layout/process4"/>
    <dgm:cxn modelId="{025023E8-B5F5-48AC-B5EB-5AD30DA9880A}" type="presParOf" srcId="{23AFC4F2-1598-431A-8867-15CC11CE8DCF}" destId="{9BDBEF0A-FC91-4EE6-9C0C-9EEB8B60F5F2}" srcOrd="0" destOrd="0" presId="urn:microsoft.com/office/officeart/2005/8/layout/process4"/>
    <dgm:cxn modelId="{47771F11-3721-4D76-A295-084C26FE468F}" type="presParOf" srcId="{BC8650CB-BD22-4D87-9B25-855DDA40132C}" destId="{8D5BCC67-2399-49C1-BBDC-977E0D6BDF42}" srcOrd="11" destOrd="0" presId="urn:microsoft.com/office/officeart/2005/8/layout/process4"/>
    <dgm:cxn modelId="{5E2D6391-198C-428A-B87A-6D987608C3CC}" type="presParOf" srcId="{BC8650CB-BD22-4D87-9B25-855DDA40132C}" destId="{A8FB257B-4618-41A9-ADAB-78EAF37B44B7}" srcOrd="12" destOrd="0" presId="urn:microsoft.com/office/officeart/2005/8/layout/process4"/>
    <dgm:cxn modelId="{81CC1462-2423-4008-BF28-327396985900}" type="presParOf" srcId="{A8FB257B-4618-41A9-ADAB-78EAF37B44B7}" destId="{420C3A7F-B91D-4C08-A9A8-A576740F8BE7}" srcOrd="0" destOrd="0" presId="urn:microsoft.com/office/officeart/2005/8/layout/process4"/>
    <dgm:cxn modelId="{F7FB351E-C416-46F3-9E6D-A9848D32A387}" type="presParOf" srcId="{BC8650CB-BD22-4D87-9B25-855DDA40132C}" destId="{ADBD4E1F-5238-4993-B0D7-75120724DC7F}" srcOrd="13" destOrd="0" presId="urn:microsoft.com/office/officeart/2005/8/layout/process4"/>
    <dgm:cxn modelId="{365FC389-3F1D-49E7-881F-585BF55C83B6}" type="presParOf" srcId="{BC8650CB-BD22-4D87-9B25-855DDA40132C}" destId="{2FE75643-206E-452C-8D9C-A1804025B5CF}" srcOrd="14" destOrd="0" presId="urn:microsoft.com/office/officeart/2005/8/layout/process4"/>
    <dgm:cxn modelId="{9B2AF196-59C3-4468-BE9F-89D59CF98A75}" type="presParOf" srcId="{2FE75643-206E-452C-8D9C-A1804025B5CF}" destId="{B06F7D46-7D66-4DEC-BC1A-EA878B67212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16726-CAE9-41D5-90BA-9422EAEDF49A}">
      <dsp:nvSpPr>
        <dsp:cNvPr id="0" name=""/>
        <dsp:cNvSpPr/>
      </dsp:nvSpPr>
      <dsp:spPr>
        <a:xfrm>
          <a:off x="0" y="4596395"/>
          <a:ext cx="6477000" cy="43096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8. Text Mining</a:t>
          </a:r>
          <a:endParaRPr lang="id-ID" sz="2400" b="0" kern="1200" dirty="0"/>
        </a:p>
      </dsp:txBody>
      <dsp:txXfrm>
        <a:off x="0" y="4596395"/>
        <a:ext cx="6477000" cy="430969"/>
      </dsp:txXfrm>
    </dsp:sp>
    <dsp:sp modelId="{DCE52E34-E28C-4790-AA0F-7F7EFF763551}">
      <dsp:nvSpPr>
        <dsp:cNvPr id="0" name=""/>
        <dsp:cNvSpPr/>
      </dsp:nvSpPr>
      <dsp:spPr>
        <a:xfrm rot="10800000">
          <a:off x="0" y="3940030"/>
          <a:ext cx="6477000" cy="662830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7. </a:t>
          </a:r>
          <a:r>
            <a:rPr lang="en-US" sz="2400" b="0" kern="1200" dirty="0" err="1"/>
            <a:t>Algoritma</a:t>
          </a:r>
          <a:r>
            <a:rPr lang="en-US" sz="2400" b="0" kern="1200" dirty="0"/>
            <a:t> </a:t>
          </a:r>
          <a:r>
            <a:rPr lang="en-US" sz="2400" b="0" kern="1200" dirty="0" err="1"/>
            <a:t>Estimasi</a:t>
          </a:r>
          <a:r>
            <a:rPr lang="en-US" sz="2400" b="0" kern="1200" dirty="0"/>
            <a:t> </a:t>
          </a:r>
          <a:r>
            <a:rPr lang="en-US" sz="2400" b="0" kern="1200" dirty="0" err="1"/>
            <a:t>dan</a:t>
          </a:r>
          <a:r>
            <a:rPr lang="en-US" sz="2400" b="0" kern="1200" dirty="0"/>
            <a:t> Forecasting</a:t>
          </a:r>
          <a:endParaRPr lang="id-ID" sz="2400" b="0" kern="1200" dirty="0"/>
        </a:p>
      </dsp:txBody>
      <dsp:txXfrm rot="10800000">
        <a:off x="0" y="3940030"/>
        <a:ext cx="6477000" cy="430687"/>
      </dsp:txXfrm>
    </dsp:sp>
    <dsp:sp modelId="{3E73D83D-9CE6-471F-9BBF-727891CC359A}">
      <dsp:nvSpPr>
        <dsp:cNvPr id="0" name=""/>
        <dsp:cNvSpPr/>
      </dsp:nvSpPr>
      <dsp:spPr>
        <a:xfrm rot="10800000">
          <a:off x="0" y="3283664"/>
          <a:ext cx="6477000" cy="662830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6. </a:t>
          </a:r>
          <a:r>
            <a:rPr lang="en-US" sz="2400" b="0" kern="1200" dirty="0" err="1"/>
            <a:t>Algoritma</a:t>
          </a:r>
          <a:r>
            <a:rPr lang="en-US" sz="2400" b="0" kern="1200" dirty="0"/>
            <a:t> </a:t>
          </a:r>
          <a:r>
            <a:rPr lang="en-US" sz="2400" b="0" kern="1200" dirty="0" err="1"/>
            <a:t>Asosiasi</a:t>
          </a:r>
          <a:endParaRPr lang="id-ID" sz="2400" b="0" kern="1200" dirty="0"/>
        </a:p>
      </dsp:txBody>
      <dsp:txXfrm rot="10800000">
        <a:off x="0" y="3283664"/>
        <a:ext cx="6477000" cy="430687"/>
      </dsp:txXfrm>
    </dsp:sp>
    <dsp:sp modelId="{971FCEFD-4AFF-4A71-B8B5-90B99FB26E32}">
      <dsp:nvSpPr>
        <dsp:cNvPr id="0" name=""/>
        <dsp:cNvSpPr/>
      </dsp:nvSpPr>
      <dsp:spPr>
        <a:xfrm rot="10800000">
          <a:off x="0" y="2627298"/>
          <a:ext cx="6477000" cy="662830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5. </a:t>
          </a:r>
          <a:r>
            <a:rPr lang="en-US" sz="2400" b="1" kern="1200" dirty="0" err="1"/>
            <a:t>Algoritma</a:t>
          </a:r>
          <a:r>
            <a:rPr lang="en-US" sz="2400" b="1" kern="1200" dirty="0"/>
            <a:t> </a:t>
          </a:r>
          <a:r>
            <a:rPr lang="en-US" sz="2400" b="1" kern="1200" dirty="0" err="1"/>
            <a:t>Klastering</a:t>
          </a:r>
          <a:endParaRPr lang="id-ID" sz="2400" b="1" kern="1200" dirty="0"/>
        </a:p>
      </dsp:txBody>
      <dsp:txXfrm rot="10800000">
        <a:off x="0" y="2627298"/>
        <a:ext cx="6477000" cy="430687"/>
      </dsp:txXfrm>
    </dsp:sp>
    <dsp:sp modelId="{C30FEA55-066B-434A-BA8B-5FCFFD326410}">
      <dsp:nvSpPr>
        <dsp:cNvPr id="0" name=""/>
        <dsp:cNvSpPr/>
      </dsp:nvSpPr>
      <dsp:spPr>
        <a:xfrm rot="10800000">
          <a:off x="0" y="1970932"/>
          <a:ext cx="6477000" cy="662830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4. </a:t>
          </a:r>
          <a:r>
            <a:rPr lang="en-US" sz="2400" b="0" kern="1200" dirty="0" err="1"/>
            <a:t>Algoritma</a:t>
          </a:r>
          <a:r>
            <a:rPr lang="en-US" sz="2400" b="0" kern="1200" dirty="0"/>
            <a:t> </a:t>
          </a:r>
          <a:r>
            <a:rPr lang="en-US" sz="2400" b="0" kern="1200" dirty="0" err="1"/>
            <a:t>Klasifikasi</a:t>
          </a:r>
          <a:endParaRPr lang="id-ID" sz="2400" b="0" kern="1200" dirty="0"/>
        </a:p>
      </dsp:txBody>
      <dsp:txXfrm rot="10800000">
        <a:off x="0" y="1970932"/>
        <a:ext cx="6477000" cy="430687"/>
      </dsp:txXfrm>
    </dsp:sp>
    <dsp:sp modelId="{9BDBEF0A-FC91-4EE6-9C0C-9EEB8B60F5F2}">
      <dsp:nvSpPr>
        <dsp:cNvPr id="0" name=""/>
        <dsp:cNvSpPr/>
      </dsp:nvSpPr>
      <dsp:spPr>
        <a:xfrm rot="10800000">
          <a:off x="0" y="1314566"/>
          <a:ext cx="6477000" cy="662830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3. </a:t>
          </a:r>
          <a:r>
            <a:rPr lang="en-US" sz="2400" b="0" kern="1200" dirty="0" err="1"/>
            <a:t>Persiapan</a:t>
          </a:r>
          <a:r>
            <a:rPr lang="en-US" sz="2400" b="0" kern="1200"/>
            <a:t> Data</a:t>
          </a:r>
          <a:endParaRPr lang="id-ID" sz="2400" b="0" kern="1200" dirty="0"/>
        </a:p>
      </dsp:txBody>
      <dsp:txXfrm rot="10800000">
        <a:off x="0" y="1314566"/>
        <a:ext cx="6477000" cy="430687"/>
      </dsp:txXfrm>
    </dsp:sp>
    <dsp:sp modelId="{420C3A7F-B91D-4C08-A9A8-A576740F8BE7}">
      <dsp:nvSpPr>
        <dsp:cNvPr id="0" name=""/>
        <dsp:cNvSpPr/>
      </dsp:nvSpPr>
      <dsp:spPr>
        <a:xfrm rot="10800000">
          <a:off x="0" y="658200"/>
          <a:ext cx="6477000" cy="662830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2. Proses Data Mining</a:t>
          </a:r>
          <a:endParaRPr lang="id-ID" sz="2400" b="0" kern="1200" dirty="0"/>
        </a:p>
      </dsp:txBody>
      <dsp:txXfrm rot="10800000">
        <a:off x="0" y="658200"/>
        <a:ext cx="6477000" cy="430687"/>
      </dsp:txXfrm>
    </dsp:sp>
    <dsp:sp modelId="{B06F7D46-7D66-4DEC-BC1A-EA878B67212F}">
      <dsp:nvSpPr>
        <dsp:cNvPr id="0" name=""/>
        <dsp:cNvSpPr/>
      </dsp:nvSpPr>
      <dsp:spPr>
        <a:xfrm rot="10800000">
          <a:off x="0" y="0"/>
          <a:ext cx="6477000" cy="662830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b="0" kern="1200" dirty="0"/>
            <a:t>1. Pengantar Data Mining</a:t>
          </a:r>
        </a:p>
      </dsp:txBody>
      <dsp:txXfrm rot="10800000">
        <a:off x="0" y="0"/>
        <a:ext cx="6477000" cy="430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E1B44-7FDE-EA4D-9B11-4FC0924850E8}" type="datetimeFigureOut">
              <a:t>6/21/19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6ED5B-439C-F147-9E7D-298FE3BC7D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52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6ED5B-439C-F147-9E7D-298FE3BC7DC0}" type="slidenum">
              <a:rPr lang="en-ID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702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6ED5B-439C-F147-9E7D-298FE3BC7DC0}" type="slidenum"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15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6ED5B-439C-F147-9E7D-298FE3BC7DC0}" type="slidenum"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90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6ED5B-439C-F147-9E7D-298FE3BC7DC0}" type="slidenum"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31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6ED5B-439C-F147-9E7D-298FE3BC7DC0}" type="slidenum"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87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6ED5B-439C-F147-9E7D-298FE3BC7DC0}" type="slidenum"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43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6ED5B-439C-F147-9E7D-298FE3BC7DC0}" type="slidenum"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83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6ED5B-439C-F147-9E7D-298FE3BC7DC0}" type="slidenum"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96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6ED5B-439C-F147-9E7D-298FE3BC7DC0}" type="slidenum"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3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28353-35FF-3E4C-B573-D3A9C80BC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365D9-4F82-9940-BEBF-2E19A8E00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55ACF-F118-8341-A252-DD571378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D8E9-B6EB-3E49-867F-BC0C82E9EBE5}" type="datetimeFigureOut"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D8492-1C24-8A4B-9C33-BD75EE83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F6F82-0F3D-6545-A4CF-53F2B1792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3A7F-9C63-0448-9CB9-EB1AB54D8C7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4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61D1-74EC-B547-9EA3-5AC22BAEA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EF62B-E115-634A-B79B-E8D54F355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1B092-F4AF-884F-90E9-C5844144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D8E9-B6EB-3E49-867F-BC0C82E9EBE5}" type="datetimeFigureOut"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B9E08-F10F-624E-AE0A-293637D0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5EF23-7441-0047-BDFC-48F5B06C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3A7F-9C63-0448-9CB9-EB1AB54D8C7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7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6E85DC-1330-9242-96BB-3051B82E5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A9CD4-F821-3F4F-AE24-51ED0E7B6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0AC8C-7468-F940-BB1A-4392F0222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D8E9-B6EB-3E49-867F-BC0C82E9EBE5}" type="datetimeFigureOut"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FE334-AC0A-2746-825D-5FB1150CD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A6BE4-5516-294E-9488-76BB9215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3A7F-9C63-0448-9CB9-EB1AB54D8C7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5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BA6D-7DAF-314E-B9F5-390ECFBAC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12927-5F94-A040-8FD1-FEBA17CD6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584BE-0BC9-A441-BA35-C4449A49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D8E9-B6EB-3E49-867F-BC0C82E9EBE5}" type="datetimeFigureOut"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A944A-95FA-BA48-85AC-07D272627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5C386-1145-4B43-BA8F-A5422103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3A7F-9C63-0448-9CB9-EB1AB54D8C7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AB6D7-70A1-244A-B34C-E423D428A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D2D7E-68F4-2F4A-B8AB-A997E83D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31AB4-1826-264F-A10E-BDBD4C638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D8E9-B6EB-3E49-867F-BC0C82E9EBE5}" type="datetimeFigureOut"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CA1F4-2DE1-1847-9D68-C116C535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01383-BFC7-D34D-ADB1-3BD90B4E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3A7F-9C63-0448-9CB9-EB1AB54D8C7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6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A1BC-3E1D-F74B-901A-8CCD6DB2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AD3E8-81C1-AA43-8FF8-580F89921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6CE61-5B0A-BD4A-87E0-7067B4760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547B4-487B-1943-91CF-4AA5C7FD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D8E9-B6EB-3E49-867F-BC0C82E9EBE5}" type="datetimeFigureOut">
              <a:t>6/21/19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30419-4C19-6440-8F1A-3BEC730B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A1CB3-64B7-984F-936B-8CBC263B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3A7F-9C63-0448-9CB9-EB1AB54D8C7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A292-E4F9-264D-899B-7528427A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E50D7-7993-9249-8EDF-D431B0DA6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31C52-6C17-3C46-AC18-E2E6A7F8E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0668CF-3CBE-DB44-B495-7280BC329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A481F-124D-D34A-B55E-4BD74540F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719458-EC67-F047-A25F-4403DE5A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D8E9-B6EB-3E49-867F-BC0C82E9EBE5}" type="datetimeFigureOut">
              <a:t>6/21/19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E5BEA-7325-DC47-A7C3-BC4A5104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F19B81-AD5F-4D4E-9768-5852F0D5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3A7F-9C63-0448-9CB9-EB1AB54D8C7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5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9477-9701-4042-9583-001EE439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EE30F-6C8D-D640-B1D5-CED1E8CD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D8E9-B6EB-3E49-867F-BC0C82E9EBE5}" type="datetimeFigureOut">
              <a:t>6/21/19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FF425-D487-7D46-BCFB-1999E71C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F61C2-3858-A14A-93F8-0105F26B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3A7F-9C63-0448-9CB9-EB1AB54D8C7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8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79676-00A0-A448-B3C2-13220C122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D8E9-B6EB-3E49-867F-BC0C82E9EBE5}" type="datetimeFigureOut">
              <a:t>6/21/19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63221-5298-4443-9542-455DE459D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FDF60-FC98-E54D-B5E6-89A491E3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3A7F-9C63-0448-9CB9-EB1AB54D8C7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9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6D2F-6B3D-0746-A72F-43652A684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7DE52-9FED-F94F-AEA1-ACF920BC6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BC2EA-C751-BC48-B38B-546B4BF38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AB6FA-19EE-F74E-B3AB-C8359AE9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D8E9-B6EB-3E49-867F-BC0C82E9EBE5}" type="datetimeFigureOut">
              <a:t>6/21/19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7F5CC-DBF5-E042-A29A-550FD783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F9903-EDEB-734E-BE05-C5A4A5B6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3A7F-9C63-0448-9CB9-EB1AB54D8C7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A63B-EE72-CD4D-AEB1-C41F7232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B00EE-D76A-E547-8E17-4FE56C175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892FB-7BBE-7548-B589-FF3A1EF26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7D231-1F3E-3646-AE32-E4D7C76F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D8E9-B6EB-3E49-867F-BC0C82E9EBE5}" type="datetimeFigureOut">
              <a:t>6/21/19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D5E80-3E61-5F43-A45B-552A8E89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51EB9-404B-104B-90C3-03B0BCE8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3A7F-9C63-0448-9CB9-EB1AB54D8C7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2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C41FF-6F16-3643-BC1B-0F814607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0F49B-FB6B-5741-B2DD-10B133DD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32EF1-118C-674F-9EA6-746D5AE3C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0D8E9-B6EB-3E49-867F-BC0C82E9EBE5}" type="datetimeFigureOut">
              <a:t>6/21/19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14F3F-9743-734A-B07D-302BC3A36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B8834-EAB5-0544-A12A-7C1A31B44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A3A7F-9C63-0448-9CB9-EB1AB54D8C7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2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20BA-8752-3942-9229-2AEFE51DF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Algoritma K-Means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A9A20-D834-7642-A08E-79C0908594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Pembelajaran Data Mining Klasterisasi</a:t>
            </a:r>
          </a:p>
          <a:p>
            <a:r>
              <a:rPr lang="en-US"/>
              <a:t>Oleh: Arief Wibowo</a:t>
            </a:r>
          </a:p>
        </p:txBody>
      </p:sp>
    </p:spTree>
    <p:extLst>
      <p:ext uri="{BB962C8B-B14F-4D97-AF65-F5344CB8AC3E}">
        <p14:creationId xmlns:p14="http://schemas.microsoft.com/office/powerpoint/2010/main" val="188142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F507-A6EE-9546-A936-E4471FEB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Hitung jarak setiap data ke titik Centroid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3114E-9833-6A4E-9EF5-6FEA2E17D6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Data ke-3</a:t>
                </a:r>
              </a:p>
              <a:p>
                <a:pPr marL="457200" lvl="1" indent="0">
                  <a:buNone/>
                </a:pPr>
                <a:r>
                  <a:rPr lang="en-US"/>
                  <a:t>Jarak ke C1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r>
                  <a:rPr lang="en-US"/>
                  <a:t> (anda hitung sendiri...)</a:t>
                </a:r>
              </a:p>
              <a:p>
                <a:pPr marL="457200" lvl="1" indent="0">
                  <a:buNone/>
                </a:pPr>
                <a:r>
                  <a:rPr lang="en-US"/>
                  <a:t>Jarak ke C2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C3	 =</a:t>
                </a:r>
                <a14:m>
                  <m:oMath xmlns:m="http://schemas.openxmlformats.org/officeDocument/2006/math">
                    <m:r>
                      <a:rPr lang="en-US" b="0" i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r>
                  <a:rPr lang="en-US"/>
                  <a:t>Data ke-4</a:t>
                </a:r>
              </a:p>
              <a:p>
                <a:pPr marL="457200" lvl="1" indent="0">
                  <a:buNone/>
                </a:pPr>
                <a:r>
                  <a:rPr lang="en-US"/>
                  <a:t>Jarak ke C1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C2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C3	 =</a:t>
                </a:r>
                <a14:m>
                  <m:oMath xmlns:m="http://schemas.openxmlformats.org/officeDocument/2006/math">
                    <m:r>
                      <a:rPr lang="en-US" b="0" i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3114E-9833-6A4E-9EF5-6FEA2E17D6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Arrow 3">
            <a:extLst>
              <a:ext uri="{FF2B5EF4-FFF2-40B4-BE49-F238E27FC236}">
                <a16:creationId xmlns:a16="http://schemas.microsoft.com/office/drawing/2014/main" id="{42B42E33-8696-1D42-9669-DF5FE3B612C2}"/>
              </a:ext>
            </a:extLst>
          </p:cNvPr>
          <p:cNvSpPr/>
          <p:nvPr/>
        </p:nvSpPr>
        <p:spPr>
          <a:xfrm>
            <a:off x="6745357" y="2835965"/>
            <a:ext cx="556591" cy="3313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AA301-D1A6-2D4F-A095-87540FC7D33A}"/>
              </a:ext>
            </a:extLst>
          </p:cNvPr>
          <p:cNvSpPr txBox="1"/>
          <p:nvPr/>
        </p:nvSpPr>
        <p:spPr>
          <a:xfrm>
            <a:off x="7407965" y="2539952"/>
            <a:ext cx="1431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Jarak terdekat ke titik centroid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910E59AF-C096-5E48-A976-0521C31E50CD}"/>
              </a:ext>
            </a:extLst>
          </p:cNvPr>
          <p:cNvSpPr/>
          <p:nvPr/>
        </p:nvSpPr>
        <p:spPr>
          <a:xfrm>
            <a:off x="6745357" y="4192805"/>
            <a:ext cx="556591" cy="3313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D6CF4-CB2C-CC44-84BC-4E363407011C}"/>
              </a:ext>
            </a:extLst>
          </p:cNvPr>
          <p:cNvSpPr txBox="1"/>
          <p:nvPr/>
        </p:nvSpPr>
        <p:spPr>
          <a:xfrm>
            <a:off x="7407965" y="4192805"/>
            <a:ext cx="1431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Jarak terdekat ke titik centroid</a:t>
            </a:r>
          </a:p>
        </p:txBody>
      </p:sp>
    </p:spTree>
    <p:extLst>
      <p:ext uri="{BB962C8B-B14F-4D97-AF65-F5344CB8AC3E}">
        <p14:creationId xmlns:p14="http://schemas.microsoft.com/office/powerpoint/2010/main" val="1482480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F507-A6EE-9546-A936-E4471FEB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Hitung jarak setiap data ke titik Centroid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3114E-9833-6A4E-9EF5-6FEA2E17D6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Data ke-5</a:t>
                </a:r>
              </a:p>
              <a:p>
                <a:pPr marL="457200" lvl="1" indent="0">
                  <a:buNone/>
                </a:pPr>
                <a:r>
                  <a:rPr lang="en-US"/>
                  <a:t>Jarak ke C1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C2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C3 =</a:t>
                </a:r>
                <a14:m>
                  <m:oMath xmlns:m="http://schemas.openxmlformats.org/officeDocument/2006/math">
                    <m:r>
                      <a:rPr lang="en-US" b="0" i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r>
                  <a:rPr lang="en-US"/>
                  <a:t>Data ke-6</a:t>
                </a:r>
              </a:p>
              <a:p>
                <a:pPr marL="457200" lvl="1" indent="0">
                  <a:buNone/>
                </a:pPr>
                <a:r>
                  <a:rPr lang="en-US"/>
                  <a:t>Jarak ke C1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C2	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C3 =</a:t>
                </a:r>
                <a14:m>
                  <m:oMath xmlns:m="http://schemas.openxmlformats.org/officeDocument/2006/math">
                    <m:r>
                      <a:rPr lang="en-US" b="0" i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3114E-9833-6A4E-9EF5-6FEA2E17D6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Arrow 3">
            <a:extLst>
              <a:ext uri="{FF2B5EF4-FFF2-40B4-BE49-F238E27FC236}">
                <a16:creationId xmlns:a16="http://schemas.microsoft.com/office/drawing/2014/main" id="{42B42E33-8696-1D42-9669-DF5FE3B612C2}"/>
              </a:ext>
            </a:extLst>
          </p:cNvPr>
          <p:cNvSpPr/>
          <p:nvPr/>
        </p:nvSpPr>
        <p:spPr>
          <a:xfrm>
            <a:off x="6745357" y="3297629"/>
            <a:ext cx="556591" cy="3313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AA301-D1A6-2D4F-A095-87540FC7D33A}"/>
              </a:ext>
            </a:extLst>
          </p:cNvPr>
          <p:cNvSpPr txBox="1"/>
          <p:nvPr/>
        </p:nvSpPr>
        <p:spPr>
          <a:xfrm>
            <a:off x="7407965" y="2670312"/>
            <a:ext cx="1431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Jarak terdekat ke titik centroid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910E59AF-C096-5E48-A976-0521C31E50CD}"/>
              </a:ext>
            </a:extLst>
          </p:cNvPr>
          <p:cNvSpPr/>
          <p:nvPr/>
        </p:nvSpPr>
        <p:spPr>
          <a:xfrm>
            <a:off x="6745357" y="4680915"/>
            <a:ext cx="556591" cy="3313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D6CF4-CB2C-CC44-84BC-4E363407011C}"/>
              </a:ext>
            </a:extLst>
          </p:cNvPr>
          <p:cNvSpPr txBox="1"/>
          <p:nvPr/>
        </p:nvSpPr>
        <p:spPr>
          <a:xfrm>
            <a:off x="7407965" y="4438329"/>
            <a:ext cx="1431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Jarak terdekat ke titik centroid</a:t>
            </a:r>
          </a:p>
        </p:txBody>
      </p:sp>
    </p:spTree>
    <p:extLst>
      <p:ext uri="{BB962C8B-B14F-4D97-AF65-F5344CB8AC3E}">
        <p14:creationId xmlns:p14="http://schemas.microsoft.com/office/powerpoint/2010/main" val="100901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F507-A6EE-9546-A936-E4471FEB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Hitung jarak setiap data ke titik Centroid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3114E-9833-6A4E-9EF5-6FEA2E17D6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Data ke-7</a:t>
                </a:r>
              </a:p>
              <a:p>
                <a:pPr marL="457200" lvl="1" indent="0">
                  <a:buNone/>
                </a:pPr>
                <a:r>
                  <a:rPr lang="en-US"/>
                  <a:t>Jarak ke C1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C2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C3 =</a:t>
                </a:r>
                <a14:m>
                  <m:oMath xmlns:m="http://schemas.openxmlformats.org/officeDocument/2006/math">
                    <m:r>
                      <a:rPr lang="en-US" b="0" i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r>
                  <a:rPr lang="en-US"/>
                  <a:t>Data ke-8</a:t>
                </a:r>
              </a:p>
              <a:p>
                <a:pPr marL="457200" lvl="1" indent="0">
                  <a:buNone/>
                </a:pPr>
                <a:r>
                  <a:rPr lang="en-US"/>
                  <a:t>Jarak ke C1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C2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C3 =</a:t>
                </a:r>
                <a14:m>
                  <m:oMath xmlns:m="http://schemas.openxmlformats.org/officeDocument/2006/math">
                    <m:r>
                      <a:rPr lang="en-US" b="0" i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3114E-9833-6A4E-9EF5-6FEA2E17D6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Arrow 3">
            <a:extLst>
              <a:ext uri="{FF2B5EF4-FFF2-40B4-BE49-F238E27FC236}">
                <a16:creationId xmlns:a16="http://schemas.microsoft.com/office/drawing/2014/main" id="{42B42E33-8696-1D42-9669-DF5FE3B612C2}"/>
              </a:ext>
            </a:extLst>
          </p:cNvPr>
          <p:cNvSpPr/>
          <p:nvPr/>
        </p:nvSpPr>
        <p:spPr>
          <a:xfrm>
            <a:off x="6745357" y="2374299"/>
            <a:ext cx="556591" cy="3313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AA301-D1A6-2D4F-A095-87540FC7D33A}"/>
              </a:ext>
            </a:extLst>
          </p:cNvPr>
          <p:cNvSpPr txBox="1"/>
          <p:nvPr/>
        </p:nvSpPr>
        <p:spPr>
          <a:xfrm>
            <a:off x="7407965" y="2085885"/>
            <a:ext cx="1431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Jarak terdekat ke titik centroid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910E59AF-C096-5E48-A976-0521C31E50CD}"/>
              </a:ext>
            </a:extLst>
          </p:cNvPr>
          <p:cNvSpPr/>
          <p:nvPr/>
        </p:nvSpPr>
        <p:spPr>
          <a:xfrm>
            <a:off x="6745357" y="4654470"/>
            <a:ext cx="556591" cy="3313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D6CF4-CB2C-CC44-84BC-4E363407011C}"/>
              </a:ext>
            </a:extLst>
          </p:cNvPr>
          <p:cNvSpPr txBox="1"/>
          <p:nvPr/>
        </p:nvSpPr>
        <p:spPr>
          <a:xfrm>
            <a:off x="7407965" y="4358457"/>
            <a:ext cx="1431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Jarak terdekat ke titik centroid</a:t>
            </a:r>
          </a:p>
        </p:txBody>
      </p:sp>
    </p:spTree>
    <p:extLst>
      <p:ext uri="{BB962C8B-B14F-4D97-AF65-F5344CB8AC3E}">
        <p14:creationId xmlns:p14="http://schemas.microsoft.com/office/powerpoint/2010/main" val="1456193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F507-A6EE-9546-A936-E4471FEB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Hitung jarak setiap data ke titik Centroid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3114E-9833-6A4E-9EF5-6FEA2E17D6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Data ke-9</a:t>
                </a:r>
              </a:p>
              <a:p>
                <a:pPr marL="457200" lvl="1" indent="0">
                  <a:buNone/>
                </a:pPr>
                <a:r>
                  <a:rPr lang="en-US"/>
                  <a:t>Jarak ke C1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C2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C3	 =</a:t>
                </a:r>
                <a14:m>
                  <m:oMath xmlns:m="http://schemas.openxmlformats.org/officeDocument/2006/math">
                    <m:r>
                      <a:rPr lang="en-US" b="0" i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r>
                  <a:rPr lang="en-US"/>
                  <a:t>Data ke-10</a:t>
                </a:r>
              </a:p>
              <a:p>
                <a:pPr marL="457200" lvl="1" indent="0">
                  <a:buNone/>
                </a:pPr>
                <a:r>
                  <a:rPr lang="en-US"/>
                  <a:t>Jarak ke C1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C2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C3 =</a:t>
                </a:r>
                <a14:m>
                  <m:oMath xmlns:m="http://schemas.openxmlformats.org/officeDocument/2006/math">
                    <m:r>
                      <a:rPr lang="en-US" b="0" i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3114E-9833-6A4E-9EF5-6FEA2E17D6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Arrow 3">
            <a:extLst>
              <a:ext uri="{FF2B5EF4-FFF2-40B4-BE49-F238E27FC236}">
                <a16:creationId xmlns:a16="http://schemas.microsoft.com/office/drawing/2014/main" id="{42B42E33-8696-1D42-9669-DF5FE3B612C2}"/>
              </a:ext>
            </a:extLst>
          </p:cNvPr>
          <p:cNvSpPr/>
          <p:nvPr/>
        </p:nvSpPr>
        <p:spPr>
          <a:xfrm>
            <a:off x="6745357" y="2374299"/>
            <a:ext cx="556591" cy="3313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AA301-D1A6-2D4F-A095-87540FC7D33A}"/>
              </a:ext>
            </a:extLst>
          </p:cNvPr>
          <p:cNvSpPr txBox="1"/>
          <p:nvPr/>
        </p:nvSpPr>
        <p:spPr>
          <a:xfrm>
            <a:off x="7407965" y="2085885"/>
            <a:ext cx="1431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Jarak terdekat ke titik centroid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910E59AF-C096-5E48-A976-0521C31E50CD}"/>
              </a:ext>
            </a:extLst>
          </p:cNvPr>
          <p:cNvSpPr/>
          <p:nvPr/>
        </p:nvSpPr>
        <p:spPr>
          <a:xfrm>
            <a:off x="6745357" y="4728449"/>
            <a:ext cx="556591" cy="3313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D6CF4-CB2C-CC44-84BC-4E363407011C}"/>
              </a:ext>
            </a:extLst>
          </p:cNvPr>
          <p:cNvSpPr txBox="1"/>
          <p:nvPr/>
        </p:nvSpPr>
        <p:spPr>
          <a:xfrm>
            <a:off x="7407965" y="4432436"/>
            <a:ext cx="1431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Jarak terdekat ke titik centroid</a:t>
            </a:r>
          </a:p>
        </p:txBody>
      </p:sp>
    </p:spTree>
    <p:extLst>
      <p:ext uri="{BB962C8B-B14F-4D97-AF65-F5344CB8AC3E}">
        <p14:creationId xmlns:p14="http://schemas.microsoft.com/office/powerpoint/2010/main" val="2102783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F507-A6EE-9546-A936-E4471FEB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Hitung jarak setiap data ke titik Centroid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3114E-9833-6A4E-9EF5-6FEA2E17D6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Data ke-11</a:t>
                </a:r>
              </a:p>
              <a:p>
                <a:pPr marL="457200" lvl="1" indent="0">
                  <a:buNone/>
                </a:pPr>
                <a:r>
                  <a:rPr lang="en-US"/>
                  <a:t>Jarak ke C1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C2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C3	 =</a:t>
                </a:r>
                <a14:m>
                  <m:oMath xmlns:m="http://schemas.openxmlformats.org/officeDocument/2006/math">
                    <m:r>
                      <a:rPr lang="en-US" b="0" i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r>
                  <a:rPr lang="en-US"/>
                  <a:t>Data ke-12</a:t>
                </a:r>
              </a:p>
              <a:p>
                <a:pPr marL="457200" lvl="1" indent="0">
                  <a:buNone/>
                </a:pPr>
                <a:r>
                  <a:rPr lang="en-US"/>
                  <a:t>Jarak ke C1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C2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C3	 =</a:t>
                </a:r>
                <a14:m>
                  <m:oMath xmlns:m="http://schemas.openxmlformats.org/officeDocument/2006/math">
                    <m:r>
                      <a:rPr lang="en-US" b="0" i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3114E-9833-6A4E-9EF5-6FEA2E17D6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Arrow 3">
            <a:extLst>
              <a:ext uri="{FF2B5EF4-FFF2-40B4-BE49-F238E27FC236}">
                <a16:creationId xmlns:a16="http://schemas.microsoft.com/office/drawing/2014/main" id="{42B42E33-8696-1D42-9669-DF5FE3B612C2}"/>
              </a:ext>
            </a:extLst>
          </p:cNvPr>
          <p:cNvSpPr/>
          <p:nvPr/>
        </p:nvSpPr>
        <p:spPr>
          <a:xfrm>
            <a:off x="6745357" y="3297629"/>
            <a:ext cx="556591" cy="3313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AA301-D1A6-2D4F-A095-87540FC7D33A}"/>
              </a:ext>
            </a:extLst>
          </p:cNvPr>
          <p:cNvSpPr txBox="1"/>
          <p:nvPr/>
        </p:nvSpPr>
        <p:spPr>
          <a:xfrm>
            <a:off x="7407965" y="3001616"/>
            <a:ext cx="1431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Jarak terdekat ke titik centroid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910E59AF-C096-5E48-A976-0521C31E50CD}"/>
              </a:ext>
            </a:extLst>
          </p:cNvPr>
          <p:cNvSpPr/>
          <p:nvPr/>
        </p:nvSpPr>
        <p:spPr>
          <a:xfrm>
            <a:off x="6745357" y="4737296"/>
            <a:ext cx="556591" cy="3313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D6CF4-CB2C-CC44-84BC-4E363407011C}"/>
              </a:ext>
            </a:extLst>
          </p:cNvPr>
          <p:cNvSpPr txBox="1"/>
          <p:nvPr/>
        </p:nvSpPr>
        <p:spPr>
          <a:xfrm>
            <a:off x="7407965" y="4441283"/>
            <a:ext cx="1431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Jarak terdekat ke titik centroid</a:t>
            </a:r>
          </a:p>
        </p:txBody>
      </p:sp>
    </p:spTree>
    <p:extLst>
      <p:ext uri="{BB962C8B-B14F-4D97-AF65-F5344CB8AC3E}">
        <p14:creationId xmlns:p14="http://schemas.microsoft.com/office/powerpoint/2010/main" val="38849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F507-A6EE-9546-A936-E4471FEB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Hitung jarak setiap data ke titik Centroid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3114E-9833-6A4E-9EF5-6FEA2E17D6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Data ke-13</a:t>
                </a:r>
              </a:p>
              <a:p>
                <a:pPr marL="457200" lvl="1" indent="0">
                  <a:buNone/>
                </a:pPr>
                <a:r>
                  <a:rPr lang="en-US"/>
                  <a:t>Jarak ke C1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C2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C3	 =</a:t>
                </a:r>
                <a14:m>
                  <m:oMath xmlns:m="http://schemas.openxmlformats.org/officeDocument/2006/math">
                    <m:r>
                      <a:rPr lang="en-US" b="0" i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r>
                  <a:rPr lang="en-US"/>
                  <a:t>Data ke-14</a:t>
                </a:r>
              </a:p>
              <a:p>
                <a:pPr marL="457200" lvl="1" indent="0">
                  <a:buNone/>
                </a:pPr>
                <a:r>
                  <a:rPr lang="en-US"/>
                  <a:t>Jarak ke C1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C2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C3	 =</a:t>
                </a:r>
                <a14:m>
                  <m:oMath xmlns:m="http://schemas.openxmlformats.org/officeDocument/2006/math">
                    <m:r>
                      <a:rPr lang="en-US" b="0" i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3114E-9833-6A4E-9EF5-6FEA2E17D6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Arrow 3">
            <a:extLst>
              <a:ext uri="{FF2B5EF4-FFF2-40B4-BE49-F238E27FC236}">
                <a16:creationId xmlns:a16="http://schemas.microsoft.com/office/drawing/2014/main" id="{42B42E33-8696-1D42-9669-DF5FE3B612C2}"/>
              </a:ext>
            </a:extLst>
          </p:cNvPr>
          <p:cNvSpPr/>
          <p:nvPr/>
        </p:nvSpPr>
        <p:spPr>
          <a:xfrm>
            <a:off x="6745357" y="3297629"/>
            <a:ext cx="556591" cy="3313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AA301-D1A6-2D4F-A095-87540FC7D33A}"/>
              </a:ext>
            </a:extLst>
          </p:cNvPr>
          <p:cNvSpPr txBox="1"/>
          <p:nvPr/>
        </p:nvSpPr>
        <p:spPr>
          <a:xfrm>
            <a:off x="7407965" y="3001616"/>
            <a:ext cx="1431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Jarak terdekat ke titik centroid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910E59AF-C096-5E48-A976-0521C31E50CD}"/>
              </a:ext>
            </a:extLst>
          </p:cNvPr>
          <p:cNvSpPr/>
          <p:nvPr/>
        </p:nvSpPr>
        <p:spPr>
          <a:xfrm>
            <a:off x="6745356" y="5221505"/>
            <a:ext cx="556591" cy="3313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D6CF4-CB2C-CC44-84BC-4E363407011C}"/>
              </a:ext>
            </a:extLst>
          </p:cNvPr>
          <p:cNvSpPr txBox="1"/>
          <p:nvPr/>
        </p:nvSpPr>
        <p:spPr>
          <a:xfrm>
            <a:off x="7407964" y="4925492"/>
            <a:ext cx="1431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Jarak terdekat ke titik centroid</a:t>
            </a:r>
          </a:p>
        </p:txBody>
      </p:sp>
    </p:spTree>
    <p:extLst>
      <p:ext uri="{BB962C8B-B14F-4D97-AF65-F5344CB8AC3E}">
        <p14:creationId xmlns:p14="http://schemas.microsoft.com/office/powerpoint/2010/main" val="3041587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F507-A6EE-9546-A936-E4471FEB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Hitung jarak setiap data ke titik Centroid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3114E-9833-6A4E-9EF5-6FEA2E17D6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Data ke-15</a:t>
                </a:r>
              </a:p>
              <a:p>
                <a:pPr marL="457200" lvl="1" indent="0">
                  <a:buNone/>
                </a:pPr>
                <a:r>
                  <a:rPr lang="en-US"/>
                  <a:t>Jarak ke C1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C2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C3	 =</a:t>
                </a:r>
                <a14:m>
                  <m:oMath xmlns:m="http://schemas.openxmlformats.org/officeDocument/2006/math">
                    <m:r>
                      <a:rPr lang="en-US" b="0" i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endParaRPr lang="en-US"/>
              </a:p>
              <a:p>
                <a:r>
                  <a:rPr lang="en-US"/>
                  <a:t>Kumpulkan jarak terdekat dari setiap data ke-n maka data tersebut menempati klaster ke-i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3114E-9833-6A4E-9EF5-6FEA2E17D6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Arrow 3">
            <a:extLst>
              <a:ext uri="{FF2B5EF4-FFF2-40B4-BE49-F238E27FC236}">
                <a16:creationId xmlns:a16="http://schemas.microsoft.com/office/drawing/2014/main" id="{42B42E33-8696-1D42-9669-DF5FE3B612C2}"/>
              </a:ext>
            </a:extLst>
          </p:cNvPr>
          <p:cNvSpPr/>
          <p:nvPr/>
        </p:nvSpPr>
        <p:spPr>
          <a:xfrm>
            <a:off x="6745357" y="2835965"/>
            <a:ext cx="556591" cy="3313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AA301-D1A6-2D4F-A095-87540FC7D33A}"/>
              </a:ext>
            </a:extLst>
          </p:cNvPr>
          <p:cNvSpPr txBox="1"/>
          <p:nvPr/>
        </p:nvSpPr>
        <p:spPr>
          <a:xfrm>
            <a:off x="7407965" y="2539952"/>
            <a:ext cx="1431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Jarak terdekat ke titik centroid</a:t>
            </a:r>
          </a:p>
        </p:txBody>
      </p:sp>
    </p:spTree>
    <p:extLst>
      <p:ext uri="{BB962C8B-B14F-4D97-AF65-F5344CB8AC3E}">
        <p14:creationId xmlns:p14="http://schemas.microsoft.com/office/powerpoint/2010/main" val="2320841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B9B8-64E8-0247-A6F8-83467525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/>
              <a:t>Hasil pengelompokkan data dengan iterasi k=1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E7C70-08EF-0B41-B7A6-50A921F16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642" y="1825625"/>
            <a:ext cx="4383157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/>
              <a:t>Lakukan kembali perhitungan jarak data ke </a:t>
            </a:r>
            <a:r>
              <a:rPr lang="en-US" u="sng"/>
              <a:t>titik centroid yang baru</a:t>
            </a:r>
            <a:r>
              <a:rPr lang="en-US"/>
              <a:t>.</a:t>
            </a:r>
          </a:p>
          <a:p>
            <a:pPr>
              <a:lnSpc>
                <a:spcPct val="150000"/>
              </a:lnSpc>
            </a:pPr>
            <a:r>
              <a:rPr lang="en-US"/>
              <a:t>Titik centroid yang baru diperoleh dari perhitungan data dengan titik centroid lama (sebelumnya).</a:t>
            </a:r>
          </a:p>
          <a:p>
            <a:pPr>
              <a:lnSpc>
                <a:spcPct val="150000"/>
              </a:lnSpc>
            </a:pPr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E8FECD-8BB8-3544-AF9A-20E69D7B87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1663353"/>
              </p:ext>
            </p:extLst>
          </p:nvPr>
        </p:nvGraphicFramePr>
        <p:xfrm>
          <a:off x="838199" y="1690688"/>
          <a:ext cx="5695124" cy="48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785">
                  <a:extLst>
                    <a:ext uri="{9D8B030D-6E8A-4147-A177-3AD203B41FA5}">
                      <a16:colId xmlns:a16="http://schemas.microsoft.com/office/drawing/2014/main" val="3849634968"/>
                    </a:ext>
                  </a:extLst>
                </a:gridCol>
                <a:gridCol w="824889">
                  <a:extLst>
                    <a:ext uri="{9D8B030D-6E8A-4147-A177-3AD203B41FA5}">
                      <a16:colId xmlns:a16="http://schemas.microsoft.com/office/drawing/2014/main" val="2667124475"/>
                    </a:ext>
                  </a:extLst>
                </a:gridCol>
                <a:gridCol w="757090">
                  <a:extLst>
                    <a:ext uri="{9D8B030D-6E8A-4147-A177-3AD203B41FA5}">
                      <a16:colId xmlns:a16="http://schemas.microsoft.com/office/drawing/2014/main" val="364120366"/>
                    </a:ext>
                  </a:extLst>
                </a:gridCol>
                <a:gridCol w="757090">
                  <a:extLst>
                    <a:ext uri="{9D8B030D-6E8A-4147-A177-3AD203B41FA5}">
                      <a16:colId xmlns:a16="http://schemas.microsoft.com/office/drawing/2014/main" val="2370473833"/>
                    </a:ext>
                  </a:extLst>
                </a:gridCol>
                <a:gridCol w="757090">
                  <a:extLst>
                    <a:ext uri="{9D8B030D-6E8A-4147-A177-3AD203B41FA5}">
                      <a16:colId xmlns:a16="http://schemas.microsoft.com/office/drawing/2014/main" val="2555688065"/>
                    </a:ext>
                  </a:extLst>
                </a:gridCol>
                <a:gridCol w="757090">
                  <a:extLst>
                    <a:ext uri="{9D8B030D-6E8A-4147-A177-3AD203B41FA5}">
                      <a16:colId xmlns:a16="http://schemas.microsoft.com/office/drawing/2014/main" val="1885455673"/>
                    </a:ext>
                  </a:extLst>
                </a:gridCol>
                <a:gridCol w="757090">
                  <a:extLst>
                    <a:ext uri="{9D8B030D-6E8A-4147-A177-3AD203B41FA5}">
                      <a16:colId xmlns:a16="http://schemas.microsoft.com/office/drawing/2014/main" val="1733788601"/>
                    </a:ext>
                  </a:extLst>
                </a:gridCol>
              </a:tblGrid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data ke-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X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Y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C1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C2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C3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Hasil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406560342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1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5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2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4.47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/>
                        <a:t>4.00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7.21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C2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3524570396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2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2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3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/>
                        <a:t>1.41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4.24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8.60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C1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190716124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3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3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8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/>
                        <a:t>2.83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C2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283909284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4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4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2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/>
                        <a:t>3.61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C1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2458110428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5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7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10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/>
                        <a:t>2.83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C3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982897883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6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5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5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/>
                        <a:t>1.00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C2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3780864075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7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1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7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/>
                        <a:t>3.00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C1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1186551807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8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3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6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/>
                        <a:t>2.00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C2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541076775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9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2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2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/>
                        <a:t>2.24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C1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3097751708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10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4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9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/>
                        <a:t>3.16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C2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2187473846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11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10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5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/>
                        <a:t>3.16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C3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2365992120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12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6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4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/>
                        <a:t>2.24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C2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1775467668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13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7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8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/>
                        <a:t>2.00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C3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908997789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14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8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6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/>
                        <a:t>2.24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C3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3663535977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15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9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1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/>
                        <a:t>6.40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C2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3977804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313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C528-A23B-4D45-8A23-EA954285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Hitung nilai titik centroid baru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D458FA-4F80-354C-A3AD-E501EA3EF3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913243" cy="2759627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/>
                  <a:t>Titik centroid ke-1, iterasi ke-1</a:t>
                </a:r>
              </a:p>
              <a:p>
                <a:pPr marL="0" indent="0">
                  <a:buNone/>
                </a:pPr>
                <a:endParaRPr lang="en-US" sz="120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2+4+1+2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2.25</m:t>
                      </m:r>
                    </m:oMath>
                  </m:oMathPara>
                </a14:m>
                <a:endParaRPr lang="en-US"/>
              </a:p>
              <a:p>
                <a:pPr marL="457200" lvl="1" indent="0">
                  <a:buNone/>
                </a:pPr>
                <a:endParaRPr lang="en-US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3+2+7+2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3.50</m:t>
                      </m:r>
                    </m:oMath>
                  </m:oMathPara>
                </a14:m>
                <a:endParaRPr lang="en-US"/>
              </a:p>
              <a:p>
                <a:pPr marL="457200" lvl="1" indent="0">
                  <a:buNone/>
                </a:pPr>
                <a:endParaRPr lang="en-US"/>
              </a:p>
              <a:p>
                <a:pPr marL="457200" lvl="1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D458FA-4F80-354C-A3AD-E501EA3EF3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913243" cy="2759627"/>
              </a:xfrm>
              <a:blipFill>
                <a:blip r:embed="rId3"/>
                <a:stretch>
                  <a:fillRect l="-2057" t="-4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E278C4C-906D-394B-B6AD-F3F67054D4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999" y="1825624"/>
                <a:ext cx="5830957" cy="27596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/>
                  <a:t>Titik centroid ke-2, iterasi ke-1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20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5+3+5+3+4+6+9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5.00</m:t>
                      </m:r>
                    </m:oMath>
                  </m:oMathPara>
                </a14:m>
                <a:endParaRPr lang="en-US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2+8+5+6+9+4+1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5.00</m:t>
                      </m:r>
                    </m:oMath>
                  </m:oMathPara>
                </a14:m>
                <a:endParaRPr lang="en-US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E278C4C-906D-394B-B6AD-F3F67054D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825624"/>
                <a:ext cx="5830957" cy="2759627"/>
              </a:xfrm>
              <a:prstGeom prst="rect">
                <a:avLst/>
              </a:prstGeom>
              <a:blipFill>
                <a:blip r:embed="rId4"/>
                <a:stretch>
                  <a:fillRect l="-1957" t="-4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508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C528-A23B-4D45-8A23-EA954285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Hitung titik centroid baru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D458FA-4F80-354C-A3AD-E501EA3EF3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913243" cy="2759627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/>
                  <a:t>Titik centroid ke-3, iterasi ke-1</a:t>
                </a:r>
              </a:p>
              <a:p>
                <a:pPr marL="0" indent="0">
                  <a:buNone/>
                </a:pPr>
                <a:endParaRPr lang="en-US" sz="120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7+10+7+8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8.00</m:t>
                      </m:r>
                    </m:oMath>
                  </m:oMathPara>
                </a14:m>
                <a:endParaRPr lang="en-US"/>
              </a:p>
              <a:p>
                <a:pPr marL="457200" lvl="1" indent="0">
                  <a:buNone/>
                </a:pPr>
                <a:endParaRPr lang="en-US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10+5+8+6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7.25</m:t>
                      </m:r>
                    </m:oMath>
                  </m:oMathPara>
                </a14:m>
                <a:endParaRPr lang="en-US"/>
              </a:p>
              <a:p>
                <a:pPr marL="457200" lvl="1" indent="0">
                  <a:buNone/>
                </a:pPr>
                <a:endParaRPr lang="en-US"/>
              </a:p>
              <a:p>
                <a:pPr marL="457200" lvl="1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D458FA-4F80-354C-A3AD-E501EA3EF3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913243" cy="2759627"/>
              </a:xfrm>
              <a:blipFill>
                <a:blip r:embed="rId2"/>
                <a:stretch>
                  <a:fillRect l="-2057" t="-4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1A671B-5DE3-7746-9C26-983CF2C27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294039"/>
              </p:ext>
            </p:extLst>
          </p:nvPr>
        </p:nvGraphicFramePr>
        <p:xfrm>
          <a:off x="6484730" y="2196686"/>
          <a:ext cx="458083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945">
                  <a:extLst>
                    <a:ext uri="{9D8B030D-6E8A-4147-A177-3AD203B41FA5}">
                      <a16:colId xmlns:a16="http://schemas.microsoft.com/office/drawing/2014/main" val="882642100"/>
                    </a:ext>
                  </a:extLst>
                </a:gridCol>
                <a:gridCol w="1526945">
                  <a:extLst>
                    <a:ext uri="{9D8B030D-6E8A-4147-A177-3AD203B41FA5}">
                      <a16:colId xmlns:a16="http://schemas.microsoft.com/office/drawing/2014/main" val="1549642536"/>
                    </a:ext>
                  </a:extLst>
                </a:gridCol>
                <a:gridCol w="1526945">
                  <a:extLst>
                    <a:ext uri="{9D8B030D-6E8A-4147-A177-3AD203B41FA5}">
                      <a16:colId xmlns:a16="http://schemas.microsoft.com/office/drawing/2014/main" val="2850819274"/>
                    </a:ext>
                  </a:extLst>
                </a:gridCol>
              </a:tblGrid>
              <a:tr h="36011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Centroid lama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592687"/>
                  </a:ext>
                </a:extLst>
              </a:tr>
              <a:tr h="36011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25384"/>
                  </a:ext>
                </a:extLst>
              </a:tr>
              <a:tr h="36011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936003"/>
                  </a:ext>
                </a:extLst>
              </a:tr>
              <a:tr h="36011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556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D2280D0-64A5-6B47-BC09-D7A78FF08B14}"/>
              </a:ext>
            </a:extLst>
          </p:cNvPr>
          <p:cNvSpPr txBox="1"/>
          <p:nvPr/>
        </p:nvSpPr>
        <p:spPr>
          <a:xfrm>
            <a:off x="6467061" y="1825625"/>
            <a:ext cx="4598504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Centroid Awal (Iterasi ke-0)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0BD44D9-2B54-7541-88E4-81A34388F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503769"/>
              </p:ext>
            </p:extLst>
          </p:nvPr>
        </p:nvGraphicFramePr>
        <p:xfrm>
          <a:off x="6502399" y="4585252"/>
          <a:ext cx="458083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945">
                  <a:extLst>
                    <a:ext uri="{9D8B030D-6E8A-4147-A177-3AD203B41FA5}">
                      <a16:colId xmlns:a16="http://schemas.microsoft.com/office/drawing/2014/main" val="882642100"/>
                    </a:ext>
                  </a:extLst>
                </a:gridCol>
                <a:gridCol w="1526945">
                  <a:extLst>
                    <a:ext uri="{9D8B030D-6E8A-4147-A177-3AD203B41FA5}">
                      <a16:colId xmlns:a16="http://schemas.microsoft.com/office/drawing/2014/main" val="1549642536"/>
                    </a:ext>
                  </a:extLst>
                </a:gridCol>
                <a:gridCol w="1526945">
                  <a:extLst>
                    <a:ext uri="{9D8B030D-6E8A-4147-A177-3AD203B41FA5}">
                      <a16:colId xmlns:a16="http://schemas.microsoft.com/office/drawing/2014/main" val="2850819274"/>
                    </a:ext>
                  </a:extLst>
                </a:gridCol>
              </a:tblGrid>
              <a:tr h="36011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Centroid lama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592687"/>
                  </a:ext>
                </a:extLst>
              </a:tr>
              <a:tr h="36011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25384"/>
                  </a:ext>
                </a:extLst>
              </a:tr>
              <a:tr h="36011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936003"/>
                  </a:ext>
                </a:extLst>
              </a:tr>
              <a:tr h="36011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556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05A7B5C-FB37-1746-B3D3-E06BE650B4C5}"/>
              </a:ext>
            </a:extLst>
          </p:cNvPr>
          <p:cNvSpPr txBox="1"/>
          <p:nvPr/>
        </p:nvSpPr>
        <p:spPr>
          <a:xfrm>
            <a:off x="6484730" y="4214191"/>
            <a:ext cx="4598504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Centroid Baru (Iterasi ke-1)</a:t>
            </a:r>
          </a:p>
        </p:txBody>
      </p:sp>
    </p:spTree>
    <p:extLst>
      <p:ext uri="{BB962C8B-B14F-4D97-AF65-F5344CB8AC3E}">
        <p14:creationId xmlns:p14="http://schemas.microsoft.com/office/powerpoint/2010/main" val="75200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2743200" y="1219200"/>
          <a:ext cx="6477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Outline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5448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2A01-711C-A546-9D4A-B3DC6EED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Ulangi langkah k-3 sampai ke-5, hingga nilai dari titik centroid </a:t>
            </a:r>
            <a:r>
              <a:rPr lang="en-US" b="1" u="sng"/>
              <a:t>tidak berubah lagi</a:t>
            </a:r>
            <a:endParaRPr lang="en-US" u="sng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7D0745-FD73-CC45-9148-485ACB49B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584" y="1825625"/>
            <a:ext cx="4334819" cy="2309053"/>
          </a:xfrm>
          <a:ln>
            <a:solidFill>
              <a:schemeClr val="tx1"/>
            </a:solidFill>
          </a:ln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F2ED1E8-2AFC-6648-9D4E-75CAF11D5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403" y="4269615"/>
            <a:ext cx="3936220" cy="20422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2416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F507-A6EE-9546-A936-E4471FEB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Hitung jarak setiap data ke titik Centroid baru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3114E-9833-6A4E-9EF5-6FEA2E17D6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Data ke-1, iterasi ke-2</a:t>
                </a:r>
              </a:p>
              <a:p>
                <a:pPr marL="457200" lvl="1" indent="0">
                  <a:buNone/>
                </a:pPr>
                <a:r>
                  <a:rPr lang="en-US"/>
                  <a:t>Jarak ke C1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(5−2.25)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(2−3.50)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=3.13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C2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(5−5.00)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(2−5.00)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3.00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C3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(5−8.00)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(2−7.25)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=6.05</m:t>
                    </m:r>
                  </m:oMath>
                </a14:m>
                <a:endParaRPr lang="en-US"/>
              </a:p>
              <a:p>
                <a:endParaRPr lang="en-US" sz="2000"/>
              </a:p>
              <a:p>
                <a:r>
                  <a:rPr lang="en-US"/>
                  <a:t>Data ke-2, iterasi ke-2</a:t>
                </a:r>
              </a:p>
              <a:p>
                <a:pPr marL="457200" lvl="1" indent="0">
                  <a:buNone/>
                </a:pPr>
                <a:r>
                  <a:rPr lang="en-US"/>
                  <a:t>Jarak ke C1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(2−2.25)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(3−3.50)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0.56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C2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(2−5.00)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(3−5.00)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3.61</m:t>
                    </m:r>
                  </m:oMath>
                </a14:m>
                <a:endParaRPr lang="en-US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/>
                  <a:t>Jarak ke C3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(2−8.00)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(3−7.25)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=7.35</m:t>
                    </m:r>
                  </m:oMath>
                </a14:m>
                <a:endParaRPr lang="en-US" b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3114E-9833-6A4E-9EF5-6FEA2E17D6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Arrow 3">
            <a:extLst>
              <a:ext uri="{FF2B5EF4-FFF2-40B4-BE49-F238E27FC236}">
                <a16:creationId xmlns:a16="http://schemas.microsoft.com/office/drawing/2014/main" id="{42B42E33-8696-1D42-9669-DF5FE3B612C2}"/>
              </a:ext>
            </a:extLst>
          </p:cNvPr>
          <p:cNvSpPr/>
          <p:nvPr/>
        </p:nvSpPr>
        <p:spPr>
          <a:xfrm>
            <a:off x="7566993" y="2843563"/>
            <a:ext cx="556591" cy="3313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AA301-D1A6-2D4F-A095-87540FC7D33A}"/>
              </a:ext>
            </a:extLst>
          </p:cNvPr>
          <p:cNvSpPr txBox="1"/>
          <p:nvPr/>
        </p:nvSpPr>
        <p:spPr>
          <a:xfrm>
            <a:off x="8229601" y="2547550"/>
            <a:ext cx="1431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Jarak terdekat ke titik centroid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910E59AF-C096-5E48-A976-0521C31E50CD}"/>
              </a:ext>
            </a:extLst>
          </p:cNvPr>
          <p:cNvSpPr/>
          <p:nvPr/>
        </p:nvSpPr>
        <p:spPr>
          <a:xfrm>
            <a:off x="7566993" y="4683194"/>
            <a:ext cx="556591" cy="3313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D6CF4-CB2C-CC44-84BC-4E363407011C}"/>
              </a:ext>
            </a:extLst>
          </p:cNvPr>
          <p:cNvSpPr txBox="1"/>
          <p:nvPr/>
        </p:nvSpPr>
        <p:spPr>
          <a:xfrm>
            <a:off x="8229601" y="4683194"/>
            <a:ext cx="1431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Jarak terdekat ke titik centroid</a:t>
            </a:r>
          </a:p>
        </p:txBody>
      </p:sp>
    </p:spTree>
    <p:extLst>
      <p:ext uri="{BB962C8B-B14F-4D97-AF65-F5344CB8AC3E}">
        <p14:creationId xmlns:p14="http://schemas.microsoft.com/office/powerpoint/2010/main" val="3160490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F507-A6EE-9546-A936-E4471FEB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Hitung jarak setiap data ke titik Centroid baru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3114E-9833-6A4E-9EF5-6FEA2E17D6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Data ke-3, iterasi ke-2</a:t>
                </a:r>
              </a:p>
              <a:p>
                <a:pPr marL="457200" lvl="1" indent="0">
                  <a:buNone/>
                </a:pPr>
                <a:r>
                  <a:rPr lang="en-US"/>
                  <a:t>Jarak ke C1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(9−2.25)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(9−3.50)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C2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(9−5.00)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(9−5.00)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C3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(9−8.00)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(9−7.25)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endParaRPr lang="en-US" sz="2000"/>
              </a:p>
              <a:p>
                <a:r>
                  <a:rPr lang="en-US"/>
                  <a:t>Data ke-4, iterasi ke-2</a:t>
                </a:r>
              </a:p>
              <a:p>
                <a:pPr marL="457200" lvl="1" indent="0">
                  <a:buNone/>
                </a:pPr>
                <a:r>
                  <a:rPr lang="en-US"/>
                  <a:t>Jarak ke C1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(9−2.25)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(9−3.50)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C2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(9−5.00)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(9−5.00)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C3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(9−8.00)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(9−7.25)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endParaRPr lang="en-US" b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3114E-9833-6A4E-9EF5-6FEA2E17D6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Arrow 3">
            <a:extLst>
              <a:ext uri="{FF2B5EF4-FFF2-40B4-BE49-F238E27FC236}">
                <a16:creationId xmlns:a16="http://schemas.microsoft.com/office/drawing/2014/main" id="{42B42E33-8696-1D42-9669-DF5FE3B612C2}"/>
              </a:ext>
            </a:extLst>
          </p:cNvPr>
          <p:cNvSpPr/>
          <p:nvPr/>
        </p:nvSpPr>
        <p:spPr>
          <a:xfrm>
            <a:off x="7566993" y="2843563"/>
            <a:ext cx="556591" cy="3313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AA301-D1A6-2D4F-A095-87540FC7D33A}"/>
              </a:ext>
            </a:extLst>
          </p:cNvPr>
          <p:cNvSpPr txBox="1"/>
          <p:nvPr/>
        </p:nvSpPr>
        <p:spPr>
          <a:xfrm>
            <a:off x="8229601" y="2547550"/>
            <a:ext cx="1431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Jarak terdekat ke titik centroid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910E59AF-C096-5E48-A976-0521C31E50CD}"/>
              </a:ext>
            </a:extLst>
          </p:cNvPr>
          <p:cNvSpPr/>
          <p:nvPr/>
        </p:nvSpPr>
        <p:spPr>
          <a:xfrm>
            <a:off x="7566993" y="4683194"/>
            <a:ext cx="556591" cy="3313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D6CF4-CB2C-CC44-84BC-4E363407011C}"/>
              </a:ext>
            </a:extLst>
          </p:cNvPr>
          <p:cNvSpPr txBox="1"/>
          <p:nvPr/>
        </p:nvSpPr>
        <p:spPr>
          <a:xfrm>
            <a:off x="8229601" y="4683194"/>
            <a:ext cx="1431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Jarak terdekat ke titik centroid</a:t>
            </a:r>
          </a:p>
        </p:txBody>
      </p:sp>
    </p:spTree>
    <p:extLst>
      <p:ext uri="{BB962C8B-B14F-4D97-AF65-F5344CB8AC3E}">
        <p14:creationId xmlns:p14="http://schemas.microsoft.com/office/powerpoint/2010/main" val="2849949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F507-A6EE-9546-A936-E4471FEB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Hitung jarak setiap data ke titik Centroid baru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3114E-9833-6A4E-9EF5-6FEA2E17D6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/>
                  <a:t>Data ke-5, iterasi ke-2</a:t>
                </a:r>
              </a:p>
              <a:p>
                <a:pPr marL="457200" lvl="1" indent="0">
                  <a:buNone/>
                </a:pPr>
                <a:r>
                  <a:rPr lang="en-US"/>
                  <a:t>Jarak ke C1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(9−2.25)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(9−3.50)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C2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(9−5.00)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(9−5.00)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C3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(9−8.00)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(9−7.25)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endParaRPr lang="en-US" sz="2000"/>
              </a:p>
              <a:p>
                <a:r>
                  <a:rPr lang="en-US"/>
                  <a:t>Data ke-6, iterasi ke-2</a:t>
                </a:r>
              </a:p>
              <a:p>
                <a:pPr marL="457200" lvl="1" indent="0">
                  <a:buNone/>
                </a:pPr>
                <a:r>
                  <a:rPr lang="en-US"/>
                  <a:t>Jarak ke C1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(9−2.25)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(9−3.50)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C2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(9−5.00)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(9−5.00)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C3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(9−8.00)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(9−7.25)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endParaRPr lang="en-US" b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3114E-9833-6A4E-9EF5-6FEA2E17D6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Arrow 3">
            <a:extLst>
              <a:ext uri="{FF2B5EF4-FFF2-40B4-BE49-F238E27FC236}">
                <a16:creationId xmlns:a16="http://schemas.microsoft.com/office/drawing/2014/main" id="{42B42E33-8696-1D42-9669-DF5FE3B612C2}"/>
              </a:ext>
            </a:extLst>
          </p:cNvPr>
          <p:cNvSpPr/>
          <p:nvPr/>
        </p:nvSpPr>
        <p:spPr>
          <a:xfrm>
            <a:off x="7566992" y="3305227"/>
            <a:ext cx="556591" cy="3313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AA301-D1A6-2D4F-A095-87540FC7D33A}"/>
              </a:ext>
            </a:extLst>
          </p:cNvPr>
          <p:cNvSpPr txBox="1"/>
          <p:nvPr/>
        </p:nvSpPr>
        <p:spPr>
          <a:xfrm>
            <a:off x="8229601" y="3009214"/>
            <a:ext cx="1431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Jarak terdekat ke titik centroid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910E59AF-C096-5E48-A976-0521C31E50CD}"/>
              </a:ext>
            </a:extLst>
          </p:cNvPr>
          <p:cNvSpPr/>
          <p:nvPr/>
        </p:nvSpPr>
        <p:spPr>
          <a:xfrm>
            <a:off x="7566991" y="5116134"/>
            <a:ext cx="556591" cy="3313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D6CF4-CB2C-CC44-84BC-4E363407011C}"/>
              </a:ext>
            </a:extLst>
          </p:cNvPr>
          <p:cNvSpPr txBox="1"/>
          <p:nvPr/>
        </p:nvSpPr>
        <p:spPr>
          <a:xfrm>
            <a:off x="8229601" y="4820121"/>
            <a:ext cx="1431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Jarak terdekat ke titik centroid</a:t>
            </a:r>
          </a:p>
        </p:txBody>
      </p:sp>
    </p:spTree>
    <p:extLst>
      <p:ext uri="{BB962C8B-B14F-4D97-AF65-F5344CB8AC3E}">
        <p14:creationId xmlns:p14="http://schemas.microsoft.com/office/powerpoint/2010/main" val="3272566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F507-A6EE-9546-A936-E4471FEB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Hitung jarak setiap data ke titik Centroid baru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3114E-9833-6A4E-9EF5-6FEA2E17D6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/>
                  <a:t>Data ke-7, iterasi ke-2</a:t>
                </a:r>
              </a:p>
              <a:p>
                <a:pPr marL="457200" lvl="1" indent="0">
                  <a:buNone/>
                </a:pPr>
                <a:r>
                  <a:rPr lang="en-US"/>
                  <a:t>Jarak ke C1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(9−2.25)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(9−3.50)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C2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(9−5.00)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(9−5.00)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C3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(9−8.00)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(9−7.25)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endParaRPr lang="en-US" sz="2000"/>
              </a:p>
              <a:p>
                <a:r>
                  <a:rPr lang="en-US"/>
                  <a:t>Data ke-8, iterasi ke-2</a:t>
                </a:r>
              </a:p>
              <a:p>
                <a:pPr marL="457200" lvl="1" indent="0">
                  <a:buNone/>
                </a:pPr>
                <a:r>
                  <a:rPr lang="en-US"/>
                  <a:t>Jarak ke C1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(9−2.25)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(9−3.50)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C2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(9−5.00)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(9−5.00)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C3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(9−8.00)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(9−7.25)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endParaRPr lang="en-US" b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3114E-9833-6A4E-9EF5-6FEA2E17D6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Arrow 3">
            <a:extLst>
              <a:ext uri="{FF2B5EF4-FFF2-40B4-BE49-F238E27FC236}">
                <a16:creationId xmlns:a16="http://schemas.microsoft.com/office/drawing/2014/main" id="{42B42E33-8696-1D42-9669-DF5FE3B612C2}"/>
              </a:ext>
            </a:extLst>
          </p:cNvPr>
          <p:cNvSpPr/>
          <p:nvPr/>
        </p:nvSpPr>
        <p:spPr>
          <a:xfrm>
            <a:off x="7566992" y="2381897"/>
            <a:ext cx="556591" cy="3313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AA301-D1A6-2D4F-A095-87540FC7D33A}"/>
              </a:ext>
            </a:extLst>
          </p:cNvPr>
          <p:cNvSpPr txBox="1"/>
          <p:nvPr/>
        </p:nvSpPr>
        <p:spPr>
          <a:xfrm>
            <a:off x="8229600" y="2085884"/>
            <a:ext cx="1431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Jarak terdekat ke titik centroid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910E59AF-C096-5E48-A976-0521C31E50CD}"/>
              </a:ext>
            </a:extLst>
          </p:cNvPr>
          <p:cNvSpPr/>
          <p:nvPr/>
        </p:nvSpPr>
        <p:spPr>
          <a:xfrm>
            <a:off x="7566992" y="5085529"/>
            <a:ext cx="556591" cy="3313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D6CF4-CB2C-CC44-84BC-4E363407011C}"/>
              </a:ext>
            </a:extLst>
          </p:cNvPr>
          <p:cNvSpPr txBox="1"/>
          <p:nvPr/>
        </p:nvSpPr>
        <p:spPr>
          <a:xfrm>
            <a:off x="8229600" y="4789516"/>
            <a:ext cx="1431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Jarak terdekat ke titik centroid</a:t>
            </a:r>
          </a:p>
        </p:txBody>
      </p:sp>
    </p:spTree>
    <p:extLst>
      <p:ext uri="{BB962C8B-B14F-4D97-AF65-F5344CB8AC3E}">
        <p14:creationId xmlns:p14="http://schemas.microsoft.com/office/powerpoint/2010/main" val="123377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F507-A6EE-9546-A936-E4471FEB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Hitung jarak setiap data ke titik Centroid baru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3114E-9833-6A4E-9EF5-6FEA2E17D6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/>
                  <a:t>Data ke-9, iterasi ke-2</a:t>
                </a:r>
              </a:p>
              <a:p>
                <a:pPr marL="457200" lvl="1" indent="0">
                  <a:buNone/>
                </a:pPr>
                <a:r>
                  <a:rPr lang="en-US"/>
                  <a:t>Jarak ke C1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(9−2.25)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(9−3.50)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C2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(9−5.00)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(9−5.00)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C3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(9−8.00)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(9−7.25)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endParaRPr lang="en-US" sz="2000"/>
              </a:p>
              <a:p>
                <a:r>
                  <a:rPr lang="en-US"/>
                  <a:t>Data ke-10, iterasi ke-2</a:t>
                </a:r>
              </a:p>
              <a:p>
                <a:pPr marL="457200" lvl="1" indent="0">
                  <a:buNone/>
                </a:pPr>
                <a:r>
                  <a:rPr lang="en-US"/>
                  <a:t>Jarak ke C1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(9−2.25)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(9−3.50)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C2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(9−5.00)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(9−5.00)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C3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(9−8.00)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(9−7.25)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endParaRPr lang="en-US" b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3114E-9833-6A4E-9EF5-6FEA2E17D6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Arrow 3">
            <a:extLst>
              <a:ext uri="{FF2B5EF4-FFF2-40B4-BE49-F238E27FC236}">
                <a16:creationId xmlns:a16="http://schemas.microsoft.com/office/drawing/2014/main" id="{42B42E33-8696-1D42-9669-DF5FE3B612C2}"/>
              </a:ext>
            </a:extLst>
          </p:cNvPr>
          <p:cNvSpPr/>
          <p:nvPr/>
        </p:nvSpPr>
        <p:spPr>
          <a:xfrm>
            <a:off x="7566993" y="2381897"/>
            <a:ext cx="556591" cy="3313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AA301-D1A6-2D4F-A095-87540FC7D33A}"/>
              </a:ext>
            </a:extLst>
          </p:cNvPr>
          <p:cNvSpPr txBox="1"/>
          <p:nvPr/>
        </p:nvSpPr>
        <p:spPr>
          <a:xfrm>
            <a:off x="8229600" y="2085884"/>
            <a:ext cx="1431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Jarak terdekat ke titik centroid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910E59AF-C096-5E48-A976-0521C31E50CD}"/>
              </a:ext>
            </a:extLst>
          </p:cNvPr>
          <p:cNvSpPr/>
          <p:nvPr/>
        </p:nvSpPr>
        <p:spPr>
          <a:xfrm>
            <a:off x="7566993" y="4683194"/>
            <a:ext cx="556591" cy="3313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D6CF4-CB2C-CC44-84BC-4E363407011C}"/>
              </a:ext>
            </a:extLst>
          </p:cNvPr>
          <p:cNvSpPr txBox="1"/>
          <p:nvPr/>
        </p:nvSpPr>
        <p:spPr>
          <a:xfrm>
            <a:off x="8229601" y="4683194"/>
            <a:ext cx="1431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Jarak terdekat ke titik centroid</a:t>
            </a:r>
          </a:p>
        </p:txBody>
      </p:sp>
    </p:spTree>
    <p:extLst>
      <p:ext uri="{BB962C8B-B14F-4D97-AF65-F5344CB8AC3E}">
        <p14:creationId xmlns:p14="http://schemas.microsoft.com/office/powerpoint/2010/main" val="2149024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F507-A6EE-9546-A936-E4471FEB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Hitung jarak setiap data ke titik Centroid baru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3114E-9833-6A4E-9EF5-6FEA2E17D6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/>
                  <a:t>Data ke-11, iterasi ke-2</a:t>
                </a:r>
              </a:p>
              <a:p>
                <a:pPr marL="457200" lvl="1" indent="0">
                  <a:buNone/>
                </a:pPr>
                <a:r>
                  <a:rPr lang="en-US"/>
                  <a:t>Jarak ke C1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(9−2.25)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(9−3.50)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C2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(9−5.00)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(9−5.00)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C3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(9−8.00)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(9−7.25)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endParaRPr lang="en-US" sz="2000"/>
              </a:p>
              <a:p>
                <a:r>
                  <a:rPr lang="en-US"/>
                  <a:t>Data ke-12, iterasi ke-2</a:t>
                </a:r>
              </a:p>
              <a:p>
                <a:pPr marL="457200" lvl="1" indent="0">
                  <a:buNone/>
                </a:pPr>
                <a:r>
                  <a:rPr lang="en-US"/>
                  <a:t>Jarak ke C1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(9−2.25)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(9−3.50)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C2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(9−5.00)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(9−5.00)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C3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(9−8.00)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(9−7.25)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endParaRPr lang="en-US" b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3114E-9833-6A4E-9EF5-6FEA2E17D6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Arrow 3">
            <a:extLst>
              <a:ext uri="{FF2B5EF4-FFF2-40B4-BE49-F238E27FC236}">
                <a16:creationId xmlns:a16="http://schemas.microsoft.com/office/drawing/2014/main" id="{42B42E33-8696-1D42-9669-DF5FE3B612C2}"/>
              </a:ext>
            </a:extLst>
          </p:cNvPr>
          <p:cNvSpPr/>
          <p:nvPr/>
        </p:nvSpPr>
        <p:spPr>
          <a:xfrm>
            <a:off x="7566992" y="3244575"/>
            <a:ext cx="556591" cy="3313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AA301-D1A6-2D4F-A095-87540FC7D33A}"/>
              </a:ext>
            </a:extLst>
          </p:cNvPr>
          <p:cNvSpPr txBox="1"/>
          <p:nvPr/>
        </p:nvSpPr>
        <p:spPr>
          <a:xfrm>
            <a:off x="8229601" y="2948562"/>
            <a:ext cx="1431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Jarak terdekat ke titik centroid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910E59AF-C096-5E48-A976-0521C31E50CD}"/>
              </a:ext>
            </a:extLst>
          </p:cNvPr>
          <p:cNvSpPr/>
          <p:nvPr/>
        </p:nvSpPr>
        <p:spPr>
          <a:xfrm>
            <a:off x="7566991" y="5144859"/>
            <a:ext cx="556591" cy="3313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D6CF4-CB2C-CC44-84BC-4E363407011C}"/>
              </a:ext>
            </a:extLst>
          </p:cNvPr>
          <p:cNvSpPr txBox="1"/>
          <p:nvPr/>
        </p:nvSpPr>
        <p:spPr>
          <a:xfrm>
            <a:off x="8229601" y="4848846"/>
            <a:ext cx="1431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Jarak terdekat ke titik centroid</a:t>
            </a:r>
          </a:p>
        </p:txBody>
      </p:sp>
    </p:spTree>
    <p:extLst>
      <p:ext uri="{BB962C8B-B14F-4D97-AF65-F5344CB8AC3E}">
        <p14:creationId xmlns:p14="http://schemas.microsoft.com/office/powerpoint/2010/main" val="2826479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F507-A6EE-9546-A936-E4471FEB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Hitung jarak setiap data ke titik Centroid baru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3114E-9833-6A4E-9EF5-6FEA2E17D6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/>
                  <a:t>Data ke-13, iterasi ke-2</a:t>
                </a:r>
              </a:p>
              <a:p>
                <a:pPr marL="457200" lvl="1" indent="0">
                  <a:buNone/>
                </a:pPr>
                <a:r>
                  <a:rPr lang="en-US"/>
                  <a:t>Jarak ke C1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(9−2.25)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(9−3.50)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C2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(9−5.00)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(9−5.00)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C3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(9−8.00)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(9−7.25)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endParaRPr lang="en-US" sz="2000"/>
              </a:p>
              <a:p>
                <a:r>
                  <a:rPr lang="en-US"/>
                  <a:t>Data ke-14, iterasi ke-2</a:t>
                </a:r>
              </a:p>
              <a:p>
                <a:pPr marL="457200" lvl="1" indent="0">
                  <a:buNone/>
                </a:pPr>
                <a:r>
                  <a:rPr lang="en-US"/>
                  <a:t>Jarak ke C1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(9−2.25)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(9−3.50)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C2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(9−5.00)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(9−5.00)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C3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(9−8.00)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(9−7.25)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endParaRPr lang="en-US" b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3114E-9833-6A4E-9EF5-6FEA2E17D6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Arrow 3">
            <a:extLst>
              <a:ext uri="{FF2B5EF4-FFF2-40B4-BE49-F238E27FC236}">
                <a16:creationId xmlns:a16="http://schemas.microsoft.com/office/drawing/2014/main" id="{42B42E33-8696-1D42-9669-DF5FE3B612C2}"/>
              </a:ext>
            </a:extLst>
          </p:cNvPr>
          <p:cNvSpPr/>
          <p:nvPr/>
        </p:nvSpPr>
        <p:spPr>
          <a:xfrm>
            <a:off x="7566992" y="3271469"/>
            <a:ext cx="556591" cy="3313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AA301-D1A6-2D4F-A095-87540FC7D33A}"/>
              </a:ext>
            </a:extLst>
          </p:cNvPr>
          <p:cNvSpPr txBox="1"/>
          <p:nvPr/>
        </p:nvSpPr>
        <p:spPr>
          <a:xfrm>
            <a:off x="8229600" y="2975456"/>
            <a:ext cx="1431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Jarak terdekat ke titik centroid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910E59AF-C096-5E48-A976-0521C31E50CD}"/>
              </a:ext>
            </a:extLst>
          </p:cNvPr>
          <p:cNvSpPr/>
          <p:nvPr/>
        </p:nvSpPr>
        <p:spPr>
          <a:xfrm>
            <a:off x="7566992" y="5606524"/>
            <a:ext cx="556591" cy="3313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D6CF4-CB2C-CC44-84BC-4E363407011C}"/>
              </a:ext>
            </a:extLst>
          </p:cNvPr>
          <p:cNvSpPr txBox="1"/>
          <p:nvPr/>
        </p:nvSpPr>
        <p:spPr>
          <a:xfrm>
            <a:off x="8229599" y="5310511"/>
            <a:ext cx="1431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Jarak terdekat ke titik centroid</a:t>
            </a:r>
          </a:p>
        </p:txBody>
      </p:sp>
    </p:spTree>
    <p:extLst>
      <p:ext uri="{BB962C8B-B14F-4D97-AF65-F5344CB8AC3E}">
        <p14:creationId xmlns:p14="http://schemas.microsoft.com/office/powerpoint/2010/main" val="3361403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F507-A6EE-9546-A936-E4471FEB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Hitung jarak setiap data ke titik Centroid baru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3114E-9833-6A4E-9EF5-6FEA2E17D6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/>
                  <a:t>Data ke-15, iterasi ke-2</a:t>
                </a:r>
              </a:p>
              <a:p>
                <a:pPr marL="457200" lvl="1" indent="0">
                  <a:buNone/>
                </a:pPr>
                <a:r>
                  <a:rPr lang="en-US"/>
                  <a:t>Jarak ke C1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(9−2.25)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(9−3.50)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C2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(9−5.00)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(9−5.00)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9.99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C3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(9−8.00)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(9−7.25)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=9.99</m:t>
                    </m:r>
                  </m:oMath>
                </a14:m>
                <a:endParaRPr lang="en-US"/>
              </a:p>
              <a:p>
                <a:endParaRPr lang="en-US" sz="2000"/>
              </a:p>
              <a:p>
                <a:pPr marL="457200" lvl="1" indent="0">
                  <a:buNone/>
                </a:pPr>
                <a:endParaRPr lang="en-US" b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3114E-9833-6A4E-9EF5-6FEA2E17D6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Arrow 3">
            <a:extLst>
              <a:ext uri="{FF2B5EF4-FFF2-40B4-BE49-F238E27FC236}">
                <a16:creationId xmlns:a16="http://schemas.microsoft.com/office/drawing/2014/main" id="{42B42E33-8696-1D42-9669-DF5FE3B612C2}"/>
              </a:ext>
            </a:extLst>
          </p:cNvPr>
          <p:cNvSpPr/>
          <p:nvPr/>
        </p:nvSpPr>
        <p:spPr>
          <a:xfrm>
            <a:off x="7566993" y="2843563"/>
            <a:ext cx="556591" cy="3313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AA301-D1A6-2D4F-A095-87540FC7D33A}"/>
              </a:ext>
            </a:extLst>
          </p:cNvPr>
          <p:cNvSpPr txBox="1"/>
          <p:nvPr/>
        </p:nvSpPr>
        <p:spPr>
          <a:xfrm>
            <a:off x="8229601" y="2547550"/>
            <a:ext cx="1431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Jarak terdekat ke titik centroid</a:t>
            </a:r>
          </a:p>
        </p:txBody>
      </p:sp>
    </p:spTree>
    <p:extLst>
      <p:ext uri="{BB962C8B-B14F-4D97-AF65-F5344CB8AC3E}">
        <p14:creationId xmlns:p14="http://schemas.microsoft.com/office/powerpoint/2010/main" val="3446741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B9B8-64E8-0247-A6F8-83467525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/>
              <a:t>Hasil pengelompokkan data dengan iterasi k=2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E7C70-08EF-0B41-B7A6-50A921F16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642" y="1825625"/>
            <a:ext cx="4383157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/>
              <a:t>Lakukan kembali perhitungan jarak data ke </a:t>
            </a:r>
            <a:r>
              <a:rPr lang="en-US" u="sng"/>
              <a:t>titik centroid yang baru</a:t>
            </a:r>
            <a:r>
              <a:rPr lang="en-US"/>
              <a:t>.</a:t>
            </a:r>
          </a:p>
          <a:p>
            <a:pPr>
              <a:lnSpc>
                <a:spcPct val="150000"/>
              </a:lnSpc>
            </a:pPr>
            <a:r>
              <a:rPr lang="en-US"/>
              <a:t>Titik centroid yang baru diperoleh dari perhitungan data dengan titik centroid lama (sebelumnya).</a:t>
            </a:r>
          </a:p>
          <a:p>
            <a:pPr>
              <a:lnSpc>
                <a:spcPct val="150000"/>
              </a:lnSpc>
            </a:pPr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E8FECD-8BB8-3544-AF9A-20E69D7B87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0876802"/>
              </p:ext>
            </p:extLst>
          </p:nvPr>
        </p:nvGraphicFramePr>
        <p:xfrm>
          <a:off x="838199" y="1690688"/>
          <a:ext cx="5695124" cy="48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785">
                  <a:extLst>
                    <a:ext uri="{9D8B030D-6E8A-4147-A177-3AD203B41FA5}">
                      <a16:colId xmlns:a16="http://schemas.microsoft.com/office/drawing/2014/main" val="3849634968"/>
                    </a:ext>
                  </a:extLst>
                </a:gridCol>
                <a:gridCol w="824889">
                  <a:extLst>
                    <a:ext uri="{9D8B030D-6E8A-4147-A177-3AD203B41FA5}">
                      <a16:colId xmlns:a16="http://schemas.microsoft.com/office/drawing/2014/main" val="2667124475"/>
                    </a:ext>
                  </a:extLst>
                </a:gridCol>
                <a:gridCol w="757090">
                  <a:extLst>
                    <a:ext uri="{9D8B030D-6E8A-4147-A177-3AD203B41FA5}">
                      <a16:colId xmlns:a16="http://schemas.microsoft.com/office/drawing/2014/main" val="364120366"/>
                    </a:ext>
                  </a:extLst>
                </a:gridCol>
                <a:gridCol w="757090">
                  <a:extLst>
                    <a:ext uri="{9D8B030D-6E8A-4147-A177-3AD203B41FA5}">
                      <a16:colId xmlns:a16="http://schemas.microsoft.com/office/drawing/2014/main" val="2370473833"/>
                    </a:ext>
                  </a:extLst>
                </a:gridCol>
                <a:gridCol w="757090">
                  <a:extLst>
                    <a:ext uri="{9D8B030D-6E8A-4147-A177-3AD203B41FA5}">
                      <a16:colId xmlns:a16="http://schemas.microsoft.com/office/drawing/2014/main" val="2555688065"/>
                    </a:ext>
                  </a:extLst>
                </a:gridCol>
                <a:gridCol w="757090">
                  <a:extLst>
                    <a:ext uri="{9D8B030D-6E8A-4147-A177-3AD203B41FA5}">
                      <a16:colId xmlns:a16="http://schemas.microsoft.com/office/drawing/2014/main" val="1885455673"/>
                    </a:ext>
                  </a:extLst>
                </a:gridCol>
                <a:gridCol w="757090">
                  <a:extLst>
                    <a:ext uri="{9D8B030D-6E8A-4147-A177-3AD203B41FA5}">
                      <a16:colId xmlns:a16="http://schemas.microsoft.com/office/drawing/2014/main" val="1733788601"/>
                    </a:ext>
                  </a:extLst>
                </a:gridCol>
              </a:tblGrid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data ke-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X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Y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C1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C2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C3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Hasil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406560342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1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5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2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3.13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/>
                        <a:t>3.00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6.05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C2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3524570396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2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2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3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/>
                        <a:t>0.56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3.61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7.35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C1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190716124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3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3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8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/>
                        <a:t>3.61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C2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283909284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4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4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2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/>
                        <a:t>2.30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C1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2458110428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5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7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10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/>
                        <a:t>2.93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C3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982897883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6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5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5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/>
                        <a:t>0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C2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3780864075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7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1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7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/>
                        <a:t>3.72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C1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1186551807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8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3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6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/>
                        <a:t>2.24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C2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541076775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9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2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2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/>
                        <a:t>1.52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C1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3097751708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10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4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9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/>
                        <a:t>4.12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C2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2187473846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11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10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5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/>
                        <a:t>3.01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C3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2365992120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12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6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4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/>
                        <a:t>1.41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C2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1775467668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13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7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8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/>
                        <a:t>1.25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C3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908997789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14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8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6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/>
                        <a:t>1.25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C3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3663535977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15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9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1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/>
                        <a:t>5.66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/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C2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3977804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60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529104"/>
            <a:ext cx="7886700" cy="517649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sz="2600" dirty="0">
                <a:solidFill>
                  <a:srgbClr val="C00000"/>
                </a:solidFill>
                <a:ea typeface="SimSun" panose="02010600030101010101" pitchFamily="2" charset="-122"/>
              </a:rPr>
              <a:t>Partitioning method</a:t>
            </a:r>
            <a:r>
              <a:rPr lang="en-US" altLang="zh-CN" sz="2600" u="sng" dirty="0">
                <a:ea typeface="SimSun" panose="02010600030101010101" pitchFamily="2" charset="-122"/>
              </a:rPr>
              <a:t>:</a:t>
            </a:r>
            <a:r>
              <a:rPr lang="en-US" altLang="zh-CN" sz="2600" dirty="0">
                <a:ea typeface="SimSun" panose="02010600030101010101" pitchFamily="2" charset="-122"/>
              </a:rPr>
              <a:t> Partitioning a database </a:t>
            </a:r>
            <a:r>
              <a:rPr lang="en-US" altLang="zh-CN" sz="2600" b="1" i="1" dirty="0">
                <a:ea typeface="SimSun" panose="02010600030101010101" pitchFamily="2" charset="-122"/>
              </a:rPr>
              <a:t>D</a:t>
            </a:r>
            <a:r>
              <a:rPr lang="en-US" altLang="zh-CN" sz="2600" dirty="0">
                <a:ea typeface="SimSun" panose="02010600030101010101" pitchFamily="2" charset="-122"/>
              </a:rPr>
              <a:t> of </a:t>
            </a:r>
            <a:r>
              <a:rPr lang="en-US" altLang="zh-CN" sz="2600" b="1" i="1" dirty="0">
                <a:ea typeface="SimSun" panose="02010600030101010101" pitchFamily="2" charset="-122"/>
              </a:rPr>
              <a:t>n</a:t>
            </a:r>
            <a:r>
              <a:rPr lang="en-US" altLang="zh-CN" sz="2600" dirty="0">
                <a:ea typeface="SimSun" panose="02010600030101010101" pitchFamily="2" charset="-122"/>
              </a:rPr>
              <a:t> objects into a set of </a:t>
            </a:r>
            <a:r>
              <a:rPr lang="en-US" altLang="zh-CN" sz="2600" b="1" i="1" dirty="0">
                <a:ea typeface="SimSun" panose="02010600030101010101" pitchFamily="2" charset="-122"/>
              </a:rPr>
              <a:t>k</a:t>
            </a:r>
            <a:r>
              <a:rPr lang="en-US" altLang="zh-CN" sz="2600" dirty="0">
                <a:ea typeface="SimSun" panose="02010600030101010101" pitchFamily="2" charset="-122"/>
              </a:rPr>
              <a:t> clusters, such that the sum of squared distances is minimized (where c</a:t>
            </a:r>
            <a:r>
              <a:rPr lang="en-US" altLang="zh-CN" sz="2600" baseline="-25000" dirty="0">
                <a:ea typeface="SimSun" panose="02010600030101010101" pitchFamily="2" charset="-122"/>
              </a:rPr>
              <a:t>i</a:t>
            </a:r>
            <a:r>
              <a:rPr lang="en-US" altLang="zh-CN" sz="2600" dirty="0">
                <a:ea typeface="SimSun" panose="02010600030101010101" pitchFamily="2" charset="-122"/>
              </a:rPr>
              <a:t> is the centroid or </a:t>
            </a:r>
            <a:r>
              <a:rPr lang="en-US" altLang="zh-CN" sz="2600" dirty="0" err="1">
                <a:ea typeface="SimSun" panose="02010600030101010101" pitchFamily="2" charset="-122"/>
              </a:rPr>
              <a:t>medoid</a:t>
            </a:r>
            <a:r>
              <a:rPr lang="en-US" altLang="zh-CN" sz="2600" dirty="0">
                <a:ea typeface="SimSun" panose="02010600030101010101" pitchFamily="2" charset="-122"/>
              </a:rPr>
              <a:t> of cluster </a:t>
            </a:r>
            <a:r>
              <a:rPr lang="en-US" altLang="zh-CN" sz="2600" dirty="0" err="1">
                <a:ea typeface="SimSun" panose="02010600030101010101" pitchFamily="2" charset="-122"/>
              </a:rPr>
              <a:t>C</a:t>
            </a:r>
            <a:r>
              <a:rPr lang="en-US" altLang="zh-CN" sz="2600" baseline="-25000" dirty="0" err="1">
                <a:ea typeface="SimSun" panose="02010600030101010101" pitchFamily="2" charset="-122"/>
              </a:rPr>
              <a:t>i</a:t>
            </a:r>
            <a:r>
              <a:rPr lang="en-US" altLang="zh-CN" sz="2600" dirty="0">
                <a:ea typeface="SimSun" panose="02010600030101010101" pitchFamily="2" charset="-122"/>
              </a:rPr>
              <a:t>)</a:t>
            </a:r>
          </a:p>
          <a:p>
            <a:pPr>
              <a:lnSpc>
                <a:spcPct val="110000"/>
              </a:lnSpc>
            </a:pPr>
            <a:endParaRPr lang="en-US" altLang="zh-CN" sz="2600" dirty="0">
              <a:ea typeface="SimSun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600" dirty="0">
                <a:ea typeface="SimSun" panose="02010600030101010101" pitchFamily="2" charset="-122"/>
              </a:rPr>
              <a:t>Given </a:t>
            </a:r>
            <a:r>
              <a:rPr lang="en-US" altLang="zh-CN" sz="2600" i="1" dirty="0">
                <a:ea typeface="SimSun" panose="02010600030101010101" pitchFamily="2" charset="-122"/>
              </a:rPr>
              <a:t>k</a:t>
            </a:r>
            <a:r>
              <a:rPr lang="en-US" altLang="zh-CN" sz="2600" dirty="0">
                <a:ea typeface="SimSun" panose="02010600030101010101" pitchFamily="2" charset="-122"/>
              </a:rPr>
              <a:t>, find a partition of </a:t>
            </a:r>
            <a:r>
              <a:rPr lang="en-US" altLang="zh-CN" sz="2600" i="1" dirty="0">
                <a:ea typeface="SimSun" panose="02010600030101010101" pitchFamily="2" charset="-122"/>
              </a:rPr>
              <a:t>k clusters </a:t>
            </a:r>
            <a:r>
              <a:rPr lang="en-US" altLang="zh-CN" sz="2600" dirty="0">
                <a:ea typeface="SimSun" panose="02010600030101010101" pitchFamily="2" charset="-122"/>
              </a:rPr>
              <a:t>that optimizes the chosen partitioning criterion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solidFill>
                  <a:srgbClr val="0070C0"/>
                </a:solidFill>
                <a:ea typeface="SimSun" panose="02010600030101010101" pitchFamily="2" charset="-122"/>
              </a:rPr>
              <a:t>Global optimal</a:t>
            </a:r>
            <a:r>
              <a:rPr lang="en-US" altLang="zh-CN" sz="2000" dirty="0">
                <a:ea typeface="SimSun" panose="02010600030101010101" pitchFamily="2" charset="-122"/>
              </a:rPr>
              <a:t>: exhaustively enumerate all partitions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solidFill>
                  <a:srgbClr val="0070C0"/>
                </a:solidFill>
                <a:ea typeface="SimSun" panose="02010600030101010101" pitchFamily="2" charset="-122"/>
              </a:rPr>
              <a:t>Heuristic methods</a:t>
            </a:r>
            <a:r>
              <a:rPr lang="en-US" altLang="zh-CN" sz="2000" dirty="0">
                <a:ea typeface="SimSun" panose="02010600030101010101" pitchFamily="2" charset="-122"/>
              </a:rPr>
              <a:t>: </a:t>
            </a:r>
            <a:r>
              <a:rPr lang="en-US" altLang="zh-CN" sz="2000" i="1" dirty="0">
                <a:ea typeface="SimSun" panose="02010600030101010101" pitchFamily="2" charset="-122"/>
              </a:rPr>
              <a:t>k-means</a:t>
            </a:r>
            <a:r>
              <a:rPr lang="en-US" altLang="zh-CN" sz="2000" dirty="0">
                <a:ea typeface="SimSun" panose="02010600030101010101" pitchFamily="2" charset="-122"/>
              </a:rPr>
              <a:t> and </a:t>
            </a:r>
            <a:r>
              <a:rPr lang="en-US" altLang="zh-CN" sz="2000" i="1" dirty="0">
                <a:ea typeface="SimSun" panose="02010600030101010101" pitchFamily="2" charset="-122"/>
              </a:rPr>
              <a:t>k-</a:t>
            </a:r>
            <a:r>
              <a:rPr lang="en-US" altLang="zh-CN" sz="2000" i="1" dirty="0" err="1">
                <a:ea typeface="SimSun" panose="02010600030101010101" pitchFamily="2" charset="-122"/>
              </a:rPr>
              <a:t>medoids</a:t>
            </a:r>
            <a:r>
              <a:rPr lang="en-US" altLang="zh-CN" sz="2000" dirty="0">
                <a:ea typeface="SimSun" panose="02010600030101010101" pitchFamily="2" charset="-122"/>
              </a:rPr>
              <a:t> algorithms</a:t>
            </a:r>
          </a:p>
          <a:p>
            <a:pPr lvl="1">
              <a:lnSpc>
                <a:spcPct val="110000"/>
              </a:lnSpc>
            </a:pPr>
            <a:r>
              <a:rPr lang="en-US" altLang="zh-CN" sz="2000" i="1" dirty="0">
                <a:solidFill>
                  <a:srgbClr val="0070C0"/>
                </a:solidFill>
                <a:ea typeface="SimSun" panose="02010600030101010101" pitchFamily="2" charset="-122"/>
              </a:rPr>
              <a:t>k-means</a:t>
            </a:r>
            <a:r>
              <a:rPr lang="en-US" altLang="zh-CN" sz="2000" dirty="0">
                <a:solidFill>
                  <a:srgbClr val="0070C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ea typeface="SimSun" panose="02010600030101010101" pitchFamily="2" charset="-122"/>
              </a:rPr>
              <a:t>(MacQueen’67, Lloyd’57/’82): Each cluster is represented by the center of the cluster</a:t>
            </a:r>
          </a:p>
          <a:p>
            <a:pPr lvl="1">
              <a:lnSpc>
                <a:spcPct val="110000"/>
              </a:lnSpc>
            </a:pPr>
            <a:r>
              <a:rPr lang="en-US" altLang="zh-CN" sz="2000" i="1" dirty="0">
                <a:solidFill>
                  <a:srgbClr val="0070C0"/>
                </a:solidFill>
                <a:ea typeface="SimSun" panose="02010600030101010101" pitchFamily="2" charset="-122"/>
              </a:rPr>
              <a:t>k-</a:t>
            </a:r>
            <a:r>
              <a:rPr lang="en-US" altLang="zh-CN" sz="2000" i="1" dirty="0" err="1">
                <a:solidFill>
                  <a:srgbClr val="0070C0"/>
                </a:solidFill>
                <a:ea typeface="SimSun" panose="02010600030101010101" pitchFamily="2" charset="-122"/>
              </a:rPr>
              <a:t>medoids</a:t>
            </a:r>
            <a:r>
              <a:rPr lang="en-US" altLang="zh-CN" sz="2000" dirty="0">
                <a:solidFill>
                  <a:srgbClr val="0070C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ea typeface="SimSun" panose="02010600030101010101" pitchFamily="2" charset="-122"/>
              </a:rPr>
              <a:t>or PAM (Partition around </a:t>
            </a:r>
            <a:r>
              <a:rPr lang="en-US" altLang="zh-CN" sz="2000" dirty="0" err="1">
                <a:ea typeface="SimSun" panose="02010600030101010101" pitchFamily="2" charset="-122"/>
              </a:rPr>
              <a:t>medoids</a:t>
            </a:r>
            <a:r>
              <a:rPr lang="en-US" altLang="zh-CN" sz="2000" dirty="0">
                <a:ea typeface="SimSun" panose="02010600030101010101" pitchFamily="2" charset="-122"/>
              </a:rPr>
              <a:t>) (Kaufman &amp; Rousseeuw’87): Each cluster is represented by one of the objects in the cluster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52401"/>
            <a:ext cx="8134350" cy="6858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Partitioning Algorithms: Basic Concept</a:t>
            </a:r>
            <a:endParaRPr lang="id-ID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648200" y="2614613"/>
          <a:ext cx="28511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1459866" imgH="253890" progId="Equation.3">
                  <p:embed/>
                </p:oleObj>
              </mc:Choice>
              <mc:Fallback>
                <p:oleObj name="Equation" r:id="rId3" imgW="1459866" imgH="253890" progId="Equation.3">
                  <p:embed/>
                  <p:pic>
                    <p:nvPicPr>
                      <p:cNvPr id="5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614613"/>
                        <a:ext cx="28511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820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C528-A23B-4D45-8A23-EA9542856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77939" cy="1325563"/>
          </a:xfrm>
        </p:spPr>
        <p:txBody>
          <a:bodyPr/>
          <a:lstStyle/>
          <a:p>
            <a:r>
              <a:rPr lang="en-US"/>
              <a:t>Hitung nilai titik centroid baru, dari iterasi ke-2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D458FA-4F80-354C-A3AD-E501EA3EF3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913243" cy="2759627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/>
                  <a:t>Titik centroid ke-1, iterasi ke-2</a:t>
                </a:r>
              </a:p>
              <a:p>
                <a:pPr marL="0" indent="0">
                  <a:buNone/>
                </a:pPr>
                <a:endParaRPr lang="en-US" sz="120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2+4+1+2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2.25</m:t>
                      </m:r>
                    </m:oMath>
                  </m:oMathPara>
                </a14:m>
                <a:endParaRPr lang="en-US"/>
              </a:p>
              <a:p>
                <a:pPr marL="457200" lvl="1" indent="0">
                  <a:buNone/>
                </a:pPr>
                <a:endParaRPr lang="en-US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3+2+7+2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3.50</m:t>
                      </m:r>
                    </m:oMath>
                  </m:oMathPara>
                </a14:m>
                <a:endParaRPr lang="en-US"/>
              </a:p>
              <a:p>
                <a:pPr marL="457200" lvl="1" indent="0">
                  <a:buNone/>
                </a:pPr>
                <a:endParaRPr lang="en-US"/>
              </a:p>
              <a:p>
                <a:pPr marL="457200" lvl="1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D458FA-4F80-354C-A3AD-E501EA3EF3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913243" cy="2759627"/>
              </a:xfrm>
              <a:blipFill>
                <a:blip r:embed="rId2"/>
                <a:stretch>
                  <a:fillRect l="-2057" t="-4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E278C4C-906D-394B-B6AD-F3F67054D4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999" y="1825624"/>
                <a:ext cx="5830957" cy="27596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/>
                  <a:t>Titik centroid ke-2, iterasi ke-1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20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5+3+5+3+4+6+9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5.00</m:t>
                      </m:r>
                    </m:oMath>
                  </m:oMathPara>
                </a14:m>
                <a:endParaRPr lang="en-US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2+8+5+6+9+4+1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5.00</m:t>
                      </m:r>
                    </m:oMath>
                  </m:oMathPara>
                </a14:m>
                <a:endParaRPr lang="en-US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E278C4C-906D-394B-B6AD-F3F67054D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825624"/>
                <a:ext cx="5830957" cy="2759627"/>
              </a:xfrm>
              <a:prstGeom prst="rect">
                <a:avLst/>
              </a:prstGeom>
              <a:blipFill>
                <a:blip r:embed="rId3"/>
                <a:stretch>
                  <a:fillRect l="-1957" t="-4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65C15EC-2875-E24E-A4A5-31E42BB461C6}"/>
              </a:ext>
            </a:extLst>
          </p:cNvPr>
          <p:cNvSpPr txBox="1"/>
          <p:nvPr/>
        </p:nvSpPr>
        <p:spPr>
          <a:xfrm>
            <a:off x="838199" y="5088835"/>
            <a:ext cx="10558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Titik centroid ke-1 maupun ke-2 dari iterasi ke-2 ternyata sama dengan nilai titik centroid dari iterasi sebelumnya! Bagaimana dengan titik centroid ke-3 ???</a:t>
            </a:r>
          </a:p>
        </p:txBody>
      </p:sp>
    </p:spTree>
    <p:extLst>
      <p:ext uri="{BB962C8B-B14F-4D97-AF65-F5344CB8AC3E}">
        <p14:creationId xmlns:p14="http://schemas.microsoft.com/office/powerpoint/2010/main" val="1450435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C528-A23B-4D45-8A23-EA9542856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24930" cy="1325563"/>
          </a:xfrm>
        </p:spPr>
        <p:txBody>
          <a:bodyPr/>
          <a:lstStyle/>
          <a:p>
            <a:r>
              <a:rPr lang="en-US"/>
              <a:t>Hitung nilai titik centroid baru, dari iterasi ke-2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D458FA-4F80-354C-A3AD-E501EA3EF3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913243" cy="2759627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/>
                  <a:t>Titik centroid ke-3, iterasi ke-1</a:t>
                </a:r>
              </a:p>
              <a:p>
                <a:pPr marL="0" indent="0">
                  <a:buNone/>
                </a:pPr>
                <a:endParaRPr lang="en-US" sz="120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7+10+7+8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8.00</m:t>
                      </m:r>
                    </m:oMath>
                  </m:oMathPara>
                </a14:m>
                <a:endParaRPr lang="en-US"/>
              </a:p>
              <a:p>
                <a:pPr marL="457200" lvl="1" indent="0">
                  <a:buNone/>
                </a:pPr>
                <a:endParaRPr lang="en-US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10+5+8+6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7.25</m:t>
                      </m:r>
                    </m:oMath>
                  </m:oMathPara>
                </a14:m>
                <a:endParaRPr lang="en-US"/>
              </a:p>
              <a:p>
                <a:pPr marL="457200" lvl="1" indent="0">
                  <a:buNone/>
                </a:pPr>
                <a:endParaRPr lang="en-US"/>
              </a:p>
              <a:p>
                <a:pPr marL="457200" lvl="1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D458FA-4F80-354C-A3AD-E501EA3EF3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913243" cy="2759627"/>
              </a:xfrm>
              <a:blipFill>
                <a:blip r:embed="rId2"/>
                <a:stretch>
                  <a:fillRect l="-2057" t="-4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1A671B-5DE3-7746-9C26-983CF2C27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921334"/>
              </p:ext>
            </p:extLst>
          </p:nvPr>
        </p:nvGraphicFramePr>
        <p:xfrm>
          <a:off x="6882295" y="2206763"/>
          <a:ext cx="458083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945">
                  <a:extLst>
                    <a:ext uri="{9D8B030D-6E8A-4147-A177-3AD203B41FA5}">
                      <a16:colId xmlns:a16="http://schemas.microsoft.com/office/drawing/2014/main" val="882642100"/>
                    </a:ext>
                  </a:extLst>
                </a:gridCol>
                <a:gridCol w="1526945">
                  <a:extLst>
                    <a:ext uri="{9D8B030D-6E8A-4147-A177-3AD203B41FA5}">
                      <a16:colId xmlns:a16="http://schemas.microsoft.com/office/drawing/2014/main" val="1549642536"/>
                    </a:ext>
                  </a:extLst>
                </a:gridCol>
                <a:gridCol w="1526945">
                  <a:extLst>
                    <a:ext uri="{9D8B030D-6E8A-4147-A177-3AD203B41FA5}">
                      <a16:colId xmlns:a16="http://schemas.microsoft.com/office/drawing/2014/main" val="2850819274"/>
                    </a:ext>
                  </a:extLst>
                </a:gridCol>
              </a:tblGrid>
              <a:tr h="36011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Centroid lama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592687"/>
                  </a:ext>
                </a:extLst>
              </a:tr>
              <a:tr h="36011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25384"/>
                  </a:ext>
                </a:extLst>
              </a:tr>
              <a:tr h="36011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936003"/>
                  </a:ext>
                </a:extLst>
              </a:tr>
              <a:tr h="36011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556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D2280D0-64A5-6B47-BC09-D7A78FF08B14}"/>
              </a:ext>
            </a:extLst>
          </p:cNvPr>
          <p:cNvSpPr txBox="1"/>
          <p:nvPr/>
        </p:nvSpPr>
        <p:spPr>
          <a:xfrm>
            <a:off x="6864626" y="1835702"/>
            <a:ext cx="4598504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Centroid sebelumnya (Iterasi ke-1)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0BD44D9-2B54-7541-88E4-81A34388F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274380"/>
              </p:ext>
            </p:extLst>
          </p:nvPr>
        </p:nvGraphicFramePr>
        <p:xfrm>
          <a:off x="6899964" y="4595329"/>
          <a:ext cx="458083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945">
                  <a:extLst>
                    <a:ext uri="{9D8B030D-6E8A-4147-A177-3AD203B41FA5}">
                      <a16:colId xmlns:a16="http://schemas.microsoft.com/office/drawing/2014/main" val="882642100"/>
                    </a:ext>
                  </a:extLst>
                </a:gridCol>
                <a:gridCol w="1526945">
                  <a:extLst>
                    <a:ext uri="{9D8B030D-6E8A-4147-A177-3AD203B41FA5}">
                      <a16:colId xmlns:a16="http://schemas.microsoft.com/office/drawing/2014/main" val="1549642536"/>
                    </a:ext>
                  </a:extLst>
                </a:gridCol>
                <a:gridCol w="1526945">
                  <a:extLst>
                    <a:ext uri="{9D8B030D-6E8A-4147-A177-3AD203B41FA5}">
                      <a16:colId xmlns:a16="http://schemas.microsoft.com/office/drawing/2014/main" val="2850819274"/>
                    </a:ext>
                  </a:extLst>
                </a:gridCol>
              </a:tblGrid>
              <a:tr h="36011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Centroid lama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592687"/>
                  </a:ext>
                </a:extLst>
              </a:tr>
              <a:tr h="36011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25384"/>
                  </a:ext>
                </a:extLst>
              </a:tr>
              <a:tr h="36011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936003"/>
                  </a:ext>
                </a:extLst>
              </a:tr>
              <a:tr h="36011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556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05A7B5C-FB37-1746-B3D3-E06BE650B4C5}"/>
              </a:ext>
            </a:extLst>
          </p:cNvPr>
          <p:cNvSpPr txBox="1"/>
          <p:nvPr/>
        </p:nvSpPr>
        <p:spPr>
          <a:xfrm>
            <a:off x="6882295" y="4224268"/>
            <a:ext cx="4598504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Centroid baru (Iterasi ke-2)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F8616D-62A0-D343-B962-DDA195855C87}"/>
              </a:ext>
            </a:extLst>
          </p:cNvPr>
          <p:cNvSpPr txBox="1"/>
          <p:nvPr/>
        </p:nvSpPr>
        <p:spPr>
          <a:xfrm>
            <a:off x="838200" y="4956314"/>
            <a:ext cx="49132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Titik centroid ke-3 dari iterasi ke-2 ternyata JUGA SAMA dengan nilai titik centroid dari iterasi sebelumnya! 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5A8E3EEB-190B-D940-AAFF-72AC17649743}"/>
              </a:ext>
            </a:extLst>
          </p:cNvPr>
          <p:cNvSpPr/>
          <p:nvPr/>
        </p:nvSpPr>
        <p:spPr>
          <a:xfrm>
            <a:off x="5923722" y="3339548"/>
            <a:ext cx="940903" cy="1510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33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BB04A-E2A7-C84F-B93C-6B181413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Klaster telah terbentuk!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8CBC-D6A2-FA4C-B69E-9CBCBD86E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Klaster ke-1 terdiri dari: data ke-2, 4, 7 dan 9 </a:t>
            </a:r>
          </a:p>
          <a:p>
            <a:r>
              <a:rPr lang="en-US"/>
              <a:t>Klaster ke-2 terdiri dari: data ke-1, 3, 6, 8, 10, 12 dan 15</a:t>
            </a:r>
          </a:p>
          <a:p>
            <a:r>
              <a:rPr lang="en-US"/>
              <a:t>Klaster ke-3 terdiri dari: data ke-5, 11, 13 dan 14</a:t>
            </a:r>
          </a:p>
          <a:p>
            <a:endParaRPr lang="en-US"/>
          </a:p>
          <a:p>
            <a:r>
              <a:rPr lang="en-US"/>
              <a:t>Jika pada dataset di asumsikan nilai x adalah jumlah frekuensi pembelian dan y adalah jumlah nominal transaksi dalam juta, maka ketiga klaster yang terbentuk adalah klaster jenis pelanggan (Gold, Silver, Bronze)</a:t>
            </a:r>
          </a:p>
          <a:p>
            <a:r>
              <a:rPr lang="en-US"/>
              <a:t>Dapatkah anda definisikan karakter dari klaster pelanggan ke-1 (Gold) seperti apa? Bagaimana dengan karakter dari klaster ke-2 dan ke-3?</a:t>
            </a:r>
          </a:p>
        </p:txBody>
      </p:sp>
    </p:spTree>
    <p:extLst>
      <p:ext uri="{BB962C8B-B14F-4D97-AF65-F5344CB8AC3E}">
        <p14:creationId xmlns:p14="http://schemas.microsoft.com/office/powerpoint/2010/main" val="156712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Given </a:t>
            </a:r>
            <a:r>
              <a:rPr lang="en-US" altLang="zh-CN" sz="2400" i="1" dirty="0">
                <a:ea typeface="SimSun" panose="02010600030101010101" pitchFamily="2" charset="-122"/>
              </a:rPr>
              <a:t>k</a:t>
            </a:r>
            <a:r>
              <a:rPr lang="en-US" altLang="zh-CN" sz="2400" dirty="0">
                <a:ea typeface="SimSun" panose="02010600030101010101" pitchFamily="2" charset="-122"/>
              </a:rPr>
              <a:t>, the </a:t>
            </a:r>
            <a:r>
              <a:rPr lang="en-US" altLang="zh-CN" sz="2400" i="1" dirty="0">
                <a:ea typeface="SimSun" panose="02010600030101010101" pitchFamily="2" charset="-122"/>
              </a:rPr>
              <a:t>k-means</a:t>
            </a:r>
            <a:r>
              <a:rPr lang="en-US" altLang="zh-CN" sz="2400" dirty="0">
                <a:ea typeface="SimSun" panose="02010600030101010101" pitchFamily="2" charset="-122"/>
              </a:rPr>
              <a:t> algorithm is implemented in four steps: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ea typeface="SimSun" panose="02010600030101010101" pitchFamily="2" charset="-122"/>
              </a:rPr>
              <a:t>Partition objects into </a:t>
            </a:r>
            <a:r>
              <a:rPr lang="en-US" altLang="zh-CN" i="1" dirty="0">
                <a:solidFill>
                  <a:srgbClr val="000000"/>
                </a:solidFill>
                <a:ea typeface="SimSun" panose="02010600030101010101" pitchFamily="2" charset="-122"/>
              </a:rPr>
              <a:t>k</a:t>
            </a:r>
            <a:r>
              <a:rPr lang="en-US" altLang="zh-CN" dirty="0">
                <a:solidFill>
                  <a:srgbClr val="000000"/>
                </a:solidFill>
                <a:ea typeface="SimSun" panose="02010600030101010101" pitchFamily="2" charset="-122"/>
              </a:rPr>
              <a:t> nonempty subsets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ea typeface="SimSun" panose="02010600030101010101" pitchFamily="2" charset="-122"/>
              </a:rPr>
              <a:t>Compute seed points as the centroids of the clusters of the current partitioning (the centroid is the center, i.e., </a:t>
            </a:r>
            <a:r>
              <a:rPr lang="en-US" altLang="zh-CN" i="1" dirty="0">
                <a:solidFill>
                  <a:schemeClr val="hlink"/>
                </a:solidFill>
                <a:ea typeface="SimSun" panose="02010600030101010101" pitchFamily="2" charset="-122"/>
              </a:rPr>
              <a:t>mean point</a:t>
            </a:r>
            <a:r>
              <a:rPr lang="en-US" altLang="zh-CN" dirty="0">
                <a:solidFill>
                  <a:srgbClr val="000000"/>
                </a:solidFill>
                <a:ea typeface="SimSun" panose="02010600030101010101" pitchFamily="2" charset="-122"/>
              </a:rPr>
              <a:t>, of the cluster)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ea typeface="SimSun" panose="02010600030101010101" pitchFamily="2" charset="-122"/>
              </a:rPr>
              <a:t>Assign each object to the cluster with the nearest seed point  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ea typeface="SimSun" panose="02010600030101010101" pitchFamily="2" charset="-122"/>
              </a:rPr>
              <a:t>Go back to Step 2, stop when the assignment does not change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The </a:t>
            </a:r>
            <a:r>
              <a:rPr lang="en-US" altLang="zh-CN" i="1" dirty="0">
                <a:ea typeface="SimSun" panose="02010600030101010101" pitchFamily="2" charset="-122"/>
              </a:rPr>
              <a:t>K-Means</a:t>
            </a:r>
            <a:r>
              <a:rPr lang="en-US" altLang="zh-CN" dirty="0">
                <a:ea typeface="SimSun" panose="02010600030101010101" pitchFamily="2" charset="-122"/>
              </a:rPr>
              <a:t> Clustering Method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1973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Example of K-Means Clustering</a:t>
            </a:r>
            <a:endParaRPr lang="id-ID" dirty="0"/>
          </a:p>
        </p:txBody>
      </p:sp>
      <p:sp>
        <p:nvSpPr>
          <p:cNvPr id="5" name="Line 93"/>
          <p:cNvSpPr>
            <a:spLocks noChangeShapeType="1"/>
          </p:cNvSpPr>
          <p:nvPr/>
        </p:nvSpPr>
        <p:spPr bwMode="auto">
          <a:xfrm>
            <a:off x="7327900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id-ID"/>
          </a:p>
        </p:txBody>
      </p:sp>
      <p:sp>
        <p:nvSpPr>
          <p:cNvPr id="6" name="Text Box 181"/>
          <p:cNvSpPr txBox="1">
            <a:spLocks noChangeArrowheads="1"/>
          </p:cNvSpPr>
          <p:nvPr/>
        </p:nvSpPr>
        <p:spPr bwMode="auto">
          <a:xfrm>
            <a:off x="3975100" y="1771650"/>
            <a:ext cx="114300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K=2</a:t>
            </a:r>
          </a:p>
          <a:p>
            <a:pPr algn="l" eaLnBrk="1" hangingPunct="1">
              <a:spcBef>
                <a:spcPct val="50000"/>
              </a:spcBef>
            </a:pPr>
            <a:endParaRPr lang="en-US" altLang="ko-KR" sz="1400">
              <a:ea typeface="Gulim" panose="020B0600000101010101" pitchFamily="34" charset="-127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Arbitrarily partition objects into k groups</a:t>
            </a:r>
          </a:p>
        </p:txBody>
      </p:sp>
      <p:sp>
        <p:nvSpPr>
          <p:cNvPr id="7" name="Line 183"/>
          <p:cNvSpPr>
            <a:spLocks noChangeShapeType="1"/>
          </p:cNvSpPr>
          <p:nvPr/>
        </p:nvSpPr>
        <p:spPr bwMode="auto">
          <a:xfrm>
            <a:off x="4127500" y="2286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/>
            <a:endParaRPr lang="id-ID"/>
          </a:p>
        </p:txBody>
      </p:sp>
      <p:sp>
        <p:nvSpPr>
          <p:cNvPr id="8" name="Text Box 185"/>
          <p:cNvSpPr txBox="1">
            <a:spLocks noChangeArrowheads="1"/>
          </p:cNvSpPr>
          <p:nvPr/>
        </p:nvSpPr>
        <p:spPr bwMode="auto">
          <a:xfrm>
            <a:off x="7251700" y="2438400"/>
            <a:ext cx="10668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Update the cluster centroids</a:t>
            </a:r>
          </a:p>
        </p:txBody>
      </p:sp>
      <p:sp>
        <p:nvSpPr>
          <p:cNvPr id="9" name="Text Box 190"/>
          <p:cNvSpPr txBox="1">
            <a:spLocks noChangeArrowheads="1"/>
          </p:cNvSpPr>
          <p:nvPr/>
        </p:nvSpPr>
        <p:spPr bwMode="auto">
          <a:xfrm>
            <a:off x="7251700" y="4953001"/>
            <a:ext cx="106680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Update the cluster centroids</a:t>
            </a:r>
          </a:p>
          <a:p>
            <a:pPr algn="l" eaLnBrk="1" hangingPunct="1">
              <a:spcBef>
                <a:spcPct val="50000"/>
              </a:spcBef>
            </a:pPr>
            <a:endParaRPr lang="en-US" altLang="ko-KR" sz="1400">
              <a:ea typeface="Gulim" panose="020B0600000101010101" pitchFamily="34" charset="-127"/>
            </a:endParaRPr>
          </a:p>
        </p:txBody>
      </p:sp>
      <p:sp>
        <p:nvSpPr>
          <p:cNvPr id="10" name="Text Box 191"/>
          <p:cNvSpPr txBox="1">
            <a:spLocks noChangeArrowheads="1"/>
          </p:cNvSpPr>
          <p:nvPr/>
        </p:nvSpPr>
        <p:spPr bwMode="auto">
          <a:xfrm>
            <a:off x="8623300" y="35814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Reassign  objects</a:t>
            </a:r>
          </a:p>
        </p:txBody>
      </p:sp>
      <p:sp>
        <p:nvSpPr>
          <p:cNvPr id="11" name="Line 192"/>
          <p:cNvSpPr>
            <a:spLocks noChangeShapeType="1"/>
          </p:cNvSpPr>
          <p:nvPr/>
        </p:nvSpPr>
        <p:spPr bwMode="auto">
          <a:xfrm>
            <a:off x="94615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/>
            <a:endParaRPr lang="id-ID"/>
          </a:p>
        </p:txBody>
      </p:sp>
      <p:sp>
        <p:nvSpPr>
          <p:cNvPr id="12" name="Text Box 193"/>
          <p:cNvSpPr txBox="1">
            <a:spLocks noChangeArrowheads="1"/>
          </p:cNvSpPr>
          <p:nvPr/>
        </p:nvSpPr>
        <p:spPr bwMode="auto">
          <a:xfrm>
            <a:off x="6108700" y="3505200"/>
            <a:ext cx="99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Loop if needed</a:t>
            </a:r>
          </a:p>
        </p:txBody>
      </p:sp>
      <p:graphicFrame>
        <p:nvGraphicFramePr>
          <p:cNvPr id="13" name="Object 196"/>
          <p:cNvGraphicFramePr>
            <a:graphicFrameLocks noChangeAspect="1"/>
          </p:cNvGraphicFramePr>
          <p:nvPr>
            <p:extLst/>
          </p:nvPr>
        </p:nvGraphicFramePr>
        <p:xfrm>
          <a:off x="1917700" y="1447801"/>
          <a:ext cx="2120900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SmartDraw" r:id="rId3" imgW="3479292" imgH="3255264" progId="">
                  <p:embed/>
                </p:oleObj>
              </mc:Choice>
              <mc:Fallback>
                <p:oleObj name="SmartDraw" r:id="rId3" imgW="3479292" imgH="3255264" progId="">
                  <p:embed/>
                  <p:pic>
                    <p:nvPicPr>
                      <p:cNvPr id="13" name="Object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1447801"/>
                        <a:ext cx="2120900" cy="198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97"/>
          <p:cNvGraphicFramePr>
            <a:graphicFrameLocks noChangeAspect="1"/>
          </p:cNvGraphicFramePr>
          <p:nvPr>
            <p:extLst/>
          </p:nvPr>
        </p:nvGraphicFramePr>
        <p:xfrm>
          <a:off x="4965700" y="1447801"/>
          <a:ext cx="2184400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SmartDraw" r:id="rId5" imgW="3479292" imgH="3255264" progId="">
                  <p:embed/>
                </p:oleObj>
              </mc:Choice>
              <mc:Fallback>
                <p:oleObj name="SmartDraw" r:id="rId5" imgW="3479292" imgH="3255264" progId="">
                  <p:embed/>
                  <p:pic>
                    <p:nvPicPr>
                      <p:cNvPr id="14" name="Object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1447801"/>
                        <a:ext cx="2184400" cy="204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98"/>
          <p:cNvGraphicFramePr>
            <a:graphicFrameLocks noChangeAspect="1"/>
          </p:cNvGraphicFramePr>
          <p:nvPr>
            <p:extLst/>
          </p:nvPr>
        </p:nvGraphicFramePr>
        <p:xfrm>
          <a:off x="8318500" y="1447800"/>
          <a:ext cx="2273300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SmartDraw" r:id="rId7" imgW="3479292" imgH="3255264" progId="">
                  <p:embed/>
                </p:oleObj>
              </mc:Choice>
              <mc:Fallback>
                <p:oleObj name="SmartDraw" r:id="rId7" imgW="3479292" imgH="3255264" progId="">
                  <p:embed/>
                  <p:pic>
                    <p:nvPicPr>
                      <p:cNvPr id="15" name="Object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0" y="1447800"/>
                        <a:ext cx="2273300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99"/>
          <p:cNvGraphicFramePr>
            <a:graphicFrameLocks noChangeAspect="1"/>
          </p:cNvGraphicFramePr>
          <p:nvPr>
            <p:extLst/>
          </p:nvPr>
        </p:nvGraphicFramePr>
        <p:xfrm>
          <a:off x="8318500" y="3892550"/>
          <a:ext cx="2273300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SmartDraw" r:id="rId9" imgW="3479292" imgH="3255264" progId="">
                  <p:embed/>
                </p:oleObj>
              </mc:Choice>
              <mc:Fallback>
                <p:oleObj name="SmartDraw" r:id="rId9" imgW="3479292" imgH="3255264" progId="">
                  <p:embed/>
                  <p:pic>
                    <p:nvPicPr>
                      <p:cNvPr id="16" name="Object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0" y="3892550"/>
                        <a:ext cx="2273300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00"/>
          <p:cNvGraphicFramePr>
            <a:graphicFrameLocks noChangeAspect="1"/>
          </p:cNvGraphicFramePr>
          <p:nvPr>
            <p:extLst/>
          </p:nvPr>
        </p:nvGraphicFramePr>
        <p:xfrm>
          <a:off x="5118100" y="3962401"/>
          <a:ext cx="2197100" cy="205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SmartDraw" r:id="rId11" imgW="3479292" imgH="3255264" progId="">
                  <p:embed/>
                </p:oleObj>
              </mc:Choice>
              <mc:Fallback>
                <p:oleObj name="SmartDraw" r:id="rId11" imgW="3479292" imgH="3255264" progId="">
                  <p:embed/>
                  <p:pic>
                    <p:nvPicPr>
                      <p:cNvPr id="17" name="Object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3962401"/>
                        <a:ext cx="2197100" cy="205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192"/>
          <p:cNvSpPr>
            <a:spLocks noChangeShapeType="1"/>
          </p:cNvSpPr>
          <p:nvPr/>
        </p:nvSpPr>
        <p:spPr bwMode="auto">
          <a:xfrm flipV="1">
            <a:off x="5880100" y="3505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/>
            <a:endParaRPr lang="id-ID"/>
          </a:p>
        </p:txBody>
      </p:sp>
      <p:sp>
        <p:nvSpPr>
          <p:cNvPr id="19" name="Text Box 181"/>
          <p:cNvSpPr txBox="1">
            <a:spLocks noChangeArrowheads="1"/>
          </p:cNvSpPr>
          <p:nvPr/>
        </p:nvSpPr>
        <p:spPr bwMode="auto">
          <a:xfrm>
            <a:off x="2146300" y="3429000"/>
            <a:ext cx="167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The initial data set</a:t>
            </a:r>
          </a:p>
        </p:txBody>
      </p:sp>
      <p:sp>
        <p:nvSpPr>
          <p:cNvPr id="20" name="Line 93"/>
          <p:cNvSpPr>
            <a:spLocks noChangeShapeType="1"/>
          </p:cNvSpPr>
          <p:nvPr/>
        </p:nvSpPr>
        <p:spPr bwMode="auto">
          <a:xfrm flipH="1">
            <a:off x="73279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id-ID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1693789" y="3962400"/>
            <a:ext cx="3378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Partition objects into </a:t>
            </a:r>
            <a:r>
              <a:rPr lang="en-US" altLang="zh-CN" sz="1600" i="1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k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nonempty subsets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Arial" panose="020B0604020202020204" pitchFamily="34" charset="0"/>
                <a:ea typeface="SimSun" panose="02010600030101010101" pitchFamily="2" charset="-122"/>
              </a:rPr>
              <a:t>Repeat</a:t>
            </a:r>
            <a:endParaRPr lang="en-US" altLang="zh-CN" sz="1600" dirty="0">
              <a:solidFill>
                <a:srgbClr val="00000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Compute centroid (i.e., mean point) for each partition 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Assign each object to the cluster of its nearest centroid  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Until no change</a:t>
            </a:r>
          </a:p>
        </p:txBody>
      </p:sp>
    </p:spTree>
    <p:extLst>
      <p:ext uri="{BB962C8B-B14F-4D97-AF65-F5344CB8AC3E}">
        <p14:creationId xmlns:p14="http://schemas.microsoft.com/office/powerpoint/2010/main" val="77406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5163-6BAA-104C-B892-21E62885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Tahap Algoritma K-Means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16BD52-168A-BE46-BD13-C014D22074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/>
                  <a:t>Siapkan dataset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/>
                  <a:t>Tentukan jumlah cluster (k)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/>
                  <a:t>Pilih titik centroid (untuk awal, tentukan secara acak)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/>
                  <a:t>Kelompokkan data hingga terbentuk </a:t>
                </a:r>
                <a:r>
                  <a:rPr lang="en-US" i="1"/>
                  <a:t>k-</a:t>
                </a:r>
                <a:r>
                  <a:rPr lang="en-US"/>
                  <a:t>buah cluster dengan titik centroid dari setiap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600" b="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600"/>
                  <a:t> adalah jarak antara data </a:t>
                </a:r>
                <a:r>
                  <a:rPr lang="en-US" sz="2600" i="1"/>
                  <a:t>x </a:t>
                </a:r>
                <a:r>
                  <a:rPr lang="en-US" sz="2600"/>
                  <a:t>ke data </a:t>
                </a:r>
                <a:r>
                  <a:rPr lang="en-US" sz="2600" i="1"/>
                  <a:t>y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/>
                  <a:t> adalah data latih ke-</a:t>
                </a:r>
                <a:r>
                  <a:rPr lang="en-US" sz="2600" i="1"/>
                  <a:t>i</a:t>
                </a:r>
                <a:endParaRPr lang="en-US" sz="260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/>
                  <a:t> adalah data uji ke-</a:t>
                </a:r>
                <a:r>
                  <a:rPr lang="en-US" sz="2600" i="1"/>
                  <a:t>i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16BD52-168A-BE46-BD13-C014D2207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4094" r="-3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256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5163-6BAA-104C-B892-21E62885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Algoritma K-Means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16BD52-168A-BE46-BD13-C014D22074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5"/>
                </a:pPr>
                <a:r>
                  <a:rPr lang="en-US"/>
                  <a:t>Perbaharui nilai titik centroid berdasarkan pembagian klaster yang terbentuk</a:t>
                </a:r>
              </a:p>
              <a:p>
                <a:endParaRPr lang="en-US"/>
              </a:p>
              <a:p>
                <a:endParaRPr lang="en-US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/>
                  <a:t> adalah titik centroid dari cluster ke-k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/>
                  <a:t> adalah banyaknya data pada cluster ke-k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 adalah data ke-</a:t>
                </a:r>
                <a:r>
                  <a:rPr lang="en-US" i="1"/>
                  <a:t>i </a:t>
                </a:r>
                <a:r>
                  <a:rPr lang="en-US"/>
                  <a:t>pada cluster ke-k</a:t>
                </a:r>
              </a:p>
              <a:p>
                <a:pPr marL="514350" indent="-514350">
                  <a:buFont typeface="+mj-lt"/>
                  <a:buAutoNum type="arabicPeriod" startAt="6"/>
                </a:pPr>
                <a:r>
                  <a:rPr lang="en-US"/>
                  <a:t>Lakukan iterasi hingga hasil klaster tidak mengalami perubahan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16BD52-168A-BE46-BD13-C014D2207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9263A43-CD0C-0A47-B0CB-AEC851DC3F57}"/>
                  </a:ext>
                </a:extLst>
              </p:cNvPr>
              <p:cNvSpPr/>
              <p:nvPr/>
            </p:nvSpPr>
            <p:spPr>
              <a:xfrm>
                <a:off x="1273574" y="2703927"/>
                <a:ext cx="1627625" cy="871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9263A43-CD0C-0A47-B0CB-AEC851DC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574" y="2703927"/>
                <a:ext cx="1627625" cy="871264"/>
              </a:xfrm>
              <a:prstGeom prst="rect">
                <a:avLst/>
              </a:prstGeom>
              <a:blipFill>
                <a:blip r:embed="rId3"/>
                <a:stretch>
                  <a:fillRect t="-92857" r="-13178" b="-14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426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67AC-73B4-7549-8C2C-A31FE6D3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Perhitungan algoritma K-Means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1B4606-1989-864D-9A7B-B751D01443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366413"/>
              </p:ext>
            </p:extLst>
          </p:nvPr>
        </p:nvGraphicFramePr>
        <p:xfrm>
          <a:off x="838200" y="1690688"/>
          <a:ext cx="2451654" cy="481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283">
                  <a:extLst>
                    <a:ext uri="{9D8B030D-6E8A-4147-A177-3AD203B41FA5}">
                      <a16:colId xmlns:a16="http://schemas.microsoft.com/office/drawing/2014/main" val="3849634968"/>
                    </a:ext>
                  </a:extLst>
                </a:gridCol>
                <a:gridCol w="758351">
                  <a:extLst>
                    <a:ext uri="{9D8B030D-6E8A-4147-A177-3AD203B41FA5}">
                      <a16:colId xmlns:a16="http://schemas.microsoft.com/office/drawing/2014/main" val="2667124475"/>
                    </a:ext>
                  </a:extLst>
                </a:gridCol>
                <a:gridCol w="696020">
                  <a:extLst>
                    <a:ext uri="{9D8B030D-6E8A-4147-A177-3AD203B41FA5}">
                      <a16:colId xmlns:a16="http://schemas.microsoft.com/office/drawing/2014/main" val="364120366"/>
                    </a:ext>
                  </a:extLst>
                </a:gridCol>
              </a:tblGrid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data ke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X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Y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406560342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1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5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2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3524570396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2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2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3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190716124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3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3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8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283909284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4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4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2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2458110428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5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7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10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982897883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6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5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5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3780864075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7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1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7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1186551807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8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3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6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541076775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9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2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2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3097751708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10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4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9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2187473846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11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10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5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2365992120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12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6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4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1775467668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13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7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8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908997789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14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8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6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3663535977"/>
                  </a:ext>
                </a:extLst>
              </a:tr>
              <a:tr h="2399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15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9</a:t>
                      </a:r>
                    </a:p>
                  </a:txBody>
                  <a:tcPr marL="56990" marR="56990" marT="28495" marB="2849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/>
                        <a:t>1</a:t>
                      </a:r>
                    </a:p>
                  </a:txBody>
                  <a:tcPr marL="56990" marR="56990" marT="28495" marB="28495"/>
                </a:tc>
                <a:extLst>
                  <a:ext uri="{0D108BD9-81ED-4DB2-BD59-A6C34878D82A}">
                    <a16:rowId xmlns:a16="http://schemas.microsoft.com/office/drawing/2014/main" val="39778048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77601F-3352-4B4A-A4A5-BE9D7BCE042A}"/>
              </a:ext>
            </a:extLst>
          </p:cNvPr>
          <p:cNvSpPr txBox="1"/>
          <p:nvPr/>
        </p:nvSpPr>
        <p:spPr>
          <a:xfrm>
            <a:off x="3843130" y="1577009"/>
            <a:ext cx="788504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Siapkan dataset: Dataset terdiri dari 15 baris dan 2 kolom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Tentukan jumlah </a:t>
            </a:r>
            <a:r>
              <a:rPr lang="en-US" sz="2800" i="1"/>
              <a:t>Cluster</a:t>
            </a:r>
            <a:r>
              <a:rPr lang="en-US" sz="2800"/>
              <a:t> </a:t>
            </a:r>
            <a:r>
              <a:rPr lang="en-US" sz="2800" i="1"/>
              <a:t>(k). </a:t>
            </a:r>
            <a:r>
              <a:rPr lang="en-US" sz="2800"/>
              <a:t>Dalam kasus ini kita menginginkan data terkelompok menjadi 3 klaster, maka </a:t>
            </a:r>
            <a:r>
              <a:rPr lang="en-US" sz="2800" i="1"/>
              <a:t>k=3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Pilih titik centroid secara acak, misalnya: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Asumsikan titik centroid pertama ini disebut dgn </a:t>
            </a:r>
            <a:r>
              <a:rPr lang="en-US" sz="2800" i="1"/>
              <a:t>Centroid Zero </a:t>
            </a:r>
            <a:r>
              <a:rPr lang="en-US" sz="2800"/>
              <a:t>(hasil pemilihan suka-suka/subyektif)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10570F-6165-5940-97A6-DB24C813F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44525"/>
              </p:ext>
            </p:extLst>
          </p:nvPr>
        </p:nvGraphicFramePr>
        <p:xfrm>
          <a:off x="4311373" y="4257996"/>
          <a:ext cx="26592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262">
                  <a:extLst>
                    <a:ext uri="{9D8B030D-6E8A-4147-A177-3AD203B41FA5}">
                      <a16:colId xmlns:a16="http://schemas.microsoft.com/office/drawing/2014/main" val="2347966529"/>
                    </a:ext>
                  </a:extLst>
                </a:gridCol>
                <a:gridCol w="1577008">
                  <a:extLst>
                    <a:ext uri="{9D8B030D-6E8A-4147-A177-3AD203B41FA5}">
                      <a16:colId xmlns:a16="http://schemas.microsoft.com/office/drawing/2014/main" val="58820066"/>
                    </a:ext>
                  </a:extLst>
                </a:gridCol>
              </a:tblGrid>
              <a:tr h="34524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Centroid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Nilai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351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(X=1 dan Y=4)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819950"/>
                  </a:ext>
                </a:extLst>
              </a:tr>
              <a:tr h="34524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(X=5 dan Y=6)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594210"/>
                  </a:ext>
                </a:extLst>
              </a:tr>
              <a:tr h="34524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(X=9 dan Y=8)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700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123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F507-A6EE-9546-A936-E4471FEB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Hitung jarak setiap data ke titik Centroid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3114E-9833-6A4E-9EF5-6FEA2E17D6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Data ke-1 (x=5 dan y=2)</a:t>
                </a:r>
              </a:p>
              <a:p>
                <a:pPr marL="457200" lvl="1" indent="0">
                  <a:buNone/>
                </a:pPr>
                <a:r>
                  <a:rPr lang="en-US"/>
                  <a:t>Jarak ke C1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(5−1)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(2−4)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=4.47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C2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(5−5)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(2−6)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4.00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C3	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(5−9)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(2−8)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=7.21</m:t>
                    </m:r>
                  </m:oMath>
                </a14:m>
                <a:endParaRPr lang="en-US"/>
              </a:p>
              <a:p>
                <a:r>
                  <a:rPr lang="en-US"/>
                  <a:t>Data ke-2 (x=2 dan y=3)</a:t>
                </a:r>
              </a:p>
              <a:p>
                <a:pPr marL="457200" lvl="1" indent="0">
                  <a:buNone/>
                </a:pPr>
                <a:r>
                  <a:rPr lang="en-US"/>
                  <a:t>Jarak ke C1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(2−1)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(3−4)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1.41</m:t>
                    </m:r>
                  </m:oMath>
                </a14:m>
                <a:endParaRPr lang="en-US"/>
              </a:p>
              <a:p>
                <a:pPr marL="457200" lvl="1" indent="0">
                  <a:buNone/>
                </a:pPr>
                <a:r>
                  <a:rPr lang="en-US"/>
                  <a:t>Jarak ke C2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(2−5)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(3−6)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4.24</m:t>
                    </m:r>
                  </m:oMath>
                </a14:m>
                <a:endParaRPr lang="en-US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/>
                  <a:t>Jarak ke C3	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(2−9)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(3−8)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>
                        <a:latin typeface="Cambria Math" panose="02040503050406030204" pitchFamily="18" charset="0"/>
                      </a:rPr>
                      <m:t> =8.60</m:t>
                    </m:r>
                  </m:oMath>
                </a14:m>
                <a:endParaRPr lang="en-US" b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3114E-9833-6A4E-9EF5-6FEA2E17D6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Arrow 3">
            <a:extLst>
              <a:ext uri="{FF2B5EF4-FFF2-40B4-BE49-F238E27FC236}">
                <a16:creationId xmlns:a16="http://schemas.microsoft.com/office/drawing/2014/main" id="{42B42E33-8696-1D42-9669-DF5FE3B612C2}"/>
              </a:ext>
            </a:extLst>
          </p:cNvPr>
          <p:cNvSpPr/>
          <p:nvPr/>
        </p:nvSpPr>
        <p:spPr>
          <a:xfrm>
            <a:off x="6745357" y="2835965"/>
            <a:ext cx="556591" cy="3313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AA301-D1A6-2D4F-A095-87540FC7D33A}"/>
              </a:ext>
            </a:extLst>
          </p:cNvPr>
          <p:cNvSpPr txBox="1"/>
          <p:nvPr/>
        </p:nvSpPr>
        <p:spPr>
          <a:xfrm>
            <a:off x="7407965" y="2539952"/>
            <a:ext cx="1431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Jarak terdekat ke titik centroid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910E59AF-C096-5E48-A976-0521C31E50CD}"/>
              </a:ext>
            </a:extLst>
          </p:cNvPr>
          <p:cNvSpPr/>
          <p:nvPr/>
        </p:nvSpPr>
        <p:spPr>
          <a:xfrm>
            <a:off x="6745357" y="4192805"/>
            <a:ext cx="556591" cy="3313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D6CF4-CB2C-CC44-84BC-4E363407011C}"/>
              </a:ext>
            </a:extLst>
          </p:cNvPr>
          <p:cNvSpPr txBox="1"/>
          <p:nvPr/>
        </p:nvSpPr>
        <p:spPr>
          <a:xfrm>
            <a:off x="7407965" y="4192805"/>
            <a:ext cx="1431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Jarak terdekat ke titik centroid</a:t>
            </a:r>
          </a:p>
        </p:txBody>
      </p:sp>
    </p:spTree>
    <p:extLst>
      <p:ext uri="{BB962C8B-B14F-4D97-AF65-F5344CB8AC3E}">
        <p14:creationId xmlns:p14="http://schemas.microsoft.com/office/powerpoint/2010/main" val="2810786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2032</Words>
  <Application>Microsoft Macintosh PowerPoint</Application>
  <PresentationFormat>Widescreen</PresentationFormat>
  <Paragraphs>586</Paragraphs>
  <Slides>32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Gulim</vt:lpstr>
      <vt:lpstr>SimSun</vt:lpstr>
      <vt:lpstr>Arial</vt:lpstr>
      <vt:lpstr>Calibri</vt:lpstr>
      <vt:lpstr>Calibri Light</vt:lpstr>
      <vt:lpstr>Cambria Math</vt:lpstr>
      <vt:lpstr>Tahoma</vt:lpstr>
      <vt:lpstr>Wingdings</vt:lpstr>
      <vt:lpstr>Office Theme</vt:lpstr>
      <vt:lpstr>Equation</vt:lpstr>
      <vt:lpstr>SmartDraw</vt:lpstr>
      <vt:lpstr>Algoritma K-Means</vt:lpstr>
      <vt:lpstr>Course Outline</vt:lpstr>
      <vt:lpstr>Partitioning Algorithms: Basic Concept</vt:lpstr>
      <vt:lpstr>The K-Means Clustering Method </vt:lpstr>
      <vt:lpstr>An Example of K-Means Clustering</vt:lpstr>
      <vt:lpstr>Tahap Algoritma K-Means</vt:lpstr>
      <vt:lpstr>Algoritma K-Means</vt:lpstr>
      <vt:lpstr>Perhitungan algoritma K-Means</vt:lpstr>
      <vt:lpstr>Hitung jarak setiap data ke titik Centroid </vt:lpstr>
      <vt:lpstr>Hitung jarak setiap data ke titik Centroid </vt:lpstr>
      <vt:lpstr>Hitung jarak setiap data ke titik Centroid </vt:lpstr>
      <vt:lpstr>Hitung jarak setiap data ke titik Centroid </vt:lpstr>
      <vt:lpstr>Hitung jarak setiap data ke titik Centroid </vt:lpstr>
      <vt:lpstr>Hitung jarak setiap data ke titik Centroid </vt:lpstr>
      <vt:lpstr>Hitung jarak setiap data ke titik Centroid </vt:lpstr>
      <vt:lpstr>Hitung jarak setiap data ke titik Centroid </vt:lpstr>
      <vt:lpstr>Hasil pengelompokkan data dengan iterasi k=1</vt:lpstr>
      <vt:lpstr>Hitung nilai titik centroid baru</vt:lpstr>
      <vt:lpstr>Hitung titik centroid baru</vt:lpstr>
      <vt:lpstr>Ulangi langkah k-3 sampai ke-5, hingga nilai dari titik centroid tidak berubah lagi</vt:lpstr>
      <vt:lpstr>Hitung jarak setiap data ke titik Centroid baru </vt:lpstr>
      <vt:lpstr>Hitung jarak setiap data ke titik Centroid baru </vt:lpstr>
      <vt:lpstr>Hitung jarak setiap data ke titik Centroid baru </vt:lpstr>
      <vt:lpstr>Hitung jarak setiap data ke titik Centroid baru </vt:lpstr>
      <vt:lpstr>Hitung jarak setiap data ke titik Centroid baru </vt:lpstr>
      <vt:lpstr>Hitung jarak setiap data ke titik Centroid baru </vt:lpstr>
      <vt:lpstr>Hitung jarak setiap data ke titik Centroid baru </vt:lpstr>
      <vt:lpstr>Hitung jarak setiap data ke titik Centroid baru </vt:lpstr>
      <vt:lpstr>Hasil pengelompokkan data dengan iterasi k=2</vt:lpstr>
      <vt:lpstr>Hitung nilai titik centroid baru, dari iterasi ke-2</vt:lpstr>
      <vt:lpstr>Hitung nilai titik centroid baru, dari iterasi ke-2</vt:lpstr>
      <vt:lpstr>Klaster telah terbentuk!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K-Means</dc:title>
  <dc:creator>Arief Wibowo</dc:creator>
  <cp:lastModifiedBy>Arief Wibowo</cp:lastModifiedBy>
  <cp:revision>71</cp:revision>
  <dcterms:created xsi:type="dcterms:W3CDTF">2019-05-25T00:10:19Z</dcterms:created>
  <dcterms:modified xsi:type="dcterms:W3CDTF">2019-06-21T03:20:32Z</dcterms:modified>
</cp:coreProperties>
</file>