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0" r:id="rId1"/>
  </p:sldMasterIdLst>
  <p:sldIdLst>
    <p:sldId id="256" r:id="rId2"/>
    <p:sldId id="258" r:id="rId3"/>
    <p:sldId id="259" r:id="rId4"/>
    <p:sldId id="260" r:id="rId5"/>
    <p:sldId id="261" r:id="rId6"/>
    <p:sldId id="262" r:id="rId7"/>
    <p:sldId id="263" r:id="rId8"/>
    <p:sldId id="264" r:id="rId9"/>
    <p:sldId id="274" r:id="rId10"/>
    <p:sldId id="265" r:id="rId11"/>
    <p:sldId id="266" r:id="rId12"/>
    <p:sldId id="267" r:id="rId13"/>
    <p:sldId id="268" r:id="rId14"/>
    <p:sldId id="269" r:id="rId15"/>
    <p:sldId id="270" r:id="rId16"/>
    <p:sldId id="271"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201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3912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12882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44037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90850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79626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41730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4865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51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41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208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7/14/2015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27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7/14/2015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753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7/14/2015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355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7/14/2015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902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7/14/2015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25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057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7/14/2015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399023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chmati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chmatim.net/" TargetMode="External"/><Relationship Id="rId2" Type="http://schemas.openxmlformats.org/officeDocument/2006/relationships/hyperlink" Target="mailto:achmatim@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br>
              <a:rPr lang="en-US" dirty="0" smtClean="0"/>
            </a:br>
            <a:r>
              <a:rPr lang="en-US" dirty="0" smtClean="0"/>
              <a:t>Software Engineering</a:t>
            </a:r>
            <a:endParaRPr lang="id-ID" dirty="0"/>
          </a:p>
        </p:txBody>
      </p:sp>
      <p:sp>
        <p:nvSpPr>
          <p:cNvPr id="3" name="Subtitle 2"/>
          <p:cNvSpPr>
            <a:spLocks noGrp="1"/>
          </p:cNvSpPr>
          <p:nvPr>
            <p:ph type="subTitle" idx="1"/>
          </p:nvPr>
        </p:nvSpPr>
        <p:spPr>
          <a:xfrm>
            <a:off x="3644153" y="3996267"/>
            <a:ext cx="7858869" cy="1388534"/>
          </a:xfrm>
        </p:spPr>
        <p:txBody>
          <a:bodyPr>
            <a:normAutofit/>
          </a:bodyPr>
          <a:lstStyle/>
          <a:p>
            <a:r>
              <a:rPr lang="en-US" dirty="0" err="1" smtClean="0"/>
              <a:t>Matakuliah</a:t>
            </a:r>
            <a:r>
              <a:rPr lang="en-US" dirty="0" smtClean="0"/>
              <a:t>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(CS215</a:t>
            </a:r>
            <a:r>
              <a:rPr lang="en-US" dirty="0" smtClean="0"/>
              <a:t>) – </a:t>
            </a:r>
            <a:r>
              <a:rPr lang="en-US" dirty="0" err="1" smtClean="0"/>
              <a:t>Gasal</a:t>
            </a:r>
            <a:r>
              <a:rPr lang="en-US" dirty="0" smtClean="0"/>
              <a:t> 2015/2016</a:t>
            </a:r>
            <a:endParaRPr lang="en-US" dirty="0"/>
          </a:p>
          <a:p>
            <a:r>
              <a:rPr lang="en-US" dirty="0" smtClean="0"/>
              <a:t>Magister </a:t>
            </a:r>
            <a:r>
              <a:rPr lang="en-US" dirty="0" err="1" smtClean="0"/>
              <a:t>Ilmu</a:t>
            </a:r>
            <a:r>
              <a:rPr lang="en-US" dirty="0" smtClean="0"/>
              <a:t> </a:t>
            </a:r>
            <a:r>
              <a:rPr lang="en-US" dirty="0" err="1" smtClean="0"/>
              <a:t>Komputer</a:t>
            </a:r>
            <a:r>
              <a:rPr lang="en-US" dirty="0" smtClean="0"/>
              <a:t> - </a:t>
            </a:r>
            <a:r>
              <a:rPr lang="en-US" dirty="0" err="1" smtClean="0"/>
              <a:t>Universitas</a:t>
            </a:r>
            <a:r>
              <a:rPr lang="en-US" dirty="0" smtClean="0"/>
              <a:t> Budi </a:t>
            </a:r>
            <a:r>
              <a:rPr lang="en-US" dirty="0" err="1" smtClean="0"/>
              <a:t>Luhur</a:t>
            </a:r>
            <a:endParaRPr lang="en-US" dirty="0" smtClean="0"/>
          </a:p>
          <a:p>
            <a:r>
              <a:rPr lang="en-US" dirty="0" smtClean="0"/>
              <a:t>Achmad Solichin, </a:t>
            </a:r>
            <a:r>
              <a:rPr lang="en-US" dirty="0" err="1" smtClean="0"/>
              <a:t>S.Kom</a:t>
            </a:r>
            <a:r>
              <a:rPr lang="en-US" dirty="0" smtClean="0"/>
              <a:t>, M.T.I (</a:t>
            </a:r>
            <a:r>
              <a:rPr lang="en-US" dirty="0" smtClean="0">
                <a:hlinkClick r:id="rId2"/>
              </a:rPr>
              <a:t>achmatim@gmail.com</a:t>
            </a:r>
            <a:r>
              <a:rPr lang="en-US" dirty="0" smtClean="0"/>
              <a:t>)</a:t>
            </a:r>
            <a:endParaRPr lang="id-ID" dirty="0"/>
          </a:p>
        </p:txBody>
      </p:sp>
    </p:spTree>
    <p:extLst>
      <p:ext uri="{BB962C8B-B14F-4D97-AF65-F5344CB8AC3E}">
        <p14:creationId xmlns:p14="http://schemas.microsoft.com/office/powerpoint/2010/main" val="61380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Software</a:t>
            </a:r>
            <a:endParaRPr lang="id-ID" dirty="0"/>
          </a:p>
        </p:txBody>
      </p:sp>
      <p:sp>
        <p:nvSpPr>
          <p:cNvPr id="3" name="Content Placeholder 2"/>
          <p:cNvSpPr>
            <a:spLocks noGrp="1"/>
          </p:cNvSpPr>
          <p:nvPr>
            <p:ph idx="1"/>
          </p:nvPr>
        </p:nvSpPr>
        <p:spPr/>
        <p:txBody>
          <a:bodyPr>
            <a:normAutofit/>
          </a:bodyPr>
          <a:lstStyle/>
          <a:p>
            <a:r>
              <a:rPr lang="en-US" dirty="0"/>
              <a:t>software must be </a:t>
            </a:r>
            <a:r>
              <a:rPr lang="en-US" dirty="0">
                <a:solidFill>
                  <a:srgbClr val="C00000"/>
                </a:solidFill>
              </a:rPr>
              <a:t>adapted</a:t>
            </a:r>
            <a:r>
              <a:rPr lang="en-US" dirty="0"/>
              <a:t> to meet the needs of new computing environments or technology.</a:t>
            </a:r>
          </a:p>
          <a:p>
            <a:r>
              <a:rPr lang="en-US" dirty="0"/>
              <a:t>software must be </a:t>
            </a:r>
            <a:r>
              <a:rPr lang="en-US" dirty="0">
                <a:solidFill>
                  <a:srgbClr val="C00000"/>
                </a:solidFill>
              </a:rPr>
              <a:t>enhanced</a:t>
            </a:r>
            <a:r>
              <a:rPr lang="en-US" dirty="0"/>
              <a:t> to implement new business requirements.</a:t>
            </a:r>
          </a:p>
          <a:p>
            <a:r>
              <a:rPr lang="en-US" dirty="0"/>
              <a:t>software must be </a:t>
            </a:r>
            <a:r>
              <a:rPr lang="en-US" dirty="0">
                <a:solidFill>
                  <a:srgbClr val="C00000"/>
                </a:solidFill>
              </a:rPr>
              <a:t>extended to make it interoperable</a:t>
            </a:r>
            <a:r>
              <a:rPr lang="en-US" dirty="0"/>
              <a:t> with other more modern systems or databases.</a:t>
            </a:r>
          </a:p>
          <a:p>
            <a:r>
              <a:rPr lang="en-US" dirty="0"/>
              <a:t>software must be </a:t>
            </a:r>
            <a:r>
              <a:rPr lang="en-US" dirty="0">
                <a:solidFill>
                  <a:srgbClr val="C00000"/>
                </a:solidFill>
              </a:rPr>
              <a:t>re-architected</a:t>
            </a:r>
            <a:r>
              <a:rPr lang="en-US" dirty="0"/>
              <a:t> to make it viable within a network environment</a:t>
            </a:r>
            <a:r>
              <a:rPr lang="en-US" dirty="0" smtClean="0"/>
              <a:t>.</a:t>
            </a:r>
            <a:endParaRPr lang="en-US" dirty="0"/>
          </a:p>
        </p:txBody>
      </p:sp>
      <p:sp>
        <p:nvSpPr>
          <p:cNvPr id="4" name="TextBox 3"/>
          <p:cNvSpPr txBox="1"/>
          <p:nvPr/>
        </p:nvSpPr>
        <p:spPr>
          <a:xfrm>
            <a:off x="1484310" y="2205334"/>
            <a:ext cx="3419526" cy="523220"/>
          </a:xfrm>
          <a:prstGeom prst="rect">
            <a:avLst/>
          </a:prstGeom>
          <a:noFill/>
        </p:spPr>
        <p:txBody>
          <a:bodyPr wrap="none" rtlCol="0">
            <a:spAutoFit/>
          </a:bodyPr>
          <a:lstStyle/>
          <a:p>
            <a:r>
              <a:rPr lang="en-US" sz="2800" b="1" dirty="0" smtClean="0">
                <a:solidFill>
                  <a:srgbClr val="C00000"/>
                </a:solidFill>
              </a:rPr>
              <a:t>Why must it change?</a:t>
            </a:r>
            <a:endParaRPr lang="id-ID" sz="2000" b="1" dirty="0">
              <a:solidFill>
                <a:srgbClr val="C00000"/>
              </a:solidFill>
            </a:endParaRPr>
          </a:p>
        </p:txBody>
      </p:sp>
      <p:sp>
        <p:nvSpPr>
          <p:cNvPr id="5" name="TextBox 4"/>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334080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id-ID" dirty="0"/>
          </a:p>
        </p:txBody>
      </p:sp>
      <p:sp>
        <p:nvSpPr>
          <p:cNvPr id="3" name="Content Placeholder 2"/>
          <p:cNvSpPr>
            <a:spLocks noGrp="1"/>
          </p:cNvSpPr>
          <p:nvPr>
            <p:ph idx="1"/>
          </p:nvPr>
        </p:nvSpPr>
        <p:spPr>
          <a:xfrm>
            <a:off x="1484310" y="2272553"/>
            <a:ext cx="10018713" cy="3518647"/>
          </a:xfrm>
        </p:spPr>
        <p:txBody>
          <a:bodyPr>
            <a:normAutofit fontScale="92500" lnSpcReduction="20000"/>
          </a:bodyPr>
          <a:lstStyle/>
          <a:p>
            <a:r>
              <a:rPr lang="en-US" dirty="0">
                <a:solidFill>
                  <a:srgbClr val="C00000"/>
                </a:solidFill>
              </a:rPr>
              <a:t>Network intensiveness</a:t>
            </a:r>
            <a:r>
              <a:rPr lang="en-US" dirty="0"/>
              <a:t>.  A </a:t>
            </a:r>
            <a:r>
              <a:rPr lang="en-US" dirty="0" err="1"/>
              <a:t>WebApp</a:t>
            </a:r>
            <a:r>
              <a:rPr lang="en-US" dirty="0"/>
              <a:t> resides on a network and must serve the needs of a diverse community of clients.</a:t>
            </a:r>
          </a:p>
          <a:p>
            <a:r>
              <a:rPr lang="en-US" dirty="0">
                <a:solidFill>
                  <a:srgbClr val="C00000"/>
                </a:solidFill>
              </a:rPr>
              <a:t>Concurrency</a:t>
            </a:r>
            <a:r>
              <a:rPr lang="en-US" dirty="0"/>
              <a:t>.  A large number of users may access the </a:t>
            </a:r>
            <a:r>
              <a:rPr lang="en-US" dirty="0" err="1"/>
              <a:t>WebApp</a:t>
            </a:r>
            <a:r>
              <a:rPr lang="en-US" dirty="0"/>
              <a:t> at one time.</a:t>
            </a:r>
          </a:p>
          <a:p>
            <a:r>
              <a:rPr lang="en-US" dirty="0">
                <a:solidFill>
                  <a:srgbClr val="C00000"/>
                </a:solidFill>
              </a:rPr>
              <a:t>Unpredictable load</a:t>
            </a:r>
            <a:r>
              <a:rPr lang="en-US" dirty="0"/>
              <a:t>. The number of users of the </a:t>
            </a:r>
            <a:r>
              <a:rPr lang="en-US" dirty="0" err="1"/>
              <a:t>WebApp</a:t>
            </a:r>
            <a:r>
              <a:rPr lang="en-US" dirty="0"/>
              <a:t> may vary by orders of magnitude from day to day.</a:t>
            </a:r>
          </a:p>
          <a:p>
            <a:r>
              <a:rPr lang="en-US" dirty="0">
                <a:solidFill>
                  <a:srgbClr val="C00000"/>
                </a:solidFill>
              </a:rPr>
              <a:t>Performance</a:t>
            </a:r>
            <a:r>
              <a:rPr lang="en-US" dirty="0"/>
              <a:t>.  If a </a:t>
            </a:r>
            <a:r>
              <a:rPr lang="en-US" dirty="0" err="1"/>
              <a:t>WebApp</a:t>
            </a:r>
            <a:r>
              <a:rPr lang="en-US" dirty="0"/>
              <a:t> user must wait too long (for access, for server-side processing, for client-side formatting and display), he or she may decide to go elsewhere. </a:t>
            </a:r>
          </a:p>
          <a:p>
            <a:r>
              <a:rPr lang="en-US" dirty="0">
                <a:solidFill>
                  <a:srgbClr val="C00000"/>
                </a:solidFill>
              </a:rPr>
              <a:t>Availability</a:t>
            </a:r>
            <a:r>
              <a:rPr lang="en-US" dirty="0"/>
              <a:t>.  Although expectation of 100 percent availability is unreasonable, users of popular </a:t>
            </a:r>
            <a:r>
              <a:rPr lang="en-US" dirty="0" err="1"/>
              <a:t>WebApps</a:t>
            </a:r>
            <a:r>
              <a:rPr lang="en-US" dirty="0"/>
              <a:t> often demand access on a “24/7/365” basis</a:t>
            </a:r>
            <a:r>
              <a:rPr lang="en-US" dirty="0" smtClean="0"/>
              <a:t>.</a:t>
            </a:r>
            <a:endParaRPr lang="en-US" dirty="0"/>
          </a:p>
        </p:txBody>
      </p:sp>
      <p:sp>
        <p:nvSpPr>
          <p:cNvPr id="4" name="TextBox 3"/>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842955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id-ID" dirty="0"/>
          </a:p>
        </p:txBody>
      </p:sp>
      <p:sp>
        <p:nvSpPr>
          <p:cNvPr id="3" name="Content Placeholder 2"/>
          <p:cNvSpPr>
            <a:spLocks noGrp="1"/>
          </p:cNvSpPr>
          <p:nvPr>
            <p:ph idx="1"/>
          </p:nvPr>
        </p:nvSpPr>
        <p:spPr>
          <a:xfrm>
            <a:off x="1484310" y="2272553"/>
            <a:ext cx="10018713" cy="3992886"/>
          </a:xfrm>
        </p:spPr>
        <p:txBody>
          <a:bodyPr>
            <a:normAutofit fontScale="85000" lnSpcReduction="20000"/>
          </a:bodyPr>
          <a:lstStyle/>
          <a:p>
            <a:r>
              <a:rPr lang="en-US" dirty="0">
                <a:solidFill>
                  <a:srgbClr val="C00000"/>
                </a:solidFill>
              </a:rPr>
              <a:t>Data driven</a:t>
            </a:r>
            <a:r>
              <a:rPr lang="en-US" dirty="0"/>
              <a:t>.  The primary function of many </a:t>
            </a:r>
            <a:r>
              <a:rPr lang="en-US" dirty="0" err="1"/>
              <a:t>WebApps</a:t>
            </a:r>
            <a:r>
              <a:rPr lang="en-US" dirty="0"/>
              <a:t> is to use hypermedia to present text, graphics, audio, and video content to the end-user. </a:t>
            </a:r>
          </a:p>
          <a:p>
            <a:r>
              <a:rPr lang="en-US" dirty="0">
                <a:solidFill>
                  <a:srgbClr val="C00000"/>
                </a:solidFill>
              </a:rPr>
              <a:t>Content sensitive</a:t>
            </a:r>
            <a:r>
              <a:rPr lang="en-US" dirty="0"/>
              <a:t>.  The quality and aesthetic nature of content remains an important determinant of the quality of a </a:t>
            </a:r>
            <a:r>
              <a:rPr lang="en-US" dirty="0" err="1"/>
              <a:t>WebApp</a:t>
            </a:r>
            <a:r>
              <a:rPr lang="en-US" dirty="0"/>
              <a:t>.</a:t>
            </a:r>
          </a:p>
          <a:p>
            <a:r>
              <a:rPr lang="en-US" dirty="0">
                <a:solidFill>
                  <a:srgbClr val="C00000"/>
                </a:solidFill>
              </a:rPr>
              <a:t>Continuous evolution</a:t>
            </a:r>
            <a:r>
              <a:rPr lang="en-US" dirty="0"/>
              <a:t>. Unlike conventional application software that evolves over a series of planned, chronologically-spaced releases, Web applications evolve continuously. </a:t>
            </a:r>
          </a:p>
          <a:p>
            <a:r>
              <a:rPr lang="en-US" dirty="0">
                <a:solidFill>
                  <a:srgbClr val="C00000"/>
                </a:solidFill>
              </a:rPr>
              <a:t>Immediacy</a:t>
            </a:r>
            <a:r>
              <a:rPr lang="en-US" dirty="0"/>
              <a:t>. Although immediacy—the compelling need to get software to market quickly—is a characteristic of many application domains, </a:t>
            </a:r>
            <a:r>
              <a:rPr lang="en-US" dirty="0" err="1"/>
              <a:t>WebApps</a:t>
            </a:r>
            <a:r>
              <a:rPr lang="en-US" dirty="0"/>
              <a:t> often exhibit a time to market that can be a matter of a few days or weeks.</a:t>
            </a:r>
          </a:p>
          <a:p>
            <a:r>
              <a:rPr lang="en-US" dirty="0">
                <a:solidFill>
                  <a:srgbClr val="C00000"/>
                </a:solidFill>
              </a:rPr>
              <a:t>Security</a:t>
            </a:r>
            <a:r>
              <a:rPr lang="en-US" dirty="0"/>
              <a:t>.  Because </a:t>
            </a:r>
            <a:r>
              <a:rPr lang="en-US" dirty="0" err="1"/>
              <a:t>WebApps</a:t>
            </a:r>
            <a:r>
              <a:rPr lang="en-US" dirty="0"/>
              <a:t> are available via network access, it is difficult, if not impossible, to limit the population of end-users who may access the application.</a:t>
            </a:r>
          </a:p>
          <a:p>
            <a:r>
              <a:rPr lang="en-US" dirty="0">
                <a:solidFill>
                  <a:srgbClr val="C00000"/>
                </a:solidFill>
              </a:rPr>
              <a:t>Aesthetics</a:t>
            </a:r>
            <a:r>
              <a:rPr lang="en-US" dirty="0"/>
              <a:t>. An undeniable part of the appeal of a </a:t>
            </a:r>
            <a:r>
              <a:rPr lang="en-US" dirty="0" err="1"/>
              <a:t>WebApp</a:t>
            </a:r>
            <a:r>
              <a:rPr lang="en-US" dirty="0"/>
              <a:t> is its look and feel. </a:t>
            </a:r>
          </a:p>
        </p:txBody>
      </p:sp>
      <p:sp>
        <p:nvSpPr>
          <p:cNvPr id="4" name="TextBox 3"/>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961744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id-ID" dirty="0"/>
          </a:p>
        </p:txBody>
      </p:sp>
      <p:sp>
        <p:nvSpPr>
          <p:cNvPr id="4" name="Content Placeholder 3"/>
          <p:cNvSpPr>
            <a:spLocks noGrp="1"/>
          </p:cNvSpPr>
          <p:nvPr>
            <p:ph sz="half" idx="1"/>
          </p:nvPr>
        </p:nvSpPr>
        <p:spPr/>
        <p:txBody>
          <a:bodyPr anchor="t">
            <a:normAutofit/>
          </a:bodyPr>
          <a:lstStyle/>
          <a:p>
            <a:pPr marL="0" indent="0">
              <a:buNone/>
            </a:pPr>
            <a:r>
              <a:rPr lang="en-US" sz="2400" dirty="0"/>
              <a:t>[Software engineering is] the establishment and use of sound </a:t>
            </a:r>
            <a:r>
              <a:rPr lang="en-US" sz="2400" dirty="0">
                <a:solidFill>
                  <a:srgbClr val="C00000"/>
                </a:solidFill>
              </a:rPr>
              <a:t>engineering principles </a:t>
            </a:r>
            <a:r>
              <a:rPr lang="en-US" sz="2400" dirty="0"/>
              <a:t>in order to obtain </a:t>
            </a:r>
            <a:r>
              <a:rPr lang="en-US" sz="2400" dirty="0">
                <a:solidFill>
                  <a:srgbClr val="C00000"/>
                </a:solidFill>
              </a:rPr>
              <a:t>economically</a:t>
            </a:r>
            <a:r>
              <a:rPr lang="en-US" sz="2400" dirty="0"/>
              <a:t> software that is </a:t>
            </a:r>
            <a:r>
              <a:rPr lang="en-US" sz="2400" dirty="0">
                <a:solidFill>
                  <a:srgbClr val="C00000"/>
                </a:solidFill>
              </a:rPr>
              <a:t>reliable and works </a:t>
            </a:r>
            <a:r>
              <a:rPr lang="en-US" sz="2400" dirty="0"/>
              <a:t>efficiently on real machines</a:t>
            </a:r>
            <a:r>
              <a:rPr lang="en-US" sz="2400" dirty="0" smtClean="0"/>
              <a:t>.</a:t>
            </a:r>
            <a:endParaRPr lang="en-US" sz="2400" dirty="0"/>
          </a:p>
        </p:txBody>
      </p:sp>
      <p:sp>
        <p:nvSpPr>
          <p:cNvPr id="5" name="Content Placeholder 4"/>
          <p:cNvSpPr>
            <a:spLocks noGrp="1"/>
          </p:cNvSpPr>
          <p:nvPr>
            <p:ph sz="half" idx="2"/>
          </p:nvPr>
        </p:nvSpPr>
        <p:spPr/>
        <p:txBody>
          <a:bodyPr anchor="t">
            <a:normAutofit/>
          </a:bodyPr>
          <a:lstStyle/>
          <a:p>
            <a:pPr marL="0" indent="0">
              <a:buNone/>
            </a:pPr>
            <a:r>
              <a:rPr lang="en-US" sz="2400" dirty="0"/>
              <a:t>Software Engineering: (1) The application of a </a:t>
            </a:r>
            <a:r>
              <a:rPr lang="en-US" sz="2400" dirty="0">
                <a:solidFill>
                  <a:srgbClr val="C00000"/>
                </a:solidFill>
              </a:rPr>
              <a:t>systematic</a:t>
            </a:r>
            <a:r>
              <a:rPr lang="en-US" sz="2400" dirty="0"/>
              <a:t>, </a:t>
            </a:r>
            <a:r>
              <a:rPr lang="en-US" sz="2400" dirty="0">
                <a:solidFill>
                  <a:srgbClr val="C00000"/>
                </a:solidFill>
              </a:rPr>
              <a:t>disciplined</a:t>
            </a:r>
            <a:r>
              <a:rPr lang="en-US" sz="2400" dirty="0"/>
              <a:t>, </a:t>
            </a:r>
            <a:r>
              <a:rPr lang="en-US" sz="2400" dirty="0">
                <a:solidFill>
                  <a:srgbClr val="C00000"/>
                </a:solidFill>
              </a:rPr>
              <a:t>quantifiable approach </a:t>
            </a:r>
            <a:r>
              <a:rPr lang="en-US" sz="2400" dirty="0"/>
              <a:t>to the </a:t>
            </a:r>
            <a:r>
              <a:rPr lang="en-US" sz="2400" dirty="0">
                <a:solidFill>
                  <a:srgbClr val="C00000"/>
                </a:solidFill>
              </a:rPr>
              <a:t>development</a:t>
            </a:r>
            <a:r>
              <a:rPr lang="en-US" sz="2400" dirty="0"/>
              <a:t>, </a:t>
            </a:r>
            <a:r>
              <a:rPr lang="en-US" sz="2400" dirty="0">
                <a:solidFill>
                  <a:srgbClr val="C00000"/>
                </a:solidFill>
              </a:rPr>
              <a:t>operation</a:t>
            </a:r>
            <a:r>
              <a:rPr lang="en-US" sz="2400" dirty="0"/>
              <a:t>, and </a:t>
            </a:r>
            <a:r>
              <a:rPr lang="en-US" sz="2400" dirty="0">
                <a:solidFill>
                  <a:srgbClr val="C00000"/>
                </a:solidFill>
              </a:rPr>
              <a:t>maintenance</a:t>
            </a:r>
            <a:r>
              <a:rPr lang="en-US" sz="2400" dirty="0"/>
              <a:t> of software; that is, the application of engineering to software.  (2) The study of approaches as in (1).</a:t>
            </a:r>
          </a:p>
        </p:txBody>
      </p:sp>
      <p:sp>
        <p:nvSpPr>
          <p:cNvPr id="6" name="TextBox 5"/>
          <p:cNvSpPr txBox="1"/>
          <p:nvPr/>
        </p:nvSpPr>
        <p:spPr>
          <a:xfrm>
            <a:off x="1484311" y="2205334"/>
            <a:ext cx="3033203" cy="461665"/>
          </a:xfrm>
          <a:prstGeom prst="rect">
            <a:avLst/>
          </a:prstGeom>
          <a:noFill/>
        </p:spPr>
        <p:txBody>
          <a:bodyPr wrap="none" rtlCol="0">
            <a:spAutoFit/>
          </a:bodyPr>
          <a:lstStyle/>
          <a:p>
            <a:r>
              <a:rPr lang="en-US" sz="2400" b="1" dirty="0">
                <a:solidFill>
                  <a:srgbClr val="C00000"/>
                </a:solidFill>
              </a:rPr>
              <a:t>Fritz </a:t>
            </a:r>
            <a:r>
              <a:rPr lang="en-US" sz="2400" b="1" dirty="0" smtClean="0">
                <a:solidFill>
                  <a:srgbClr val="C00000"/>
                </a:solidFill>
              </a:rPr>
              <a:t>Bauer Definition</a:t>
            </a:r>
            <a:endParaRPr lang="id-ID" b="1" dirty="0">
              <a:solidFill>
                <a:srgbClr val="C00000"/>
              </a:solidFill>
            </a:endParaRPr>
          </a:p>
        </p:txBody>
      </p:sp>
      <p:sp>
        <p:nvSpPr>
          <p:cNvPr id="7" name="TextBox 6"/>
          <p:cNvSpPr txBox="1"/>
          <p:nvPr/>
        </p:nvSpPr>
        <p:spPr>
          <a:xfrm>
            <a:off x="6607967" y="2205334"/>
            <a:ext cx="2188420" cy="461665"/>
          </a:xfrm>
          <a:prstGeom prst="rect">
            <a:avLst/>
          </a:prstGeom>
          <a:noFill/>
        </p:spPr>
        <p:txBody>
          <a:bodyPr wrap="none" rtlCol="0">
            <a:spAutoFit/>
          </a:bodyPr>
          <a:lstStyle/>
          <a:p>
            <a:r>
              <a:rPr lang="en-US" sz="2400" b="1" dirty="0" smtClean="0">
                <a:solidFill>
                  <a:srgbClr val="C00000"/>
                </a:solidFill>
              </a:rPr>
              <a:t>IEEE Definition</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109949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FAQ about Software Engineering</a:t>
            </a:r>
            <a:endParaRPr lang="id-ID"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34693661"/>
              </p:ext>
            </p:extLst>
          </p:nvPr>
        </p:nvGraphicFramePr>
        <p:xfrm>
          <a:off x="1484313" y="2667000"/>
          <a:ext cx="10018712" cy="3094990"/>
        </p:xfrm>
        <a:graphic>
          <a:graphicData uri="http://schemas.openxmlformats.org/drawingml/2006/table">
            <a:tbl>
              <a:tblPr firstRow="1" bandRow="1">
                <a:tableStyleId>{5C22544A-7EE6-4342-B048-85BDC9FD1C3A}</a:tableStyleId>
              </a:tblPr>
              <a:tblGrid>
                <a:gridCol w="3719699"/>
                <a:gridCol w="6299013"/>
              </a:tblGrid>
              <a:tr h="370840">
                <a:tc>
                  <a:txBody>
                    <a:bodyPr/>
                    <a:lstStyle/>
                    <a:p>
                      <a:pPr algn="just">
                        <a:spcAft>
                          <a:spcPts val="0"/>
                        </a:spcAft>
                      </a:pPr>
                      <a:r>
                        <a:rPr lang="en-GB" sz="2000" dirty="0">
                          <a:latin typeface="+mj-lt"/>
                          <a:cs typeface="Arial"/>
                        </a:rPr>
                        <a:t>Question</a:t>
                      </a:r>
                      <a:endParaRPr lang="en-GB" sz="2000" b="1" dirty="0">
                        <a:solidFill>
                          <a:srgbClr val="000000"/>
                        </a:solidFill>
                        <a:latin typeface="+mj-lt"/>
                        <a:ea typeface="Times New Roman"/>
                        <a:cs typeface="Arial"/>
                      </a:endParaRPr>
                    </a:p>
                  </a:txBody>
                  <a:tcPr marL="73025" marR="73025" marT="73025" marB="73025"/>
                </a:tc>
                <a:tc>
                  <a:txBody>
                    <a:bodyPr/>
                    <a:lstStyle/>
                    <a:p>
                      <a:pPr algn="just">
                        <a:spcAft>
                          <a:spcPts val="0"/>
                        </a:spcAft>
                      </a:pPr>
                      <a:r>
                        <a:rPr lang="en-GB" sz="2000" dirty="0">
                          <a:latin typeface="+mj-lt"/>
                          <a:cs typeface="Arial"/>
                        </a:rPr>
                        <a:t>Answer</a:t>
                      </a:r>
                      <a:endParaRPr lang="en-GB" sz="2000" b="1" dirty="0">
                        <a:solidFill>
                          <a:srgbClr val="000000"/>
                        </a:solidFill>
                        <a:latin typeface="+mj-lt"/>
                        <a:ea typeface="Times New Roman"/>
                        <a:cs typeface="Arial"/>
                      </a:endParaRPr>
                    </a:p>
                  </a:txBody>
                  <a:tcPr marL="73025" marR="73025" marT="73025" marB="73025"/>
                </a:tc>
              </a:tr>
              <a:tr h="370840">
                <a:tc>
                  <a:txBody>
                    <a:bodyPr/>
                    <a:lstStyle/>
                    <a:p>
                      <a:pPr algn="just">
                        <a:spcAft>
                          <a:spcPts val="0"/>
                        </a:spcAft>
                      </a:pPr>
                      <a:r>
                        <a:rPr lang="en-GB" sz="2000" dirty="0">
                          <a:latin typeface="+mj-lt"/>
                          <a:cs typeface="Arial"/>
                        </a:rPr>
                        <a:t>What is </a:t>
                      </a:r>
                      <a:r>
                        <a:rPr lang="en-GB" sz="2000" b="1" dirty="0">
                          <a:solidFill>
                            <a:srgbClr val="C00000"/>
                          </a:solidFill>
                          <a:latin typeface="+mj-lt"/>
                          <a:cs typeface="Arial"/>
                        </a:rPr>
                        <a:t>software</a:t>
                      </a:r>
                      <a:r>
                        <a:rPr lang="en-GB" sz="2000" dirty="0">
                          <a:latin typeface="+mj-lt"/>
                          <a:cs typeface="Arial"/>
                        </a:rPr>
                        <a:t>?</a:t>
                      </a:r>
                      <a:endParaRPr lang="en-GB" sz="20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2000" dirty="0">
                          <a:latin typeface="+mj-lt"/>
                          <a:cs typeface="Arial"/>
                        </a:rPr>
                        <a:t>Computer programs and associated documentation. Software products may be developed for a particular customer or may be developed for a general market.</a:t>
                      </a:r>
                      <a:endParaRPr lang="en-GB" sz="2000" dirty="0">
                        <a:solidFill>
                          <a:srgbClr val="000000"/>
                        </a:solidFill>
                        <a:latin typeface="+mj-lt"/>
                        <a:ea typeface="Times New Roman"/>
                        <a:cs typeface="Arial"/>
                      </a:endParaRPr>
                    </a:p>
                  </a:txBody>
                  <a:tcPr marL="73025" marR="73025" marT="0" marB="68580"/>
                </a:tc>
              </a:tr>
              <a:tr h="370840">
                <a:tc>
                  <a:txBody>
                    <a:bodyPr/>
                    <a:lstStyle/>
                    <a:p>
                      <a:pPr algn="just">
                        <a:spcAft>
                          <a:spcPts val="0"/>
                        </a:spcAft>
                      </a:pPr>
                      <a:r>
                        <a:rPr lang="en-GB" sz="2000" dirty="0">
                          <a:latin typeface="+mj-lt"/>
                          <a:cs typeface="Arial"/>
                        </a:rPr>
                        <a:t>What are the attributes of </a:t>
                      </a:r>
                      <a:r>
                        <a:rPr lang="en-GB" sz="2000" b="1" dirty="0">
                          <a:solidFill>
                            <a:srgbClr val="C00000"/>
                          </a:solidFill>
                          <a:latin typeface="+mj-lt"/>
                          <a:cs typeface="Arial"/>
                        </a:rPr>
                        <a:t>good software</a:t>
                      </a:r>
                      <a:r>
                        <a:rPr lang="en-GB" sz="2000" dirty="0">
                          <a:latin typeface="+mj-lt"/>
                          <a:cs typeface="Arial"/>
                        </a:rPr>
                        <a:t>?</a:t>
                      </a:r>
                      <a:endParaRPr lang="en-GB" sz="20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2000" dirty="0">
                          <a:latin typeface="+mj-lt"/>
                          <a:cs typeface="Arial"/>
                        </a:rPr>
                        <a:t>Good software should deliver the required functionality and performance to the user and should be maintainable, dependable and usable.</a:t>
                      </a:r>
                      <a:endParaRPr lang="en-GB" sz="2000" dirty="0">
                        <a:solidFill>
                          <a:srgbClr val="000000"/>
                        </a:solidFill>
                        <a:latin typeface="+mj-lt"/>
                        <a:ea typeface="Times New Roman"/>
                        <a:cs typeface="Arial"/>
                      </a:endParaRPr>
                    </a:p>
                  </a:txBody>
                  <a:tcPr marL="73025" marR="73025" marT="0" marB="68580"/>
                </a:tc>
              </a:tr>
              <a:tr h="370840">
                <a:tc>
                  <a:txBody>
                    <a:bodyPr/>
                    <a:lstStyle/>
                    <a:p>
                      <a:pPr algn="just">
                        <a:spcAft>
                          <a:spcPts val="0"/>
                        </a:spcAft>
                      </a:pPr>
                      <a:r>
                        <a:rPr lang="en-GB" sz="2000" dirty="0">
                          <a:latin typeface="+mj-lt"/>
                          <a:cs typeface="Arial"/>
                        </a:rPr>
                        <a:t>What is </a:t>
                      </a:r>
                      <a:r>
                        <a:rPr lang="en-GB" sz="2000" b="1" dirty="0">
                          <a:solidFill>
                            <a:srgbClr val="C00000"/>
                          </a:solidFill>
                          <a:latin typeface="+mj-lt"/>
                          <a:cs typeface="Arial"/>
                        </a:rPr>
                        <a:t>software engineering</a:t>
                      </a:r>
                      <a:r>
                        <a:rPr lang="en-GB" sz="2000" dirty="0">
                          <a:latin typeface="+mj-lt"/>
                          <a:cs typeface="Arial"/>
                        </a:rPr>
                        <a:t>?</a:t>
                      </a:r>
                      <a:endParaRPr lang="en-GB" sz="20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2000" dirty="0">
                          <a:latin typeface="+mj-lt"/>
                          <a:cs typeface="Arial"/>
                        </a:rPr>
                        <a:t>Software engineering is an engineering discipline that is concerned with all aspects of software production.</a:t>
                      </a:r>
                      <a:endParaRPr lang="en-GB" sz="2000" dirty="0">
                        <a:solidFill>
                          <a:srgbClr val="000000"/>
                        </a:solidFill>
                        <a:latin typeface="+mj-lt"/>
                        <a:ea typeface="Times New Roman"/>
                        <a:cs typeface="Arial"/>
                      </a:endParaRPr>
                    </a:p>
                  </a:txBody>
                  <a:tcPr marL="73025" marR="73025" marT="0" marB="68580"/>
                </a:tc>
              </a:tr>
            </a:tbl>
          </a:graphicData>
        </a:graphic>
      </p:graphicFrame>
      <p:sp>
        <p:nvSpPr>
          <p:cNvPr id="8" name="TextBox 7"/>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145002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FAQ about Software Engineering</a:t>
            </a:r>
            <a:endParaRPr lang="id-ID"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36445864"/>
              </p:ext>
            </p:extLst>
          </p:nvPr>
        </p:nvGraphicFramePr>
        <p:xfrm>
          <a:off x="1484313" y="2667000"/>
          <a:ext cx="10018712" cy="3399790"/>
        </p:xfrm>
        <a:graphic>
          <a:graphicData uri="http://schemas.openxmlformats.org/drawingml/2006/table">
            <a:tbl>
              <a:tblPr firstRow="1" bandRow="1">
                <a:tableStyleId>{5C22544A-7EE6-4342-B048-85BDC9FD1C3A}</a:tableStyleId>
              </a:tblPr>
              <a:tblGrid>
                <a:gridCol w="3719699"/>
                <a:gridCol w="6299013"/>
              </a:tblGrid>
              <a:tr h="370840">
                <a:tc>
                  <a:txBody>
                    <a:bodyPr/>
                    <a:lstStyle/>
                    <a:p>
                      <a:pPr algn="just">
                        <a:spcAft>
                          <a:spcPts val="0"/>
                        </a:spcAft>
                      </a:pPr>
                      <a:r>
                        <a:rPr lang="en-GB" sz="2000" dirty="0">
                          <a:latin typeface="+mj-lt"/>
                          <a:cs typeface="Arial"/>
                        </a:rPr>
                        <a:t>Question</a:t>
                      </a:r>
                      <a:endParaRPr lang="en-GB" sz="2000" b="1" dirty="0">
                        <a:solidFill>
                          <a:srgbClr val="000000"/>
                        </a:solidFill>
                        <a:latin typeface="+mj-lt"/>
                        <a:ea typeface="Times New Roman"/>
                        <a:cs typeface="Arial"/>
                      </a:endParaRPr>
                    </a:p>
                  </a:txBody>
                  <a:tcPr marL="73025" marR="73025" marT="73025" marB="73025"/>
                </a:tc>
                <a:tc>
                  <a:txBody>
                    <a:bodyPr/>
                    <a:lstStyle/>
                    <a:p>
                      <a:pPr algn="just">
                        <a:spcAft>
                          <a:spcPts val="0"/>
                        </a:spcAft>
                      </a:pPr>
                      <a:r>
                        <a:rPr lang="en-GB" sz="2000" dirty="0">
                          <a:latin typeface="+mj-lt"/>
                          <a:cs typeface="Arial"/>
                        </a:rPr>
                        <a:t>Answer</a:t>
                      </a:r>
                      <a:endParaRPr lang="en-GB" sz="2000" b="1" dirty="0">
                        <a:solidFill>
                          <a:srgbClr val="000000"/>
                        </a:solidFill>
                        <a:latin typeface="+mj-lt"/>
                        <a:ea typeface="Times New Roman"/>
                        <a:cs typeface="Arial"/>
                      </a:endParaRPr>
                    </a:p>
                  </a:txBody>
                  <a:tcPr marL="73025" marR="73025" marT="73025" marB="73025"/>
                </a:tc>
              </a:tr>
              <a:tr h="370840">
                <a:tc>
                  <a:txBody>
                    <a:bodyPr/>
                    <a:lstStyle/>
                    <a:p>
                      <a:pPr algn="just">
                        <a:spcAft>
                          <a:spcPts val="0"/>
                        </a:spcAft>
                      </a:pPr>
                      <a:r>
                        <a:rPr lang="en-GB" sz="2000" dirty="0">
                          <a:latin typeface="+mj-lt"/>
                          <a:cs typeface="Arial"/>
                        </a:rPr>
                        <a:t>What are the fundamental </a:t>
                      </a:r>
                      <a:r>
                        <a:rPr lang="en-GB" sz="2000" b="1" dirty="0">
                          <a:solidFill>
                            <a:srgbClr val="C00000"/>
                          </a:solidFill>
                          <a:latin typeface="+mj-lt"/>
                          <a:cs typeface="Arial"/>
                        </a:rPr>
                        <a:t>software engineering activities</a:t>
                      </a:r>
                      <a:r>
                        <a:rPr lang="en-GB" sz="2000" dirty="0">
                          <a:latin typeface="+mj-lt"/>
                          <a:cs typeface="Arial"/>
                        </a:rPr>
                        <a:t>?</a:t>
                      </a:r>
                      <a:endParaRPr lang="en-GB" sz="20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2000" dirty="0">
                          <a:latin typeface="+mj-lt"/>
                          <a:cs typeface="Arial"/>
                        </a:rPr>
                        <a:t>Software specification, software development, software validation and software evolution.</a:t>
                      </a:r>
                      <a:endParaRPr lang="en-GB" sz="2000" dirty="0">
                        <a:solidFill>
                          <a:srgbClr val="000000"/>
                        </a:solidFill>
                        <a:latin typeface="+mj-lt"/>
                        <a:ea typeface="Times New Roman"/>
                        <a:cs typeface="Arial"/>
                      </a:endParaRPr>
                    </a:p>
                  </a:txBody>
                  <a:tcPr marL="73025" marR="73025" marT="0" marB="68580"/>
                </a:tc>
              </a:tr>
              <a:tr h="370840">
                <a:tc>
                  <a:txBody>
                    <a:bodyPr/>
                    <a:lstStyle/>
                    <a:p>
                      <a:pPr algn="just">
                        <a:spcAft>
                          <a:spcPts val="0"/>
                        </a:spcAft>
                      </a:pPr>
                      <a:r>
                        <a:rPr lang="en-GB" sz="2000" dirty="0">
                          <a:latin typeface="+mj-lt"/>
                          <a:cs typeface="Arial"/>
                        </a:rPr>
                        <a:t>What is the difference between software engineering and </a:t>
                      </a:r>
                      <a:r>
                        <a:rPr lang="en-GB" sz="2000" b="1" dirty="0">
                          <a:solidFill>
                            <a:srgbClr val="C00000"/>
                          </a:solidFill>
                          <a:latin typeface="+mj-lt"/>
                          <a:cs typeface="Arial"/>
                        </a:rPr>
                        <a:t>computer science</a:t>
                      </a:r>
                      <a:r>
                        <a:rPr lang="en-GB" sz="2000" dirty="0">
                          <a:latin typeface="+mj-lt"/>
                          <a:cs typeface="Arial"/>
                        </a:rPr>
                        <a:t>?</a:t>
                      </a:r>
                      <a:endParaRPr lang="en-GB" sz="20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2000" dirty="0">
                          <a:latin typeface="+mj-lt"/>
                          <a:cs typeface="Arial"/>
                        </a:rPr>
                        <a:t>Computer science focuses on theory and fundamentals; software engineering is concerned with the practicalities of developing and delivering useful software.</a:t>
                      </a:r>
                      <a:endParaRPr lang="en-GB" sz="2000" dirty="0">
                        <a:solidFill>
                          <a:srgbClr val="000000"/>
                        </a:solidFill>
                        <a:latin typeface="+mj-lt"/>
                        <a:ea typeface="Times New Roman"/>
                        <a:cs typeface="Arial"/>
                      </a:endParaRPr>
                    </a:p>
                  </a:txBody>
                  <a:tcPr marL="73025" marR="73025" marT="0" marB="68580"/>
                </a:tc>
              </a:tr>
              <a:tr h="370840">
                <a:tc>
                  <a:txBody>
                    <a:bodyPr/>
                    <a:lstStyle/>
                    <a:p>
                      <a:pPr algn="just">
                        <a:spcAft>
                          <a:spcPts val="0"/>
                        </a:spcAft>
                      </a:pPr>
                      <a:r>
                        <a:rPr lang="en-GB" sz="2000" dirty="0">
                          <a:latin typeface="+mj-lt"/>
                          <a:cs typeface="Arial"/>
                        </a:rPr>
                        <a:t>What is the difference between software engineering and </a:t>
                      </a:r>
                      <a:r>
                        <a:rPr lang="en-GB" sz="2000" b="1" dirty="0">
                          <a:solidFill>
                            <a:srgbClr val="C00000"/>
                          </a:solidFill>
                          <a:latin typeface="+mj-lt"/>
                          <a:cs typeface="Arial"/>
                        </a:rPr>
                        <a:t>system engineering</a:t>
                      </a:r>
                      <a:r>
                        <a:rPr lang="en-GB" sz="2000" dirty="0">
                          <a:latin typeface="+mj-lt"/>
                          <a:cs typeface="Arial"/>
                        </a:rPr>
                        <a:t>?</a:t>
                      </a:r>
                      <a:endParaRPr lang="en-GB" sz="20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2000" dirty="0">
                          <a:latin typeface="+mj-lt"/>
                          <a:cs typeface="Arial"/>
                        </a:rPr>
                        <a:t>System engineering is concerned with all aspects of computer-based systems development including hardware, software and process engineering. Software engineering is part of this more general process.</a:t>
                      </a:r>
                      <a:endParaRPr lang="en-GB" sz="2000" dirty="0">
                        <a:solidFill>
                          <a:srgbClr val="000000"/>
                        </a:solidFill>
                        <a:latin typeface="+mj-lt"/>
                        <a:ea typeface="Times New Roman"/>
                        <a:cs typeface="Arial"/>
                      </a:endParaRPr>
                    </a:p>
                  </a:txBody>
                  <a:tcPr marL="73025" marR="73025" marT="0" marB="68580"/>
                </a:tc>
              </a:tr>
            </a:tbl>
          </a:graphicData>
        </a:graphic>
      </p:graphicFrame>
      <p:sp>
        <p:nvSpPr>
          <p:cNvPr id="8" name="TextBox 7"/>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12328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FAQ about Software Engineering</a:t>
            </a:r>
            <a:endParaRPr lang="id-ID"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29097990"/>
              </p:ext>
            </p:extLst>
          </p:nvPr>
        </p:nvGraphicFramePr>
        <p:xfrm>
          <a:off x="1484313" y="2084294"/>
          <a:ext cx="10018712" cy="4477796"/>
        </p:xfrm>
        <a:graphic>
          <a:graphicData uri="http://schemas.openxmlformats.org/drawingml/2006/table">
            <a:tbl>
              <a:tblPr firstRow="1" bandRow="1">
                <a:tableStyleId>{5C22544A-7EE6-4342-B048-85BDC9FD1C3A}</a:tableStyleId>
              </a:tblPr>
              <a:tblGrid>
                <a:gridCol w="2791852"/>
                <a:gridCol w="7226860"/>
              </a:tblGrid>
              <a:tr h="518297">
                <a:tc>
                  <a:txBody>
                    <a:bodyPr/>
                    <a:lstStyle/>
                    <a:p>
                      <a:pPr algn="just">
                        <a:spcAft>
                          <a:spcPts val="0"/>
                        </a:spcAft>
                      </a:pPr>
                      <a:r>
                        <a:rPr lang="en-GB" sz="2000" dirty="0">
                          <a:latin typeface="+mj-lt"/>
                          <a:cs typeface="Arial"/>
                        </a:rPr>
                        <a:t>Question</a:t>
                      </a:r>
                      <a:endParaRPr lang="en-GB" sz="2000" b="1" dirty="0">
                        <a:solidFill>
                          <a:srgbClr val="000000"/>
                        </a:solidFill>
                        <a:latin typeface="+mj-lt"/>
                        <a:ea typeface="Times New Roman"/>
                        <a:cs typeface="Arial"/>
                      </a:endParaRPr>
                    </a:p>
                  </a:txBody>
                  <a:tcPr marL="73025" marR="73025" marT="73025" marB="73025"/>
                </a:tc>
                <a:tc>
                  <a:txBody>
                    <a:bodyPr/>
                    <a:lstStyle/>
                    <a:p>
                      <a:pPr algn="just">
                        <a:spcAft>
                          <a:spcPts val="0"/>
                        </a:spcAft>
                      </a:pPr>
                      <a:r>
                        <a:rPr lang="en-GB" sz="2000" dirty="0">
                          <a:latin typeface="+mj-lt"/>
                          <a:cs typeface="Arial"/>
                        </a:rPr>
                        <a:t>Answer</a:t>
                      </a:r>
                      <a:endParaRPr lang="en-GB" sz="2000" b="1" dirty="0">
                        <a:solidFill>
                          <a:srgbClr val="000000"/>
                        </a:solidFill>
                        <a:latin typeface="+mj-lt"/>
                        <a:ea typeface="Times New Roman"/>
                        <a:cs typeface="Arial"/>
                      </a:endParaRPr>
                    </a:p>
                  </a:txBody>
                  <a:tcPr marL="73025" marR="73025" marT="73025" marB="73025"/>
                </a:tc>
              </a:tr>
              <a:tr h="639477">
                <a:tc>
                  <a:txBody>
                    <a:bodyPr/>
                    <a:lstStyle/>
                    <a:p>
                      <a:pPr algn="just">
                        <a:spcAft>
                          <a:spcPts val="0"/>
                        </a:spcAft>
                      </a:pPr>
                      <a:r>
                        <a:rPr lang="en-GB" sz="1600" dirty="0">
                          <a:latin typeface="+mj-lt"/>
                          <a:cs typeface="Arial"/>
                        </a:rPr>
                        <a:t>What are the </a:t>
                      </a:r>
                      <a:r>
                        <a:rPr lang="en-GB" sz="1600" b="1" dirty="0">
                          <a:solidFill>
                            <a:srgbClr val="C00000"/>
                          </a:solidFill>
                          <a:latin typeface="+mj-lt"/>
                          <a:cs typeface="Arial"/>
                        </a:rPr>
                        <a:t>key challenges </a:t>
                      </a:r>
                      <a:r>
                        <a:rPr lang="en-GB" sz="1600" dirty="0">
                          <a:latin typeface="+mj-lt"/>
                          <a:cs typeface="Arial"/>
                        </a:rPr>
                        <a:t>facing software engineering?</a:t>
                      </a:r>
                      <a:endParaRPr lang="en-GB" sz="16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1600" dirty="0">
                          <a:latin typeface="+mj-lt"/>
                          <a:cs typeface="Arial"/>
                        </a:rPr>
                        <a:t>Coping with increasing diversity, demands for reduced delivery times and developing trustworthy software.</a:t>
                      </a:r>
                      <a:endParaRPr lang="en-GB" sz="1600" dirty="0">
                        <a:solidFill>
                          <a:srgbClr val="000000"/>
                        </a:solidFill>
                        <a:latin typeface="+mj-lt"/>
                        <a:ea typeface="Times New Roman"/>
                        <a:cs typeface="Arial"/>
                      </a:endParaRPr>
                    </a:p>
                  </a:txBody>
                  <a:tcPr marL="73025" marR="73025" marT="0" marB="68580"/>
                </a:tc>
              </a:tr>
              <a:tr h="639477">
                <a:tc>
                  <a:txBody>
                    <a:bodyPr/>
                    <a:lstStyle/>
                    <a:p>
                      <a:pPr algn="just">
                        <a:spcAft>
                          <a:spcPts val="0"/>
                        </a:spcAft>
                      </a:pPr>
                      <a:r>
                        <a:rPr lang="en-GB" sz="1600" dirty="0">
                          <a:latin typeface="+mj-lt"/>
                          <a:cs typeface="Arial"/>
                        </a:rPr>
                        <a:t>What are the </a:t>
                      </a:r>
                      <a:r>
                        <a:rPr lang="en-GB" sz="1600" b="1" dirty="0">
                          <a:solidFill>
                            <a:srgbClr val="C00000"/>
                          </a:solidFill>
                          <a:latin typeface="+mj-lt"/>
                          <a:cs typeface="Arial"/>
                        </a:rPr>
                        <a:t>costs</a:t>
                      </a:r>
                      <a:r>
                        <a:rPr lang="en-GB" sz="1600" dirty="0">
                          <a:latin typeface="+mj-lt"/>
                          <a:cs typeface="Arial"/>
                        </a:rPr>
                        <a:t> of software engineering?</a:t>
                      </a:r>
                      <a:endParaRPr lang="en-GB" sz="16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1600" dirty="0">
                          <a:latin typeface="+mj-lt"/>
                          <a:cs typeface="Arial"/>
                        </a:rPr>
                        <a:t>Roughly </a:t>
                      </a:r>
                      <a:r>
                        <a:rPr lang="en-GB" sz="1600" dirty="0">
                          <a:solidFill>
                            <a:srgbClr val="C00000"/>
                          </a:solidFill>
                          <a:latin typeface="+mj-lt"/>
                          <a:cs typeface="Arial"/>
                        </a:rPr>
                        <a:t>60%</a:t>
                      </a:r>
                      <a:r>
                        <a:rPr lang="en-GB" sz="1600" dirty="0">
                          <a:latin typeface="+mj-lt"/>
                          <a:cs typeface="Arial"/>
                        </a:rPr>
                        <a:t> of software costs are development costs, </a:t>
                      </a:r>
                      <a:r>
                        <a:rPr lang="en-GB" sz="1600" dirty="0">
                          <a:solidFill>
                            <a:srgbClr val="C00000"/>
                          </a:solidFill>
                          <a:latin typeface="+mj-lt"/>
                          <a:cs typeface="Arial"/>
                        </a:rPr>
                        <a:t>40%</a:t>
                      </a:r>
                      <a:r>
                        <a:rPr lang="en-GB" sz="1600" dirty="0">
                          <a:latin typeface="+mj-lt"/>
                          <a:cs typeface="Arial"/>
                        </a:rPr>
                        <a:t> are testing costs. For custom software, evolution costs often exceed development costs.</a:t>
                      </a:r>
                      <a:endParaRPr lang="en-GB" sz="1600" dirty="0">
                        <a:solidFill>
                          <a:srgbClr val="000000"/>
                        </a:solidFill>
                        <a:latin typeface="+mj-lt"/>
                        <a:ea typeface="Times New Roman"/>
                        <a:cs typeface="Arial"/>
                      </a:endParaRPr>
                    </a:p>
                  </a:txBody>
                  <a:tcPr marL="73025" marR="73025" marT="0" marB="68580"/>
                </a:tc>
              </a:tr>
              <a:tr h="1480432">
                <a:tc>
                  <a:txBody>
                    <a:bodyPr/>
                    <a:lstStyle/>
                    <a:p>
                      <a:pPr algn="just">
                        <a:spcAft>
                          <a:spcPts val="0"/>
                        </a:spcAft>
                      </a:pPr>
                      <a:r>
                        <a:rPr lang="en-GB" sz="1600" dirty="0">
                          <a:latin typeface="+mj-lt"/>
                          <a:cs typeface="Arial"/>
                        </a:rPr>
                        <a:t>What are the best software engineering </a:t>
                      </a:r>
                      <a:r>
                        <a:rPr lang="en-GB" sz="1600" b="1" dirty="0">
                          <a:solidFill>
                            <a:srgbClr val="C00000"/>
                          </a:solidFill>
                          <a:latin typeface="+mj-lt"/>
                          <a:cs typeface="Arial"/>
                        </a:rPr>
                        <a:t>techniques and methods</a:t>
                      </a:r>
                      <a:r>
                        <a:rPr lang="en-GB" sz="1600" dirty="0">
                          <a:latin typeface="+mj-lt"/>
                          <a:cs typeface="Arial"/>
                        </a:rPr>
                        <a:t>?</a:t>
                      </a:r>
                      <a:endParaRPr lang="en-GB" sz="1600" dirty="0">
                        <a:solidFill>
                          <a:srgbClr val="000000"/>
                        </a:solidFill>
                        <a:latin typeface="+mj-lt"/>
                        <a:ea typeface="Times New Roman"/>
                        <a:cs typeface="Arial"/>
                      </a:endParaRPr>
                    </a:p>
                  </a:txBody>
                  <a:tcPr marL="73025" marR="73025" marT="0" marB="68580"/>
                </a:tc>
                <a:tc>
                  <a:txBody>
                    <a:bodyPr/>
                    <a:lstStyle/>
                    <a:p>
                      <a:pPr algn="just">
                        <a:spcAft>
                          <a:spcPts val="0"/>
                        </a:spcAft>
                      </a:pPr>
                      <a:r>
                        <a:rPr lang="en-GB" sz="1600" dirty="0">
                          <a:latin typeface="+mj-lt"/>
                          <a:cs typeface="Arial"/>
                        </a:rPr>
                        <a:t>While all software projects have to be professionally managed and developed, </a:t>
                      </a:r>
                      <a:r>
                        <a:rPr lang="en-GB" sz="1600" b="1" dirty="0">
                          <a:solidFill>
                            <a:srgbClr val="C00000"/>
                          </a:solidFill>
                          <a:latin typeface="+mj-lt"/>
                          <a:cs typeface="Arial"/>
                        </a:rPr>
                        <a:t>different techniques are appropriate for different types of system</a:t>
                      </a:r>
                      <a:r>
                        <a:rPr lang="en-GB" sz="1600" dirty="0">
                          <a:latin typeface="+mj-lt"/>
                          <a:cs typeface="Arial"/>
                        </a:rPr>
                        <a:t>. For example, games should always be developed using a series of prototypes whereas safety critical control systems require a complete and analyzable specification to be developed. You can’t, therefore, say that one method is better than another.</a:t>
                      </a:r>
                      <a:endParaRPr lang="en-GB" sz="1600" dirty="0">
                        <a:solidFill>
                          <a:srgbClr val="000000"/>
                        </a:solidFill>
                        <a:latin typeface="+mj-lt"/>
                        <a:ea typeface="Times New Roman"/>
                        <a:cs typeface="Arial"/>
                      </a:endParaRPr>
                    </a:p>
                  </a:txBody>
                  <a:tcPr marL="73025" marR="73025" marT="0" marB="68580"/>
                </a:tc>
              </a:tr>
              <a:tr h="1200113">
                <a:tc>
                  <a:txBody>
                    <a:bodyPr/>
                    <a:lstStyle/>
                    <a:p>
                      <a:pPr algn="just">
                        <a:spcAft>
                          <a:spcPts val="0"/>
                        </a:spcAft>
                      </a:pPr>
                      <a:r>
                        <a:rPr lang="en-GB" sz="1600">
                          <a:latin typeface="+mj-lt"/>
                          <a:cs typeface="Arial"/>
                        </a:rPr>
                        <a:t>What differences has the web made to software engineering?</a:t>
                      </a:r>
                      <a:endParaRPr lang="en-GB" sz="1600">
                        <a:solidFill>
                          <a:srgbClr val="000000"/>
                        </a:solidFill>
                        <a:latin typeface="+mj-lt"/>
                        <a:ea typeface="Times New Roman"/>
                        <a:cs typeface="Arial"/>
                      </a:endParaRPr>
                    </a:p>
                  </a:txBody>
                  <a:tcPr marL="73025" marR="73025" marT="0" marB="68580"/>
                </a:tc>
                <a:tc>
                  <a:txBody>
                    <a:bodyPr/>
                    <a:lstStyle/>
                    <a:p>
                      <a:pPr algn="just">
                        <a:spcAft>
                          <a:spcPts val="0"/>
                        </a:spcAft>
                      </a:pPr>
                      <a:r>
                        <a:rPr lang="en-GB" sz="1600" dirty="0">
                          <a:latin typeface="+mj-lt"/>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600" dirty="0">
                        <a:solidFill>
                          <a:srgbClr val="000000"/>
                        </a:solidFill>
                        <a:latin typeface="+mj-lt"/>
                        <a:ea typeface="Times New Roman"/>
                        <a:cs typeface="Arial"/>
                      </a:endParaRPr>
                    </a:p>
                  </a:txBody>
                  <a:tcPr marL="73025" marR="73025" marT="0" marB="68580"/>
                </a:tc>
              </a:tr>
            </a:tbl>
          </a:graphicData>
        </a:graphic>
      </p:graphicFrame>
      <p:sp>
        <p:nvSpPr>
          <p:cNvPr id="8" name="TextBox 7"/>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159172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Essensial</a:t>
            </a:r>
            <a:r>
              <a:rPr lang="en-US" dirty="0" smtClean="0"/>
              <a:t> </a:t>
            </a:r>
            <a:r>
              <a:rPr lang="en-US" dirty="0" err="1" smtClean="0"/>
              <a:t>Atributes</a:t>
            </a:r>
            <a:r>
              <a:rPr lang="en-US" dirty="0" smtClean="0"/>
              <a:t> of Good Software</a:t>
            </a:r>
            <a:endParaRPr lang="id-ID"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3156650"/>
              </p:ext>
            </p:extLst>
          </p:nvPr>
        </p:nvGraphicFramePr>
        <p:xfrm>
          <a:off x="1484313" y="2064435"/>
          <a:ext cx="10018712" cy="4450217"/>
        </p:xfrm>
        <a:graphic>
          <a:graphicData uri="http://schemas.openxmlformats.org/drawingml/2006/table">
            <a:tbl>
              <a:tblPr firstRow="1" bandRow="1">
                <a:tableStyleId>{5C22544A-7EE6-4342-B048-85BDC9FD1C3A}</a:tableStyleId>
              </a:tblPr>
              <a:tblGrid>
                <a:gridCol w="2791852"/>
                <a:gridCol w="7226860"/>
              </a:tblGrid>
              <a:tr h="518297">
                <a:tc>
                  <a:txBody>
                    <a:bodyPr/>
                    <a:lstStyle/>
                    <a:p>
                      <a:pPr algn="just">
                        <a:spcAft>
                          <a:spcPts val="0"/>
                        </a:spcAft>
                      </a:pPr>
                      <a:r>
                        <a:rPr lang="en-GB" sz="1800" dirty="0">
                          <a:latin typeface="+mj-lt"/>
                          <a:cs typeface="Arial"/>
                        </a:rPr>
                        <a:t>Product characteristic</a:t>
                      </a:r>
                      <a:endParaRPr lang="en-GB" sz="1800" b="1" dirty="0">
                        <a:solidFill>
                          <a:srgbClr val="000000"/>
                        </a:solidFill>
                        <a:latin typeface="+mj-lt"/>
                        <a:ea typeface="Times New Roman"/>
                        <a:cs typeface="Arial"/>
                      </a:endParaRPr>
                    </a:p>
                  </a:txBody>
                  <a:tcPr marL="54610" marR="54610" marT="91440" marB="91440"/>
                </a:tc>
                <a:tc>
                  <a:txBody>
                    <a:bodyPr/>
                    <a:lstStyle/>
                    <a:p>
                      <a:pPr algn="just">
                        <a:spcAft>
                          <a:spcPts val="0"/>
                        </a:spcAft>
                      </a:pPr>
                      <a:r>
                        <a:rPr lang="en-GB" sz="1800" dirty="0">
                          <a:latin typeface="+mj-lt"/>
                          <a:cs typeface="Arial"/>
                        </a:rPr>
                        <a:t>Description</a:t>
                      </a:r>
                      <a:endParaRPr lang="en-GB" sz="1800" b="1" dirty="0">
                        <a:solidFill>
                          <a:srgbClr val="000000"/>
                        </a:solidFill>
                        <a:latin typeface="+mj-lt"/>
                        <a:ea typeface="Times New Roman"/>
                        <a:cs typeface="Arial"/>
                      </a:endParaRPr>
                    </a:p>
                  </a:txBody>
                  <a:tcPr marL="54610" marR="54610" marT="91440" marB="91440"/>
                </a:tc>
              </a:tr>
              <a:tr h="639477">
                <a:tc>
                  <a:txBody>
                    <a:bodyPr/>
                    <a:lstStyle/>
                    <a:p>
                      <a:pPr algn="just">
                        <a:spcAft>
                          <a:spcPts val="0"/>
                        </a:spcAft>
                      </a:pPr>
                      <a:r>
                        <a:rPr lang="en-GB" sz="1800" dirty="0">
                          <a:latin typeface="+mj-lt"/>
                          <a:cs typeface="Arial"/>
                        </a:rPr>
                        <a:t>Maintainability</a:t>
                      </a:r>
                      <a:endParaRPr lang="en-GB" sz="1800" dirty="0">
                        <a:solidFill>
                          <a:srgbClr val="000000"/>
                        </a:solidFill>
                        <a:latin typeface="+mj-lt"/>
                        <a:ea typeface="Times New Roman"/>
                        <a:cs typeface="Arial"/>
                      </a:endParaRPr>
                    </a:p>
                  </a:txBody>
                  <a:tcPr marL="54610" marR="54610" marT="0" marB="91440"/>
                </a:tc>
                <a:tc>
                  <a:txBody>
                    <a:bodyPr/>
                    <a:lstStyle/>
                    <a:p>
                      <a:pPr algn="just">
                        <a:spcAft>
                          <a:spcPts val="0"/>
                        </a:spcAft>
                      </a:pPr>
                      <a:r>
                        <a:rPr lang="en-GB" sz="1800">
                          <a:latin typeface="+mj-lt"/>
                          <a:cs typeface="Arial"/>
                        </a:rPr>
                        <a:t>Software should be written in such a way so that it can evolve to meet the changing needs of customers. This is a critical attribute because software change is an inevitable requirement of a changing business environment.</a:t>
                      </a:r>
                      <a:endParaRPr lang="en-GB" sz="1800">
                        <a:solidFill>
                          <a:srgbClr val="000000"/>
                        </a:solidFill>
                        <a:latin typeface="+mj-lt"/>
                        <a:ea typeface="Times New Roman"/>
                        <a:cs typeface="Arial"/>
                      </a:endParaRPr>
                    </a:p>
                  </a:txBody>
                  <a:tcPr marL="54610" marR="54610" marT="0" marB="91440"/>
                </a:tc>
              </a:tr>
              <a:tr h="639477">
                <a:tc>
                  <a:txBody>
                    <a:bodyPr/>
                    <a:lstStyle/>
                    <a:p>
                      <a:pPr algn="l">
                        <a:spcAft>
                          <a:spcPts val="0"/>
                        </a:spcAft>
                      </a:pPr>
                      <a:r>
                        <a:rPr lang="en-GB" sz="1800" dirty="0">
                          <a:latin typeface="+mj-lt"/>
                          <a:cs typeface="Arial"/>
                        </a:rPr>
                        <a:t>Dependability and security</a:t>
                      </a:r>
                      <a:endParaRPr lang="en-GB" sz="1800" dirty="0">
                        <a:solidFill>
                          <a:srgbClr val="000000"/>
                        </a:solidFill>
                        <a:latin typeface="+mj-lt"/>
                        <a:ea typeface="Times New Roman"/>
                        <a:cs typeface="Arial"/>
                      </a:endParaRPr>
                    </a:p>
                  </a:txBody>
                  <a:tcPr marL="54610" marR="54610" marT="0" marB="91440"/>
                </a:tc>
                <a:tc>
                  <a:txBody>
                    <a:bodyPr/>
                    <a:lstStyle/>
                    <a:p>
                      <a:pPr algn="just">
                        <a:spcAft>
                          <a:spcPts val="0"/>
                        </a:spcAft>
                      </a:pPr>
                      <a:r>
                        <a:rPr lang="en-GB" sz="1800">
                          <a:latin typeface="+mj-lt"/>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800">
                        <a:solidFill>
                          <a:srgbClr val="000000"/>
                        </a:solidFill>
                        <a:latin typeface="+mj-lt"/>
                        <a:ea typeface="Times New Roman"/>
                        <a:cs typeface="Arial"/>
                      </a:endParaRPr>
                    </a:p>
                  </a:txBody>
                  <a:tcPr marL="54610" marR="54610" marT="0" marB="91440"/>
                </a:tc>
              </a:tr>
              <a:tr h="805790">
                <a:tc>
                  <a:txBody>
                    <a:bodyPr/>
                    <a:lstStyle/>
                    <a:p>
                      <a:pPr algn="just">
                        <a:spcAft>
                          <a:spcPts val="0"/>
                        </a:spcAft>
                      </a:pPr>
                      <a:r>
                        <a:rPr lang="en-GB" sz="1800" dirty="0">
                          <a:latin typeface="+mj-lt"/>
                          <a:cs typeface="Arial"/>
                        </a:rPr>
                        <a:t>Efficiency</a:t>
                      </a:r>
                      <a:endParaRPr lang="en-GB" sz="1800" dirty="0">
                        <a:solidFill>
                          <a:srgbClr val="000000"/>
                        </a:solidFill>
                        <a:latin typeface="+mj-lt"/>
                        <a:ea typeface="Times New Roman"/>
                        <a:cs typeface="Arial"/>
                      </a:endParaRPr>
                    </a:p>
                  </a:txBody>
                  <a:tcPr marL="54610" marR="54610" marT="0" marB="91440"/>
                </a:tc>
                <a:tc>
                  <a:txBody>
                    <a:bodyPr/>
                    <a:lstStyle/>
                    <a:p>
                      <a:pPr algn="just">
                        <a:spcAft>
                          <a:spcPts val="0"/>
                        </a:spcAft>
                      </a:pPr>
                      <a:r>
                        <a:rPr lang="en-GB" sz="1800" dirty="0">
                          <a:latin typeface="+mj-lt"/>
                          <a:cs typeface="Arial"/>
                        </a:rPr>
                        <a:t>Software should not make wasteful use of system resources such as memory and processor cycles. Efficiency therefore includes responsiveness, processing time, memory utilisation, etc.</a:t>
                      </a:r>
                      <a:endParaRPr lang="en-GB" sz="1800" dirty="0">
                        <a:solidFill>
                          <a:srgbClr val="000000"/>
                        </a:solidFill>
                        <a:latin typeface="+mj-lt"/>
                        <a:ea typeface="Times New Roman"/>
                        <a:cs typeface="Arial"/>
                      </a:endParaRPr>
                    </a:p>
                  </a:txBody>
                  <a:tcPr marL="54610" marR="54610" marT="0" marB="91440"/>
                </a:tc>
              </a:tr>
              <a:tr h="803101">
                <a:tc>
                  <a:txBody>
                    <a:bodyPr/>
                    <a:lstStyle/>
                    <a:p>
                      <a:pPr algn="just">
                        <a:spcAft>
                          <a:spcPts val="0"/>
                        </a:spcAft>
                      </a:pPr>
                      <a:r>
                        <a:rPr lang="en-GB" sz="1800" dirty="0">
                          <a:latin typeface="+mj-lt"/>
                          <a:cs typeface="Arial"/>
                        </a:rPr>
                        <a:t>Acceptability</a:t>
                      </a:r>
                      <a:endParaRPr lang="en-GB" sz="1800" dirty="0">
                        <a:solidFill>
                          <a:srgbClr val="000000"/>
                        </a:solidFill>
                        <a:latin typeface="+mj-lt"/>
                        <a:ea typeface="Times New Roman"/>
                        <a:cs typeface="Arial"/>
                      </a:endParaRPr>
                    </a:p>
                  </a:txBody>
                  <a:tcPr marL="54610" marR="54610" marT="0" marB="91440"/>
                </a:tc>
                <a:tc>
                  <a:txBody>
                    <a:bodyPr/>
                    <a:lstStyle/>
                    <a:p>
                      <a:pPr algn="just">
                        <a:spcAft>
                          <a:spcPts val="0"/>
                        </a:spcAft>
                      </a:pPr>
                      <a:r>
                        <a:rPr lang="en-GB" sz="1800" dirty="0">
                          <a:latin typeface="+mj-lt"/>
                          <a:cs typeface="Arial"/>
                        </a:rPr>
                        <a:t>Software must be acceptable to the type of users for which it is designed. This means that it must be understandable, usable and compatible with other systems that they use. </a:t>
                      </a:r>
                      <a:endParaRPr lang="en-GB" sz="1800" dirty="0">
                        <a:solidFill>
                          <a:srgbClr val="000000"/>
                        </a:solidFill>
                        <a:latin typeface="+mj-lt"/>
                        <a:ea typeface="Times New Roman"/>
                        <a:cs typeface="Arial"/>
                      </a:endParaRPr>
                    </a:p>
                  </a:txBody>
                  <a:tcPr marL="54610" marR="54610" marT="0" marB="91440"/>
                </a:tc>
              </a:tr>
            </a:tbl>
          </a:graphicData>
        </a:graphic>
      </p:graphicFrame>
      <p:sp>
        <p:nvSpPr>
          <p:cNvPr id="8" name="TextBox 7"/>
          <p:cNvSpPr txBox="1"/>
          <p:nvPr/>
        </p:nvSpPr>
        <p:spPr>
          <a:xfrm>
            <a:off x="9674958" y="6440250"/>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728823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(Management)</a:t>
            </a:r>
            <a:endParaRPr lang="id-ID" dirty="0"/>
          </a:p>
        </p:txBody>
      </p:sp>
      <p:sp>
        <p:nvSpPr>
          <p:cNvPr id="4" name="Content Placeholder 3"/>
          <p:cNvSpPr>
            <a:spLocks noGrp="1"/>
          </p:cNvSpPr>
          <p:nvPr>
            <p:ph sz="half" idx="1"/>
          </p:nvPr>
        </p:nvSpPr>
        <p:spPr/>
        <p:txBody>
          <a:bodyPr anchor="t">
            <a:normAutofit fontScale="92500"/>
          </a:bodyPr>
          <a:lstStyle/>
          <a:p>
            <a:pPr marL="0" indent="0">
              <a:buNone/>
            </a:pPr>
            <a:r>
              <a:rPr lang="en-US" sz="2400" dirty="0"/>
              <a:t>We </a:t>
            </a:r>
            <a:r>
              <a:rPr lang="en-US" sz="2400" dirty="0">
                <a:solidFill>
                  <a:srgbClr val="C00000"/>
                </a:solidFill>
              </a:rPr>
              <a:t>already have a book </a:t>
            </a:r>
            <a:r>
              <a:rPr lang="en-US" sz="2400" dirty="0"/>
              <a:t>that’s full of standards and procedures </a:t>
            </a:r>
            <a:r>
              <a:rPr lang="en-US" sz="2400" dirty="0" smtClean="0"/>
              <a:t>for building </a:t>
            </a:r>
            <a:r>
              <a:rPr lang="en-US" sz="2400" dirty="0"/>
              <a:t>software. Won’t that provide my people with everything </a:t>
            </a:r>
            <a:r>
              <a:rPr lang="en-US" sz="2400" dirty="0" smtClean="0"/>
              <a:t>they need </a:t>
            </a:r>
            <a:r>
              <a:rPr lang="en-US" sz="2400" dirty="0"/>
              <a:t>to know?</a:t>
            </a:r>
          </a:p>
        </p:txBody>
      </p:sp>
      <p:sp>
        <p:nvSpPr>
          <p:cNvPr id="5" name="Content Placeholder 4"/>
          <p:cNvSpPr>
            <a:spLocks noGrp="1"/>
          </p:cNvSpPr>
          <p:nvPr>
            <p:ph sz="half" idx="2"/>
          </p:nvPr>
        </p:nvSpPr>
        <p:spPr/>
        <p:txBody>
          <a:bodyPr anchor="t">
            <a:normAutofit fontScale="92500"/>
          </a:bodyPr>
          <a:lstStyle/>
          <a:p>
            <a:pPr marL="0" indent="0">
              <a:buNone/>
            </a:pPr>
            <a:r>
              <a:rPr lang="en-US" sz="2400" dirty="0"/>
              <a:t>The book of standards may very well exist, </a:t>
            </a:r>
            <a:r>
              <a:rPr lang="en-US" sz="2400" dirty="0">
                <a:solidFill>
                  <a:srgbClr val="C00000"/>
                </a:solidFill>
              </a:rPr>
              <a:t>but is it used</a:t>
            </a:r>
            <a:r>
              <a:rPr lang="en-US" sz="2400" dirty="0"/>
              <a:t>? Are software practitioners aware of its existence? Does it reflect </a:t>
            </a:r>
            <a:r>
              <a:rPr lang="en-US" sz="2400" dirty="0" smtClean="0"/>
              <a:t>modern software </a:t>
            </a:r>
            <a:r>
              <a:rPr lang="en-US" sz="2400" dirty="0"/>
              <a:t>engineering practice? Is it complete? Is it adaptable? Is </a:t>
            </a:r>
            <a:r>
              <a:rPr lang="en-US" sz="2400" dirty="0" smtClean="0"/>
              <a:t>it streamlined </a:t>
            </a:r>
            <a:r>
              <a:rPr lang="en-US" sz="2400" dirty="0"/>
              <a:t>to improve time-to-delivery while still maintaining </a:t>
            </a:r>
            <a:r>
              <a:rPr lang="en-US" sz="2400" dirty="0" smtClean="0"/>
              <a:t>a focus </a:t>
            </a:r>
            <a:r>
              <a:rPr lang="en-US" sz="2400" dirty="0"/>
              <a:t>on quality? In many cases, the answer to all of these </a:t>
            </a:r>
            <a:r>
              <a:rPr lang="en-US" sz="2400" dirty="0" smtClean="0"/>
              <a:t>questions is </a:t>
            </a:r>
            <a:r>
              <a:rPr lang="en-US" sz="2400" dirty="0"/>
              <a:t>“</a:t>
            </a:r>
            <a:r>
              <a:rPr lang="en-US" sz="2400" dirty="0">
                <a:solidFill>
                  <a:srgbClr val="C00000"/>
                </a:solidFill>
              </a:rPr>
              <a:t>no.</a:t>
            </a:r>
            <a:r>
              <a:rPr lang="en-US" sz="2400" dirty="0"/>
              <a:t>”</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53695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a:t>
            </a:r>
            <a:r>
              <a:rPr lang="en-US" dirty="0"/>
              <a:t>(Management)</a:t>
            </a:r>
            <a:endParaRPr lang="id-ID" dirty="0"/>
          </a:p>
        </p:txBody>
      </p:sp>
      <p:sp>
        <p:nvSpPr>
          <p:cNvPr id="4" name="Content Placeholder 3"/>
          <p:cNvSpPr>
            <a:spLocks noGrp="1"/>
          </p:cNvSpPr>
          <p:nvPr>
            <p:ph sz="half" idx="1"/>
          </p:nvPr>
        </p:nvSpPr>
        <p:spPr/>
        <p:txBody>
          <a:bodyPr anchor="t">
            <a:normAutofit fontScale="85000" lnSpcReduction="20000"/>
          </a:bodyPr>
          <a:lstStyle/>
          <a:p>
            <a:pPr marL="0" indent="0">
              <a:buNone/>
            </a:pPr>
            <a:r>
              <a:rPr lang="en-US" sz="2400" dirty="0"/>
              <a:t>If we get behind schedule, we can </a:t>
            </a:r>
            <a:r>
              <a:rPr lang="en-US" sz="2400" dirty="0">
                <a:solidFill>
                  <a:srgbClr val="C00000"/>
                </a:solidFill>
              </a:rPr>
              <a:t>add more programmers</a:t>
            </a:r>
            <a:r>
              <a:rPr lang="en-US" sz="2400" dirty="0"/>
              <a:t> and catch </a:t>
            </a:r>
            <a:r>
              <a:rPr lang="en-US" sz="2400" dirty="0" smtClean="0"/>
              <a:t>up (sometimes </a:t>
            </a:r>
            <a:r>
              <a:rPr lang="en-US" sz="2400" dirty="0"/>
              <a:t>called the “Mongolian horde” concept).</a:t>
            </a:r>
          </a:p>
        </p:txBody>
      </p:sp>
      <p:sp>
        <p:nvSpPr>
          <p:cNvPr id="5" name="Content Placeholder 4"/>
          <p:cNvSpPr>
            <a:spLocks noGrp="1"/>
          </p:cNvSpPr>
          <p:nvPr>
            <p:ph sz="half" idx="2"/>
          </p:nvPr>
        </p:nvSpPr>
        <p:spPr/>
        <p:txBody>
          <a:bodyPr anchor="t">
            <a:normAutofit fontScale="85000" lnSpcReduction="20000"/>
          </a:bodyPr>
          <a:lstStyle/>
          <a:p>
            <a:pPr marL="0" indent="0">
              <a:buNone/>
            </a:pPr>
            <a:r>
              <a:rPr lang="en-US" sz="2400" dirty="0"/>
              <a:t>Software development is not a mechanistic process like manufacturing. In the words of </a:t>
            </a:r>
            <a:r>
              <a:rPr lang="en-US" sz="2400" dirty="0" smtClean="0"/>
              <a:t>Brooks: </a:t>
            </a:r>
            <a:r>
              <a:rPr lang="en-US" sz="2400" dirty="0"/>
              <a:t>“</a:t>
            </a:r>
            <a:r>
              <a:rPr lang="en-US" sz="2400" dirty="0">
                <a:solidFill>
                  <a:srgbClr val="C00000"/>
                </a:solidFill>
              </a:rPr>
              <a:t>adding people to a late software project makes it later</a:t>
            </a:r>
            <a:r>
              <a:rPr lang="en-US" sz="2400" dirty="0"/>
              <a:t>.” At first, this statement may </a:t>
            </a:r>
            <a:r>
              <a:rPr lang="en-US" sz="2400" dirty="0" smtClean="0"/>
              <a:t>seem counterintuitive</a:t>
            </a:r>
            <a:r>
              <a:rPr lang="en-US" sz="2400" dirty="0"/>
              <a:t>. However, as new people are added, people </a:t>
            </a:r>
            <a:r>
              <a:rPr lang="en-US" sz="2400" dirty="0" smtClean="0"/>
              <a:t>who were </a:t>
            </a:r>
            <a:r>
              <a:rPr lang="en-US" sz="2400" dirty="0"/>
              <a:t>working must spend time educating the newcomers, </a:t>
            </a:r>
            <a:r>
              <a:rPr lang="en-US" sz="2400" dirty="0" smtClean="0"/>
              <a:t>thereby reducing </a:t>
            </a:r>
            <a:r>
              <a:rPr lang="en-US" sz="2400" dirty="0"/>
              <a:t>the amount of time spent on productive </a:t>
            </a:r>
            <a:r>
              <a:rPr lang="en-US" sz="2400" dirty="0" smtClean="0"/>
              <a:t>development effort</a:t>
            </a:r>
            <a:r>
              <a:rPr lang="en-US" sz="2400" dirty="0"/>
              <a:t>. People can be added but only in a planned and </a:t>
            </a:r>
            <a:r>
              <a:rPr lang="en-US" sz="2400" dirty="0" smtClean="0"/>
              <a:t>well coordinated </a:t>
            </a:r>
            <a:r>
              <a:rPr lang="en-US" sz="2400" dirty="0"/>
              <a:t>manner.</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91158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id-ID" dirty="0"/>
          </a:p>
        </p:txBody>
      </p:sp>
      <p:sp>
        <p:nvSpPr>
          <p:cNvPr id="3" name="Content Placeholder 2"/>
          <p:cNvSpPr>
            <a:spLocks noGrp="1"/>
          </p:cNvSpPr>
          <p:nvPr>
            <p:ph idx="1"/>
          </p:nvPr>
        </p:nvSpPr>
        <p:spPr/>
        <p:txBody>
          <a:bodyPr>
            <a:normAutofit/>
          </a:bodyPr>
          <a:lstStyle/>
          <a:p>
            <a:r>
              <a:rPr lang="en-US" dirty="0" smtClean="0"/>
              <a:t>What is Software?</a:t>
            </a:r>
          </a:p>
          <a:p>
            <a:r>
              <a:rPr lang="en-US" dirty="0" smtClean="0"/>
              <a:t>Software Application Types</a:t>
            </a:r>
          </a:p>
          <a:p>
            <a:r>
              <a:rPr lang="en-US" dirty="0" smtClean="0"/>
              <a:t>Software Engineering Definition</a:t>
            </a:r>
          </a:p>
          <a:p>
            <a:r>
              <a:rPr lang="en-US" dirty="0" smtClean="0"/>
              <a:t>FAQ about Software Engineering</a:t>
            </a:r>
            <a:endParaRPr lang="id-ID" dirty="0"/>
          </a:p>
          <a:p>
            <a:r>
              <a:rPr lang="en-US" dirty="0" smtClean="0"/>
              <a:t>Software Myths</a:t>
            </a:r>
            <a:endParaRPr lang="id-ID" dirty="0"/>
          </a:p>
        </p:txBody>
      </p:sp>
    </p:spTree>
    <p:extLst>
      <p:ext uri="{BB962C8B-B14F-4D97-AF65-F5344CB8AC3E}">
        <p14:creationId xmlns:p14="http://schemas.microsoft.com/office/powerpoint/2010/main" val="2616283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a:t>
            </a:r>
            <a:r>
              <a:rPr lang="en-US" dirty="0"/>
              <a:t>(Management)</a:t>
            </a:r>
            <a:endParaRPr lang="id-ID" dirty="0"/>
          </a:p>
        </p:txBody>
      </p:sp>
      <p:sp>
        <p:nvSpPr>
          <p:cNvPr id="4" name="Content Placeholder 3"/>
          <p:cNvSpPr>
            <a:spLocks noGrp="1"/>
          </p:cNvSpPr>
          <p:nvPr>
            <p:ph sz="half" idx="1"/>
          </p:nvPr>
        </p:nvSpPr>
        <p:spPr/>
        <p:txBody>
          <a:bodyPr anchor="t">
            <a:normAutofit/>
          </a:bodyPr>
          <a:lstStyle/>
          <a:p>
            <a:pPr marL="0" indent="0">
              <a:buNone/>
            </a:pPr>
            <a:r>
              <a:rPr lang="en-US" sz="2400" dirty="0"/>
              <a:t>If I decide to </a:t>
            </a:r>
            <a:r>
              <a:rPr lang="en-US" sz="2400" dirty="0">
                <a:solidFill>
                  <a:srgbClr val="C00000"/>
                </a:solidFill>
              </a:rPr>
              <a:t>outsource</a:t>
            </a:r>
            <a:r>
              <a:rPr lang="en-US" sz="2400" dirty="0"/>
              <a:t> the software project to a third party, I can </a:t>
            </a:r>
            <a:r>
              <a:rPr lang="en-US" sz="2400" dirty="0" smtClean="0"/>
              <a:t>just </a:t>
            </a:r>
            <a:r>
              <a:rPr lang="en-US" sz="2400" dirty="0" smtClean="0">
                <a:solidFill>
                  <a:srgbClr val="C00000"/>
                </a:solidFill>
              </a:rPr>
              <a:t>relax</a:t>
            </a:r>
            <a:r>
              <a:rPr lang="en-US" sz="2400" dirty="0" smtClean="0"/>
              <a:t> </a:t>
            </a:r>
            <a:r>
              <a:rPr lang="en-US" sz="2400" dirty="0"/>
              <a:t>and let that firm build it.</a:t>
            </a:r>
          </a:p>
        </p:txBody>
      </p:sp>
      <p:sp>
        <p:nvSpPr>
          <p:cNvPr id="5" name="Content Placeholder 4"/>
          <p:cNvSpPr>
            <a:spLocks noGrp="1"/>
          </p:cNvSpPr>
          <p:nvPr>
            <p:ph sz="half" idx="2"/>
          </p:nvPr>
        </p:nvSpPr>
        <p:spPr/>
        <p:txBody>
          <a:bodyPr anchor="t">
            <a:normAutofit/>
          </a:bodyPr>
          <a:lstStyle/>
          <a:p>
            <a:pPr marL="0" indent="0">
              <a:buNone/>
            </a:pPr>
            <a:r>
              <a:rPr lang="en-US" sz="2400" dirty="0"/>
              <a:t>If an organization does not understand how to manage and </a:t>
            </a:r>
            <a:r>
              <a:rPr lang="en-US" sz="2400" dirty="0" smtClean="0"/>
              <a:t>control software </a:t>
            </a:r>
            <a:r>
              <a:rPr lang="en-US" sz="2400" dirty="0"/>
              <a:t>projects internally, it will invariably </a:t>
            </a:r>
            <a:r>
              <a:rPr lang="en-US" sz="2400" dirty="0">
                <a:solidFill>
                  <a:srgbClr val="C00000"/>
                </a:solidFill>
              </a:rPr>
              <a:t>struggle when it outsources</a:t>
            </a:r>
            <a:r>
              <a:rPr lang="en-US" sz="2400" dirty="0"/>
              <a:t> software projects.</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76747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(Customer)</a:t>
            </a:r>
            <a:endParaRPr lang="id-ID" dirty="0"/>
          </a:p>
        </p:txBody>
      </p:sp>
      <p:sp>
        <p:nvSpPr>
          <p:cNvPr id="4" name="Content Placeholder 3"/>
          <p:cNvSpPr>
            <a:spLocks noGrp="1"/>
          </p:cNvSpPr>
          <p:nvPr>
            <p:ph sz="half" idx="1"/>
          </p:nvPr>
        </p:nvSpPr>
        <p:spPr/>
        <p:txBody>
          <a:bodyPr anchor="t">
            <a:normAutofit fontScale="92500"/>
          </a:bodyPr>
          <a:lstStyle/>
          <a:p>
            <a:pPr marL="0" indent="0">
              <a:buNone/>
            </a:pPr>
            <a:r>
              <a:rPr lang="en-US" sz="2400" dirty="0"/>
              <a:t>A </a:t>
            </a:r>
            <a:r>
              <a:rPr lang="en-US" sz="2400" dirty="0">
                <a:solidFill>
                  <a:srgbClr val="C00000"/>
                </a:solidFill>
              </a:rPr>
              <a:t>general statement of objectives</a:t>
            </a:r>
            <a:r>
              <a:rPr lang="en-US" sz="2400" dirty="0"/>
              <a:t> is sufficient to begin </a:t>
            </a:r>
            <a:r>
              <a:rPr lang="en-US" sz="2400" dirty="0" smtClean="0"/>
              <a:t>writing programs — we </a:t>
            </a:r>
            <a:r>
              <a:rPr lang="en-US" sz="2400" dirty="0"/>
              <a:t>can fill in the details later</a:t>
            </a:r>
          </a:p>
        </p:txBody>
      </p:sp>
      <p:sp>
        <p:nvSpPr>
          <p:cNvPr id="5" name="Content Placeholder 4"/>
          <p:cNvSpPr>
            <a:spLocks noGrp="1"/>
          </p:cNvSpPr>
          <p:nvPr>
            <p:ph sz="half" idx="2"/>
          </p:nvPr>
        </p:nvSpPr>
        <p:spPr/>
        <p:txBody>
          <a:bodyPr anchor="t">
            <a:normAutofit fontScale="92500"/>
          </a:bodyPr>
          <a:lstStyle/>
          <a:p>
            <a:pPr marL="0" indent="0">
              <a:buNone/>
            </a:pPr>
            <a:r>
              <a:rPr lang="en-US" sz="2400" dirty="0"/>
              <a:t>Although a comprehensive and stable statement of requirements </a:t>
            </a:r>
            <a:r>
              <a:rPr lang="en-US" sz="2400" dirty="0" smtClean="0"/>
              <a:t>is not </a:t>
            </a:r>
            <a:r>
              <a:rPr lang="en-US" sz="2400" dirty="0"/>
              <a:t>always possible, an </a:t>
            </a:r>
            <a:r>
              <a:rPr lang="en-US" sz="2400" dirty="0">
                <a:solidFill>
                  <a:srgbClr val="C00000"/>
                </a:solidFill>
              </a:rPr>
              <a:t>ambiguous</a:t>
            </a:r>
            <a:r>
              <a:rPr lang="en-US" sz="2400" dirty="0"/>
              <a:t> “statement of objectives” is </a:t>
            </a:r>
            <a:r>
              <a:rPr lang="en-US" sz="2400" dirty="0" smtClean="0"/>
              <a:t>a recipe </a:t>
            </a:r>
            <a:r>
              <a:rPr lang="en-US" sz="2400" dirty="0"/>
              <a:t>for disaster. Unambiguous requirements (usually derived iteratively) are developed only through effective and </a:t>
            </a:r>
            <a:r>
              <a:rPr lang="en-US" sz="2400" dirty="0" smtClean="0"/>
              <a:t>continuous communication </a:t>
            </a:r>
            <a:r>
              <a:rPr lang="en-US" sz="2400" dirty="0"/>
              <a:t>between customer and developer</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419149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(Customer)</a:t>
            </a:r>
            <a:endParaRPr lang="id-ID" dirty="0"/>
          </a:p>
        </p:txBody>
      </p:sp>
      <p:sp>
        <p:nvSpPr>
          <p:cNvPr id="4" name="Content Placeholder 3"/>
          <p:cNvSpPr>
            <a:spLocks noGrp="1"/>
          </p:cNvSpPr>
          <p:nvPr>
            <p:ph sz="half" idx="1"/>
          </p:nvPr>
        </p:nvSpPr>
        <p:spPr/>
        <p:txBody>
          <a:bodyPr anchor="t">
            <a:normAutofit fontScale="85000" lnSpcReduction="20000"/>
          </a:bodyPr>
          <a:lstStyle/>
          <a:p>
            <a:pPr marL="0" indent="0">
              <a:buNone/>
            </a:pPr>
            <a:r>
              <a:rPr lang="en-US" sz="2400" dirty="0"/>
              <a:t>Software requirements continually change, but </a:t>
            </a:r>
            <a:r>
              <a:rPr lang="en-US" sz="2400" dirty="0">
                <a:solidFill>
                  <a:srgbClr val="C00000"/>
                </a:solidFill>
              </a:rPr>
              <a:t>change can be </a:t>
            </a:r>
            <a:r>
              <a:rPr lang="en-US" sz="2400" dirty="0" smtClean="0">
                <a:solidFill>
                  <a:srgbClr val="C00000"/>
                </a:solidFill>
              </a:rPr>
              <a:t>easily </a:t>
            </a:r>
            <a:r>
              <a:rPr lang="en-US" sz="2400" dirty="0" smtClean="0"/>
              <a:t>accommodated </a:t>
            </a:r>
            <a:r>
              <a:rPr lang="en-US" sz="2400" dirty="0"/>
              <a:t>because software is flexible.</a:t>
            </a:r>
          </a:p>
        </p:txBody>
      </p:sp>
      <p:sp>
        <p:nvSpPr>
          <p:cNvPr id="5" name="Content Placeholder 4"/>
          <p:cNvSpPr>
            <a:spLocks noGrp="1"/>
          </p:cNvSpPr>
          <p:nvPr>
            <p:ph sz="half" idx="2"/>
          </p:nvPr>
        </p:nvSpPr>
        <p:spPr/>
        <p:txBody>
          <a:bodyPr anchor="t">
            <a:normAutofit fontScale="85000" lnSpcReduction="20000"/>
          </a:bodyPr>
          <a:lstStyle/>
          <a:p>
            <a:pPr marL="0" indent="0">
              <a:buNone/>
            </a:pPr>
            <a:r>
              <a:rPr lang="en-US" sz="2400" dirty="0"/>
              <a:t>It is true that software requirements change, but </a:t>
            </a:r>
            <a:r>
              <a:rPr lang="en-US" sz="2400" dirty="0">
                <a:solidFill>
                  <a:srgbClr val="C00000"/>
                </a:solidFill>
              </a:rPr>
              <a:t>the impact </a:t>
            </a:r>
            <a:r>
              <a:rPr lang="en-US" sz="2400" dirty="0" smtClean="0">
                <a:solidFill>
                  <a:srgbClr val="C00000"/>
                </a:solidFill>
              </a:rPr>
              <a:t>of change </a:t>
            </a:r>
            <a:r>
              <a:rPr lang="en-US" sz="2400" dirty="0">
                <a:solidFill>
                  <a:srgbClr val="C00000"/>
                </a:solidFill>
              </a:rPr>
              <a:t>varies </a:t>
            </a:r>
            <a:r>
              <a:rPr lang="en-US" sz="2400" dirty="0"/>
              <a:t>with the time at which it is introduced. When requirements changes are requested early (before design or code has </a:t>
            </a:r>
            <a:r>
              <a:rPr lang="en-US" sz="2400" dirty="0" smtClean="0"/>
              <a:t>been started</a:t>
            </a:r>
            <a:r>
              <a:rPr lang="en-US" sz="2400" dirty="0"/>
              <a:t>), the cost impact is relatively small.16 However, as </a:t>
            </a:r>
            <a:r>
              <a:rPr lang="en-US" sz="2400" dirty="0" smtClean="0"/>
              <a:t>time passes</a:t>
            </a:r>
            <a:r>
              <a:rPr lang="en-US" sz="2400" dirty="0"/>
              <a:t>, the cost impact grows </a:t>
            </a:r>
            <a:r>
              <a:rPr lang="en-US" sz="2400" dirty="0" smtClean="0"/>
              <a:t>rapidly —</a:t>
            </a:r>
            <a:r>
              <a:rPr lang="en-US" sz="2400" dirty="0"/>
              <a:t>resources have been committed, a design framework has been established, and change </a:t>
            </a:r>
            <a:r>
              <a:rPr lang="en-US" sz="2400" dirty="0" smtClean="0"/>
              <a:t>can cause </a:t>
            </a:r>
            <a:r>
              <a:rPr lang="en-US" sz="2400" dirty="0"/>
              <a:t>upheaval that requires additional resources and major </a:t>
            </a:r>
            <a:r>
              <a:rPr lang="en-US" sz="2400" dirty="0" smtClean="0"/>
              <a:t>design modification</a:t>
            </a:r>
            <a:r>
              <a:rPr lang="en-US" sz="2400" dirty="0"/>
              <a:t>.</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312782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a:t>
            </a:r>
            <a:r>
              <a:rPr lang="en-US" dirty="0"/>
              <a:t>(Practitioners)</a:t>
            </a:r>
            <a:endParaRPr lang="id-ID" dirty="0"/>
          </a:p>
        </p:txBody>
      </p:sp>
      <p:sp>
        <p:nvSpPr>
          <p:cNvPr id="4" name="Content Placeholder 3"/>
          <p:cNvSpPr>
            <a:spLocks noGrp="1"/>
          </p:cNvSpPr>
          <p:nvPr>
            <p:ph sz="half" idx="1"/>
          </p:nvPr>
        </p:nvSpPr>
        <p:spPr/>
        <p:txBody>
          <a:bodyPr anchor="t">
            <a:normAutofit/>
          </a:bodyPr>
          <a:lstStyle/>
          <a:p>
            <a:pPr marL="0" indent="0">
              <a:buNone/>
            </a:pPr>
            <a:r>
              <a:rPr lang="en-US" sz="2400" dirty="0"/>
              <a:t>Once we </a:t>
            </a:r>
            <a:r>
              <a:rPr lang="en-US" sz="2400" dirty="0">
                <a:solidFill>
                  <a:srgbClr val="C00000"/>
                </a:solidFill>
              </a:rPr>
              <a:t>write the program </a:t>
            </a:r>
            <a:r>
              <a:rPr lang="en-US" sz="2400" dirty="0"/>
              <a:t>and get it to work, </a:t>
            </a:r>
            <a:r>
              <a:rPr lang="en-US" sz="2400" dirty="0">
                <a:solidFill>
                  <a:srgbClr val="C00000"/>
                </a:solidFill>
              </a:rPr>
              <a:t>our job is </a:t>
            </a:r>
            <a:r>
              <a:rPr lang="en-US" sz="2400" dirty="0" smtClean="0">
                <a:solidFill>
                  <a:srgbClr val="C00000"/>
                </a:solidFill>
              </a:rPr>
              <a:t>done</a:t>
            </a:r>
            <a:r>
              <a:rPr lang="en-US" sz="2400" dirty="0" smtClean="0"/>
              <a:t>.</a:t>
            </a:r>
            <a:endParaRPr lang="en-US" sz="2400" dirty="0"/>
          </a:p>
        </p:txBody>
      </p:sp>
      <p:sp>
        <p:nvSpPr>
          <p:cNvPr id="5" name="Content Placeholder 4"/>
          <p:cNvSpPr>
            <a:spLocks noGrp="1"/>
          </p:cNvSpPr>
          <p:nvPr>
            <p:ph sz="half" idx="2"/>
          </p:nvPr>
        </p:nvSpPr>
        <p:spPr/>
        <p:txBody>
          <a:bodyPr anchor="t">
            <a:normAutofit/>
          </a:bodyPr>
          <a:lstStyle/>
          <a:p>
            <a:pPr marL="0" indent="0">
              <a:buNone/>
            </a:pPr>
            <a:r>
              <a:rPr lang="en-US" sz="2400" dirty="0"/>
              <a:t>Someone once said that “the sooner you begin ‘writing code,’ </a:t>
            </a:r>
            <a:r>
              <a:rPr lang="en-US" sz="2400" dirty="0" smtClean="0"/>
              <a:t>the longer </a:t>
            </a:r>
            <a:r>
              <a:rPr lang="en-US" sz="2400" dirty="0"/>
              <a:t>it’ll take you to get </a:t>
            </a:r>
            <a:r>
              <a:rPr lang="en-US" sz="2400" dirty="0" err="1"/>
              <a:t>done</a:t>
            </a:r>
            <a:r>
              <a:rPr lang="en-US" sz="2400" dirty="0" err="1" smtClean="0"/>
              <a:t>.”Industry</a:t>
            </a:r>
            <a:r>
              <a:rPr lang="en-US" sz="2400" dirty="0" smtClean="0"/>
              <a:t> </a:t>
            </a:r>
            <a:r>
              <a:rPr lang="en-US" sz="2400" dirty="0"/>
              <a:t>data indicate that </a:t>
            </a:r>
            <a:r>
              <a:rPr lang="en-US" sz="2400" dirty="0" smtClean="0"/>
              <a:t>between </a:t>
            </a:r>
            <a:r>
              <a:rPr lang="en-US" sz="2400" dirty="0" smtClean="0">
                <a:solidFill>
                  <a:srgbClr val="C00000"/>
                </a:solidFill>
              </a:rPr>
              <a:t>60 </a:t>
            </a:r>
            <a:r>
              <a:rPr lang="en-US" sz="2400" dirty="0">
                <a:solidFill>
                  <a:srgbClr val="C00000"/>
                </a:solidFill>
              </a:rPr>
              <a:t>and 80 percent</a:t>
            </a:r>
            <a:r>
              <a:rPr lang="en-US" sz="2400" dirty="0"/>
              <a:t> of all effort expended on software will be expended </a:t>
            </a:r>
            <a:r>
              <a:rPr lang="en-US" sz="2400" dirty="0">
                <a:solidFill>
                  <a:srgbClr val="C00000"/>
                </a:solidFill>
              </a:rPr>
              <a:t>after it is delivered</a:t>
            </a:r>
            <a:r>
              <a:rPr lang="en-US" sz="2400" dirty="0"/>
              <a:t> to the customer for the first time.</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275271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a:t>
            </a:r>
            <a:r>
              <a:rPr lang="en-US" dirty="0"/>
              <a:t>(Practitioners)</a:t>
            </a:r>
            <a:endParaRPr lang="id-ID" dirty="0"/>
          </a:p>
        </p:txBody>
      </p:sp>
      <p:sp>
        <p:nvSpPr>
          <p:cNvPr id="4" name="Content Placeholder 3"/>
          <p:cNvSpPr>
            <a:spLocks noGrp="1"/>
          </p:cNvSpPr>
          <p:nvPr>
            <p:ph sz="half" idx="1"/>
          </p:nvPr>
        </p:nvSpPr>
        <p:spPr/>
        <p:txBody>
          <a:bodyPr anchor="t">
            <a:normAutofit/>
          </a:bodyPr>
          <a:lstStyle/>
          <a:p>
            <a:pPr marL="0" indent="0">
              <a:buNone/>
            </a:pPr>
            <a:r>
              <a:rPr lang="en-US" sz="2400" dirty="0"/>
              <a:t>Until I get the program “</a:t>
            </a:r>
            <a:r>
              <a:rPr lang="en-US" sz="2400" dirty="0">
                <a:solidFill>
                  <a:srgbClr val="C00000"/>
                </a:solidFill>
              </a:rPr>
              <a:t>running</a:t>
            </a:r>
            <a:r>
              <a:rPr lang="en-US" sz="2400" dirty="0"/>
              <a:t>” I have </a:t>
            </a:r>
            <a:r>
              <a:rPr lang="en-US" sz="2400" dirty="0">
                <a:solidFill>
                  <a:srgbClr val="C00000"/>
                </a:solidFill>
              </a:rPr>
              <a:t>no way of assessing its quality</a:t>
            </a:r>
            <a:r>
              <a:rPr lang="en-US" sz="2400" dirty="0"/>
              <a:t>.</a:t>
            </a:r>
          </a:p>
        </p:txBody>
      </p:sp>
      <p:sp>
        <p:nvSpPr>
          <p:cNvPr id="5" name="Content Placeholder 4"/>
          <p:cNvSpPr>
            <a:spLocks noGrp="1"/>
          </p:cNvSpPr>
          <p:nvPr>
            <p:ph sz="half" idx="2"/>
          </p:nvPr>
        </p:nvSpPr>
        <p:spPr/>
        <p:txBody>
          <a:bodyPr anchor="t">
            <a:normAutofit/>
          </a:bodyPr>
          <a:lstStyle/>
          <a:p>
            <a:pPr marL="0" indent="0">
              <a:buNone/>
            </a:pPr>
            <a:r>
              <a:rPr lang="en-US" sz="2400" dirty="0"/>
              <a:t>One of the most effective software quality assurance </a:t>
            </a:r>
            <a:r>
              <a:rPr lang="en-US" sz="2400" dirty="0" smtClean="0"/>
              <a:t>mechanisms can </a:t>
            </a:r>
            <a:r>
              <a:rPr lang="en-US" sz="2400" dirty="0"/>
              <a:t>be applied from the inception of a project—the technical </a:t>
            </a:r>
            <a:r>
              <a:rPr lang="en-US" sz="2400" dirty="0" smtClean="0"/>
              <a:t>review. </a:t>
            </a:r>
            <a:r>
              <a:rPr lang="en-US" sz="2400" dirty="0" smtClean="0">
                <a:solidFill>
                  <a:srgbClr val="C00000"/>
                </a:solidFill>
              </a:rPr>
              <a:t>Software </a:t>
            </a:r>
            <a:r>
              <a:rPr lang="en-US" sz="2400" dirty="0">
                <a:solidFill>
                  <a:srgbClr val="C00000"/>
                </a:solidFill>
              </a:rPr>
              <a:t>reviews </a:t>
            </a:r>
            <a:r>
              <a:rPr lang="en-US" sz="2400" dirty="0" smtClean="0"/>
              <a:t>are </a:t>
            </a:r>
            <a:r>
              <a:rPr lang="en-US" sz="2400" dirty="0"/>
              <a:t>a “quality filter” </a:t>
            </a:r>
            <a:r>
              <a:rPr lang="en-US" sz="2400" dirty="0" smtClean="0"/>
              <a:t>that have </a:t>
            </a:r>
            <a:r>
              <a:rPr lang="en-US" sz="2400" dirty="0"/>
              <a:t>been found to be more effective than testing for finding </a:t>
            </a:r>
            <a:r>
              <a:rPr lang="en-US" sz="2400" dirty="0" smtClean="0"/>
              <a:t>certain classes </a:t>
            </a:r>
            <a:r>
              <a:rPr lang="en-US" sz="2400" dirty="0"/>
              <a:t>of software defects.</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4938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a:t>
            </a:r>
            <a:r>
              <a:rPr lang="en-US" dirty="0"/>
              <a:t>(Practitioners)</a:t>
            </a:r>
            <a:endParaRPr lang="id-ID" dirty="0"/>
          </a:p>
        </p:txBody>
      </p:sp>
      <p:sp>
        <p:nvSpPr>
          <p:cNvPr id="4" name="Content Placeholder 3"/>
          <p:cNvSpPr>
            <a:spLocks noGrp="1"/>
          </p:cNvSpPr>
          <p:nvPr>
            <p:ph sz="half" idx="1"/>
          </p:nvPr>
        </p:nvSpPr>
        <p:spPr/>
        <p:txBody>
          <a:bodyPr anchor="t">
            <a:normAutofit/>
          </a:bodyPr>
          <a:lstStyle/>
          <a:p>
            <a:pPr marL="0" indent="0">
              <a:buNone/>
            </a:pPr>
            <a:r>
              <a:rPr lang="en-US" sz="2400" dirty="0"/>
              <a:t>The only </a:t>
            </a:r>
            <a:r>
              <a:rPr lang="en-US" sz="2400" dirty="0">
                <a:solidFill>
                  <a:srgbClr val="C00000"/>
                </a:solidFill>
              </a:rPr>
              <a:t>deliverable</a:t>
            </a:r>
            <a:r>
              <a:rPr lang="en-US" sz="2400" dirty="0"/>
              <a:t> work product for a successful project is the </a:t>
            </a:r>
            <a:r>
              <a:rPr lang="en-US" sz="2400" dirty="0" smtClean="0"/>
              <a:t>working program</a:t>
            </a:r>
            <a:r>
              <a:rPr lang="en-US" sz="2400" dirty="0"/>
              <a:t>.</a:t>
            </a:r>
          </a:p>
        </p:txBody>
      </p:sp>
      <p:sp>
        <p:nvSpPr>
          <p:cNvPr id="5" name="Content Placeholder 4"/>
          <p:cNvSpPr>
            <a:spLocks noGrp="1"/>
          </p:cNvSpPr>
          <p:nvPr>
            <p:ph sz="half" idx="2"/>
          </p:nvPr>
        </p:nvSpPr>
        <p:spPr/>
        <p:txBody>
          <a:bodyPr anchor="t">
            <a:normAutofit/>
          </a:bodyPr>
          <a:lstStyle/>
          <a:p>
            <a:pPr marL="0" indent="0">
              <a:buNone/>
            </a:pPr>
            <a:r>
              <a:rPr lang="en-US" sz="2400" dirty="0"/>
              <a:t>A working program is only one part of a software configuration </a:t>
            </a:r>
            <a:r>
              <a:rPr lang="en-US" sz="2400" dirty="0" smtClean="0"/>
              <a:t>that includes </a:t>
            </a:r>
            <a:r>
              <a:rPr lang="en-US" sz="2400" dirty="0">
                <a:solidFill>
                  <a:srgbClr val="C00000"/>
                </a:solidFill>
              </a:rPr>
              <a:t>many elements</a:t>
            </a:r>
            <a:r>
              <a:rPr lang="en-US" sz="2400" dirty="0"/>
              <a:t>. A variety of work products (e.g., </a:t>
            </a:r>
            <a:r>
              <a:rPr lang="en-US" sz="2400" dirty="0" smtClean="0"/>
              <a:t>models, documents</a:t>
            </a:r>
            <a:r>
              <a:rPr lang="en-US" sz="2400" dirty="0"/>
              <a:t>, plans) provide a foundation for successful </a:t>
            </a:r>
            <a:r>
              <a:rPr lang="en-US" sz="2400" dirty="0" smtClean="0"/>
              <a:t>engineering and</a:t>
            </a:r>
            <a:r>
              <a:rPr lang="en-US" sz="2400" dirty="0"/>
              <a:t>, more important, guidance for software support</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8128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Myths </a:t>
            </a:r>
            <a:r>
              <a:rPr lang="en-US" dirty="0"/>
              <a:t>(Practitioners)</a:t>
            </a:r>
            <a:endParaRPr lang="id-ID" dirty="0"/>
          </a:p>
        </p:txBody>
      </p:sp>
      <p:sp>
        <p:nvSpPr>
          <p:cNvPr id="4" name="Content Placeholder 3"/>
          <p:cNvSpPr>
            <a:spLocks noGrp="1"/>
          </p:cNvSpPr>
          <p:nvPr>
            <p:ph sz="half" idx="1"/>
          </p:nvPr>
        </p:nvSpPr>
        <p:spPr/>
        <p:txBody>
          <a:bodyPr anchor="t">
            <a:normAutofit/>
          </a:bodyPr>
          <a:lstStyle/>
          <a:p>
            <a:pPr marL="0" indent="0">
              <a:buNone/>
            </a:pPr>
            <a:r>
              <a:rPr lang="en-US" sz="2400" dirty="0"/>
              <a:t>Software engineering will make us create voluminous and </a:t>
            </a:r>
            <a:r>
              <a:rPr lang="en-US" sz="2400" dirty="0" smtClean="0"/>
              <a:t>unnecessary </a:t>
            </a:r>
            <a:r>
              <a:rPr lang="en-US" sz="2400" dirty="0" smtClean="0">
                <a:solidFill>
                  <a:srgbClr val="C00000"/>
                </a:solidFill>
              </a:rPr>
              <a:t>documentation</a:t>
            </a:r>
            <a:r>
              <a:rPr lang="en-US" sz="2400" dirty="0" smtClean="0"/>
              <a:t> </a:t>
            </a:r>
            <a:r>
              <a:rPr lang="en-US" sz="2400" dirty="0"/>
              <a:t>and will invariably slow us down.</a:t>
            </a:r>
          </a:p>
        </p:txBody>
      </p:sp>
      <p:sp>
        <p:nvSpPr>
          <p:cNvPr id="5" name="Content Placeholder 4"/>
          <p:cNvSpPr>
            <a:spLocks noGrp="1"/>
          </p:cNvSpPr>
          <p:nvPr>
            <p:ph sz="half" idx="2"/>
          </p:nvPr>
        </p:nvSpPr>
        <p:spPr/>
        <p:txBody>
          <a:bodyPr anchor="t">
            <a:normAutofit/>
          </a:bodyPr>
          <a:lstStyle/>
          <a:p>
            <a:pPr marL="0" indent="0">
              <a:buNone/>
            </a:pPr>
            <a:r>
              <a:rPr lang="en-US" sz="2400" dirty="0"/>
              <a:t>Software engineering is </a:t>
            </a:r>
            <a:r>
              <a:rPr lang="en-US" sz="2400" dirty="0">
                <a:solidFill>
                  <a:srgbClr val="C00000"/>
                </a:solidFill>
              </a:rPr>
              <a:t>not about creating documents</a:t>
            </a:r>
            <a:r>
              <a:rPr lang="en-US" sz="2400" dirty="0"/>
              <a:t>. It is </a:t>
            </a:r>
            <a:r>
              <a:rPr lang="en-US" sz="2400" dirty="0" smtClean="0"/>
              <a:t>about creating </a:t>
            </a:r>
            <a:r>
              <a:rPr lang="en-US" sz="2400" dirty="0"/>
              <a:t>a quality product. Better quality leads to reduced </a:t>
            </a:r>
            <a:r>
              <a:rPr lang="en-US" sz="2400" dirty="0" smtClean="0"/>
              <a:t>rework. And </a:t>
            </a:r>
            <a:r>
              <a:rPr lang="en-US" sz="2400" dirty="0"/>
              <a:t>reduced rework results in faster delivery times.</a:t>
            </a:r>
          </a:p>
        </p:txBody>
      </p:sp>
      <p:sp>
        <p:nvSpPr>
          <p:cNvPr id="6" name="TextBox 5"/>
          <p:cNvSpPr txBox="1"/>
          <p:nvPr/>
        </p:nvSpPr>
        <p:spPr>
          <a:xfrm>
            <a:off x="1484311" y="2205334"/>
            <a:ext cx="886781" cy="461665"/>
          </a:xfrm>
          <a:prstGeom prst="rect">
            <a:avLst/>
          </a:prstGeom>
          <a:noFill/>
        </p:spPr>
        <p:txBody>
          <a:bodyPr wrap="none" rtlCol="0">
            <a:spAutoFit/>
          </a:bodyPr>
          <a:lstStyle/>
          <a:p>
            <a:r>
              <a:rPr lang="en-US" sz="2400" b="1" dirty="0" smtClean="0">
                <a:solidFill>
                  <a:srgbClr val="C00000"/>
                </a:solidFill>
              </a:rPr>
              <a:t>Myth</a:t>
            </a:r>
            <a:endParaRPr lang="id-ID" b="1" dirty="0">
              <a:solidFill>
                <a:srgbClr val="C00000"/>
              </a:solidFill>
            </a:endParaRPr>
          </a:p>
        </p:txBody>
      </p:sp>
      <p:sp>
        <p:nvSpPr>
          <p:cNvPr id="7" name="TextBox 6"/>
          <p:cNvSpPr txBox="1"/>
          <p:nvPr/>
        </p:nvSpPr>
        <p:spPr>
          <a:xfrm>
            <a:off x="6607967" y="2205334"/>
            <a:ext cx="1117998" cy="461665"/>
          </a:xfrm>
          <a:prstGeom prst="rect">
            <a:avLst/>
          </a:prstGeom>
          <a:noFill/>
        </p:spPr>
        <p:txBody>
          <a:bodyPr wrap="none" rtlCol="0">
            <a:spAutoFit/>
          </a:bodyPr>
          <a:lstStyle/>
          <a:p>
            <a:r>
              <a:rPr lang="en-US" sz="2400" b="1" dirty="0" smtClean="0">
                <a:solidFill>
                  <a:srgbClr val="C00000"/>
                </a:solidFill>
              </a:rPr>
              <a:t>Reality</a:t>
            </a:r>
            <a:endParaRPr lang="id-ID" b="1" dirty="0">
              <a:solidFill>
                <a:srgbClr val="C00000"/>
              </a:solidFill>
            </a:endParaRPr>
          </a:p>
        </p:txBody>
      </p:sp>
      <p:sp>
        <p:nvSpPr>
          <p:cNvPr id="8" name="TextBox 7"/>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3177174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Engineering Ethics</a:t>
            </a:r>
            <a:endParaRPr lang="id-ID" dirty="0"/>
          </a:p>
        </p:txBody>
      </p:sp>
      <p:sp>
        <p:nvSpPr>
          <p:cNvPr id="6" name="Content Placeholder 5"/>
          <p:cNvSpPr>
            <a:spLocks noGrp="1"/>
          </p:cNvSpPr>
          <p:nvPr>
            <p:ph idx="1"/>
          </p:nvPr>
        </p:nvSpPr>
        <p:spPr/>
        <p:txBody>
          <a:bodyPr anchor="t"/>
          <a:lstStyle/>
          <a:p>
            <a:r>
              <a:rPr lang="en-US" dirty="0"/>
              <a:t>Software engineering involves </a:t>
            </a:r>
            <a:r>
              <a:rPr lang="en-US" dirty="0">
                <a:solidFill>
                  <a:srgbClr val="C00000"/>
                </a:solidFill>
              </a:rPr>
              <a:t>wider responsibilities</a:t>
            </a:r>
            <a:r>
              <a:rPr lang="en-US" dirty="0"/>
              <a:t> than simply the application of technical skills.</a:t>
            </a:r>
          </a:p>
          <a:p>
            <a:r>
              <a:rPr lang="en-US" dirty="0"/>
              <a:t>Software engineers must behave in an </a:t>
            </a:r>
            <a:r>
              <a:rPr lang="en-US" dirty="0">
                <a:solidFill>
                  <a:srgbClr val="C00000"/>
                </a:solidFill>
              </a:rPr>
              <a:t>honest and ethically responsible</a:t>
            </a:r>
            <a:r>
              <a:rPr lang="en-US" dirty="0"/>
              <a:t> way if they are to be respected as professionals.</a:t>
            </a:r>
          </a:p>
          <a:p>
            <a:r>
              <a:rPr lang="en-US" dirty="0">
                <a:solidFill>
                  <a:srgbClr val="C00000"/>
                </a:solidFill>
              </a:rPr>
              <a:t>Ethical </a:t>
            </a:r>
            <a:r>
              <a:rPr lang="en-US" dirty="0" err="1">
                <a:solidFill>
                  <a:srgbClr val="C00000"/>
                </a:solidFill>
              </a:rPr>
              <a:t>behaviour</a:t>
            </a:r>
            <a:r>
              <a:rPr lang="en-US" dirty="0">
                <a:solidFill>
                  <a:srgbClr val="C00000"/>
                </a:solidFill>
              </a:rPr>
              <a:t> </a:t>
            </a:r>
            <a:r>
              <a:rPr lang="en-US" dirty="0"/>
              <a:t>is more than simply upholding the law but involves following a set of principles that are morally correct</a:t>
            </a:r>
            <a:r>
              <a:rPr lang="en-US" dirty="0" smtClean="0"/>
              <a:t>.</a:t>
            </a:r>
            <a:endParaRPr lang="en-US" dirty="0"/>
          </a:p>
        </p:txBody>
      </p:sp>
      <p:sp>
        <p:nvSpPr>
          <p:cNvPr id="7" name="TextBox 6"/>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3259407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Issues of Professional Responsibility</a:t>
            </a:r>
            <a:endParaRPr lang="id-ID" dirty="0"/>
          </a:p>
        </p:txBody>
      </p:sp>
      <p:sp>
        <p:nvSpPr>
          <p:cNvPr id="6" name="Content Placeholder 5"/>
          <p:cNvSpPr>
            <a:spLocks noGrp="1"/>
          </p:cNvSpPr>
          <p:nvPr>
            <p:ph idx="1"/>
          </p:nvPr>
        </p:nvSpPr>
        <p:spPr/>
        <p:txBody>
          <a:bodyPr anchor="t"/>
          <a:lstStyle/>
          <a:p>
            <a:r>
              <a:rPr lang="en-US" dirty="0"/>
              <a:t>Confidentiality </a:t>
            </a:r>
          </a:p>
          <a:p>
            <a:pPr lvl="1"/>
            <a:r>
              <a:rPr lang="en-US" dirty="0"/>
              <a:t>Engineers should normally respect the confidentiality of their employers or clients irrespective of whether or not a formal confidentiality agreement has been signed.</a:t>
            </a:r>
          </a:p>
          <a:p>
            <a:r>
              <a:rPr lang="en-US" dirty="0"/>
              <a:t>Competence </a:t>
            </a:r>
          </a:p>
          <a:p>
            <a:pPr lvl="1"/>
            <a:r>
              <a:rPr lang="en-US" dirty="0"/>
              <a:t>Engineers should not misrepresent their level of competence. They should not knowingly accept work which is </a:t>
            </a:r>
            <a:r>
              <a:rPr lang="en-US" dirty="0" err="1"/>
              <a:t>outwith</a:t>
            </a:r>
            <a:r>
              <a:rPr lang="en-US" dirty="0"/>
              <a:t> their competence.</a:t>
            </a:r>
          </a:p>
        </p:txBody>
      </p:sp>
      <p:sp>
        <p:nvSpPr>
          <p:cNvPr id="7" name="TextBox 6"/>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3380038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Issues of Professional Responsibility</a:t>
            </a:r>
            <a:endParaRPr lang="id-ID" dirty="0"/>
          </a:p>
        </p:txBody>
      </p:sp>
      <p:sp>
        <p:nvSpPr>
          <p:cNvPr id="6" name="Content Placeholder 5"/>
          <p:cNvSpPr>
            <a:spLocks noGrp="1"/>
          </p:cNvSpPr>
          <p:nvPr>
            <p:ph idx="1"/>
          </p:nvPr>
        </p:nvSpPr>
        <p:spPr>
          <a:xfrm>
            <a:off x="1484310" y="2666999"/>
            <a:ext cx="10018713" cy="3464860"/>
          </a:xfrm>
        </p:spPr>
        <p:txBody>
          <a:bodyPr anchor="t">
            <a:normAutofit/>
          </a:bodyPr>
          <a:lstStyle/>
          <a:p>
            <a:r>
              <a:rPr lang="en-US" dirty="0"/>
              <a:t>Intellectual property rights </a:t>
            </a:r>
          </a:p>
          <a:p>
            <a:pPr lvl="1"/>
            <a:r>
              <a:rPr lang="en-US" dirty="0"/>
              <a:t>Engineers should be aware of local laws governing the use of intellectual property such as patents, copyright, etc. They should be careful to ensure that the intellectual property of employers and clients is protected.</a:t>
            </a:r>
          </a:p>
          <a:p>
            <a:r>
              <a:rPr lang="en-US" dirty="0"/>
              <a:t>Computer misuse </a:t>
            </a:r>
          </a:p>
          <a:p>
            <a:pPr lvl="1"/>
            <a:r>
              <a:rPr lang="en-US" dirty="0"/>
              <a:t>Software engineers should not use their technical skills to misuse other people’s computers. Computer misuse ranges from relatively trivial (game playing on an employer’s machine, say) to extremely serious (dissemination of viruses).</a:t>
            </a:r>
          </a:p>
        </p:txBody>
      </p:sp>
      <p:sp>
        <p:nvSpPr>
          <p:cNvPr id="7" name="TextBox 6"/>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338976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a:t>
            </a:r>
            <a:endParaRPr lang="id-ID" dirty="0"/>
          </a:p>
        </p:txBody>
      </p:sp>
      <p:sp>
        <p:nvSpPr>
          <p:cNvPr id="3" name="Content Placeholder 2"/>
          <p:cNvSpPr>
            <a:spLocks noGrp="1"/>
          </p:cNvSpPr>
          <p:nvPr>
            <p:ph idx="1"/>
          </p:nvPr>
        </p:nvSpPr>
        <p:spPr/>
        <p:txBody>
          <a:bodyPr>
            <a:normAutofit/>
          </a:bodyPr>
          <a:lstStyle/>
          <a:p>
            <a:pPr marL="0" indent="0">
              <a:buNone/>
            </a:pPr>
            <a:r>
              <a:rPr lang="en-US" sz="3200" dirty="0"/>
              <a:t>Software is: (1) </a:t>
            </a:r>
            <a:r>
              <a:rPr lang="en-US" sz="3200" dirty="0">
                <a:solidFill>
                  <a:srgbClr val="C00000"/>
                </a:solidFill>
              </a:rPr>
              <a:t>instructions</a:t>
            </a:r>
            <a:r>
              <a:rPr lang="en-US" sz="3200" dirty="0"/>
              <a:t> (computer programs) that when executed provide desired features, function, and performance;  (2) </a:t>
            </a:r>
            <a:r>
              <a:rPr lang="en-US" sz="3200" dirty="0">
                <a:solidFill>
                  <a:srgbClr val="C00000"/>
                </a:solidFill>
              </a:rPr>
              <a:t>data structures </a:t>
            </a:r>
            <a:r>
              <a:rPr lang="en-US" sz="3200" dirty="0"/>
              <a:t>that enable the programs to adequately manipulate information and </a:t>
            </a:r>
            <a:r>
              <a:rPr lang="en-US" sz="3200" dirty="0" smtClean="0"/>
              <a:t/>
            </a:r>
            <a:br>
              <a:rPr lang="en-US" sz="3200" dirty="0" smtClean="0"/>
            </a:br>
            <a:r>
              <a:rPr lang="en-US" sz="3200" dirty="0" smtClean="0"/>
              <a:t>(</a:t>
            </a:r>
            <a:r>
              <a:rPr lang="en-US" sz="3200" dirty="0"/>
              <a:t>3) </a:t>
            </a:r>
            <a:r>
              <a:rPr lang="en-US" sz="3200" dirty="0">
                <a:solidFill>
                  <a:srgbClr val="C00000"/>
                </a:solidFill>
              </a:rPr>
              <a:t>documentation</a:t>
            </a:r>
            <a:r>
              <a:rPr lang="en-US" sz="3200" dirty="0"/>
              <a:t> that describes the operation and use of the programs. </a:t>
            </a:r>
          </a:p>
        </p:txBody>
      </p:sp>
      <p:sp>
        <p:nvSpPr>
          <p:cNvPr id="4" name="TextBox 3"/>
          <p:cNvSpPr txBox="1"/>
          <p:nvPr/>
        </p:nvSpPr>
        <p:spPr>
          <a:xfrm>
            <a:off x="9657325" y="5835134"/>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282263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id-ID" dirty="0"/>
          </a:p>
        </p:txBody>
      </p:sp>
      <p:sp>
        <p:nvSpPr>
          <p:cNvPr id="3" name="Content Placeholder 2"/>
          <p:cNvSpPr>
            <a:spLocks noGrp="1"/>
          </p:cNvSpPr>
          <p:nvPr>
            <p:ph idx="1"/>
          </p:nvPr>
        </p:nvSpPr>
        <p:spPr/>
        <p:txBody>
          <a:bodyPr anchor="t"/>
          <a:lstStyle/>
          <a:p>
            <a:r>
              <a:rPr lang="en-US" dirty="0" smtClean="0"/>
              <a:t>Roger S. Pressman, 2010, Software Engineering: A Practitioner’s Approach 7</a:t>
            </a:r>
            <a:r>
              <a:rPr lang="en-US" baseline="30000" dirty="0" smtClean="0"/>
              <a:t>th</a:t>
            </a:r>
            <a:r>
              <a:rPr lang="en-US" dirty="0" smtClean="0"/>
              <a:t> edition, McGraw-Hill.</a:t>
            </a:r>
          </a:p>
          <a:p>
            <a:r>
              <a:rPr lang="en-US" dirty="0" smtClean="0"/>
              <a:t>Ian </a:t>
            </a:r>
            <a:r>
              <a:rPr lang="en-US" dirty="0" err="1" smtClean="0"/>
              <a:t>Sommerville</a:t>
            </a:r>
            <a:r>
              <a:rPr lang="en-US" dirty="0" smtClean="0"/>
              <a:t>, 2011, Software Engineering 9</a:t>
            </a:r>
            <a:r>
              <a:rPr lang="en-US" baseline="30000" dirty="0" smtClean="0"/>
              <a:t>th</a:t>
            </a:r>
            <a:r>
              <a:rPr lang="en-US" dirty="0"/>
              <a:t> edition, </a:t>
            </a:r>
            <a:r>
              <a:rPr lang="en-US" dirty="0" smtClean="0"/>
              <a:t>Addison-Wesley.</a:t>
            </a:r>
            <a:endParaRPr lang="id-ID" dirty="0"/>
          </a:p>
        </p:txBody>
      </p:sp>
      <p:pic>
        <p:nvPicPr>
          <p:cNvPr id="4" name="Picture 3"/>
          <p:cNvPicPr>
            <a:picLocks noChangeAspect="1"/>
          </p:cNvPicPr>
          <p:nvPr/>
        </p:nvPicPr>
        <p:blipFill>
          <a:blip r:embed="rId2"/>
          <a:stretch>
            <a:fillRect/>
          </a:stretch>
        </p:blipFill>
        <p:spPr>
          <a:xfrm>
            <a:off x="3312178" y="4121804"/>
            <a:ext cx="2075849" cy="2521044"/>
          </a:xfrm>
          <a:prstGeom prst="rect">
            <a:avLst/>
          </a:prstGeom>
        </p:spPr>
      </p:pic>
      <p:pic>
        <p:nvPicPr>
          <p:cNvPr id="5" name="Picture 4"/>
          <p:cNvPicPr>
            <a:picLocks noChangeAspect="1"/>
          </p:cNvPicPr>
          <p:nvPr/>
        </p:nvPicPr>
        <p:blipFill>
          <a:blip r:embed="rId3"/>
          <a:stretch>
            <a:fillRect/>
          </a:stretch>
        </p:blipFill>
        <p:spPr>
          <a:xfrm>
            <a:off x="6077999" y="4121804"/>
            <a:ext cx="2038810" cy="2521044"/>
          </a:xfrm>
          <a:prstGeom prst="rect">
            <a:avLst/>
          </a:prstGeom>
        </p:spPr>
      </p:pic>
    </p:spTree>
    <p:extLst>
      <p:ext uri="{BB962C8B-B14F-4D97-AF65-F5344CB8AC3E}">
        <p14:creationId xmlns:p14="http://schemas.microsoft.com/office/powerpoint/2010/main" val="2896220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id-ID" dirty="0"/>
          </a:p>
        </p:txBody>
      </p:sp>
      <p:sp>
        <p:nvSpPr>
          <p:cNvPr id="3" name="Content Placeholder 2"/>
          <p:cNvSpPr>
            <a:spLocks noGrp="1"/>
          </p:cNvSpPr>
          <p:nvPr>
            <p:ph idx="1"/>
          </p:nvPr>
        </p:nvSpPr>
        <p:spPr/>
        <p:txBody>
          <a:bodyPr anchor="t"/>
          <a:lstStyle/>
          <a:p>
            <a:r>
              <a:rPr lang="en-US" dirty="0" smtClean="0"/>
              <a:t>Achmad Solichin, </a:t>
            </a:r>
            <a:r>
              <a:rPr lang="en-US" dirty="0" err="1" smtClean="0"/>
              <a:t>S.Kom</a:t>
            </a:r>
            <a:r>
              <a:rPr lang="en-US" smtClean="0"/>
              <a:t>, M.T.I</a:t>
            </a:r>
            <a:endParaRPr lang="en-US" dirty="0" smtClean="0"/>
          </a:p>
          <a:p>
            <a:r>
              <a:rPr lang="en-US" dirty="0" smtClean="0">
                <a:hlinkClick r:id="rId2"/>
              </a:rPr>
              <a:t>achmatim@gmail.com</a:t>
            </a:r>
            <a:endParaRPr lang="en-US" dirty="0" smtClean="0"/>
          </a:p>
          <a:p>
            <a:r>
              <a:rPr lang="en-US" dirty="0" smtClean="0"/>
              <a:t>Twitter: @</a:t>
            </a:r>
            <a:r>
              <a:rPr lang="en-US" dirty="0" err="1" smtClean="0"/>
              <a:t>achmatim</a:t>
            </a:r>
            <a:endParaRPr lang="en-US" dirty="0" smtClean="0"/>
          </a:p>
          <a:p>
            <a:r>
              <a:rPr lang="en-US" dirty="0" smtClean="0"/>
              <a:t>Facebook: facebook.com/</a:t>
            </a:r>
            <a:r>
              <a:rPr lang="en-US" dirty="0" err="1" smtClean="0"/>
              <a:t>achmatim</a:t>
            </a:r>
            <a:endParaRPr lang="en-US" dirty="0" smtClean="0"/>
          </a:p>
          <a:p>
            <a:r>
              <a:rPr lang="en-US" dirty="0" smtClean="0"/>
              <a:t>Web: </a:t>
            </a:r>
            <a:r>
              <a:rPr lang="en-US" dirty="0" smtClean="0">
                <a:hlinkClick r:id="rId3"/>
              </a:rPr>
              <a:t>http://achmatim.net</a:t>
            </a:r>
            <a:r>
              <a:rPr lang="en-US" dirty="0" smtClean="0"/>
              <a:t> </a:t>
            </a:r>
            <a:endParaRPr lang="id-ID" dirty="0"/>
          </a:p>
        </p:txBody>
      </p:sp>
    </p:spTree>
    <p:extLst>
      <p:ext uri="{BB962C8B-B14F-4D97-AF65-F5344CB8AC3E}">
        <p14:creationId xmlns:p14="http://schemas.microsoft.com/office/powerpoint/2010/main" val="327956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a:t>
            </a:r>
            <a:endParaRPr lang="id-ID" dirty="0"/>
          </a:p>
        </p:txBody>
      </p:sp>
      <p:sp>
        <p:nvSpPr>
          <p:cNvPr id="3" name="Content Placeholder 2"/>
          <p:cNvSpPr>
            <a:spLocks noGrp="1"/>
          </p:cNvSpPr>
          <p:nvPr>
            <p:ph idx="1"/>
          </p:nvPr>
        </p:nvSpPr>
        <p:spPr/>
        <p:txBody>
          <a:bodyPr anchor="t"/>
          <a:lstStyle/>
          <a:p>
            <a:r>
              <a:rPr lang="en-US" dirty="0"/>
              <a:t>Software is </a:t>
            </a:r>
            <a:r>
              <a:rPr lang="en-US" dirty="0">
                <a:solidFill>
                  <a:srgbClr val="C00000"/>
                </a:solidFill>
              </a:rPr>
              <a:t>developed</a:t>
            </a:r>
            <a:r>
              <a:rPr lang="en-US" dirty="0"/>
              <a:t> or engineered, it is </a:t>
            </a:r>
            <a:r>
              <a:rPr lang="en-US" dirty="0">
                <a:solidFill>
                  <a:srgbClr val="C00000"/>
                </a:solidFill>
              </a:rPr>
              <a:t>not manufactured </a:t>
            </a:r>
            <a:r>
              <a:rPr lang="en-US" dirty="0"/>
              <a:t>in the classical sense.</a:t>
            </a:r>
          </a:p>
          <a:p>
            <a:r>
              <a:rPr lang="en-US" dirty="0"/>
              <a:t>Software doesn't </a:t>
            </a:r>
            <a:r>
              <a:rPr lang="en-US" dirty="0" smtClean="0">
                <a:solidFill>
                  <a:srgbClr val="C00000"/>
                </a:solidFill>
              </a:rPr>
              <a:t>wear out</a:t>
            </a:r>
            <a:r>
              <a:rPr lang="en-US" dirty="0" smtClean="0"/>
              <a:t>, </a:t>
            </a:r>
            <a:r>
              <a:rPr lang="en-US" dirty="0"/>
              <a:t>but </a:t>
            </a:r>
            <a:r>
              <a:rPr lang="en-US" dirty="0" smtClean="0">
                <a:solidFill>
                  <a:srgbClr val="C00000"/>
                </a:solidFill>
              </a:rPr>
              <a:t>deterioration</a:t>
            </a:r>
            <a:r>
              <a:rPr lang="en-US" dirty="0" smtClean="0"/>
              <a:t>.</a:t>
            </a:r>
            <a:endParaRPr lang="en-US" dirty="0"/>
          </a:p>
          <a:p>
            <a:r>
              <a:rPr lang="en-US" dirty="0"/>
              <a:t>Although the industry is moving toward component-based construction, most software continues to be </a:t>
            </a:r>
            <a:r>
              <a:rPr lang="en-US" dirty="0">
                <a:solidFill>
                  <a:srgbClr val="C00000"/>
                </a:solidFill>
              </a:rPr>
              <a:t>custom-built</a:t>
            </a:r>
            <a:r>
              <a:rPr lang="en-US" dirty="0"/>
              <a:t>.</a:t>
            </a:r>
          </a:p>
        </p:txBody>
      </p:sp>
      <p:sp>
        <p:nvSpPr>
          <p:cNvPr id="4" name="TextBox 3"/>
          <p:cNvSpPr txBox="1"/>
          <p:nvPr/>
        </p:nvSpPr>
        <p:spPr>
          <a:xfrm>
            <a:off x="9657325" y="5835134"/>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50463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Wear-out vs. Deterioration</a:t>
            </a:r>
            <a:endParaRPr lang="id-ID" dirty="0"/>
          </a:p>
        </p:txBody>
      </p:sp>
      <p:pic>
        <p:nvPicPr>
          <p:cNvPr id="10" name="Content Placeholder 9"/>
          <p:cNvPicPr>
            <a:picLocks noGrp="1" noChangeAspect="1"/>
          </p:cNvPicPr>
          <p:nvPr>
            <p:ph sz="half" idx="1"/>
          </p:nvPr>
        </p:nvPicPr>
        <p:blipFill>
          <a:blip r:embed="rId2"/>
          <a:stretch>
            <a:fillRect/>
          </a:stretch>
        </p:blipFill>
        <p:spPr>
          <a:xfrm>
            <a:off x="1902619" y="2805112"/>
            <a:ext cx="4057650" cy="2847975"/>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959600" y="2776537"/>
            <a:ext cx="4191000" cy="2905125"/>
          </a:xfrm>
          <a:prstGeom prst="rect">
            <a:avLst/>
          </a:prstGeom>
        </p:spPr>
      </p:pic>
      <p:sp>
        <p:nvSpPr>
          <p:cNvPr id="12" name="TextBox 11"/>
          <p:cNvSpPr txBox="1"/>
          <p:nvPr/>
        </p:nvSpPr>
        <p:spPr>
          <a:xfrm>
            <a:off x="9657325" y="5835134"/>
            <a:ext cx="1828065" cy="369332"/>
          </a:xfrm>
          <a:prstGeom prst="rect">
            <a:avLst/>
          </a:prstGeom>
          <a:noFill/>
        </p:spPr>
        <p:txBody>
          <a:bodyPr wrap="none" rtlCol="0">
            <a:spAutoFit/>
          </a:bodyPr>
          <a:lstStyle/>
          <a:p>
            <a:r>
              <a:rPr lang="en-US" dirty="0" smtClean="0"/>
              <a:t>[Pressman, 2010]</a:t>
            </a:r>
            <a:endParaRPr lang="id-ID" dirty="0"/>
          </a:p>
        </p:txBody>
      </p:sp>
      <p:sp>
        <p:nvSpPr>
          <p:cNvPr id="13" name="TextBox 12"/>
          <p:cNvSpPr txBox="1"/>
          <p:nvPr/>
        </p:nvSpPr>
        <p:spPr>
          <a:xfrm>
            <a:off x="1781596" y="2314872"/>
            <a:ext cx="1491114" cy="461665"/>
          </a:xfrm>
          <a:prstGeom prst="rect">
            <a:avLst/>
          </a:prstGeom>
          <a:noFill/>
        </p:spPr>
        <p:txBody>
          <a:bodyPr wrap="none" rtlCol="0">
            <a:spAutoFit/>
          </a:bodyPr>
          <a:lstStyle/>
          <a:p>
            <a:r>
              <a:rPr lang="en-US" sz="2400" b="1" dirty="0" smtClean="0">
                <a:solidFill>
                  <a:srgbClr val="C00000"/>
                </a:solidFill>
              </a:rPr>
              <a:t>Hardware</a:t>
            </a:r>
            <a:endParaRPr lang="id-ID" b="1" dirty="0">
              <a:solidFill>
                <a:srgbClr val="C00000"/>
              </a:solidFill>
            </a:endParaRPr>
          </a:p>
        </p:txBody>
      </p:sp>
      <p:sp>
        <p:nvSpPr>
          <p:cNvPr id="14" name="TextBox 13"/>
          <p:cNvSpPr txBox="1"/>
          <p:nvPr/>
        </p:nvSpPr>
        <p:spPr>
          <a:xfrm>
            <a:off x="6855619" y="2343447"/>
            <a:ext cx="1404552" cy="461665"/>
          </a:xfrm>
          <a:prstGeom prst="rect">
            <a:avLst/>
          </a:prstGeom>
          <a:noFill/>
        </p:spPr>
        <p:txBody>
          <a:bodyPr wrap="none" rtlCol="0">
            <a:spAutoFit/>
          </a:bodyPr>
          <a:lstStyle/>
          <a:p>
            <a:r>
              <a:rPr lang="en-US" sz="2400" b="1" dirty="0" smtClean="0">
                <a:solidFill>
                  <a:srgbClr val="C00000"/>
                </a:solidFill>
              </a:rPr>
              <a:t>Software</a:t>
            </a:r>
            <a:endParaRPr lang="id-ID" b="1" dirty="0">
              <a:solidFill>
                <a:srgbClr val="C00000"/>
              </a:solidFill>
            </a:endParaRPr>
          </a:p>
        </p:txBody>
      </p:sp>
    </p:spTree>
    <p:extLst>
      <p:ext uri="{BB962C8B-B14F-4D97-AF65-F5344CB8AC3E}">
        <p14:creationId xmlns:p14="http://schemas.microsoft.com/office/powerpoint/2010/main" val="417859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7 Software Applications</a:t>
            </a:r>
            <a:endParaRPr lang="id-ID" dirty="0"/>
          </a:p>
        </p:txBody>
      </p:sp>
      <p:sp>
        <p:nvSpPr>
          <p:cNvPr id="6" name="Content Placeholder 5"/>
          <p:cNvSpPr>
            <a:spLocks noGrp="1"/>
          </p:cNvSpPr>
          <p:nvPr>
            <p:ph idx="1"/>
          </p:nvPr>
        </p:nvSpPr>
        <p:spPr/>
        <p:txBody>
          <a:bodyPr>
            <a:normAutofit/>
          </a:bodyPr>
          <a:lstStyle/>
          <a:p>
            <a:r>
              <a:rPr lang="id-ID" dirty="0" smtClean="0">
                <a:solidFill>
                  <a:srgbClr val="C00000"/>
                </a:solidFill>
              </a:rPr>
              <a:t>System </a:t>
            </a:r>
            <a:r>
              <a:rPr lang="id-ID" dirty="0" err="1">
                <a:solidFill>
                  <a:srgbClr val="C00000"/>
                </a:solidFill>
              </a:rPr>
              <a:t>software</a:t>
            </a:r>
            <a:r>
              <a:rPr lang="id-ID" dirty="0">
                <a:solidFill>
                  <a:srgbClr val="C00000"/>
                </a:solidFill>
              </a:rPr>
              <a:t>:</a:t>
            </a:r>
            <a:r>
              <a:rPr lang="id-ID" dirty="0"/>
              <a:t> </a:t>
            </a:r>
            <a:r>
              <a:rPr lang="id-ID" dirty="0" err="1"/>
              <a:t>such</a:t>
            </a:r>
            <a:r>
              <a:rPr lang="id-ID" dirty="0"/>
              <a:t> as </a:t>
            </a:r>
            <a:r>
              <a:rPr lang="id-ID" dirty="0" err="1"/>
              <a:t>compilers</a:t>
            </a:r>
            <a:r>
              <a:rPr lang="id-ID" dirty="0"/>
              <a:t>, </a:t>
            </a:r>
            <a:r>
              <a:rPr lang="id-ID" dirty="0" err="1"/>
              <a:t>editors</a:t>
            </a:r>
            <a:r>
              <a:rPr lang="id-ID" dirty="0"/>
              <a:t>, </a:t>
            </a:r>
            <a:r>
              <a:rPr lang="id-ID" dirty="0" err="1"/>
              <a:t>file</a:t>
            </a:r>
            <a:r>
              <a:rPr lang="id-ID" dirty="0"/>
              <a:t> </a:t>
            </a:r>
            <a:r>
              <a:rPr lang="id-ID" dirty="0" err="1"/>
              <a:t>management</a:t>
            </a:r>
            <a:r>
              <a:rPr lang="id-ID" dirty="0"/>
              <a:t> </a:t>
            </a:r>
            <a:r>
              <a:rPr lang="id-ID" dirty="0" err="1"/>
              <a:t>utilities</a:t>
            </a:r>
            <a:endParaRPr lang="id-ID" dirty="0"/>
          </a:p>
          <a:p>
            <a:r>
              <a:rPr lang="id-ID" dirty="0" err="1" smtClean="0">
                <a:solidFill>
                  <a:srgbClr val="C00000"/>
                </a:solidFill>
              </a:rPr>
              <a:t>Application</a:t>
            </a:r>
            <a:r>
              <a:rPr lang="id-ID" dirty="0" smtClean="0">
                <a:solidFill>
                  <a:srgbClr val="C00000"/>
                </a:solidFill>
              </a:rPr>
              <a:t> </a:t>
            </a:r>
            <a:r>
              <a:rPr lang="id-ID" dirty="0" err="1">
                <a:solidFill>
                  <a:srgbClr val="C00000"/>
                </a:solidFill>
              </a:rPr>
              <a:t>software</a:t>
            </a:r>
            <a:r>
              <a:rPr lang="id-ID" dirty="0">
                <a:solidFill>
                  <a:srgbClr val="C00000"/>
                </a:solidFill>
              </a:rPr>
              <a:t>:</a:t>
            </a:r>
            <a:r>
              <a:rPr lang="id-ID" dirty="0"/>
              <a:t> </a:t>
            </a:r>
            <a:r>
              <a:rPr lang="id-ID" dirty="0" err="1"/>
              <a:t>stand-alone</a:t>
            </a:r>
            <a:r>
              <a:rPr lang="id-ID" dirty="0"/>
              <a:t> </a:t>
            </a:r>
            <a:r>
              <a:rPr lang="id-ID" dirty="0" err="1"/>
              <a:t>programs</a:t>
            </a:r>
            <a:r>
              <a:rPr lang="id-ID" dirty="0"/>
              <a:t> for </a:t>
            </a:r>
            <a:r>
              <a:rPr lang="id-ID" dirty="0" err="1"/>
              <a:t>specific</a:t>
            </a:r>
            <a:r>
              <a:rPr lang="id-ID" dirty="0"/>
              <a:t> </a:t>
            </a:r>
            <a:r>
              <a:rPr lang="id-ID" dirty="0" err="1"/>
              <a:t>needs</a:t>
            </a:r>
            <a:r>
              <a:rPr lang="id-ID" dirty="0"/>
              <a:t>.  </a:t>
            </a:r>
          </a:p>
          <a:p>
            <a:r>
              <a:rPr lang="id-ID" dirty="0" err="1" smtClean="0">
                <a:solidFill>
                  <a:srgbClr val="C00000"/>
                </a:solidFill>
              </a:rPr>
              <a:t>Engineering</a:t>
            </a:r>
            <a:r>
              <a:rPr lang="id-ID" dirty="0" smtClean="0">
                <a:solidFill>
                  <a:srgbClr val="C00000"/>
                </a:solidFill>
              </a:rPr>
              <a:t>/</a:t>
            </a:r>
            <a:r>
              <a:rPr lang="id-ID" dirty="0" err="1" smtClean="0">
                <a:solidFill>
                  <a:srgbClr val="C00000"/>
                </a:solidFill>
              </a:rPr>
              <a:t>scientific</a:t>
            </a:r>
            <a:r>
              <a:rPr lang="id-ID" dirty="0" smtClean="0">
                <a:solidFill>
                  <a:srgbClr val="C00000"/>
                </a:solidFill>
              </a:rPr>
              <a:t> </a:t>
            </a:r>
            <a:r>
              <a:rPr lang="id-ID" dirty="0" err="1">
                <a:solidFill>
                  <a:srgbClr val="C00000"/>
                </a:solidFill>
              </a:rPr>
              <a:t>software</a:t>
            </a:r>
            <a:r>
              <a:rPr lang="id-ID" dirty="0">
                <a:solidFill>
                  <a:srgbClr val="C00000"/>
                </a:solidFill>
              </a:rPr>
              <a:t>: </a:t>
            </a:r>
            <a:r>
              <a:rPr lang="id-ID" dirty="0" err="1"/>
              <a:t>Characterized</a:t>
            </a:r>
            <a:r>
              <a:rPr lang="id-ID" dirty="0"/>
              <a:t> </a:t>
            </a:r>
            <a:r>
              <a:rPr lang="id-ID" dirty="0" err="1"/>
              <a:t>by</a:t>
            </a:r>
            <a:r>
              <a:rPr lang="id-ID" dirty="0"/>
              <a:t> “</a:t>
            </a:r>
            <a:r>
              <a:rPr lang="id-ID" dirty="0" err="1"/>
              <a:t>number</a:t>
            </a:r>
            <a:r>
              <a:rPr lang="id-ID" dirty="0"/>
              <a:t> </a:t>
            </a:r>
            <a:r>
              <a:rPr lang="id-ID" dirty="0" err="1"/>
              <a:t>crunching</a:t>
            </a:r>
            <a:r>
              <a:rPr lang="id-ID" dirty="0" smtClean="0"/>
              <a:t>”</a:t>
            </a:r>
            <a:r>
              <a:rPr lang="en-US" dirty="0" smtClean="0"/>
              <a:t> </a:t>
            </a:r>
            <a:r>
              <a:rPr lang="id-ID" dirty="0" err="1" smtClean="0"/>
              <a:t>algorithms</a:t>
            </a:r>
            <a:r>
              <a:rPr lang="en-US" dirty="0" smtClean="0"/>
              <a:t>,</a:t>
            </a:r>
            <a:r>
              <a:rPr lang="id-ID" dirty="0" smtClean="0"/>
              <a:t> </a:t>
            </a:r>
            <a:r>
              <a:rPr lang="id-ID" dirty="0" err="1"/>
              <a:t>such</a:t>
            </a:r>
            <a:r>
              <a:rPr lang="id-ID" dirty="0"/>
              <a:t> as </a:t>
            </a:r>
            <a:r>
              <a:rPr lang="id-ID" dirty="0" err="1"/>
              <a:t>automotive</a:t>
            </a:r>
            <a:r>
              <a:rPr lang="id-ID" dirty="0"/>
              <a:t> </a:t>
            </a:r>
            <a:r>
              <a:rPr lang="id-ID" dirty="0" err="1"/>
              <a:t>stress</a:t>
            </a:r>
            <a:r>
              <a:rPr lang="id-ID" dirty="0"/>
              <a:t> </a:t>
            </a:r>
            <a:r>
              <a:rPr lang="id-ID" dirty="0" err="1"/>
              <a:t>analysis</a:t>
            </a:r>
            <a:r>
              <a:rPr lang="id-ID" dirty="0"/>
              <a:t>, </a:t>
            </a:r>
            <a:r>
              <a:rPr lang="id-ID" dirty="0" err="1"/>
              <a:t>molecular</a:t>
            </a:r>
            <a:r>
              <a:rPr lang="id-ID" dirty="0"/>
              <a:t> </a:t>
            </a:r>
            <a:r>
              <a:rPr lang="id-ID" dirty="0" err="1"/>
              <a:t>biology</a:t>
            </a:r>
            <a:r>
              <a:rPr lang="id-ID" dirty="0"/>
              <a:t>, orbital </a:t>
            </a:r>
            <a:r>
              <a:rPr lang="id-ID" dirty="0" err="1"/>
              <a:t>dynamics</a:t>
            </a:r>
            <a:r>
              <a:rPr lang="id-ID" dirty="0"/>
              <a:t> </a:t>
            </a:r>
            <a:r>
              <a:rPr lang="id-ID" dirty="0" err="1"/>
              <a:t>etc</a:t>
            </a:r>
            <a:r>
              <a:rPr lang="id-ID" dirty="0"/>
              <a:t> </a:t>
            </a:r>
          </a:p>
          <a:p>
            <a:r>
              <a:rPr lang="id-ID" dirty="0" err="1" smtClean="0">
                <a:solidFill>
                  <a:srgbClr val="C00000"/>
                </a:solidFill>
              </a:rPr>
              <a:t>Embedded</a:t>
            </a:r>
            <a:r>
              <a:rPr lang="id-ID" dirty="0" smtClean="0">
                <a:solidFill>
                  <a:srgbClr val="C00000"/>
                </a:solidFill>
              </a:rPr>
              <a:t> </a:t>
            </a:r>
            <a:r>
              <a:rPr lang="id-ID" dirty="0" err="1" smtClean="0">
                <a:solidFill>
                  <a:srgbClr val="C00000"/>
                </a:solidFill>
              </a:rPr>
              <a:t>software</a:t>
            </a:r>
            <a:r>
              <a:rPr lang="en-US" dirty="0" smtClean="0">
                <a:solidFill>
                  <a:srgbClr val="C00000"/>
                </a:solidFill>
              </a:rPr>
              <a:t>:</a:t>
            </a:r>
            <a:r>
              <a:rPr lang="id-ID" dirty="0" smtClean="0"/>
              <a:t> </a:t>
            </a:r>
            <a:r>
              <a:rPr lang="id-ID" dirty="0" err="1"/>
              <a:t>resides</a:t>
            </a:r>
            <a:r>
              <a:rPr lang="id-ID" dirty="0"/>
              <a:t> </a:t>
            </a:r>
            <a:r>
              <a:rPr lang="id-ID" dirty="0" err="1"/>
              <a:t>within</a:t>
            </a:r>
            <a:r>
              <a:rPr lang="id-ID" dirty="0"/>
              <a:t> a </a:t>
            </a:r>
            <a:r>
              <a:rPr lang="id-ID" dirty="0" err="1"/>
              <a:t>product</a:t>
            </a:r>
            <a:r>
              <a:rPr lang="id-ID" dirty="0"/>
              <a:t> </a:t>
            </a:r>
            <a:r>
              <a:rPr lang="id-ID" dirty="0" err="1"/>
              <a:t>or</a:t>
            </a:r>
            <a:r>
              <a:rPr lang="id-ID" dirty="0"/>
              <a:t> </a:t>
            </a:r>
            <a:r>
              <a:rPr lang="id-ID" dirty="0" err="1" smtClean="0"/>
              <a:t>system</a:t>
            </a:r>
            <a:r>
              <a:rPr lang="en-US" dirty="0" smtClean="0"/>
              <a:t>, such as</a:t>
            </a:r>
            <a:r>
              <a:rPr lang="id-ID" dirty="0" smtClean="0"/>
              <a:t> </a:t>
            </a:r>
            <a:r>
              <a:rPr lang="id-ID" dirty="0" err="1" smtClean="0"/>
              <a:t>key</a:t>
            </a:r>
            <a:r>
              <a:rPr lang="id-ID" dirty="0" smtClean="0"/>
              <a:t> </a:t>
            </a:r>
            <a:r>
              <a:rPr lang="id-ID" dirty="0" err="1"/>
              <a:t>pad</a:t>
            </a:r>
            <a:r>
              <a:rPr lang="id-ID" dirty="0"/>
              <a:t> </a:t>
            </a:r>
            <a:r>
              <a:rPr lang="id-ID" dirty="0" err="1"/>
              <a:t>control</a:t>
            </a:r>
            <a:r>
              <a:rPr lang="id-ID" dirty="0"/>
              <a:t> of a </a:t>
            </a:r>
            <a:r>
              <a:rPr lang="id-ID" dirty="0" err="1"/>
              <a:t>microwave</a:t>
            </a:r>
            <a:r>
              <a:rPr lang="id-ID" dirty="0"/>
              <a:t> oven, digital </a:t>
            </a:r>
            <a:r>
              <a:rPr lang="id-ID" dirty="0" err="1"/>
              <a:t>function</a:t>
            </a:r>
            <a:r>
              <a:rPr lang="id-ID" dirty="0"/>
              <a:t> of </a:t>
            </a:r>
            <a:r>
              <a:rPr lang="id-ID" dirty="0" err="1"/>
              <a:t>dashboard</a:t>
            </a:r>
            <a:r>
              <a:rPr lang="id-ID" dirty="0"/>
              <a:t> </a:t>
            </a:r>
            <a:r>
              <a:rPr lang="id-ID" dirty="0" err="1"/>
              <a:t>display</a:t>
            </a:r>
            <a:r>
              <a:rPr lang="id-ID" dirty="0"/>
              <a:t> </a:t>
            </a:r>
            <a:r>
              <a:rPr lang="id-ID" dirty="0" err="1"/>
              <a:t>in</a:t>
            </a:r>
            <a:r>
              <a:rPr lang="id-ID" dirty="0"/>
              <a:t> a </a:t>
            </a:r>
            <a:r>
              <a:rPr lang="id-ID" dirty="0" err="1" smtClean="0"/>
              <a:t>car</a:t>
            </a:r>
            <a:endParaRPr lang="id-ID" dirty="0"/>
          </a:p>
        </p:txBody>
      </p:sp>
      <p:sp>
        <p:nvSpPr>
          <p:cNvPr id="7" name="TextBox 6"/>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362519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7 Software Applications</a:t>
            </a:r>
            <a:endParaRPr lang="id-ID" dirty="0"/>
          </a:p>
        </p:txBody>
      </p:sp>
      <p:sp>
        <p:nvSpPr>
          <p:cNvPr id="6" name="Content Placeholder 5"/>
          <p:cNvSpPr>
            <a:spLocks noGrp="1"/>
          </p:cNvSpPr>
          <p:nvPr>
            <p:ph idx="1"/>
          </p:nvPr>
        </p:nvSpPr>
        <p:spPr/>
        <p:txBody>
          <a:bodyPr>
            <a:normAutofit/>
          </a:bodyPr>
          <a:lstStyle/>
          <a:p>
            <a:r>
              <a:rPr lang="id-ID" dirty="0" err="1" smtClean="0">
                <a:solidFill>
                  <a:srgbClr val="C00000"/>
                </a:solidFill>
              </a:rPr>
              <a:t>Product-line</a:t>
            </a:r>
            <a:r>
              <a:rPr lang="id-ID" dirty="0" smtClean="0">
                <a:solidFill>
                  <a:srgbClr val="C00000"/>
                </a:solidFill>
              </a:rPr>
              <a:t> </a:t>
            </a:r>
            <a:r>
              <a:rPr lang="id-ID" dirty="0" err="1" smtClean="0">
                <a:solidFill>
                  <a:srgbClr val="C00000"/>
                </a:solidFill>
              </a:rPr>
              <a:t>software</a:t>
            </a:r>
            <a:r>
              <a:rPr lang="en-US" dirty="0">
                <a:solidFill>
                  <a:srgbClr val="C00000"/>
                </a:solidFill>
              </a:rPr>
              <a:t>:</a:t>
            </a:r>
            <a:r>
              <a:rPr lang="id-ID" dirty="0" smtClean="0"/>
              <a:t> </a:t>
            </a:r>
            <a:r>
              <a:rPr lang="id-ID" dirty="0" err="1"/>
              <a:t>focus</a:t>
            </a:r>
            <a:r>
              <a:rPr lang="id-ID" dirty="0"/>
              <a:t> on a </a:t>
            </a:r>
            <a:r>
              <a:rPr lang="id-ID" dirty="0" err="1"/>
              <a:t>limited</a:t>
            </a:r>
            <a:r>
              <a:rPr lang="id-ID" dirty="0"/>
              <a:t> </a:t>
            </a:r>
            <a:r>
              <a:rPr lang="id-ID" dirty="0" err="1"/>
              <a:t>marketplace</a:t>
            </a:r>
            <a:r>
              <a:rPr lang="id-ID" dirty="0"/>
              <a:t> </a:t>
            </a:r>
            <a:r>
              <a:rPr lang="id-ID" dirty="0" err="1"/>
              <a:t>to</a:t>
            </a:r>
            <a:r>
              <a:rPr lang="id-ID" dirty="0"/>
              <a:t> </a:t>
            </a:r>
            <a:r>
              <a:rPr lang="id-ID" dirty="0" err="1"/>
              <a:t>address</a:t>
            </a:r>
            <a:r>
              <a:rPr lang="id-ID" dirty="0"/>
              <a:t> </a:t>
            </a:r>
            <a:r>
              <a:rPr lang="id-ID" dirty="0" err="1"/>
              <a:t>mass</a:t>
            </a:r>
            <a:r>
              <a:rPr lang="id-ID" dirty="0"/>
              <a:t> </a:t>
            </a:r>
            <a:r>
              <a:rPr lang="id-ID" dirty="0" err="1"/>
              <a:t>consumer</a:t>
            </a:r>
            <a:r>
              <a:rPr lang="id-ID" dirty="0"/>
              <a:t> </a:t>
            </a:r>
            <a:r>
              <a:rPr lang="id-ID" dirty="0" err="1" smtClean="0"/>
              <a:t>market</a:t>
            </a:r>
            <a:r>
              <a:rPr lang="en-US" dirty="0" smtClean="0"/>
              <a:t>. Ex. </a:t>
            </a:r>
            <a:r>
              <a:rPr lang="id-ID" dirty="0" err="1" smtClean="0"/>
              <a:t>word</a:t>
            </a:r>
            <a:r>
              <a:rPr lang="id-ID" dirty="0" smtClean="0"/>
              <a:t> </a:t>
            </a:r>
            <a:r>
              <a:rPr lang="id-ID" dirty="0" err="1"/>
              <a:t>processing</a:t>
            </a:r>
            <a:r>
              <a:rPr lang="id-ID" dirty="0"/>
              <a:t>, </a:t>
            </a:r>
            <a:r>
              <a:rPr lang="id-ID" dirty="0" err="1"/>
              <a:t>graphics</a:t>
            </a:r>
            <a:r>
              <a:rPr lang="id-ID" dirty="0"/>
              <a:t>, </a:t>
            </a:r>
            <a:r>
              <a:rPr lang="id-ID" dirty="0" err="1"/>
              <a:t>database</a:t>
            </a:r>
            <a:r>
              <a:rPr lang="id-ID" dirty="0"/>
              <a:t> </a:t>
            </a:r>
            <a:r>
              <a:rPr lang="id-ID" dirty="0" err="1" smtClean="0"/>
              <a:t>management</a:t>
            </a:r>
            <a:endParaRPr lang="id-ID" dirty="0"/>
          </a:p>
          <a:p>
            <a:r>
              <a:rPr lang="id-ID" dirty="0" err="1" smtClean="0">
                <a:solidFill>
                  <a:srgbClr val="C00000"/>
                </a:solidFill>
              </a:rPr>
              <a:t>WebApps</a:t>
            </a:r>
            <a:r>
              <a:rPr lang="id-ID" dirty="0" smtClean="0">
                <a:solidFill>
                  <a:srgbClr val="C00000"/>
                </a:solidFill>
              </a:rPr>
              <a:t> </a:t>
            </a:r>
            <a:r>
              <a:rPr lang="id-ID" dirty="0">
                <a:solidFill>
                  <a:srgbClr val="C00000"/>
                </a:solidFill>
              </a:rPr>
              <a:t>(</a:t>
            </a:r>
            <a:r>
              <a:rPr lang="id-ID" dirty="0" err="1">
                <a:solidFill>
                  <a:srgbClr val="C00000"/>
                </a:solidFill>
              </a:rPr>
              <a:t>Web</a:t>
            </a:r>
            <a:r>
              <a:rPr lang="id-ID" dirty="0">
                <a:solidFill>
                  <a:srgbClr val="C00000"/>
                </a:solidFill>
              </a:rPr>
              <a:t> </a:t>
            </a:r>
            <a:r>
              <a:rPr lang="id-ID" dirty="0" err="1">
                <a:solidFill>
                  <a:srgbClr val="C00000"/>
                </a:solidFill>
              </a:rPr>
              <a:t>applications</a:t>
            </a:r>
            <a:r>
              <a:rPr lang="id-ID" dirty="0" smtClean="0">
                <a:solidFill>
                  <a:srgbClr val="C00000"/>
                </a:solidFill>
              </a:rPr>
              <a:t>)</a:t>
            </a:r>
            <a:r>
              <a:rPr lang="en-US" dirty="0" smtClean="0">
                <a:solidFill>
                  <a:srgbClr val="C00000"/>
                </a:solidFill>
              </a:rPr>
              <a:t>:</a:t>
            </a:r>
            <a:r>
              <a:rPr lang="id-ID" dirty="0" smtClean="0"/>
              <a:t> </a:t>
            </a:r>
            <a:r>
              <a:rPr lang="id-ID" dirty="0" err="1"/>
              <a:t>network</a:t>
            </a:r>
            <a:r>
              <a:rPr lang="id-ID" dirty="0"/>
              <a:t> </a:t>
            </a:r>
            <a:r>
              <a:rPr lang="id-ID" dirty="0" err="1"/>
              <a:t>centric</a:t>
            </a:r>
            <a:r>
              <a:rPr lang="id-ID" dirty="0"/>
              <a:t> </a:t>
            </a:r>
            <a:r>
              <a:rPr lang="id-ID" dirty="0" err="1"/>
              <a:t>software</a:t>
            </a:r>
            <a:r>
              <a:rPr lang="id-ID" dirty="0"/>
              <a:t>. As </a:t>
            </a:r>
            <a:r>
              <a:rPr lang="id-ID" dirty="0" err="1"/>
              <a:t>web</a:t>
            </a:r>
            <a:r>
              <a:rPr lang="id-ID" dirty="0"/>
              <a:t> 2.0 </a:t>
            </a:r>
            <a:r>
              <a:rPr lang="id-ID" dirty="0" err="1"/>
              <a:t>emerges</a:t>
            </a:r>
            <a:r>
              <a:rPr lang="id-ID" dirty="0"/>
              <a:t>, </a:t>
            </a:r>
            <a:r>
              <a:rPr lang="id-ID" dirty="0" err="1"/>
              <a:t>more</a:t>
            </a:r>
            <a:r>
              <a:rPr lang="id-ID" dirty="0"/>
              <a:t> </a:t>
            </a:r>
            <a:r>
              <a:rPr lang="id-ID" dirty="0" err="1"/>
              <a:t>sophisticated</a:t>
            </a:r>
            <a:r>
              <a:rPr lang="id-ID" dirty="0"/>
              <a:t> </a:t>
            </a:r>
            <a:r>
              <a:rPr lang="id-ID" dirty="0" err="1"/>
              <a:t>computing</a:t>
            </a:r>
            <a:r>
              <a:rPr lang="id-ID" dirty="0"/>
              <a:t> </a:t>
            </a:r>
            <a:r>
              <a:rPr lang="id-ID" dirty="0" err="1"/>
              <a:t>environments</a:t>
            </a:r>
            <a:r>
              <a:rPr lang="id-ID" dirty="0"/>
              <a:t> </a:t>
            </a:r>
            <a:r>
              <a:rPr lang="id-ID" dirty="0" err="1"/>
              <a:t>is</a:t>
            </a:r>
            <a:r>
              <a:rPr lang="id-ID" dirty="0"/>
              <a:t> </a:t>
            </a:r>
            <a:r>
              <a:rPr lang="id-ID" dirty="0" err="1"/>
              <a:t>supported</a:t>
            </a:r>
            <a:r>
              <a:rPr lang="id-ID" dirty="0"/>
              <a:t> </a:t>
            </a:r>
            <a:r>
              <a:rPr lang="id-ID" dirty="0" err="1"/>
              <a:t>integrated</a:t>
            </a:r>
            <a:r>
              <a:rPr lang="id-ID" dirty="0"/>
              <a:t> </a:t>
            </a:r>
            <a:r>
              <a:rPr lang="id-ID" dirty="0" err="1"/>
              <a:t>with</a:t>
            </a:r>
            <a:r>
              <a:rPr lang="id-ID" dirty="0"/>
              <a:t> </a:t>
            </a:r>
            <a:r>
              <a:rPr lang="id-ID" dirty="0" err="1"/>
              <a:t>remote</a:t>
            </a:r>
            <a:r>
              <a:rPr lang="id-ID" dirty="0"/>
              <a:t> </a:t>
            </a:r>
            <a:r>
              <a:rPr lang="id-ID" dirty="0" err="1"/>
              <a:t>database</a:t>
            </a:r>
            <a:r>
              <a:rPr lang="id-ID" dirty="0"/>
              <a:t> </a:t>
            </a:r>
            <a:r>
              <a:rPr lang="id-ID" dirty="0" err="1"/>
              <a:t>and</a:t>
            </a:r>
            <a:r>
              <a:rPr lang="id-ID" dirty="0"/>
              <a:t> </a:t>
            </a:r>
            <a:r>
              <a:rPr lang="id-ID" dirty="0" err="1"/>
              <a:t>business</a:t>
            </a:r>
            <a:r>
              <a:rPr lang="id-ID" dirty="0"/>
              <a:t> </a:t>
            </a:r>
            <a:r>
              <a:rPr lang="id-ID" dirty="0" err="1"/>
              <a:t>applications</a:t>
            </a:r>
            <a:r>
              <a:rPr lang="id-ID" dirty="0"/>
              <a:t>. </a:t>
            </a:r>
          </a:p>
          <a:p>
            <a:r>
              <a:rPr lang="id-ID" dirty="0" smtClean="0">
                <a:solidFill>
                  <a:srgbClr val="C00000"/>
                </a:solidFill>
              </a:rPr>
              <a:t>AI </a:t>
            </a:r>
            <a:r>
              <a:rPr lang="id-ID" dirty="0" err="1">
                <a:solidFill>
                  <a:srgbClr val="C00000"/>
                </a:solidFill>
              </a:rPr>
              <a:t>software</a:t>
            </a:r>
            <a:r>
              <a:rPr lang="id-ID" dirty="0"/>
              <a:t> </a:t>
            </a:r>
            <a:r>
              <a:rPr lang="id-ID" dirty="0" err="1"/>
              <a:t>uses</a:t>
            </a:r>
            <a:r>
              <a:rPr lang="id-ID" dirty="0"/>
              <a:t> </a:t>
            </a:r>
            <a:r>
              <a:rPr lang="id-ID" dirty="0" err="1"/>
              <a:t>non-numerical</a:t>
            </a:r>
            <a:r>
              <a:rPr lang="id-ID" dirty="0"/>
              <a:t> </a:t>
            </a:r>
            <a:r>
              <a:rPr lang="id-ID" dirty="0" err="1"/>
              <a:t>algorithm</a:t>
            </a:r>
            <a:r>
              <a:rPr lang="id-ID" dirty="0"/>
              <a:t> </a:t>
            </a:r>
            <a:r>
              <a:rPr lang="id-ID" dirty="0" err="1"/>
              <a:t>to</a:t>
            </a:r>
            <a:r>
              <a:rPr lang="id-ID" dirty="0"/>
              <a:t> </a:t>
            </a:r>
            <a:r>
              <a:rPr lang="id-ID" dirty="0" err="1"/>
              <a:t>solve</a:t>
            </a:r>
            <a:r>
              <a:rPr lang="id-ID" dirty="0"/>
              <a:t> </a:t>
            </a:r>
            <a:r>
              <a:rPr lang="id-ID" dirty="0" err="1"/>
              <a:t>complex</a:t>
            </a:r>
            <a:r>
              <a:rPr lang="id-ID" dirty="0"/>
              <a:t> problem. </a:t>
            </a:r>
            <a:r>
              <a:rPr lang="id-ID" dirty="0" err="1"/>
              <a:t>Robotics</a:t>
            </a:r>
            <a:r>
              <a:rPr lang="id-ID" dirty="0"/>
              <a:t>, </a:t>
            </a:r>
            <a:r>
              <a:rPr lang="id-ID" dirty="0" err="1"/>
              <a:t>expert</a:t>
            </a:r>
            <a:r>
              <a:rPr lang="id-ID" dirty="0"/>
              <a:t> </a:t>
            </a:r>
            <a:r>
              <a:rPr lang="id-ID" dirty="0" err="1"/>
              <a:t>system</a:t>
            </a:r>
            <a:r>
              <a:rPr lang="id-ID" dirty="0"/>
              <a:t>, </a:t>
            </a:r>
            <a:r>
              <a:rPr lang="id-ID" dirty="0" err="1"/>
              <a:t>pattern</a:t>
            </a:r>
            <a:r>
              <a:rPr lang="id-ID" dirty="0"/>
              <a:t> </a:t>
            </a:r>
            <a:r>
              <a:rPr lang="id-ID" dirty="0" err="1"/>
              <a:t>recognition</a:t>
            </a:r>
            <a:r>
              <a:rPr lang="id-ID" dirty="0"/>
              <a:t> </a:t>
            </a:r>
            <a:r>
              <a:rPr lang="id-ID" dirty="0" err="1"/>
              <a:t>game</a:t>
            </a:r>
            <a:r>
              <a:rPr lang="id-ID" dirty="0"/>
              <a:t> </a:t>
            </a:r>
            <a:r>
              <a:rPr lang="id-ID" dirty="0" err="1" smtClean="0"/>
              <a:t>playing</a:t>
            </a:r>
            <a:endParaRPr lang="id-ID" dirty="0"/>
          </a:p>
        </p:txBody>
      </p:sp>
      <p:sp>
        <p:nvSpPr>
          <p:cNvPr id="4" name="TextBox 3"/>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3364111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Applications – New</a:t>
            </a:r>
            <a:endParaRPr lang="id-ID" dirty="0"/>
          </a:p>
        </p:txBody>
      </p:sp>
      <p:sp>
        <p:nvSpPr>
          <p:cNvPr id="3" name="Content Placeholder 2"/>
          <p:cNvSpPr>
            <a:spLocks noGrp="1"/>
          </p:cNvSpPr>
          <p:nvPr>
            <p:ph idx="1"/>
          </p:nvPr>
        </p:nvSpPr>
        <p:spPr>
          <a:xfrm>
            <a:off x="1484310" y="2666999"/>
            <a:ext cx="10018713" cy="3598440"/>
          </a:xfrm>
        </p:spPr>
        <p:txBody>
          <a:bodyPr>
            <a:normAutofit fontScale="85000" lnSpcReduction="20000"/>
          </a:bodyPr>
          <a:lstStyle/>
          <a:p>
            <a:r>
              <a:rPr lang="en-US" dirty="0">
                <a:solidFill>
                  <a:srgbClr val="C00000"/>
                </a:solidFill>
              </a:rPr>
              <a:t>Open world computing</a:t>
            </a:r>
            <a:r>
              <a:rPr lang="en-US" dirty="0"/>
              <a:t>—pervasive, distributed computing</a:t>
            </a:r>
          </a:p>
          <a:p>
            <a:r>
              <a:rPr lang="en-US" dirty="0">
                <a:solidFill>
                  <a:srgbClr val="C00000"/>
                </a:solidFill>
              </a:rPr>
              <a:t>Ubiquitous computing</a:t>
            </a:r>
            <a:r>
              <a:rPr lang="en-US" dirty="0"/>
              <a:t>—wireless networks</a:t>
            </a:r>
          </a:p>
          <a:p>
            <a:r>
              <a:rPr lang="en-US" dirty="0" err="1">
                <a:solidFill>
                  <a:srgbClr val="C00000"/>
                </a:solidFill>
              </a:rPr>
              <a:t>Netsourcing</a:t>
            </a:r>
            <a:r>
              <a:rPr lang="en-US" dirty="0"/>
              <a:t>—the Web as a computing engine</a:t>
            </a:r>
          </a:p>
          <a:p>
            <a:r>
              <a:rPr lang="en-US" dirty="0">
                <a:solidFill>
                  <a:srgbClr val="C00000"/>
                </a:solidFill>
              </a:rPr>
              <a:t>Open source</a:t>
            </a:r>
            <a:r>
              <a:rPr lang="en-US" dirty="0"/>
              <a:t>—”free” source code open to the computing community (a blessing, but also a potential curse!)</a:t>
            </a:r>
          </a:p>
          <a:p>
            <a:r>
              <a:rPr lang="en-US" dirty="0" smtClean="0"/>
              <a:t>And also …</a:t>
            </a:r>
            <a:endParaRPr lang="en-US" dirty="0"/>
          </a:p>
          <a:p>
            <a:pPr lvl="1"/>
            <a:r>
              <a:rPr lang="en-US" dirty="0"/>
              <a:t>Data mining</a:t>
            </a:r>
          </a:p>
          <a:p>
            <a:pPr lvl="1"/>
            <a:r>
              <a:rPr lang="en-US" dirty="0"/>
              <a:t>Grid computing</a:t>
            </a:r>
          </a:p>
          <a:p>
            <a:pPr lvl="1"/>
            <a:r>
              <a:rPr lang="en-US" dirty="0"/>
              <a:t>Cognitive machines</a:t>
            </a:r>
          </a:p>
          <a:p>
            <a:pPr lvl="1"/>
            <a:r>
              <a:rPr lang="en-US" dirty="0"/>
              <a:t>Software for nanotechnologies</a:t>
            </a:r>
            <a:endParaRPr lang="id-ID" dirty="0"/>
          </a:p>
        </p:txBody>
      </p:sp>
      <p:sp>
        <p:nvSpPr>
          <p:cNvPr id="4" name="TextBox 3"/>
          <p:cNvSpPr txBox="1"/>
          <p:nvPr/>
        </p:nvSpPr>
        <p:spPr>
          <a:xfrm>
            <a:off x="9674958" y="6265439"/>
            <a:ext cx="1828065" cy="369332"/>
          </a:xfrm>
          <a:prstGeom prst="rect">
            <a:avLst/>
          </a:prstGeom>
          <a:noFill/>
        </p:spPr>
        <p:txBody>
          <a:bodyPr wrap="none" rtlCol="0">
            <a:spAutoFit/>
          </a:bodyPr>
          <a:lstStyle/>
          <a:p>
            <a:r>
              <a:rPr lang="en-US" dirty="0" smtClean="0"/>
              <a:t>[Pressman, 2010]</a:t>
            </a:r>
            <a:endParaRPr lang="id-ID" dirty="0"/>
          </a:p>
        </p:txBody>
      </p:sp>
    </p:spTree>
    <p:extLst>
      <p:ext uri="{BB962C8B-B14F-4D97-AF65-F5344CB8AC3E}">
        <p14:creationId xmlns:p14="http://schemas.microsoft.com/office/powerpoint/2010/main" val="3491326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a:t>
            </a:r>
            <a:endParaRPr lang="id-ID" dirty="0"/>
          </a:p>
        </p:txBody>
      </p:sp>
      <p:sp>
        <p:nvSpPr>
          <p:cNvPr id="3" name="Content Placeholder 2"/>
          <p:cNvSpPr>
            <a:spLocks noGrp="1"/>
          </p:cNvSpPr>
          <p:nvPr>
            <p:ph idx="1"/>
          </p:nvPr>
        </p:nvSpPr>
        <p:spPr>
          <a:xfrm>
            <a:off x="1484310" y="2259106"/>
            <a:ext cx="10018713" cy="3711388"/>
          </a:xfrm>
        </p:spPr>
        <p:txBody>
          <a:bodyPr anchor="t">
            <a:normAutofit fontScale="92500" lnSpcReduction="10000"/>
          </a:bodyPr>
          <a:lstStyle/>
          <a:p>
            <a:r>
              <a:rPr lang="en-US" dirty="0"/>
              <a:t>Stand-alone applications </a:t>
            </a:r>
          </a:p>
          <a:p>
            <a:r>
              <a:rPr lang="en-US" dirty="0" smtClean="0"/>
              <a:t>Interactive </a:t>
            </a:r>
            <a:r>
              <a:rPr lang="en-US" dirty="0"/>
              <a:t>transaction-based applications </a:t>
            </a:r>
          </a:p>
          <a:p>
            <a:r>
              <a:rPr lang="en-US" dirty="0" smtClean="0"/>
              <a:t>Embedded </a:t>
            </a:r>
            <a:r>
              <a:rPr lang="en-US" dirty="0"/>
              <a:t>control systems </a:t>
            </a:r>
            <a:endParaRPr lang="en-US" dirty="0" smtClean="0"/>
          </a:p>
          <a:p>
            <a:r>
              <a:rPr lang="en-US" dirty="0"/>
              <a:t>Batch processing systems </a:t>
            </a:r>
          </a:p>
          <a:p>
            <a:r>
              <a:rPr lang="en-US" dirty="0" smtClean="0"/>
              <a:t>Entertainment </a:t>
            </a:r>
            <a:r>
              <a:rPr lang="en-US" dirty="0"/>
              <a:t>systems </a:t>
            </a:r>
          </a:p>
          <a:p>
            <a:r>
              <a:rPr lang="en-US" dirty="0" smtClean="0"/>
              <a:t>Systems </a:t>
            </a:r>
            <a:r>
              <a:rPr lang="en-US" dirty="0"/>
              <a:t>for modeling and simulation </a:t>
            </a:r>
            <a:endParaRPr lang="en-US" dirty="0" smtClean="0"/>
          </a:p>
          <a:p>
            <a:r>
              <a:rPr lang="en-US" dirty="0"/>
              <a:t>Data collection systems 	</a:t>
            </a:r>
          </a:p>
          <a:p>
            <a:r>
              <a:rPr lang="en-US" dirty="0" smtClean="0"/>
              <a:t>Systems </a:t>
            </a:r>
            <a:r>
              <a:rPr lang="en-US" dirty="0"/>
              <a:t>of systems </a:t>
            </a:r>
          </a:p>
          <a:p>
            <a:endParaRPr lang="en-US" dirty="0"/>
          </a:p>
        </p:txBody>
      </p:sp>
      <p:sp>
        <p:nvSpPr>
          <p:cNvPr id="4" name="TextBox 3"/>
          <p:cNvSpPr txBox="1"/>
          <p:nvPr/>
        </p:nvSpPr>
        <p:spPr>
          <a:xfrm>
            <a:off x="9674958" y="6265439"/>
            <a:ext cx="2097369" cy="369332"/>
          </a:xfrm>
          <a:prstGeom prst="rect">
            <a:avLst/>
          </a:prstGeom>
          <a:noFill/>
        </p:spPr>
        <p:txBody>
          <a:bodyPr wrap="none" rtlCol="0">
            <a:spAutoFit/>
          </a:bodyPr>
          <a:lstStyle/>
          <a:p>
            <a:r>
              <a:rPr lang="en-US" dirty="0" smtClean="0"/>
              <a:t>[</a:t>
            </a:r>
            <a:r>
              <a:rPr lang="en-US" dirty="0" err="1" smtClean="0"/>
              <a:t>Sommerville</a:t>
            </a:r>
            <a:r>
              <a:rPr lang="en-US" dirty="0" smtClean="0"/>
              <a:t>, 2011]</a:t>
            </a:r>
            <a:endParaRPr lang="id-ID" dirty="0"/>
          </a:p>
        </p:txBody>
      </p:sp>
    </p:spTree>
    <p:extLst>
      <p:ext uri="{BB962C8B-B14F-4D97-AF65-F5344CB8AC3E}">
        <p14:creationId xmlns:p14="http://schemas.microsoft.com/office/powerpoint/2010/main" val="4119248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209</TotalTime>
  <Words>2400</Words>
  <Application>Microsoft Office PowerPoint</Application>
  <PresentationFormat>Widescreen</PresentationFormat>
  <Paragraphs>206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Corbel</vt:lpstr>
      <vt:lpstr>Times New Roman</vt:lpstr>
      <vt:lpstr>Parallax</vt:lpstr>
      <vt:lpstr>Introduction to  Software Engineering</vt:lpstr>
      <vt:lpstr>Overview</vt:lpstr>
      <vt:lpstr>What is Software?</vt:lpstr>
      <vt:lpstr>What is Software?</vt:lpstr>
      <vt:lpstr>Wear-out vs. Deterioration</vt:lpstr>
      <vt:lpstr>7 Software Applications</vt:lpstr>
      <vt:lpstr>7 Software Applications</vt:lpstr>
      <vt:lpstr>Software Applications – New</vt:lpstr>
      <vt:lpstr>Application Type</vt:lpstr>
      <vt:lpstr>Legacy Software</vt:lpstr>
      <vt:lpstr>Web Applications</vt:lpstr>
      <vt:lpstr>Web Applications</vt:lpstr>
      <vt:lpstr>Software Engineering</vt:lpstr>
      <vt:lpstr>FAQ about Software Engineering</vt:lpstr>
      <vt:lpstr>FAQ about Software Engineering</vt:lpstr>
      <vt:lpstr>FAQ about Software Engineering</vt:lpstr>
      <vt:lpstr>Essensial Atributes of Good Software</vt:lpstr>
      <vt:lpstr>Software Myths (Management)</vt:lpstr>
      <vt:lpstr>Software Myths (Management)</vt:lpstr>
      <vt:lpstr>Software Myths (Management)</vt:lpstr>
      <vt:lpstr>Software Myths (Customer)</vt:lpstr>
      <vt:lpstr>Software Myths (Customer)</vt:lpstr>
      <vt:lpstr>Software Myths (Practitioners)</vt:lpstr>
      <vt:lpstr>Software Myths (Practitioners)</vt:lpstr>
      <vt:lpstr>Software Myths (Practitioners)</vt:lpstr>
      <vt:lpstr>Software Myths (Practitioners)</vt:lpstr>
      <vt:lpstr>Software Engineering Ethics</vt:lpstr>
      <vt:lpstr>Issues of Professional Responsibility</vt:lpstr>
      <vt:lpstr>Issues of Professional Responsibility</vt:lpstr>
      <vt:lpstr>References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Achmad Solichin</dc:creator>
  <cp:lastModifiedBy>Achmad Solichin</cp:lastModifiedBy>
  <cp:revision>117</cp:revision>
  <dcterms:created xsi:type="dcterms:W3CDTF">2015-07-13T18:23:31Z</dcterms:created>
  <dcterms:modified xsi:type="dcterms:W3CDTF">2015-07-14T02:48:14Z</dcterms:modified>
</cp:coreProperties>
</file>