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96" r:id="rId14"/>
    <p:sldId id="269" r:id="rId15"/>
    <p:sldId id="270" r:id="rId16"/>
    <p:sldId id="271" r:id="rId17"/>
    <p:sldId id="273" r:id="rId18"/>
    <p:sldId id="274" r:id="rId19"/>
    <p:sldId id="272" r:id="rId20"/>
    <p:sldId id="275" r:id="rId21"/>
    <p:sldId id="284" r:id="rId22"/>
    <p:sldId id="276" r:id="rId23"/>
    <p:sldId id="277" r:id="rId24"/>
    <p:sldId id="283" r:id="rId25"/>
    <p:sldId id="278" r:id="rId26"/>
    <p:sldId id="297" r:id="rId27"/>
    <p:sldId id="293" r:id="rId28"/>
    <p:sldId id="294" r:id="rId29"/>
    <p:sldId id="295" r:id="rId30"/>
    <p:sldId id="279" r:id="rId31"/>
    <p:sldId id="280" r:id="rId32"/>
    <p:sldId id="281" r:id="rId33"/>
    <p:sldId id="282" r:id="rId34"/>
    <p:sldId id="285" r:id="rId35"/>
    <p:sldId id="286" r:id="rId36"/>
    <p:sldId id="287" r:id="rId37"/>
    <p:sldId id="290" r:id="rId38"/>
    <p:sldId id="291" r:id="rId39"/>
    <p:sldId id="292" r:id="rId40"/>
    <p:sldId id="298" r:id="rId41"/>
    <p:sldId id="289" r:id="rId42"/>
    <p:sldId id="25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08622A-27BA-4AB2-B3C8-D41954AC001B}" type="datetimeFigureOut">
              <a:rPr lang="id-ID" smtClean="0"/>
              <a:t>12/09/2015</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768748-0C46-4DFE-BD5C-20710AA0937E}" type="slidenum">
              <a:rPr lang="id-ID" smtClean="0"/>
              <a:t>‹#›</a:t>
            </a:fld>
            <a:endParaRPr lang="id-ID"/>
          </a:p>
        </p:txBody>
      </p:sp>
    </p:spTree>
    <p:extLst>
      <p:ext uri="{BB962C8B-B14F-4D97-AF65-F5344CB8AC3E}">
        <p14:creationId xmlns:p14="http://schemas.microsoft.com/office/powerpoint/2010/main" val="4100839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9768748-0C46-4DFE-BD5C-20710AA0937E}" type="slidenum">
              <a:rPr lang="id-ID" smtClean="0"/>
              <a:t>16</a:t>
            </a:fld>
            <a:endParaRPr lang="id-ID"/>
          </a:p>
        </p:txBody>
      </p:sp>
    </p:spTree>
    <p:extLst>
      <p:ext uri="{BB962C8B-B14F-4D97-AF65-F5344CB8AC3E}">
        <p14:creationId xmlns:p14="http://schemas.microsoft.com/office/powerpoint/2010/main" val="1810120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9768748-0C46-4DFE-BD5C-20710AA0937E}" type="slidenum">
              <a:rPr lang="id-ID" smtClean="0"/>
              <a:t>31</a:t>
            </a:fld>
            <a:endParaRPr lang="id-ID"/>
          </a:p>
        </p:txBody>
      </p:sp>
    </p:spTree>
    <p:extLst>
      <p:ext uri="{BB962C8B-B14F-4D97-AF65-F5344CB8AC3E}">
        <p14:creationId xmlns:p14="http://schemas.microsoft.com/office/powerpoint/2010/main" val="1106610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9768748-0C46-4DFE-BD5C-20710AA0937E}" type="slidenum">
              <a:rPr lang="id-ID" smtClean="0"/>
              <a:t>32</a:t>
            </a:fld>
            <a:endParaRPr lang="id-ID"/>
          </a:p>
        </p:txBody>
      </p:sp>
    </p:spTree>
    <p:extLst>
      <p:ext uri="{BB962C8B-B14F-4D97-AF65-F5344CB8AC3E}">
        <p14:creationId xmlns:p14="http://schemas.microsoft.com/office/powerpoint/2010/main" val="394151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9768748-0C46-4DFE-BD5C-20710AA0937E}" type="slidenum">
              <a:rPr lang="id-ID" smtClean="0"/>
              <a:t>33</a:t>
            </a:fld>
            <a:endParaRPr lang="id-ID"/>
          </a:p>
        </p:txBody>
      </p:sp>
    </p:spTree>
    <p:extLst>
      <p:ext uri="{BB962C8B-B14F-4D97-AF65-F5344CB8AC3E}">
        <p14:creationId xmlns:p14="http://schemas.microsoft.com/office/powerpoint/2010/main" val="3810836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9768748-0C46-4DFE-BD5C-20710AA0937E}" type="slidenum">
              <a:rPr lang="id-ID" smtClean="0"/>
              <a:t>34</a:t>
            </a:fld>
            <a:endParaRPr lang="id-ID"/>
          </a:p>
        </p:txBody>
      </p:sp>
    </p:spTree>
    <p:extLst>
      <p:ext uri="{BB962C8B-B14F-4D97-AF65-F5344CB8AC3E}">
        <p14:creationId xmlns:p14="http://schemas.microsoft.com/office/powerpoint/2010/main" val="2456107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9768748-0C46-4DFE-BD5C-20710AA0937E}" type="slidenum">
              <a:rPr lang="id-ID" smtClean="0"/>
              <a:t>35</a:t>
            </a:fld>
            <a:endParaRPr lang="id-ID"/>
          </a:p>
        </p:txBody>
      </p:sp>
    </p:spTree>
    <p:extLst>
      <p:ext uri="{BB962C8B-B14F-4D97-AF65-F5344CB8AC3E}">
        <p14:creationId xmlns:p14="http://schemas.microsoft.com/office/powerpoint/2010/main" val="3035964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9768748-0C46-4DFE-BD5C-20710AA0937E}" type="slidenum">
              <a:rPr lang="id-ID" smtClean="0"/>
              <a:t>36</a:t>
            </a:fld>
            <a:endParaRPr lang="id-ID"/>
          </a:p>
        </p:txBody>
      </p:sp>
    </p:spTree>
    <p:extLst>
      <p:ext uri="{BB962C8B-B14F-4D97-AF65-F5344CB8AC3E}">
        <p14:creationId xmlns:p14="http://schemas.microsoft.com/office/powerpoint/2010/main" val="1931051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9768748-0C46-4DFE-BD5C-20710AA0937E}" type="slidenum">
              <a:rPr lang="id-ID" smtClean="0"/>
              <a:t>19</a:t>
            </a:fld>
            <a:endParaRPr lang="id-ID"/>
          </a:p>
        </p:txBody>
      </p:sp>
    </p:spTree>
    <p:extLst>
      <p:ext uri="{BB962C8B-B14F-4D97-AF65-F5344CB8AC3E}">
        <p14:creationId xmlns:p14="http://schemas.microsoft.com/office/powerpoint/2010/main" val="175810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9768748-0C46-4DFE-BD5C-20710AA0937E}" type="slidenum">
              <a:rPr lang="id-ID" smtClean="0"/>
              <a:t>20</a:t>
            </a:fld>
            <a:endParaRPr lang="id-ID"/>
          </a:p>
        </p:txBody>
      </p:sp>
    </p:spTree>
    <p:extLst>
      <p:ext uri="{BB962C8B-B14F-4D97-AF65-F5344CB8AC3E}">
        <p14:creationId xmlns:p14="http://schemas.microsoft.com/office/powerpoint/2010/main" val="3556658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9768748-0C46-4DFE-BD5C-20710AA0937E}" type="slidenum">
              <a:rPr lang="id-ID" smtClean="0"/>
              <a:t>21</a:t>
            </a:fld>
            <a:endParaRPr lang="id-ID"/>
          </a:p>
        </p:txBody>
      </p:sp>
    </p:spTree>
    <p:extLst>
      <p:ext uri="{BB962C8B-B14F-4D97-AF65-F5344CB8AC3E}">
        <p14:creationId xmlns:p14="http://schemas.microsoft.com/office/powerpoint/2010/main" val="1647769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9768748-0C46-4DFE-BD5C-20710AA0937E}" type="slidenum">
              <a:rPr lang="id-ID" smtClean="0"/>
              <a:t>22</a:t>
            </a:fld>
            <a:endParaRPr lang="id-ID"/>
          </a:p>
        </p:txBody>
      </p:sp>
    </p:spTree>
    <p:extLst>
      <p:ext uri="{BB962C8B-B14F-4D97-AF65-F5344CB8AC3E}">
        <p14:creationId xmlns:p14="http://schemas.microsoft.com/office/powerpoint/2010/main" val="1874061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9768748-0C46-4DFE-BD5C-20710AA0937E}" type="slidenum">
              <a:rPr lang="id-ID" smtClean="0"/>
              <a:t>23</a:t>
            </a:fld>
            <a:endParaRPr lang="id-ID"/>
          </a:p>
        </p:txBody>
      </p:sp>
    </p:spTree>
    <p:extLst>
      <p:ext uri="{BB962C8B-B14F-4D97-AF65-F5344CB8AC3E}">
        <p14:creationId xmlns:p14="http://schemas.microsoft.com/office/powerpoint/2010/main" val="1820604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9768748-0C46-4DFE-BD5C-20710AA0937E}" type="slidenum">
              <a:rPr lang="id-ID" smtClean="0"/>
              <a:t>24</a:t>
            </a:fld>
            <a:endParaRPr lang="id-ID"/>
          </a:p>
        </p:txBody>
      </p:sp>
    </p:spTree>
    <p:extLst>
      <p:ext uri="{BB962C8B-B14F-4D97-AF65-F5344CB8AC3E}">
        <p14:creationId xmlns:p14="http://schemas.microsoft.com/office/powerpoint/2010/main" val="1827188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9768748-0C46-4DFE-BD5C-20710AA0937E}" type="slidenum">
              <a:rPr lang="id-ID" smtClean="0"/>
              <a:t>25</a:t>
            </a:fld>
            <a:endParaRPr lang="id-ID"/>
          </a:p>
        </p:txBody>
      </p:sp>
    </p:spTree>
    <p:extLst>
      <p:ext uri="{BB962C8B-B14F-4D97-AF65-F5344CB8AC3E}">
        <p14:creationId xmlns:p14="http://schemas.microsoft.com/office/powerpoint/2010/main" val="1097918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9768748-0C46-4DFE-BD5C-20710AA0937E}" type="slidenum">
              <a:rPr lang="id-ID" smtClean="0"/>
              <a:t>30</a:t>
            </a:fld>
            <a:endParaRPr lang="id-ID"/>
          </a:p>
        </p:txBody>
      </p:sp>
    </p:spTree>
    <p:extLst>
      <p:ext uri="{BB962C8B-B14F-4D97-AF65-F5344CB8AC3E}">
        <p14:creationId xmlns:p14="http://schemas.microsoft.com/office/powerpoint/2010/main" val="1217829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5332411" y="5883275"/>
            <a:ext cx="4951275" cy="365125"/>
          </a:xfrm>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0" y="6459745"/>
            <a:ext cx="7084177" cy="365125"/>
          </a:xfrm>
        </p:spPr>
        <p:txBody>
          <a:bodyPr/>
          <a:lstStyle/>
          <a:p>
            <a:r>
              <a:rPr lang="en-US" dirty="0" smtClean="0"/>
              <a:t>CS215 – </a:t>
            </a:r>
            <a:r>
              <a:rPr lang="en-US" dirty="0" err="1" smtClean="0"/>
              <a:t>Rekayasa</a:t>
            </a:r>
            <a:r>
              <a:rPr lang="en-US" dirty="0" smtClean="0"/>
              <a:t> </a:t>
            </a:r>
            <a:r>
              <a:rPr lang="en-US" dirty="0" err="1" smtClean="0"/>
              <a:t>Perangkat</a:t>
            </a:r>
            <a:r>
              <a:rPr lang="en-US" dirty="0" smtClean="0"/>
              <a:t> </a:t>
            </a:r>
            <a:r>
              <a:rPr lang="en-US" dirty="0" err="1" smtClean="0"/>
              <a:t>Lunak</a:t>
            </a:r>
            <a:r>
              <a:rPr lang="en-US" dirty="0" smtClean="0"/>
              <a:t> – Magister </a:t>
            </a:r>
            <a:r>
              <a:rPr lang="en-US" dirty="0" err="1" smtClean="0"/>
              <a:t>Ilmu</a:t>
            </a:r>
            <a:r>
              <a:rPr lang="en-US" dirty="0" smtClean="0"/>
              <a:t> </a:t>
            </a:r>
            <a:r>
              <a:rPr lang="en-US" dirty="0" err="1" smtClean="0"/>
              <a:t>Komputer</a:t>
            </a:r>
            <a:r>
              <a:rPr lang="en-US" dirty="0" smtClean="0"/>
              <a:t> </a:t>
            </a:r>
            <a:r>
              <a:rPr lang="en-US" dirty="0" err="1" smtClean="0"/>
              <a:t>Universitas</a:t>
            </a:r>
            <a:r>
              <a:rPr lang="en-US" dirty="0" smtClean="0"/>
              <a:t> Budi </a:t>
            </a:r>
            <a:r>
              <a:rPr lang="en-US" dirty="0" err="1" smtClean="0"/>
              <a:t>Luhur</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4"/>
          <p:cNvSpPr txBox="1">
            <a:spLocks/>
          </p:cNvSpPr>
          <p:nvPr userDrawn="1"/>
        </p:nvSpPr>
        <p:spPr>
          <a:xfrm>
            <a:off x="0" y="6459745"/>
            <a:ext cx="7084177" cy="365125"/>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CS215 – Rekayasa Perangkat Lunak – Magister Ilmu Komputer Universitas Budi Luhur</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chmatim@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youtu.be/PA54HWLZ2e4"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youtu.be/-79uIRQiAF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youtu.be/9TycLR0TqFA" TargetMode="External"/><Relationship Id="rId2" Type="http://schemas.openxmlformats.org/officeDocument/2006/relationships/hyperlink" Target="https://youtu.be/OJflDE6OaSc"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ecomputernotes.com/software-engineering/rapid-application-development" TargetMode="External"/><Relationship Id="rId2" Type="http://schemas.openxmlformats.org/officeDocument/2006/relationships/hyperlink" Target="http://ecomputernotes.com/software-engineering/criteria-for-selecting-software-process-model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achmatim.net/" TargetMode="External"/><Relationship Id="rId2" Type="http://schemas.openxmlformats.org/officeDocument/2006/relationships/hyperlink" Target="mailto:achmatim@gmail.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Process Model</a:t>
            </a:r>
            <a:endParaRPr lang="id-ID" dirty="0"/>
          </a:p>
        </p:txBody>
      </p:sp>
      <p:sp>
        <p:nvSpPr>
          <p:cNvPr id="3" name="Subtitle 2"/>
          <p:cNvSpPr>
            <a:spLocks noGrp="1"/>
          </p:cNvSpPr>
          <p:nvPr>
            <p:ph type="subTitle" idx="1"/>
          </p:nvPr>
        </p:nvSpPr>
        <p:spPr>
          <a:xfrm>
            <a:off x="3724835" y="3996267"/>
            <a:ext cx="7778187" cy="1388534"/>
          </a:xfrm>
        </p:spPr>
        <p:txBody>
          <a:bodyPr>
            <a:normAutofit/>
          </a:bodyPr>
          <a:lstStyle/>
          <a:p>
            <a:r>
              <a:rPr lang="en-US" dirty="0" err="1"/>
              <a:t>Matakuliah</a:t>
            </a:r>
            <a:r>
              <a:rPr lang="en-US" dirty="0"/>
              <a:t> </a:t>
            </a:r>
            <a:r>
              <a:rPr lang="en-US" dirty="0" err="1"/>
              <a:t>Rekayasa</a:t>
            </a:r>
            <a:r>
              <a:rPr lang="en-US" dirty="0"/>
              <a:t> </a:t>
            </a:r>
            <a:r>
              <a:rPr lang="en-US" dirty="0" err="1"/>
              <a:t>Perangkat</a:t>
            </a:r>
            <a:r>
              <a:rPr lang="en-US" dirty="0"/>
              <a:t> </a:t>
            </a:r>
            <a:r>
              <a:rPr lang="en-US" dirty="0" err="1"/>
              <a:t>Lunak</a:t>
            </a:r>
            <a:r>
              <a:rPr lang="en-US" dirty="0"/>
              <a:t> (CS215</a:t>
            </a:r>
            <a:r>
              <a:rPr lang="en-US" dirty="0" smtClean="0"/>
              <a:t>) – </a:t>
            </a:r>
            <a:r>
              <a:rPr lang="en-US" dirty="0" err="1" smtClean="0"/>
              <a:t>Gasal</a:t>
            </a:r>
            <a:r>
              <a:rPr lang="en-US" dirty="0" smtClean="0"/>
              <a:t> 2015/2016</a:t>
            </a:r>
            <a:endParaRPr lang="en-US" dirty="0"/>
          </a:p>
          <a:p>
            <a:r>
              <a:rPr lang="en-US" dirty="0"/>
              <a:t>Magister </a:t>
            </a:r>
            <a:r>
              <a:rPr lang="en-US" dirty="0" err="1"/>
              <a:t>Ilmu</a:t>
            </a:r>
            <a:r>
              <a:rPr lang="en-US" dirty="0"/>
              <a:t> </a:t>
            </a:r>
            <a:r>
              <a:rPr lang="en-US" dirty="0" err="1"/>
              <a:t>Komputer</a:t>
            </a:r>
            <a:r>
              <a:rPr lang="en-US" dirty="0"/>
              <a:t> - </a:t>
            </a:r>
            <a:r>
              <a:rPr lang="en-US" dirty="0" err="1"/>
              <a:t>Universitas</a:t>
            </a:r>
            <a:r>
              <a:rPr lang="en-US" dirty="0"/>
              <a:t> Budi </a:t>
            </a:r>
            <a:r>
              <a:rPr lang="en-US" dirty="0" err="1"/>
              <a:t>Luhur</a:t>
            </a:r>
            <a:endParaRPr lang="en-US" dirty="0"/>
          </a:p>
          <a:p>
            <a:r>
              <a:rPr lang="en-US" dirty="0"/>
              <a:t>Achmad Solichin, </a:t>
            </a:r>
            <a:r>
              <a:rPr lang="en-US" dirty="0" err="1"/>
              <a:t>S.Kom</a:t>
            </a:r>
            <a:r>
              <a:rPr lang="en-US" dirty="0"/>
              <a:t>, M.T.I (</a:t>
            </a:r>
            <a:r>
              <a:rPr lang="en-US" dirty="0">
                <a:hlinkClick r:id="rId2"/>
              </a:rPr>
              <a:t>achmatim@gmail.com</a:t>
            </a:r>
            <a:r>
              <a:rPr lang="en-US" dirty="0" smtClean="0"/>
              <a:t>)</a:t>
            </a:r>
            <a:endParaRPr lang="id-ID"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7569284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Set</a:t>
            </a:r>
            <a:endParaRPr lang="id-ID" dirty="0"/>
          </a:p>
        </p:txBody>
      </p:sp>
      <p:sp>
        <p:nvSpPr>
          <p:cNvPr id="3" name="Content Placeholder 2"/>
          <p:cNvSpPr>
            <a:spLocks noGrp="1"/>
          </p:cNvSpPr>
          <p:nvPr>
            <p:ph idx="1"/>
          </p:nvPr>
        </p:nvSpPr>
        <p:spPr>
          <a:xfrm>
            <a:off x="1484310" y="2205319"/>
            <a:ext cx="10018713" cy="3585882"/>
          </a:xfrm>
        </p:spPr>
        <p:txBody>
          <a:bodyPr>
            <a:normAutofit fontScale="92500" lnSpcReduction="20000"/>
          </a:bodyPr>
          <a:lstStyle/>
          <a:p>
            <a:r>
              <a:rPr lang="en-US" dirty="0"/>
              <a:t>A </a:t>
            </a:r>
            <a:r>
              <a:rPr lang="en-US" dirty="0">
                <a:solidFill>
                  <a:srgbClr val="C00000"/>
                </a:solidFill>
              </a:rPr>
              <a:t>task set </a:t>
            </a:r>
            <a:r>
              <a:rPr lang="en-US" dirty="0"/>
              <a:t>defines the actual work to be </a:t>
            </a:r>
            <a:r>
              <a:rPr lang="en-US" dirty="0" smtClean="0"/>
              <a:t>done to </a:t>
            </a:r>
            <a:r>
              <a:rPr lang="en-US" dirty="0"/>
              <a:t>accomplish the objectives of a </a:t>
            </a:r>
            <a:r>
              <a:rPr lang="en-US" dirty="0" smtClean="0"/>
              <a:t>software engineering </a:t>
            </a:r>
            <a:r>
              <a:rPr lang="en-US" dirty="0"/>
              <a:t>action</a:t>
            </a:r>
            <a:r>
              <a:rPr lang="en-US" dirty="0" smtClean="0"/>
              <a:t>.</a:t>
            </a:r>
          </a:p>
          <a:p>
            <a:r>
              <a:rPr lang="en-US" dirty="0"/>
              <a:t>For a </a:t>
            </a:r>
            <a:r>
              <a:rPr lang="en-US" dirty="0">
                <a:solidFill>
                  <a:srgbClr val="C00000"/>
                </a:solidFill>
              </a:rPr>
              <a:t>small</a:t>
            </a:r>
            <a:r>
              <a:rPr lang="en-US" dirty="0"/>
              <a:t>, relatively simple project, the task set </a:t>
            </a:r>
            <a:r>
              <a:rPr lang="en-US" dirty="0" smtClean="0"/>
              <a:t>for requirements </a:t>
            </a:r>
            <a:r>
              <a:rPr lang="en-US" dirty="0"/>
              <a:t>gathering might look like this:</a:t>
            </a:r>
          </a:p>
          <a:p>
            <a:pPr marL="914400" lvl="1" indent="-457200">
              <a:buFont typeface="+mj-lt"/>
              <a:buAutoNum type="arabicPeriod"/>
            </a:pPr>
            <a:r>
              <a:rPr lang="en-US" dirty="0" smtClean="0"/>
              <a:t>Make </a:t>
            </a:r>
            <a:r>
              <a:rPr lang="en-US" dirty="0"/>
              <a:t>a list of stakeholders for the project.</a:t>
            </a:r>
          </a:p>
          <a:p>
            <a:pPr marL="914400" lvl="1" indent="-457200">
              <a:buFont typeface="+mj-lt"/>
              <a:buAutoNum type="arabicPeriod"/>
            </a:pPr>
            <a:r>
              <a:rPr lang="en-US" dirty="0" smtClean="0"/>
              <a:t>Invite </a:t>
            </a:r>
            <a:r>
              <a:rPr lang="en-US" dirty="0"/>
              <a:t>all stakeholders to an informal meeting.</a:t>
            </a:r>
          </a:p>
          <a:p>
            <a:pPr marL="914400" lvl="1" indent="-457200">
              <a:buFont typeface="+mj-lt"/>
              <a:buAutoNum type="arabicPeriod"/>
            </a:pPr>
            <a:r>
              <a:rPr lang="en-US" dirty="0" smtClean="0"/>
              <a:t>Ask </a:t>
            </a:r>
            <a:r>
              <a:rPr lang="en-US" dirty="0"/>
              <a:t>each stakeholder to make a list of features </a:t>
            </a:r>
            <a:r>
              <a:rPr lang="en-US" dirty="0" smtClean="0"/>
              <a:t>and functions </a:t>
            </a:r>
            <a:r>
              <a:rPr lang="en-US" dirty="0"/>
              <a:t>required.</a:t>
            </a:r>
          </a:p>
          <a:p>
            <a:pPr marL="914400" lvl="1" indent="-457200">
              <a:buFont typeface="+mj-lt"/>
              <a:buAutoNum type="arabicPeriod"/>
            </a:pPr>
            <a:r>
              <a:rPr lang="en-US" dirty="0" smtClean="0"/>
              <a:t>Discuss </a:t>
            </a:r>
            <a:r>
              <a:rPr lang="en-US" dirty="0"/>
              <a:t>requirements and build a final list.</a:t>
            </a:r>
          </a:p>
          <a:p>
            <a:pPr marL="914400" lvl="1" indent="-457200">
              <a:buFont typeface="+mj-lt"/>
              <a:buAutoNum type="arabicPeriod"/>
            </a:pPr>
            <a:r>
              <a:rPr lang="en-US" dirty="0" smtClean="0"/>
              <a:t>Prioritize </a:t>
            </a:r>
            <a:r>
              <a:rPr lang="en-US" dirty="0"/>
              <a:t>requirements.</a:t>
            </a:r>
          </a:p>
          <a:p>
            <a:pPr marL="914400" lvl="1" indent="-457200">
              <a:buFont typeface="+mj-lt"/>
              <a:buAutoNum type="arabicPeriod"/>
            </a:pPr>
            <a:r>
              <a:rPr lang="en-US" dirty="0" smtClean="0"/>
              <a:t>Note </a:t>
            </a:r>
            <a:r>
              <a:rPr lang="en-US" dirty="0"/>
              <a:t>areas of uncertainty</a:t>
            </a:r>
            <a:endParaRPr lang="id-ID" dirty="0"/>
          </a:p>
        </p:txBody>
      </p:sp>
      <p:sp>
        <p:nvSpPr>
          <p:cNvPr id="4" name="TextBox 3"/>
          <p:cNvSpPr txBox="1"/>
          <p:nvPr/>
        </p:nvSpPr>
        <p:spPr>
          <a:xfrm>
            <a:off x="9674958" y="6265439"/>
            <a:ext cx="1813638" cy="369332"/>
          </a:xfrm>
          <a:prstGeom prst="rect">
            <a:avLst/>
          </a:prstGeom>
          <a:noFill/>
        </p:spPr>
        <p:txBody>
          <a:bodyPr wrap="none" rtlCol="0">
            <a:spAutoFit/>
          </a:bodyPr>
          <a:lstStyle/>
          <a:p>
            <a:r>
              <a:rPr lang="en-US" dirty="0" smtClean="0"/>
              <a:t>[Pressman, 2010]</a:t>
            </a:r>
            <a:endParaRPr lang="id-ID"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1881657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Set</a:t>
            </a:r>
            <a:endParaRPr lang="id-ID" dirty="0"/>
          </a:p>
        </p:txBody>
      </p:sp>
      <p:sp>
        <p:nvSpPr>
          <p:cNvPr id="3" name="Content Placeholder 2"/>
          <p:cNvSpPr>
            <a:spLocks noGrp="1"/>
          </p:cNvSpPr>
          <p:nvPr>
            <p:ph sz="half" idx="1"/>
          </p:nvPr>
        </p:nvSpPr>
        <p:spPr/>
        <p:txBody>
          <a:bodyPr numCol="1">
            <a:normAutofit fontScale="92500" lnSpcReduction="10000"/>
          </a:bodyPr>
          <a:lstStyle/>
          <a:p>
            <a:pPr marL="457200" indent="-457200">
              <a:buFont typeface="+mj-lt"/>
              <a:buAutoNum type="arabicPeriod"/>
            </a:pPr>
            <a:r>
              <a:rPr lang="en-US" dirty="0" smtClean="0"/>
              <a:t>Make </a:t>
            </a:r>
            <a:r>
              <a:rPr lang="en-US" dirty="0"/>
              <a:t>a list of stakeholders for the project.</a:t>
            </a:r>
          </a:p>
          <a:p>
            <a:pPr marL="457200" indent="-457200">
              <a:buFont typeface="+mj-lt"/>
              <a:buAutoNum type="arabicPeriod"/>
            </a:pPr>
            <a:r>
              <a:rPr lang="en-US" dirty="0" smtClean="0"/>
              <a:t>Interview </a:t>
            </a:r>
            <a:r>
              <a:rPr lang="en-US" dirty="0"/>
              <a:t>each stakeholder separately to </a:t>
            </a:r>
            <a:r>
              <a:rPr lang="en-US" dirty="0" smtClean="0"/>
              <a:t>determine overall </a:t>
            </a:r>
            <a:r>
              <a:rPr lang="en-US" dirty="0"/>
              <a:t>wants and needs</a:t>
            </a:r>
            <a:r>
              <a:rPr lang="en-US" dirty="0" smtClean="0"/>
              <a:t>.</a:t>
            </a:r>
          </a:p>
          <a:p>
            <a:pPr marL="457200" indent="-457200">
              <a:buFont typeface="+mj-lt"/>
              <a:buAutoNum type="arabicPeriod"/>
            </a:pPr>
            <a:r>
              <a:rPr lang="en-US" dirty="0"/>
              <a:t>Build a preliminary list of functions and </a:t>
            </a:r>
            <a:r>
              <a:rPr lang="en-US" dirty="0" smtClean="0"/>
              <a:t>features based </a:t>
            </a:r>
            <a:r>
              <a:rPr lang="en-US" dirty="0"/>
              <a:t>on stakeholder input.</a:t>
            </a:r>
          </a:p>
          <a:p>
            <a:pPr marL="457200" indent="-457200">
              <a:buFont typeface="+mj-lt"/>
              <a:buAutoNum type="arabicPeriod"/>
            </a:pPr>
            <a:r>
              <a:rPr lang="en-US" dirty="0" smtClean="0"/>
              <a:t>Schedule </a:t>
            </a:r>
            <a:r>
              <a:rPr lang="en-US" dirty="0"/>
              <a:t>a series of facilitated </a:t>
            </a:r>
            <a:r>
              <a:rPr lang="en-US" dirty="0" smtClean="0"/>
              <a:t>application specification </a:t>
            </a:r>
            <a:r>
              <a:rPr lang="en-US" dirty="0"/>
              <a:t>meetings.</a:t>
            </a:r>
          </a:p>
          <a:p>
            <a:pPr marL="457200" indent="-457200">
              <a:buFont typeface="+mj-lt"/>
              <a:buAutoNum type="arabicPeriod"/>
            </a:pPr>
            <a:r>
              <a:rPr lang="en-US" dirty="0" smtClean="0"/>
              <a:t>Conduct </a:t>
            </a:r>
            <a:r>
              <a:rPr lang="en-US" dirty="0"/>
              <a:t>meetings.</a:t>
            </a:r>
          </a:p>
          <a:p>
            <a:pPr marL="457200" indent="-457200">
              <a:buFont typeface="+mj-lt"/>
              <a:buAutoNum type="arabicPeriod"/>
            </a:pPr>
            <a:r>
              <a:rPr lang="en-US" dirty="0" smtClean="0"/>
              <a:t>Produce </a:t>
            </a:r>
            <a:r>
              <a:rPr lang="en-US" dirty="0"/>
              <a:t>informal user scenarios as part of </a:t>
            </a:r>
            <a:r>
              <a:rPr lang="en-US" dirty="0" smtClean="0"/>
              <a:t>each meeting.</a:t>
            </a:r>
            <a:endParaRPr lang="en-US" dirty="0"/>
          </a:p>
        </p:txBody>
      </p:sp>
      <p:sp>
        <p:nvSpPr>
          <p:cNvPr id="5" name="Content Placeholder 4"/>
          <p:cNvSpPr>
            <a:spLocks noGrp="1"/>
          </p:cNvSpPr>
          <p:nvPr>
            <p:ph sz="half" idx="2"/>
          </p:nvPr>
        </p:nvSpPr>
        <p:spPr/>
        <p:txBody>
          <a:bodyPr>
            <a:normAutofit fontScale="92500" lnSpcReduction="10000"/>
          </a:bodyPr>
          <a:lstStyle/>
          <a:p>
            <a:pPr marL="457200" indent="-457200">
              <a:buFont typeface="+mj-lt"/>
              <a:buAutoNum type="arabicPeriod" startAt="7"/>
            </a:pPr>
            <a:r>
              <a:rPr lang="en-US" dirty="0"/>
              <a:t>Refine user scenarios based on stakeholder feedback.</a:t>
            </a:r>
          </a:p>
          <a:p>
            <a:pPr marL="457200" indent="-457200">
              <a:buFont typeface="+mj-lt"/>
              <a:buAutoNum type="arabicPeriod" startAt="7"/>
            </a:pPr>
            <a:r>
              <a:rPr lang="en-US" dirty="0"/>
              <a:t>Build a revised list of stakeholder requirements.</a:t>
            </a:r>
          </a:p>
          <a:p>
            <a:pPr marL="457200" indent="-457200">
              <a:buFont typeface="+mj-lt"/>
              <a:buAutoNum type="arabicPeriod" startAt="7"/>
            </a:pPr>
            <a:r>
              <a:rPr lang="en-US" dirty="0"/>
              <a:t>Use quality function deployment techniques to prioritize requirements.</a:t>
            </a:r>
          </a:p>
          <a:p>
            <a:pPr marL="457200" indent="-457200">
              <a:buFont typeface="+mj-lt"/>
              <a:buAutoNum type="arabicPeriod" startAt="7"/>
            </a:pPr>
            <a:r>
              <a:rPr lang="en-US" dirty="0"/>
              <a:t>Package requirements so that they can be delivered incrementally.</a:t>
            </a:r>
          </a:p>
          <a:p>
            <a:pPr marL="457200" indent="-457200">
              <a:buFont typeface="+mj-lt"/>
              <a:buAutoNum type="arabicPeriod" startAt="7"/>
            </a:pPr>
            <a:r>
              <a:rPr lang="en-US" dirty="0"/>
              <a:t>Note constraints and restrictions that will be placed on the system.</a:t>
            </a:r>
          </a:p>
          <a:p>
            <a:pPr marL="457200" indent="-457200">
              <a:buFont typeface="+mj-lt"/>
              <a:buAutoNum type="arabicPeriod" startAt="7"/>
            </a:pPr>
            <a:r>
              <a:rPr lang="en-US" dirty="0"/>
              <a:t>Discuss methods for validating the system</a:t>
            </a:r>
            <a:r>
              <a:rPr lang="en-US" dirty="0" smtClean="0"/>
              <a:t>.</a:t>
            </a:r>
            <a:endParaRPr lang="id-ID" dirty="0"/>
          </a:p>
        </p:txBody>
      </p:sp>
      <p:sp>
        <p:nvSpPr>
          <p:cNvPr id="4" name="TextBox 3"/>
          <p:cNvSpPr txBox="1"/>
          <p:nvPr/>
        </p:nvSpPr>
        <p:spPr>
          <a:xfrm>
            <a:off x="9674958" y="6265439"/>
            <a:ext cx="1813638" cy="369332"/>
          </a:xfrm>
          <a:prstGeom prst="rect">
            <a:avLst/>
          </a:prstGeom>
          <a:noFill/>
        </p:spPr>
        <p:txBody>
          <a:bodyPr wrap="none" rtlCol="0">
            <a:spAutoFit/>
          </a:bodyPr>
          <a:lstStyle/>
          <a:p>
            <a:r>
              <a:rPr lang="en-US" dirty="0" smtClean="0"/>
              <a:t>[Pressman, 2010]</a:t>
            </a:r>
            <a:endParaRPr lang="id-ID" dirty="0"/>
          </a:p>
        </p:txBody>
      </p:sp>
      <p:sp>
        <p:nvSpPr>
          <p:cNvPr id="7" name="TextBox 6"/>
          <p:cNvSpPr txBox="1"/>
          <p:nvPr/>
        </p:nvSpPr>
        <p:spPr>
          <a:xfrm>
            <a:off x="1484311" y="2253733"/>
            <a:ext cx="4397294" cy="369332"/>
          </a:xfrm>
          <a:prstGeom prst="rect">
            <a:avLst/>
          </a:prstGeom>
          <a:noFill/>
        </p:spPr>
        <p:txBody>
          <a:bodyPr wrap="none" rtlCol="0">
            <a:spAutoFit/>
          </a:bodyPr>
          <a:lstStyle/>
          <a:p>
            <a:r>
              <a:rPr lang="en-US" dirty="0">
                <a:solidFill>
                  <a:srgbClr val="C00000"/>
                </a:solidFill>
              </a:rPr>
              <a:t>For a larger, more complex software project</a:t>
            </a:r>
            <a:r>
              <a:rPr lang="en-US" dirty="0" smtClean="0">
                <a:solidFill>
                  <a:srgbClr val="C00000"/>
                </a:solidFill>
              </a:rPr>
              <a:t>:</a:t>
            </a:r>
            <a:endParaRPr lang="en-US" dirty="0">
              <a:solidFill>
                <a:srgbClr val="C00000"/>
              </a:solidFill>
            </a:endParaRPr>
          </a:p>
        </p:txBody>
      </p:sp>
    </p:spTree>
    <p:extLst>
      <p:ext uri="{BB962C8B-B14F-4D97-AF65-F5344CB8AC3E}">
        <p14:creationId xmlns:p14="http://schemas.microsoft.com/office/powerpoint/2010/main" val="16278161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Take a break….</a:t>
            </a:r>
            <a:endParaRPr lang="id-ID" dirty="0"/>
          </a:p>
        </p:txBody>
      </p:sp>
      <p:sp>
        <p:nvSpPr>
          <p:cNvPr id="8" name="Footer Placeholder 7"/>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6" name="Content Placeholder 5"/>
          <p:cNvSpPr>
            <a:spLocks noGrp="1"/>
          </p:cNvSpPr>
          <p:nvPr>
            <p:ph idx="1"/>
          </p:nvPr>
        </p:nvSpPr>
        <p:spPr/>
        <p:txBody>
          <a:bodyPr/>
          <a:lstStyle/>
          <a:p>
            <a:r>
              <a:rPr lang="id-ID" dirty="0">
                <a:hlinkClick r:id="rId2"/>
              </a:rPr>
              <a:t>https://</a:t>
            </a:r>
            <a:r>
              <a:rPr lang="id-ID" dirty="0" smtClean="0">
                <a:hlinkClick r:id="rId2"/>
              </a:rPr>
              <a:t>youtu.be/PA54HWLZ2e4</a:t>
            </a:r>
            <a:r>
              <a:rPr lang="en-US" dirty="0" smtClean="0"/>
              <a:t> </a:t>
            </a:r>
            <a:endParaRPr lang="id-ID" dirty="0"/>
          </a:p>
        </p:txBody>
      </p:sp>
    </p:spTree>
    <p:extLst>
      <p:ext uri="{BB962C8B-B14F-4D97-AF65-F5344CB8AC3E}">
        <p14:creationId xmlns:p14="http://schemas.microsoft.com/office/powerpoint/2010/main" val="8399170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The Waterfall Model</a:t>
            </a:r>
            <a:endParaRPr lang="id-ID" dirty="0"/>
          </a:p>
        </p:txBody>
      </p:sp>
      <p:pic>
        <p:nvPicPr>
          <p:cNvPr id="5" name="Content Placeholder 4"/>
          <p:cNvPicPr>
            <a:picLocks noGrp="1" noChangeAspect="1"/>
          </p:cNvPicPr>
          <p:nvPr>
            <p:ph idx="1"/>
          </p:nvPr>
        </p:nvPicPr>
        <p:blipFill>
          <a:blip r:embed="rId2"/>
          <a:stretch>
            <a:fillRect/>
          </a:stretch>
        </p:blipFill>
        <p:spPr>
          <a:xfrm>
            <a:off x="1934989" y="1645023"/>
            <a:ext cx="9117356" cy="1878107"/>
          </a:xfrm>
          <a:prstGeom prst="rect">
            <a:avLst/>
          </a:prstGeom>
        </p:spPr>
      </p:pic>
      <p:sp>
        <p:nvSpPr>
          <p:cNvPr id="4" name="TextBox 3"/>
          <p:cNvSpPr txBox="1"/>
          <p:nvPr/>
        </p:nvSpPr>
        <p:spPr>
          <a:xfrm>
            <a:off x="7425069" y="6346122"/>
            <a:ext cx="2097369" cy="369332"/>
          </a:xfrm>
          <a:prstGeom prst="rect">
            <a:avLst/>
          </a:prstGeom>
          <a:noFill/>
        </p:spPr>
        <p:txBody>
          <a:bodyPr wrap="none" rtlCol="0">
            <a:spAutoFit/>
          </a:bodyPr>
          <a:lstStyle/>
          <a:p>
            <a:r>
              <a:rPr lang="en-US" dirty="0" smtClean="0"/>
              <a:t>[</a:t>
            </a:r>
            <a:r>
              <a:rPr lang="en-US" dirty="0" err="1" smtClean="0"/>
              <a:t>Sommerville</a:t>
            </a:r>
            <a:r>
              <a:rPr lang="en-US" dirty="0" smtClean="0"/>
              <a:t>, 2011]</a:t>
            </a:r>
            <a:endParaRPr lang="id-ID" dirty="0"/>
          </a:p>
        </p:txBody>
      </p:sp>
      <p:pic>
        <p:nvPicPr>
          <p:cNvPr id="3" name="Picture 2"/>
          <p:cNvPicPr>
            <a:picLocks noChangeAspect="1"/>
          </p:cNvPicPr>
          <p:nvPr/>
        </p:nvPicPr>
        <p:blipFill>
          <a:blip r:embed="rId3"/>
          <a:stretch>
            <a:fillRect/>
          </a:stretch>
        </p:blipFill>
        <p:spPr>
          <a:xfrm>
            <a:off x="1934989" y="3693456"/>
            <a:ext cx="5474340" cy="3120374"/>
          </a:xfrm>
          <a:prstGeom prst="rect">
            <a:avLst/>
          </a:prstGeom>
        </p:spPr>
      </p:pic>
      <p:sp>
        <p:nvSpPr>
          <p:cNvPr id="7" name="TextBox 6"/>
          <p:cNvSpPr txBox="1"/>
          <p:nvPr/>
        </p:nvSpPr>
        <p:spPr>
          <a:xfrm>
            <a:off x="9238707" y="3624887"/>
            <a:ext cx="1813638" cy="369332"/>
          </a:xfrm>
          <a:prstGeom prst="rect">
            <a:avLst/>
          </a:prstGeom>
          <a:noFill/>
        </p:spPr>
        <p:txBody>
          <a:bodyPr wrap="none" rtlCol="0">
            <a:spAutoFit/>
          </a:bodyPr>
          <a:lstStyle/>
          <a:p>
            <a:r>
              <a:rPr lang="en-US" dirty="0" smtClean="0"/>
              <a:t>[Pressman, 2010]</a:t>
            </a:r>
            <a:endParaRPr lang="id-ID" dirty="0"/>
          </a:p>
        </p:txBody>
      </p:sp>
      <p:sp>
        <p:nvSpPr>
          <p:cNvPr id="8" name="Footer Placeholder 7"/>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7682828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Waterfall Model Problems</a:t>
            </a:r>
            <a:endParaRPr lang="id-ID" dirty="0"/>
          </a:p>
        </p:txBody>
      </p:sp>
      <p:sp>
        <p:nvSpPr>
          <p:cNvPr id="3" name="Content Placeholder 2"/>
          <p:cNvSpPr>
            <a:spLocks noGrp="1"/>
          </p:cNvSpPr>
          <p:nvPr>
            <p:ph idx="1"/>
          </p:nvPr>
        </p:nvSpPr>
        <p:spPr>
          <a:xfrm>
            <a:off x="1484310" y="2438399"/>
            <a:ext cx="10018713" cy="3706907"/>
          </a:xfrm>
        </p:spPr>
        <p:txBody>
          <a:bodyPr>
            <a:normAutofit/>
          </a:bodyPr>
          <a:lstStyle/>
          <a:p>
            <a:r>
              <a:rPr lang="en-US" dirty="0"/>
              <a:t>Inflexible partitioning of the project into distinct stages makes it </a:t>
            </a:r>
            <a:r>
              <a:rPr lang="en-US" dirty="0">
                <a:solidFill>
                  <a:srgbClr val="C00000"/>
                </a:solidFill>
              </a:rPr>
              <a:t>difficult to respond to changing customer requirements</a:t>
            </a:r>
            <a:r>
              <a:rPr lang="en-US" dirty="0"/>
              <a:t>.</a:t>
            </a:r>
          </a:p>
          <a:p>
            <a:pPr lvl="1"/>
            <a:r>
              <a:rPr lang="en-US" dirty="0"/>
              <a:t>Therefore, this model is only appropriate when the requirements are </a:t>
            </a:r>
            <a:r>
              <a:rPr lang="en-US" dirty="0">
                <a:solidFill>
                  <a:srgbClr val="C00000"/>
                </a:solidFill>
              </a:rPr>
              <a:t>well-understood</a:t>
            </a:r>
            <a:r>
              <a:rPr lang="en-US" dirty="0"/>
              <a:t> and changes will be fairly limited during the design process. </a:t>
            </a:r>
          </a:p>
          <a:p>
            <a:pPr lvl="1"/>
            <a:r>
              <a:rPr lang="en-US" dirty="0"/>
              <a:t>Few business systems have </a:t>
            </a:r>
            <a:r>
              <a:rPr lang="en-US" dirty="0">
                <a:solidFill>
                  <a:srgbClr val="C00000"/>
                </a:solidFill>
              </a:rPr>
              <a:t>stable requirements</a:t>
            </a:r>
            <a:r>
              <a:rPr lang="en-US" dirty="0"/>
              <a:t>.</a:t>
            </a:r>
          </a:p>
          <a:p>
            <a:r>
              <a:rPr lang="en-US" dirty="0"/>
              <a:t>The waterfall model is mostly used for large systems engineering projects where a </a:t>
            </a:r>
            <a:r>
              <a:rPr lang="en-US" dirty="0">
                <a:solidFill>
                  <a:srgbClr val="C00000"/>
                </a:solidFill>
              </a:rPr>
              <a:t>system is developed at several sites</a:t>
            </a:r>
            <a:r>
              <a:rPr lang="en-US" dirty="0"/>
              <a:t>.</a:t>
            </a:r>
          </a:p>
          <a:p>
            <a:pPr lvl="1"/>
            <a:r>
              <a:rPr lang="en-US" dirty="0"/>
              <a:t>In those circumstances, the plan-driven nature of the waterfall model helps coordinate the work. </a:t>
            </a:r>
          </a:p>
        </p:txBody>
      </p:sp>
      <p:sp>
        <p:nvSpPr>
          <p:cNvPr id="4" name="TextBox 3"/>
          <p:cNvSpPr txBox="1"/>
          <p:nvPr/>
        </p:nvSpPr>
        <p:spPr>
          <a:xfrm>
            <a:off x="9674958" y="6265439"/>
            <a:ext cx="2097369" cy="369332"/>
          </a:xfrm>
          <a:prstGeom prst="rect">
            <a:avLst/>
          </a:prstGeom>
          <a:noFill/>
        </p:spPr>
        <p:txBody>
          <a:bodyPr wrap="none" rtlCol="0">
            <a:spAutoFit/>
          </a:bodyPr>
          <a:lstStyle/>
          <a:p>
            <a:r>
              <a:rPr lang="en-US" dirty="0" smtClean="0"/>
              <a:t>[</a:t>
            </a:r>
            <a:r>
              <a:rPr lang="en-US" dirty="0" err="1" smtClean="0"/>
              <a:t>Sommerville</a:t>
            </a:r>
            <a:r>
              <a:rPr lang="en-US" dirty="0" smtClean="0"/>
              <a:t>, 2011]</a:t>
            </a:r>
            <a:endParaRPr lang="id-ID"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3249564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V-Model</a:t>
            </a:r>
            <a:endParaRPr lang="id-ID" dirty="0"/>
          </a:p>
        </p:txBody>
      </p:sp>
      <p:pic>
        <p:nvPicPr>
          <p:cNvPr id="4" name="Content Placeholder 3"/>
          <p:cNvPicPr>
            <a:picLocks noGrp="1" noChangeAspect="1"/>
          </p:cNvPicPr>
          <p:nvPr>
            <p:ph idx="1"/>
          </p:nvPr>
        </p:nvPicPr>
        <p:blipFill>
          <a:blip r:embed="rId2"/>
          <a:stretch>
            <a:fillRect/>
          </a:stretch>
        </p:blipFill>
        <p:spPr>
          <a:xfrm>
            <a:off x="4062212" y="1442731"/>
            <a:ext cx="4862909" cy="5195634"/>
          </a:xfrm>
          <a:prstGeom prst="rect">
            <a:avLst/>
          </a:prstGeom>
        </p:spPr>
      </p:pic>
      <p:sp>
        <p:nvSpPr>
          <p:cNvPr id="5" name="TextBox 4"/>
          <p:cNvSpPr txBox="1"/>
          <p:nvPr/>
        </p:nvSpPr>
        <p:spPr>
          <a:xfrm>
            <a:off x="9674958" y="6265439"/>
            <a:ext cx="1813638" cy="369332"/>
          </a:xfrm>
          <a:prstGeom prst="rect">
            <a:avLst/>
          </a:prstGeom>
          <a:noFill/>
        </p:spPr>
        <p:txBody>
          <a:bodyPr wrap="none" rtlCol="0">
            <a:spAutoFit/>
          </a:bodyPr>
          <a:lstStyle/>
          <a:p>
            <a:r>
              <a:rPr lang="en-US" dirty="0" smtClean="0"/>
              <a:t>[Pressman, 2010]</a:t>
            </a:r>
            <a:endParaRPr lang="id-ID" dirty="0"/>
          </a:p>
        </p:txBody>
      </p:sp>
      <p:sp>
        <p:nvSpPr>
          <p:cNvPr id="3" name="Footer Placeholder 2"/>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4993093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Incremental Model</a:t>
            </a:r>
            <a:endParaRPr lang="id-ID" dirty="0"/>
          </a:p>
        </p:txBody>
      </p:sp>
      <p:pic>
        <p:nvPicPr>
          <p:cNvPr id="4" name="Content Placeholder 3"/>
          <p:cNvPicPr>
            <a:picLocks noGrp="1" noChangeAspect="1"/>
          </p:cNvPicPr>
          <p:nvPr>
            <p:ph idx="1"/>
          </p:nvPr>
        </p:nvPicPr>
        <p:blipFill>
          <a:blip r:embed="rId3"/>
          <a:stretch>
            <a:fillRect/>
          </a:stretch>
        </p:blipFill>
        <p:spPr>
          <a:xfrm>
            <a:off x="2745183" y="2129116"/>
            <a:ext cx="7496967" cy="4323715"/>
          </a:xfrm>
          <a:prstGeom prst="rect">
            <a:avLst/>
          </a:prstGeom>
        </p:spPr>
      </p:pic>
      <p:sp>
        <p:nvSpPr>
          <p:cNvPr id="5" name="TextBox 4"/>
          <p:cNvSpPr txBox="1"/>
          <p:nvPr/>
        </p:nvSpPr>
        <p:spPr>
          <a:xfrm>
            <a:off x="9674958" y="6265439"/>
            <a:ext cx="1813638" cy="369332"/>
          </a:xfrm>
          <a:prstGeom prst="rect">
            <a:avLst/>
          </a:prstGeom>
          <a:noFill/>
        </p:spPr>
        <p:txBody>
          <a:bodyPr wrap="none" rtlCol="0">
            <a:spAutoFit/>
          </a:bodyPr>
          <a:lstStyle/>
          <a:p>
            <a:r>
              <a:rPr lang="en-US" dirty="0" smtClean="0"/>
              <a:t>[Pressman, 2010]</a:t>
            </a:r>
            <a:endParaRPr lang="id-ID" dirty="0"/>
          </a:p>
        </p:txBody>
      </p:sp>
      <p:sp>
        <p:nvSpPr>
          <p:cNvPr id="6" name="Footer Placeholder 5"/>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1072025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Incremental Model Benefits</a:t>
            </a:r>
            <a:endParaRPr lang="id-ID" dirty="0"/>
          </a:p>
        </p:txBody>
      </p:sp>
      <p:sp>
        <p:nvSpPr>
          <p:cNvPr id="3" name="Content Placeholder 2"/>
          <p:cNvSpPr>
            <a:spLocks noGrp="1"/>
          </p:cNvSpPr>
          <p:nvPr>
            <p:ph idx="1"/>
          </p:nvPr>
        </p:nvSpPr>
        <p:spPr>
          <a:xfrm>
            <a:off x="1484310" y="2438399"/>
            <a:ext cx="10018713" cy="3814483"/>
          </a:xfrm>
        </p:spPr>
        <p:txBody>
          <a:bodyPr>
            <a:normAutofit/>
          </a:bodyPr>
          <a:lstStyle/>
          <a:p>
            <a:r>
              <a:rPr lang="en-US" dirty="0"/>
              <a:t>The cost of </a:t>
            </a:r>
            <a:r>
              <a:rPr lang="en-US" dirty="0">
                <a:solidFill>
                  <a:srgbClr val="FF0000"/>
                </a:solidFill>
              </a:rPr>
              <a:t>accommodating changing customer </a:t>
            </a:r>
            <a:r>
              <a:rPr lang="en-US" dirty="0"/>
              <a:t>requirements is </a:t>
            </a:r>
            <a:r>
              <a:rPr lang="en-US" dirty="0">
                <a:solidFill>
                  <a:srgbClr val="FF0000"/>
                </a:solidFill>
              </a:rPr>
              <a:t>reduced</a:t>
            </a:r>
            <a:r>
              <a:rPr lang="en-US" dirty="0"/>
              <a:t>. </a:t>
            </a:r>
            <a:r>
              <a:rPr lang="en-US" dirty="0" smtClean="0"/>
              <a:t>The </a:t>
            </a:r>
            <a:r>
              <a:rPr lang="en-US" dirty="0"/>
              <a:t>amount of analysis and documentation that has to be redone is much less than is required with the waterfall model.</a:t>
            </a:r>
          </a:p>
          <a:p>
            <a:r>
              <a:rPr lang="en-US" dirty="0"/>
              <a:t>It is </a:t>
            </a:r>
            <a:r>
              <a:rPr lang="en-US" dirty="0">
                <a:solidFill>
                  <a:srgbClr val="FF0000"/>
                </a:solidFill>
              </a:rPr>
              <a:t>easier to get customer feedback </a:t>
            </a:r>
            <a:r>
              <a:rPr lang="en-US" dirty="0"/>
              <a:t>on the development work that has been done. </a:t>
            </a:r>
            <a:r>
              <a:rPr lang="en-US" dirty="0" smtClean="0"/>
              <a:t>Customers </a:t>
            </a:r>
            <a:r>
              <a:rPr lang="en-US" dirty="0"/>
              <a:t>can comment on demonstrations of the software and see how much has been implemented. </a:t>
            </a:r>
          </a:p>
          <a:p>
            <a:r>
              <a:rPr lang="en-US" dirty="0">
                <a:solidFill>
                  <a:srgbClr val="FF0000"/>
                </a:solidFill>
              </a:rPr>
              <a:t>More rapid delivery and deployment </a:t>
            </a:r>
            <a:r>
              <a:rPr lang="en-US" dirty="0"/>
              <a:t>of useful software to the customer is possible. </a:t>
            </a:r>
            <a:r>
              <a:rPr lang="en-US" dirty="0" smtClean="0"/>
              <a:t>Customers </a:t>
            </a:r>
            <a:r>
              <a:rPr lang="en-US" dirty="0"/>
              <a:t>are able to use and gain value from the software earlier than is possible with a waterfall process. </a:t>
            </a:r>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5" name="TextBox 4"/>
          <p:cNvSpPr txBox="1"/>
          <p:nvPr/>
        </p:nvSpPr>
        <p:spPr>
          <a:xfrm>
            <a:off x="9674958" y="6265439"/>
            <a:ext cx="2097369" cy="369332"/>
          </a:xfrm>
          <a:prstGeom prst="rect">
            <a:avLst/>
          </a:prstGeom>
          <a:noFill/>
        </p:spPr>
        <p:txBody>
          <a:bodyPr wrap="none" rtlCol="0">
            <a:spAutoFit/>
          </a:bodyPr>
          <a:lstStyle/>
          <a:p>
            <a:r>
              <a:rPr lang="en-US" dirty="0" smtClean="0"/>
              <a:t>[</a:t>
            </a:r>
            <a:r>
              <a:rPr lang="en-US" dirty="0" err="1" smtClean="0"/>
              <a:t>Sommerville</a:t>
            </a:r>
            <a:r>
              <a:rPr lang="en-US" dirty="0" smtClean="0"/>
              <a:t>, 2011]</a:t>
            </a:r>
            <a:endParaRPr lang="id-ID" dirty="0"/>
          </a:p>
        </p:txBody>
      </p:sp>
    </p:spTree>
    <p:extLst>
      <p:ext uri="{BB962C8B-B14F-4D97-AF65-F5344CB8AC3E}">
        <p14:creationId xmlns:p14="http://schemas.microsoft.com/office/powerpoint/2010/main" val="2606659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Incremental Model Problems</a:t>
            </a:r>
            <a:endParaRPr lang="id-ID" dirty="0"/>
          </a:p>
        </p:txBody>
      </p:sp>
      <p:sp>
        <p:nvSpPr>
          <p:cNvPr id="3" name="Content Placeholder 2"/>
          <p:cNvSpPr>
            <a:spLocks noGrp="1"/>
          </p:cNvSpPr>
          <p:nvPr>
            <p:ph idx="1"/>
          </p:nvPr>
        </p:nvSpPr>
        <p:spPr>
          <a:xfrm>
            <a:off x="1484310" y="2438399"/>
            <a:ext cx="10018713" cy="3814483"/>
          </a:xfrm>
        </p:spPr>
        <p:txBody>
          <a:bodyPr>
            <a:normAutofit fontScale="92500"/>
          </a:bodyPr>
          <a:lstStyle/>
          <a:p>
            <a:r>
              <a:rPr lang="en-US" dirty="0"/>
              <a:t>The process is not visible. </a:t>
            </a:r>
          </a:p>
          <a:p>
            <a:pPr lvl="1"/>
            <a:r>
              <a:rPr lang="en-US" dirty="0"/>
              <a:t>Managers need regular deliverables to measure progress. If systems are developed quickly, it is not cost-effective to produce documents that reflect every version of the system. </a:t>
            </a:r>
          </a:p>
          <a:p>
            <a:r>
              <a:rPr lang="en-US" dirty="0"/>
              <a:t>System structure tends to degrade as new increments are added.  </a:t>
            </a:r>
          </a:p>
          <a:p>
            <a:pPr lvl="1"/>
            <a:r>
              <a:rPr lang="en-US" dirty="0"/>
              <a:t>Unless time and money is spent on refactoring to improve the software, regular change tends to corrupt its structure. Incorporating further software changes becomes increasingly difficult and costly. </a:t>
            </a:r>
            <a:endParaRPr lang="en-US" dirty="0" smtClean="0"/>
          </a:p>
          <a:p>
            <a:r>
              <a:rPr lang="en-US" dirty="0"/>
              <a:t>The problems of incremental development become particularly acute for </a:t>
            </a:r>
            <a:r>
              <a:rPr lang="en-US" dirty="0" smtClean="0"/>
              <a:t>large, complex</a:t>
            </a:r>
            <a:r>
              <a:rPr lang="en-US" dirty="0"/>
              <a:t>, long-lifetime systems, where different teams develop different parts of </a:t>
            </a:r>
            <a:r>
              <a:rPr lang="en-US" dirty="0" smtClean="0"/>
              <a:t>the system</a:t>
            </a:r>
            <a:r>
              <a:rPr lang="en-US" dirty="0"/>
              <a:t>.</a:t>
            </a:r>
          </a:p>
        </p:txBody>
      </p:sp>
      <p:sp>
        <p:nvSpPr>
          <p:cNvPr id="4" name="Footer Placeholder 3"/>
          <p:cNvSpPr>
            <a:spLocks noGrp="1"/>
          </p:cNvSpPr>
          <p:nvPr>
            <p:ph type="ftr" sz="quarter" idx="11"/>
          </p:nvPr>
        </p:nvSpPr>
        <p:spPr/>
        <p:txBody>
          <a:bodyPr/>
          <a:lstStyle/>
          <a:p>
            <a:r>
              <a:rPr lang="en-US" dirty="0" smtClean="0"/>
              <a:t>CS215 – </a:t>
            </a:r>
            <a:r>
              <a:rPr lang="en-US" dirty="0" err="1" smtClean="0"/>
              <a:t>Rekayasa</a:t>
            </a:r>
            <a:r>
              <a:rPr lang="en-US" dirty="0" smtClean="0"/>
              <a:t> </a:t>
            </a:r>
            <a:r>
              <a:rPr lang="en-US" dirty="0" err="1" smtClean="0"/>
              <a:t>Perangkat</a:t>
            </a:r>
            <a:r>
              <a:rPr lang="en-US" dirty="0" smtClean="0"/>
              <a:t> </a:t>
            </a:r>
            <a:r>
              <a:rPr lang="en-US" dirty="0" err="1" smtClean="0"/>
              <a:t>Lunak</a:t>
            </a:r>
            <a:r>
              <a:rPr lang="en-US" dirty="0" smtClean="0"/>
              <a:t> – Magister </a:t>
            </a:r>
            <a:r>
              <a:rPr lang="en-US" dirty="0" err="1" smtClean="0"/>
              <a:t>Ilmu</a:t>
            </a:r>
            <a:r>
              <a:rPr lang="en-US" dirty="0" smtClean="0"/>
              <a:t> </a:t>
            </a:r>
            <a:r>
              <a:rPr lang="en-US" dirty="0" err="1" smtClean="0"/>
              <a:t>Komputer</a:t>
            </a:r>
            <a:r>
              <a:rPr lang="en-US" dirty="0" smtClean="0"/>
              <a:t> </a:t>
            </a:r>
            <a:r>
              <a:rPr lang="en-US" dirty="0" err="1" smtClean="0"/>
              <a:t>Universitas</a:t>
            </a:r>
            <a:r>
              <a:rPr lang="en-US" dirty="0" smtClean="0"/>
              <a:t> Budi </a:t>
            </a:r>
            <a:r>
              <a:rPr lang="en-US" dirty="0" err="1" smtClean="0"/>
              <a:t>Luhur</a:t>
            </a:r>
            <a:endParaRPr lang="en-US" dirty="0"/>
          </a:p>
        </p:txBody>
      </p:sp>
      <p:sp>
        <p:nvSpPr>
          <p:cNvPr id="5" name="TextBox 4"/>
          <p:cNvSpPr txBox="1"/>
          <p:nvPr/>
        </p:nvSpPr>
        <p:spPr>
          <a:xfrm>
            <a:off x="9674958" y="6265439"/>
            <a:ext cx="2097369" cy="369332"/>
          </a:xfrm>
          <a:prstGeom prst="rect">
            <a:avLst/>
          </a:prstGeom>
          <a:noFill/>
        </p:spPr>
        <p:txBody>
          <a:bodyPr wrap="none" rtlCol="0">
            <a:spAutoFit/>
          </a:bodyPr>
          <a:lstStyle/>
          <a:p>
            <a:r>
              <a:rPr lang="en-US" dirty="0" smtClean="0"/>
              <a:t>[</a:t>
            </a:r>
            <a:r>
              <a:rPr lang="en-US" dirty="0" err="1" smtClean="0"/>
              <a:t>Sommerville</a:t>
            </a:r>
            <a:r>
              <a:rPr lang="en-US" dirty="0" smtClean="0"/>
              <a:t>, 2011]</a:t>
            </a:r>
            <a:endParaRPr lang="id-ID" dirty="0"/>
          </a:p>
        </p:txBody>
      </p:sp>
    </p:spTree>
    <p:extLst>
      <p:ext uri="{BB962C8B-B14F-4D97-AF65-F5344CB8AC3E}">
        <p14:creationId xmlns:p14="http://schemas.microsoft.com/office/powerpoint/2010/main" val="1112515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Evolutionary Model: Prototyping</a:t>
            </a:r>
            <a:endParaRPr lang="id-ID" dirty="0"/>
          </a:p>
        </p:txBody>
      </p:sp>
      <p:sp>
        <p:nvSpPr>
          <p:cNvPr id="5" name="TextBox 4"/>
          <p:cNvSpPr txBox="1"/>
          <p:nvPr/>
        </p:nvSpPr>
        <p:spPr>
          <a:xfrm>
            <a:off x="9674958" y="6265439"/>
            <a:ext cx="1813638" cy="369332"/>
          </a:xfrm>
          <a:prstGeom prst="rect">
            <a:avLst/>
          </a:prstGeom>
          <a:noFill/>
        </p:spPr>
        <p:txBody>
          <a:bodyPr wrap="none" rtlCol="0">
            <a:spAutoFit/>
          </a:bodyPr>
          <a:lstStyle/>
          <a:p>
            <a:r>
              <a:rPr lang="en-US" dirty="0" smtClean="0"/>
              <a:t>[Pressman, 2010]</a:t>
            </a:r>
            <a:endParaRPr lang="id-ID" dirty="0"/>
          </a:p>
        </p:txBody>
      </p:sp>
      <p:sp>
        <p:nvSpPr>
          <p:cNvPr id="6" name="Footer Placeholder 5"/>
          <p:cNvSpPr>
            <a:spLocks noGrp="1"/>
          </p:cNvSpPr>
          <p:nvPr>
            <p:ph type="ftr" sz="quarter" idx="11"/>
          </p:nvPr>
        </p:nvSpPr>
        <p:spPr/>
        <p:txBody>
          <a:bodyPr/>
          <a:lstStyle/>
          <a:p>
            <a:r>
              <a:rPr lang="en-US" smtClean="0"/>
              <a:t>CS215 – Rekayasa Perangkat Lunak – Magister Ilmu Komputer Universitas Budi Luhur</a:t>
            </a:r>
            <a:endParaRPr lang="en-US" dirty="0"/>
          </a:p>
        </p:txBody>
      </p:sp>
      <p:pic>
        <p:nvPicPr>
          <p:cNvPr id="7" name="Content Placeholder 6"/>
          <p:cNvPicPr>
            <a:picLocks noGrp="1" noChangeAspect="1"/>
          </p:cNvPicPr>
          <p:nvPr>
            <p:ph idx="1"/>
          </p:nvPr>
        </p:nvPicPr>
        <p:blipFill>
          <a:blip r:embed="rId3"/>
          <a:stretch>
            <a:fillRect/>
          </a:stretch>
        </p:blipFill>
        <p:spPr>
          <a:xfrm>
            <a:off x="4140390" y="1953219"/>
            <a:ext cx="4706554" cy="4506526"/>
          </a:xfrm>
          <a:prstGeom prst="rect">
            <a:avLst/>
          </a:prstGeom>
        </p:spPr>
      </p:pic>
    </p:spTree>
    <p:extLst>
      <p:ext uri="{BB962C8B-B14F-4D97-AF65-F5344CB8AC3E}">
        <p14:creationId xmlns:p14="http://schemas.microsoft.com/office/powerpoint/2010/main" val="4002176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id-ID" dirty="0"/>
          </a:p>
        </p:txBody>
      </p:sp>
      <p:sp>
        <p:nvSpPr>
          <p:cNvPr id="3" name="Content Placeholder 2"/>
          <p:cNvSpPr>
            <a:spLocks noGrp="1"/>
          </p:cNvSpPr>
          <p:nvPr>
            <p:ph idx="1"/>
          </p:nvPr>
        </p:nvSpPr>
        <p:spPr/>
        <p:txBody>
          <a:bodyPr>
            <a:normAutofit/>
          </a:bodyPr>
          <a:lstStyle/>
          <a:p>
            <a:r>
              <a:rPr lang="en-US" dirty="0" smtClean="0"/>
              <a:t>General Principles of Software Engineering</a:t>
            </a:r>
          </a:p>
          <a:p>
            <a:r>
              <a:rPr lang="en-US" dirty="0" smtClean="0"/>
              <a:t>Software Process</a:t>
            </a:r>
          </a:p>
          <a:p>
            <a:r>
              <a:rPr lang="en-US" dirty="0" smtClean="0"/>
              <a:t>Software Process Models</a:t>
            </a:r>
          </a:p>
          <a:p>
            <a:r>
              <a:rPr lang="en-US" dirty="0" smtClean="0"/>
              <a:t>Selecting the </a:t>
            </a:r>
            <a:r>
              <a:rPr lang="id-ID" dirty="0" err="1" smtClean="0"/>
              <a:t>Software</a:t>
            </a:r>
            <a:r>
              <a:rPr lang="id-ID" dirty="0" smtClean="0"/>
              <a:t> </a:t>
            </a:r>
            <a:r>
              <a:rPr lang="id-ID" dirty="0" err="1" smtClean="0"/>
              <a:t>Process</a:t>
            </a:r>
            <a:r>
              <a:rPr lang="en-US" smtClean="0"/>
              <a:t> Model.</a:t>
            </a:r>
            <a:endParaRPr lang="id-ID"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31392961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Prototyping Benefits</a:t>
            </a:r>
            <a:endParaRPr lang="id-ID" dirty="0"/>
          </a:p>
        </p:txBody>
      </p:sp>
      <p:sp>
        <p:nvSpPr>
          <p:cNvPr id="5" name="TextBox 4"/>
          <p:cNvSpPr txBox="1"/>
          <p:nvPr/>
        </p:nvSpPr>
        <p:spPr>
          <a:xfrm>
            <a:off x="9674958" y="6265439"/>
            <a:ext cx="2097369" cy="369332"/>
          </a:xfrm>
          <a:prstGeom prst="rect">
            <a:avLst/>
          </a:prstGeom>
          <a:noFill/>
        </p:spPr>
        <p:txBody>
          <a:bodyPr wrap="none" rtlCol="0">
            <a:spAutoFit/>
          </a:bodyPr>
          <a:lstStyle/>
          <a:p>
            <a:r>
              <a:rPr lang="en-US" dirty="0" smtClean="0"/>
              <a:t>[</a:t>
            </a:r>
            <a:r>
              <a:rPr lang="en-US" dirty="0" err="1" smtClean="0"/>
              <a:t>Sommerville</a:t>
            </a:r>
            <a:r>
              <a:rPr lang="en-US" dirty="0" smtClean="0"/>
              <a:t>, 2011]</a:t>
            </a:r>
            <a:endParaRPr lang="id-ID" dirty="0"/>
          </a:p>
        </p:txBody>
      </p:sp>
      <p:sp>
        <p:nvSpPr>
          <p:cNvPr id="6" name="Footer Placeholder 5"/>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3" name="Content Placeholder 2"/>
          <p:cNvSpPr>
            <a:spLocks noGrp="1"/>
          </p:cNvSpPr>
          <p:nvPr>
            <p:ph idx="1"/>
          </p:nvPr>
        </p:nvSpPr>
        <p:spPr>
          <a:xfrm>
            <a:off x="1484310" y="2218765"/>
            <a:ext cx="10018713" cy="4046674"/>
          </a:xfrm>
        </p:spPr>
        <p:txBody>
          <a:bodyPr>
            <a:normAutofit/>
          </a:bodyPr>
          <a:lstStyle/>
          <a:p>
            <a:r>
              <a:rPr lang="en-US" dirty="0"/>
              <a:t>Improved system usability.</a:t>
            </a:r>
          </a:p>
          <a:p>
            <a:r>
              <a:rPr lang="en-US" dirty="0"/>
              <a:t>A closer match to users’ real needs.</a:t>
            </a:r>
          </a:p>
          <a:p>
            <a:r>
              <a:rPr lang="en-US" dirty="0"/>
              <a:t>Improved design quality.</a:t>
            </a:r>
          </a:p>
          <a:p>
            <a:r>
              <a:rPr lang="en-US" dirty="0"/>
              <a:t>Improved maintainability.</a:t>
            </a:r>
          </a:p>
          <a:p>
            <a:r>
              <a:rPr lang="en-US" dirty="0"/>
              <a:t>Reduced development effort</a:t>
            </a:r>
            <a:r>
              <a:rPr lang="en-US" dirty="0" smtClean="0"/>
              <a:t>.</a:t>
            </a:r>
            <a:endParaRPr lang="en-US" dirty="0"/>
          </a:p>
        </p:txBody>
      </p:sp>
    </p:spTree>
    <p:extLst>
      <p:ext uri="{BB962C8B-B14F-4D97-AF65-F5344CB8AC3E}">
        <p14:creationId xmlns:p14="http://schemas.microsoft.com/office/powerpoint/2010/main" val="3471128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Prototyping Problems</a:t>
            </a:r>
            <a:endParaRPr lang="id-ID" dirty="0"/>
          </a:p>
        </p:txBody>
      </p:sp>
      <p:sp>
        <p:nvSpPr>
          <p:cNvPr id="5" name="TextBox 4"/>
          <p:cNvSpPr txBox="1"/>
          <p:nvPr/>
        </p:nvSpPr>
        <p:spPr>
          <a:xfrm>
            <a:off x="9674958" y="6265439"/>
            <a:ext cx="1813638" cy="369332"/>
          </a:xfrm>
          <a:prstGeom prst="rect">
            <a:avLst/>
          </a:prstGeom>
          <a:noFill/>
        </p:spPr>
        <p:txBody>
          <a:bodyPr wrap="none" rtlCol="0">
            <a:spAutoFit/>
          </a:bodyPr>
          <a:lstStyle/>
          <a:p>
            <a:r>
              <a:rPr lang="en-US" dirty="0" smtClean="0"/>
              <a:t>[Pressman, 2010]</a:t>
            </a:r>
            <a:endParaRPr lang="id-ID" dirty="0"/>
          </a:p>
        </p:txBody>
      </p:sp>
      <p:sp>
        <p:nvSpPr>
          <p:cNvPr id="6" name="Footer Placeholder 5"/>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3" name="Content Placeholder 2"/>
          <p:cNvSpPr>
            <a:spLocks noGrp="1"/>
          </p:cNvSpPr>
          <p:nvPr>
            <p:ph idx="1"/>
          </p:nvPr>
        </p:nvSpPr>
        <p:spPr>
          <a:xfrm>
            <a:off x="1484310" y="2218765"/>
            <a:ext cx="10018713" cy="4046674"/>
          </a:xfrm>
        </p:spPr>
        <p:txBody>
          <a:bodyPr>
            <a:normAutofit fontScale="92500" lnSpcReduction="20000"/>
          </a:bodyPr>
          <a:lstStyle/>
          <a:p>
            <a:r>
              <a:rPr lang="en-US" dirty="0">
                <a:solidFill>
                  <a:srgbClr val="FF0000"/>
                </a:solidFill>
              </a:rPr>
              <a:t>Stakeholders</a:t>
            </a:r>
            <a:r>
              <a:rPr lang="en-US" dirty="0"/>
              <a:t> see what appears to be a working version of the </a:t>
            </a:r>
            <a:r>
              <a:rPr lang="en-US" dirty="0" smtClean="0"/>
              <a:t>software, </a:t>
            </a:r>
            <a:r>
              <a:rPr lang="en-US" dirty="0" smtClean="0">
                <a:solidFill>
                  <a:srgbClr val="FF0000"/>
                </a:solidFill>
              </a:rPr>
              <a:t>unaware</a:t>
            </a:r>
            <a:r>
              <a:rPr lang="en-US" dirty="0" smtClean="0"/>
              <a:t> </a:t>
            </a:r>
            <a:r>
              <a:rPr lang="en-US" dirty="0"/>
              <a:t>that the prototype is held together haphazardly, </a:t>
            </a:r>
            <a:r>
              <a:rPr lang="en-US" dirty="0">
                <a:solidFill>
                  <a:srgbClr val="FF0000"/>
                </a:solidFill>
              </a:rPr>
              <a:t>unaware</a:t>
            </a:r>
            <a:r>
              <a:rPr lang="en-US" dirty="0"/>
              <a:t> that in </a:t>
            </a:r>
            <a:r>
              <a:rPr lang="en-US" dirty="0" smtClean="0"/>
              <a:t>the rush </a:t>
            </a:r>
            <a:r>
              <a:rPr lang="en-US" dirty="0"/>
              <a:t>to get it working you haven’t considered overall software quality </a:t>
            </a:r>
            <a:r>
              <a:rPr lang="en-US" dirty="0" smtClean="0"/>
              <a:t>or long-term </a:t>
            </a:r>
            <a:r>
              <a:rPr lang="en-US" dirty="0"/>
              <a:t>maintainability. When informed that the product must be rebuilt </a:t>
            </a:r>
            <a:r>
              <a:rPr lang="en-US" dirty="0" smtClean="0"/>
              <a:t>so that </a:t>
            </a:r>
            <a:r>
              <a:rPr lang="en-US" dirty="0"/>
              <a:t>high levels of quality can be maintained, </a:t>
            </a:r>
            <a:r>
              <a:rPr lang="en-US" dirty="0">
                <a:solidFill>
                  <a:srgbClr val="FF0000"/>
                </a:solidFill>
              </a:rPr>
              <a:t>stakeholders cry foul </a:t>
            </a:r>
            <a:r>
              <a:rPr lang="en-US" dirty="0" smtClean="0"/>
              <a:t>and demand </a:t>
            </a:r>
            <a:r>
              <a:rPr lang="en-US" dirty="0"/>
              <a:t>that “</a:t>
            </a:r>
            <a:r>
              <a:rPr lang="en-US" dirty="0">
                <a:solidFill>
                  <a:srgbClr val="FF0000"/>
                </a:solidFill>
              </a:rPr>
              <a:t>a few fixes</a:t>
            </a:r>
            <a:r>
              <a:rPr lang="en-US" dirty="0"/>
              <a:t>” be applied to make the prototype a </a:t>
            </a:r>
            <a:r>
              <a:rPr lang="en-US" dirty="0" smtClean="0"/>
              <a:t>working product</a:t>
            </a:r>
            <a:r>
              <a:rPr lang="en-US" dirty="0"/>
              <a:t>. Too often, software development management </a:t>
            </a:r>
            <a:r>
              <a:rPr lang="en-US" dirty="0">
                <a:solidFill>
                  <a:srgbClr val="FF0000"/>
                </a:solidFill>
              </a:rPr>
              <a:t>relents</a:t>
            </a:r>
            <a:r>
              <a:rPr lang="en-US" dirty="0"/>
              <a:t>.</a:t>
            </a:r>
          </a:p>
          <a:p>
            <a:r>
              <a:rPr lang="en-US" dirty="0" smtClean="0"/>
              <a:t>As </a:t>
            </a:r>
            <a:r>
              <a:rPr lang="en-US" dirty="0"/>
              <a:t>a </a:t>
            </a:r>
            <a:r>
              <a:rPr lang="en-US" dirty="0">
                <a:solidFill>
                  <a:srgbClr val="FF0000"/>
                </a:solidFill>
              </a:rPr>
              <a:t>software engineer</a:t>
            </a:r>
            <a:r>
              <a:rPr lang="en-US" dirty="0"/>
              <a:t>, you often make implementation </a:t>
            </a:r>
            <a:r>
              <a:rPr lang="en-US" dirty="0">
                <a:solidFill>
                  <a:srgbClr val="FF0000"/>
                </a:solidFill>
              </a:rPr>
              <a:t>compromises</a:t>
            </a:r>
            <a:r>
              <a:rPr lang="en-US" dirty="0"/>
              <a:t> </a:t>
            </a:r>
            <a:r>
              <a:rPr lang="en-US" dirty="0" smtClean="0"/>
              <a:t>in order </a:t>
            </a:r>
            <a:r>
              <a:rPr lang="en-US" dirty="0"/>
              <a:t>to get a </a:t>
            </a:r>
            <a:r>
              <a:rPr lang="en-US" dirty="0">
                <a:solidFill>
                  <a:srgbClr val="FF0000"/>
                </a:solidFill>
              </a:rPr>
              <a:t>prototype working quickly</a:t>
            </a:r>
            <a:r>
              <a:rPr lang="en-US" dirty="0"/>
              <a:t>. An </a:t>
            </a:r>
            <a:r>
              <a:rPr lang="en-US" dirty="0">
                <a:solidFill>
                  <a:srgbClr val="FF0000"/>
                </a:solidFill>
              </a:rPr>
              <a:t>inappropriate operating </a:t>
            </a:r>
            <a:r>
              <a:rPr lang="en-US" dirty="0" smtClean="0">
                <a:solidFill>
                  <a:srgbClr val="FF0000"/>
                </a:solidFill>
              </a:rPr>
              <a:t>system </a:t>
            </a:r>
            <a:r>
              <a:rPr lang="en-US" dirty="0" smtClean="0"/>
              <a:t>or </a:t>
            </a:r>
            <a:r>
              <a:rPr lang="en-US" dirty="0"/>
              <a:t>programming language may be used simply because it is available </a:t>
            </a:r>
            <a:r>
              <a:rPr lang="en-US" dirty="0" smtClean="0"/>
              <a:t>and known</a:t>
            </a:r>
            <a:r>
              <a:rPr lang="en-US" dirty="0"/>
              <a:t>; an </a:t>
            </a:r>
            <a:r>
              <a:rPr lang="en-US" dirty="0">
                <a:solidFill>
                  <a:srgbClr val="FF0000"/>
                </a:solidFill>
              </a:rPr>
              <a:t>inefficient algorithm </a:t>
            </a:r>
            <a:r>
              <a:rPr lang="en-US" dirty="0"/>
              <a:t>may be implemented simply to </a:t>
            </a:r>
            <a:r>
              <a:rPr lang="en-US" dirty="0" smtClean="0"/>
              <a:t>demonstrate capability</a:t>
            </a:r>
            <a:r>
              <a:rPr lang="en-US" dirty="0"/>
              <a:t>. After a time, you may become comfortable with these choices </a:t>
            </a:r>
            <a:r>
              <a:rPr lang="en-US" dirty="0" smtClean="0"/>
              <a:t>and forget </a:t>
            </a:r>
            <a:r>
              <a:rPr lang="en-US" dirty="0"/>
              <a:t>all the reasons why they were inappropriate. The </a:t>
            </a:r>
            <a:r>
              <a:rPr lang="en-US" dirty="0" smtClean="0"/>
              <a:t>less-than-ideal choice </a:t>
            </a:r>
            <a:r>
              <a:rPr lang="en-US" dirty="0"/>
              <a:t>has now become an integral part of the system</a:t>
            </a:r>
            <a:endParaRPr lang="id-ID" dirty="0"/>
          </a:p>
        </p:txBody>
      </p:sp>
    </p:spTree>
    <p:extLst>
      <p:ext uri="{BB962C8B-B14F-4D97-AF65-F5344CB8AC3E}">
        <p14:creationId xmlns:p14="http://schemas.microsoft.com/office/powerpoint/2010/main" val="852665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Evolutionary Model: The Spiral</a:t>
            </a:r>
            <a:endParaRPr lang="id-ID" dirty="0"/>
          </a:p>
        </p:txBody>
      </p:sp>
      <p:sp>
        <p:nvSpPr>
          <p:cNvPr id="5" name="TextBox 4"/>
          <p:cNvSpPr txBox="1"/>
          <p:nvPr/>
        </p:nvSpPr>
        <p:spPr>
          <a:xfrm>
            <a:off x="9674958" y="6265439"/>
            <a:ext cx="1813638" cy="369332"/>
          </a:xfrm>
          <a:prstGeom prst="rect">
            <a:avLst/>
          </a:prstGeom>
          <a:noFill/>
        </p:spPr>
        <p:txBody>
          <a:bodyPr wrap="none" rtlCol="0">
            <a:spAutoFit/>
          </a:bodyPr>
          <a:lstStyle/>
          <a:p>
            <a:r>
              <a:rPr lang="en-US" dirty="0" smtClean="0"/>
              <a:t>[Pressman, 2010]</a:t>
            </a:r>
            <a:endParaRPr lang="id-ID" dirty="0"/>
          </a:p>
        </p:txBody>
      </p:sp>
      <p:sp>
        <p:nvSpPr>
          <p:cNvPr id="6" name="Footer Placeholder 5"/>
          <p:cNvSpPr>
            <a:spLocks noGrp="1"/>
          </p:cNvSpPr>
          <p:nvPr>
            <p:ph type="ftr" sz="quarter" idx="11"/>
          </p:nvPr>
        </p:nvSpPr>
        <p:spPr/>
        <p:txBody>
          <a:bodyPr/>
          <a:lstStyle/>
          <a:p>
            <a:r>
              <a:rPr lang="en-US" smtClean="0"/>
              <a:t>CS215 – Rekayasa Perangkat Lunak – Magister Ilmu Komputer Universitas Budi Luhur</a:t>
            </a:r>
            <a:endParaRPr lang="en-US" dirty="0"/>
          </a:p>
        </p:txBody>
      </p:sp>
      <p:pic>
        <p:nvPicPr>
          <p:cNvPr id="4" name="Content Placeholder 3"/>
          <p:cNvPicPr>
            <a:picLocks noGrp="1" noChangeAspect="1"/>
          </p:cNvPicPr>
          <p:nvPr>
            <p:ph idx="1"/>
          </p:nvPr>
        </p:nvPicPr>
        <p:blipFill>
          <a:blip r:embed="rId3"/>
          <a:stretch>
            <a:fillRect/>
          </a:stretch>
        </p:blipFill>
        <p:spPr>
          <a:xfrm>
            <a:off x="3437093" y="2125014"/>
            <a:ext cx="6113147" cy="4140425"/>
          </a:xfrm>
          <a:prstGeom prst="rect">
            <a:avLst/>
          </a:prstGeom>
        </p:spPr>
      </p:pic>
    </p:spTree>
    <p:extLst>
      <p:ext uri="{BB962C8B-B14F-4D97-AF65-F5344CB8AC3E}">
        <p14:creationId xmlns:p14="http://schemas.microsoft.com/office/powerpoint/2010/main" val="2897704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Evolutionary Model: The Spiral</a:t>
            </a:r>
            <a:endParaRPr lang="id-ID" dirty="0"/>
          </a:p>
        </p:txBody>
      </p:sp>
      <p:sp>
        <p:nvSpPr>
          <p:cNvPr id="5" name="TextBox 4"/>
          <p:cNvSpPr txBox="1"/>
          <p:nvPr/>
        </p:nvSpPr>
        <p:spPr>
          <a:xfrm>
            <a:off x="9674958" y="6265439"/>
            <a:ext cx="1813638" cy="369332"/>
          </a:xfrm>
          <a:prstGeom prst="rect">
            <a:avLst/>
          </a:prstGeom>
          <a:noFill/>
        </p:spPr>
        <p:txBody>
          <a:bodyPr wrap="none" rtlCol="0">
            <a:spAutoFit/>
          </a:bodyPr>
          <a:lstStyle/>
          <a:p>
            <a:r>
              <a:rPr lang="en-US" dirty="0" smtClean="0"/>
              <a:t>[Pressman, 2010]</a:t>
            </a:r>
            <a:endParaRPr lang="id-ID" dirty="0"/>
          </a:p>
        </p:txBody>
      </p:sp>
      <p:sp>
        <p:nvSpPr>
          <p:cNvPr id="6" name="Footer Placeholder 5"/>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3" name="Content Placeholder 2"/>
          <p:cNvSpPr>
            <a:spLocks noGrp="1"/>
          </p:cNvSpPr>
          <p:nvPr>
            <p:ph idx="1"/>
          </p:nvPr>
        </p:nvSpPr>
        <p:spPr>
          <a:xfrm>
            <a:off x="1484310" y="2232213"/>
            <a:ext cx="10018713" cy="3913094"/>
          </a:xfrm>
        </p:spPr>
        <p:txBody>
          <a:bodyPr>
            <a:normAutofit fontScale="92500" lnSpcReduction="20000"/>
          </a:bodyPr>
          <a:lstStyle/>
          <a:p>
            <a:r>
              <a:rPr lang="en-US" dirty="0"/>
              <a:t>A spiral model is divided into a set of framework activities defined by the </a:t>
            </a:r>
            <a:r>
              <a:rPr lang="en-US" dirty="0" smtClean="0"/>
              <a:t>software engineering team.</a:t>
            </a:r>
          </a:p>
          <a:p>
            <a:r>
              <a:rPr lang="en-US" dirty="0" smtClean="0"/>
              <a:t>The software team </a:t>
            </a:r>
            <a:r>
              <a:rPr lang="en-US" dirty="0"/>
              <a:t>performs activities that are implied by a circuit around the spiral in a </a:t>
            </a:r>
            <a:r>
              <a:rPr lang="en-US" dirty="0" smtClean="0"/>
              <a:t>clockwise direction</a:t>
            </a:r>
            <a:r>
              <a:rPr lang="en-US" dirty="0"/>
              <a:t>, beginning at the center. </a:t>
            </a:r>
            <a:endParaRPr lang="en-US" dirty="0" smtClean="0"/>
          </a:p>
          <a:p>
            <a:r>
              <a:rPr lang="en-US" dirty="0"/>
              <a:t>Anchor point milestones—a combination of work products and </a:t>
            </a:r>
            <a:r>
              <a:rPr lang="en-US" dirty="0" smtClean="0"/>
              <a:t>conditions that </a:t>
            </a:r>
            <a:r>
              <a:rPr lang="en-US" dirty="0"/>
              <a:t>are attained along the path of the spiral—are noted for each evolutionary </a:t>
            </a:r>
            <a:r>
              <a:rPr lang="en-US" dirty="0" smtClean="0"/>
              <a:t>pass.</a:t>
            </a:r>
          </a:p>
          <a:p>
            <a:r>
              <a:rPr lang="en-US" dirty="0"/>
              <a:t>The first circuit around the spiral might result in the development of a </a:t>
            </a:r>
            <a:r>
              <a:rPr lang="en-US" dirty="0" smtClean="0"/>
              <a:t>product specification</a:t>
            </a:r>
            <a:r>
              <a:rPr lang="en-US" dirty="0"/>
              <a:t>; subsequent passes around the spiral might be used to develop a prototype and then progressively more sophisticated versions of the </a:t>
            </a:r>
            <a:r>
              <a:rPr lang="en-US" dirty="0" smtClean="0"/>
              <a:t>software.</a:t>
            </a:r>
          </a:p>
          <a:p>
            <a:r>
              <a:rPr lang="en-US" dirty="0"/>
              <a:t>Cost </a:t>
            </a:r>
            <a:r>
              <a:rPr lang="en-US" dirty="0" smtClean="0"/>
              <a:t>and schedule </a:t>
            </a:r>
            <a:r>
              <a:rPr lang="en-US" dirty="0"/>
              <a:t>are adjusted based on feedback derived from the customer after delivery.</a:t>
            </a:r>
            <a:endParaRPr lang="id-ID" dirty="0"/>
          </a:p>
        </p:txBody>
      </p:sp>
    </p:spTree>
    <p:extLst>
      <p:ext uri="{BB962C8B-B14F-4D97-AF65-F5344CB8AC3E}">
        <p14:creationId xmlns:p14="http://schemas.microsoft.com/office/powerpoint/2010/main" val="3844682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Evolutionary Model: The Spiral</a:t>
            </a:r>
            <a:endParaRPr lang="id-ID" dirty="0"/>
          </a:p>
        </p:txBody>
      </p:sp>
      <p:sp>
        <p:nvSpPr>
          <p:cNvPr id="5" name="TextBox 4"/>
          <p:cNvSpPr txBox="1"/>
          <p:nvPr/>
        </p:nvSpPr>
        <p:spPr>
          <a:xfrm>
            <a:off x="9674958" y="6265439"/>
            <a:ext cx="2097369" cy="369332"/>
          </a:xfrm>
          <a:prstGeom prst="rect">
            <a:avLst/>
          </a:prstGeom>
          <a:noFill/>
        </p:spPr>
        <p:txBody>
          <a:bodyPr wrap="none" rtlCol="0">
            <a:spAutoFit/>
          </a:bodyPr>
          <a:lstStyle/>
          <a:p>
            <a:r>
              <a:rPr lang="en-US" dirty="0" smtClean="0"/>
              <a:t>[</a:t>
            </a:r>
            <a:r>
              <a:rPr lang="en-US" dirty="0" err="1" smtClean="0"/>
              <a:t>Sommerville</a:t>
            </a:r>
            <a:r>
              <a:rPr lang="en-US" dirty="0" smtClean="0"/>
              <a:t>, 2011]</a:t>
            </a:r>
            <a:endParaRPr lang="id-ID" dirty="0"/>
          </a:p>
        </p:txBody>
      </p:sp>
      <p:sp>
        <p:nvSpPr>
          <p:cNvPr id="6" name="Footer Placeholder 5"/>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3" name="Content Placeholder 2"/>
          <p:cNvSpPr>
            <a:spLocks noGrp="1"/>
          </p:cNvSpPr>
          <p:nvPr>
            <p:ph idx="1"/>
          </p:nvPr>
        </p:nvSpPr>
        <p:spPr>
          <a:xfrm>
            <a:off x="1484310" y="2232213"/>
            <a:ext cx="10018713" cy="3913094"/>
          </a:xfrm>
        </p:spPr>
        <p:txBody>
          <a:bodyPr>
            <a:normAutofit lnSpcReduction="10000"/>
          </a:bodyPr>
          <a:lstStyle/>
          <a:p>
            <a:pPr marL="0" indent="0">
              <a:buNone/>
            </a:pPr>
            <a:r>
              <a:rPr lang="en-US" dirty="0"/>
              <a:t>Each loop in the spiral is split into four </a:t>
            </a:r>
            <a:r>
              <a:rPr lang="en-US" dirty="0" smtClean="0"/>
              <a:t>sectors:</a:t>
            </a:r>
          </a:p>
          <a:p>
            <a:r>
              <a:rPr lang="en-US" dirty="0">
                <a:solidFill>
                  <a:srgbClr val="FF0000"/>
                </a:solidFill>
              </a:rPr>
              <a:t>Objective </a:t>
            </a:r>
            <a:r>
              <a:rPr lang="en-US" dirty="0" smtClean="0">
                <a:solidFill>
                  <a:srgbClr val="FF0000"/>
                </a:solidFill>
              </a:rPr>
              <a:t>setting</a:t>
            </a:r>
            <a:r>
              <a:rPr lang="en-US" dirty="0" smtClean="0"/>
              <a:t>. </a:t>
            </a:r>
            <a:r>
              <a:rPr lang="en-US" dirty="0"/>
              <a:t>Specific objectives for that phase of the project are </a:t>
            </a:r>
            <a:r>
              <a:rPr lang="en-US" dirty="0" smtClean="0"/>
              <a:t>defined</a:t>
            </a:r>
          </a:p>
          <a:p>
            <a:r>
              <a:rPr lang="en-US" dirty="0">
                <a:solidFill>
                  <a:srgbClr val="FF0000"/>
                </a:solidFill>
              </a:rPr>
              <a:t>Risk assessment and </a:t>
            </a:r>
            <a:r>
              <a:rPr lang="en-US" dirty="0" smtClean="0">
                <a:solidFill>
                  <a:srgbClr val="FF0000"/>
                </a:solidFill>
              </a:rPr>
              <a:t>reduction</a:t>
            </a:r>
            <a:r>
              <a:rPr lang="en-US" dirty="0" smtClean="0"/>
              <a:t>. </a:t>
            </a:r>
            <a:r>
              <a:rPr lang="en-US" dirty="0"/>
              <a:t>For each of the identified project risks, a </a:t>
            </a:r>
            <a:r>
              <a:rPr lang="en-US" dirty="0" smtClean="0"/>
              <a:t>detailed analysis </a:t>
            </a:r>
            <a:r>
              <a:rPr lang="en-US" dirty="0"/>
              <a:t>is carried out</a:t>
            </a:r>
            <a:r>
              <a:rPr lang="en-US" dirty="0" smtClean="0"/>
              <a:t>.</a:t>
            </a:r>
          </a:p>
          <a:p>
            <a:r>
              <a:rPr lang="en-US" dirty="0">
                <a:solidFill>
                  <a:srgbClr val="FF0000"/>
                </a:solidFill>
              </a:rPr>
              <a:t>Development and </a:t>
            </a:r>
            <a:r>
              <a:rPr lang="en-US" dirty="0" smtClean="0">
                <a:solidFill>
                  <a:srgbClr val="FF0000"/>
                </a:solidFill>
              </a:rPr>
              <a:t>validation</a:t>
            </a:r>
            <a:r>
              <a:rPr lang="en-US" dirty="0" smtClean="0"/>
              <a:t>. </a:t>
            </a:r>
            <a:r>
              <a:rPr lang="en-US" dirty="0"/>
              <a:t>After risk evaluation, a development model for </a:t>
            </a:r>
            <a:r>
              <a:rPr lang="en-US" dirty="0" smtClean="0"/>
              <a:t>the system </a:t>
            </a:r>
            <a:r>
              <a:rPr lang="en-US" dirty="0"/>
              <a:t>is chosen</a:t>
            </a:r>
            <a:r>
              <a:rPr lang="en-US" dirty="0" smtClean="0"/>
              <a:t>.</a:t>
            </a:r>
          </a:p>
          <a:p>
            <a:r>
              <a:rPr lang="en-US" dirty="0" smtClean="0">
                <a:solidFill>
                  <a:srgbClr val="FF0000"/>
                </a:solidFill>
              </a:rPr>
              <a:t>Planning</a:t>
            </a:r>
            <a:r>
              <a:rPr lang="en-US" dirty="0" smtClean="0"/>
              <a:t>. </a:t>
            </a:r>
            <a:r>
              <a:rPr lang="en-US" dirty="0"/>
              <a:t>The project is reviewed and a decision made whether to continue </a:t>
            </a:r>
            <a:r>
              <a:rPr lang="en-US" dirty="0" smtClean="0"/>
              <a:t>with a </a:t>
            </a:r>
            <a:r>
              <a:rPr lang="en-US" dirty="0"/>
              <a:t>further loop of the </a:t>
            </a:r>
            <a:r>
              <a:rPr lang="en-US" dirty="0" smtClean="0"/>
              <a:t>spiral.</a:t>
            </a:r>
            <a:endParaRPr lang="id-ID" dirty="0"/>
          </a:p>
        </p:txBody>
      </p:sp>
    </p:spTree>
    <p:extLst>
      <p:ext uri="{BB962C8B-B14F-4D97-AF65-F5344CB8AC3E}">
        <p14:creationId xmlns:p14="http://schemas.microsoft.com/office/powerpoint/2010/main" val="191601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Evolutionary Model: Concurrent</a:t>
            </a:r>
            <a:endParaRPr lang="id-ID" dirty="0"/>
          </a:p>
        </p:txBody>
      </p:sp>
      <p:sp>
        <p:nvSpPr>
          <p:cNvPr id="5" name="TextBox 4"/>
          <p:cNvSpPr txBox="1"/>
          <p:nvPr/>
        </p:nvSpPr>
        <p:spPr>
          <a:xfrm>
            <a:off x="9674958" y="6265439"/>
            <a:ext cx="1813638" cy="369332"/>
          </a:xfrm>
          <a:prstGeom prst="rect">
            <a:avLst/>
          </a:prstGeom>
          <a:noFill/>
        </p:spPr>
        <p:txBody>
          <a:bodyPr wrap="none" rtlCol="0">
            <a:spAutoFit/>
          </a:bodyPr>
          <a:lstStyle/>
          <a:p>
            <a:r>
              <a:rPr lang="en-US" dirty="0" smtClean="0"/>
              <a:t>[Pressman, 2010]</a:t>
            </a:r>
            <a:endParaRPr lang="id-ID" dirty="0"/>
          </a:p>
        </p:txBody>
      </p:sp>
      <p:sp>
        <p:nvSpPr>
          <p:cNvPr id="6" name="Footer Placeholder 5"/>
          <p:cNvSpPr>
            <a:spLocks noGrp="1"/>
          </p:cNvSpPr>
          <p:nvPr>
            <p:ph type="ftr" sz="quarter" idx="11"/>
          </p:nvPr>
        </p:nvSpPr>
        <p:spPr/>
        <p:txBody>
          <a:bodyPr/>
          <a:lstStyle/>
          <a:p>
            <a:r>
              <a:rPr lang="en-US" smtClean="0"/>
              <a:t>CS215 – Rekayasa Perangkat Lunak – Magister Ilmu Komputer Universitas Budi Luhur</a:t>
            </a:r>
            <a:endParaRPr lang="en-US" dirty="0"/>
          </a:p>
        </p:txBody>
      </p:sp>
      <p:pic>
        <p:nvPicPr>
          <p:cNvPr id="7" name="Content Placeholder 6"/>
          <p:cNvPicPr>
            <a:picLocks noGrp="1" noChangeAspect="1"/>
          </p:cNvPicPr>
          <p:nvPr>
            <p:ph idx="1"/>
          </p:nvPr>
        </p:nvPicPr>
        <p:blipFill>
          <a:blip r:embed="rId3"/>
          <a:stretch>
            <a:fillRect/>
          </a:stretch>
        </p:blipFill>
        <p:spPr>
          <a:xfrm>
            <a:off x="4477870" y="1463019"/>
            <a:ext cx="4035397" cy="5171752"/>
          </a:xfrm>
          <a:prstGeom prst="rect">
            <a:avLst/>
          </a:prstGeom>
        </p:spPr>
      </p:pic>
    </p:spTree>
    <p:extLst>
      <p:ext uri="{BB962C8B-B14F-4D97-AF65-F5344CB8AC3E}">
        <p14:creationId xmlns:p14="http://schemas.microsoft.com/office/powerpoint/2010/main" val="3543147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a break again…</a:t>
            </a:r>
            <a:endParaRPr lang="id-ID" dirty="0"/>
          </a:p>
        </p:txBody>
      </p:sp>
      <p:sp>
        <p:nvSpPr>
          <p:cNvPr id="3" name="Content Placeholder 2"/>
          <p:cNvSpPr>
            <a:spLocks noGrp="1"/>
          </p:cNvSpPr>
          <p:nvPr>
            <p:ph idx="1"/>
          </p:nvPr>
        </p:nvSpPr>
        <p:spPr/>
        <p:txBody>
          <a:bodyPr/>
          <a:lstStyle/>
          <a:p>
            <a:r>
              <a:rPr lang="id-ID" dirty="0">
                <a:hlinkClick r:id="rId2"/>
              </a:rPr>
              <a:t>https://youtu.be/-</a:t>
            </a:r>
            <a:r>
              <a:rPr lang="id-ID" dirty="0" smtClean="0">
                <a:hlinkClick r:id="rId2"/>
              </a:rPr>
              <a:t>79uIRQiAFM</a:t>
            </a:r>
            <a:r>
              <a:rPr lang="en-US" dirty="0" smtClean="0"/>
              <a:t> </a:t>
            </a:r>
            <a:endParaRPr lang="id-ID"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1122159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Rapid Application Development (RAD)</a:t>
            </a:r>
            <a:endParaRPr lang="id-ID" dirty="0"/>
          </a:p>
        </p:txBody>
      </p:sp>
      <p:pic>
        <p:nvPicPr>
          <p:cNvPr id="5" name="Content Placeholder 4"/>
          <p:cNvPicPr>
            <a:picLocks noGrp="1" noChangeAspect="1"/>
          </p:cNvPicPr>
          <p:nvPr>
            <p:ph idx="1"/>
          </p:nvPr>
        </p:nvPicPr>
        <p:blipFill>
          <a:blip r:embed="rId2"/>
          <a:stretch>
            <a:fillRect/>
          </a:stretch>
        </p:blipFill>
        <p:spPr>
          <a:xfrm>
            <a:off x="2903865" y="2089056"/>
            <a:ext cx="6925936" cy="3687290"/>
          </a:xfrm>
          <a:prstGeom prst="rect">
            <a:avLst/>
          </a:prstGeom>
        </p:spPr>
      </p:pic>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1749352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Rapid Application Development (RAD)</a:t>
            </a:r>
            <a:endParaRPr lang="id-ID"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3" name="Content Placeholder 2"/>
          <p:cNvSpPr>
            <a:spLocks noGrp="1"/>
          </p:cNvSpPr>
          <p:nvPr>
            <p:ph idx="1"/>
          </p:nvPr>
        </p:nvSpPr>
        <p:spPr>
          <a:xfrm>
            <a:off x="1484310" y="1559858"/>
            <a:ext cx="10018713" cy="5109883"/>
          </a:xfrm>
        </p:spPr>
        <p:txBody>
          <a:bodyPr>
            <a:normAutofit fontScale="77500" lnSpcReduction="20000"/>
          </a:bodyPr>
          <a:lstStyle/>
          <a:p>
            <a:r>
              <a:rPr lang="en-US" dirty="0" smtClean="0">
                <a:solidFill>
                  <a:srgbClr val="FF0000"/>
                </a:solidFill>
              </a:rPr>
              <a:t>Planning</a:t>
            </a:r>
            <a:r>
              <a:rPr lang="en-US" dirty="0"/>
              <a:t>: </a:t>
            </a:r>
            <a:r>
              <a:rPr lang="en-US" dirty="0" smtClean="0"/>
              <a:t>In this </a:t>
            </a:r>
            <a:r>
              <a:rPr lang="en-US" dirty="0"/>
              <a:t>phase, the tasks and activities are planned. The </a:t>
            </a:r>
            <a:r>
              <a:rPr lang="en-US" dirty="0" smtClean="0"/>
              <a:t>deliverables </a:t>
            </a:r>
            <a:r>
              <a:rPr lang="en-US" dirty="0"/>
              <a:t>produced from this phase are project definition, project management procedures, and a work plan</a:t>
            </a:r>
            <a:r>
              <a:rPr lang="en-US" dirty="0" smtClean="0"/>
              <a:t>.</a:t>
            </a:r>
            <a:endParaRPr lang="en-US" dirty="0"/>
          </a:p>
          <a:p>
            <a:r>
              <a:rPr lang="en-US" dirty="0" smtClean="0">
                <a:solidFill>
                  <a:srgbClr val="FF0000"/>
                </a:solidFill>
              </a:rPr>
              <a:t>Analysis</a:t>
            </a:r>
            <a:r>
              <a:rPr lang="en-US" dirty="0"/>
              <a:t>: The requirements are gathered at a high level instead of at the precise set of detailed requirements level. Incase the user changes the requirements, RAD allows changing these requirements over a period of time. This phase determines plans for testing, training and implementation processes</a:t>
            </a:r>
            <a:r>
              <a:rPr lang="en-US" dirty="0" smtClean="0"/>
              <a:t>.</a:t>
            </a:r>
            <a:endParaRPr lang="en-US" dirty="0"/>
          </a:p>
          <a:p>
            <a:r>
              <a:rPr lang="en-US" dirty="0" smtClean="0">
                <a:solidFill>
                  <a:srgbClr val="FF0000"/>
                </a:solidFill>
              </a:rPr>
              <a:t>Prototyping</a:t>
            </a:r>
            <a:r>
              <a:rPr lang="en-US" dirty="0"/>
              <a:t>: The requirements defined in the analysis phase are used to develop a prototype of the application. A final system is then developed with the help of the prototype. </a:t>
            </a:r>
          </a:p>
          <a:p>
            <a:r>
              <a:rPr lang="en-US" dirty="0" smtClean="0">
                <a:solidFill>
                  <a:srgbClr val="FF0000"/>
                </a:solidFill>
              </a:rPr>
              <a:t>Repeat </a:t>
            </a:r>
            <a:r>
              <a:rPr lang="en-US" dirty="0">
                <a:solidFill>
                  <a:srgbClr val="FF0000"/>
                </a:solidFill>
              </a:rPr>
              <a:t>analysis and prototyping as necessary</a:t>
            </a:r>
            <a:r>
              <a:rPr lang="en-US" dirty="0"/>
              <a:t>: When the prototype is developed, it is sent to the user for evaluating its functioning. After the modified requirements are available, the prototype is updated according to the new set of requirements and is again sent to the user for analysis</a:t>
            </a:r>
            <a:r>
              <a:rPr lang="en-US" dirty="0" smtClean="0"/>
              <a:t>.</a:t>
            </a:r>
            <a:endParaRPr lang="en-US" dirty="0"/>
          </a:p>
          <a:p>
            <a:r>
              <a:rPr lang="en-US" dirty="0" smtClean="0">
                <a:solidFill>
                  <a:srgbClr val="FF0000"/>
                </a:solidFill>
              </a:rPr>
              <a:t>Conclusion </a:t>
            </a:r>
            <a:r>
              <a:rPr lang="en-US" dirty="0">
                <a:solidFill>
                  <a:srgbClr val="FF0000"/>
                </a:solidFill>
              </a:rPr>
              <a:t>of prototyping</a:t>
            </a:r>
            <a:r>
              <a:rPr lang="en-US" dirty="0"/>
              <a:t>: As a prototype is an iterative process, the project manager and user agree on a fixed number of processes. Ideally, three iterations are considered. After the third iteration, additional tasks for developing the software are performed and then tested. Last of all, the tested software is implemented.</a:t>
            </a:r>
          </a:p>
          <a:p>
            <a:r>
              <a:rPr lang="en-US" dirty="0" smtClean="0">
                <a:solidFill>
                  <a:srgbClr val="FF0000"/>
                </a:solidFill>
              </a:rPr>
              <a:t>Implementation</a:t>
            </a:r>
            <a:r>
              <a:rPr lang="en-US" dirty="0"/>
              <a:t>: The developed software, which is fully functioning, is deployed at the user's end.</a:t>
            </a:r>
          </a:p>
          <a:p>
            <a:endParaRPr lang="id-ID" dirty="0"/>
          </a:p>
        </p:txBody>
      </p:sp>
    </p:spTree>
    <p:extLst>
      <p:ext uri="{BB962C8B-B14F-4D97-AF65-F5344CB8AC3E}">
        <p14:creationId xmlns:p14="http://schemas.microsoft.com/office/powerpoint/2010/main" val="30586664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Rapid Application Development (RAD)</a:t>
            </a:r>
            <a:endParaRPr lang="id-ID" dirty="0"/>
          </a:p>
        </p:txBody>
      </p:sp>
      <p:sp>
        <p:nvSpPr>
          <p:cNvPr id="5" name="Content Placeholder 4"/>
          <p:cNvSpPr>
            <a:spLocks noGrp="1"/>
          </p:cNvSpPr>
          <p:nvPr>
            <p:ph sz="half" idx="1"/>
          </p:nvPr>
        </p:nvSpPr>
        <p:spPr>
          <a:xfrm>
            <a:off x="1484312" y="2097741"/>
            <a:ext cx="4895055" cy="3693459"/>
          </a:xfrm>
        </p:spPr>
        <p:txBody>
          <a:bodyPr>
            <a:normAutofit/>
          </a:bodyPr>
          <a:lstStyle/>
          <a:p>
            <a:r>
              <a:rPr lang="en-US" dirty="0" smtClean="0">
                <a:solidFill>
                  <a:srgbClr val="FF0000"/>
                </a:solidFill>
              </a:rPr>
              <a:t>Deliverables</a:t>
            </a:r>
            <a:r>
              <a:rPr lang="en-US" dirty="0" smtClean="0"/>
              <a:t> </a:t>
            </a:r>
            <a:r>
              <a:rPr lang="en-US" dirty="0"/>
              <a:t>are easier to transfer as high-level abstractions, scripts, and intermediate codes are used.</a:t>
            </a:r>
          </a:p>
          <a:p>
            <a:r>
              <a:rPr lang="en-US" dirty="0" smtClean="0"/>
              <a:t>Provides </a:t>
            </a:r>
            <a:r>
              <a:rPr lang="en-US" dirty="0">
                <a:solidFill>
                  <a:srgbClr val="FF0000"/>
                </a:solidFill>
              </a:rPr>
              <a:t>greater flexibility </a:t>
            </a:r>
            <a:r>
              <a:rPr lang="en-US" dirty="0"/>
              <a:t>as redesign is done according to the developer.</a:t>
            </a:r>
          </a:p>
          <a:p>
            <a:r>
              <a:rPr lang="en-US" dirty="0" smtClean="0"/>
              <a:t>Results </a:t>
            </a:r>
            <a:r>
              <a:rPr lang="en-US" dirty="0"/>
              <a:t>in </a:t>
            </a:r>
            <a:r>
              <a:rPr lang="en-US" dirty="0">
                <a:solidFill>
                  <a:srgbClr val="FF0000"/>
                </a:solidFill>
              </a:rPr>
              <a:t>reduction of manual coding </a:t>
            </a:r>
            <a:r>
              <a:rPr lang="en-US" dirty="0"/>
              <a:t>due to code generators and code reuse.</a:t>
            </a:r>
          </a:p>
          <a:p>
            <a:r>
              <a:rPr lang="en-US" dirty="0" smtClean="0"/>
              <a:t>Encourages </a:t>
            </a:r>
            <a:r>
              <a:rPr lang="en-US" dirty="0">
                <a:solidFill>
                  <a:srgbClr val="FF0000"/>
                </a:solidFill>
              </a:rPr>
              <a:t>user involvement</a:t>
            </a:r>
            <a:r>
              <a:rPr lang="en-US" dirty="0"/>
              <a:t>.</a:t>
            </a:r>
          </a:p>
          <a:p>
            <a:r>
              <a:rPr lang="en-US" dirty="0" smtClean="0"/>
              <a:t>Possibility </a:t>
            </a:r>
            <a:r>
              <a:rPr lang="en-US" dirty="0"/>
              <a:t>of </a:t>
            </a:r>
            <a:r>
              <a:rPr lang="en-US" dirty="0">
                <a:solidFill>
                  <a:srgbClr val="FF0000"/>
                </a:solidFill>
              </a:rPr>
              <a:t>lesser defects </a:t>
            </a:r>
            <a:r>
              <a:rPr lang="en-US" dirty="0"/>
              <a:t>due to prototyping in nature</a:t>
            </a:r>
            <a:r>
              <a:rPr lang="en-US" dirty="0" smtClean="0"/>
              <a:t>.</a:t>
            </a:r>
            <a:endParaRPr lang="en-US" dirty="0"/>
          </a:p>
        </p:txBody>
      </p:sp>
      <p:sp>
        <p:nvSpPr>
          <p:cNvPr id="6" name="Content Placeholder 5"/>
          <p:cNvSpPr>
            <a:spLocks noGrp="1"/>
          </p:cNvSpPr>
          <p:nvPr>
            <p:ph sz="half" idx="2"/>
          </p:nvPr>
        </p:nvSpPr>
        <p:spPr>
          <a:xfrm>
            <a:off x="6607967" y="2097741"/>
            <a:ext cx="4895056" cy="3902414"/>
          </a:xfrm>
        </p:spPr>
        <p:txBody>
          <a:bodyPr>
            <a:normAutofit/>
          </a:bodyPr>
          <a:lstStyle/>
          <a:p>
            <a:r>
              <a:rPr lang="en-US" dirty="0" smtClean="0"/>
              <a:t>Useful </a:t>
            </a:r>
            <a:r>
              <a:rPr lang="en-US" dirty="0"/>
              <a:t>for </a:t>
            </a:r>
            <a:r>
              <a:rPr lang="en-US" dirty="0">
                <a:solidFill>
                  <a:srgbClr val="FF0000"/>
                </a:solidFill>
              </a:rPr>
              <a:t>only larger </a:t>
            </a:r>
            <a:r>
              <a:rPr lang="en-US" dirty="0" smtClean="0"/>
              <a:t>projects.</a:t>
            </a:r>
            <a:endParaRPr lang="en-US" dirty="0"/>
          </a:p>
          <a:p>
            <a:r>
              <a:rPr lang="en-US" dirty="0" smtClean="0"/>
              <a:t>RAD </a:t>
            </a:r>
            <a:r>
              <a:rPr lang="en-US" dirty="0"/>
              <a:t>projects </a:t>
            </a:r>
            <a:r>
              <a:rPr lang="en-US" dirty="0">
                <a:solidFill>
                  <a:srgbClr val="FF0000"/>
                </a:solidFill>
              </a:rPr>
              <a:t>fail if there is no commitment </a:t>
            </a:r>
            <a:r>
              <a:rPr lang="en-US" dirty="0"/>
              <a:t>by the developers or the users to get software completed on time.</a:t>
            </a:r>
          </a:p>
          <a:p>
            <a:r>
              <a:rPr lang="en-US" dirty="0" smtClean="0">
                <a:solidFill>
                  <a:srgbClr val="FF0000"/>
                </a:solidFill>
              </a:rPr>
              <a:t>Not </a:t>
            </a:r>
            <a:r>
              <a:rPr lang="en-US" dirty="0">
                <a:solidFill>
                  <a:srgbClr val="FF0000"/>
                </a:solidFill>
              </a:rPr>
              <a:t>appropriate when technical risks are high</a:t>
            </a:r>
            <a:r>
              <a:rPr lang="en-US" dirty="0"/>
              <a:t>. This occurs when the new application utilizes new technology or when new software requires a high degree of interoperability with existing system.</a:t>
            </a:r>
          </a:p>
          <a:p>
            <a:r>
              <a:rPr lang="en-US" dirty="0" smtClean="0"/>
              <a:t>As </a:t>
            </a:r>
            <a:r>
              <a:rPr lang="en-US" dirty="0"/>
              <a:t>the interests of </a:t>
            </a:r>
            <a:r>
              <a:rPr lang="en-US" dirty="0">
                <a:solidFill>
                  <a:srgbClr val="FF0000"/>
                </a:solidFill>
              </a:rPr>
              <a:t>users and developers can diverge</a:t>
            </a:r>
            <a:r>
              <a:rPr lang="en-US" dirty="0"/>
              <a:t> from single iteration to next, requirements may not converge in RAD model</a:t>
            </a:r>
            <a:r>
              <a:rPr lang="en-US" dirty="0" smtClean="0"/>
              <a:t>.</a:t>
            </a:r>
            <a:endParaRPr lang="en-US" dirty="0"/>
          </a:p>
        </p:txBody>
      </p:sp>
      <p:sp>
        <p:nvSpPr>
          <p:cNvPr id="4" name="Footer Placeholder 3"/>
          <p:cNvSpPr>
            <a:spLocks noGrp="1"/>
          </p:cNvSpPr>
          <p:nvPr>
            <p:ph type="ftr" sz="quarter" idx="4294967295"/>
          </p:nvPr>
        </p:nvSpPr>
        <p:spPr>
          <a:xfrm>
            <a:off x="0" y="6459538"/>
            <a:ext cx="7083425" cy="365125"/>
          </a:xfrm>
        </p:spPr>
        <p:txBody>
          <a:bodyPr/>
          <a:lstStyle/>
          <a:p>
            <a:r>
              <a:rPr lang="en-US" smtClean="0"/>
              <a:t>CS215 – Rekayasa Perangkat Lunak – Magister Ilmu Komputer Universitas Budi Luhur</a:t>
            </a:r>
            <a:endParaRPr lang="en-US" dirty="0"/>
          </a:p>
        </p:txBody>
      </p:sp>
      <p:sp>
        <p:nvSpPr>
          <p:cNvPr id="7" name="Rectangle 6"/>
          <p:cNvSpPr/>
          <p:nvPr/>
        </p:nvSpPr>
        <p:spPr>
          <a:xfrm>
            <a:off x="1484310" y="1578906"/>
            <a:ext cx="1507144" cy="400110"/>
          </a:xfrm>
          <a:prstGeom prst="rect">
            <a:avLst/>
          </a:prstGeom>
        </p:spPr>
        <p:txBody>
          <a:bodyPr wrap="none">
            <a:spAutoFit/>
          </a:bodyPr>
          <a:lstStyle/>
          <a:p>
            <a:r>
              <a:rPr lang="id-ID" sz="2000" b="1" dirty="0" err="1" smtClean="0">
                <a:solidFill>
                  <a:srgbClr val="FF0000"/>
                </a:solidFill>
              </a:rPr>
              <a:t>Advantages</a:t>
            </a:r>
            <a:endParaRPr lang="id-ID" b="1" dirty="0">
              <a:solidFill>
                <a:srgbClr val="FF0000"/>
              </a:solidFill>
            </a:endParaRPr>
          </a:p>
        </p:txBody>
      </p:sp>
      <p:sp>
        <p:nvSpPr>
          <p:cNvPr id="8" name="Rectangle 7"/>
          <p:cNvSpPr/>
          <p:nvPr/>
        </p:nvSpPr>
        <p:spPr>
          <a:xfrm>
            <a:off x="6607967" y="1578906"/>
            <a:ext cx="1819729" cy="400110"/>
          </a:xfrm>
          <a:prstGeom prst="rect">
            <a:avLst/>
          </a:prstGeom>
        </p:spPr>
        <p:txBody>
          <a:bodyPr wrap="none">
            <a:spAutoFit/>
          </a:bodyPr>
          <a:lstStyle/>
          <a:p>
            <a:r>
              <a:rPr lang="en-US" sz="2000" b="1" dirty="0" err="1" smtClean="0">
                <a:solidFill>
                  <a:srgbClr val="FF0000"/>
                </a:solidFill>
              </a:rPr>
              <a:t>Disa</a:t>
            </a:r>
            <a:r>
              <a:rPr lang="id-ID" sz="2000" b="1" dirty="0" err="1" smtClean="0">
                <a:solidFill>
                  <a:srgbClr val="FF0000"/>
                </a:solidFill>
              </a:rPr>
              <a:t>dvantages</a:t>
            </a:r>
            <a:endParaRPr lang="id-ID" b="1" dirty="0">
              <a:solidFill>
                <a:srgbClr val="FF0000"/>
              </a:solidFill>
            </a:endParaRPr>
          </a:p>
        </p:txBody>
      </p:sp>
    </p:spTree>
    <p:extLst>
      <p:ext uri="{BB962C8B-B14F-4D97-AF65-F5344CB8AC3E}">
        <p14:creationId xmlns:p14="http://schemas.microsoft.com/office/powerpoint/2010/main" val="1565110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Hooker’s General Principles of SE</a:t>
            </a:r>
            <a:endParaRPr lang="id-ID" dirty="0"/>
          </a:p>
        </p:txBody>
      </p:sp>
      <p:sp>
        <p:nvSpPr>
          <p:cNvPr id="3" name="Content Placeholder 2"/>
          <p:cNvSpPr>
            <a:spLocks noGrp="1"/>
          </p:cNvSpPr>
          <p:nvPr>
            <p:ph idx="1"/>
          </p:nvPr>
        </p:nvSpPr>
        <p:spPr>
          <a:xfrm>
            <a:off x="1484310" y="2272553"/>
            <a:ext cx="10018713" cy="3778623"/>
          </a:xfrm>
        </p:spPr>
        <p:txBody>
          <a:bodyPr>
            <a:normAutofit/>
          </a:bodyPr>
          <a:lstStyle/>
          <a:p>
            <a:r>
              <a:rPr lang="en-US" dirty="0"/>
              <a:t>#1. The Reason It All </a:t>
            </a:r>
            <a:r>
              <a:rPr lang="en-US" dirty="0" smtClean="0"/>
              <a:t>Exists</a:t>
            </a:r>
          </a:p>
          <a:p>
            <a:pPr marL="457200" lvl="1" indent="0">
              <a:buNone/>
            </a:pPr>
            <a:r>
              <a:rPr lang="en-US" dirty="0"/>
              <a:t>A software system exists for one reason: </a:t>
            </a:r>
            <a:r>
              <a:rPr lang="en-US" dirty="0">
                <a:solidFill>
                  <a:srgbClr val="FF0000"/>
                </a:solidFill>
              </a:rPr>
              <a:t>to provide value to its users</a:t>
            </a:r>
            <a:r>
              <a:rPr lang="en-US" dirty="0"/>
              <a:t>. </a:t>
            </a:r>
            <a:r>
              <a:rPr lang="en-US" dirty="0" smtClean="0"/>
              <a:t>All decisions </a:t>
            </a:r>
            <a:r>
              <a:rPr lang="en-US" dirty="0"/>
              <a:t>should be made with this in mind. Before specifying a system requirement, before noting a piece of system functionality, before determining the hardware platforms or development processes, ask yourself questions such as: “</a:t>
            </a:r>
            <a:r>
              <a:rPr lang="en-US" dirty="0" smtClean="0">
                <a:solidFill>
                  <a:srgbClr val="FF0000"/>
                </a:solidFill>
              </a:rPr>
              <a:t>Does this </a:t>
            </a:r>
            <a:r>
              <a:rPr lang="en-US" dirty="0">
                <a:solidFill>
                  <a:srgbClr val="FF0000"/>
                </a:solidFill>
              </a:rPr>
              <a:t>add real value to the system?</a:t>
            </a:r>
            <a:r>
              <a:rPr lang="en-US" dirty="0"/>
              <a:t>” If the answer is “no,” don’t do it. All </a:t>
            </a:r>
            <a:r>
              <a:rPr lang="en-US" dirty="0" smtClean="0"/>
              <a:t>other principles </a:t>
            </a:r>
            <a:r>
              <a:rPr lang="en-US" dirty="0"/>
              <a:t>support this one</a:t>
            </a:r>
            <a:r>
              <a:rPr lang="en-US" dirty="0" smtClean="0"/>
              <a:t>.</a:t>
            </a:r>
          </a:p>
          <a:p>
            <a:r>
              <a:rPr lang="en-US" dirty="0" smtClean="0"/>
              <a:t>#</a:t>
            </a:r>
            <a:r>
              <a:rPr lang="en-US" dirty="0"/>
              <a:t>2. KISS (Keep It Simple, Stupid</a:t>
            </a:r>
            <a:r>
              <a:rPr lang="en-US" dirty="0" smtClean="0"/>
              <a:t>!)</a:t>
            </a:r>
          </a:p>
          <a:p>
            <a:pPr marL="457200" lvl="1" indent="0">
              <a:buNone/>
            </a:pPr>
            <a:r>
              <a:rPr lang="en-US" dirty="0"/>
              <a:t>Software design is </a:t>
            </a:r>
            <a:r>
              <a:rPr lang="en-US" dirty="0">
                <a:solidFill>
                  <a:srgbClr val="FF0000"/>
                </a:solidFill>
              </a:rPr>
              <a:t>not a haphazard process</a:t>
            </a:r>
            <a:r>
              <a:rPr lang="en-US" dirty="0"/>
              <a:t>. There are many factors to </a:t>
            </a:r>
            <a:r>
              <a:rPr lang="en-US" dirty="0" smtClean="0"/>
              <a:t>consider in </a:t>
            </a:r>
            <a:r>
              <a:rPr lang="en-US" dirty="0"/>
              <a:t>any design effort. All design </a:t>
            </a:r>
            <a:r>
              <a:rPr lang="en-US" dirty="0">
                <a:solidFill>
                  <a:srgbClr val="FF0000"/>
                </a:solidFill>
              </a:rPr>
              <a:t>should be as simple as possible</a:t>
            </a:r>
            <a:r>
              <a:rPr lang="en-US" dirty="0"/>
              <a:t>, but no simpler. </a:t>
            </a:r>
            <a:r>
              <a:rPr lang="en-US" dirty="0" smtClean="0"/>
              <a:t>This facilitates </a:t>
            </a:r>
            <a:r>
              <a:rPr lang="en-US" dirty="0"/>
              <a:t>having a more easily understood and easily maintained system. </a:t>
            </a:r>
            <a:endParaRPr lang="id-ID" dirty="0"/>
          </a:p>
        </p:txBody>
      </p:sp>
      <p:sp>
        <p:nvSpPr>
          <p:cNvPr id="4" name="TextBox 3"/>
          <p:cNvSpPr txBox="1"/>
          <p:nvPr/>
        </p:nvSpPr>
        <p:spPr>
          <a:xfrm>
            <a:off x="9674958" y="6265439"/>
            <a:ext cx="1828065" cy="369332"/>
          </a:xfrm>
          <a:prstGeom prst="rect">
            <a:avLst/>
          </a:prstGeom>
          <a:noFill/>
        </p:spPr>
        <p:txBody>
          <a:bodyPr wrap="none" rtlCol="0">
            <a:spAutoFit/>
          </a:bodyPr>
          <a:lstStyle/>
          <a:p>
            <a:r>
              <a:rPr lang="en-US" dirty="0" smtClean="0"/>
              <a:t>[Pressman, 2010]</a:t>
            </a:r>
            <a:endParaRPr lang="id-ID" dirty="0"/>
          </a:p>
        </p:txBody>
      </p:sp>
      <p:sp>
        <p:nvSpPr>
          <p:cNvPr id="5" name="Footer Placeholder 4"/>
          <p:cNvSpPr>
            <a:spLocks noGrp="1"/>
          </p:cNvSpPr>
          <p:nvPr>
            <p:ph type="ftr" sz="quarter" idx="11"/>
          </p:nvPr>
        </p:nvSpPr>
        <p:spPr/>
        <p:txBody>
          <a:bodyPr/>
          <a:lstStyle/>
          <a:p>
            <a:r>
              <a:rPr lang="en-US" dirty="0" smtClean="0"/>
              <a:t>CS215 – </a:t>
            </a:r>
            <a:r>
              <a:rPr lang="en-US" dirty="0" err="1" smtClean="0"/>
              <a:t>Rekayasa</a:t>
            </a:r>
            <a:r>
              <a:rPr lang="en-US" dirty="0" smtClean="0"/>
              <a:t> </a:t>
            </a:r>
            <a:r>
              <a:rPr lang="en-US" dirty="0" err="1" smtClean="0"/>
              <a:t>Perangkat</a:t>
            </a:r>
            <a:r>
              <a:rPr lang="en-US" dirty="0" smtClean="0"/>
              <a:t> </a:t>
            </a:r>
            <a:r>
              <a:rPr lang="en-US" dirty="0" err="1" smtClean="0"/>
              <a:t>Lunak</a:t>
            </a:r>
            <a:r>
              <a:rPr lang="en-US" dirty="0" smtClean="0"/>
              <a:t> – Magister </a:t>
            </a:r>
            <a:r>
              <a:rPr lang="en-US" dirty="0" err="1" smtClean="0"/>
              <a:t>Ilmu</a:t>
            </a:r>
            <a:r>
              <a:rPr lang="en-US" dirty="0" smtClean="0"/>
              <a:t> </a:t>
            </a:r>
            <a:r>
              <a:rPr lang="en-US" dirty="0" err="1" smtClean="0"/>
              <a:t>Komputer</a:t>
            </a:r>
            <a:r>
              <a:rPr lang="en-US" dirty="0" smtClean="0"/>
              <a:t> </a:t>
            </a:r>
            <a:r>
              <a:rPr lang="en-US" dirty="0" err="1" smtClean="0"/>
              <a:t>Universitas</a:t>
            </a:r>
            <a:r>
              <a:rPr lang="en-US" dirty="0" smtClean="0"/>
              <a:t> Budi </a:t>
            </a:r>
            <a:r>
              <a:rPr lang="en-US" dirty="0" err="1" smtClean="0"/>
              <a:t>Luhur</a:t>
            </a:r>
            <a:endParaRPr lang="en-US" dirty="0"/>
          </a:p>
        </p:txBody>
      </p:sp>
    </p:spTree>
    <p:extLst>
      <p:ext uri="{BB962C8B-B14F-4D97-AF65-F5344CB8AC3E}">
        <p14:creationId xmlns:p14="http://schemas.microsoft.com/office/powerpoint/2010/main" val="35351035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Specialized Process Model</a:t>
            </a:r>
            <a:endParaRPr lang="id-ID" dirty="0"/>
          </a:p>
        </p:txBody>
      </p:sp>
      <p:sp>
        <p:nvSpPr>
          <p:cNvPr id="5" name="TextBox 4"/>
          <p:cNvSpPr txBox="1"/>
          <p:nvPr/>
        </p:nvSpPr>
        <p:spPr>
          <a:xfrm>
            <a:off x="9674958" y="6265439"/>
            <a:ext cx="1813638" cy="369332"/>
          </a:xfrm>
          <a:prstGeom prst="rect">
            <a:avLst/>
          </a:prstGeom>
          <a:noFill/>
        </p:spPr>
        <p:txBody>
          <a:bodyPr wrap="none" rtlCol="0">
            <a:spAutoFit/>
          </a:bodyPr>
          <a:lstStyle/>
          <a:p>
            <a:r>
              <a:rPr lang="en-US" dirty="0" smtClean="0"/>
              <a:t>[Pressman, 2010]</a:t>
            </a:r>
            <a:endParaRPr lang="id-ID" dirty="0"/>
          </a:p>
        </p:txBody>
      </p:sp>
      <p:sp>
        <p:nvSpPr>
          <p:cNvPr id="6" name="Footer Placeholder 5"/>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3" name="Content Placeholder 2"/>
          <p:cNvSpPr>
            <a:spLocks noGrp="1"/>
          </p:cNvSpPr>
          <p:nvPr>
            <p:ph idx="1"/>
          </p:nvPr>
        </p:nvSpPr>
        <p:spPr>
          <a:xfrm>
            <a:off x="1484310" y="1801907"/>
            <a:ext cx="10018713" cy="4356846"/>
          </a:xfrm>
        </p:spPr>
        <p:txBody>
          <a:bodyPr>
            <a:normAutofit lnSpcReduction="10000"/>
          </a:bodyPr>
          <a:lstStyle/>
          <a:p>
            <a:r>
              <a:rPr lang="en-US" dirty="0">
                <a:solidFill>
                  <a:srgbClr val="FF0000"/>
                </a:solidFill>
              </a:rPr>
              <a:t>Component based development</a:t>
            </a:r>
            <a:r>
              <a:rPr lang="en-US" dirty="0"/>
              <a:t>—the process to apply when reuse is a development objective</a:t>
            </a:r>
          </a:p>
          <a:p>
            <a:r>
              <a:rPr lang="en-US" dirty="0">
                <a:solidFill>
                  <a:srgbClr val="FF0000"/>
                </a:solidFill>
              </a:rPr>
              <a:t>Formal methods</a:t>
            </a:r>
            <a:r>
              <a:rPr lang="en-US" dirty="0"/>
              <a:t>—emphasizes the mathematical specification of requirements</a:t>
            </a:r>
          </a:p>
          <a:p>
            <a:r>
              <a:rPr lang="en-US" dirty="0" smtClean="0">
                <a:solidFill>
                  <a:srgbClr val="FF0000"/>
                </a:solidFill>
              </a:rPr>
              <a:t>Aspect-Oriented Software Development</a:t>
            </a:r>
            <a:r>
              <a:rPr lang="en-US" dirty="0" smtClean="0"/>
              <a:t>—provides </a:t>
            </a:r>
            <a:r>
              <a:rPr lang="en-US" dirty="0"/>
              <a:t>a process and methodological approach for defining, specifying, designing, and constructing aspects</a:t>
            </a:r>
          </a:p>
          <a:p>
            <a:r>
              <a:rPr lang="en-US" dirty="0">
                <a:solidFill>
                  <a:srgbClr val="FF0000"/>
                </a:solidFill>
              </a:rPr>
              <a:t>Unified Process</a:t>
            </a:r>
            <a:r>
              <a:rPr lang="en-US" dirty="0"/>
              <a:t>—a “use-case driven, architecture-centric, iterative and incremental” software process closely aligned with the Unified Modeling Language (UML</a:t>
            </a:r>
            <a:r>
              <a:rPr lang="en-US" dirty="0" smtClean="0"/>
              <a:t>). </a:t>
            </a:r>
            <a:r>
              <a:rPr lang="en-US" dirty="0"/>
              <a:t>Proposed by </a:t>
            </a:r>
            <a:r>
              <a:rPr lang="en-US" dirty="0" err="1"/>
              <a:t>Ivar</a:t>
            </a:r>
            <a:r>
              <a:rPr lang="en-US" dirty="0"/>
              <a:t> Jacobson, Grady </a:t>
            </a:r>
            <a:r>
              <a:rPr lang="en-US" dirty="0" err="1"/>
              <a:t>Booch</a:t>
            </a:r>
            <a:r>
              <a:rPr lang="en-US" dirty="0"/>
              <a:t>, and </a:t>
            </a:r>
            <a:r>
              <a:rPr lang="en-US" dirty="0" smtClean="0"/>
              <a:t>James </a:t>
            </a:r>
            <a:r>
              <a:rPr lang="en-US" dirty="0" err="1" smtClean="0"/>
              <a:t>Rumbaugh</a:t>
            </a:r>
            <a:r>
              <a:rPr lang="en-US" dirty="0" smtClean="0"/>
              <a:t> at the early 1990-s </a:t>
            </a:r>
            <a:endParaRPr lang="id-ID" dirty="0"/>
          </a:p>
        </p:txBody>
      </p:sp>
    </p:spTree>
    <p:extLst>
      <p:ext uri="{BB962C8B-B14F-4D97-AF65-F5344CB8AC3E}">
        <p14:creationId xmlns:p14="http://schemas.microsoft.com/office/powerpoint/2010/main" val="1726706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The Unified Process</a:t>
            </a:r>
            <a:endParaRPr lang="id-ID" dirty="0"/>
          </a:p>
        </p:txBody>
      </p:sp>
      <p:sp>
        <p:nvSpPr>
          <p:cNvPr id="5" name="TextBox 4"/>
          <p:cNvSpPr txBox="1"/>
          <p:nvPr/>
        </p:nvSpPr>
        <p:spPr>
          <a:xfrm>
            <a:off x="9674958" y="6265439"/>
            <a:ext cx="1813638" cy="369332"/>
          </a:xfrm>
          <a:prstGeom prst="rect">
            <a:avLst/>
          </a:prstGeom>
          <a:noFill/>
        </p:spPr>
        <p:txBody>
          <a:bodyPr wrap="none" rtlCol="0">
            <a:spAutoFit/>
          </a:bodyPr>
          <a:lstStyle/>
          <a:p>
            <a:r>
              <a:rPr lang="en-US" dirty="0" smtClean="0"/>
              <a:t>[Pressman, 2010]</a:t>
            </a:r>
            <a:endParaRPr lang="id-ID" dirty="0"/>
          </a:p>
        </p:txBody>
      </p:sp>
      <p:sp>
        <p:nvSpPr>
          <p:cNvPr id="6" name="Footer Placeholder 5"/>
          <p:cNvSpPr>
            <a:spLocks noGrp="1"/>
          </p:cNvSpPr>
          <p:nvPr>
            <p:ph type="ftr" sz="quarter" idx="11"/>
          </p:nvPr>
        </p:nvSpPr>
        <p:spPr/>
        <p:txBody>
          <a:bodyPr/>
          <a:lstStyle/>
          <a:p>
            <a:r>
              <a:rPr lang="en-US" smtClean="0"/>
              <a:t>CS215 – Rekayasa Perangkat Lunak – Magister Ilmu Komputer Universitas Budi Luhur</a:t>
            </a:r>
            <a:endParaRPr lang="en-US" dirty="0"/>
          </a:p>
        </p:txBody>
      </p:sp>
      <p:pic>
        <p:nvPicPr>
          <p:cNvPr id="4" name="Content Placeholder 3"/>
          <p:cNvPicPr>
            <a:picLocks noGrp="1" noChangeAspect="1"/>
          </p:cNvPicPr>
          <p:nvPr>
            <p:ph idx="1"/>
          </p:nvPr>
        </p:nvPicPr>
        <p:blipFill>
          <a:blip r:embed="rId3"/>
          <a:stretch>
            <a:fillRect/>
          </a:stretch>
        </p:blipFill>
        <p:spPr>
          <a:xfrm>
            <a:off x="3690005" y="1588993"/>
            <a:ext cx="5615359" cy="4458491"/>
          </a:xfrm>
          <a:prstGeom prst="rect">
            <a:avLst/>
          </a:prstGeom>
        </p:spPr>
      </p:pic>
    </p:spTree>
    <p:extLst>
      <p:ext uri="{BB962C8B-B14F-4D97-AF65-F5344CB8AC3E}">
        <p14:creationId xmlns:p14="http://schemas.microsoft.com/office/powerpoint/2010/main" val="483670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The Unified Process Phases</a:t>
            </a:r>
            <a:endParaRPr lang="id-ID" dirty="0"/>
          </a:p>
        </p:txBody>
      </p:sp>
      <p:sp>
        <p:nvSpPr>
          <p:cNvPr id="5" name="TextBox 4"/>
          <p:cNvSpPr txBox="1"/>
          <p:nvPr/>
        </p:nvSpPr>
        <p:spPr>
          <a:xfrm>
            <a:off x="9674958" y="6265439"/>
            <a:ext cx="2097369" cy="369332"/>
          </a:xfrm>
          <a:prstGeom prst="rect">
            <a:avLst/>
          </a:prstGeom>
          <a:noFill/>
        </p:spPr>
        <p:txBody>
          <a:bodyPr wrap="none" rtlCol="0">
            <a:spAutoFit/>
          </a:bodyPr>
          <a:lstStyle/>
          <a:p>
            <a:r>
              <a:rPr lang="en-US" dirty="0" smtClean="0"/>
              <a:t>[</a:t>
            </a:r>
            <a:r>
              <a:rPr lang="en-US" dirty="0" err="1" smtClean="0"/>
              <a:t>Sommerville</a:t>
            </a:r>
            <a:r>
              <a:rPr lang="en-US" dirty="0" smtClean="0"/>
              <a:t>, 2011]</a:t>
            </a:r>
            <a:endParaRPr lang="id-ID" dirty="0"/>
          </a:p>
        </p:txBody>
      </p:sp>
      <p:sp>
        <p:nvSpPr>
          <p:cNvPr id="6" name="Footer Placeholder 5"/>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3" name="Content Placeholder 2"/>
          <p:cNvSpPr>
            <a:spLocks noGrp="1"/>
          </p:cNvSpPr>
          <p:nvPr>
            <p:ph idx="1"/>
          </p:nvPr>
        </p:nvSpPr>
        <p:spPr>
          <a:xfrm>
            <a:off x="1484310" y="1694329"/>
            <a:ext cx="10018713" cy="4096871"/>
          </a:xfrm>
        </p:spPr>
        <p:txBody>
          <a:bodyPr>
            <a:normAutofit fontScale="92500"/>
          </a:bodyPr>
          <a:lstStyle/>
          <a:p>
            <a:r>
              <a:rPr lang="en-US" dirty="0" smtClean="0">
                <a:solidFill>
                  <a:srgbClr val="FF0000"/>
                </a:solidFill>
              </a:rPr>
              <a:t>Inception.</a:t>
            </a:r>
            <a:r>
              <a:rPr lang="en-US" dirty="0" smtClean="0"/>
              <a:t> </a:t>
            </a:r>
            <a:r>
              <a:rPr lang="en-US" dirty="0"/>
              <a:t>The goal of the inception phase is to establish a business case for </a:t>
            </a:r>
            <a:r>
              <a:rPr lang="en-US" dirty="0" smtClean="0"/>
              <a:t>the system</a:t>
            </a:r>
            <a:r>
              <a:rPr lang="en-US" dirty="0"/>
              <a:t>. You should identify all external entities (people and systems) that will interact with the system and define these interactions. You then use this information to assess the contribution that the system makes to the business. If </a:t>
            </a:r>
            <a:r>
              <a:rPr lang="en-US" dirty="0" smtClean="0"/>
              <a:t>this contribution </a:t>
            </a:r>
            <a:r>
              <a:rPr lang="en-US" dirty="0"/>
              <a:t>is minor, then the project may be cancelled after this phase</a:t>
            </a:r>
            <a:r>
              <a:rPr lang="en-US" dirty="0" smtClean="0"/>
              <a:t>.</a:t>
            </a:r>
          </a:p>
          <a:p>
            <a:r>
              <a:rPr lang="en-US" dirty="0" smtClean="0">
                <a:solidFill>
                  <a:srgbClr val="FF0000"/>
                </a:solidFill>
              </a:rPr>
              <a:t>Elaboration.</a:t>
            </a:r>
            <a:r>
              <a:rPr lang="en-US" dirty="0" smtClean="0"/>
              <a:t> </a:t>
            </a:r>
            <a:r>
              <a:rPr lang="en-US" dirty="0"/>
              <a:t>The goals of the elaboration phase are to develop an </a:t>
            </a:r>
            <a:r>
              <a:rPr lang="en-US" dirty="0" smtClean="0"/>
              <a:t>understanding of </a:t>
            </a:r>
            <a:r>
              <a:rPr lang="en-US" dirty="0"/>
              <a:t>the problem domain, establish an architectural framework for the </a:t>
            </a:r>
            <a:r>
              <a:rPr lang="en-US" dirty="0" smtClean="0"/>
              <a:t>system, develop </a:t>
            </a:r>
            <a:r>
              <a:rPr lang="en-US" dirty="0"/>
              <a:t>the project plan, and identify key project risks. On completion of </a:t>
            </a:r>
            <a:r>
              <a:rPr lang="en-US" dirty="0" smtClean="0"/>
              <a:t>this phase </a:t>
            </a:r>
            <a:r>
              <a:rPr lang="en-US" dirty="0"/>
              <a:t>you should have a requirements model for the system, which may be a </a:t>
            </a:r>
            <a:r>
              <a:rPr lang="en-US" dirty="0" smtClean="0"/>
              <a:t>set of </a:t>
            </a:r>
            <a:r>
              <a:rPr lang="en-US" dirty="0"/>
              <a:t>UML use-cases, an architectural description, and a development plan for </a:t>
            </a:r>
            <a:r>
              <a:rPr lang="en-US" dirty="0" smtClean="0"/>
              <a:t>the software</a:t>
            </a:r>
            <a:r>
              <a:rPr lang="en-US" dirty="0"/>
              <a:t>.</a:t>
            </a:r>
            <a:endParaRPr lang="id-ID" dirty="0"/>
          </a:p>
        </p:txBody>
      </p:sp>
    </p:spTree>
    <p:extLst>
      <p:ext uri="{BB962C8B-B14F-4D97-AF65-F5344CB8AC3E}">
        <p14:creationId xmlns:p14="http://schemas.microsoft.com/office/powerpoint/2010/main" val="1465253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The Unified Process Phases</a:t>
            </a:r>
            <a:endParaRPr lang="id-ID" dirty="0"/>
          </a:p>
        </p:txBody>
      </p:sp>
      <p:sp>
        <p:nvSpPr>
          <p:cNvPr id="5" name="TextBox 4"/>
          <p:cNvSpPr txBox="1"/>
          <p:nvPr/>
        </p:nvSpPr>
        <p:spPr>
          <a:xfrm>
            <a:off x="9674958" y="6265439"/>
            <a:ext cx="2097369" cy="369332"/>
          </a:xfrm>
          <a:prstGeom prst="rect">
            <a:avLst/>
          </a:prstGeom>
          <a:noFill/>
        </p:spPr>
        <p:txBody>
          <a:bodyPr wrap="none" rtlCol="0">
            <a:spAutoFit/>
          </a:bodyPr>
          <a:lstStyle/>
          <a:p>
            <a:r>
              <a:rPr lang="en-US" dirty="0" smtClean="0"/>
              <a:t>[</a:t>
            </a:r>
            <a:r>
              <a:rPr lang="en-US" dirty="0" err="1" smtClean="0"/>
              <a:t>Sommerville</a:t>
            </a:r>
            <a:r>
              <a:rPr lang="en-US" dirty="0" smtClean="0"/>
              <a:t>, 2011]</a:t>
            </a:r>
            <a:endParaRPr lang="id-ID" dirty="0"/>
          </a:p>
        </p:txBody>
      </p:sp>
      <p:sp>
        <p:nvSpPr>
          <p:cNvPr id="6" name="Footer Placeholder 5"/>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3" name="Content Placeholder 2"/>
          <p:cNvSpPr>
            <a:spLocks noGrp="1"/>
          </p:cNvSpPr>
          <p:nvPr>
            <p:ph idx="1"/>
          </p:nvPr>
        </p:nvSpPr>
        <p:spPr>
          <a:xfrm>
            <a:off x="1484310" y="1694329"/>
            <a:ext cx="10018713" cy="4096871"/>
          </a:xfrm>
        </p:spPr>
        <p:txBody>
          <a:bodyPr>
            <a:normAutofit fontScale="92500"/>
          </a:bodyPr>
          <a:lstStyle/>
          <a:p>
            <a:r>
              <a:rPr lang="en-US" dirty="0" smtClean="0">
                <a:solidFill>
                  <a:srgbClr val="FF0000"/>
                </a:solidFill>
              </a:rPr>
              <a:t>Construction</a:t>
            </a:r>
            <a:r>
              <a:rPr lang="en-US" dirty="0" smtClean="0"/>
              <a:t>. </a:t>
            </a:r>
            <a:r>
              <a:rPr lang="en-US" dirty="0"/>
              <a:t>The construction phase involves system design, programming, </a:t>
            </a:r>
            <a:r>
              <a:rPr lang="en-US" dirty="0" smtClean="0"/>
              <a:t>and testing</a:t>
            </a:r>
            <a:r>
              <a:rPr lang="en-US" dirty="0"/>
              <a:t>. Parts of the system are developed in parallel and integrated during </a:t>
            </a:r>
            <a:r>
              <a:rPr lang="en-US" dirty="0" smtClean="0"/>
              <a:t>this phase</a:t>
            </a:r>
            <a:r>
              <a:rPr lang="en-US" dirty="0"/>
              <a:t>. On completion of this phase, you should have a working software </a:t>
            </a:r>
            <a:r>
              <a:rPr lang="en-US" dirty="0" smtClean="0"/>
              <a:t>system and </a:t>
            </a:r>
            <a:r>
              <a:rPr lang="en-US" dirty="0"/>
              <a:t>associated documentation that is ready for delivery to users</a:t>
            </a:r>
            <a:r>
              <a:rPr lang="en-US" dirty="0" smtClean="0"/>
              <a:t>.</a:t>
            </a:r>
          </a:p>
          <a:p>
            <a:r>
              <a:rPr lang="en-US" dirty="0" smtClean="0">
                <a:solidFill>
                  <a:srgbClr val="FF0000"/>
                </a:solidFill>
              </a:rPr>
              <a:t>Transition</a:t>
            </a:r>
            <a:r>
              <a:rPr lang="en-US" dirty="0" smtClean="0"/>
              <a:t>. </a:t>
            </a:r>
            <a:r>
              <a:rPr lang="en-US" dirty="0"/>
              <a:t>The final phase of the RUP is concerned with moving the </a:t>
            </a:r>
            <a:r>
              <a:rPr lang="en-US" dirty="0" smtClean="0"/>
              <a:t>system from </a:t>
            </a:r>
            <a:r>
              <a:rPr lang="en-US" dirty="0"/>
              <a:t>the development community to the user community and making it work </a:t>
            </a:r>
            <a:r>
              <a:rPr lang="en-US" dirty="0" smtClean="0"/>
              <a:t>in a </a:t>
            </a:r>
            <a:r>
              <a:rPr lang="en-US" dirty="0"/>
              <a:t>real environment. This is something that is ignored in most software </a:t>
            </a:r>
            <a:r>
              <a:rPr lang="en-US" dirty="0" smtClean="0"/>
              <a:t>process models </a:t>
            </a:r>
            <a:r>
              <a:rPr lang="en-US" dirty="0"/>
              <a:t>but is, in fact, an expensive and sometimes problematic activity. </a:t>
            </a:r>
            <a:r>
              <a:rPr lang="en-US" dirty="0" smtClean="0"/>
              <a:t>On completion </a:t>
            </a:r>
            <a:r>
              <a:rPr lang="en-US" dirty="0"/>
              <a:t>of this phase, you should have a documented software system that </a:t>
            </a:r>
            <a:r>
              <a:rPr lang="en-US" dirty="0" smtClean="0"/>
              <a:t>is working </a:t>
            </a:r>
            <a:r>
              <a:rPr lang="en-US" dirty="0"/>
              <a:t>correctly in its operational environment.</a:t>
            </a:r>
            <a:endParaRPr lang="id-ID" dirty="0"/>
          </a:p>
        </p:txBody>
      </p:sp>
    </p:spTree>
    <p:extLst>
      <p:ext uri="{BB962C8B-B14F-4D97-AF65-F5344CB8AC3E}">
        <p14:creationId xmlns:p14="http://schemas.microsoft.com/office/powerpoint/2010/main" val="1708498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Static Workflow of Rational Unified Process</a:t>
            </a:r>
            <a:endParaRPr lang="id-ID" dirty="0"/>
          </a:p>
        </p:txBody>
      </p:sp>
      <p:sp>
        <p:nvSpPr>
          <p:cNvPr id="5" name="TextBox 4"/>
          <p:cNvSpPr txBox="1"/>
          <p:nvPr/>
        </p:nvSpPr>
        <p:spPr>
          <a:xfrm>
            <a:off x="9674958" y="6265439"/>
            <a:ext cx="2097369" cy="369332"/>
          </a:xfrm>
          <a:prstGeom prst="rect">
            <a:avLst/>
          </a:prstGeom>
          <a:noFill/>
        </p:spPr>
        <p:txBody>
          <a:bodyPr wrap="none" rtlCol="0">
            <a:spAutoFit/>
          </a:bodyPr>
          <a:lstStyle/>
          <a:p>
            <a:r>
              <a:rPr lang="en-US" dirty="0" smtClean="0"/>
              <a:t>[</a:t>
            </a:r>
            <a:r>
              <a:rPr lang="en-US" dirty="0" err="1" smtClean="0"/>
              <a:t>Sommerville</a:t>
            </a:r>
            <a:r>
              <a:rPr lang="en-US" dirty="0" smtClean="0"/>
              <a:t>, 2011]</a:t>
            </a:r>
            <a:endParaRPr lang="id-ID" dirty="0"/>
          </a:p>
        </p:txBody>
      </p:sp>
      <p:sp>
        <p:nvSpPr>
          <p:cNvPr id="6" name="Footer Placeholder 5"/>
          <p:cNvSpPr>
            <a:spLocks noGrp="1"/>
          </p:cNvSpPr>
          <p:nvPr>
            <p:ph type="ftr" sz="quarter" idx="11"/>
          </p:nvPr>
        </p:nvSpPr>
        <p:spPr/>
        <p:txBody>
          <a:bodyPr/>
          <a:lstStyle/>
          <a:p>
            <a:r>
              <a:rPr lang="en-US" smtClean="0"/>
              <a:t>CS215 – Rekayasa Perangkat Lunak – Magister Ilmu Komputer Universitas Budi Luhur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40317480"/>
              </p:ext>
            </p:extLst>
          </p:nvPr>
        </p:nvGraphicFramePr>
        <p:xfrm>
          <a:off x="1484313" y="1693863"/>
          <a:ext cx="10018712" cy="4572000"/>
        </p:xfrm>
        <a:graphic>
          <a:graphicData uri="http://schemas.openxmlformats.org/drawingml/2006/table">
            <a:tbl>
              <a:tblPr firstRow="1" bandRow="1">
                <a:tableStyleId>{5C22544A-7EE6-4342-B048-85BDC9FD1C3A}</a:tableStyleId>
              </a:tblPr>
              <a:tblGrid>
                <a:gridCol w="2872534"/>
                <a:gridCol w="7146178"/>
              </a:tblGrid>
              <a:tr h="370840">
                <a:tc>
                  <a:txBody>
                    <a:bodyPr/>
                    <a:lstStyle/>
                    <a:p>
                      <a:pPr algn="just">
                        <a:spcAft>
                          <a:spcPts val="0"/>
                        </a:spcAft>
                      </a:pPr>
                      <a:r>
                        <a:rPr lang="en-GB" sz="2200" dirty="0">
                          <a:latin typeface="+mj-lt"/>
                          <a:cs typeface="Arial"/>
                        </a:rPr>
                        <a:t>Workflow</a:t>
                      </a:r>
                      <a:endParaRPr lang="en-GB" sz="2200" b="1" dirty="0">
                        <a:solidFill>
                          <a:srgbClr val="000000"/>
                        </a:solidFill>
                        <a:latin typeface="+mj-lt"/>
                        <a:ea typeface="Times New Roman"/>
                        <a:cs typeface="Arial"/>
                      </a:endParaRPr>
                    </a:p>
                  </a:txBody>
                  <a:tcPr marL="73025" marR="73025" marT="91440" marB="91440"/>
                </a:tc>
                <a:tc>
                  <a:txBody>
                    <a:bodyPr/>
                    <a:lstStyle/>
                    <a:p>
                      <a:pPr algn="just">
                        <a:spcAft>
                          <a:spcPts val="0"/>
                        </a:spcAft>
                      </a:pPr>
                      <a:r>
                        <a:rPr lang="en-GB" sz="2200" dirty="0">
                          <a:latin typeface="+mj-lt"/>
                          <a:cs typeface="Arial"/>
                        </a:rPr>
                        <a:t>Description</a:t>
                      </a:r>
                      <a:endParaRPr lang="en-GB" sz="2200" b="1" dirty="0">
                        <a:solidFill>
                          <a:srgbClr val="000000"/>
                        </a:solidFill>
                        <a:latin typeface="+mj-lt"/>
                        <a:ea typeface="Times New Roman"/>
                        <a:cs typeface="Arial"/>
                      </a:endParaRPr>
                    </a:p>
                  </a:txBody>
                  <a:tcPr marL="73025" marR="73025" marT="91440" marB="91440"/>
                </a:tc>
              </a:tr>
              <a:tr h="370840">
                <a:tc>
                  <a:txBody>
                    <a:bodyPr/>
                    <a:lstStyle/>
                    <a:p>
                      <a:pPr algn="just">
                        <a:spcAft>
                          <a:spcPts val="0"/>
                        </a:spcAft>
                      </a:pPr>
                      <a:r>
                        <a:rPr lang="en-GB" sz="2200" dirty="0">
                          <a:latin typeface="+mj-lt"/>
                          <a:cs typeface="Arial"/>
                        </a:rPr>
                        <a:t>Business modelling</a:t>
                      </a:r>
                      <a:endParaRPr lang="en-GB" sz="2200" dirty="0">
                        <a:solidFill>
                          <a:srgbClr val="000000"/>
                        </a:solidFill>
                        <a:latin typeface="+mj-lt"/>
                        <a:ea typeface="Times New Roman"/>
                        <a:cs typeface="Arial"/>
                      </a:endParaRPr>
                    </a:p>
                  </a:txBody>
                  <a:tcPr marL="73025" marR="73025" marT="0" marB="91440"/>
                </a:tc>
                <a:tc>
                  <a:txBody>
                    <a:bodyPr/>
                    <a:lstStyle/>
                    <a:p>
                      <a:pPr algn="just">
                        <a:spcAft>
                          <a:spcPts val="0"/>
                        </a:spcAft>
                      </a:pPr>
                      <a:r>
                        <a:rPr lang="en-GB" sz="2200" dirty="0">
                          <a:latin typeface="+mj-lt"/>
                          <a:cs typeface="Arial"/>
                        </a:rPr>
                        <a:t>The business processes are modelled using business use cases.</a:t>
                      </a:r>
                      <a:endParaRPr lang="en-GB" sz="2200" dirty="0">
                        <a:solidFill>
                          <a:srgbClr val="000000"/>
                        </a:solidFill>
                        <a:latin typeface="+mj-lt"/>
                        <a:ea typeface="Times New Roman"/>
                        <a:cs typeface="Arial"/>
                      </a:endParaRPr>
                    </a:p>
                  </a:txBody>
                  <a:tcPr marL="73025" marR="73025" marT="0" marB="91440"/>
                </a:tc>
              </a:tr>
              <a:tr h="370840">
                <a:tc>
                  <a:txBody>
                    <a:bodyPr/>
                    <a:lstStyle/>
                    <a:p>
                      <a:pPr algn="just">
                        <a:spcAft>
                          <a:spcPts val="0"/>
                        </a:spcAft>
                      </a:pPr>
                      <a:r>
                        <a:rPr lang="en-GB" sz="2200" dirty="0">
                          <a:latin typeface="+mj-lt"/>
                          <a:cs typeface="Arial"/>
                        </a:rPr>
                        <a:t>Requirements</a:t>
                      </a:r>
                      <a:endParaRPr lang="en-GB" sz="2200" dirty="0">
                        <a:solidFill>
                          <a:srgbClr val="000000"/>
                        </a:solidFill>
                        <a:latin typeface="+mj-lt"/>
                        <a:ea typeface="Times New Roman"/>
                        <a:cs typeface="Arial"/>
                      </a:endParaRPr>
                    </a:p>
                  </a:txBody>
                  <a:tcPr marL="73025" marR="73025" marT="0" marB="91440"/>
                </a:tc>
                <a:tc>
                  <a:txBody>
                    <a:bodyPr/>
                    <a:lstStyle/>
                    <a:p>
                      <a:pPr algn="just">
                        <a:spcAft>
                          <a:spcPts val="0"/>
                        </a:spcAft>
                      </a:pPr>
                      <a:r>
                        <a:rPr lang="en-GB" sz="2200" dirty="0">
                          <a:latin typeface="+mj-lt"/>
                          <a:cs typeface="Arial"/>
                        </a:rPr>
                        <a:t>Actors who interact with the system are identified and use cases are developed to model the system requirements.</a:t>
                      </a:r>
                      <a:endParaRPr lang="en-GB" sz="2200" dirty="0">
                        <a:solidFill>
                          <a:srgbClr val="000000"/>
                        </a:solidFill>
                        <a:latin typeface="+mj-lt"/>
                        <a:ea typeface="Times New Roman"/>
                        <a:cs typeface="Arial"/>
                      </a:endParaRPr>
                    </a:p>
                  </a:txBody>
                  <a:tcPr marL="73025" marR="73025" marT="0" marB="91440"/>
                </a:tc>
              </a:tr>
              <a:tr h="370840">
                <a:tc>
                  <a:txBody>
                    <a:bodyPr/>
                    <a:lstStyle/>
                    <a:p>
                      <a:pPr algn="just">
                        <a:spcAft>
                          <a:spcPts val="0"/>
                        </a:spcAft>
                      </a:pPr>
                      <a:r>
                        <a:rPr lang="en-GB" sz="2200">
                          <a:latin typeface="+mj-lt"/>
                          <a:cs typeface="Arial"/>
                        </a:rPr>
                        <a:t>Analysis and design</a:t>
                      </a:r>
                      <a:endParaRPr lang="en-GB" sz="2200">
                        <a:solidFill>
                          <a:srgbClr val="000000"/>
                        </a:solidFill>
                        <a:latin typeface="+mj-lt"/>
                        <a:ea typeface="Times New Roman"/>
                        <a:cs typeface="Arial"/>
                      </a:endParaRPr>
                    </a:p>
                  </a:txBody>
                  <a:tcPr marL="73025" marR="73025" marT="0" marB="91440"/>
                </a:tc>
                <a:tc>
                  <a:txBody>
                    <a:bodyPr/>
                    <a:lstStyle/>
                    <a:p>
                      <a:pPr algn="just">
                        <a:spcAft>
                          <a:spcPts val="0"/>
                        </a:spcAft>
                      </a:pPr>
                      <a:r>
                        <a:rPr lang="en-GB" sz="2200" dirty="0">
                          <a:latin typeface="+mj-lt"/>
                          <a:cs typeface="Arial"/>
                        </a:rPr>
                        <a:t>A design model is created and documented using architectural models, component models, object models and sequence models.</a:t>
                      </a:r>
                      <a:endParaRPr lang="en-GB" sz="2200" dirty="0">
                        <a:solidFill>
                          <a:srgbClr val="000000"/>
                        </a:solidFill>
                        <a:latin typeface="+mj-lt"/>
                        <a:ea typeface="Times New Roman"/>
                        <a:cs typeface="Arial"/>
                      </a:endParaRPr>
                    </a:p>
                  </a:txBody>
                  <a:tcPr marL="73025" marR="73025" marT="0" marB="91440"/>
                </a:tc>
              </a:tr>
              <a:tr h="370840">
                <a:tc>
                  <a:txBody>
                    <a:bodyPr/>
                    <a:lstStyle/>
                    <a:p>
                      <a:pPr algn="just">
                        <a:spcAft>
                          <a:spcPts val="0"/>
                        </a:spcAft>
                      </a:pPr>
                      <a:r>
                        <a:rPr lang="en-GB" sz="2200" dirty="0">
                          <a:latin typeface="+mj-lt"/>
                          <a:cs typeface="Arial"/>
                        </a:rPr>
                        <a:t>Implementation</a:t>
                      </a:r>
                      <a:endParaRPr lang="en-GB" sz="2200" dirty="0">
                        <a:solidFill>
                          <a:srgbClr val="000000"/>
                        </a:solidFill>
                        <a:latin typeface="+mj-lt"/>
                        <a:ea typeface="Times New Roman"/>
                        <a:cs typeface="Arial"/>
                      </a:endParaRPr>
                    </a:p>
                  </a:txBody>
                  <a:tcPr marL="73025" marR="73025" marT="0" marB="91440"/>
                </a:tc>
                <a:tc>
                  <a:txBody>
                    <a:bodyPr/>
                    <a:lstStyle/>
                    <a:p>
                      <a:pPr algn="just">
                        <a:spcAft>
                          <a:spcPts val="0"/>
                        </a:spcAft>
                      </a:pPr>
                      <a:r>
                        <a:rPr lang="en-GB" sz="2200" dirty="0">
                          <a:latin typeface="+mj-lt"/>
                          <a:cs typeface="Arial"/>
                        </a:rPr>
                        <a:t>The components in the system are implemented and structured into implementation sub-systems. Automatic code generation from design models helps accelerate this process.</a:t>
                      </a:r>
                      <a:endParaRPr lang="en-GB" sz="2200" dirty="0">
                        <a:solidFill>
                          <a:srgbClr val="000000"/>
                        </a:solidFill>
                        <a:latin typeface="+mj-lt"/>
                        <a:ea typeface="Times New Roman"/>
                        <a:cs typeface="Arial"/>
                      </a:endParaRPr>
                    </a:p>
                  </a:txBody>
                  <a:tcPr marL="73025" marR="73025" marT="0" marB="91440"/>
                </a:tc>
              </a:tr>
            </a:tbl>
          </a:graphicData>
        </a:graphic>
      </p:graphicFrame>
    </p:spTree>
    <p:extLst>
      <p:ext uri="{BB962C8B-B14F-4D97-AF65-F5344CB8AC3E}">
        <p14:creationId xmlns:p14="http://schemas.microsoft.com/office/powerpoint/2010/main" val="6663893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Static Workflow of Rational Unified Process</a:t>
            </a:r>
            <a:endParaRPr lang="id-ID" dirty="0"/>
          </a:p>
        </p:txBody>
      </p:sp>
      <p:sp>
        <p:nvSpPr>
          <p:cNvPr id="5" name="TextBox 4"/>
          <p:cNvSpPr txBox="1"/>
          <p:nvPr/>
        </p:nvSpPr>
        <p:spPr>
          <a:xfrm>
            <a:off x="9674958" y="6265439"/>
            <a:ext cx="2097369" cy="369332"/>
          </a:xfrm>
          <a:prstGeom prst="rect">
            <a:avLst/>
          </a:prstGeom>
          <a:noFill/>
        </p:spPr>
        <p:txBody>
          <a:bodyPr wrap="none" rtlCol="0">
            <a:spAutoFit/>
          </a:bodyPr>
          <a:lstStyle/>
          <a:p>
            <a:r>
              <a:rPr lang="en-US" dirty="0" smtClean="0"/>
              <a:t>[</a:t>
            </a:r>
            <a:r>
              <a:rPr lang="en-US" dirty="0" err="1" smtClean="0"/>
              <a:t>Sommerville</a:t>
            </a:r>
            <a:r>
              <a:rPr lang="en-US" dirty="0" smtClean="0"/>
              <a:t>, 2011]</a:t>
            </a:r>
            <a:endParaRPr lang="id-ID" dirty="0"/>
          </a:p>
        </p:txBody>
      </p:sp>
      <p:sp>
        <p:nvSpPr>
          <p:cNvPr id="6" name="Footer Placeholder 5"/>
          <p:cNvSpPr>
            <a:spLocks noGrp="1"/>
          </p:cNvSpPr>
          <p:nvPr>
            <p:ph type="ftr" sz="quarter" idx="11"/>
          </p:nvPr>
        </p:nvSpPr>
        <p:spPr/>
        <p:txBody>
          <a:bodyPr/>
          <a:lstStyle/>
          <a:p>
            <a:r>
              <a:rPr lang="en-US" smtClean="0"/>
              <a:t>CS215 – Rekayasa Perangkat Lunak – Magister Ilmu Komputer Universitas Budi Luhur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02551086"/>
              </p:ext>
            </p:extLst>
          </p:nvPr>
        </p:nvGraphicFramePr>
        <p:xfrm>
          <a:off x="1484313" y="1693863"/>
          <a:ext cx="10018712" cy="4328160"/>
        </p:xfrm>
        <a:graphic>
          <a:graphicData uri="http://schemas.openxmlformats.org/drawingml/2006/table">
            <a:tbl>
              <a:tblPr firstRow="1" bandRow="1">
                <a:tableStyleId>{5C22544A-7EE6-4342-B048-85BDC9FD1C3A}</a:tableStyleId>
              </a:tblPr>
              <a:tblGrid>
                <a:gridCol w="2872534"/>
                <a:gridCol w="7146178"/>
              </a:tblGrid>
              <a:tr h="370840">
                <a:tc>
                  <a:txBody>
                    <a:bodyPr/>
                    <a:lstStyle/>
                    <a:p>
                      <a:pPr algn="just">
                        <a:spcAft>
                          <a:spcPts val="0"/>
                        </a:spcAft>
                      </a:pPr>
                      <a:r>
                        <a:rPr lang="en-GB" sz="2200" dirty="0">
                          <a:latin typeface="+mj-lt"/>
                          <a:cs typeface="Arial"/>
                        </a:rPr>
                        <a:t>Workflow</a:t>
                      </a:r>
                      <a:endParaRPr lang="en-GB" sz="2200" b="1" dirty="0">
                        <a:solidFill>
                          <a:srgbClr val="000000"/>
                        </a:solidFill>
                        <a:latin typeface="+mj-lt"/>
                        <a:ea typeface="Times New Roman"/>
                        <a:cs typeface="Arial"/>
                      </a:endParaRPr>
                    </a:p>
                  </a:txBody>
                  <a:tcPr marL="73025" marR="73025" marT="91440" marB="91440"/>
                </a:tc>
                <a:tc>
                  <a:txBody>
                    <a:bodyPr/>
                    <a:lstStyle/>
                    <a:p>
                      <a:pPr algn="just">
                        <a:spcAft>
                          <a:spcPts val="0"/>
                        </a:spcAft>
                      </a:pPr>
                      <a:r>
                        <a:rPr lang="en-GB" sz="2200" dirty="0">
                          <a:latin typeface="+mj-lt"/>
                          <a:cs typeface="Arial"/>
                        </a:rPr>
                        <a:t>Description</a:t>
                      </a:r>
                      <a:endParaRPr lang="en-GB" sz="2200" b="1" dirty="0">
                        <a:solidFill>
                          <a:srgbClr val="000000"/>
                        </a:solidFill>
                        <a:latin typeface="+mj-lt"/>
                        <a:ea typeface="Times New Roman"/>
                        <a:cs typeface="Arial"/>
                      </a:endParaRPr>
                    </a:p>
                  </a:txBody>
                  <a:tcPr marL="73025" marR="73025" marT="91440" marB="91440"/>
                </a:tc>
              </a:tr>
              <a:tr h="370840">
                <a:tc>
                  <a:txBody>
                    <a:bodyPr/>
                    <a:lstStyle/>
                    <a:p>
                      <a:pPr algn="just">
                        <a:spcAft>
                          <a:spcPts val="0"/>
                        </a:spcAft>
                      </a:pPr>
                      <a:r>
                        <a:rPr lang="en-GB" sz="2200" dirty="0">
                          <a:latin typeface="+mj-lt"/>
                          <a:cs typeface="Arial"/>
                        </a:rPr>
                        <a:t>Testing</a:t>
                      </a:r>
                      <a:endParaRPr lang="en-GB" sz="2200" dirty="0">
                        <a:solidFill>
                          <a:srgbClr val="000000"/>
                        </a:solidFill>
                        <a:latin typeface="+mj-lt"/>
                        <a:ea typeface="Times New Roman"/>
                        <a:cs typeface="Arial"/>
                      </a:endParaRPr>
                    </a:p>
                  </a:txBody>
                  <a:tcPr marL="73025" marR="73025" marT="0" marB="91440"/>
                </a:tc>
                <a:tc>
                  <a:txBody>
                    <a:bodyPr/>
                    <a:lstStyle/>
                    <a:p>
                      <a:pPr algn="just">
                        <a:spcAft>
                          <a:spcPts val="0"/>
                        </a:spcAft>
                      </a:pPr>
                      <a:r>
                        <a:rPr lang="en-GB" sz="2200" dirty="0">
                          <a:latin typeface="+mj-lt"/>
                          <a:cs typeface="Arial"/>
                        </a:rPr>
                        <a:t>Testing is an iterative process that is carried out in conjunction with implementation. System testing follows the completion of the implementation.</a:t>
                      </a:r>
                      <a:endParaRPr lang="en-GB" sz="2200" dirty="0">
                        <a:solidFill>
                          <a:srgbClr val="000000"/>
                        </a:solidFill>
                        <a:latin typeface="+mj-lt"/>
                        <a:ea typeface="Times New Roman"/>
                        <a:cs typeface="Arial"/>
                      </a:endParaRPr>
                    </a:p>
                  </a:txBody>
                  <a:tcPr marL="73025" marR="73025" marT="0" marB="91440"/>
                </a:tc>
              </a:tr>
              <a:tr h="370840">
                <a:tc>
                  <a:txBody>
                    <a:bodyPr/>
                    <a:lstStyle/>
                    <a:p>
                      <a:pPr algn="just">
                        <a:spcAft>
                          <a:spcPts val="0"/>
                        </a:spcAft>
                      </a:pPr>
                      <a:r>
                        <a:rPr lang="en-GB" sz="2200" dirty="0">
                          <a:latin typeface="+mj-lt"/>
                          <a:cs typeface="Arial"/>
                        </a:rPr>
                        <a:t>Deployment</a:t>
                      </a:r>
                      <a:endParaRPr lang="en-GB" sz="2200" dirty="0">
                        <a:solidFill>
                          <a:srgbClr val="000000"/>
                        </a:solidFill>
                        <a:latin typeface="+mj-lt"/>
                        <a:ea typeface="Times New Roman"/>
                        <a:cs typeface="Arial"/>
                      </a:endParaRPr>
                    </a:p>
                  </a:txBody>
                  <a:tcPr marL="73025" marR="73025" marT="0" marB="91440"/>
                </a:tc>
                <a:tc>
                  <a:txBody>
                    <a:bodyPr/>
                    <a:lstStyle/>
                    <a:p>
                      <a:pPr algn="just">
                        <a:spcAft>
                          <a:spcPts val="0"/>
                        </a:spcAft>
                      </a:pPr>
                      <a:r>
                        <a:rPr lang="en-GB" sz="2200" dirty="0">
                          <a:latin typeface="+mj-lt"/>
                          <a:cs typeface="Arial"/>
                        </a:rPr>
                        <a:t>A product release is created, distributed to users and installed in their workplace.</a:t>
                      </a:r>
                      <a:endParaRPr lang="en-GB" sz="2200" dirty="0">
                        <a:solidFill>
                          <a:srgbClr val="000000"/>
                        </a:solidFill>
                        <a:latin typeface="+mj-lt"/>
                        <a:ea typeface="Times New Roman"/>
                        <a:cs typeface="Arial"/>
                      </a:endParaRPr>
                    </a:p>
                  </a:txBody>
                  <a:tcPr marL="73025" marR="73025" marT="0" marB="91440"/>
                </a:tc>
              </a:tr>
              <a:tr h="370840">
                <a:tc>
                  <a:txBody>
                    <a:bodyPr/>
                    <a:lstStyle/>
                    <a:p>
                      <a:pPr algn="just">
                        <a:spcAft>
                          <a:spcPts val="0"/>
                        </a:spcAft>
                      </a:pPr>
                      <a:r>
                        <a:rPr lang="en-GB" sz="2200">
                          <a:latin typeface="+mj-lt"/>
                          <a:cs typeface="Arial"/>
                        </a:rPr>
                        <a:t>Configuration and change management</a:t>
                      </a:r>
                      <a:endParaRPr lang="en-GB" sz="2200">
                        <a:solidFill>
                          <a:srgbClr val="000000"/>
                        </a:solidFill>
                        <a:latin typeface="+mj-lt"/>
                        <a:ea typeface="Times New Roman"/>
                        <a:cs typeface="Arial"/>
                      </a:endParaRPr>
                    </a:p>
                  </a:txBody>
                  <a:tcPr marL="73025" marR="73025" marT="0" marB="91440"/>
                </a:tc>
                <a:tc>
                  <a:txBody>
                    <a:bodyPr/>
                    <a:lstStyle/>
                    <a:p>
                      <a:pPr algn="just">
                        <a:spcAft>
                          <a:spcPts val="0"/>
                        </a:spcAft>
                      </a:pPr>
                      <a:r>
                        <a:rPr lang="en-GB" sz="2200" dirty="0">
                          <a:latin typeface="+mj-lt"/>
                          <a:cs typeface="Arial"/>
                        </a:rPr>
                        <a:t>This supporting workflow managed changes to the </a:t>
                      </a:r>
                      <a:r>
                        <a:rPr lang="en-GB" sz="2200" dirty="0" smtClean="0">
                          <a:latin typeface="+mj-lt"/>
                          <a:cs typeface="Arial"/>
                        </a:rPr>
                        <a:t>system</a:t>
                      </a:r>
                      <a:endParaRPr lang="en-GB" sz="2200" dirty="0">
                        <a:solidFill>
                          <a:srgbClr val="000000"/>
                        </a:solidFill>
                        <a:latin typeface="+mj-lt"/>
                        <a:ea typeface="Times New Roman"/>
                        <a:cs typeface="Arial"/>
                      </a:endParaRPr>
                    </a:p>
                  </a:txBody>
                  <a:tcPr marL="73025" marR="73025" marT="0" marB="91440"/>
                </a:tc>
              </a:tr>
              <a:tr h="370840">
                <a:tc>
                  <a:txBody>
                    <a:bodyPr/>
                    <a:lstStyle/>
                    <a:p>
                      <a:pPr algn="just">
                        <a:spcAft>
                          <a:spcPts val="0"/>
                        </a:spcAft>
                      </a:pPr>
                      <a:r>
                        <a:rPr lang="en-GB" sz="2200">
                          <a:latin typeface="+mj-lt"/>
                          <a:cs typeface="Arial"/>
                        </a:rPr>
                        <a:t>Project management</a:t>
                      </a:r>
                      <a:endParaRPr lang="en-GB" sz="2200">
                        <a:solidFill>
                          <a:srgbClr val="000000"/>
                        </a:solidFill>
                        <a:latin typeface="+mj-lt"/>
                        <a:ea typeface="Times New Roman"/>
                        <a:cs typeface="Arial"/>
                      </a:endParaRPr>
                    </a:p>
                  </a:txBody>
                  <a:tcPr marL="73025" marR="73025" marT="0" marB="91440"/>
                </a:tc>
                <a:tc>
                  <a:txBody>
                    <a:bodyPr/>
                    <a:lstStyle/>
                    <a:p>
                      <a:pPr algn="just">
                        <a:spcAft>
                          <a:spcPts val="0"/>
                        </a:spcAft>
                      </a:pPr>
                      <a:r>
                        <a:rPr lang="en-GB" sz="2200" dirty="0">
                          <a:latin typeface="+mj-lt"/>
                          <a:cs typeface="Arial"/>
                        </a:rPr>
                        <a:t>This supporting workflow manages the system </a:t>
                      </a:r>
                      <a:r>
                        <a:rPr lang="en-GB" sz="2200" dirty="0" smtClean="0">
                          <a:latin typeface="+mj-lt"/>
                          <a:cs typeface="Arial"/>
                        </a:rPr>
                        <a:t>development</a:t>
                      </a:r>
                      <a:endParaRPr lang="en-GB" sz="2200" dirty="0">
                        <a:solidFill>
                          <a:srgbClr val="000000"/>
                        </a:solidFill>
                        <a:latin typeface="+mj-lt"/>
                        <a:ea typeface="Times New Roman"/>
                        <a:cs typeface="Arial"/>
                      </a:endParaRPr>
                    </a:p>
                  </a:txBody>
                  <a:tcPr marL="73025" marR="73025" marT="0" marB="91440"/>
                </a:tc>
              </a:tr>
              <a:tr h="370840">
                <a:tc>
                  <a:txBody>
                    <a:bodyPr/>
                    <a:lstStyle/>
                    <a:p>
                      <a:pPr algn="just">
                        <a:spcAft>
                          <a:spcPts val="0"/>
                        </a:spcAft>
                      </a:pPr>
                      <a:r>
                        <a:rPr lang="en-GB" sz="2200">
                          <a:latin typeface="+mj-lt"/>
                          <a:cs typeface="Arial"/>
                        </a:rPr>
                        <a:t>Environment</a:t>
                      </a:r>
                      <a:endParaRPr lang="en-GB" sz="2200">
                        <a:solidFill>
                          <a:srgbClr val="000000"/>
                        </a:solidFill>
                        <a:latin typeface="+mj-lt"/>
                        <a:ea typeface="Times New Roman"/>
                        <a:cs typeface="Arial"/>
                      </a:endParaRPr>
                    </a:p>
                  </a:txBody>
                  <a:tcPr marL="73025" marR="73025" marT="0" marB="91440"/>
                </a:tc>
                <a:tc>
                  <a:txBody>
                    <a:bodyPr/>
                    <a:lstStyle/>
                    <a:p>
                      <a:pPr algn="just">
                        <a:spcAft>
                          <a:spcPts val="0"/>
                        </a:spcAft>
                      </a:pPr>
                      <a:r>
                        <a:rPr lang="en-GB" sz="2200" dirty="0">
                          <a:latin typeface="+mj-lt"/>
                          <a:cs typeface="Arial"/>
                        </a:rPr>
                        <a:t>This workflow is concerned with making appropriate software tools available to the software development team.</a:t>
                      </a:r>
                      <a:endParaRPr lang="en-GB" sz="2200" dirty="0">
                        <a:solidFill>
                          <a:srgbClr val="000000"/>
                        </a:solidFill>
                        <a:latin typeface="+mj-lt"/>
                        <a:ea typeface="Times New Roman"/>
                        <a:cs typeface="Arial"/>
                      </a:endParaRPr>
                    </a:p>
                  </a:txBody>
                  <a:tcPr marL="73025" marR="73025" marT="0" marB="91440"/>
                </a:tc>
              </a:tr>
            </a:tbl>
          </a:graphicData>
        </a:graphic>
      </p:graphicFrame>
    </p:spTree>
    <p:extLst>
      <p:ext uri="{BB962C8B-B14F-4D97-AF65-F5344CB8AC3E}">
        <p14:creationId xmlns:p14="http://schemas.microsoft.com/office/powerpoint/2010/main" val="38123133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Best Practices of Rational Unified Process</a:t>
            </a:r>
            <a:endParaRPr lang="id-ID" dirty="0"/>
          </a:p>
        </p:txBody>
      </p:sp>
      <p:sp>
        <p:nvSpPr>
          <p:cNvPr id="5" name="TextBox 4"/>
          <p:cNvSpPr txBox="1"/>
          <p:nvPr/>
        </p:nvSpPr>
        <p:spPr>
          <a:xfrm>
            <a:off x="9674958" y="6265439"/>
            <a:ext cx="2097369" cy="369332"/>
          </a:xfrm>
          <a:prstGeom prst="rect">
            <a:avLst/>
          </a:prstGeom>
          <a:noFill/>
        </p:spPr>
        <p:txBody>
          <a:bodyPr wrap="none" rtlCol="0">
            <a:spAutoFit/>
          </a:bodyPr>
          <a:lstStyle/>
          <a:p>
            <a:r>
              <a:rPr lang="en-US" dirty="0" smtClean="0"/>
              <a:t>[</a:t>
            </a:r>
            <a:r>
              <a:rPr lang="en-US" dirty="0" err="1" smtClean="0"/>
              <a:t>Sommerville</a:t>
            </a:r>
            <a:r>
              <a:rPr lang="en-US" dirty="0" smtClean="0"/>
              <a:t>, 2011]</a:t>
            </a:r>
            <a:endParaRPr lang="id-ID" dirty="0"/>
          </a:p>
        </p:txBody>
      </p:sp>
      <p:sp>
        <p:nvSpPr>
          <p:cNvPr id="6" name="Footer Placeholder 5"/>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3" name="Content Placeholder 2"/>
          <p:cNvSpPr>
            <a:spLocks noGrp="1"/>
          </p:cNvSpPr>
          <p:nvPr>
            <p:ph idx="1"/>
          </p:nvPr>
        </p:nvSpPr>
        <p:spPr>
          <a:xfrm>
            <a:off x="1484310" y="1680883"/>
            <a:ext cx="10018713" cy="4110318"/>
          </a:xfrm>
        </p:spPr>
        <p:txBody>
          <a:bodyPr>
            <a:normAutofit fontScale="92500" lnSpcReduction="20000"/>
          </a:bodyPr>
          <a:lstStyle/>
          <a:p>
            <a:r>
              <a:rPr lang="en-US" dirty="0">
                <a:solidFill>
                  <a:srgbClr val="FF0000"/>
                </a:solidFill>
              </a:rPr>
              <a:t>Develop software </a:t>
            </a:r>
            <a:r>
              <a:rPr lang="en-US" dirty="0" smtClean="0">
                <a:solidFill>
                  <a:srgbClr val="FF0000"/>
                </a:solidFill>
              </a:rPr>
              <a:t>iteratively</a:t>
            </a:r>
            <a:r>
              <a:rPr lang="en-US" dirty="0" smtClean="0"/>
              <a:t>. Plan </a:t>
            </a:r>
            <a:r>
              <a:rPr lang="en-US" dirty="0"/>
              <a:t>increments based on customer priorities and deliver highest priority increments first.</a:t>
            </a:r>
          </a:p>
          <a:p>
            <a:r>
              <a:rPr lang="en-US" dirty="0">
                <a:solidFill>
                  <a:srgbClr val="FF0000"/>
                </a:solidFill>
              </a:rPr>
              <a:t>Manage </a:t>
            </a:r>
            <a:r>
              <a:rPr lang="en-US" dirty="0" smtClean="0">
                <a:solidFill>
                  <a:srgbClr val="FF0000"/>
                </a:solidFill>
              </a:rPr>
              <a:t>requirements</a:t>
            </a:r>
            <a:r>
              <a:rPr lang="en-US" dirty="0" smtClean="0"/>
              <a:t>. Explicitly </a:t>
            </a:r>
            <a:r>
              <a:rPr lang="en-US" dirty="0"/>
              <a:t>document customer requirements and keep track of changes to these requirements.</a:t>
            </a:r>
          </a:p>
          <a:p>
            <a:r>
              <a:rPr lang="en-US" dirty="0">
                <a:solidFill>
                  <a:srgbClr val="FF0000"/>
                </a:solidFill>
              </a:rPr>
              <a:t>Use component-based </a:t>
            </a:r>
            <a:r>
              <a:rPr lang="en-US" dirty="0" smtClean="0">
                <a:solidFill>
                  <a:srgbClr val="FF0000"/>
                </a:solidFill>
              </a:rPr>
              <a:t>architectures</a:t>
            </a:r>
            <a:r>
              <a:rPr lang="en-US" dirty="0" smtClean="0"/>
              <a:t>. Organize </a:t>
            </a:r>
            <a:r>
              <a:rPr lang="en-US" dirty="0"/>
              <a:t>the system architecture as a set of reusable components</a:t>
            </a:r>
            <a:r>
              <a:rPr lang="en-US" dirty="0" smtClean="0"/>
              <a:t>.</a:t>
            </a:r>
          </a:p>
          <a:p>
            <a:r>
              <a:rPr lang="en-US" dirty="0">
                <a:solidFill>
                  <a:srgbClr val="FF0000"/>
                </a:solidFill>
              </a:rPr>
              <a:t>Visually model </a:t>
            </a:r>
            <a:r>
              <a:rPr lang="en-US" dirty="0" smtClean="0">
                <a:solidFill>
                  <a:srgbClr val="FF0000"/>
                </a:solidFill>
              </a:rPr>
              <a:t>software</a:t>
            </a:r>
            <a:r>
              <a:rPr lang="en-US" dirty="0" smtClean="0"/>
              <a:t>. Use </a:t>
            </a:r>
            <a:r>
              <a:rPr lang="en-US" dirty="0"/>
              <a:t>graphical UML models to present static and dynamic views of the software.</a:t>
            </a:r>
          </a:p>
          <a:p>
            <a:r>
              <a:rPr lang="en-US" dirty="0">
                <a:solidFill>
                  <a:srgbClr val="FF0000"/>
                </a:solidFill>
              </a:rPr>
              <a:t>Verify software </a:t>
            </a:r>
            <a:r>
              <a:rPr lang="en-US" dirty="0" smtClean="0">
                <a:solidFill>
                  <a:srgbClr val="FF0000"/>
                </a:solidFill>
              </a:rPr>
              <a:t>quality</a:t>
            </a:r>
            <a:r>
              <a:rPr lang="en-US" dirty="0" smtClean="0"/>
              <a:t>. Ensure </a:t>
            </a:r>
            <a:r>
              <a:rPr lang="en-US" dirty="0"/>
              <a:t>that the software meet’s organizational quality standards.</a:t>
            </a:r>
          </a:p>
          <a:p>
            <a:r>
              <a:rPr lang="en-US" dirty="0">
                <a:solidFill>
                  <a:srgbClr val="FF0000"/>
                </a:solidFill>
              </a:rPr>
              <a:t>Control changes to </a:t>
            </a:r>
            <a:r>
              <a:rPr lang="en-US" dirty="0" smtClean="0">
                <a:solidFill>
                  <a:srgbClr val="FF0000"/>
                </a:solidFill>
              </a:rPr>
              <a:t>software</a:t>
            </a:r>
            <a:r>
              <a:rPr lang="en-US" dirty="0" smtClean="0"/>
              <a:t>. Manage </a:t>
            </a:r>
            <a:r>
              <a:rPr lang="en-US" dirty="0"/>
              <a:t>software changes using a change management system and configuration management tools.</a:t>
            </a:r>
          </a:p>
          <a:p>
            <a:endParaRPr lang="en-US" dirty="0"/>
          </a:p>
          <a:p>
            <a:endParaRPr lang="id-ID" dirty="0"/>
          </a:p>
        </p:txBody>
      </p:sp>
    </p:spTree>
    <p:extLst>
      <p:ext uri="{BB962C8B-B14F-4D97-AF65-F5344CB8AC3E}">
        <p14:creationId xmlns:p14="http://schemas.microsoft.com/office/powerpoint/2010/main" val="29905288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Software Models</a:t>
            </a:r>
            <a:endParaRPr lang="id-ID" dirty="0"/>
          </a:p>
        </p:txBody>
      </p:sp>
      <p:graphicFrame>
        <p:nvGraphicFramePr>
          <p:cNvPr id="5" name="Content Placeholder 4"/>
          <p:cNvGraphicFramePr>
            <a:graphicFrameLocks noGrp="1"/>
          </p:cNvGraphicFramePr>
          <p:nvPr>
            <p:ph idx="1"/>
          </p:nvPr>
        </p:nvGraphicFramePr>
        <p:xfrm>
          <a:off x="1484313" y="2667000"/>
          <a:ext cx="10018710" cy="3114040"/>
        </p:xfrm>
        <a:graphic>
          <a:graphicData uri="http://schemas.openxmlformats.org/drawingml/2006/table">
            <a:tbl>
              <a:tblPr firstRow="1" bandRow="1">
                <a:tableStyleId>{5C22544A-7EE6-4342-B048-85BDC9FD1C3A}</a:tableStyleId>
              </a:tblPr>
              <a:tblGrid>
                <a:gridCol w="1931240"/>
                <a:gridCol w="1492623"/>
                <a:gridCol w="1585492"/>
                <a:gridCol w="1669785"/>
                <a:gridCol w="1669785"/>
                <a:gridCol w="1669785"/>
              </a:tblGrid>
              <a:tr h="370840">
                <a:tc>
                  <a:txBody>
                    <a:bodyPr/>
                    <a:lstStyle/>
                    <a:p>
                      <a:pPr algn="ctr"/>
                      <a:r>
                        <a:rPr lang="en-US" sz="1800" b="1" dirty="0">
                          <a:effectLst/>
                          <a:latin typeface="+mj-lt"/>
                        </a:rPr>
                        <a:t>Project Type and Associated Risks</a:t>
                      </a:r>
                      <a:r>
                        <a:rPr lang="en-US" sz="1800" dirty="0">
                          <a:effectLst/>
                          <a:latin typeface="+mj-lt"/>
                        </a:rPr>
                        <a:t> </a:t>
                      </a:r>
                    </a:p>
                  </a:txBody>
                  <a:tcPr marL="68580" marR="68580" marT="0" marB="0"/>
                </a:tc>
                <a:tc>
                  <a:txBody>
                    <a:bodyPr/>
                    <a:lstStyle/>
                    <a:p>
                      <a:pPr algn="ctr"/>
                      <a:r>
                        <a:rPr lang="id-ID" sz="1800" b="1" dirty="0" err="1">
                          <a:effectLst/>
                          <a:latin typeface="+mj-lt"/>
                        </a:rPr>
                        <a:t>Waterfall</a:t>
                      </a:r>
                      <a:r>
                        <a:rPr lang="id-ID" sz="1800" dirty="0">
                          <a:effectLst/>
                          <a:latin typeface="+mj-lt"/>
                        </a:rPr>
                        <a:t> </a:t>
                      </a:r>
                    </a:p>
                  </a:txBody>
                  <a:tcPr marL="68580" marR="68580" marT="0" marB="0"/>
                </a:tc>
                <a:tc>
                  <a:txBody>
                    <a:bodyPr/>
                    <a:lstStyle/>
                    <a:p>
                      <a:pPr algn="ctr"/>
                      <a:r>
                        <a:rPr lang="id-ID" sz="1800" b="1" dirty="0" err="1">
                          <a:effectLst/>
                          <a:latin typeface="+mj-lt"/>
                        </a:rPr>
                        <a:t>Prototype</a:t>
                      </a:r>
                      <a:r>
                        <a:rPr lang="id-ID" sz="1800" dirty="0">
                          <a:effectLst/>
                          <a:latin typeface="+mj-lt"/>
                        </a:rPr>
                        <a:t> </a:t>
                      </a:r>
                    </a:p>
                  </a:txBody>
                  <a:tcPr marL="68580" marR="68580" marT="0" marB="0"/>
                </a:tc>
                <a:tc>
                  <a:txBody>
                    <a:bodyPr/>
                    <a:lstStyle/>
                    <a:p>
                      <a:pPr algn="ctr"/>
                      <a:r>
                        <a:rPr lang="id-ID" sz="1800" b="1">
                          <a:effectLst/>
                          <a:latin typeface="+mj-lt"/>
                        </a:rPr>
                        <a:t>Spiral</a:t>
                      </a:r>
                      <a:r>
                        <a:rPr lang="id-ID" sz="1800">
                          <a:effectLst/>
                          <a:latin typeface="+mj-lt"/>
                        </a:rPr>
                        <a:t> </a:t>
                      </a:r>
                    </a:p>
                  </a:txBody>
                  <a:tcPr marL="68580" marR="68580" marT="0" marB="0"/>
                </a:tc>
                <a:tc>
                  <a:txBody>
                    <a:bodyPr/>
                    <a:lstStyle/>
                    <a:p>
                      <a:pPr algn="ctr"/>
                      <a:r>
                        <a:rPr lang="id-ID" sz="1800" b="1">
                          <a:effectLst/>
                          <a:latin typeface="+mj-lt"/>
                        </a:rPr>
                        <a:t>RAD</a:t>
                      </a:r>
                      <a:r>
                        <a:rPr lang="id-ID" sz="1800">
                          <a:effectLst/>
                          <a:latin typeface="+mj-lt"/>
                        </a:rPr>
                        <a:t> </a:t>
                      </a:r>
                    </a:p>
                  </a:txBody>
                  <a:tcPr marL="68580" marR="68580" marT="0" marB="0"/>
                </a:tc>
                <a:tc>
                  <a:txBody>
                    <a:bodyPr/>
                    <a:lstStyle/>
                    <a:p>
                      <a:pPr algn="ctr"/>
                      <a:r>
                        <a:rPr lang="id-ID" sz="1800" b="1">
                          <a:effectLst/>
                          <a:latin typeface="+mj-lt"/>
                        </a:rPr>
                        <a:t>Formal Methods</a:t>
                      </a:r>
                      <a:r>
                        <a:rPr lang="id-ID" sz="1800">
                          <a:effectLst/>
                          <a:latin typeface="+mj-lt"/>
                        </a:rPr>
                        <a:t> </a:t>
                      </a:r>
                    </a:p>
                  </a:txBody>
                  <a:tcPr marL="68580" marR="68580" marT="0" marB="0"/>
                </a:tc>
              </a:tr>
              <a:tr h="370840">
                <a:tc>
                  <a:txBody>
                    <a:bodyPr/>
                    <a:lstStyle/>
                    <a:p>
                      <a:r>
                        <a:rPr lang="id-ID" sz="1800">
                          <a:effectLst/>
                          <a:latin typeface="+mj-lt"/>
                        </a:rPr>
                        <a:t>Reliability requirements </a:t>
                      </a:r>
                    </a:p>
                  </a:txBody>
                  <a:tcPr marL="68580" marR="68580" marT="0" marB="0"/>
                </a:tc>
                <a:tc>
                  <a:txBody>
                    <a:bodyPr/>
                    <a:lstStyle/>
                    <a:p>
                      <a:pPr algn="ctr"/>
                      <a:r>
                        <a:rPr lang="id-ID" sz="1800" dirty="0" err="1">
                          <a:effectLst/>
                          <a:latin typeface="+mj-lt"/>
                        </a:rPr>
                        <a:t>No</a:t>
                      </a:r>
                      <a:r>
                        <a:rPr lang="id-ID" sz="1800" dirty="0">
                          <a:effectLst/>
                          <a:latin typeface="+mj-lt"/>
                        </a:rPr>
                        <a:t> </a:t>
                      </a:r>
                    </a:p>
                  </a:txBody>
                  <a:tcPr marL="68580" marR="68580" marT="0" marB="0"/>
                </a:tc>
                <a:tc>
                  <a:txBody>
                    <a:bodyPr/>
                    <a:lstStyle/>
                    <a:p>
                      <a:pPr algn="ctr"/>
                      <a:r>
                        <a:rPr lang="id-ID" sz="1800" dirty="0" err="1">
                          <a:effectLst/>
                          <a:latin typeface="+mj-lt"/>
                        </a:rPr>
                        <a:t>No</a:t>
                      </a:r>
                      <a:r>
                        <a:rPr lang="id-ID" sz="1800" dirty="0">
                          <a:effectLst/>
                          <a:latin typeface="+mj-lt"/>
                        </a:rPr>
                        <a:t> </a:t>
                      </a:r>
                    </a:p>
                  </a:txBody>
                  <a:tcPr marL="68580" marR="68580" marT="0" marB="0"/>
                </a:tc>
                <a:tc>
                  <a:txBody>
                    <a:bodyPr/>
                    <a:lstStyle/>
                    <a:p>
                      <a:pPr algn="ctr"/>
                      <a:r>
                        <a:rPr lang="id-ID" sz="1800">
                          <a:effectLst/>
                          <a:latin typeface="+mj-lt"/>
                        </a:rPr>
                        <a:t>Yes </a:t>
                      </a:r>
                    </a:p>
                  </a:txBody>
                  <a:tcPr marL="68580" marR="68580" marT="0" marB="0"/>
                </a:tc>
                <a:tc>
                  <a:txBody>
                    <a:bodyPr/>
                    <a:lstStyle/>
                    <a:p>
                      <a:pPr algn="ctr"/>
                      <a:r>
                        <a:rPr lang="id-ID" sz="1800">
                          <a:effectLst/>
                          <a:latin typeface="+mj-lt"/>
                        </a:rPr>
                        <a:t>No </a:t>
                      </a:r>
                    </a:p>
                  </a:txBody>
                  <a:tcPr marL="68580" marR="68580" marT="0" marB="0"/>
                </a:tc>
                <a:tc>
                  <a:txBody>
                    <a:bodyPr/>
                    <a:lstStyle/>
                    <a:p>
                      <a:pPr algn="ctr"/>
                      <a:r>
                        <a:rPr lang="id-ID" sz="1800">
                          <a:effectLst/>
                          <a:latin typeface="+mj-lt"/>
                        </a:rPr>
                        <a:t>Yes </a:t>
                      </a:r>
                    </a:p>
                  </a:txBody>
                  <a:tcPr marL="68580" marR="68580" marT="0" marB="0"/>
                </a:tc>
              </a:tr>
              <a:tr h="370840">
                <a:tc>
                  <a:txBody>
                    <a:bodyPr/>
                    <a:lstStyle/>
                    <a:p>
                      <a:r>
                        <a:rPr lang="id-ID" sz="1800">
                          <a:effectLst/>
                          <a:latin typeface="+mj-lt"/>
                        </a:rPr>
                        <a:t>Stable funds </a:t>
                      </a:r>
                    </a:p>
                  </a:txBody>
                  <a:tcPr marL="68580" marR="68580" marT="0" marB="0"/>
                </a:tc>
                <a:tc>
                  <a:txBody>
                    <a:bodyPr/>
                    <a:lstStyle/>
                    <a:p>
                      <a:pPr algn="ctr"/>
                      <a:r>
                        <a:rPr lang="id-ID" sz="1800">
                          <a:effectLst/>
                          <a:latin typeface="+mj-lt"/>
                        </a:rPr>
                        <a:t>Yes </a:t>
                      </a:r>
                    </a:p>
                  </a:txBody>
                  <a:tcPr marL="68580" marR="68580" marT="0" marB="0"/>
                </a:tc>
                <a:tc>
                  <a:txBody>
                    <a:bodyPr/>
                    <a:lstStyle/>
                    <a:p>
                      <a:pPr algn="ctr"/>
                      <a:r>
                        <a:rPr lang="id-ID" sz="1800" dirty="0" err="1">
                          <a:effectLst/>
                          <a:latin typeface="+mj-lt"/>
                        </a:rPr>
                        <a:t>Yes</a:t>
                      </a:r>
                      <a:r>
                        <a:rPr lang="id-ID" sz="1800" dirty="0">
                          <a:effectLst/>
                          <a:latin typeface="+mj-lt"/>
                        </a:rPr>
                        <a:t> </a:t>
                      </a:r>
                    </a:p>
                  </a:txBody>
                  <a:tcPr marL="68580" marR="68580" marT="0" marB="0"/>
                </a:tc>
                <a:tc>
                  <a:txBody>
                    <a:bodyPr/>
                    <a:lstStyle/>
                    <a:p>
                      <a:pPr algn="ctr"/>
                      <a:r>
                        <a:rPr lang="id-ID" sz="1800" dirty="0" err="1">
                          <a:effectLst/>
                          <a:latin typeface="+mj-lt"/>
                        </a:rPr>
                        <a:t>No</a:t>
                      </a:r>
                      <a:r>
                        <a:rPr lang="id-ID" sz="1800" dirty="0">
                          <a:effectLst/>
                          <a:latin typeface="+mj-lt"/>
                        </a:rPr>
                        <a:t> </a:t>
                      </a:r>
                    </a:p>
                  </a:txBody>
                  <a:tcPr marL="68580" marR="68580" marT="0" marB="0"/>
                </a:tc>
                <a:tc>
                  <a:txBody>
                    <a:bodyPr/>
                    <a:lstStyle/>
                    <a:p>
                      <a:pPr algn="ctr"/>
                      <a:r>
                        <a:rPr lang="id-ID" sz="1800">
                          <a:effectLst/>
                          <a:latin typeface="+mj-lt"/>
                        </a:rPr>
                        <a:t>Yes </a:t>
                      </a:r>
                    </a:p>
                  </a:txBody>
                  <a:tcPr marL="68580" marR="68580" marT="0" marB="0"/>
                </a:tc>
                <a:tc>
                  <a:txBody>
                    <a:bodyPr/>
                    <a:lstStyle/>
                    <a:p>
                      <a:pPr algn="ctr"/>
                      <a:r>
                        <a:rPr lang="id-ID" sz="1800">
                          <a:effectLst/>
                          <a:latin typeface="+mj-lt"/>
                        </a:rPr>
                        <a:t>Yes </a:t>
                      </a:r>
                    </a:p>
                  </a:txBody>
                  <a:tcPr marL="68580" marR="68580" marT="0" marB="0"/>
                </a:tc>
              </a:tr>
              <a:tr h="370840">
                <a:tc>
                  <a:txBody>
                    <a:bodyPr/>
                    <a:lstStyle/>
                    <a:p>
                      <a:r>
                        <a:rPr lang="id-ID" sz="1800">
                          <a:effectLst/>
                          <a:latin typeface="+mj-lt"/>
                        </a:rPr>
                        <a:t>Reuse components </a:t>
                      </a:r>
                    </a:p>
                  </a:txBody>
                  <a:tcPr marL="68580" marR="68580" marT="0" marB="0"/>
                </a:tc>
                <a:tc>
                  <a:txBody>
                    <a:bodyPr/>
                    <a:lstStyle/>
                    <a:p>
                      <a:pPr algn="ctr"/>
                      <a:r>
                        <a:rPr lang="id-ID" sz="1800">
                          <a:effectLst/>
                          <a:latin typeface="+mj-lt"/>
                        </a:rPr>
                        <a:t>No </a:t>
                      </a:r>
                    </a:p>
                  </a:txBody>
                  <a:tcPr marL="68580" marR="68580" marT="0" marB="0"/>
                </a:tc>
                <a:tc>
                  <a:txBody>
                    <a:bodyPr/>
                    <a:lstStyle/>
                    <a:p>
                      <a:pPr algn="ctr"/>
                      <a:r>
                        <a:rPr lang="id-ID" sz="1800" dirty="0" err="1">
                          <a:effectLst/>
                          <a:latin typeface="+mj-lt"/>
                        </a:rPr>
                        <a:t>Yes</a:t>
                      </a:r>
                      <a:r>
                        <a:rPr lang="id-ID" sz="1800" dirty="0">
                          <a:effectLst/>
                          <a:latin typeface="+mj-lt"/>
                        </a:rPr>
                        <a:t> </a:t>
                      </a:r>
                    </a:p>
                  </a:txBody>
                  <a:tcPr marL="68580" marR="68580" marT="0" marB="0"/>
                </a:tc>
                <a:tc>
                  <a:txBody>
                    <a:bodyPr/>
                    <a:lstStyle/>
                    <a:p>
                      <a:pPr algn="ctr"/>
                      <a:r>
                        <a:rPr lang="id-ID" sz="1800" dirty="0" err="1">
                          <a:effectLst/>
                          <a:latin typeface="+mj-lt"/>
                        </a:rPr>
                        <a:t>Yes</a:t>
                      </a:r>
                      <a:r>
                        <a:rPr lang="id-ID" sz="1800" dirty="0">
                          <a:effectLst/>
                          <a:latin typeface="+mj-lt"/>
                        </a:rPr>
                        <a:t> </a:t>
                      </a:r>
                    </a:p>
                  </a:txBody>
                  <a:tcPr marL="68580" marR="68580" marT="0" marB="0"/>
                </a:tc>
                <a:tc>
                  <a:txBody>
                    <a:bodyPr/>
                    <a:lstStyle/>
                    <a:p>
                      <a:pPr algn="ctr"/>
                      <a:r>
                        <a:rPr lang="id-ID" sz="1800" dirty="0" err="1">
                          <a:effectLst/>
                          <a:latin typeface="+mj-lt"/>
                        </a:rPr>
                        <a:t>Yes</a:t>
                      </a:r>
                      <a:r>
                        <a:rPr lang="id-ID" sz="1800" dirty="0">
                          <a:effectLst/>
                          <a:latin typeface="+mj-lt"/>
                        </a:rPr>
                        <a:t> </a:t>
                      </a:r>
                    </a:p>
                  </a:txBody>
                  <a:tcPr marL="68580" marR="68580" marT="0" marB="0"/>
                </a:tc>
                <a:tc>
                  <a:txBody>
                    <a:bodyPr/>
                    <a:lstStyle/>
                    <a:p>
                      <a:pPr algn="ctr"/>
                      <a:r>
                        <a:rPr lang="id-ID" sz="1800">
                          <a:effectLst/>
                          <a:latin typeface="+mj-lt"/>
                        </a:rPr>
                        <a:t>Yes </a:t>
                      </a:r>
                    </a:p>
                  </a:txBody>
                  <a:tcPr marL="68580" marR="68580" marT="0" marB="0"/>
                </a:tc>
              </a:tr>
              <a:tr h="370840">
                <a:tc>
                  <a:txBody>
                    <a:bodyPr/>
                    <a:lstStyle/>
                    <a:p>
                      <a:r>
                        <a:rPr lang="id-ID" sz="1800">
                          <a:effectLst/>
                          <a:latin typeface="+mj-lt"/>
                        </a:rPr>
                        <a:t>Tight project schedule </a:t>
                      </a:r>
                    </a:p>
                  </a:txBody>
                  <a:tcPr marL="68580" marR="68580" marT="0" marB="0"/>
                </a:tc>
                <a:tc>
                  <a:txBody>
                    <a:bodyPr/>
                    <a:lstStyle/>
                    <a:p>
                      <a:pPr algn="ctr"/>
                      <a:r>
                        <a:rPr lang="id-ID" sz="1800">
                          <a:effectLst/>
                          <a:latin typeface="+mj-lt"/>
                        </a:rPr>
                        <a:t>No </a:t>
                      </a:r>
                    </a:p>
                  </a:txBody>
                  <a:tcPr marL="68580" marR="68580" marT="0" marB="0"/>
                </a:tc>
                <a:tc>
                  <a:txBody>
                    <a:bodyPr/>
                    <a:lstStyle/>
                    <a:p>
                      <a:pPr algn="ctr"/>
                      <a:r>
                        <a:rPr lang="id-ID" sz="1800">
                          <a:effectLst/>
                          <a:latin typeface="+mj-lt"/>
                        </a:rPr>
                        <a:t>Yes </a:t>
                      </a:r>
                    </a:p>
                  </a:txBody>
                  <a:tcPr marL="68580" marR="68580" marT="0" marB="0"/>
                </a:tc>
                <a:tc>
                  <a:txBody>
                    <a:bodyPr/>
                    <a:lstStyle/>
                    <a:p>
                      <a:pPr algn="ctr"/>
                      <a:r>
                        <a:rPr lang="id-ID" sz="1800" dirty="0" err="1">
                          <a:effectLst/>
                          <a:latin typeface="+mj-lt"/>
                        </a:rPr>
                        <a:t>Yes</a:t>
                      </a:r>
                      <a:r>
                        <a:rPr lang="id-ID" sz="1800" dirty="0">
                          <a:effectLst/>
                          <a:latin typeface="+mj-lt"/>
                        </a:rPr>
                        <a:t> </a:t>
                      </a:r>
                    </a:p>
                  </a:txBody>
                  <a:tcPr marL="68580" marR="68580" marT="0" marB="0"/>
                </a:tc>
                <a:tc>
                  <a:txBody>
                    <a:bodyPr/>
                    <a:lstStyle/>
                    <a:p>
                      <a:pPr algn="ctr"/>
                      <a:r>
                        <a:rPr lang="id-ID" sz="1800" dirty="0" err="1">
                          <a:effectLst/>
                          <a:latin typeface="+mj-lt"/>
                        </a:rPr>
                        <a:t>Yes</a:t>
                      </a:r>
                      <a:r>
                        <a:rPr lang="id-ID" sz="1800" dirty="0">
                          <a:effectLst/>
                          <a:latin typeface="+mj-lt"/>
                        </a:rPr>
                        <a:t> </a:t>
                      </a:r>
                    </a:p>
                  </a:txBody>
                  <a:tcPr marL="68580" marR="68580" marT="0" marB="0"/>
                </a:tc>
                <a:tc>
                  <a:txBody>
                    <a:bodyPr/>
                    <a:lstStyle/>
                    <a:p>
                      <a:pPr algn="ctr"/>
                      <a:r>
                        <a:rPr lang="id-ID" sz="1800">
                          <a:effectLst/>
                          <a:latin typeface="+mj-lt"/>
                        </a:rPr>
                        <a:t>No </a:t>
                      </a:r>
                    </a:p>
                  </a:txBody>
                  <a:tcPr marL="68580" marR="68580" marT="0" marB="0"/>
                </a:tc>
              </a:tr>
              <a:tr h="370840">
                <a:tc>
                  <a:txBody>
                    <a:bodyPr/>
                    <a:lstStyle/>
                    <a:p>
                      <a:r>
                        <a:rPr lang="id-ID" sz="1800">
                          <a:effectLst/>
                          <a:latin typeface="+mj-lt"/>
                        </a:rPr>
                        <a:t>Scarcity of resources </a:t>
                      </a:r>
                    </a:p>
                  </a:txBody>
                  <a:tcPr marL="68580" marR="68580" marT="0" marB="0"/>
                </a:tc>
                <a:tc>
                  <a:txBody>
                    <a:bodyPr/>
                    <a:lstStyle/>
                    <a:p>
                      <a:pPr algn="ctr"/>
                      <a:r>
                        <a:rPr lang="id-ID" sz="1800">
                          <a:effectLst/>
                          <a:latin typeface="+mj-lt"/>
                        </a:rPr>
                        <a:t>No </a:t>
                      </a:r>
                    </a:p>
                  </a:txBody>
                  <a:tcPr marL="68580" marR="68580" marT="0" marB="0"/>
                </a:tc>
                <a:tc>
                  <a:txBody>
                    <a:bodyPr/>
                    <a:lstStyle/>
                    <a:p>
                      <a:pPr algn="ctr"/>
                      <a:r>
                        <a:rPr lang="id-ID" sz="1800">
                          <a:effectLst/>
                          <a:latin typeface="+mj-lt"/>
                        </a:rPr>
                        <a:t>Yes </a:t>
                      </a:r>
                    </a:p>
                  </a:txBody>
                  <a:tcPr marL="68580" marR="68580" marT="0" marB="0"/>
                </a:tc>
                <a:tc>
                  <a:txBody>
                    <a:bodyPr/>
                    <a:lstStyle/>
                    <a:p>
                      <a:pPr algn="ctr"/>
                      <a:r>
                        <a:rPr lang="id-ID" sz="1800">
                          <a:effectLst/>
                          <a:latin typeface="+mj-lt"/>
                        </a:rPr>
                        <a:t>Yes </a:t>
                      </a:r>
                    </a:p>
                  </a:txBody>
                  <a:tcPr marL="68580" marR="68580" marT="0" marB="0"/>
                </a:tc>
                <a:tc>
                  <a:txBody>
                    <a:bodyPr/>
                    <a:lstStyle/>
                    <a:p>
                      <a:pPr algn="ctr"/>
                      <a:r>
                        <a:rPr lang="id-ID" sz="1800" dirty="0" err="1">
                          <a:effectLst/>
                          <a:latin typeface="+mj-lt"/>
                        </a:rPr>
                        <a:t>No</a:t>
                      </a:r>
                      <a:r>
                        <a:rPr lang="id-ID" sz="1800" dirty="0">
                          <a:effectLst/>
                          <a:latin typeface="+mj-lt"/>
                        </a:rPr>
                        <a:t> </a:t>
                      </a:r>
                    </a:p>
                  </a:txBody>
                  <a:tcPr marL="68580" marR="68580" marT="0" marB="0"/>
                </a:tc>
                <a:tc>
                  <a:txBody>
                    <a:bodyPr/>
                    <a:lstStyle/>
                    <a:p>
                      <a:pPr algn="ctr"/>
                      <a:r>
                        <a:rPr lang="id-ID" sz="1800" dirty="0" err="1">
                          <a:effectLst/>
                          <a:latin typeface="+mj-lt"/>
                        </a:rPr>
                        <a:t>No</a:t>
                      </a:r>
                      <a:r>
                        <a:rPr lang="id-ID" sz="1800" dirty="0">
                          <a:effectLst/>
                          <a:latin typeface="+mj-lt"/>
                        </a:rPr>
                        <a:t> </a:t>
                      </a:r>
                    </a:p>
                  </a:txBody>
                  <a:tcPr marL="68580" marR="68580" marT="0" marB="0"/>
                </a:tc>
              </a:tr>
            </a:tbl>
          </a:graphicData>
        </a:graphic>
      </p:graphicFrame>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3" name="Rectangle 2"/>
          <p:cNvSpPr/>
          <p:nvPr/>
        </p:nvSpPr>
        <p:spPr>
          <a:xfrm>
            <a:off x="1376735" y="2069067"/>
            <a:ext cx="7565560" cy="369332"/>
          </a:xfrm>
          <a:prstGeom prst="rect">
            <a:avLst/>
          </a:prstGeom>
        </p:spPr>
        <p:txBody>
          <a:bodyPr wrap="square">
            <a:spAutoFit/>
          </a:bodyPr>
          <a:lstStyle/>
          <a:p>
            <a:pPr algn="just"/>
            <a:r>
              <a:rPr lang="en-US" b="1" dirty="0">
                <a:latin typeface="+mj-lt"/>
              </a:rPr>
              <a:t>Table Selections on the Basis of the Project Type and Associated Risks</a:t>
            </a:r>
            <a:r>
              <a:rPr lang="en-US" dirty="0">
                <a:latin typeface="+mj-lt"/>
              </a:rPr>
              <a:t> </a:t>
            </a:r>
            <a:endParaRPr lang="en-US" dirty="0">
              <a:effectLst/>
              <a:latin typeface="+mj-lt"/>
            </a:endParaRPr>
          </a:p>
        </p:txBody>
      </p:sp>
    </p:spTree>
    <p:extLst>
      <p:ext uri="{BB962C8B-B14F-4D97-AF65-F5344CB8AC3E}">
        <p14:creationId xmlns:p14="http://schemas.microsoft.com/office/powerpoint/2010/main" val="2895784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Software Models</a:t>
            </a:r>
            <a:endParaRPr lang="id-ID"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51295064"/>
              </p:ext>
            </p:extLst>
          </p:nvPr>
        </p:nvGraphicFramePr>
        <p:xfrm>
          <a:off x="1484313" y="2667000"/>
          <a:ext cx="10018710" cy="3017520"/>
        </p:xfrm>
        <a:graphic>
          <a:graphicData uri="http://schemas.openxmlformats.org/drawingml/2006/table">
            <a:tbl>
              <a:tblPr firstRow="1" bandRow="1">
                <a:tableStyleId>{5C22544A-7EE6-4342-B048-85BDC9FD1C3A}</a:tableStyleId>
              </a:tblPr>
              <a:tblGrid>
                <a:gridCol w="2267416"/>
                <a:gridCol w="1304365"/>
                <a:gridCol w="1437574"/>
                <a:gridCol w="1669785"/>
                <a:gridCol w="1669785"/>
                <a:gridCol w="1669785"/>
              </a:tblGrid>
              <a:tr h="370840">
                <a:tc>
                  <a:txBody>
                    <a:bodyPr/>
                    <a:lstStyle/>
                    <a:p>
                      <a:pPr algn="ctr"/>
                      <a:r>
                        <a:rPr lang="id-ID" sz="1800" b="1" dirty="0" err="1">
                          <a:effectLst/>
                          <a:latin typeface="+mj-lt"/>
                        </a:rPr>
                        <a:t>Requirements</a:t>
                      </a:r>
                      <a:r>
                        <a:rPr lang="id-ID" sz="1800" b="1" dirty="0">
                          <a:effectLst/>
                          <a:latin typeface="+mj-lt"/>
                        </a:rPr>
                        <a:t> of </a:t>
                      </a:r>
                      <a:r>
                        <a:rPr lang="id-ID" sz="1800" b="1" dirty="0" err="1">
                          <a:effectLst/>
                          <a:latin typeface="+mj-lt"/>
                        </a:rPr>
                        <a:t>the</a:t>
                      </a:r>
                      <a:r>
                        <a:rPr lang="id-ID" sz="1800" b="1" dirty="0">
                          <a:effectLst/>
                          <a:latin typeface="+mj-lt"/>
                        </a:rPr>
                        <a:t> Project</a:t>
                      </a:r>
                      <a:r>
                        <a:rPr lang="id-ID" sz="1800" dirty="0">
                          <a:effectLst/>
                          <a:latin typeface="+mj-lt"/>
                        </a:rPr>
                        <a:t> </a:t>
                      </a:r>
                    </a:p>
                  </a:txBody>
                  <a:tcPr marL="68580" marR="68580" marT="0" marB="0"/>
                </a:tc>
                <a:tc>
                  <a:txBody>
                    <a:bodyPr/>
                    <a:lstStyle/>
                    <a:p>
                      <a:pPr algn="ctr"/>
                      <a:r>
                        <a:rPr lang="id-ID" sz="1800" b="1" dirty="0" err="1">
                          <a:effectLst/>
                          <a:latin typeface="+mj-lt"/>
                        </a:rPr>
                        <a:t>Waterfall</a:t>
                      </a:r>
                      <a:r>
                        <a:rPr lang="id-ID" sz="1800" dirty="0">
                          <a:effectLst/>
                          <a:latin typeface="+mj-lt"/>
                        </a:rPr>
                        <a:t> </a:t>
                      </a:r>
                    </a:p>
                  </a:txBody>
                  <a:tcPr marL="68580" marR="68580" marT="0" marB="0"/>
                </a:tc>
                <a:tc>
                  <a:txBody>
                    <a:bodyPr/>
                    <a:lstStyle/>
                    <a:p>
                      <a:pPr algn="ctr"/>
                      <a:r>
                        <a:rPr lang="id-ID" sz="1800" b="1">
                          <a:effectLst/>
                          <a:latin typeface="+mj-lt"/>
                        </a:rPr>
                        <a:t>Prototype</a:t>
                      </a:r>
                      <a:r>
                        <a:rPr lang="id-ID" sz="1800">
                          <a:effectLst/>
                          <a:latin typeface="+mj-lt"/>
                        </a:rPr>
                        <a:t> </a:t>
                      </a:r>
                    </a:p>
                  </a:txBody>
                  <a:tcPr marL="68580" marR="68580" marT="0" marB="0"/>
                </a:tc>
                <a:tc>
                  <a:txBody>
                    <a:bodyPr/>
                    <a:lstStyle/>
                    <a:p>
                      <a:pPr algn="ctr"/>
                      <a:r>
                        <a:rPr lang="id-ID" sz="1800" b="1">
                          <a:effectLst/>
                          <a:latin typeface="+mj-lt"/>
                        </a:rPr>
                        <a:t>Spiral</a:t>
                      </a:r>
                      <a:r>
                        <a:rPr lang="id-ID" sz="1800">
                          <a:effectLst/>
                          <a:latin typeface="+mj-lt"/>
                        </a:rPr>
                        <a:t> </a:t>
                      </a:r>
                    </a:p>
                  </a:txBody>
                  <a:tcPr marL="68580" marR="68580" marT="0" marB="0"/>
                </a:tc>
                <a:tc>
                  <a:txBody>
                    <a:bodyPr/>
                    <a:lstStyle/>
                    <a:p>
                      <a:pPr algn="ctr"/>
                      <a:r>
                        <a:rPr lang="id-ID" sz="1800" b="1">
                          <a:effectLst/>
                          <a:latin typeface="+mj-lt"/>
                        </a:rPr>
                        <a:t>RAD</a:t>
                      </a:r>
                      <a:r>
                        <a:rPr lang="id-ID" sz="1800">
                          <a:effectLst/>
                          <a:latin typeface="+mj-lt"/>
                        </a:rPr>
                        <a:t> </a:t>
                      </a:r>
                    </a:p>
                  </a:txBody>
                  <a:tcPr marL="68580" marR="68580" marT="0" marB="0"/>
                </a:tc>
                <a:tc>
                  <a:txBody>
                    <a:bodyPr/>
                    <a:lstStyle/>
                    <a:p>
                      <a:pPr algn="ctr"/>
                      <a:r>
                        <a:rPr lang="id-ID" sz="1800" b="1">
                          <a:effectLst/>
                          <a:latin typeface="+mj-lt"/>
                        </a:rPr>
                        <a:t>Formal Methods</a:t>
                      </a:r>
                      <a:r>
                        <a:rPr lang="id-ID" sz="1800">
                          <a:effectLst/>
                          <a:latin typeface="+mj-lt"/>
                        </a:rPr>
                        <a:t> </a:t>
                      </a:r>
                    </a:p>
                  </a:txBody>
                  <a:tcPr marL="68580" marR="68580" marT="0" marB="0"/>
                </a:tc>
              </a:tr>
              <a:tr h="370840">
                <a:tc>
                  <a:txBody>
                    <a:bodyPr/>
                    <a:lstStyle/>
                    <a:p>
                      <a:r>
                        <a:rPr lang="en-US" sz="1800" dirty="0">
                          <a:effectLst/>
                          <a:latin typeface="+mj-lt"/>
                        </a:rPr>
                        <a:t>Requirements are defined early in SDLC </a:t>
                      </a:r>
                    </a:p>
                  </a:txBody>
                  <a:tcPr marL="68580" marR="68580" marT="0" marB="0"/>
                </a:tc>
                <a:tc>
                  <a:txBody>
                    <a:bodyPr/>
                    <a:lstStyle/>
                    <a:p>
                      <a:pPr algn="ctr"/>
                      <a:r>
                        <a:rPr lang="id-ID" sz="1800" dirty="0" err="1">
                          <a:effectLst/>
                          <a:latin typeface="+mj-lt"/>
                        </a:rPr>
                        <a:t>Yes</a:t>
                      </a:r>
                      <a:r>
                        <a:rPr lang="id-ID" sz="1800" dirty="0">
                          <a:effectLst/>
                          <a:latin typeface="+mj-lt"/>
                        </a:rPr>
                        <a:t> </a:t>
                      </a:r>
                    </a:p>
                  </a:txBody>
                  <a:tcPr marL="68580" marR="68580" marT="0" marB="0"/>
                </a:tc>
                <a:tc>
                  <a:txBody>
                    <a:bodyPr/>
                    <a:lstStyle/>
                    <a:p>
                      <a:pPr algn="ctr"/>
                      <a:r>
                        <a:rPr lang="id-ID" sz="1800" dirty="0" err="1">
                          <a:effectLst/>
                          <a:latin typeface="+mj-lt"/>
                        </a:rPr>
                        <a:t>No</a:t>
                      </a:r>
                      <a:r>
                        <a:rPr lang="id-ID" sz="1800" dirty="0">
                          <a:effectLst/>
                          <a:latin typeface="+mj-lt"/>
                        </a:rPr>
                        <a:t> </a:t>
                      </a:r>
                    </a:p>
                  </a:txBody>
                  <a:tcPr marL="68580" marR="68580" marT="0" marB="0"/>
                </a:tc>
                <a:tc>
                  <a:txBody>
                    <a:bodyPr/>
                    <a:lstStyle/>
                    <a:p>
                      <a:pPr algn="ctr"/>
                      <a:r>
                        <a:rPr lang="id-ID" sz="1800" dirty="0" err="1">
                          <a:effectLst/>
                          <a:latin typeface="+mj-lt"/>
                        </a:rPr>
                        <a:t>No</a:t>
                      </a:r>
                      <a:r>
                        <a:rPr lang="id-ID" sz="1800" dirty="0">
                          <a:effectLst/>
                          <a:latin typeface="+mj-lt"/>
                        </a:rPr>
                        <a:t> </a:t>
                      </a:r>
                    </a:p>
                  </a:txBody>
                  <a:tcPr marL="68580" marR="68580" marT="0" marB="0"/>
                </a:tc>
                <a:tc>
                  <a:txBody>
                    <a:bodyPr/>
                    <a:lstStyle/>
                    <a:p>
                      <a:pPr algn="ctr"/>
                      <a:r>
                        <a:rPr lang="id-ID" sz="1800">
                          <a:effectLst/>
                          <a:latin typeface="+mj-lt"/>
                        </a:rPr>
                        <a:t>Yes </a:t>
                      </a:r>
                    </a:p>
                  </a:txBody>
                  <a:tcPr marL="68580" marR="68580" marT="0" marB="0"/>
                </a:tc>
                <a:tc>
                  <a:txBody>
                    <a:bodyPr/>
                    <a:lstStyle/>
                    <a:p>
                      <a:pPr algn="ctr"/>
                      <a:r>
                        <a:rPr lang="id-ID" sz="1800">
                          <a:effectLst/>
                          <a:latin typeface="+mj-lt"/>
                        </a:rPr>
                        <a:t>No </a:t>
                      </a:r>
                    </a:p>
                  </a:txBody>
                  <a:tcPr marL="68580" marR="68580" marT="0" marB="0"/>
                </a:tc>
              </a:tr>
              <a:tr h="370840">
                <a:tc>
                  <a:txBody>
                    <a:bodyPr/>
                    <a:lstStyle/>
                    <a:p>
                      <a:r>
                        <a:rPr lang="en-US" sz="1800">
                          <a:effectLst/>
                          <a:latin typeface="+mj-lt"/>
                        </a:rPr>
                        <a:t>Requirements are easily defined and understandable </a:t>
                      </a:r>
                    </a:p>
                  </a:txBody>
                  <a:tcPr marL="68580" marR="68580" marT="0" marB="0"/>
                </a:tc>
                <a:tc>
                  <a:txBody>
                    <a:bodyPr/>
                    <a:lstStyle/>
                    <a:p>
                      <a:pPr algn="ctr"/>
                      <a:r>
                        <a:rPr lang="id-ID" sz="1800">
                          <a:effectLst/>
                          <a:latin typeface="+mj-lt"/>
                        </a:rPr>
                        <a:t>Yes </a:t>
                      </a:r>
                    </a:p>
                  </a:txBody>
                  <a:tcPr marL="68580" marR="68580" marT="0" marB="0"/>
                </a:tc>
                <a:tc>
                  <a:txBody>
                    <a:bodyPr/>
                    <a:lstStyle/>
                    <a:p>
                      <a:pPr algn="ctr"/>
                      <a:r>
                        <a:rPr lang="id-ID" sz="1800">
                          <a:effectLst/>
                          <a:latin typeface="+mj-lt"/>
                        </a:rPr>
                        <a:t>No </a:t>
                      </a:r>
                    </a:p>
                  </a:txBody>
                  <a:tcPr marL="68580" marR="68580" marT="0" marB="0"/>
                </a:tc>
                <a:tc>
                  <a:txBody>
                    <a:bodyPr/>
                    <a:lstStyle/>
                    <a:p>
                      <a:pPr algn="ctr"/>
                      <a:r>
                        <a:rPr lang="id-ID" sz="1800" dirty="0" err="1">
                          <a:effectLst/>
                          <a:latin typeface="+mj-lt"/>
                        </a:rPr>
                        <a:t>No</a:t>
                      </a:r>
                      <a:r>
                        <a:rPr lang="id-ID" sz="1800" dirty="0">
                          <a:effectLst/>
                          <a:latin typeface="+mj-lt"/>
                        </a:rPr>
                        <a:t> </a:t>
                      </a:r>
                    </a:p>
                  </a:txBody>
                  <a:tcPr marL="68580" marR="68580" marT="0" marB="0"/>
                </a:tc>
                <a:tc>
                  <a:txBody>
                    <a:bodyPr/>
                    <a:lstStyle/>
                    <a:p>
                      <a:pPr algn="ctr"/>
                      <a:r>
                        <a:rPr lang="id-ID" sz="1800">
                          <a:effectLst/>
                          <a:latin typeface="+mj-lt"/>
                        </a:rPr>
                        <a:t>Yes </a:t>
                      </a:r>
                    </a:p>
                  </a:txBody>
                  <a:tcPr marL="68580" marR="68580" marT="0" marB="0"/>
                </a:tc>
                <a:tc>
                  <a:txBody>
                    <a:bodyPr/>
                    <a:lstStyle/>
                    <a:p>
                      <a:pPr algn="ctr"/>
                      <a:r>
                        <a:rPr lang="id-ID" sz="1800">
                          <a:effectLst/>
                          <a:latin typeface="+mj-lt"/>
                        </a:rPr>
                        <a:t>Yes </a:t>
                      </a:r>
                    </a:p>
                  </a:txBody>
                  <a:tcPr marL="68580" marR="68580" marT="0" marB="0"/>
                </a:tc>
              </a:tr>
              <a:tr h="370840">
                <a:tc>
                  <a:txBody>
                    <a:bodyPr/>
                    <a:lstStyle/>
                    <a:p>
                      <a:r>
                        <a:rPr lang="id-ID" sz="1800">
                          <a:effectLst/>
                          <a:latin typeface="+mj-lt"/>
                        </a:rPr>
                        <a:t>Requirements are changed frequently </a:t>
                      </a:r>
                    </a:p>
                  </a:txBody>
                  <a:tcPr marL="68580" marR="68580" marT="0" marB="0"/>
                </a:tc>
                <a:tc>
                  <a:txBody>
                    <a:bodyPr/>
                    <a:lstStyle/>
                    <a:p>
                      <a:pPr algn="ctr"/>
                      <a:r>
                        <a:rPr lang="id-ID" sz="1800">
                          <a:effectLst/>
                          <a:latin typeface="+mj-lt"/>
                        </a:rPr>
                        <a:t>No </a:t>
                      </a:r>
                    </a:p>
                  </a:txBody>
                  <a:tcPr marL="68580" marR="68580" marT="0" marB="0"/>
                </a:tc>
                <a:tc>
                  <a:txBody>
                    <a:bodyPr/>
                    <a:lstStyle/>
                    <a:p>
                      <a:pPr algn="ctr"/>
                      <a:r>
                        <a:rPr lang="id-ID" sz="1800">
                          <a:effectLst/>
                          <a:latin typeface="+mj-lt"/>
                        </a:rPr>
                        <a:t>Yes </a:t>
                      </a:r>
                    </a:p>
                  </a:txBody>
                  <a:tcPr marL="68580" marR="68580" marT="0" marB="0"/>
                </a:tc>
                <a:tc>
                  <a:txBody>
                    <a:bodyPr/>
                    <a:lstStyle/>
                    <a:p>
                      <a:pPr algn="ctr"/>
                      <a:r>
                        <a:rPr lang="id-ID" sz="1800">
                          <a:effectLst/>
                          <a:latin typeface="+mj-lt"/>
                        </a:rPr>
                        <a:t>Yes </a:t>
                      </a:r>
                    </a:p>
                  </a:txBody>
                  <a:tcPr marL="68580" marR="68580" marT="0" marB="0"/>
                </a:tc>
                <a:tc>
                  <a:txBody>
                    <a:bodyPr/>
                    <a:lstStyle/>
                    <a:p>
                      <a:pPr algn="ctr"/>
                      <a:r>
                        <a:rPr lang="id-ID" sz="1800">
                          <a:effectLst/>
                          <a:latin typeface="+mj-lt"/>
                        </a:rPr>
                        <a:t>No </a:t>
                      </a:r>
                    </a:p>
                  </a:txBody>
                  <a:tcPr marL="68580" marR="68580" marT="0" marB="0"/>
                </a:tc>
                <a:tc>
                  <a:txBody>
                    <a:bodyPr/>
                    <a:lstStyle/>
                    <a:p>
                      <a:pPr algn="ctr"/>
                      <a:r>
                        <a:rPr lang="id-ID" sz="1800">
                          <a:effectLst/>
                          <a:latin typeface="+mj-lt"/>
                        </a:rPr>
                        <a:t>Yes </a:t>
                      </a:r>
                    </a:p>
                  </a:txBody>
                  <a:tcPr marL="68580" marR="68580" marT="0" marB="0"/>
                </a:tc>
              </a:tr>
              <a:tr h="370840">
                <a:tc>
                  <a:txBody>
                    <a:bodyPr/>
                    <a:lstStyle/>
                    <a:p>
                      <a:r>
                        <a:rPr lang="id-ID" sz="1800">
                          <a:effectLst/>
                          <a:latin typeface="+mj-lt"/>
                        </a:rPr>
                        <a:t>Requirements indicate a complex System </a:t>
                      </a:r>
                    </a:p>
                  </a:txBody>
                  <a:tcPr marL="68580" marR="68580" marT="0" marB="0"/>
                </a:tc>
                <a:tc>
                  <a:txBody>
                    <a:bodyPr/>
                    <a:lstStyle/>
                    <a:p>
                      <a:pPr algn="ctr"/>
                      <a:r>
                        <a:rPr lang="id-ID" sz="1800">
                          <a:effectLst/>
                          <a:latin typeface="+mj-lt"/>
                        </a:rPr>
                        <a:t>No </a:t>
                      </a:r>
                    </a:p>
                  </a:txBody>
                  <a:tcPr marL="68580" marR="68580" marT="0" marB="0"/>
                </a:tc>
                <a:tc>
                  <a:txBody>
                    <a:bodyPr/>
                    <a:lstStyle/>
                    <a:p>
                      <a:pPr algn="ctr"/>
                      <a:r>
                        <a:rPr lang="id-ID" sz="1800">
                          <a:effectLst/>
                          <a:latin typeface="+mj-lt"/>
                        </a:rPr>
                        <a:t>Yes </a:t>
                      </a:r>
                    </a:p>
                  </a:txBody>
                  <a:tcPr marL="68580" marR="68580" marT="0" marB="0"/>
                </a:tc>
                <a:tc>
                  <a:txBody>
                    <a:bodyPr/>
                    <a:lstStyle/>
                    <a:p>
                      <a:pPr algn="ctr"/>
                      <a:r>
                        <a:rPr lang="id-ID" sz="1800">
                          <a:effectLst/>
                          <a:latin typeface="+mj-lt"/>
                        </a:rPr>
                        <a:t>Yes </a:t>
                      </a:r>
                    </a:p>
                  </a:txBody>
                  <a:tcPr marL="68580" marR="68580" marT="0" marB="0"/>
                </a:tc>
                <a:tc>
                  <a:txBody>
                    <a:bodyPr/>
                    <a:lstStyle/>
                    <a:p>
                      <a:pPr algn="ctr"/>
                      <a:r>
                        <a:rPr lang="id-ID" sz="1800">
                          <a:effectLst/>
                          <a:latin typeface="+mj-lt"/>
                        </a:rPr>
                        <a:t>No </a:t>
                      </a:r>
                    </a:p>
                  </a:txBody>
                  <a:tcPr marL="68580" marR="68580" marT="0" marB="0"/>
                </a:tc>
                <a:tc>
                  <a:txBody>
                    <a:bodyPr/>
                    <a:lstStyle/>
                    <a:p>
                      <a:pPr algn="ctr"/>
                      <a:r>
                        <a:rPr lang="id-ID" sz="1800" dirty="0" err="1">
                          <a:effectLst/>
                          <a:latin typeface="+mj-lt"/>
                        </a:rPr>
                        <a:t>No</a:t>
                      </a:r>
                      <a:r>
                        <a:rPr lang="id-ID" sz="1800" dirty="0">
                          <a:effectLst/>
                          <a:latin typeface="+mj-lt"/>
                        </a:rPr>
                        <a:t> </a:t>
                      </a:r>
                    </a:p>
                  </a:txBody>
                  <a:tcPr marL="68580" marR="68580" marT="0" marB="0"/>
                </a:tc>
              </a:tr>
            </a:tbl>
          </a:graphicData>
        </a:graphic>
      </p:graphicFrame>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3" name="Rectangle 2"/>
          <p:cNvSpPr/>
          <p:nvPr/>
        </p:nvSpPr>
        <p:spPr>
          <a:xfrm>
            <a:off x="1376735" y="2069067"/>
            <a:ext cx="7565560" cy="369332"/>
          </a:xfrm>
          <a:prstGeom prst="rect">
            <a:avLst/>
          </a:prstGeom>
        </p:spPr>
        <p:txBody>
          <a:bodyPr wrap="square">
            <a:spAutoFit/>
          </a:bodyPr>
          <a:lstStyle/>
          <a:p>
            <a:pPr algn="just"/>
            <a:r>
              <a:rPr lang="en-US" b="1" dirty="0">
                <a:latin typeface="+mj-lt"/>
              </a:rPr>
              <a:t>Table Selection on the Basis of the Requirements of the Project</a:t>
            </a:r>
            <a:endParaRPr lang="en-US" dirty="0">
              <a:effectLst/>
              <a:latin typeface="+mj-lt"/>
            </a:endParaRPr>
          </a:p>
        </p:txBody>
      </p:sp>
    </p:spTree>
    <p:extLst>
      <p:ext uri="{BB962C8B-B14F-4D97-AF65-F5344CB8AC3E}">
        <p14:creationId xmlns:p14="http://schemas.microsoft.com/office/powerpoint/2010/main" val="18191081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Software Models</a:t>
            </a:r>
            <a:endParaRPr lang="id-ID"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12681338"/>
              </p:ext>
            </p:extLst>
          </p:nvPr>
        </p:nvGraphicFramePr>
        <p:xfrm>
          <a:off x="1484313" y="2667000"/>
          <a:ext cx="10018710" cy="2468880"/>
        </p:xfrm>
        <a:graphic>
          <a:graphicData uri="http://schemas.openxmlformats.org/drawingml/2006/table">
            <a:tbl>
              <a:tblPr firstRow="1" bandRow="1">
                <a:tableStyleId>{5C22544A-7EE6-4342-B048-85BDC9FD1C3A}</a:tableStyleId>
              </a:tblPr>
              <a:tblGrid>
                <a:gridCol w="2267416"/>
                <a:gridCol w="1304365"/>
                <a:gridCol w="1437574"/>
                <a:gridCol w="1669785"/>
                <a:gridCol w="1669785"/>
                <a:gridCol w="1669785"/>
              </a:tblGrid>
              <a:tr h="370840">
                <a:tc>
                  <a:txBody>
                    <a:bodyPr/>
                    <a:lstStyle/>
                    <a:p>
                      <a:pPr algn="ctr"/>
                      <a:r>
                        <a:rPr lang="id-ID" sz="1800" b="1" dirty="0" err="1">
                          <a:effectLst/>
                          <a:latin typeface="+mj-lt"/>
                        </a:rPr>
                        <a:t>User</a:t>
                      </a:r>
                      <a:r>
                        <a:rPr lang="id-ID" sz="1800" b="1" dirty="0">
                          <a:effectLst/>
                          <a:latin typeface="+mj-lt"/>
                        </a:rPr>
                        <a:t> </a:t>
                      </a:r>
                      <a:r>
                        <a:rPr lang="id-ID" sz="1800" b="1" dirty="0" err="1">
                          <a:effectLst/>
                          <a:latin typeface="+mj-lt"/>
                        </a:rPr>
                        <a:t>Involvement</a:t>
                      </a:r>
                      <a:r>
                        <a:rPr lang="id-ID" sz="1800" dirty="0">
                          <a:effectLst/>
                          <a:latin typeface="+mj-lt"/>
                        </a:rPr>
                        <a:t> </a:t>
                      </a:r>
                    </a:p>
                  </a:txBody>
                  <a:tcPr marL="68580" marR="68580" marT="0" marB="0"/>
                </a:tc>
                <a:tc>
                  <a:txBody>
                    <a:bodyPr/>
                    <a:lstStyle/>
                    <a:p>
                      <a:pPr algn="ctr"/>
                      <a:r>
                        <a:rPr lang="id-ID" sz="1800" b="1">
                          <a:effectLst/>
                          <a:latin typeface="+mj-lt"/>
                        </a:rPr>
                        <a:t>Waterfall</a:t>
                      </a:r>
                      <a:r>
                        <a:rPr lang="id-ID" sz="1800">
                          <a:effectLst/>
                          <a:latin typeface="+mj-lt"/>
                        </a:rPr>
                        <a:t> </a:t>
                      </a:r>
                    </a:p>
                  </a:txBody>
                  <a:tcPr marL="68580" marR="68580" marT="0" marB="0"/>
                </a:tc>
                <a:tc>
                  <a:txBody>
                    <a:bodyPr/>
                    <a:lstStyle/>
                    <a:p>
                      <a:pPr algn="ctr"/>
                      <a:r>
                        <a:rPr lang="id-ID" sz="1800" b="1">
                          <a:effectLst/>
                          <a:latin typeface="+mj-lt"/>
                        </a:rPr>
                        <a:t>Prototype</a:t>
                      </a:r>
                      <a:r>
                        <a:rPr lang="id-ID" sz="1800">
                          <a:effectLst/>
                          <a:latin typeface="+mj-lt"/>
                        </a:rPr>
                        <a:t> </a:t>
                      </a:r>
                    </a:p>
                  </a:txBody>
                  <a:tcPr marL="68580" marR="68580" marT="0" marB="0"/>
                </a:tc>
                <a:tc>
                  <a:txBody>
                    <a:bodyPr/>
                    <a:lstStyle/>
                    <a:p>
                      <a:pPr algn="ctr"/>
                      <a:r>
                        <a:rPr lang="id-ID" sz="1800" b="1">
                          <a:effectLst/>
                          <a:latin typeface="+mj-lt"/>
                        </a:rPr>
                        <a:t>Spiral</a:t>
                      </a:r>
                      <a:r>
                        <a:rPr lang="id-ID" sz="1800">
                          <a:effectLst/>
                          <a:latin typeface="+mj-lt"/>
                        </a:rPr>
                        <a:t> </a:t>
                      </a:r>
                    </a:p>
                  </a:txBody>
                  <a:tcPr marL="68580" marR="68580" marT="0" marB="0"/>
                </a:tc>
                <a:tc>
                  <a:txBody>
                    <a:bodyPr/>
                    <a:lstStyle/>
                    <a:p>
                      <a:pPr algn="ctr"/>
                      <a:r>
                        <a:rPr lang="id-ID" sz="1800" b="1">
                          <a:effectLst/>
                          <a:latin typeface="+mj-lt"/>
                        </a:rPr>
                        <a:t>RAD</a:t>
                      </a:r>
                      <a:r>
                        <a:rPr lang="id-ID" sz="1800">
                          <a:effectLst/>
                          <a:latin typeface="+mj-lt"/>
                        </a:rPr>
                        <a:t> </a:t>
                      </a:r>
                    </a:p>
                  </a:txBody>
                  <a:tcPr marL="68580" marR="68580" marT="0" marB="0"/>
                </a:tc>
                <a:tc>
                  <a:txBody>
                    <a:bodyPr/>
                    <a:lstStyle/>
                    <a:p>
                      <a:pPr algn="ctr"/>
                      <a:r>
                        <a:rPr lang="id-ID" sz="1800" b="1">
                          <a:effectLst/>
                          <a:latin typeface="+mj-lt"/>
                        </a:rPr>
                        <a:t>Formal Methods</a:t>
                      </a:r>
                      <a:r>
                        <a:rPr lang="id-ID" sz="1800">
                          <a:effectLst/>
                          <a:latin typeface="+mj-lt"/>
                        </a:rPr>
                        <a:t> </a:t>
                      </a:r>
                    </a:p>
                  </a:txBody>
                  <a:tcPr marL="68580" marR="68580" marT="0" marB="0"/>
                </a:tc>
              </a:tr>
              <a:tr h="370840">
                <a:tc>
                  <a:txBody>
                    <a:bodyPr/>
                    <a:lstStyle/>
                    <a:p>
                      <a:r>
                        <a:rPr lang="id-ID" sz="1800">
                          <a:effectLst/>
                          <a:latin typeface="+mj-lt"/>
                        </a:rPr>
                        <a:t>Requires Limited User Involvement </a:t>
                      </a:r>
                    </a:p>
                  </a:txBody>
                  <a:tcPr marL="68580" marR="68580" marT="0" marB="0"/>
                </a:tc>
                <a:tc>
                  <a:txBody>
                    <a:bodyPr/>
                    <a:lstStyle/>
                    <a:p>
                      <a:pPr algn="ctr"/>
                      <a:r>
                        <a:rPr lang="id-ID" sz="1800" dirty="0" err="1">
                          <a:effectLst/>
                          <a:latin typeface="+mj-lt"/>
                        </a:rPr>
                        <a:t>Yes</a:t>
                      </a:r>
                      <a:r>
                        <a:rPr lang="id-ID" sz="1800" dirty="0">
                          <a:effectLst/>
                          <a:latin typeface="+mj-lt"/>
                        </a:rPr>
                        <a:t> </a:t>
                      </a:r>
                    </a:p>
                  </a:txBody>
                  <a:tcPr marL="68580" marR="68580" marT="0" marB="0"/>
                </a:tc>
                <a:tc>
                  <a:txBody>
                    <a:bodyPr/>
                    <a:lstStyle/>
                    <a:p>
                      <a:pPr algn="ctr"/>
                      <a:r>
                        <a:rPr lang="id-ID" sz="1800">
                          <a:effectLst/>
                          <a:latin typeface="+mj-lt"/>
                        </a:rPr>
                        <a:t>No </a:t>
                      </a:r>
                    </a:p>
                  </a:txBody>
                  <a:tcPr marL="68580" marR="68580" marT="0" marB="0"/>
                </a:tc>
                <a:tc>
                  <a:txBody>
                    <a:bodyPr/>
                    <a:lstStyle/>
                    <a:p>
                      <a:pPr algn="ctr"/>
                      <a:r>
                        <a:rPr lang="id-ID" sz="1800">
                          <a:effectLst/>
                          <a:latin typeface="+mj-lt"/>
                        </a:rPr>
                        <a:t>Yes </a:t>
                      </a:r>
                    </a:p>
                  </a:txBody>
                  <a:tcPr marL="68580" marR="68580" marT="0" marB="0"/>
                </a:tc>
                <a:tc>
                  <a:txBody>
                    <a:bodyPr/>
                    <a:lstStyle/>
                    <a:p>
                      <a:pPr algn="ctr"/>
                      <a:r>
                        <a:rPr lang="id-ID" sz="1800">
                          <a:effectLst/>
                          <a:latin typeface="+mj-lt"/>
                        </a:rPr>
                        <a:t>No </a:t>
                      </a:r>
                    </a:p>
                  </a:txBody>
                  <a:tcPr marL="68580" marR="68580" marT="0" marB="0"/>
                </a:tc>
                <a:tc>
                  <a:txBody>
                    <a:bodyPr/>
                    <a:lstStyle/>
                    <a:p>
                      <a:pPr algn="ctr"/>
                      <a:r>
                        <a:rPr lang="id-ID" sz="1800">
                          <a:effectLst/>
                          <a:latin typeface="+mj-lt"/>
                        </a:rPr>
                        <a:t>Yes </a:t>
                      </a:r>
                    </a:p>
                  </a:txBody>
                  <a:tcPr marL="68580" marR="68580" marT="0" marB="0"/>
                </a:tc>
              </a:tr>
              <a:tr h="370840">
                <a:tc>
                  <a:txBody>
                    <a:bodyPr/>
                    <a:lstStyle/>
                    <a:p>
                      <a:r>
                        <a:rPr lang="en-US" sz="1800">
                          <a:effectLst/>
                          <a:latin typeface="+mj-lt"/>
                        </a:rPr>
                        <a:t>User participation in all phases </a:t>
                      </a:r>
                    </a:p>
                  </a:txBody>
                  <a:tcPr marL="68580" marR="68580" marT="0" marB="0"/>
                </a:tc>
                <a:tc>
                  <a:txBody>
                    <a:bodyPr/>
                    <a:lstStyle/>
                    <a:p>
                      <a:pPr algn="ctr"/>
                      <a:r>
                        <a:rPr lang="id-ID" sz="1800">
                          <a:effectLst/>
                          <a:latin typeface="+mj-lt"/>
                        </a:rPr>
                        <a:t>No </a:t>
                      </a:r>
                    </a:p>
                  </a:txBody>
                  <a:tcPr marL="68580" marR="68580" marT="0" marB="0"/>
                </a:tc>
                <a:tc>
                  <a:txBody>
                    <a:bodyPr/>
                    <a:lstStyle/>
                    <a:p>
                      <a:pPr algn="ctr"/>
                      <a:r>
                        <a:rPr lang="id-ID" sz="1800">
                          <a:effectLst/>
                          <a:latin typeface="+mj-lt"/>
                        </a:rPr>
                        <a:t>Yes </a:t>
                      </a:r>
                    </a:p>
                  </a:txBody>
                  <a:tcPr marL="68580" marR="68580" marT="0" marB="0"/>
                </a:tc>
                <a:tc>
                  <a:txBody>
                    <a:bodyPr/>
                    <a:lstStyle/>
                    <a:p>
                      <a:pPr algn="ctr"/>
                      <a:r>
                        <a:rPr lang="id-ID" sz="1800">
                          <a:effectLst/>
                          <a:latin typeface="+mj-lt"/>
                        </a:rPr>
                        <a:t>No </a:t>
                      </a:r>
                    </a:p>
                  </a:txBody>
                  <a:tcPr marL="68580" marR="68580" marT="0" marB="0"/>
                </a:tc>
                <a:tc>
                  <a:txBody>
                    <a:bodyPr/>
                    <a:lstStyle/>
                    <a:p>
                      <a:pPr algn="ctr"/>
                      <a:r>
                        <a:rPr lang="id-ID" sz="1800">
                          <a:effectLst/>
                          <a:latin typeface="+mj-lt"/>
                        </a:rPr>
                        <a:t>Yes </a:t>
                      </a:r>
                    </a:p>
                  </a:txBody>
                  <a:tcPr marL="68580" marR="68580" marT="0" marB="0"/>
                </a:tc>
                <a:tc>
                  <a:txBody>
                    <a:bodyPr/>
                    <a:lstStyle/>
                    <a:p>
                      <a:pPr algn="ctr"/>
                      <a:r>
                        <a:rPr lang="id-ID" sz="1800">
                          <a:effectLst/>
                          <a:latin typeface="+mj-lt"/>
                        </a:rPr>
                        <a:t>No </a:t>
                      </a:r>
                    </a:p>
                  </a:txBody>
                  <a:tcPr marL="68580" marR="68580" marT="0" marB="0"/>
                </a:tc>
              </a:tr>
              <a:tr h="370840">
                <a:tc>
                  <a:txBody>
                    <a:bodyPr/>
                    <a:lstStyle/>
                    <a:p>
                      <a:r>
                        <a:rPr lang="en-US" sz="1800">
                          <a:effectLst/>
                          <a:latin typeface="+mj-lt"/>
                        </a:rPr>
                        <a:t>No experience of participating in similar projects </a:t>
                      </a:r>
                    </a:p>
                  </a:txBody>
                  <a:tcPr marL="68580" marR="68580" marT="0" marB="0"/>
                </a:tc>
                <a:tc>
                  <a:txBody>
                    <a:bodyPr/>
                    <a:lstStyle/>
                    <a:p>
                      <a:pPr algn="ctr"/>
                      <a:r>
                        <a:rPr lang="id-ID" sz="1800">
                          <a:effectLst/>
                          <a:latin typeface="+mj-lt"/>
                        </a:rPr>
                        <a:t>No </a:t>
                      </a:r>
                    </a:p>
                  </a:txBody>
                  <a:tcPr marL="68580" marR="68580" marT="0" marB="0"/>
                </a:tc>
                <a:tc>
                  <a:txBody>
                    <a:bodyPr/>
                    <a:lstStyle/>
                    <a:p>
                      <a:pPr algn="ctr"/>
                      <a:r>
                        <a:rPr lang="id-ID" sz="1800">
                          <a:effectLst/>
                          <a:latin typeface="+mj-lt"/>
                        </a:rPr>
                        <a:t>Yes </a:t>
                      </a:r>
                    </a:p>
                  </a:txBody>
                  <a:tcPr marL="68580" marR="68580" marT="0" marB="0"/>
                </a:tc>
                <a:tc>
                  <a:txBody>
                    <a:bodyPr/>
                    <a:lstStyle/>
                    <a:p>
                      <a:pPr algn="ctr"/>
                      <a:r>
                        <a:rPr lang="id-ID" sz="1800">
                          <a:effectLst/>
                          <a:latin typeface="+mj-lt"/>
                        </a:rPr>
                        <a:t>Yes </a:t>
                      </a:r>
                    </a:p>
                  </a:txBody>
                  <a:tcPr marL="68580" marR="68580" marT="0" marB="0"/>
                </a:tc>
                <a:tc>
                  <a:txBody>
                    <a:bodyPr/>
                    <a:lstStyle/>
                    <a:p>
                      <a:pPr algn="ctr"/>
                      <a:r>
                        <a:rPr lang="id-ID" sz="1800">
                          <a:effectLst/>
                          <a:latin typeface="+mj-lt"/>
                        </a:rPr>
                        <a:t>No </a:t>
                      </a:r>
                    </a:p>
                  </a:txBody>
                  <a:tcPr marL="68580" marR="68580" marT="0" marB="0"/>
                </a:tc>
                <a:tc>
                  <a:txBody>
                    <a:bodyPr/>
                    <a:lstStyle/>
                    <a:p>
                      <a:pPr algn="ctr"/>
                      <a:r>
                        <a:rPr lang="id-ID" sz="1800" dirty="0" err="1">
                          <a:effectLst/>
                          <a:latin typeface="+mj-lt"/>
                        </a:rPr>
                        <a:t>Yes</a:t>
                      </a:r>
                      <a:r>
                        <a:rPr lang="id-ID" sz="1800" dirty="0">
                          <a:effectLst/>
                          <a:latin typeface="+mj-lt"/>
                        </a:rPr>
                        <a:t> </a:t>
                      </a:r>
                    </a:p>
                  </a:txBody>
                  <a:tcPr marL="68580" marR="68580" marT="0" marB="0"/>
                </a:tc>
              </a:tr>
            </a:tbl>
          </a:graphicData>
        </a:graphic>
      </p:graphicFrame>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3" name="Rectangle 2"/>
          <p:cNvSpPr/>
          <p:nvPr/>
        </p:nvSpPr>
        <p:spPr>
          <a:xfrm>
            <a:off x="1376735" y="2069067"/>
            <a:ext cx="7565560" cy="369332"/>
          </a:xfrm>
          <a:prstGeom prst="rect">
            <a:avLst/>
          </a:prstGeom>
        </p:spPr>
        <p:txBody>
          <a:bodyPr wrap="square">
            <a:spAutoFit/>
          </a:bodyPr>
          <a:lstStyle/>
          <a:p>
            <a:pPr algn="just"/>
            <a:r>
              <a:rPr lang="en-US" b="1" dirty="0">
                <a:latin typeface="+mj-lt"/>
              </a:rPr>
              <a:t>Table Selection on the Basis of the Users</a:t>
            </a:r>
            <a:endParaRPr lang="en-US" dirty="0">
              <a:effectLst/>
              <a:latin typeface="+mj-lt"/>
            </a:endParaRPr>
          </a:p>
        </p:txBody>
      </p:sp>
    </p:spTree>
    <p:extLst>
      <p:ext uri="{BB962C8B-B14F-4D97-AF65-F5344CB8AC3E}">
        <p14:creationId xmlns:p14="http://schemas.microsoft.com/office/powerpoint/2010/main" val="421199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Hooker’s General Principles of SE</a:t>
            </a:r>
            <a:endParaRPr lang="id-ID" dirty="0"/>
          </a:p>
        </p:txBody>
      </p:sp>
      <p:sp>
        <p:nvSpPr>
          <p:cNvPr id="3" name="Content Placeholder 2"/>
          <p:cNvSpPr>
            <a:spLocks noGrp="1"/>
          </p:cNvSpPr>
          <p:nvPr>
            <p:ph idx="1"/>
          </p:nvPr>
        </p:nvSpPr>
        <p:spPr>
          <a:xfrm>
            <a:off x="1484310" y="2272553"/>
            <a:ext cx="10018713" cy="3778623"/>
          </a:xfrm>
        </p:spPr>
        <p:txBody>
          <a:bodyPr>
            <a:normAutofit/>
          </a:bodyPr>
          <a:lstStyle/>
          <a:p>
            <a:r>
              <a:rPr lang="en-US" dirty="0" smtClean="0"/>
              <a:t>#3. </a:t>
            </a:r>
            <a:r>
              <a:rPr lang="en-US" dirty="0"/>
              <a:t>Maintain the Vision</a:t>
            </a:r>
            <a:endParaRPr lang="en-US" dirty="0" smtClean="0"/>
          </a:p>
          <a:p>
            <a:pPr marL="457200" lvl="1" indent="0">
              <a:buNone/>
            </a:pPr>
            <a:r>
              <a:rPr lang="en-US" dirty="0"/>
              <a:t>A </a:t>
            </a:r>
            <a:r>
              <a:rPr lang="en-US" dirty="0">
                <a:solidFill>
                  <a:srgbClr val="FF0000"/>
                </a:solidFill>
              </a:rPr>
              <a:t>clear vision </a:t>
            </a:r>
            <a:r>
              <a:rPr lang="en-US" dirty="0"/>
              <a:t>is essential to the success of a software project. Without one, </a:t>
            </a:r>
            <a:r>
              <a:rPr lang="en-US" dirty="0" smtClean="0"/>
              <a:t>a project </a:t>
            </a:r>
            <a:r>
              <a:rPr lang="en-US" dirty="0"/>
              <a:t>almost unfailingly ends up being “of two [or more] minds” about itself. Having an empowered architect who </a:t>
            </a:r>
            <a:r>
              <a:rPr lang="en-US" dirty="0" smtClean="0"/>
              <a:t>can hold </a:t>
            </a:r>
            <a:r>
              <a:rPr lang="en-US" dirty="0"/>
              <a:t>the vision and enforce compliance helps ensure a very successful </a:t>
            </a:r>
            <a:r>
              <a:rPr lang="en-US" dirty="0" smtClean="0"/>
              <a:t>software project</a:t>
            </a:r>
            <a:r>
              <a:rPr lang="en-US" dirty="0"/>
              <a:t>.</a:t>
            </a:r>
            <a:endParaRPr lang="en-US" dirty="0" smtClean="0"/>
          </a:p>
          <a:p>
            <a:r>
              <a:rPr lang="en-US" dirty="0" smtClean="0"/>
              <a:t>#4</a:t>
            </a:r>
            <a:r>
              <a:rPr lang="en-US" dirty="0"/>
              <a:t>. What You Produce, Others Will Consume</a:t>
            </a:r>
            <a:endParaRPr lang="en-US" dirty="0" smtClean="0"/>
          </a:p>
          <a:p>
            <a:pPr marL="457200" lvl="1" indent="0">
              <a:buNone/>
            </a:pPr>
            <a:r>
              <a:rPr lang="en-US" dirty="0"/>
              <a:t>Seldom is an industrial-strength software system constructed and used in </a:t>
            </a:r>
            <a:r>
              <a:rPr lang="en-US" dirty="0" smtClean="0"/>
              <a:t>a vacuum</a:t>
            </a:r>
            <a:r>
              <a:rPr lang="en-US" dirty="0"/>
              <a:t>. In some way or other, </a:t>
            </a:r>
            <a:r>
              <a:rPr lang="en-US" dirty="0">
                <a:solidFill>
                  <a:srgbClr val="FF0000"/>
                </a:solidFill>
              </a:rPr>
              <a:t>someone else will use</a:t>
            </a:r>
            <a:r>
              <a:rPr lang="en-US" dirty="0"/>
              <a:t>, maintain, document, </a:t>
            </a:r>
            <a:r>
              <a:rPr lang="en-US" dirty="0" smtClean="0"/>
              <a:t>or otherwise </a:t>
            </a:r>
            <a:r>
              <a:rPr lang="en-US" dirty="0"/>
              <a:t>depend on being able to understand your system. So, </a:t>
            </a:r>
            <a:r>
              <a:rPr lang="en-US" dirty="0">
                <a:solidFill>
                  <a:srgbClr val="FF0000"/>
                </a:solidFill>
              </a:rPr>
              <a:t>always </a:t>
            </a:r>
            <a:r>
              <a:rPr lang="en-US" dirty="0" smtClean="0">
                <a:solidFill>
                  <a:srgbClr val="FF0000"/>
                </a:solidFill>
              </a:rPr>
              <a:t>specify, design</a:t>
            </a:r>
            <a:r>
              <a:rPr lang="en-US" dirty="0">
                <a:solidFill>
                  <a:srgbClr val="FF0000"/>
                </a:solidFill>
              </a:rPr>
              <a:t>, and implement knowing someone else </a:t>
            </a:r>
            <a:r>
              <a:rPr lang="en-US" dirty="0"/>
              <a:t>will have to understand what you </a:t>
            </a:r>
            <a:r>
              <a:rPr lang="en-US" dirty="0" smtClean="0"/>
              <a:t>are doing.</a:t>
            </a:r>
            <a:endParaRPr lang="id-ID" dirty="0"/>
          </a:p>
        </p:txBody>
      </p:sp>
      <p:sp>
        <p:nvSpPr>
          <p:cNvPr id="4" name="TextBox 3"/>
          <p:cNvSpPr txBox="1"/>
          <p:nvPr/>
        </p:nvSpPr>
        <p:spPr>
          <a:xfrm>
            <a:off x="9674958" y="6265439"/>
            <a:ext cx="1828065" cy="369332"/>
          </a:xfrm>
          <a:prstGeom prst="rect">
            <a:avLst/>
          </a:prstGeom>
          <a:noFill/>
        </p:spPr>
        <p:txBody>
          <a:bodyPr wrap="none" rtlCol="0">
            <a:spAutoFit/>
          </a:bodyPr>
          <a:lstStyle/>
          <a:p>
            <a:r>
              <a:rPr lang="en-US" dirty="0" smtClean="0"/>
              <a:t>[Pressman, 2010]</a:t>
            </a:r>
            <a:endParaRPr lang="id-ID"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16326179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Agile?</a:t>
            </a:r>
            <a:endParaRPr lang="id-ID" dirty="0"/>
          </a:p>
        </p:txBody>
      </p:sp>
      <p:sp>
        <p:nvSpPr>
          <p:cNvPr id="3" name="Content Placeholder 2"/>
          <p:cNvSpPr>
            <a:spLocks noGrp="1"/>
          </p:cNvSpPr>
          <p:nvPr>
            <p:ph idx="1"/>
          </p:nvPr>
        </p:nvSpPr>
        <p:spPr/>
        <p:txBody>
          <a:bodyPr/>
          <a:lstStyle/>
          <a:p>
            <a:r>
              <a:rPr lang="id-ID" dirty="0">
                <a:hlinkClick r:id="rId2"/>
              </a:rPr>
              <a:t>https://</a:t>
            </a:r>
            <a:r>
              <a:rPr lang="id-ID" dirty="0" smtClean="0">
                <a:hlinkClick r:id="rId2"/>
              </a:rPr>
              <a:t>youtu.be/OJflDE6OaSc</a:t>
            </a:r>
            <a:r>
              <a:rPr lang="en-US" dirty="0" smtClean="0"/>
              <a:t> - Introduction to Agile</a:t>
            </a:r>
          </a:p>
          <a:p>
            <a:r>
              <a:rPr lang="id-ID" dirty="0">
                <a:hlinkClick r:id="rId3"/>
              </a:rPr>
              <a:t>https://</a:t>
            </a:r>
            <a:r>
              <a:rPr lang="id-ID" dirty="0" smtClean="0">
                <a:hlinkClick r:id="rId3"/>
              </a:rPr>
              <a:t>youtu.be/9TycLR0TqFA</a:t>
            </a:r>
            <a:r>
              <a:rPr lang="en-US" dirty="0" smtClean="0"/>
              <a:t> - Introduction </a:t>
            </a:r>
            <a:r>
              <a:rPr lang="en-US" smtClean="0"/>
              <a:t>to Scrum</a:t>
            </a:r>
            <a:endParaRPr lang="id-ID"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27056807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id-ID" dirty="0"/>
          </a:p>
        </p:txBody>
      </p:sp>
      <p:sp>
        <p:nvSpPr>
          <p:cNvPr id="3" name="Content Placeholder 2"/>
          <p:cNvSpPr>
            <a:spLocks noGrp="1"/>
          </p:cNvSpPr>
          <p:nvPr>
            <p:ph idx="1"/>
          </p:nvPr>
        </p:nvSpPr>
        <p:spPr>
          <a:xfrm>
            <a:off x="1484310" y="2438399"/>
            <a:ext cx="10018713" cy="3558989"/>
          </a:xfrm>
        </p:spPr>
        <p:txBody>
          <a:bodyPr anchor="t">
            <a:normAutofit fontScale="92500"/>
          </a:bodyPr>
          <a:lstStyle/>
          <a:p>
            <a:r>
              <a:rPr lang="en-US" dirty="0" smtClean="0"/>
              <a:t>Roger S. Pressman, 2010, Software Engineering: A Practitioner’s Approach 7</a:t>
            </a:r>
            <a:r>
              <a:rPr lang="en-US" baseline="30000" dirty="0" smtClean="0"/>
              <a:t>th</a:t>
            </a:r>
            <a:r>
              <a:rPr lang="en-US" dirty="0" smtClean="0"/>
              <a:t> edition, McGraw-Hill.</a:t>
            </a:r>
          </a:p>
          <a:p>
            <a:r>
              <a:rPr lang="en-US" dirty="0" smtClean="0"/>
              <a:t>Ian </a:t>
            </a:r>
            <a:r>
              <a:rPr lang="en-US" dirty="0" err="1" smtClean="0"/>
              <a:t>Sommerville</a:t>
            </a:r>
            <a:r>
              <a:rPr lang="en-US" dirty="0" smtClean="0"/>
              <a:t>, 2011, Software Engineering 9</a:t>
            </a:r>
            <a:r>
              <a:rPr lang="en-US" baseline="30000" dirty="0" smtClean="0"/>
              <a:t>th</a:t>
            </a:r>
            <a:r>
              <a:rPr lang="en-US" dirty="0"/>
              <a:t> edition, </a:t>
            </a:r>
            <a:r>
              <a:rPr lang="en-US" dirty="0" smtClean="0"/>
              <a:t>Addison-Wesley.</a:t>
            </a:r>
          </a:p>
          <a:p>
            <a:r>
              <a:rPr lang="en-US" dirty="0" smtClean="0"/>
              <a:t>Dinesh Thakur, Criteria for Selecting Software Engineering Process Models, URL: </a:t>
            </a:r>
            <a:r>
              <a:rPr lang="en-US" dirty="0" smtClean="0">
                <a:hlinkClick r:id="rId2"/>
              </a:rPr>
              <a:t>http://ecomputernotes.com/software-engineering/criteria-for-selecting-software-process-models</a:t>
            </a:r>
            <a:r>
              <a:rPr lang="en-US" dirty="0" smtClean="0"/>
              <a:t> . </a:t>
            </a:r>
            <a:r>
              <a:rPr lang="en-US" dirty="0" err="1" smtClean="0"/>
              <a:t>Diakses</a:t>
            </a:r>
            <a:r>
              <a:rPr lang="en-US" dirty="0" smtClean="0"/>
              <a:t> 15 </a:t>
            </a:r>
            <a:r>
              <a:rPr lang="en-US" dirty="0" err="1" smtClean="0"/>
              <a:t>Juli</a:t>
            </a:r>
            <a:r>
              <a:rPr lang="en-US" dirty="0" smtClean="0"/>
              <a:t> 2015</a:t>
            </a:r>
          </a:p>
          <a:p>
            <a:r>
              <a:rPr lang="en-US" dirty="0" smtClean="0"/>
              <a:t>Dinesh Thakur</a:t>
            </a:r>
            <a:r>
              <a:rPr lang="en-US" dirty="0"/>
              <a:t>, Rapid Application Development (RAD) Model and its Advantages and Disadvantages of RAD </a:t>
            </a:r>
            <a:r>
              <a:rPr lang="en-US" dirty="0" smtClean="0"/>
              <a:t>Model, URL</a:t>
            </a:r>
            <a:r>
              <a:rPr lang="en-US" dirty="0"/>
              <a:t>: </a:t>
            </a:r>
            <a:r>
              <a:rPr lang="en-US" dirty="0">
                <a:hlinkClick r:id="rId3"/>
              </a:rPr>
              <a:t>http://</a:t>
            </a:r>
            <a:r>
              <a:rPr lang="en-US" dirty="0" smtClean="0">
                <a:hlinkClick r:id="rId3"/>
              </a:rPr>
              <a:t>ecomputernotes.com/software-engineering/rapid-application-development</a:t>
            </a:r>
            <a:r>
              <a:rPr lang="en-US" dirty="0" smtClean="0"/>
              <a:t>. </a:t>
            </a:r>
            <a:r>
              <a:rPr lang="en-US" dirty="0" err="1" smtClean="0"/>
              <a:t>Diakses</a:t>
            </a:r>
            <a:r>
              <a:rPr lang="en-US" dirty="0" smtClean="0"/>
              <a:t> 15 </a:t>
            </a:r>
            <a:r>
              <a:rPr lang="en-US" dirty="0" err="1" smtClean="0"/>
              <a:t>Juli</a:t>
            </a:r>
            <a:r>
              <a:rPr lang="en-US" dirty="0" smtClean="0"/>
              <a:t> 2015</a:t>
            </a:r>
            <a:endParaRPr lang="id-ID" dirty="0"/>
          </a:p>
        </p:txBody>
      </p:sp>
    </p:spTree>
    <p:extLst>
      <p:ext uri="{BB962C8B-B14F-4D97-AF65-F5344CB8AC3E}">
        <p14:creationId xmlns:p14="http://schemas.microsoft.com/office/powerpoint/2010/main" val="38214520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id-ID" dirty="0"/>
          </a:p>
        </p:txBody>
      </p:sp>
      <p:sp>
        <p:nvSpPr>
          <p:cNvPr id="3" name="Content Placeholder 2"/>
          <p:cNvSpPr>
            <a:spLocks noGrp="1"/>
          </p:cNvSpPr>
          <p:nvPr>
            <p:ph idx="1"/>
          </p:nvPr>
        </p:nvSpPr>
        <p:spPr/>
        <p:txBody>
          <a:bodyPr anchor="t"/>
          <a:lstStyle/>
          <a:p>
            <a:r>
              <a:rPr lang="en-US" dirty="0" smtClean="0"/>
              <a:t>Achmad Solichin, </a:t>
            </a:r>
            <a:r>
              <a:rPr lang="en-US" dirty="0" err="1" smtClean="0"/>
              <a:t>S.Kom</a:t>
            </a:r>
            <a:r>
              <a:rPr lang="en-US" smtClean="0"/>
              <a:t>, M.T.I</a:t>
            </a:r>
            <a:endParaRPr lang="en-US" dirty="0" smtClean="0"/>
          </a:p>
          <a:p>
            <a:r>
              <a:rPr lang="en-US" dirty="0" smtClean="0">
                <a:hlinkClick r:id="rId2"/>
              </a:rPr>
              <a:t>achmatim@gmail.com</a:t>
            </a:r>
            <a:endParaRPr lang="en-US" dirty="0" smtClean="0"/>
          </a:p>
          <a:p>
            <a:r>
              <a:rPr lang="en-US" dirty="0" smtClean="0"/>
              <a:t>Twitter: @</a:t>
            </a:r>
            <a:r>
              <a:rPr lang="en-US" dirty="0" err="1" smtClean="0"/>
              <a:t>achmatim</a:t>
            </a:r>
            <a:endParaRPr lang="en-US" dirty="0" smtClean="0"/>
          </a:p>
          <a:p>
            <a:r>
              <a:rPr lang="en-US" dirty="0" smtClean="0"/>
              <a:t>Facebook: facebook.com/</a:t>
            </a:r>
            <a:r>
              <a:rPr lang="en-US" dirty="0" err="1" smtClean="0"/>
              <a:t>achmatim</a:t>
            </a:r>
            <a:endParaRPr lang="en-US" dirty="0" smtClean="0"/>
          </a:p>
          <a:p>
            <a:r>
              <a:rPr lang="en-US" dirty="0" smtClean="0"/>
              <a:t>Web: </a:t>
            </a:r>
            <a:r>
              <a:rPr lang="en-US" dirty="0" smtClean="0">
                <a:hlinkClick r:id="rId3"/>
              </a:rPr>
              <a:t>http://achmatim.net</a:t>
            </a:r>
            <a:r>
              <a:rPr lang="en-US" dirty="0" smtClean="0"/>
              <a:t> </a:t>
            </a:r>
            <a:endParaRPr lang="id-ID"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20202193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Hooker’s General Principles of SE</a:t>
            </a:r>
            <a:endParaRPr lang="id-ID" dirty="0"/>
          </a:p>
        </p:txBody>
      </p:sp>
      <p:sp>
        <p:nvSpPr>
          <p:cNvPr id="3" name="Content Placeholder 2"/>
          <p:cNvSpPr>
            <a:spLocks noGrp="1"/>
          </p:cNvSpPr>
          <p:nvPr>
            <p:ph idx="1"/>
          </p:nvPr>
        </p:nvSpPr>
        <p:spPr>
          <a:xfrm>
            <a:off x="1484310" y="2272553"/>
            <a:ext cx="10018713" cy="3778623"/>
          </a:xfrm>
        </p:spPr>
        <p:txBody>
          <a:bodyPr>
            <a:normAutofit lnSpcReduction="10000"/>
          </a:bodyPr>
          <a:lstStyle/>
          <a:p>
            <a:r>
              <a:rPr lang="en-US" dirty="0" smtClean="0"/>
              <a:t>#5</a:t>
            </a:r>
            <a:r>
              <a:rPr lang="en-US" dirty="0"/>
              <a:t>. Be Open to the Future</a:t>
            </a:r>
            <a:endParaRPr lang="en-US" dirty="0" smtClean="0"/>
          </a:p>
          <a:p>
            <a:pPr marL="457200" lvl="1" indent="0">
              <a:buNone/>
            </a:pPr>
            <a:r>
              <a:rPr lang="en-US" dirty="0" smtClean="0"/>
              <a:t>The </a:t>
            </a:r>
            <a:r>
              <a:rPr lang="en-US" dirty="0"/>
              <a:t>systems must be </a:t>
            </a:r>
            <a:r>
              <a:rPr lang="en-US" dirty="0">
                <a:solidFill>
                  <a:srgbClr val="FF0000"/>
                </a:solidFill>
              </a:rPr>
              <a:t>ready </a:t>
            </a:r>
            <a:r>
              <a:rPr lang="en-US" dirty="0" smtClean="0">
                <a:solidFill>
                  <a:srgbClr val="FF0000"/>
                </a:solidFill>
              </a:rPr>
              <a:t>to adapt </a:t>
            </a:r>
            <a:r>
              <a:rPr lang="en-US" dirty="0"/>
              <a:t>to </a:t>
            </a:r>
            <a:r>
              <a:rPr lang="en-US" dirty="0" smtClean="0"/>
              <a:t>any changes of </a:t>
            </a:r>
            <a:r>
              <a:rPr lang="en-US" dirty="0"/>
              <a:t>computing </a:t>
            </a:r>
            <a:r>
              <a:rPr lang="en-US" dirty="0" smtClean="0"/>
              <a:t>environment in the future.</a:t>
            </a:r>
          </a:p>
          <a:p>
            <a:r>
              <a:rPr lang="en-US" dirty="0" smtClean="0"/>
              <a:t>#6</a:t>
            </a:r>
            <a:r>
              <a:rPr lang="en-US" dirty="0"/>
              <a:t>. Plan Ahead for Reuse</a:t>
            </a:r>
            <a:endParaRPr lang="en-US" dirty="0" smtClean="0"/>
          </a:p>
          <a:p>
            <a:pPr marL="457200" lvl="1" indent="0">
              <a:buNone/>
            </a:pPr>
            <a:r>
              <a:rPr lang="en-US" dirty="0"/>
              <a:t>Reuse saves time and </a:t>
            </a:r>
            <a:r>
              <a:rPr lang="en-US" dirty="0" smtClean="0"/>
              <a:t>effort. Planning </a:t>
            </a:r>
            <a:r>
              <a:rPr lang="en-US" dirty="0"/>
              <a:t>ahead for </a:t>
            </a:r>
            <a:r>
              <a:rPr lang="en-US" dirty="0" smtClean="0"/>
              <a:t>reuse </a:t>
            </a:r>
            <a:r>
              <a:rPr lang="en-US" dirty="0" smtClean="0">
                <a:solidFill>
                  <a:srgbClr val="FF0000"/>
                </a:solidFill>
              </a:rPr>
              <a:t>reduces </a:t>
            </a:r>
            <a:r>
              <a:rPr lang="en-US" dirty="0">
                <a:solidFill>
                  <a:srgbClr val="FF0000"/>
                </a:solidFill>
              </a:rPr>
              <a:t>the cost </a:t>
            </a:r>
            <a:r>
              <a:rPr lang="en-US" dirty="0"/>
              <a:t>and </a:t>
            </a:r>
            <a:r>
              <a:rPr lang="en-US" dirty="0">
                <a:solidFill>
                  <a:srgbClr val="FF0000"/>
                </a:solidFill>
              </a:rPr>
              <a:t>increases the value</a:t>
            </a:r>
            <a:r>
              <a:rPr lang="en-US" dirty="0"/>
              <a:t> of both the reusable components and </a:t>
            </a:r>
            <a:r>
              <a:rPr lang="en-US" dirty="0" smtClean="0"/>
              <a:t>the systems </a:t>
            </a:r>
            <a:r>
              <a:rPr lang="en-US" dirty="0"/>
              <a:t>into which they are incorporated</a:t>
            </a:r>
            <a:r>
              <a:rPr lang="en-US" dirty="0" smtClean="0"/>
              <a:t>.</a:t>
            </a:r>
          </a:p>
          <a:p>
            <a:r>
              <a:rPr lang="en-US" sz="2800" dirty="0"/>
              <a:t>#7. Think</a:t>
            </a:r>
            <a:r>
              <a:rPr lang="en-US" sz="2800" dirty="0" smtClean="0"/>
              <a:t>!</a:t>
            </a:r>
          </a:p>
          <a:p>
            <a:pPr marL="457200" lvl="1" indent="0">
              <a:buNone/>
            </a:pPr>
            <a:r>
              <a:rPr lang="en-US" dirty="0"/>
              <a:t>Placing clear, </a:t>
            </a:r>
            <a:r>
              <a:rPr lang="en-US" dirty="0" smtClean="0"/>
              <a:t>complete thought </a:t>
            </a:r>
            <a:r>
              <a:rPr lang="en-US" dirty="0"/>
              <a:t>before action almost always produces better results. When </a:t>
            </a:r>
            <a:r>
              <a:rPr lang="en-US" dirty="0">
                <a:solidFill>
                  <a:srgbClr val="FF0000"/>
                </a:solidFill>
              </a:rPr>
              <a:t>you think </a:t>
            </a:r>
            <a:r>
              <a:rPr lang="en-US" dirty="0" smtClean="0"/>
              <a:t>about something</a:t>
            </a:r>
            <a:r>
              <a:rPr lang="en-US" dirty="0"/>
              <a:t>, you are more likely to </a:t>
            </a:r>
            <a:r>
              <a:rPr lang="en-US" dirty="0">
                <a:solidFill>
                  <a:srgbClr val="FF0000"/>
                </a:solidFill>
              </a:rPr>
              <a:t>do it right</a:t>
            </a:r>
            <a:r>
              <a:rPr lang="en-US" dirty="0"/>
              <a:t>.</a:t>
            </a:r>
            <a:endParaRPr lang="id-ID" dirty="0"/>
          </a:p>
        </p:txBody>
      </p:sp>
      <p:sp>
        <p:nvSpPr>
          <p:cNvPr id="4" name="TextBox 3"/>
          <p:cNvSpPr txBox="1"/>
          <p:nvPr/>
        </p:nvSpPr>
        <p:spPr>
          <a:xfrm>
            <a:off x="9674958" y="6265439"/>
            <a:ext cx="1828065" cy="369332"/>
          </a:xfrm>
          <a:prstGeom prst="rect">
            <a:avLst/>
          </a:prstGeom>
          <a:noFill/>
        </p:spPr>
        <p:txBody>
          <a:bodyPr wrap="none" rtlCol="0">
            <a:spAutoFit/>
          </a:bodyPr>
          <a:lstStyle/>
          <a:p>
            <a:r>
              <a:rPr lang="en-US" dirty="0" smtClean="0"/>
              <a:t>[Pressman, 2010]</a:t>
            </a:r>
            <a:endParaRPr lang="id-ID"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22332580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a:t>
            </a:r>
            <a:endParaRPr lang="id-ID" dirty="0"/>
          </a:p>
        </p:txBody>
      </p:sp>
      <p:sp>
        <p:nvSpPr>
          <p:cNvPr id="3" name="Content Placeholder 2"/>
          <p:cNvSpPr>
            <a:spLocks noGrp="1"/>
          </p:cNvSpPr>
          <p:nvPr>
            <p:ph idx="1"/>
          </p:nvPr>
        </p:nvSpPr>
        <p:spPr>
          <a:xfrm>
            <a:off x="1484310" y="2438399"/>
            <a:ext cx="10018713" cy="3801036"/>
          </a:xfrm>
        </p:spPr>
        <p:txBody>
          <a:bodyPr>
            <a:normAutofit lnSpcReduction="10000"/>
          </a:bodyPr>
          <a:lstStyle/>
          <a:p>
            <a:r>
              <a:rPr lang="en-US" dirty="0"/>
              <a:t>A structured </a:t>
            </a:r>
            <a:r>
              <a:rPr lang="en-US" dirty="0">
                <a:solidFill>
                  <a:srgbClr val="FF0000"/>
                </a:solidFill>
              </a:rPr>
              <a:t>set of activities </a:t>
            </a:r>
            <a:r>
              <a:rPr lang="en-US" dirty="0"/>
              <a:t>required to develop a </a:t>
            </a:r>
            <a:r>
              <a:rPr lang="en-US" dirty="0" smtClean="0"/>
              <a:t>software </a:t>
            </a:r>
            <a:r>
              <a:rPr lang="en-US" dirty="0"/>
              <a:t>system. </a:t>
            </a:r>
          </a:p>
          <a:p>
            <a:r>
              <a:rPr lang="en-US" dirty="0"/>
              <a:t>Many different software processes but all involve:</a:t>
            </a:r>
          </a:p>
          <a:p>
            <a:pPr lvl="1"/>
            <a:r>
              <a:rPr lang="en-US" dirty="0">
                <a:solidFill>
                  <a:srgbClr val="FF0000"/>
                </a:solidFill>
              </a:rPr>
              <a:t>Specification</a:t>
            </a:r>
            <a:r>
              <a:rPr lang="en-US" dirty="0"/>
              <a:t> – defining what the system should do;</a:t>
            </a:r>
          </a:p>
          <a:p>
            <a:pPr lvl="1"/>
            <a:r>
              <a:rPr lang="en-US" dirty="0">
                <a:solidFill>
                  <a:srgbClr val="FF0000"/>
                </a:solidFill>
              </a:rPr>
              <a:t>Design and implementation </a:t>
            </a:r>
            <a:r>
              <a:rPr lang="en-US" dirty="0"/>
              <a:t>– defining the organization of the system and implementing the system;</a:t>
            </a:r>
          </a:p>
          <a:p>
            <a:pPr lvl="1"/>
            <a:r>
              <a:rPr lang="en-US" dirty="0">
                <a:solidFill>
                  <a:srgbClr val="FF0000"/>
                </a:solidFill>
              </a:rPr>
              <a:t>Validation</a:t>
            </a:r>
            <a:r>
              <a:rPr lang="en-US" dirty="0"/>
              <a:t> – checking that it does what the customer wants;</a:t>
            </a:r>
          </a:p>
          <a:p>
            <a:pPr lvl="1"/>
            <a:r>
              <a:rPr lang="en-US" dirty="0">
                <a:solidFill>
                  <a:srgbClr val="FF0000"/>
                </a:solidFill>
              </a:rPr>
              <a:t>Evolution</a:t>
            </a:r>
            <a:r>
              <a:rPr lang="en-US" dirty="0"/>
              <a:t> – changing the system in response to changing customer needs.</a:t>
            </a:r>
          </a:p>
          <a:p>
            <a:r>
              <a:rPr lang="en-US" dirty="0"/>
              <a:t>A </a:t>
            </a:r>
            <a:r>
              <a:rPr lang="en-US" dirty="0">
                <a:solidFill>
                  <a:srgbClr val="FF0000"/>
                </a:solidFill>
              </a:rPr>
              <a:t>software process model </a:t>
            </a:r>
            <a:r>
              <a:rPr lang="en-US" dirty="0"/>
              <a:t>is an abstract representation of a process. It presents </a:t>
            </a:r>
            <a:r>
              <a:rPr lang="en-US" dirty="0" smtClean="0"/>
              <a:t>a description </a:t>
            </a:r>
            <a:r>
              <a:rPr lang="en-US" dirty="0"/>
              <a:t>of a process from some particular perspective</a:t>
            </a:r>
            <a:endParaRPr lang="id-ID" dirty="0"/>
          </a:p>
        </p:txBody>
      </p:sp>
      <p:sp>
        <p:nvSpPr>
          <p:cNvPr id="4" name="TextBox 3"/>
          <p:cNvSpPr txBox="1"/>
          <p:nvPr/>
        </p:nvSpPr>
        <p:spPr>
          <a:xfrm>
            <a:off x="9674958" y="6265439"/>
            <a:ext cx="2097369" cy="369332"/>
          </a:xfrm>
          <a:prstGeom prst="rect">
            <a:avLst/>
          </a:prstGeom>
          <a:noFill/>
        </p:spPr>
        <p:txBody>
          <a:bodyPr wrap="none" rtlCol="0">
            <a:spAutoFit/>
          </a:bodyPr>
          <a:lstStyle/>
          <a:p>
            <a:r>
              <a:rPr lang="en-US" dirty="0" smtClean="0"/>
              <a:t>[</a:t>
            </a:r>
            <a:r>
              <a:rPr lang="en-US" dirty="0" err="1" smtClean="0"/>
              <a:t>Sommerville</a:t>
            </a:r>
            <a:r>
              <a:rPr lang="en-US" dirty="0" smtClean="0"/>
              <a:t>, 2011]</a:t>
            </a:r>
            <a:endParaRPr lang="id-ID"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269725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 Descriptions</a:t>
            </a:r>
            <a:endParaRPr lang="id-ID" dirty="0"/>
          </a:p>
        </p:txBody>
      </p:sp>
      <p:sp>
        <p:nvSpPr>
          <p:cNvPr id="3" name="Content Placeholder 2"/>
          <p:cNvSpPr>
            <a:spLocks noGrp="1"/>
          </p:cNvSpPr>
          <p:nvPr>
            <p:ph idx="1"/>
          </p:nvPr>
        </p:nvSpPr>
        <p:spPr>
          <a:xfrm>
            <a:off x="1484310" y="2438399"/>
            <a:ext cx="10018713" cy="3801036"/>
          </a:xfrm>
        </p:spPr>
        <p:txBody>
          <a:bodyPr>
            <a:normAutofit/>
          </a:bodyPr>
          <a:lstStyle/>
          <a:p>
            <a:r>
              <a:rPr lang="en-US" dirty="0"/>
              <a:t>When we describe and discuss processes, we usually talk about </a:t>
            </a:r>
            <a:r>
              <a:rPr lang="en-US" dirty="0">
                <a:solidFill>
                  <a:srgbClr val="FF0000"/>
                </a:solidFill>
              </a:rPr>
              <a:t>the</a:t>
            </a:r>
            <a:r>
              <a:rPr lang="en-US" dirty="0"/>
              <a:t> </a:t>
            </a:r>
            <a:r>
              <a:rPr lang="en-US" dirty="0">
                <a:solidFill>
                  <a:srgbClr val="FF0000"/>
                </a:solidFill>
              </a:rPr>
              <a:t>activities</a:t>
            </a:r>
            <a:r>
              <a:rPr lang="en-US" dirty="0"/>
              <a:t> in these processes such as </a:t>
            </a:r>
            <a:r>
              <a:rPr lang="en-US" dirty="0">
                <a:solidFill>
                  <a:srgbClr val="FF0000"/>
                </a:solidFill>
              </a:rPr>
              <a:t>specifying a data model</a:t>
            </a:r>
            <a:r>
              <a:rPr lang="en-US" dirty="0"/>
              <a:t>, </a:t>
            </a:r>
            <a:r>
              <a:rPr lang="en-US" dirty="0">
                <a:solidFill>
                  <a:srgbClr val="FF0000"/>
                </a:solidFill>
              </a:rPr>
              <a:t>designing a user interface</a:t>
            </a:r>
            <a:r>
              <a:rPr lang="en-US" dirty="0"/>
              <a:t>, etc. and the ordering of these activities.</a:t>
            </a:r>
          </a:p>
          <a:p>
            <a:r>
              <a:rPr lang="en-US" dirty="0"/>
              <a:t>Process descriptions may also include:</a:t>
            </a:r>
          </a:p>
          <a:p>
            <a:pPr lvl="1"/>
            <a:r>
              <a:rPr lang="en-US" dirty="0">
                <a:solidFill>
                  <a:srgbClr val="FF0000"/>
                </a:solidFill>
              </a:rPr>
              <a:t>Products</a:t>
            </a:r>
            <a:r>
              <a:rPr lang="en-US" dirty="0"/>
              <a:t>, which are the outcomes of a process activity; </a:t>
            </a:r>
          </a:p>
          <a:p>
            <a:pPr lvl="1"/>
            <a:r>
              <a:rPr lang="en-US" dirty="0">
                <a:solidFill>
                  <a:srgbClr val="FF0000"/>
                </a:solidFill>
              </a:rPr>
              <a:t>Roles</a:t>
            </a:r>
            <a:r>
              <a:rPr lang="en-US" dirty="0"/>
              <a:t>, which reflect the responsibilities of the people involved in the process;</a:t>
            </a:r>
          </a:p>
          <a:p>
            <a:pPr lvl="1"/>
            <a:r>
              <a:rPr lang="en-US" dirty="0">
                <a:solidFill>
                  <a:srgbClr val="FF0000"/>
                </a:solidFill>
              </a:rPr>
              <a:t>Pre- and post-conditions</a:t>
            </a:r>
            <a:r>
              <a:rPr lang="en-US" dirty="0"/>
              <a:t>, which are statements that are true before and after a process activity has been enacted or a product produced.</a:t>
            </a:r>
            <a:endParaRPr lang="id-ID" dirty="0"/>
          </a:p>
        </p:txBody>
      </p:sp>
      <p:sp>
        <p:nvSpPr>
          <p:cNvPr id="4" name="TextBox 3"/>
          <p:cNvSpPr txBox="1"/>
          <p:nvPr/>
        </p:nvSpPr>
        <p:spPr>
          <a:xfrm>
            <a:off x="9674958" y="6265439"/>
            <a:ext cx="2097369" cy="369332"/>
          </a:xfrm>
          <a:prstGeom prst="rect">
            <a:avLst/>
          </a:prstGeom>
          <a:noFill/>
        </p:spPr>
        <p:txBody>
          <a:bodyPr wrap="none" rtlCol="0">
            <a:spAutoFit/>
          </a:bodyPr>
          <a:lstStyle/>
          <a:p>
            <a:r>
              <a:rPr lang="en-US" dirty="0" smtClean="0"/>
              <a:t>[</a:t>
            </a:r>
            <a:r>
              <a:rPr lang="en-US" dirty="0" err="1" smtClean="0"/>
              <a:t>Sommerville</a:t>
            </a:r>
            <a:r>
              <a:rPr lang="en-US" dirty="0" smtClean="0"/>
              <a:t>, 2011]</a:t>
            </a:r>
            <a:endParaRPr lang="id-ID"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1226022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Software Process Model</a:t>
            </a:r>
            <a:endParaRPr lang="id-ID" dirty="0"/>
          </a:p>
        </p:txBody>
      </p:sp>
      <p:sp>
        <p:nvSpPr>
          <p:cNvPr id="3" name="Content Placeholder 2"/>
          <p:cNvSpPr>
            <a:spLocks noGrp="1"/>
          </p:cNvSpPr>
          <p:nvPr>
            <p:ph idx="1"/>
          </p:nvPr>
        </p:nvSpPr>
        <p:spPr>
          <a:xfrm>
            <a:off x="1484310" y="2438399"/>
            <a:ext cx="7599363" cy="3801036"/>
          </a:xfrm>
        </p:spPr>
        <p:txBody>
          <a:bodyPr>
            <a:normAutofit fontScale="92500" lnSpcReduction="10000"/>
          </a:bodyPr>
          <a:lstStyle/>
          <a:p>
            <a:r>
              <a:rPr lang="en-US" dirty="0" smtClean="0"/>
              <a:t>A </a:t>
            </a:r>
            <a:r>
              <a:rPr lang="en-US" dirty="0">
                <a:solidFill>
                  <a:srgbClr val="FF0000"/>
                </a:solidFill>
              </a:rPr>
              <a:t>process</a:t>
            </a:r>
            <a:r>
              <a:rPr lang="en-US" dirty="0"/>
              <a:t> was defined as a collection of work activities, actions, </a:t>
            </a:r>
            <a:r>
              <a:rPr lang="en-US" dirty="0" smtClean="0"/>
              <a:t>and tasks </a:t>
            </a:r>
            <a:r>
              <a:rPr lang="en-US" dirty="0"/>
              <a:t>that are performed when some work product is to be created.</a:t>
            </a:r>
          </a:p>
          <a:p>
            <a:r>
              <a:rPr lang="en-US" dirty="0" smtClean="0"/>
              <a:t>Generic </a:t>
            </a:r>
            <a:r>
              <a:rPr lang="en-US" dirty="0"/>
              <a:t>process framework for software engineering defines </a:t>
            </a:r>
            <a:r>
              <a:rPr lang="en-US" dirty="0" smtClean="0"/>
              <a:t>5 framework </a:t>
            </a:r>
            <a:r>
              <a:rPr lang="en-US" dirty="0"/>
              <a:t>activities:</a:t>
            </a:r>
          </a:p>
          <a:p>
            <a:pPr lvl="1"/>
            <a:r>
              <a:rPr lang="en-US" dirty="0" smtClean="0"/>
              <a:t>Communication</a:t>
            </a:r>
          </a:p>
          <a:p>
            <a:pPr lvl="1"/>
            <a:r>
              <a:rPr lang="en-US" dirty="0" smtClean="0"/>
              <a:t>Planning</a:t>
            </a:r>
          </a:p>
          <a:p>
            <a:pPr lvl="1"/>
            <a:r>
              <a:rPr lang="en-US" dirty="0" smtClean="0"/>
              <a:t>Modeling</a:t>
            </a:r>
          </a:p>
          <a:p>
            <a:pPr lvl="1"/>
            <a:r>
              <a:rPr lang="en-US" dirty="0" smtClean="0"/>
              <a:t>Construction</a:t>
            </a:r>
          </a:p>
          <a:p>
            <a:pPr lvl="1"/>
            <a:r>
              <a:rPr lang="en-US" dirty="0" smtClean="0"/>
              <a:t>Deployment.</a:t>
            </a:r>
            <a:endParaRPr lang="id-ID" dirty="0"/>
          </a:p>
        </p:txBody>
      </p:sp>
      <p:sp>
        <p:nvSpPr>
          <p:cNvPr id="4" name="TextBox 3"/>
          <p:cNvSpPr txBox="1"/>
          <p:nvPr/>
        </p:nvSpPr>
        <p:spPr>
          <a:xfrm>
            <a:off x="9674958" y="6265439"/>
            <a:ext cx="1813638" cy="369332"/>
          </a:xfrm>
          <a:prstGeom prst="rect">
            <a:avLst/>
          </a:prstGeom>
          <a:noFill/>
        </p:spPr>
        <p:txBody>
          <a:bodyPr wrap="none" rtlCol="0">
            <a:spAutoFit/>
          </a:bodyPr>
          <a:lstStyle/>
          <a:p>
            <a:r>
              <a:rPr lang="en-US" dirty="0" smtClean="0"/>
              <a:t>[Pressman, 2010]</a:t>
            </a:r>
            <a:endParaRPr lang="id-ID" dirty="0"/>
          </a:p>
        </p:txBody>
      </p:sp>
      <p:pic>
        <p:nvPicPr>
          <p:cNvPr id="5" name="Picture 4"/>
          <p:cNvPicPr>
            <a:picLocks noChangeAspect="1"/>
          </p:cNvPicPr>
          <p:nvPr/>
        </p:nvPicPr>
        <p:blipFill>
          <a:blip r:embed="rId2"/>
          <a:stretch>
            <a:fillRect/>
          </a:stretch>
        </p:blipFill>
        <p:spPr>
          <a:xfrm>
            <a:off x="9083673" y="2028264"/>
            <a:ext cx="2419350" cy="4038600"/>
          </a:xfrm>
          <a:prstGeom prst="rect">
            <a:avLst/>
          </a:prstGeom>
        </p:spPr>
      </p:pic>
      <p:sp>
        <p:nvSpPr>
          <p:cNvPr id="6" name="Footer Placeholder 5"/>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42270370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Process Flow</a:t>
            </a:r>
            <a:endParaRPr lang="id-ID" dirty="0"/>
          </a:p>
        </p:txBody>
      </p:sp>
      <p:pic>
        <p:nvPicPr>
          <p:cNvPr id="4" name="Content Placeholder 3"/>
          <p:cNvPicPr>
            <a:picLocks noGrp="1" noChangeAspect="1"/>
          </p:cNvPicPr>
          <p:nvPr>
            <p:ph idx="1"/>
          </p:nvPr>
        </p:nvPicPr>
        <p:blipFill>
          <a:blip r:embed="rId2"/>
          <a:stretch>
            <a:fillRect/>
          </a:stretch>
        </p:blipFill>
        <p:spPr>
          <a:xfrm>
            <a:off x="3977834" y="1412102"/>
            <a:ext cx="5031666" cy="5339913"/>
          </a:xfrm>
          <a:prstGeom prst="rect">
            <a:avLst/>
          </a:prstGeom>
        </p:spPr>
      </p:pic>
      <p:sp>
        <p:nvSpPr>
          <p:cNvPr id="5" name="TextBox 4"/>
          <p:cNvSpPr txBox="1"/>
          <p:nvPr/>
        </p:nvSpPr>
        <p:spPr>
          <a:xfrm>
            <a:off x="9674958" y="6265439"/>
            <a:ext cx="1813638" cy="369332"/>
          </a:xfrm>
          <a:prstGeom prst="rect">
            <a:avLst/>
          </a:prstGeom>
          <a:noFill/>
        </p:spPr>
        <p:txBody>
          <a:bodyPr wrap="none" rtlCol="0">
            <a:spAutoFit/>
          </a:bodyPr>
          <a:lstStyle/>
          <a:p>
            <a:r>
              <a:rPr lang="en-US" dirty="0" smtClean="0"/>
              <a:t>[Pressman, 2010]</a:t>
            </a:r>
            <a:endParaRPr lang="id-ID" dirty="0"/>
          </a:p>
        </p:txBody>
      </p:sp>
      <p:sp>
        <p:nvSpPr>
          <p:cNvPr id="3" name="Footer Placeholder 2"/>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21536091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620</TotalTime>
  <Words>3606</Words>
  <Application>Microsoft Office PowerPoint</Application>
  <PresentationFormat>Widescreen</PresentationFormat>
  <Paragraphs>377</Paragraphs>
  <Slides>42</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Corbel</vt:lpstr>
      <vt:lpstr>Times New Roman</vt:lpstr>
      <vt:lpstr>Parallax</vt:lpstr>
      <vt:lpstr>Software Process Model</vt:lpstr>
      <vt:lpstr>Overview</vt:lpstr>
      <vt:lpstr>Hooker’s General Principles of SE</vt:lpstr>
      <vt:lpstr>Hooker’s General Principles of SE</vt:lpstr>
      <vt:lpstr>Hooker’s General Principles of SE</vt:lpstr>
      <vt:lpstr>Software Process</vt:lpstr>
      <vt:lpstr>Software Process Descriptions</vt:lpstr>
      <vt:lpstr>Generic Software Process Model</vt:lpstr>
      <vt:lpstr>Process Flow</vt:lpstr>
      <vt:lpstr>Task Set</vt:lpstr>
      <vt:lpstr>Task Set</vt:lpstr>
      <vt:lpstr>Take a break….</vt:lpstr>
      <vt:lpstr>The Waterfall Model</vt:lpstr>
      <vt:lpstr>Waterfall Model Problems</vt:lpstr>
      <vt:lpstr>V-Model</vt:lpstr>
      <vt:lpstr>The Incremental Model</vt:lpstr>
      <vt:lpstr>The Incremental Model Benefits</vt:lpstr>
      <vt:lpstr>The Incremental Model Problems</vt:lpstr>
      <vt:lpstr>Evolutionary Model: Prototyping</vt:lpstr>
      <vt:lpstr>The Prototyping Benefits</vt:lpstr>
      <vt:lpstr>The Prototyping Problems</vt:lpstr>
      <vt:lpstr>Evolutionary Model: The Spiral</vt:lpstr>
      <vt:lpstr>Evolutionary Model: The Spiral</vt:lpstr>
      <vt:lpstr>Evolutionary Model: The Spiral</vt:lpstr>
      <vt:lpstr>Evolutionary Model: Concurrent</vt:lpstr>
      <vt:lpstr>Take a break again…</vt:lpstr>
      <vt:lpstr>Rapid Application Development (RAD)</vt:lpstr>
      <vt:lpstr>Rapid Application Development (RAD)</vt:lpstr>
      <vt:lpstr>Rapid Application Development (RAD)</vt:lpstr>
      <vt:lpstr>Specialized Process Model</vt:lpstr>
      <vt:lpstr>The Unified Process</vt:lpstr>
      <vt:lpstr>The Unified Process Phases</vt:lpstr>
      <vt:lpstr>The Unified Process Phases</vt:lpstr>
      <vt:lpstr>Static Workflow of Rational Unified Process</vt:lpstr>
      <vt:lpstr>Static Workflow of Rational Unified Process</vt:lpstr>
      <vt:lpstr>Best Practices of Rational Unified Process</vt:lpstr>
      <vt:lpstr>Selecting Software Models</vt:lpstr>
      <vt:lpstr>Selecting Software Models</vt:lpstr>
      <vt:lpstr>Selecting Software Models</vt:lpstr>
      <vt:lpstr>What about Agile?</vt:lpstr>
      <vt:lpstr>References</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Process Model</dc:title>
  <dc:creator>Achmad Solichin</dc:creator>
  <cp:lastModifiedBy>Achmad Solichin</cp:lastModifiedBy>
  <cp:revision>169</cp:revision>
  <dcterms:created xsi:type="dcterms:W3CDTF">2015-07-14T02:43:24Z</dcterms:created>
  <dcterms:modified xsi:type="dcterms:W3CDTF">2015-09-12T06:52:08Z</dcterms:modified>
</cp:coreProperties>
</file>