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9" r:id="rId3"/>
    <p:sldId id="260" r:id="rId4"/>
    <p:sldId id="261" r:id="rId5"/>
    <p:sldId id="262" r:id="rId6"/>
    <p:sldId id="263" r:id="rId7"/>
    <p:sldId id="264" r:id="rId8"/>
    <p:sldId id="277" r:id="rId9"/>
    <p:sldId id="265" r:id="rId10"/>
    <p:sldId id="266" r:id="rId11"/>
    <p:sldId id="267" r:id="rId12"/>
    <p:sldId id="268" r:id="rId13"/>
    <p:sldId id="269" r:id="rId14"/>
    <p:sldId id="270" r:id="rId15"/>
    <p:sldId id="271" r:id="rId16"/>
    <p:sldId id="278" r:id="rId17"/>
    <p:sldId id="279" r:id="rId18"/>
    <p:sldId id="272" r:id="rId19"/>
    <p:sldId id="273" r:id="rId20"/>
    <p:sldId id="274" r:id="rId21"/>
    <p:sldId id="275" r:id="rId22"/>
    <p:sldId id="276" r:id="rId23"/>
    <p:sldId id="280" r:id="rId24"/>
    <p:sldId id="281" r:id="rId25"/>
    <p:sldId id="282" r:id="rId26"/>
    <p:sldId id="283" r:id="rId27"/>
    <p:sldId id="284" r:id="rId28"/>
    <p:sldId id="285" r:id="rId29"/>
    <p:sldId id="286" r:id="rId30"/>
    <p:sldId id="287" r:id="rId31"/>
    <p:sldId id="288" r:id="rId32"/>
    <p:sldId id="290" r:id="rId33"/>
    <p:sldId id="291" r:id="rId34"/>
    <p:sldId id="257" r:id="rId35"/>
    <p:sldId id="25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8061D-9500-4DF8-93FC-C478E4ED04FE}" type="datetimeFigureOut">
              <a:rPr lang="id-ID" smtClean="0"/>
              <a:t>19/09/2015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4E551-785F-4DEA-8DD8-BB7B9384A8AE}" type="slidenum">
              <a:rPr lang="id-ID" smtClean="0"/>
              <a:t>‹#›</a:t>
            </a:fld>
            <a:endParaRPr lang="id-ID"/>
          </a:p>
        </p:txBody>
      </p:sp>
    </p:spTree>
    <p:extLst>
      <p:ext uri="{BB962C8B-B14F-4D97-AF65-F5344CB8AC3E}">
        <p14:creationId xmlns:p14="http://schemas.microsoft.com/office/powerpoint/2010/main" val="189354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a:t>
            </a:fld>
            <a:endParaRPr lang="id-ID"/>
          </a:p>
        </p:txBody>
      </p:sp>
    </p:spTree>
    <p:extLst>
      <p:ext uri="{BB962C8B-B14F-4D97-AF65-F5344CB8AC3E}">
        <p14:creationId xmlns:p14="http://schemas.microsoft.com/office/powerpoint/2010/main" val="167256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 = line of code</a:t>
            </a:r>
            <a:endParaRPr lang="id-ID" dirty="0"/>
          </a:p>
        </p:txBody>
      </p:sp>
      <p:sp>
        <p:nvSpPr>
          <p:cNvPr id="4" name="Slide Number Placeholder 3"/>
          <p:cNvSpPr>
            <a:spLocks noGrp="1"/>
          </p:cNvSpPr>
          <p:nvPr>
            <p:ph type="sldNum" sz="quarter" idx="10"/>
          </p:nvPr>
        </p:nvSpPr>
        <p:spPr/>
        <p:txBody>
          <a:bodyPr/>
          <a:lstStyle/>
          <a:p>
            <a:fld id="{7B34E551-785F-4DEA-8DD8-BB7B9384A8AE}" type="slidenum">
              <a:rPr lang="id-ID" smtClean="0"/>
              <a:t>25</a:t>
            </a:fld>
            <a:endParaRPr lang="id-ID"/>
          </a:p>
        </p:txBody>
      </p:sp>
    </p:spTree>
    <p:extLst>
      <p:ext uri="{BB962C8B-B14F-4D97-AF65-F5344CB8AC3E}">
        <p14:creationId xmlns:p14="http://schemas.microsoft.com/office/powerpoint/2010/main" val="915435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 = line of code</a:t>
            </a:r>
            <a:endParaRPr lang="id-ID" dirty="0"/>
          </a:p>
        </p:txBody>
      </p:sp>
      <p:sp>
        <p:nvSpPr>
          <p:cNvPr id="4" name="Slide Number Placeholder 3"/>
          <p:cNvSpPr>
            <a:spLocks noGrp="1"/>
          </p:cNvSpPr>
          <p:nvPr>
            <p:ph type="sldNum" sz="quarter" idx="10"/>
          </p:nvPr>
        </p:nvSpPr>
        <p:spPr/>
        <p:txBody>
          <a:bodyPr/>
          <a:lstStyle/>
          <a:p>
            <a:fld id="{7B34E551-785F-4DEA-8DD8-BB7B9384A8AE}" type="slidenum">
              <a:rPr lang="id-ID" smtClean="0"/>
              <a:t>26</a:t>
            </a:fld>
            <a:endParaRPr lang="id-ID"/>
          </a:p>
        </p:txBody>
      </p:sp>
    </p:spTree>
    <p:extLst>
      <p:ext uri="{BB962C8B-B14F-4D97-AF65-F5344CB8AC3E}">
        <p14:creationId xmlns:p14="http://schemas.microsoft.com/office/powerpoint/2010/main" val="83510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C36D60-42EA-41FE-8912-AC77D0EAA470}" type="datetime1">
              <a:rPr lang="en-US" smtClean="0"/>
              <a:t>9/19/2015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EB19B-92F2-4976-9E92-0C511DA5E917}"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0AED6-D820-4681-B936-8CC9763EA89F}"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AB147-EE8E-49CC-8CD2-4485E1AB5E86}"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F52B9-748B-473D-A182-D6AA6D45DD9C}"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3AB6B-04EE-4813-8808-A26ADA4B19CF}"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CAEA01-7319-4EBC-9730-9D9F1D5C1E4B}"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63DFB-0101-4D8E-8673-63AD406C4E26}"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4AAA1-B461-40CA-9D34-BEAEDD805560}"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F6ED72-CEBA-47DD-A684-A27AAD87A123}" type="datetime1">
              <a:rPr lang="en-US" smtClean="0"/>
              <a:t>9/19/2015</a:t>
            </a:fld>
            <a:endParaRPr lang="en-US" dirty="0"/>
          </a:p>
        </p:txBody>
      </p:sp>
      <p:sp>
        <p:nvSpPr>
          <p:cNvPr id="5" name="Footer Placeholder 4"/>
          <p:cNvSpPr>
            <a:spLocks noGrp="1"/>
          </p:cNvSpPr>
          <p:nvPr>
            <p:ph type="ftr" sz="quarter" idx="11"/>
          </p:nvPr>
        </p:nvSpPr>
        <p:spPr>
          <a:xfrm>
            <a:off x="0" y="6489293"/>
            <a:ext cx="7084177"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06769-8C89-4982-8388-0F6938BF9131}" type="datetime1">
              <a:rPr lang="en-US" smtClean="0"/>
              <a:t>9/19/2015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E8AA18-3180-43C9-9E7A-B1F5AA3416BE}"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F69B3B-FD42-4222-A5D3-11F90266972C}" type="datetime1">
              <a:rPr lang="en-US" smtClean="0"/>
              <a:t>9/19/2015</a:t>
            </a:fld>
            <a:endParaRPr lang="en-US"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314CE-1F20-4C03-9FB5-9764C089EC98}" type="datetime1">
              <a:rPr lang="en-US" smtClean="0"/>
              <a:t>9/19/2015</a:t>
            </a:fld>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5D51B-97B9-4793-B865-216BECE6E938}" type="datetime1">
              <a:rPr lang="en-US" smtClean="0"/>
              <a:t>9/19/2015</a:t>
            </a:fld>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3EFB5-9B1B-4567-87F2-AD2486B14899}"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EBB54-C83D-4806-9F2A-3F4843589DD7}" type="datetime1">
              <a:rPr lang="en-US" smtClean="0"/>
              <a:t>9/19/2015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0EC2AA-8914-41F7-84A0-6F554852CAA1}" type="datetime1">
              <a:rPr lang="en-US" smtClean="0"/>
              <a:t>9/19/2015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n9d7EMEzaH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024" y="1380068"/>
            <a:ext cx="9095999" cy="2616199"/>
          </a:xfrm>
        </p:spPr>
        <p:txBody>
          <a:bodyPr/>
          <a:lstStyle/>
          <a:p>
            <a:r>
              <a:rPr lang="en-US" dirty="0" smtClean="0"/>
              <a:t>Software Risk Management</a:t>
            </a:r>
            <a:endParaRPr lang="id-ID" dirty="0"/>
          </a:p>
        </p:txBody>
      </p:sp>
      <p:sp>
        <p:nvSpPr>
          <p:cNvPr id="3" name="Subtitle 2"/>
          <p:cNvSpPr>
            <a:spLocks noGrp="1"/>
          </p:cNvSpPr>
          <p:nvPr>
            <p:ph type="subTitle" idx="1"/>
          </p:nvPr>
        </p:nvSpPr>
        <p:spPr/>
        <p:txBody>
          <a:bodyPr>
            <a:normAutofit fontScale="92500"/>
          </a:bodyPr>
          <a:lstStyle/>
          <a:p>
            <a:r>
              <a:rPr lang="en-US" dirty="0" err="1"/>
              <a:t>Matakuliah</a:t>
            </a:r>
            <a:r>
              <a:rPr lang="en-US" dirty="0"/>
              <a:t> </a:t>
            </a:r>
            <a:r>
              <a:rPr lang="en-US" dirty="0" err="1"/>
              <a:t>Rekayasa</a:t>
            </a:r>
            <a:r>
              <a:rPr lang="en-US" dirty="0"/>
              <a:t> </a:t>
            </a:r>
            <a:r>
              <a:rPr lang="en-US" dirty="0" err="1"/>
              <a:t>Perangkat</a:t>
            </a:r>
            <a:r>
              <a:rPr lang="en-US" dirty="0"/>
              <a:t> </a:t>
            </a:r>
            <a:r>
              <a:rPr lang="en-US" dirty="0" err="1"/>
              <a:t>Lunak</a:t>
            </a:r>
            <a:r>
              <a:rPr lang="en-US" dirty="0"/>
              <a:t> (CS215) – </a:t>
            </a:r>
            <a:r>
              <a:rPr lang="en-US" dirty="0" err="1"/>
              <a:t>Gasal</a:t>
            </a:r>
            <a:r>
              <a:rPr lang="en-US" dirty="0"/>
              <a:t> 2015/2016</a:t>
            </a:r>
          </a:p>
          <a:p>
            <a:r>
              <a:rPr lang="en-US" dirty="0"/>
              <a:t>Magister </a:t>
            </a:r>
            <a:r>
              <a:rPr lang="en-US" dirty="0" err="1"/>
              <a:t>Ilmu</a:t>
            </a:r>
            <a:r>
              <a:rPr lang="en-US" dirty="0"/>
              <a:t> </a:t>
            </a:r>
            <a:r>
              <a:rPr lang="en-US" dirty="0" err="1"/>
              <a:t>Komputer</a:t>
            </a:r>
            <a:r>
              <a:rPr lang="en-US" dirty="0"/>
              <a:t> - </a:t>
            </a:r>
            <a:r>
              <a:rPr lang="en-US" dirty="0" err="1"/>
              <a:t>Universitas</a:t>
            </a:r>
            <a:r>
              <a:rPr lang="en-US" dirty="0"/>
              <a:t> Budi </a:t>
            </a:r>
            <a:r>
              <a:rPr lang="en-US" dirty="0" err="1"/>
              <a:t>Luhur</a:t>
            </a:r>
            <a:endParaRPr lang="en-US" dirty="0"/>
          </a:p>
          <a:p>
            <a:r>
              <a:rPr lang="en-US" dirty="0"/>
              <a:t>Achmad Solichin, </a:t>
            </a:r>
            <a:r>
              <a:rPr lang="en-US" dirty="0" err="1"/>
              <a:t>S.Kom</a:t>
            </a:r>
            <a:r>
              <a:rPr lang="en-US" dirty="0"/>
              <a:t>, M.T.I (</a:t>
            </a:r>
            <a:r>
              <a:rPr lang="en-US" dirty="0">
                <a:hlinkClick r:id="rId2"/>
              </a:rPr>
              <a:t>achmatim@gmail.com</a:t>
            </a:r>
            <a:r>
              <a:rPr lang="en-US" dirty="0" smtClean="0"/>
              <a:t>)</a:t>
            </a:r>
            <a:endParaRPr lang="id-ID" dirty="0"/>
          </a:p>
        </p:txBody>
      </p:sp>
      <p:sp>
        <p:nvSpPr>
          <p:cNvPr id="4" name="Footer Placeholder 3"/>
          <p:cNvSpPr>
            <a:spLocks noGrp="1"/>
          </p:cNvSpPr>
          <p:nvPr>
            <p:ph type="ftr" sz="quarter" idx="11"/>
          </p:nvPr>
        </p:nvSpPr>
        <p:spPr>
          <a:xfrm>
            <a:off x="5332412" y="5883275"/>
            <a:ext cx="4797426" cy="365125"/>
          </a:xfrm>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9638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Risk Management Process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pic>
        <p:nvPicPr>
          <p:cNvPr id="7" name="Content Placeholder 6"/>
          <p:cNvPicPr>
            <a:picLocks noGrp="1" noChangeAspect="1"/>
          </p:cNvPicPr>
          <p:nvPr>
            <p:ph idx="1"/>
          </p:nvPr>
        </p:nvPicPr>
        <p:blipFill>
          <a:blip r:embed="rId2"/>
          <a:stretch>
            <a:fillRect/>
          </a:stretch>
        </p:blipFill>
        <p:spPr>
          <a:xfrm>
            <a:off x="1876317" y="2094658"/>
            <a:ext cx="9626707" cy="3136248"/>
          </a:xfrm>
          <a:prstGeom prst="rect">
            <a:avLst/>
          </a:prstGeom>
        </p:spPr>
      </p:pic>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45520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Identification</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3" name="Content Placeholder 2"/>
          <p:cNvSpPr>
            <a:spLocks noGrp="1"/>
          </p:cNvSpPr>
          <p:nvPr>
            <p:ph idx="1"/>
          </p:nvPr>
        </p:nvSpPr>
        <p:spPr>
          <a:xfrm>
            <a:off x="1484310" y="1627095"/>
            <a:ext cx="10018713" cy="4760258"/>
          </a:xfrm>
        </p:spPr>
        <p:txBody>
          <a:bodyPr anchor="t">
            <a:normAutofit fontScale="92500" lnSpcReduction="10000"/>
          </a:bodyPr>
          <a:lstStyle/>
          <a:p>
            <a:r>
              <a:rPr lang="en-US" dirty="0"/>
              <a:t>May be a team activities or based on the individual project manager’s experience.</a:t>
            </a:r>
          </a:p>
          <a:p>
            <a:r>
              <a:rPr lang="en-US" dirty="0" smtClean="0"/>
              <a:t>Six </a:t>
            </a:r>
            <a:r>
              <a:rPr lang="en-US" dirty="0"/>
              <a:t>types of </a:t>
            </a:r>
            <a:r>
              <a:rPr lang="en-US" dirty="0" smtClean="0"/>
              <a:t>common risk:</a:t>
            </a:r>
            <a:endParaRPr lang="en-US" dirty="0"/>
          </a:p>
          <a:p>
            <a:pPr marL="914400" lvl="1" indent="-457200">
              <a:buFont typeface="+mj-lt"/>
              <a:buAutoNum type="arabicPeriod"/>
            </a:pPr>
            <a:r>
              <a:rPr lang="en-US" dirty="0">
                <a:solidFill>
                  <a:srgbClr val="FF0000"/>
                </a:solidFill>
              </a:rPr>
              <a:t>Technology risks</a:t>
            </a:r>
            <a:r>
              <a:rPr lang="en-US" dirty="0"/>
              <a:t>. Risks that derive from the software or hardware </a:t>
            </a:r>
            <a:r>
              <a:rPr lang="en-US" dirty="0" smtClean="0"/>
              <a:t>technologies that </a:t>
            </a:r>
            <a:r>
              <a:rPr lang="en-US" dirty="0"/>
              <a:t>are used to develop the </a:t>
            </a:r>
            <a:r>
              <a:rPr lang="en-US" dirty="0" smtClean="0"/>
              <a:t>system.</a:t>
            </a:r>
            <a:endParaRPr lang="en-US" dirty="0"/>
          </a:p>
          <a:p>
            <a:pPr marL="914400" lvl="1" indent="-457200">
              <a:buFont typeface="+mj-lt"/>
              <a:buAutoNum type="arabicPeriod"/>
            </a:pPr>
            <a:r>
              <a:rPr lang="en-US" dirty="0">
                <a:solidFill>
                  <a:srgbClr val="FF0000"/>
                </a:solidFill>
              </a:rPr>
              <a:t>People risks</a:t>
            </a:r>
            <a:r>
              <a:rPr lang="en-US" dirty="0"/>
              <a:t>. Risks that are associated with the people in the development </a:t>
            </a:r>
            <a:r>
              <a:rPr lang="en-US" dirty="0" smtClean="0"/>
              <a:t>team.</a:t>
            </a:r>
            <a:endParaRPr lang="en-US" dirty="0"/>
          </a:p>
          <a:p>
            <a:pPr marL="914400" lvl="1" indent="-457200">
              <a:buFont typeface="+mj-lt"/>
              <a:buAutoNum type="arabicPeriod"/>
            </a:pPr>
            <a:r>
              <a:rPr lang="en-US" dirty="0" smtClean="0">
                <a:solidFill>
                  <a:srgbClr val="FF0000"/>
                </a:solidFill>
              </a:rPr>
              <a:t>Organizational </a:t>
            </a:r>
            <a:r>
              <a:rPr lang="en-US" dirty="0">
                <a:solidFill>
                  <a:srgbClr val="FF0000"/>
                </a:solidFill>
              </a:rPr>
              <a:t>risks</a:t>
            </a:r>
            <a:r>
              <a:rPr lang="en-US" dirty="0"/>
              <a:t>. Risks that derive from the organizational </a:t>
            </a:r>
            <a:r>
              <a:rPr lang="en-US" dirty="0" smtClean="0"/>
              <a:t>environment where </a:t>
            </a:r>
            <a:r>
              <a:rPr lang="en-US" dirty="0"/>
              <a:t>the software is being </a:t>
            </a:r>
            <a:r>
              <a:rPr lang="en-US" dirty="0" smtClean="0"/>
              <a:t>developed.</a:t>
            </a:r>
          </a:p>
          <a:p>
            <a:pPr marL="914400" lvl="1" indent="-457200">
              <a:buFont typeface="+mj-lt"/>
              <a:buAutoNum type="arabicPeriod"/>
            </a:pPr>
            <a:r>
              <a:rPr lang="en-US" dirty="0" smtClean="0">
                <a:solidFill>
                  <a:srgbClr val="FF0000"/>
                </a:solidFill>
              </a:rPr>
              <a:t>Tools </a:t>
            </a:r>
            <a:r>
              <a:rPr lang="en-US" dirty="0">
                <a:solidFill>
                  <a:srgbClr val="FF0000"/>
                </a:solidFill>
              </a:rPr>
              <a:t>risks</a:t>
            </a:r>
            <a:r>
              <a:rPr lang="en-US" dirty="0"/>
              <a:t>. Risks that derive from the software tools and other support </a:t>
            </a:r>
            <a:r>
              <a:rPr lang="en-US" dirty="0" smtClean="0"/>
              <a:t>software used </a:t>
            </a:r>
            <a:r>
              <a:rPr lang="en-US" dirty="0"/>
              <a:t>to develop the </a:t>
            </a:r>
            <a:r>
              <a:rPr lang="en-US" dirty="0" smtClean="0"/>
              <a:t>system.</a:t>
            </a:r>
          </a:p>
          <a:p>
            <a:pPr marL="914400" lvl="1" indent="-457200">
              <a:buFont typeface="+mj-lt"/>
              <a:buAutoNum type="arabicPeriod"/>
            </a:pPr>
            <a:r>
              <a:rPr lang="en-US" dirty="0">
                <a:solidFill>
                  <a:srgbClr val="FF0000"/>
                </a:solidFill>
              </a:rPr>
              <a:t>Requirements risks</a:t>
            </a:r>
            <a:r>
              <a:rPr lang="en-US" dirty="0"/>
              <a:t>. Risks that derive from changes to the customer </a:t>
            </a:r>
            <a:r>
              <a:rPr lang="en-US" dirty="0" smtClean="0"/>
              <a:t>requirements and </a:t>
            </a:r>
            <a:r>
              <a:rPr lang="en-US" dirty="0"/>
              <a:t>the process of managing the requirements </a:t>
            </a:r>
            <a:r>
              <a:rPr lang="en-US" dirty="0" smtClean="0"/>
              <a:t>change.</a:t>
            </a:r>
            <a:endParaRPr lang="en-US" dirty="0"/>
          </a:p>
          <a:p>
            <a:pPr marL="914400" lvl="1" indent="-457200">
              <a:buFont typeface="+mj-lt"/>
              <a:buAutoNum type="arabicPeriod"/>
            </a:pPr>
            <a:r>
              <a:rPr lang="en-US" dirty="0">
                <a:solidFill>
                  <a:srgbClr val="FF0000"/>
                </a:solidFill>
              </a:rPr>
              <a:t>Estimation risks</a:t>
            </a:r>
            <a:r>
              <a:rPr lang="en-US" dirty="0"/>
              <a:t>. Risks that derive from the management estimates of </a:t>
            </a:r>
            <a:r>
              <a:rPr lang="en-US" dirty="0" smtClean="0"/>
              <a:t>the resources </a:t>
            </a:r>
            <a:r>
              <a:rPr lang="en-US" dirty="0"/>
              <a:t>required to build the system.</a:t>
            </a:r>
          </a:p>
          <a:p>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49857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Identification</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810477078"/>
              </p:ext>
            </p:extLst>
          </p:nvPr>
        </p:nvGraphicFramePr>
        <p:xfrm>
          <a:off x="1484313" y="1546506"/>
          <a:ext cx="10133946" cy="4389120"/>
        </p:xfrm>
        <a:graphic>
          <a:graphicData uri="http://schemas.openxmlformats.org/drawingml/2006/table">
            <a:tbl>
              <a:tblPr firstRow="1" bandRow="1">
                <a:tableStyleId>{5C22544A-7EE6-4342-B048-85BDC9FD1C3A}</a:tableStyleId>
              </a:tblPr>
              <a:tblGrid>
                <a:gridCol w="1718173"/>
                <a:gridCol w="8415773"/>
              </a:tblGrid>
              <a:tr h="370840">
                <a:tc>
                  <a:txBody>
                    <a:bodyPr/>
                    <a:lstStyle/>
                    <a:p>
                      <a:pPr algn="just">
                        <a:spcAft>
                          <a:spcPts val="0"/>
                        </a:spcAft>
                      </a:pPr>
                      <a:r>
                        <a:rPr lang="en-GB" sz="1600" b="1" dirty="0" smtClean="0">
                          <a:solidFill>
                            <a:srgbClr val="000000"/>
                          </a:solidFill>
                          <a:latin typeface="+mj-lt"/>
                          <a:ea typeface="Times New Roman"/>
                          <a:cs typeface="Arial"/>
                        </a:rPr>
                        <a:t>Risk </a:t>
                      </a:r>
                      <a:r>
                        <a:rPr lang="en-GB" sz="1600" b="1" dirty="0">
                          <a:solidFill>
                            <a:srgbClr val="000000"/>
                          </a:solidFill>
                          <a:latin typeface="+mj-lt"/>
                          <a:ea typeface="Times New Roman"/>
                          <a:cs typeface="Arial"/>
                        </a:rPr>
                        <a:t>type</a:t>
                      </a:r>
                    </a:p>
                  </a:txBody>
                  <a:tcPr marL="73025" marR="73025" marT="91440" marB="91440"/>
                </a:tc>
                <a:tc>
                  <a:txBody>
                    <a:bodyPr/>
                    <a:lstStyle/>
                    <a:p>
                      <a:pPr algn="just">
                        <a:spcAft>
                          <a:spcPts val="0"/>
                        </a:spcAft>
                      </a:pPr>
                      <a:r>
                        <a:rPr lang="en-GB" sz="1600" b="1" dirty="0">
                          <a:solidFill>
                            <a:srgbClr val="000000"/>
                          </a:solidFill>
                          <a:latin typeface="+mj-lt"/>
                          <a:ea typeface="Times New Roman"/>
                          <a:cs typeface="Arial"/>
                        </a:rPr>
                        <a:t>Possible </a:t>
                      </a:r>
                      <a:r>
                        <a:rPr lang="en-GB" sz="1600" b="1" dirty="0" smtClean="0">
                          <a:solidFill>
                            <a:srgbClr val="000000"/>
                          </a:solidFill>
                          <a:latin typeface="+mj-lt"/>
                          <a:ea typeface="Times New Roman"/>
                          <a:cs typeface="Arial"/>
                        </a:rPr>
                        <a:t>risks</a:t>
                      </a:r>
                      <a:endParaRPr lang="en-GB" sz="1600" b="1" dirty="0">
                        <a:solidFill>
                          <a:srgbClr val="000000"/>
                        </a:solidFill>
                        <a:latin typeface="+mj-lt"/>
                        <a:ea typeface="Times New Roman"/>
                        <a:cs typeface="Arial"/>
                      </a:endParaRPr>
                    </a:p>
                  </a:txBody>
                  <a:tcPr marL="73025" marR="73025" marT="91440" marB="91440"/>
                </a:tc>
              </a:tr>
              <a:tr h="370840">
                <a:tc>
                  <a:txBody>
                    <a:bodyPr/>
                    <a:lstStyle/>
                    <a:p>
                      <a:pPr algn="just">
                        <a:spcAft>
                          <a:spcPts val="0"/>
                        </a:spcAft>
                      </a:pPr>
                      <a:r>
                        <a:rPr lang="en-GB" sz="1600" dirty="0" smtClean="0">
                          <a:solidFill>
                            <a:srgbClr val="000000"/>
                          </a:solidFill>
                          <a:latin typeface="+mj-lt"/>
                          <a:ea typeface="Times New Roman"/>
                          <a:cs typeface="Arial"/>
                        </a:rPr>
                        <a:t>Technology</a:t>
                      </a:r>
                      <a:endParaRPr lang="en-GB" sz="16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mj-lt"/>
                          <a:ea typeface="Times New Roman"/>
                          <a:cs typeface="Arial"/>
                        </a:rPr>
                        <a:t>The database used in the system cannot process as many transactions per second as expected. (1)</a:t>
                      </a:r>
                    </a:p>
                    <a:p>
                      <a:pPr algn="just">
                        <a:spcAft>
                          <a:spcPts val="0"/>
                        </a:spcAft>
                      </a:pPr>
                      <a:r>
                        <a:rPr lang="en-GB" sz="1600" dirty="0">
                          <a:solidFill>
                            <a:srgbClr val="000000"/>
                          </a:solidFill>
                          <a:latin typeface="+mj-lt"/>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600">
                          <a:solidFill>
                            <a:srgbClr val="000000"/>
                          </a:solidFill>
                          <a:latin typeface="+mj-lt"/>
                          <a:ea typeface="Times New Roman"/>
                          <a:cs typeface="Arial"/>
                        </a:rPr>
                        <a:t>People</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It is impossible to recruit staff with the skills required. (3)</a:t>
                      </a:r>
                    </a:p>
                    <a:p>
                      <a:pPr algn="just">
                        <a:spcAft>
                          <a:spcPts val="0"/>
                        </a:spcAft>
                      </a:pPr>
                      <a:r>
                        <a:rPr lang="en-GB" sz="1600">
                          <a:solidFill>
                            <a:srgbClr val="000000"/>
                          </a:solidFill>
                          <a:latin typeface="+mj-lt"/>
                          <a:ea typeface="Times New Roman"/>
                          <a:cs typeface="Arial"/>
                        </a:rPr>
                        <a:t>Key staff are ill and unavailable at critical times. (4)</a:t>
                      </a:r>
                    </a:p>
                    <a:p>
                      <a:pPr algn="just">
                        <a:spcAft>
                          <a:spcPts val="0"/>
                        </a:spcAft>
                      </a:pPr>
                      <a:r>
                        <a:rPr lang="en-GB" sz="1600">
                          <a:solidFill>
                            <a:srgbClr val="000000"/>
                          </a:solidFill>
                          <a:latin typeface="+mj-lt"/>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600">
                          <a:solidFill>
                            <a:srgbClr val="000000"/>
                          </a:solidFill>
                          <a:latin typeface="+mj-lt"/>
                          <a:ea typeface="Times New Roman"/>
                          <a:cs typeface="Arial"/>
                        </a:rPr>
                        <a:t>Organizational</a:t>
                      </a:r>
                    </a:p>
                  </a:txBody>
                  <a:tcPr marL="73025" marR="73025" marT="0" marB="91440"/>
                </a:tc>
                <a:tc>
                  <a:txBody>
                    <a:bodyPr/>
                    <a:lstStyle/>
                    <a:p>
                      <a:pPr algn="just">
                        <a:spcAft>
                          <a:spcPts val="0"/>
                        </a:spcAft>
                      </a:pPr>
                      <a:r>
                        <a:rPr lang="en-GB" sz="1600" dirty="0">
                          <a:solidFill>
                            <a:srgbClr val="000000"/>
                          </a:solidFill>
                          <a:latin typeface="+mj-lt"/>
                          <a:ea typeface="Times New Roman"/>
                          <a:cs typeface="Arial"/>
                        </a:rPr>
                        <a:t>The organization is restructured so that different management are responsible for the project. (6)</a:t>
                      </a:r>
                    </a:p>
                    <a:p>
                      <a:pPr algn="just">
                        <a:spcAft>
                          <a:spcPts val="0"/>
                        </a:spcAft>
                      </a:pPr>
                      <a:r>
                        <a:rPr lang="en-GB" sz="1600" dirty="0">
                          <a:solidFill>
                            <a:srgbClr val="000000"/>
                          </a:solidFill>
                          <a:latin typeface="+mj-lt"/>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600">
                          <a:solidFill>
                            <a:srgbClr val="000000"/>
                          </a:solidFill>
                          <a:latin typeface="+mj-lt"/>
                          <a:ea typeface="Times New Roman"/>
                          <a:cs typeface="Arial"/>
                        </a:rPr>
                        <a:t>Tools</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The code generated by software code generation tools is inefficient. (8)</a:t>
                      </a:r>
                    </a:p>
                    <a:p>
                      <a:pPr algn="just">
                        <a:spcAft>
                          <a:spcPts val="0"/>
                        </a:spcAft>
                      </a:pPr>
                      <a:r>
                        <a:rPr lang="en-GB" sz="1600">
                          <a:solidFill>
                            <a:srgbClr val="000000"/>
                          </a:solidFill>
                          <a:latin typeface="+mj-lt"/>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600">
                          <a:solidFill>
                            <a:srgbClr val="000000"/>
                          </a:solidFill>
                          <a:latin typeface="+mj-lt"/>
                          <a:ea typeface="Times New Roman"/>
                          <a:cs typeface="Arial"/>
                        </a:rPr>
                        <a:t>Requirements</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Changes to requirements that require major design rework are proposed. (10)</a:t>
                      </a:r>
                    </a:p>
                    <a:p>
                      <a:pPr algn="just">
                        <a:spcAft>
                          <a:spcPts val="0"/>
                        </a:spcAft>
                      </a:pPr>
                      <a:r>
                        <a:rPr lang="en-GB" sz="1600">
                          <a:solidFill>
                            <a:srgbClr val="000000"/>
                          </a:solidFill>
                          <a:latin typeface="+mj-lt"/>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600">
                          <a:solidFill>
                            <a:srgbClr val="000000"/>
                          </a:solidFill>
                          <a:latin typeface="+mj-lt"/>
                          <a:ea typeface="Times New Roman"/>
                          <a:cs typeface="Arial"/>
                        </a:rPr>
                        <a:t>Estimation</a:t>
                      </a:r>
                    </a:p>
                  </a:txBody>
                  <a:tcPr marL="73025" marR="73025" marT="0" marB="91440"/>
                </a:tc>
                <a:tc>
                  <a:txBody>
                    <a:bodyPr/>
                    <a:lstStyle/>
                    <a:p>
                      <a:pPr algn="just">
                        <a:spcAft>
                          <a:spcPts val="0"/>
                        </a:spcAft>
                      </a:pPr>
                      <a:r>
                        <a:rPr lang="en-GB" sz="1600" dirty="0">
                          <a:solidFill>
                            <a:srgbClr val="000000"/>
                          </a:solidFill>
                          <a:latin typeface="+mj-lt"/>
                          <a:ea typeface="Times New Roman"/>
                          <a:cs typeface="Arial"/>
                        </a:rPr>
                        <a:t>The time required to develop the software is underestimated. (12)</a:t>
                      </a:r>
                    </a:p>
                    <a:p>
                      <a:pPr algn="just">
                        <a:spcAft>
                          <a:spcPts val="0"/>
                        </a:spcAft>
                      </a:pPr>
                      <a:r>
                        <a:rPr lang="en-GB" sz="1600" dirty="0">
                          <a:solidFill>
                            <a:srgbClr val="000000"/>
                          </a:solidFill>
                          <a:latin typeface="+mj-lt"/>
                          <a:ea typeface="Times New Roman"/>
                          <a:cs typeface="Arial"/>
                        </a:rPr>
                        <a:t>The rate of defect repair is underestimated. (13)</a:t>
                      </a:r>
                    </a:p>
                    <a:p>
                      <a:pPr algn="just">
                        <a:spcAft>
                          <a:spcPts val="0"/>
                        </a:spcAft>
                      </a:pPr>
                      <a:r>
                        <a:rPr lang="en-GB" sz="1600" dirty="0">
                          <a:solidFill>
                            <a:srgbClr val="000000"/>
                          </a:solidFill>
                          <a:latin typeface="+mj-lt"/>
                          <a:ea typeface="Times New Roman"/>
                          <a:cs typeface="Arial"/>
                        </a:rPr>
                        <a:t>The size of the software is underestimated. (14</a:t>
                      </a:r>
                      <a:r>
                        <a:rPr lang="en-GB" sz="1600" dirty="0" smtClean="0">
                          <a:solidFill>
                            <a:srgbClr val="000000"/>
                          </a:solidFill>
                          <a:latin typeface="+mj-lt"/>
                          <a:ea typeface="Times New Roman"/>
                          <a:cs typeface="Arial"/>
                        </a:rPr>
                        <a:t>)</a:t>
                      </a:r>
                      <a:endParaRPr lang="en-GB" sz="16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719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Analysis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3" name="Content Placeholder 2"/>
          <p:cNvSpPr>
            <a:spLocks noGrp="1"/>
          </p:cNvSpPr>
          <p:nvPr>
            <p:ph idx="1"/>
          </p:nvPr>
        </p:nvSpPr>
        <p:spPr>
          <a:xfrm>
            <a:off x="1484310" y="1627095"/>
            <a:ext cx="10018713" cy="4760258"/>
          </a:xfrm>
        </p:spPr>
        <p:txBody>
          <a:bodyPr anchor="t">
            <a:normAutofit/>
          </a:bodyPr>
          <a:lstStyle/>
          <a:p>
            <a:r>
              <a:rPr lang="en-US" dirty="0"/>
              <a:t>Assess </a:t>
            </a:r>
            <a:r>
              <a:rPr lang="en-US" dirty="0">
                <a:solidFill>
                  <a:srgbClr val="FF0000"/>
                </a:solidFill>
              </a:rPr>
              <a:t>probability</a:t>
            </a:r>
            <a:r>
              <a:rPr lang="en-US" dirty="0"/>
              <a:t> and </a:t>
            </a:r>
            <a:r>
              <a:rPr lang="en-US" dirty="0">
                <a:solidFill>
                  <a:srgbClr val="FF0000"/>
                </a:solidFill>
              </a:rPr>
              <a:t>seriousness</a:t>
            </a:r>
            <a:r>
              <a:rPr lang="en-US" dirty="0"/>
              <a:t> of each risk.</a:t>
            </a:r>
          </a:p>
          <a:p>
            <a:r>
              <a:rPr lang="en-US" dirty="0">
                <a:solidFill>
                  <a:srgbClr val="FF0000"/>
                </a:solidFill>
              </a:rPr>
              <a:t>Probability</a:t>
            </a:r>
            <a:r>
              <a:rPr lang="en-US" dirty="0"/>
              <a:t> may </a:t>
            </a:r>
            <a:r>
              <a:rPr lang="en-US" dirty="0" smtClean="0"/>
              <a:t>be: Very Low (&lt; </a:t>
            </a:r>
            <a:r>
              <a:rPr lang="en-US" dirty="0"/>
              <a:t>10</a:t>
            </a:r>
            <a:r>
              <a:rPr lang="en-US" dirty="0" smtClean="0"/>
              <a:t>%), Low (10-25%), Moderate (25-50%), High (50-75%) or Very High (&gt; 75%).</a:t>
            </a:r>
            <a:endParaRPr lang="en-US" dirty="0"/>
          </a:p>
          <a:p>
            <a:r>
              <a:rPr lang="en-US" dirty="0"/>
              <a:t>Risk </a:t>
            </a:r>
            <a:r>
              <a:rPr lang="en-US" dirty="0">
                <a:solidFill>
                  <a:srgbClr val="FF0000"/>
                </a:solidFill>
              </a:rPr>
              <a:t>consequences</a:t>
            </a:r>
            <a:r>
              <a:rPr lang="en-US" dirty="0"/>
              <a:t> might </a:t>
            </a:r>
            <a:r>
              <a:rPr lang="en-US" dirty="0" smtClean="0"/>
              <a:t>be</a:t>
            </a:r>
            <a:r>
              <a:rPr lang="en-US" dirty="0"/>
              <a:t>: </a:t>
            </a:r>
            <a:r>
              <a:rPr lang="en-US" dirty="0" smtClean="0">
                <a:solidFill>
                  <a:srgbClr val="FF0000"/>
                </a:solidFill>
              </a:rPr>
              <a:t>Catastrophic</a:t>
            </a:r>
            <a:r>
              <a:rPr lang="en-US" dirty="0" smtClean="0"/>
              <a:t> </a:t>
            </a:r>
            <a:r>
              <a:rPr lang="en-US" dirty="0"/>
              <a:t>(threaten the survival </a:t>
            </a:r>
            <a:r>
              <a:rPr lang="en-US" dirty="0" smtClean="0"/>
              <a:t>of the </a:t>
            </a:r>
            <a:r>
              <a:rPr lang="en-US" dirty="0"/>
              <a:t>project), </a:t>
            </a:r>
            <a:r>
              <a:rPr lang="en-US" dirty="0" smtClean="0">
                <a:solidFill>
                  <a:srgbClr val="FF0000"/>
                </a:solidFill>
              </a:rPr>
              <a:t>Serious</a:t>
            </a:r>
            <a:r>
              <a:rPr lang="en-US" dirty="0" smtClean="0"/>
              <a:t> </a:t>
            </a:r>
            <a:r>
              <a:rPr lang="en-US" dirty="0"/>
              <a:t>(would cause major delays), </a:t>
            </a:r>
            <a:r>
              <a:rPr lang="en-US" dirty="0" smtClean="0">
                <a:solidFill>
                  <a:srgbClr val="FF0000"/>
                </a:solidFill>
              </a:rPr>
              <a:t>Tolerable</a:t>
            </a:r>
            <a:r>
              <a:rPr lang="en-US" dirty="0" smtClean="0"/>
              <a:t> </a:t>
            </a:r>
            <a:r>
              <a:rPr lang="en-US" dirty="0"/>
              <a:t>(delays are </a:t>
            </a:r>
            <a:r>
              <a:rPr lang="en-US" dirty="0" smtClean="0"/>
              <a:t>within allowed </a:t>
            </a:r>
            <a:r>
              <a:rPr lang="en-US" dirty="0"/>
              <a:t>contingency), or </a:t>
            </a:r>
            <a:r>
              <a:rPr lang="en-US" dirty="0" smtClean="0">
                <a:solidFill>
                  <a:srgbClr val="FF0000"/>
                </a:solidFill>
              </a:rPr>
              <a:t>Insignificant</a:t>
            </a:r>
            <a:r>
              <a:rPr lang="en-US" dirty="0"/>
              <a:t>.</a:t>
            </a:r>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213959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Types and Example</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4016516416"/>
              </p:ext>
            </p:extLst>
          </p:nvPr>
        </p:nvGraphicFramePr>
        <p:xfrm>
          <a:off x="1578442" y="1618129"/>
          <a:ext cx="9924582" cy="4308975"/>
        </p:xfrm>
        <a:graphic>
          <a:graphicData uri="http://schemas.openxmlformats.org/drawingml/2006/table">
            <a:tbl>
              <a:tblPr firstRow="1" bandRow="1">
                <a:tableStyleId>{5C22544A-7EE6-4342-B048-85BDC9FD1C3A}</a:tableStyleId>
              </a:tblPr>
              <a:tblGrid>
                <a:gridCol w="7269723"/>
                <a:gridCol w="1290917"/>
                <a:gridCol w="1363942"/>
              </a:tblGrid>
              <a:tr h="518585">
                <a:tc>
                  <a:txBody>
                    <a:bodyPr/>
                    <a:lstStyle/>
                    <a:p>
                      <a:pPr algn="just">
                        <a:spcAft>
                          <a:spcPts val="0"/>
                        </a:spcAft>
                      </a:pPr>
                      <a:r>
                        <a:rPr lang="en-GB" sz="1800" b="1" dirty="0" smtClean="0">
                          <a:solidFill>
                            <a:srgbClr val="000000"/>
                          </a:solidFill>
                          <a:latin typeface="+mj-lt"/>
                          <a:ea typeface="Times New Roman"/>
                          <a:cs typeface="Arial"/>
                        </a:rPr>
                        <a:t>Risk</a:t>
                      </a:r>
                      <a:endParaRPr lang="en-GB" sz="18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1800" b="1">
                          <a:solidFill>
                            <a:srgbClr val="000000"/>
                          </a:solidFill>
                          <a:latin typeface="+mj-lt"/>
                          <a:ea typeface="Times New Roman"/>
                          <a:cs typeface="Arial"/>
                        </a:rPr>
                        <a:t>Probability</a:t>
                      </a:r>
                    </a:p>
                  </a:txBody>
                  <a:tcPr marL="73025" marR="73025" marT="91440" marB="91440"/>
                </a:tc>
                <a:tc>
                  <a:txBody>
                    <a:bodyPr/>
                    <a:lstStyle/>
                    <a:p>
                      <a:pPr algn="just">
                        <a:spcAft>
                          <a:spcPts val="0"/>
                        </a:spcAft>
                      </a:pPr>
                      <a:r>
                        <a:rPr lang="en-GB" sz="1800" b="1" dirty="0" smtClean="0">
                          <a:solidFill>
                            <a:srgbClr val="000000"/>
                          </a:solidFill>
                          <a:latin typeface="+mj-lt"/>
                          <a:ea typeface="Times New Roman"/>
                          <a:cs typeface="Arial"/>
                        </a:rPr>
                        <a:t>Effects</a:t>
                      </a:r>
                      <a:endParaRPr lang="en-GB" sz="1800" b="1" dirty="0">
                        <a:solidFill>
                          <a:srgbClr val="000000"/>
                        </a:solidFill>
                        <a:latin typeface="+mj-lt"/>
                        <a:ea typeface="Times New Roman"/>
                        <a:cs typeface="Arial"/>
                      </a:endParaRPr>
                    </a:p>
                  </a:txBody>
                  <a:tcPr marL="73025" marR="73025" marT="91440" marB="91440"/>
                </a:tc>
              </a:tr>
              <a:tr h="432155">
                <a:tc>
                  <a:txBody>
                    <a:bodyPr/>
                    <a:lstStyle/>
                    <a:p>
                      <a:pPr algn="just">
                        <a:spcAft>
                          <a:spcPts val="0"/>
                        </a:spcAft>
                      </a:pPr>
                      <a:r>
                        <a:rPr lang="en-GB" sz="1800" dirty="0" smtClean="0">
                          <a:solidFill>
                            <a:srgbClr val="000000"/>
                          </a:solidFill>
                          <a:latin typeface="+mj-lt"/>
                          <a:ea typeface="Times New Roman"/>
                          <a:cs typeface="Arial"/>
                        </a:rPr>
                        <a:t>Organizational </a:t>
                      </a:r>
                      <a:r>
                        <a:rPr lang="en-GB" sz="1800" dirty="0">
                          <a:solidFill>
                            <a:srgbClr val="000000"/>
                          </a:solidFill>
                          <a:latin typeface="+mj-lt"/>
                          <a:ea typeface="Times New Roman"/>
                          <a:cs typeface="Arial"/>
                        </a:rPr>
                        <a:t>financial problems force reductions in the project budget (7).</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Low</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Catastrophic </a:t>
                      </a:r>
                    </a:p>
                  </a:txBody>
                  <a:tcPr marL="73025" marR="73025" marT="0" marB="91440"/>
                </a:tc>
              </a:tr>
              <a:tr h="432155">
                <a:tc>
                  <a:txBody>
                    <a:bodyPr/>
                    <a:lstStyle/>
                    <a:p>
                      <a:pPr algn="just">
                        <a:spcAft>
                          <a:spcPts val="0"/>
                        </a:spcAft>
                      </a:pPr>
                      <a:r>
                        <a:rPr lang="en-GB" sz="1800" dirty="0">
                          <a:solidFill>
                            <a:srgbClr val="000000"/>
                          </a:solidFill>
                          <a:latin typeface="+mj-lt"/>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High</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Catastrophic</a:t>
                      </a:r>
                    </a:p>
                  </a:txBody>
                  <a:tcPr marL="73025" marR="73025" marT="0" marB="91440"/>
                </a:tc>
              </a:tr>
              <a:tr h="363136">
                <a:tc>
                  <a:txBody>
                    <a:bodyPr/>
                    <a:lstStyle/>
                    <a:p>
                      <a:pPr algn="just">
                        <a:spcAft>
                          <a:spcPts val="0"/>
                        </a:spcAft>
                      </a:pPr>
                      <a:r>
                        <a:rPr lang="en-GB" sz="1800" dirty="0">
                          <a:solidFill>
                            <a:srgbClr val="000000"/>
                          </a:solidFill>
                          <a:latin typeface="+mj-lt"/>
                          <a:ea typeface="Times New Roman"/>
                          <a:cs typeface="Arial"/>
                        </a:rPr>
                        <a:t>Key staff are ill at critical times in the project (4).</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Serious</a:t>
                      </a:r>
                    </a:p>
                  </a:txBody>
                  <a:tcPr marL="73025" marR="73025" marT="0" marB="91440"/>
                </a:tc>
              </a:tr>
              <a:tr h="432155">
                <a:tc>
                  <a:txBody>
                    <a:bodyPr/>
                    <a:lstStyle/>
                    <a:p>
                      <a:pPr algn="just">
                        <a:spcAft>
                          <a:spcPts val="0"/>
                        </a:spcAft>
                      </a:pPr>
                      <a:r>
                        <a:rPr lang="en-GB" sz="1800" dirty="0">
                          <a:solidFill>
                            <a:srgbClr val="000000"/>
                          </a:solidFill>
                          <a:latin typeface="+mj-lt"/>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Serious</a:t>
                      </a:r>
                    </a:p>
                  </a:txBody>
                  <a:tcPr marL="73025" marR="73025" marT="0" marB="91440"/>
                </a:tc>
              </a:tr>
              <a:tr h="432155">
                <a:tc>
                  <a:txBody>
                    <a:bodyPr/>
                    <a:lstStyle/>
                    <a:p>
                      <a:pPr algn="just">
                        <a:spcAft>
                          <a:spcPts val="0"/>
                        </a:spcAft>
                      </a:pPr>
                      <a:r>
                        <a:rPr lang="en-GB" sz="1800" dirty="0">
                          <a:solidFill>
                            <a:srgbClr val="000000"/>
                          </a:solidFill>
                          <a:latin typeface="+mj-lt"/>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Serious</a:t>
                      </a:r>
                    </a:p>
                  </a:txBody>
                  <a:tcPr marL="73025" marR="73025" marT="0" marB="91440"/>
                </a:tc>
              </a:tr>
              <a:tr h="432155">
                <a:tc>
                  <a:txBody>
                    <a:bodyPr/>
                    <a:lstStyle/>
                    <a:p>
                      <a:pPr algn="just">
                        <a:spcAft>
                          <a:spcPts val="0"/>
                        </a:spcAft>
                      </a:pPr>
                      <a:r>
                        <a:rPr lang="en-GB" sz="1800">
                          <a:solidFill>
                            <a:srgbClr val="000000"/>
                          </a:solidFill>
                          <a:latin typeface="+mj-lt"/>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High</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Serious</a:t>
                      </a:r>
                    </a:p>
                  </a:txBody>
                  <a:tcPr marL="73025" marR="73025" marT="0" marB="91440"/>
                </a:tc>
              </a:tr>
              <a:tr h="432155">
                <a:tc>
                  <a:txBody>
                    <a:bodyPr/>
                    <a:lstStyle/>
                    <a:p>
                      <a:pPr algn="just">
                        <a:spcAft>
                          <a:spcPts val="0"/>
                        </a:spcAft>
                      </a:pPr>
                      <a:r>
                        <a:rPr lang="en-GB" sz="1800">
                          <a:solidFill>
                            <a:srgbClr val="000000"/>
                          </a:solidFill>
                          <a:latin typeface="+mj-lt"/>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Serious</a:t>
                      </a: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38184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Types and Example</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075740263"/>
              </p:ext>
            </p:extLst>
          </p:nvPr>
        </p:nvGraphicFramePr>
        <p:xfrm>
          <a:off x="1484310" y="1752600"/>
          <a:ext cx="10018713" cy="3278090"/>
        </p:xfrm>
        <a:graphic>
          <a:graphicData uri="http://schemas.openxmlformats.org/drawingml/2006/table">
            <a:tbl>
              <a:tblPr firstRow="1" bandRow="1">
                <a:tableStyleId>{5C22544A-7EE6-4342-B048-85BDC9FD1C3A}</a:tableStyleId>
              </a:tblPr>
              <a:tblGrid>
                <a:gridCol w="6987337"/>
                <a:gridCol w="1546412"/>
                <a:gridCol w="1484964"/>
              </a:tblGrid>
              <a:tr h="518585">
                <a:tc>
                  <a:txBody>
                    <a:bodyPr/>
                    <a:lstStyle/>
                    <a:p>
                      <a:pPr algn="just">
                        <a:spcAft>
                          <a:spcPts val="0"/>
                        </a:spcAft>
                      </a:pPr>
                      <a:r>
                        <a:rPr lang="en-GB" sz="1800" b="1" dirty="0" smtClean="0">
                          <a:solidFill>
                            <a:srgbClr val="000000"/>
                          </a:solidFill>
                          <a:latin typeface="+mj-lt"/>
                          <a:ea typeface="Times New Roman"/>
                          <a:cs typeface="Arial"/>
                        </a:rPr>
                        <a:t>Risk</a:t>
                      </a:r>
                      <a:endParaRPr lang="en-GB" sz="18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1800" b="1">
                          <a:solidFill>
                            <a:srgbClr val="000000"/>
                          </a:solidFill>
                          <a:latin typeface="+mj-lt"/>
                          <a:ea typeface="Times New Roman"/>
                          <a:cs typeface="Arial"/>
                        </a:rPr>
                        <a:t>Probability</a:t>
                      </a:r>
                    </a:p>
                  </a:txBody>
                  <a:tcPr marL="73025" marR="73025" marT="91440" marB="91440"/>
                </a:tc>
                <a:tc>
                  <a:txBody>
                    <a:bodyPr/>
                    <a:lstStyle/>
                    <a:p>
                      <a:pPr algn="just">
                        <a:spcAft>
                          <a:spcPts val="0"/>
                        </a:spcAft>
                      </a:pPr>
                      <a:r>
                        <a:rPr lang="en-GB" sz="1800" b="1" dirty="0" smtClean="0">
                          <a:solidFill>
                            <a:srgbClr val="000000"/>
                          </a:solidFill>
                          <a:latin typeface="+mj-lt"/>
                          <a:ea typeface="Times New Roman"/>
                          <a:cs typeface="Arial"/>
                        </a:rPr>
                        <a:t>Effects</a:t>
                      </a:r>
                      <a:endParaRPr lang="en-GB" sz="1800" b="1" dirty="0">
                        <a:solidFill>
                          <a:srgbClr val="000000"/>
                        </a:solidFill>
                        <a:latin typeface="+mj-lt"/>
                        <a:ea typeface="Times New Roman"/>
                        <a:cs typeface="Arial"/>
                      </a:endParaRPr>
                    </a:p>
                  </a:txBody>
                  <a:tcPr marL="73025" marR="73025" marT="91440" marB="91440"/>
                </a:tc>
              </a:tr>
              <a:tr h="432155">
                <a:tc>
                  <a:txBody>
                    <a:bodyPr/>
                    <a:lstStyle/>
                    <a:p>
                      <a:pPr algn="just">
                        <a:spcAft>
                          <a:spcPts val="0"/>
                        </a:spcAft>
                      </a:pPr>
                      <a:r>
                        <a:rPr lang="en-GB" sz="1800" dirty="0">
                          <a:solidFill>
                            <a:srgbClr val="000000"/>
                          </a:solidFill>
                          <a:latin typeface="+mj-lt"/>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High</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Serious</a:t>
                      </a:r>
                    </a:p>
                  </a:txBody>
                  <a:tcPr marL="73025" marR="73025" marT="0" marB="91440"/>
                </a:tc>
              </a:tr>
              <a:tr h="363136">
                <a:tc>
                  <a:txBody>
                    <a:bodyPr/>
                    <a:lstStyle/>
                    <a:p>
                      <a:pPr algn="just">
                        <a:spcAft>
                          <a:spcPts val="0"/>
                        </a:spcAft>
                      </a:pPr>
                      <a:r>
                        <a:rPr lang="en-GB" sz="1800" dirty="0">
                          <a:solidFill>
                            <a:srgbClr val="000000"/>
                          </a:solidFill>
                          <a:latin typeface="+mj-lt"/>
                          <a:ea typeface="Times New Roman"/>
                          <a:cs typeface="Arial"/>
                        </a:rPr>
                        <a:t>Software tools cannot be integrated (9).</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High</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Tolerable</a:t>
                      </a:r>
                    </a:p>
                  </a:txBody>
                  <a:tcPr marL="73025" marR="73025" marT="0" marB="91440"/>
                </a:tc>
              </a:tr>
              <a:tr h="432155">
                <a:tc>
                  <a:txBody>
                    <a:bodyPr/>
                    <a:lstStyle/>
                    <a:p>
                      <a:pPr algn="just">
                        <a:spcAft>
                          <a:spcPts val="0"/>
                        </a:spcAft>
                      </a:pPr>
                      <a:r>
                        <a:rPr lang="en-GB" sz="1800">
                          <a:solidFill>
                            <a:srgbClr val="000000"/>
                          </a:solidFill>
                          <a:latin typeface="+mj-lt"/>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Tolerable</a:t>
                      </a:r>
                    </a:p>
                  </a:txBody>
                  <a:tcPr marL="73025" marR="73025" marT="0" marB="91440"/>
                </a:tc>
              </a:tr>
              <a:tr h="363136">
                <a:tc>
                  <a:txBody>
                    <a:bodyPr/>
                    <a:lstStyle/>
                    <a:p>
                      <a:pPr algn="just">
                        <a:spcAft>
                          <a:spcPts val="0"/>
                        </a:spcAft>
                      </a:pPr>
                      <a:r>
                        <a:rPr lang="en-GB" sz="1800" dirty="0">
                          <a:solidFill>
                            <a:srgbClr val="000000"/>
                          </a:solidFill>
                          <a:latin typeface="+mj-lt"/>
                          <a:ea typeface="Times New Roman"/>
                          <a:cs typeface="Arial"/>
                        </a:rPr>
                        <a:t>Required training for staff is not available (5).</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Tolerable</a:t>
                      </a:r>
                    </a:p>
                  </a:txBody>
                  <a:tcPr marL="73025" marR="73025" marT="0" marB="91440"/>
                </a:tc>
              </a:tr>
              <a:tr h="363136">
                <a:tc>
                  <a:txBody>
                    <a:bodyPr/>
                    <a:lstStyle/>
                    <a:p>
                      <a:pPr algn="just">
                        <a:spcAft>
                          <a:spcPts val="0"/>
                        </a:spcAft>
                      </a:pPr>
                      <a:r>
                        <a:rPr lang="en-GB" sz="1800" dirty="0">
                          <a:solidFill>
                            <a:srgbClr val="000000"/>
                          </a:solidFill>
                          <a:latin typeface="+mj-lt"/>
                          <a:ea typeface="Times New Roman"/>
                          <a:cs typeface="Arial"/>
                        </a:rPr>
                        <a:t>The rate of defect repair is underestimated (13).</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Tolerable</a:t>
                      </a:r>
                    </a:p>
                  </a:txBody>
                  <a:tcPr marL="73025" marR="73025" marT="0" marB="91440"/>
                </a:tc>
              </a:tr>
              <a:tr h="363136">
                <a:tc>
                  <a:txBody>
                    <a:bodyPr/>
                    <a:lstStyle/>
                    <a:p>
                      <a:pPr algn="just">
                        <a:spcAft>
                          <a:spcPts val="0"/>
                        </a:spcAft>
                      </a:pPr>
                      <a:r>
                        <a:rPr lang="en-GB" sz="1800" dirty="0">
                          <a:solidFill>
                            <a:srgbClr val="000000"/>
                          </a:solidFill>
                          <a:latin typeface="+mj-lt"/>
                          <a:ea typeface="Times New Roman"/>
                          <a:cs typeface="Arial"/>
                        </a:rPr>
                        <a:t>The size of the software is underestimated (14).</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High</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Tolerable</a:t>
                      </a:r>
                    </a:p>
                  </a:txBody>
                  <a:tcPr marL="73025" marR="73025" marT="0" marB="91440"/>
                </a:tc>
              </a:tr>
              <a:tr h="432155">
                <a:tc>
                  <a:txBody>
                    <a:bodyPr/>
                    <a:lstStyle/>
                    <a:p>
                      <a:pPr algn="just">
                        <a:spcAft>
                          <a:spcPts val="0"/>
                        </a:spcAft>
                      </a:pPr>
                      <a:r>
                        <a:rPr lang="en-GB" sz="1800" dirty="0">
                          <a:solidFill>
                            <a:srgbClr val="000000"/>
                          </a:solidFill>
                          <a:latin typeface="+mj-lt"/>
                          <a:ea typeface="Times New Roman"/>
                          <a:cs typeface="Arial"/>
                        </a:rPr>
                        <a:t>Code generated by code generation tools is inefficient (8).</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Moderate</a:t>
                      </a:r>
                    </a:p>
                  </a:txBody>
                  <a:tcPr marL="73025" marR="73025" marT="0" marB="91440"/>
                </a:tc>
                <a:tc>
                  <a:txBody>
                    <a:bodyPr/>
                    <a:lstStyle/>
                    <a:p>
                      <a:pPr algn="just">
                        <a:spcAft>
                          <a:spcPts val="0"/>
                        </a:spcAft>
                      </a:pPr>
                      <a:r>
                        <a:rPr lang="en-GB" sz="1800" dirty="0" smtClean="0">
                          <a:solidFill>
                            <a:srgbClr val="000000"/>
                          </a:solidFill>
                          <a:latin typeface="+mj-lt"/>
                          <a:ea typeface="Times New Roman"/>
                          <a:cs typeface="Arial"/>
                        </a:rPr>
                        <a:t>Insignificant</a:t>
                      </a:r>
                      <a:endParaRPr lang="en-GB" sz="18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26682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Projection</a:t>
            </a:r>
            <a:endParaRPr lang="id-ID" dirty="0"/>
          </a:p>
        </p:txBody>
      </p:sp>
      <p:sp>
        <p:nvSpPr>
          <p:cNvPr id="4" name="TextBox 3"/>
          <p:cNvSpPr txBox="1"/>
          <p:nvPr/>
        </p:nvSpPr>
        <p:spPr>
          <a:xfrm>
            <a:off x="9674958" y="6387353"/>
            <a:ext cx="1813638" cy="369332"/>
          </a:xfrm>
          <a:prstGeom prst="rect">
            <a:avLst/>
          </a:prstGeom>
          <a:noFill/>
        </p:spPr>
        <p:txBody>
          <a:bodyPr wrap="none" rtlCol="0">
            <a:spAutoFit/>
          </a:bodyPr>
          <a:lstStyle/>
          <a:p>
            <a:r>
              <a:rPr lang="en-US" dirty="0" smtClean="0"/>
              <a:t>[Pressman, 2010]</a:t>
            </a:r>
            <a:endParaRPr lang="id-ID" dirty="0"/>
          </a:p>
        </p:txBody>
      </p:sp>
      <p:sp>
        <p:nvSpPr>
          <p:cNvPr id="3" name="Content Placeholder 2"/>
          <p:cNvSpPr>
            <a:spLocks noGrp="1"/>
          </p:cNvSpPr>
          <p:nvPr>
            <p:ph idx="1"/>
          </p:nvPr>
        </p:nvSpPr>
        <p:spPr>
          <a:xfrm>
            <a:off x="1484310" y="1634837"/>
            <a:ext cx="10018713" cy="4156364"/>
          </a:xfrm>
        </p:spPr>
        <p:txBody>
          <a:bodyPr anchor="t">
            <a:normAutofit/>
          </a:bodyPr>
          <a:lstStyle/>
          <a:p>
            <a:r>
              <a:rPr lang="en-US" dirty="0" smtClean="0"/>
              <a:t>Also called Risk Estimation</a:t>
            </a:r>
          </a:p>
          <a:p>
            <a:r>
              <a:rPr lang="en-US" dirty="0" smtClean="0"/>
              <a:t>Risk Projection steps:</a:t>
            </a:r>
          </a:p>
          <a:p>
            <a:pPr lvl="1"/>
            <a:r>
              <a:rPr lang="en-US" dirty="0"/>
              <a:t>Establish a scale that reflects the perceived likelihood of a risk.</a:t>
            </a:r>
          </a:p>
          <a:p>
            <a:pPr lvl="1"/>
            <a:r>
              <a:rPr lang="en-US" dirty="0" smtClean="0"/>
              <a:t>Delineate </a:t>
            </a:r>
            <a:r>
              <a:rPr lang="en-US" dirty="0"/>
              <a:t>the consequences of the risk.</a:t>
            </a:r>
          </a:p>
          <a:p>
            <a:pPr lvl="1"/>
            <a:r>
              <a:rPr lang="en-US" dirty="0" smtClean="0"/>
              <a:t>Estimate </a:t>
            </a:r>
            <a:r>
              <a:rPr lang="en-US" dirty="0"/>
              <a:t>the impact of the risk on the project and the product.</a:t>
            </a:r>
          </a:p>
          <a:p>
            <a:pPr lvl="1"/>
            <a:r>
              <a:rPr lang="en-US" dirty="0" smtClean="0"/>
              <a:t>Assess </a:t>
            </a:r>
            <a:r>
              <a:rPr lang="en-US" dirty="0"/>
              <a:t>the overall accuracy of the risk projection so that there will be </a:t>
            </a:r>
            <a:r>
              <a:rPr lang="en-US" dirty="0" smtClean="0"/>
              <a:t>no misunderstandings</a:t>
            </a:r>
            <a:r>
              <a:rPr lang="en-US" dirty="0"/>
              <a:t>.</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523938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Impact Assessment</a:t>
            </a:r>
            <a:endParaRPr lang="id-ID" dirty="0"/>
          </a:p>
        </p:txBody>
      </p:sp>
      <p:sp>
        <p:nvSpPr>
          <p:cNvPr id="4" name="TextBox 3"/>
          <p:cNvSpPr txBox="1"/>
          <p:nvPr/>
        </p:nvSpPr>
        <p:spPr>
          <a:xfrm>
            <a:off x="9674958" y="6387353"/>
            <a:ext cx="1813638" cy="369332"/>
          </a:xfrm>
          <a:prstGeom prst="rect">
            <a:avLst/>
          </a:prstGeom>
          <a:noFill/>
        </p:spPr>
        <p:txBody>
          <a:bodyPr wrap="none" rtlCol="0">
            <a:spAutoFit/>
          </a:bodyPr>
          <a:lstStyle/>
          <a:p>
            <a:r>
              <a:rPr lang="en-US" dirty="0" smtClean="0"/>
              <a:t>[Pressman, 2010]</a:t>
            </a:r>
            <a:endParaRPr lang="id-ID" dirty="0"/>
          </a:p>
        </p:txBody>
      </p:sp>
      <p:pic>
        <p:nvPicPr>
          <p:cNvPr id="6" name="Content Placeholder 5"/>
          <p:cNvPicPr>
            <a:picLocks noGrp="1" noChangeAspect="1"/>
          </p:cNvPicPr>
          <p:nvPr>
            <p:ph idx="1"/>
          </p:nvPr>
        </p:nvPicPr>
        <p:blipFill>
          <a:blip r:embed="rId2"/>
          <a:stretch>
            <a:fillRect/>
          </a:stretch>
        </p:blipFill>
        <p:spPr>
          <a:xfrm>
            <a:off x="3554987" y="1302258"/>
            <a:ext cx="5713704" cy="5454427"/>
          </a:xfrm>
          <a:prstGeom prst="rect">
            <a:avLst/>
          </a:prstGeom>
        </p:spPr>
      </p:pic>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68996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Planning</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3" name="Content Placeholder 2"/>
          <p:cNvSpPr>
            <a:spLocks noGrp="1"/>
          </p:cNvSpPr>
          <p:nvPr>
            <p:ph idx="1"/>
          </p:nvPr>
        </p:nvSpPr>
        <p:spPr>
          <a:xfrm>
            <a:off x="1484310" y="1627095"/>
            <a:ext cx="10018713" cy="4760258"/>
          </a:xfrm>
        </p:spPr>
        <p:txBody>
          <a:bodyPr anchor="t">
            <a:normAutofit/>
          </a:bodyPr>
          <a:lstStyle/>
          <a:p>
            <a:r>
              <a:rPr lang="en-US" dirty="0"/>
              <a:t>Consider each risk and develop a strategy to manage that risk.</a:t>
            </a:r>
          </a:p>
          <a:p>
            <a:r>
              <a:rPr lang="en-US" dirty="0" smtClean="0"/>
              <a:t>Risk strategies:</a:t>
            </a:r>
          </a:p>
          <a:p>
            <a:pPr lvl="1"/>
            <a:r>
              <a:rPr lang="en-US" dirty="0" smtClean="0">
                <a:solidFill>
                  <a:srgbClr val="FF0000"/>
                </a:solidFill>
              </a:rPr>
              <a:t>Avoidance strategies</a:t>
            </a:r>
            <a:r>
              <a:rPr lang="en-US" dirty="0" smtClean="0"/>
              <a:t>. The </a:t>
            </a:r>
            <a:r>
              <a:rPr lang="en-US" dirty="0"/>
              <a:t>probability that the risk will arise is </a:t>
            </a:r>
            <a:r>
              <a:rPr lang="en-US" dirty="0" smtClean="0"/>
              <a:t>reduced.</a:t>
            </a:r>
            <a:endParaRPr lang="en-US" dirty="0"/>
          </a:p>
          <a:p>
            <a:pPr lvl="1"/>
            <a:r>
              <a:rPr lang="en-US" dirty="0" smtClean="0">
                <a:solidFill>
                  <a:srgbClr val="FF0000"/>
                </a:solidFill>
              </a:rPr>
              <a:t>Minimization strategies</a:t>
            </a:r>
            <a:r>
              <a:rPr lang="en-US" dirty="0" smtClean="0"/>
              <a:t>. The </a:t>
            </a:r>
            <a:r>
              <a:rPr lang="en-US" dirty="0"/>
              <a:t>impact of the risk on the project or product will be </a:t>
            </a:r>
            <a:r>
              <a:rPr lang="en-US" dirty="0" smtClean="0"/>
              <a:t>reduced.</a:t>
            </a:r>
            <a:endParaRPr lang="en-US" dirty="0"/>
          </a:p>
          <a:p>
            <a:pPr lvl="1"/>
            <a:r>
              <a:rPr lang="en-US" dirty="0">
                <a:solidFill>
                  <a:srgbClr val="FF0000"/>
                </a:solidFill>
              </a:rPr>
              <a:t>Contingency </a:t>
            </a:r>
            <a:r>
              <a:rPr lang="en-US" dirty="0" smtClean="0">
                <a:solidFill>
                  <a:srgbClr val="FF0000"/>
                </a:solidFill>
              </a:rPr>
              <a:t>plans</a:t>
            </a:r>
            <a:r>
              <a:rPr lang="en-US" dirty="0" smtClean="0"/>
              <a:t>. If </a:t>
            </a:r>
            <a:r>
              <a:rPr lang="en-US" dirty="0"/>
              <a:t>the risk arises, contingency plans are plans to deal with that </a:t>
            </a:r>
            <a:r>
              <a:rPr lang="en-US" dirty="0" smtClean="0"/>
              <a:t>risk.</a:t>
            </a:r>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2763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Management Strategies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997945493"/>
              </p:ext>
            </p:extLst>
          </p:nvPr>
        </p:nvGraphicFramePr>
        <p:xfrm>
          <a:off x="1484310" y="1524001"/>
          <a:ext cx="10018713" cy="4545104"/>
        </p:xfrm>
        <a:graphic>
          <a:graphicData uri="http://schemas.openxmlformats.org/drawingml/2006/table">
            <a:tbl>
              <a:tblPr firstRow="1" bandRow="1">
                <a:tableStyleId>{5C22544A-7EE6-4342-B048-85BDC9FD1C3A}</a:tableStyleId>
              </a:tblPr>
              <a:tblGrid>
                <a:gridCol w="2549808"/>
                <a:gridCol w="7468905"/>
              </a:tblGrid>
              <a:tr h="522104">
                <a:tc>
                  <a:txBody>
                    <a:bodyPr/>
                    <a:lstStyle/>
                    <a:p>
                      <a:pPr algn="just">
                        <a:spcAft>
                          <a:spcPts val="0"/>
                        </a:spcAft>
                      </a:pPr>
                      <a:r>
                        <a:rPr lang="en-GB" sz="1800" b="1" dirty="0" smtClean="0">
                          <a:solidFill>
                            <a:srgbClr val="000000"/>
                          </a:solidFill>
                          <a:latin typeface="+mj-lt"/>
                          <a:ea typeface="Times New Roman"/>
                          <a:cs typeface="Arial"/>
                        </a:rPr>
                        <a:t>Risk</a:t>
                      </a:r>
                      <a:endParaRPr lang="en-GB" sz="18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1800" b="1" dirty="0" smtClean="0">
                          <a:solidFill>
                            <a:srgbClr val="000000"/>
                          </a:solidFill>
                          <a:latin typeface="+mj-lt"/>
                          <a:ea typeface="Times New Roman"/>
                          <a:cs typeface="Arial"/>
                        </a:rPr>
                        <a:t>Strategy</a:t>
                      </a:r>
                      <a:endParaRPr lang="en-GB" sz="1800" b="1" dirty="0">
                        <a:solidFill>
                          <a:srgbClr val="000000"/>
                        </a:solidFill>
                        <a:latin typeface="+mj-lt"/>
                        <a:ea typeface="Times New Roman"/>
                        <a:cs typeface="Arial"/>
                      </a:endParaRPr>
                    </a:p>
                  </a:txBody>
                  <a:tcPr marL="73025" marR="73025" marT="91440" marB="91440"/>
                </a:tc>
              </a:tr>
              <a:tr h="1154295">
                <a:tc>
                  <a:txBody>
                    <a:bodyPr/>
                    <a:lstStyle/>
                    <a:p>
                      <a:pPr algn="l">
                        <a:spcAft>
                          <a:spcPts val="0"/>
                        </a:spcAft>
                      </a:pPr>
                      <a:r>
                        <a:rPr lang="en-GB" sz="1800" dirty="0" smtClean="0">
                          <a:solidFill>
                            <a:srgbClr val="000000"/>
                          </a:solidFill>
                          <a:latin typeface="+mj-lt"/>
                          <a:ea typeface="Times New Roman"/>
                          <a:cs typeface="Arial"/>
                        </a:rPr>
                        <a:t>Organizational </a:t>
                      </a:r>
                      <a:r>
                        <a:rPr lang="en-GB" sz="1800" dirty="0">
                          <a:solidFill>
                            <a:srgbClr val="000000"/>
                          </a:solidFill>
                          <a:latin typeface="+mj-lt"/>
                          <a:ea typeface="Times New Roman"/>
                          <a:cs typeface="Arial"/>
                        </a:rPr>
                        <a:t>financial problems</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708570">
                <a:tc>
                  <a:txBody>
                    <a:bodyPr/>
                    <a:lstStyle/>
                    <a:p>
                      <a:pPr algn="l">
                        <a:spcAft>
                          <a:spcPts val="0"/>
                        </a:spcAft>
                      </a:pPr>
                      <a:r>
                        <a:rPr lang="en-GB" sz="1800">
                          <a:solidFill>
                            <a:srgbClr val="000000"/>
                          </a:solidFill>
                          <a:latin typeface="+mj-lt"/>
                          <a:ea typeface="Times New Roman"/>
                          <a:cs typeface="Arial"/>
                        </a:rPr>
                        <a:t>Recruitment problems</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Alert customer to potential difficulties and the possibility of delays; investigate buying-in components.</a:t>
                      </a:r>
                    </a:p>
                  </a:txBody>
                  <a:tcPr marL="73025" marR="73025" marT="0" marB="91440"/>
                </a:tc>
              </a:tr>
              <a:tr h="708570">
                <a:tc>
                  <a:txBody>
                    <a:bodyPr/>
                    <a:lstStyle/>
                    <a:p>
                      <a:pPr algn="l">
                        <a:spcAft>
                          <a:spcPts val="0"/>
                        </a:spcAft>
                      </a:pPr>
                      <a:r>
                        <a:rPr lang="en-GB" sz="1800">
                          <a:solidFill>
                            <a:srgbClr val="000000"/>
                          </a:solidFill>
                          <a:latin typeface="+mj-lt"/>
                          <a:ea typeface="Times New Roman"/>
                          <a:cs typeface="Arial"/>
                        </a:rPr>
                        <a:t>Staff illness</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Reorganize team so that there is more overlap of work and people therefore understand each other’s jobs.</a:t>
                      </a:r>
                    </a:p>
                  </a:txBody>
                  <a:tcPr marL="73025" marR="73025" marT="0" marB="91440"/>
                </a:tc>
              </a:tr>
              <a:tr h="708570">
                <a:tc>
                  <a:txBody>
                    <a:bodyPr/>
                    <a:lstStyle/>
                    <a:p>
                      <a:pPr algn="l">
                        <a:spcAft>
                          <a:spcPts val="0"/>
                        </a:spcAft>
                      </a:pPr>
                      <a:r>
                        <a:rPr lang="en-GB" sz="1800">
                          <a:solidFill>
                            <a:srgbClr val="000000"/>
                          </a:solidFill>
                          <a:latin typeface="+mj-lt"/>
                          <a:ea typeface="Times New Roman"/>
                          <a:cs typeface="Arial"/>
                        </a:rPr>
                        <a:t>Defective components</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Replace potentially defective components with bought-in components of known reliability.</a:t>
                      </a:r>
                    </a:p>
                  </a:txBody>
                  <a:tcPr marL="73025" marR="73025" marT="0" marB="91440"/>
                </a:tc>
              </a:tr>
              <a:tr h="708570">
                <a:tc>
                  <a:txBody>
                    <a:bodyPr/>
                    <a:lstStyle/>
                    <a:p>
                      <a:pPr algn="l">
                        <a:spcAft>
                          <a:spcPts val="0"/>
                        </a:spcAft>
                      </a:pPr>
                      <a:r>
                        <a:rPr lang="en-GB" sz="1800">
                          <a:solidFill>
                            <a:srgbClr val="000000"/>
                          </a:solidFill>
                          <a:latin typeface="+mj-lt"/>
                          <a:ea typeface="Times New Roman"/>
                          <a:cs typeface="Arial"/>
                        </a:rPr>
                        <a:t>Requirements changes</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8762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chor="t">
            <a:normAutofit/>
          </a:bodyPr>
          <a:lstStyle/>
          <a:p>
            <a:r>
              <a:rPr lang="en-US" dirty="0" smtClean="0"/>
              <a:t>What is Software Risk Management?</a:t>
            </a:r>
            <a:endParaRPr lang="en-US" dirty="0"/>
          </a:p>
          <a:p>
            <a:r>
              <a:rPr lang="en-US" dirty="0" smtClean="0"/>
              <a:t>Risk </a:t>
            </a:r>
            <a:r>
              <a:rPr lang="en-US" dirty="0"/>
              <a:t>Management Process</a:t>
            </a:r>
          </a:p>
          <a:p>
            <a:r>
              <a:rPr lang="en-US" dirty="0" smtClean="0"/>
              <a:t>Risk </a:t>
            </a:r>
            <a:r>
              <a:rPr lang="en-US" dirty="0"/>
              <a:t>Management Strategies</a:t>
            </a:r>
          </a:p>
          <a:p>
            <a:r>
              <a:rPr lang="en-US" dirty="0" smtClean="0"/>
              <a:t>Risk Metrics (Risk Estimation)</a:t>
            </a:r>
            <a:endParaRPr lang="en-US" dirty="0"/>
          </a:p>
          <a:p>
            <a:r>
              <a:rPr lang="en-US" dirty="0" smtClean="0"/>
              <a:t>International Risk </a:t>
            </a:r>
            <a:r>
              <a:rPr lang="en-US" dirty="0"/>
              <a:t>Management </a:t>
            </a:r>
            <a:r>
              <a:rPr lang="en-US" dirty="0" smtClean="0"/>
              <a:t>Standards.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00910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Management Strategies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240421800"/>
              </p:ext>
            </p:extLst>
          </p:nvPr>
        </p:nvGraphicFramePr>
        <p:xfrm>
          <a:off x="1484310" y="1524001"/>
          <a:ext cx="10018713" cy="2559781"/>
        </p:xfrm>
        <a:graphic>
          <a:graphicData uri="http://schemas.openxmlformats.org/drawingml/2006/table">
            <a:tbl>
              <a:tblPr firstRow="1" bandRow="1">
                <a:tableStyleId>{5C22544A-7EE6-4342-B048-85BDC9FD1C3A}</a:tableStyleId>
              </a:tblPr>
              <a:tblGrid>
                <a:gridCol w="2549808"/>
                <a:gridCol w="7468905"/>
              </a:tblGrid>
              <a:tr h="522104">
                <a:tc>
                  <a:txBody>
                    <a:bodyPr/>
                    <a:lstStyle/>
                    <a:p>
                      <a:pPr algn="just">
                        <a:spcAft>
                          <a:spcPts val="0"/>
                        </a:spcAft>
                      </a:pPr>
                      <a:r>
                        <a:rPr lang="en-GB" sz="1800" b="1" dirty="0" smtClean="0">
                          <a:solidFill>
                            <a:srgbClr val="000000"/>
                          </a:solidFill>
                          <a:latin typeface="+mj-lt"/>
                          <a:ea typeface="Times New Roman"/>
                          <a:cs typeface="Arial"/>
                        </a:rPr>
                        <a:t>Risk</a:t>
                      </a:r>
                      <a:endParaRPr lang="en-GB" sz="18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1800" b="1" dirty="0" smtClean="0">
                          <a:solidFill>
                            <a:srgbClr val="000000"/>
                          </a:solidFill>
                          <a:latin typeface="+mj-lt"/>
                          <a:ea typeface="Times New Roman"/>
                          <a:cs typeface="Arial"/>
                        </a:rPr>
                        <a:t>Strategy</a:t>
                      </a:r>
                      <a:endParaRPr lang="en-GB" sz="1800" b="1" dirty="0">
                        <a:solidFill>
                          <a:srgbClr val="000000"/>
                        </a:solidFill>
                        <a:latin typeface="+mj-lt"/>
                        <a:ea typeface="Times New Roman"/>
                        <a:cs typeface="Arial"/>
                      </a:endParaRPr>
                    </a:p>
                  </a:txBody>
                  <a:tcPr marL="73025" marR="73025" marT="91440" marB="91440"/>
                </a:tc>
              </a:tr>
              <a:tr h="777777">
                <a:tc>
                  <a:txBody>
                    <a:bodyPr/>
                    <a:lstStyle/>
                    <a:p>
                      <a:pPr algn="l">
                        <a:spcAft>
                          <a:spcPts val="0"/>
                        </a:spcAft>
                      </a:pPr>
                      <a:r>
                        <a:rPr lang="en-GB" sz="1800" dirty="0">
                          <a:solidFill>
                            <a:srgbClr val="000000"/>
                          </a:solidFill>
                          <a:latin typeface="+mj-lt"/>
                          <a:ea typeface="Times New Roman"/>
                          <a:cs typeface="Arial"/>
                        </a:rPr>
                        <a:t>Organizational restructuring</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Prepare a briefing document for senior management showing how the project is making a very important contribution to the goals of the business. </a:t>
                      </a:r>
                    </a:p>
                  </a:txBody>
                  <a:tcPr marL="73025" marR="73025" marT="0" marB="91440"/>
                </a:tc>
              </a:tr>
              <a:tr h="551330">
                <a:tc>
                  <a:txBody>
                    <a:bodyPr/>
                    <a:lstStyle/>
                    <a:p>
                      <a:pPr algn="l">
                        <a:spcAft>
                          <a:spcPts val="0"/>
                        </a:spcAft>
                      </a:pPr>
                      <a:r>
                        <a:rPr lang="en-GB" sz="1800">
                          <a:solidFill>
                            <a:srgbClr val="000000"/>
                          </a:solidFill>
                          <a:latin typeface="+mj-lt"/>
                          <a:ea typeface="Times New Roman"/>
                          <a:cs typeface="Arial"/>
                        </a:rPr>
                        <a:t>Database performance</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Investigate the possibility of buying a higher-performance database. </a:t>
                      </a:r>
                    </a:p>
                  </a:txBody>
                  <a:tcPr marL="73025" marR="73025" marT="0" marB="91440"/>
                </a:tc>
              </a:tr>
              <a:tr h="708570">
                <a:tc>
                  <a:txBody>
                    <a:bodyPr/>
                    <a:lstStyle/>
                    <a:p>
                      <a:pPr algn="l">
                        <a:spcAft>
                          <a:spcPts val="0"/>
                        </a:spcAft>
                      </a:pPr>
                      <a:r>
                        <a:rPr lang="en-GB" sz="1800">
                          <a:solidFill>
                            <a:srgbClr val="000000"/>
                          </a:solidFill>
                          <a:latin typeface="+mj-lt"/>
                          <a:ea typeface="Times New Roman"/>
                          <a:cs typeface="Arial"/>
                        </a:rPr>
                        <a:t>Underestimated development time</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Investigate buying-in components; investigate use of a program generator</a:t>
                      </a:r>
                      <a:r>
                        <a:rPr lang="en-GB" sz="1800" dirty="0" smtClean="0">
                          <a:solidFill>
                            <a:srgbClr val="000000"/>
                          </a:solidFill>
                          <a:latin typeface="+mj-lt"/>
                          <a:ea typeface="Times New Roman"/>
                          <a:cs typeface="Arial"/>
                        </a:rPr>
                        <a:t>.</a:t>
                      </a:r>
                      <a:endParaRPr lang="en-GB" sz="18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76696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Monitoring</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3" name="Content Placeholder 2"/>
          <p:cNvSpPr>
            <a:spLocks noGrp="1"/>
          </p:cNvSpPr>
          <p:nvPr>
            <p:ph idx="1"/>
          </p:nvPr>
        </p:nvSpPr>
        <p:spPr>
          <a:xfrm>
            <a:off x="1484310" y="1627095"/>
            <a:ext cx="10018713" cy="4760258"/>
          </a:xfrm>
        </p:spPr>
        <p:txBody>
          <a:bodyPr anchor="t">
            <a:normAutofit/>
          </a:bodyPr>
          <a:lstStyle/>
          <a:p>
            <a:r>
              <a:rPr lang="en-US" dirty="0">
                <a:solidFill>
                  <a:srgbClr val="FF0000"/>
                </a:solidFill>
              </a:rPr>
              <a:t>Assess each identified </a:t>
            </a:r>
            <a:r>
              <a:rPr lang="en-US" dirty="0"/>
              <a:t>risks regularly to decide whether or not it is becoming less or more probable.</a:t>
            </a:r>
          </a:p>
          <a:p>
            <a:r>
              <a:rPr lang="en-US" dirty="0"/>
              <a:t>Also </a:t>
            </a:r>
            <a:r>
              <a:rPr lang="en-US" dirty="0">
                <a:solidFill>
                  <a:srgbClr val="FF0000"/>
                </a:solidFill>
              </a:rPr>
              <a:t>assess whether the effects </a:t>
            </a:r>
            <a:r>
              <a:rPr lang="en-US" dirty="0"/>
              <a:t>of the risk have changed.</a:t>
            </a:r>
          </a:p>
          <a:p>
            <a:r>
              <a:rPr lang="en-US" dirty="0"/>
              <a:t>Each key risk should be discussed at management progress meetings.</a:t>
            </a:r>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07632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Indicators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759344133"/>
              </p:ext>
            </p:extLst>
          </p:nvPr>
        </p:nvGraphicFramePr>
        <p:xfrm>
          <a:off x="1484310" y="1550894"/>
          <a:ext cx="10018713" cy="3489960"/>
        </p:xfrm>
        <a:graphic>
          <a:graphicData uri="http://schemas.openxmlformats.org/drawingml/2006/table">
            <a:tbl>
              <a:tblPr firstRow="1" bandRow="1">
                <a:tableStyleId>{5C22544A-7EE6-4342-B048-85BDC9FD1C3A}</a:tableStyleId>
              </a:tblPr>
              <a:tblGrid>
                <a:gridCol w="2930606"/>
                <a:gridCol w="7088107"/>
              </a:tblGrid>
              <a:tr h="370840">
                <a:tc>
                  <a:txBody>
                    <a:bodyPr/>
                    <a:lstStyle/>
                    <a:p>
                      <a:pPr algn="just">
                        <a:spcAft>
                          <a:spcPts val="0"/>
                        </a:spcAft>
                      </a:pPr>
                      <a:r>
                        <a:rPr lang="en-GB" sz="1800" b="1" dirty="0" smtClean="0">
                          <a:solidFill>
                            <a:srgbClr val="000000"/>
                          </a:solidFill>
                          <a:latin typeface="+mj-lt"/>
                          <a:ea typeface="Times New Roman"/>
                          <a:cs typeface="Arial"/>
                        </a:rPr>
                        <a:t>Risk </a:t>
                      </a:r>
                      <a:r>
                        <a:rPr lang="en-GB" sz="1800" b="1" dirty="0">
                          <a:solidFill>
                            <a:srgbClr val="000000"/>
                          </a:solidFill>
                          <a:latin typeface="+mj-lt"/>
                          <a:ea typeface="Times New Roman"/>
                          <a:cs typeface="Arial"/>
                        </a:rPr>
                        <a:t>type</a:t>
                      </a:r>
                    </a:p>
                  </a:txBody>
                  <a:tcPr marL="73025" marR="73025" marT="91440" marB="91440"/>
                </a:tc>
                <a:tc>
                  <a:txBody>
                    <a:bodyPr/>
                    <a:lstStyle/>
                    <a:p>
                      <a:pPr algn="just">
                        <a:spcAft>
                          <a:spcPts val="0"/>
                        </a:spcAft>
                      </a:pPr>
                      <a:r>
                        <a:rPr lang="en-GB" sz="1800" b="1" dirty="0">
                          <a:solidFill>
                            <a:srgbClr val="000000"/>
                          </a:solidFill>
                          <a:latin typeface="+mj-lt"/>
                          <a:ea typeface="Times New Roman"/>
                          <a:cs typeface="Arial"/>
                        </a:rPr>
                        <a:t>Potential </a:t>
                      </a:r>
                      <a:r>
                        <a:rPr lang="en-GB" sz="1800" b="1" dirty="0" smtClean="0">
                          <a:solidFill>
                            <a:srgbClr val="000000"/>
                          </a:solidFill>
                          <a:latin typeface="+mj-lt"/>
                          <a:ea typeface="Times New Roman"/>
                          <a:cs typeface="Arial"/>
                        </a:rPr>
                        <a:t>indicators</a:t>
                      </a:r>
                      <a:endParaRPr lang="en-GB" sz="1800" b="1" dirty="0">
                        <a:solidFill>
                          <a:srgbClr val="000000"/>
                        </a:solidFill>
                        <a:latin typeface="+mj-lt"/>
                        <a:ea typeface="Times New Roman"/>
                        <a:cs typeface="Arial"/>
                      </a:endParaRPr>
                    </a:p>
                  </a:txBody>
                  <a:tcPr marL="73025" marR="73025" marT="91440" marB="91440"/>
                </a:tc>
              </a:tr>
              <a:tr h="370840">
                <a:tc>
                  <a:txBody>
                    <a:bodyPr/>
                    <a:lstStyle/>
                    <a:p>
                      <a:pPr algn="just">
                        <a:spcAft>
                          <a:spcPts val="0"/>
                        </a:spcAft>
                      </a:pPr>
                      <a:r>
                        <a:rPr lang="en-GB" sz="1800" dirty="0" smtClean="0">
                          <a:solidFill>
                            <a:srgbClr val="000000"/>
                          </a:solidFill>
                          <a:latin typeface="+mj-lt"/>
                          <a:ea typeface="Times New Roman"/>
                          <a:cs typeface="Arial"/>
                        </a:rPr>
                        <a:t>Technology</a:t>
                      </a:r>
                      <a:endParaRPr lang="en-GB" sz="18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1800">
                          <a:solidFill>
                            <a:srgbClr val="000000"/>
                          </a:solidFill>
                          <a:latin typeface="+mj-lt"/>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800">
                          <a:solidFill>
                            <a:srgbClr val="000000"/>
                          </a:solidFill>
                          <a:latin typeface="+mj-lt"/>
                          <a:ea typeface="Times New Roman"/>
                          <a:cs typeface="Arial"/>
                        </a:rPr>
                        <a:t>People</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800">
                          <a:solidFill>
                            <a:srgbClr val="000000"/>
                          </a:solidFill>
                          <a:latin typeface="+mj-lt"/>
                          <a:ea typeface="Times New Roman"/>
                          <a:cs typeface="Arial"/>
                        </a:rPr>
                        <a:t>Organizational</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800">
                          <a:solidFill>
                            <a:srgbClr val="000000"/>
                          </a:solidFill>
                          <a:latin typeface="+mj-lt"/>
                          <a:ea typeface="Times New Roman"/>
                          <a:cs typeface="Arial"/>
                        </a:rPr>
                        <a:t>Tools</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800">
                          <a:solidFill>
                            <a:srgbClr val="000000"/>
                          </a:solidFill>
                          <a:latin typeface="+mj-lt"/>
                          <a:ea typeface="Times New Roman"/>
                          <a:cs typeface="Arial"/>
                        </a:rPr>
                        <a:t>Requirements</a:t>
                      </a:r>
                    </a:p>
                  </a:txBody>
                  <a:tcPr marL="73025" marR="73025" marT="0" marB="91440"/>
                </a:tc>
                <a:tc>
                  <a:txBody>
                    <a:bodyPr/>
                    <a:lstStyle/>
                    <a:p>
                      <a:pPr algn="just">
                        <a:spcAft>
                          <a:spcPts val="0"/>
                        </a:spcAft>
                      </a:pPr>
                      <a:r>
                        <a:rPr lang="en-GB" sz="1800">
                          <a:solidFill>
                            <a:srgbClr val="000000"/>
                          </a:solidFill>
                          <a:latin typeface="+mj-lt"/>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800">
                          <a:solidFill>
                            <a:srgbClr val="000000"/>
                          </a:solidFill>
                          <a:latin typeface="+mj-lt"/>
                          <a:ea typeface="Times New Roman"/>
                          <a:cs typeface="Arial"/>
                        </a:rPr>
                        <a:t>Estimation</a:t>
                      </a:r>
                    </a:p>
                  </a:txBody>
                  <a:tcPr marL="73025" marR="73025" marT="0" marB="91440"/>
                </a:tc>
                <a:tc>
                  <a:txBody>
                    <a:bodyPr/>
                    <a:lstStyle/>
                    <a:p>
                      <a:pPr algn="just">
                        <a:spcAft>
                          <a:spcPts val="0"/>
                        </a:spcAft>
                      </a:pPr>
                      <a:r>
                        <a:rPr lang="en-GB" sz="1800" dirty="0">
                          <a:solidFill>
                            <a:srgbClr val="000000"/>
                          </a:solidFill>
                          <a:latin typeface="+mj-lt"/>
                          <a:ea typeface="Times New Roman"/>
                          <a:cs typeface="Arial"/>
                        </a:rPr>
                        <a:t>Failure to meet agreed schedule; failure to clear reported defects</a:t>
                      </a:r>
                      <a:r>
                        <a:rPr lang="en-GB" sz="1800" dirty="0" smtClean="0">
                          <a:solidFill>
                            <a:srgbClr val="000000"/>
                          </a:solidFill>
                          <a:latin typeface="+mj-lt"/>
                          <a:ea typeface="Times New Roman"/>
                          <a:cs typeface="Arial"/>
                        </a:rPr>
                        <a:t>.</a:t>
                      </a:r>
                      <a:endParaRPr lang="en-GB" sz="18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902048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Developing a Risk Table </a:t>
            </a:r>
            <a:endParaRPr lang="id-ID" dirty="0"/>
          </a:p>
        </p:txBody>
      </p:sp>
      <p:pic>
        <p:nvPicPr>
          <p:cNvPr id="5" name="Content Placeholder 4"/>
          <p:cNvPicPr>
            <a:picLocks noGrp="1" noChangeAspect="1"/>
          </p:cNvPicPr>
          <p:nvPr>
            <p:ph idx="1"/>
          </p:nvPr>
        </p:nvPicPr>
        <p:blipFill>
          <a:blip r:embed="rId2"/>
          <a:stretch>
            <a:fillRect/>
          </a:stretch>
        </p:blipFill>
        <p:spPr>
          <a:xfrm>
            <a:off x="2804656" y="1328040"/>
            <a:ext cx="7378021" cy="5428645"/>
          </a:xfrm>
          <a:prstGeom prst="rect">
            <a:avLst/>
          </a:prstGeom>
        </p:spPr>
      </p:pic>
      <p:sp>
        <p:nvSpPr>
          <p:cNvPr id="4" name="TextBox 3"/>
          <p:cNvSpPr txBox="1"/>
          <p:nvPr/>
        </p:nvSpPr>
        <p:spPr>
          <a:xfrm>
            <a:off x="9674958" y="6387353"/>
            <a:ext cx="1828065" cy="369332"/>
          </a:xfrm>
          <a:prstGeom prst="rect">
            <a:avLst/>
          </a:prstGeom>
          <a:noFill/>
        </p:spPr>
        <p:txBody>
          <a:bodyPr wrap="none" rtlCol="0">
            <a:spAutoFit/>
          </a:bodyPr>
          <a:lstStyle/>
          <a:p>
            <a:r>
              <a:rPr lang="en-US" dirty="0" smtClean="0"/>
              <a:t>[Pressman, 2010]</a:t>
            </a:r>
            <a:endParaRPr lang="id-ID"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53087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98473" y="1995055"/>
            <a:ext cx="2812472" cy="67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nchor="t"/>
          <a:lstStyle/>
          <a:p>
            <a:r>
              <a:rPr lang="en-US" dirty="0" smtClean="0"/>
              <a:t>Risk Exposure (RE)</a:t>
            </a:r>
            <a:endParaRPr lang="id-ID" dirty="0"/>
          </a:p>
        </p:txBody>
      </p:sp>
      <p:sp>
        <p:nvSpPr>
          <p:cNvPr id="4" name="TextBox 3"/>
          <p:cNvSpPr txBox="1"/>
          <p:nvPr/>
        </p:nvSpPr>
        <p:spPr>
          <a:xfrm>
            <a:off x="9674958" y="6387353"/>
            <a:ext cx="1828065" cy="369332"/>
          </a:xfrm>
          <a:prstGeom prst="rect">
            <a:avLst/>
          </a:prstGeom>
          <a:noFill/>
        </p:spPr>
        <p:txBody>
          <a:bodyPr wrap="none" rtlCol="0">
            <a:spAutoFit/>
          </a:bodyPr>
          <a:lstStyle/>
          <a:p>
            <a:r>
              <a:rPr lang="en-US" dirty="0" smtClean="0"/>
              <a:t>[Pressman, 2010]</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84310" y="1995055"/>
                <a:ext cx="10018713" cy="3796146"/>
              </a:xfrm>
            </p:spPr>
            <p:txBody>
              <a:bodyPr anchor="t"/>
              <a:lstStyle/>
              <a:p>
                <a:pPr marL="0" indent="0">
                  <a:buNone/>
                </a:pPr>
                <a14:m>
                  <m:oMathPara xmlns:m="http://schemas.openxmlformats.org/officeDocument/2006/math">
                    <m:oMathParaPr>
                      <m:jc m:val="centerGroup"/>
                    </m:oMathParaPr>
                    <m:oMath xmlns:m="http://schemas.openxmlformats.org/officeDocument/2006/math">
                      <m:r>
                        <a:rPr lang="en-US" sz="4000" b="0" i="1" smtClean="0">
                          <a:solidFill>
                            <a:schemeClr val="bg1">
                              <a:lumMod val="95000"/>
                            </a:schemeClr>
                          </a:solidFill>
                          <a:latin typeface="Cambria Math" panose="02040503050406030204" pitchFamily="18" charset="0"/>
                        </a:rPr>
                        <m:t>𝑅𝐸</m:t>
                      </m:r>
                      <m:r>
                        <a:rPr lang="en-US" sz="4000" b="0" i="1" smtClean="0">
                          <a:solidFill>
                            <a:schemeClr val="bg1">
                              <a:lumMod val="95000"/>
                            </a:schemeClr>
                          </a:solidFill>
                          <a:latin typeface="Cambria Math" panose="02040503050406030204" pitchFamily="18" charset="0"/>
                        </a:rPr>
                        <m:t>=</m:t>
                      </m:r>
                      <m:r>
                        <a:rPr lang="en-US" sz="4000" b="0" i="1" smtClean="0">
                          <a:solidFill>
                            <a:schemeClr val="bg1">
                              <a:lumMod val="95000"/>
                            </a:schemeClr>
                          </a:solidFill>
                          <a:latin typeface="Cambria Math" panose="02040503050406030204" pitchFamily="18" charset="0"/>
                        </a:rPr>
                        <m:t>𝑃</m:t>
                      </m:r>
                      <m:r>
                        <a:rPr lang="en-US" sz="4000" b="0" i="1" smtClean="0">
                          <a:solidFill>
                            <a:schemeClr val="bg1">
                              <a:lumMod val="95000"/>
                            </a:schemeClr>
                          </a:solidFill>
                          <a:latin typeface="Cambria Math" panose="02040503050406030204" pitchFamily="18" charset="0"/>
                        </a:rPr>
                        <m:t> ∗ </m:t>
                      </m:r>
                      <m:r>
                        <a:rPr lang="en-US" sz="4000" b="0" i="1" smtClean="0">
                          <a:solidFill>
                            <a:schemeClr val="bg1">
                              <a:lumMod val="95000"/>
                            </a:schemeClr>
                          </a:solidFill>
                          <a:latin typeface="Cambria Math" panose="02040503050406030204" pitchFamily="18" charset="0"/>
                        </a:rPr>
                        <m:t>𝐶</m:t>
                      </m:r>
                    </m:oMath>
                  </m:oMathPara>
                </a14:m>
                <a:endParaRPr lang="en-US" dirty="0" smtClean="0">
                  <a:solidFill>
                    <a:schemeClr val="bg1">
                      <a:lumMod val="95000"/>
                    </a:schemeClr>
                  </a:solidFill>
                </a:endParaRPr>
              </a:p>
              <a:p>
                <a:pPr marL="0" indent="0">
                  <a:buNone/>
                </a:pPr>
                <a:r>
                  <a:rPr lang="en-US" dirty="0" err="1" smtClean="0"/>
                  <a:t>Dimana</a:t>
                </a:r>
                <a:r>
                  <a:rPr lang="en-US" dirty="0" smtClean="0"/>
                  <a:t>:</a:t>
                </a:r>
              </a:p>
              <a:p>
                <a:pPr lvl="1"/>
                <a:r>
                  <a:rPr lang="en-US" dirty="0" smtClean="0"/>
                  <a:t>RE = Risk Exposure</a:t>
                </a:r>
              </a:p>
              <a:p>
                <a:pPr lvl="1"/>
                <a:r>
                  <a:rPr lang="en-US" dirty="0" smtClean="0"/>
                  <a:t>P </a:t>
                </a:r>
                <a:r>
                  <a:rPr lang="en-US" dirty="0"/>
                  <a:t>= Probability of occurrence for a risk</a:t>
                </a:r>
                <a:endParaRPr lang="en-US" dirty="0" smtClean="0"/>
              </a:p>
              <a:p>
                <a:pPr lvl="1"/>
                <a:r>
                  <a:rPr lang="en-US" dirty="0"/>
                  <a:t>C = cost to the </a:t>
                </a:r>
                <a:r>
                  <a:rPr lang="en-US" dirty="0" smtClean="0"/>
                  <a:t>project should </a:t>
                </a:r>
                <a:r>
                  <a:rPr lang="en-US" dirty="0"/>
                  <a:t>the risk occur</a:t>
                </a:r>
                <a:endParaRPr lang="id-ID"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84310" y="1995055"/>
                <a:ext cx="10018713" cy="3796146"/>
              </a:xfrm>
              <a:blipFill rotWithShape="0">
                <a:blip r:embed="rId2"/>
                <a:stretch>
                  <a:fillRect l="-912"/>
                </a:stretch>
              </a:blipFill>
            </p:spPr>
            <p:txBody>
              <a:bodyPr/>
              <a:lstStyle/>
              <a:p>
                <a:r>
                  <a:rPr lang="id-ID">
                    <a:noFill/>
                  </a:rPr>
                  <a:t> </a:t>
                </a:r>
              </a:p>
            </p:txBody>
          </p:sp>
        </mc:Fallback>
      </mc:AlternateContent>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647368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Exposure (RE)</a:t>
            </a:r>
            <a:endParaRPr lang="id-ID" dirty="0"/>
          </a:p>
        </p:txBody>
      </p:sp>
      <p:sp>
        <p:nvSpPr>
          <p:cNvPr id="4" name="TextBox 3"/>
          <p:cNvSpPr txBox="1"/>
          <p:nvPr/>
        </p:nvSpPr>
        <p:spPr>
          <a:xfrm>
            <a:off x="9674958" y="6387353"/>
            <a:ext cx="1828065" cy="369332"/>
          </a:xfrm>
          <a:prstGeom prst="rect">
            <a:avLst/>
          </a:prstGeom>
          <a:noFill/>
        </p:spPr>
        <p:txBody>
          <a:bodyPr wrap="none" rtlCol="0">
            <a:spAutoFit/>
          </a:bodyPr>
          <a:lstStyle/>
          <a:p>
            <a:r>
              <a:rPr lang="en-US" dirty="0" smtClean="0"/>
              <a:t>[Pressman, 2010]</a:t>
            </a:r>
            <a:endParaRPr lang="id-ID" dirty="0"/>
          </a:p>
        </p:txBody>
      </p:sp>
      <p:sp>
        <p:nvSpPr>
          <p:cNvPr id="5" name="Content Placeholder 4"/>
          <p:cNvSpPr>
            <a:spLocks noGrp="1"/>
          </p:cNvSpPr>
          <p:nvPr>
            <p:ph idx="1"/>
          </p:nvPr>
        </p:nvSpPr>
        <p:spPr>
          <a:xfrm>
            <a:off x="1484310" y="1717965"/>
            <a:ext cx="10018713" cy="4669388"/>
          </a:xfrm>
        </p:spPr>
        <p:txBody>
          <a:bodyPr anchor="t">
            <a:normAutofit lnSpcReduction="10000"/>
          </a:bodyPr>
          <a:lstStyle/>
          <a:p>
            <a:r>
              <a:rPr lang="en-US" b="1" dirty="0">
                <a:solidFill>
                  <a:srgbClr val="C00000"/>
                </a:solidFill>
              </a:rPr>
              <a:t>Risk identification</a:t>
            </a:r>
            <a:r>
              <a:rPr lang="en-US" dirty="0"/>
              <a:t>. Only 70 percent of the software components </a:t>
            </a:r>
            <a:r>
              <a:rPr lang="en-US" dirty="0" smtClean="0"/>
              <a:t>scheduled for </a:t>
            </a:r>
            <a:r>
              <a:rPr lang="en-US" dirty="0"/>
              <a:t>reuse will, in fact, be integrated into the application. The </a:t>
            </a:r>
            <a:r>
              <a:rPr lang="en-US" dirty="0" smtClean="0"/>
              <a:t>remaining functionality </a:t>
            </a:r>
            <a:r>
              <a:rPr lang="en-US" dirty="0"/>
              <a:t>will have to be custom developed.</a:t>
            </a:r>
          </a:p>
          <a:p>
            <a:r>
              <a:rPr lang="en-US" b="1" dirty="0">
                <a:solidFill>
                  <a:srgbClr val="C00000"/>
                </a:solidFill>
              </a:rPr>
              <a:t>Risk probability</a:t>
            </a:r>
            <a:r>
              <a:rPr lang="en-US" dirty="0"/>
              <a:t>. 80 percent (likely).</a:t>
            </a:r>
          </a:p>
          <a:p>
            <a:r>
              <a:rPr lang="en-US" b="1" dirty="0">
                <a:solidFill>
                  <a:srgbClr val="C00000"/>
                </a:solidFill>
              </a:rPr>
              <a:t>Risk impact</a:t>
            </a:r>
            <a:r>
              <a:rPr lang="en-US" dirty="0"/>
              <a:t>. Sixty reusable software components were planned. If </a:t>
            </a:r>
            <a:r>
              <a:rPr lang="en-US" dirty="0" smtClean="0"/>
              <a:t>only 70 </a:t>
            </a:r>
            <a:r>
              <a:rPr lang="en-US" dirty="0"/>
              <a:t>percent can be used, 18 components would have to be </a:t>
            </a:r>
            <a:r>
              <a:rPr lang="en-US" dirty="0" smtClean="0"/>
              <a:t>developed from </a:t>
            </a:r>
            <a:r>
              <a:rPr lang="en-US" dirty="0"/>
              <a:t>scratch (in addition to other custom software that has </a:t>
            </a:r>
            <a:r>
              <a:rPr lang="en-US" dirty="0" smtClean="0"/>
              <a:t>been scheduled </a:t>
            </a:r>
            <a:r>
              <a:rPr lang="en-US" dirty="0"/>
              <a:t>for development). Since the average component is 100 </a:t>
            </a:r>
            <a:r>
              <a:rPr lang="en-US" dirty="0" smtClean="0"/>
              <a:t>LOC and </a:t>
            </a:r>
            <a:r>
              <a:rPr lang="en-US" dirty="0"/>
              <a:t>local data indicate that the software engineering cost for each </a:t>
            </a:r>
            <a:r>
              <a:rPr lang="en-US" dirty="0" smtClean="0"/>
              <a:t>LOC is </a:t>
            </a:r>
            <a:r>
              <a:rPr lang="en-US" dirty="0"/>
              <a:t>$14.00, the overall cost (impact) to develop the components would </a:t>
            </a:r>
            <a:r>
              <a:rPr lang="en-US" dirty="0" smtClean="0"/>
              <a:t>be 18 x </a:t>
            </a:r>
            <a:r>
              <a:rPr lang="en-US" dirty="0"/>
              <a:t>100 </a:t>
            </a:r>
            <a:r>
              <a:rPr lang="en-US" dirty="0" smtClean="0"/>
              <a:t>x $14 = $</a:t>
            </a:r>
            <a:r>
              <a:rPr lang="en-US" dirty="0"/>
              <a:t>25,200.</a:t>
            </a:r>
          </a:p>
          <a:p>
            <a:r>
              <a:rPr lang="en-US" b="1" dirty="0">
                <a:solidFill>
                  <a:srgbClr val="C00000"/>
                </a:solidFill>
              </a:rPr>
              <a:t>Risk exposure</a:t>
            </a:r>
            <a:r>
              <a:rPr lang="en-US" dirty="0"/>
              <a:t>. RE </a:t>
            </a:r>
            <a:r>
              <a:rPr lang="en-US" dirty="0" smtClean="0"/>
              <a:t>= </a:t>
            </a:r>
            <a:r>
              <a:rPr lang="en-US" dirty="0"/>
              <a:t>0.80 </a:t>
            </a:r>
            <a:r>
              <a:rPr lang="en-US" dirty="0" smtClean="0"/>
              <a:t>x $25,200 ≈ </a:t>
            </a:r>
            <a:r>
              <a:rPr lang="en-US" dirty="0"/>
              <a:t>$20,200.</a:t>
            </a:r>
            <a:endParaRPr lang="id-ID"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212380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Risk Information Sheet (RIS)</a:t>
            </a:r>
            <a:endParaRPr lang="id-ID" dirty="0"/>
          </a:p>
        </p:txBody>
      </p:sp>
      <p:sp>
        <p:nvSpPr>
          <p:cNvPr id="4" name="TextBox 3"/>
          <p:cNvSpPr txBox="1"/>
          <p:nvPr/>
        </p:nvSpPr>
        <p:spPr>
          <a:xfrm>
            <a:off x="9674958" y="6387353"/>
            <a:ext cx="1828065" cy="369332"/>
          </a:xfrm>
          <a:prstGeom prst="rect">
            <a:avLst/>
          </a:prstGeom>
          <a:noFill/>
        </p:spPr>
        <p:txBody>
          <a:bodyPr wrap="none" rtlCol="0">
            <a:spAutoFit/>
          </a:bodyPr>
          <a:lstStyle/>
          <a:p>
            <a:r>
              <a:rPr lang="en-US" dirty="0" smtClean="0"/>
              <a:t>[Pressman, 2010]</a:t>
            </a:r>
            <a:endParaRPr lang="id-ID" dirty="0"/>
          </a:p>
        </p:txBody>
      </p:sp>
      <p:pic>
        <p:nvPicPr>
          <p:cNvPr id="6" name="Content Placeholder 5"/>
          <p:cNvPicPr>
            <a:picLocks noGrp="1" noChangeAspect="1"/>
          </p:cNvPicPr>
          <p:nvPr>
            <p:ph idx="1"/>
          </p:nvPr>
        </p:nvPicPr>
        <p:blipFill>
          <a:blip r:embed="rId3"/>
          <a:stretch>
            <a:fillRect/>
          </a:stretch>
        </p:blipFill>
        <p:spPr>
          <a:xfrm>
            <a:off x="3947498" y="1302007"/>
            <a:ext cx="5092337" cy="5454678"/>
          </a:xfrm>
          <a:prstGeom prst="rect">
            <a:avLst/>
          </a:prstGeom>
        </p:spPr>
      </p:pic>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01142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Risk Management Standards</a:t>
            </a:r>
            <a:endParaRPr lang="id-ID" dirty="0"/>
          </a:p>
        </p:txBody>
      </p:sp>
      <p:sp>
        <p:nvSpPr>
          <p:cNvPr id="3" name="Content Placeholder 2"/>
          <p:cNvSpPr>
            <a:spLocks noGrp="1"/>
          </p:cNvSpPr>
          <p:nvPr>
            <p:ph idx="1"/>
          </p:nvPr>
        </p:nvSpPr>
        <p:spPr>
          <a:xfrm>
            <a:off x="1484310" y="2147455"/>
            <a:ext cx="10018713" cy="3643745"/>
          </a:xfrm>
        </p:spPr>
        <p:txBody>
          <a:bodyPr anchor="t">
            <a:normAutofit/>
          </a:bodyPr>
          <a:lstStyle/>
          <a:p>
            <a:r>
              <a:rPr lang="en-US" dirty="0" smtClean="0"/>
              <a:t>COSO </a:t>
            </a:r>
            <a:r>
              <a:rPr lang="en-US" dirty="0"/>
              <a:t>ERM (</a:t>
            </a:r>
            <a:r>
              <a:rPr lang="en-US" dirty="0" smtClean="0"/>
              <a:t>2004)</a:t>
            </a:r>
          </a:p>
          <a:p>
            <a:pPr lvl="1"/>
            <a:r>
              <a:rPr lang="en-US" dirty="0" smtClean="0"/>
              <a:t>Applies </a:t>
            </a:r>
            <a:r>
              <a:rPr lang="en-US" dirty="0"/>
              <a:t>to management, directors, regulators, academics and others who are interested in better understanding enterprise risk </a:t>
            </a:r>
            <a:r>
              <a:rPr lang="en-US" dirty="0" smtClean="0"/>
              <a:t>management</a:t>
            </a:r>
          </a:p>
          <a:p>
            <a:pPr lvl="1"/>
            <a:r>
              <a:rPr lang="en-US" dirty="0" smtClean="0"/>
              <a:t>COSO </a:t>
            </a:r>
            <a:r>
              <a:rPr lang="en-US" dirty="0"/>
              <a:t>ERM is a framework providing integrated principles, common terminology and practical implementation guidance supporting entities' programs to develop or benchmark their enterprise risk management processes. </a:t>
            </a:r>
            <a:endParaRPr lang="en-US" dirty="0" smtClean="0"/>
          </a:p>
          <a:p>
            <a:pPr lvl="1"/>
            <a:r>
              <a:rPr lang="en-US" dirty="0" smtClean="0"/>
              <a:t>This </a:t>
            </a:r>
            <a:r>
              <a:rPr lang="en-US" dirty="0"/>
              <a:t>standard is voluntary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15077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Risk Management Standards</a:t>
            </a:r>
            <a:endParaRPr lang="id-ID" dirty="0"/>
          </a:p>
        </p:txBody>
      </p:sp>
      <p:sp>
        <p:nvSpPr>
          <p:cNvPr id="3" name="Content Placeholder 2"/>
          <p:cNvSpPr>
            <a:spLocks noGrp="1"/>
          </p:cNvSpPr>
          <p:nvPr>
            <p:ph idx="1"/>
          </p:nvPr>
        </p:nvSpPr>
        <p:spPr>
          <a:xfrm>
            <a:off x="1484310" y="2147455"/>
            <a:ext cx="10018713" cy="3643745"/>
          </a:xfrm>
        </p:spPr>
        <p:txBody>
          <a:bodyPr anchor="t">
            <a:normAutofit/>
          </a:bodyPr>
          <a:lstStyle/>
          <a:p>
            <a:r>
              <a:rPr lang="en-US" dirty="0" smtClean="0"/>
              <a:t>ISO </a:t>
            </a:r>
            <a:r>
              <a:rPr lang="en-US" dirty="0"/>
              <a:t>31000: Risk Management (</a:t>
            </a:r>
            <a:r>
              <a:rPr lang="en-US" dirty="0" smtClean="0"/>
              <a:t>2009)</a:t>
            </a:r>
          </a:p>
          <a:p>
            <a:pPr lvl="1"/>
            <a:r>
              <a:rPr lang="en-US" dirty="0" smtClean="0"/>
              <a:t>Applies </a:t>
            </a:r>
            <a:r>
              <a:rPr lang="en-US" dirty="0"/>
              <a:t>to any public, private or community enterprise, association, group or individual. Therefore, it is not specific to any industry or </a:t>
            </a:r>
            <a:r>
              <a:rPr lang="en-US" dirty="0" smtClean="0"/>
              <a:t>sector.</a:t>
            </a:r>
            <a:endParaRPr lang="en-US" dirty="0"/>
          </a:p>
          <a:p>
            <a:pPr lvl="1"/>
            <a:r>
              <a:rPr lang="en-US" dirty="0"/>
              <a:t>ISO 31000 provides principles and generic guidelines on risk management. Applies to any type of risk, whatever its nature, whether having positive or negative consequences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819292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Risk Management Standards</a:t>
            </a:r>
            <a:endParaRPr lang="id-ID" dirty="0"/>
          </a:p>
        </p:txBody>
      </p:sp>
      <p:sp>
        <p:nvSpPr>
          <p:cNvPr id="3" name="Content Placeholder 2"/>
          <p:cNvSpPr>
            <a:spLocks noGrp="1"/>
          </p:cNvSpPr>
          <p:nvPr>
            <p:ph idx="1"/>
          </p:nvPr>
        </p:nvSpPr>
        <p:spPr>
          <a:xfrm>
            <a:off x="1484310" y="2147455"/>
            <a:ext cx="10018713" cy="3643745"/>
          </a:xfrm>
        </p:spPr>
        <p:txBody>
          <a:bodyPr anchor="t">
            <a:normAutofit/>
          </a:bodyPr>
          <a:lstStyle/>
          <a:p>
            <a:r>
              <a:rPr lang="en-US" dirty="0" smtClean="0"/>
              <a:t>ISO/IEC </a:t>
            </a:r>
            <a:r>
              <a:rPr lang="en-US" dirty="0"/>
              <a:t>31010: Risk Management – Risk Assessment Techniques (2009)</a:t>
            </a:r>
          </a:p>
          <a:p>
            <a:pPr lvl="1"/>
            <a:r>
              <a:rPr lang="en-US" dirty="0" smtClean="0"/>
              <a:t>Applies </a:t>
            </a:r>
            <a:r>
              <a:rPr lang="en-US" dirty="0"/>
              <a:t>to any public, private or community enterprise, association, group or individual. Therefore, it is not specific to any industry or </a:t>
            </a:r>
            <a:r>
              <a:rPr lang="en-US" dirty="0" smtClean="0"/>
              <a:t>sector.</a:t>
            </a:r>
            <a:endParaRPr lang="en-US" dirty="0"/>
          </a:p>
          <a:p>
            <a:pPr lvl="1"/>
            <a:r>
              <a:rPr lang="en-US" dirty="0"/>
              <a:t>ISO 31010 assists organizations in implementing the risk management principles and guidelines provided by the recently published ISO 31000:2009, itself complemented by ISO Guide 73:2009 on risk management vocabulary. This standard deals with risk assessment concepts, risk assessment process, and selection of risk assessment techniques. This standard is not intended for certification, regulatory or contractual use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4844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Goals of Project Management</a:t>
            </a:r>
            <a:endParaRPr lang="id-ID" dirty="0"/>
          </a:p>
        </p:txBody>
      </p:sp>
      <p:sp>
        <p:nvSpPr>
          <p:cNvPr id="3" name="Content Placeholder 2"/>
          <p:cNvSpPr>
            <a:spLocks noGrp="1"/>
          </p:cNvSpPr>
          <p:nvPr>
            <p:ph idx="1"/>
          </p:nvPr>
        </p:nvSpPr>
        <p:spPr/>
        <p:txBody>
          <a:bodyPr anchor="t"/>
          <a:lstStyle/>
          <a:p>
            <a:r>
              <a:rPr lang="en-US" dirty="0" smtClean="0"/>
              <a:t>Deliver </a:t>
            </a:r>
            <a:r>
              <a:rPr lang="en-US" dirty="0"/>
              <a:t>the software to the customer at the agreed </a:t>
            </a:r>
            <a:r>
              <a:rPr lang="en-US" b="1" dirty="0">
                <a:solidFill>
                  <a:srgbClr val="FF0000"/>
                </a:solidFill>
              </a:rPr>
              <a:t>time</a:t>
            </a:r>
            <a:r>
              <a:rPr lang="en-US" dirty="0"/>
              <a:t>.</a:t>
            </a:r>
          </a:p>
          <a:p>
            <a:r>
              <a:rPr lang="en-US" dirty="0" smtClean="0"/>
              <a:t>Keep </a:t>
            </a:r>
            <a:r>
              <a:rPr lang="en-US" dirty="0"/>
              <a:t>overall </a:t>
            </a:r>
            <a:r>
              <a:rPr lang="en-US" b="1" dirty="0">
                <a:solidFill>
                  <a:srgbClr val="FF0000"/>
                </a:solidFill>
              </a:rPr>
              <a:t>costs</a:t>
            </a:r>
            <a:r>
              <a:rPr lang="en-US" dirty="0"/>
              <a:t> within budget.</a:t>
            </a:r>
          </a:p>
          <a:p>
            <a:r>
              <a:rPr lang="en-US" dirty="0" smtClean="0"/>
              <a:t>Deliver </a:t>
            </a:r>
            <a:r>
              <a:rPr lang="en-US" dirty="0"/>
              <a:t>software that meets the </a:t>
            </a:r>
            <a:r>
              <a:rPr lang="en-US" b="1" dirty="0">
                <a:solidFill>
                  <a:srgbClr val="FF0000"/>
                </a:solidFill>
              </a:rPr>
              <a:t>customer’s expectations</a:t>
            </a:r>
            <a:r>
              <a:rPr lang="en-US" dirty="0"/>
              <a:t>.</a:t>
            </a:r>
          </a:p>
          <a:p>
            <a:r>
              <a:rPr lang="en-US" dirty="0" smtClean="0"/>
              <a:t>Maintain </a:t>
            </a:r>
            <a:r>
              <a:rPr lang="en-US" dirty="0"/>
              <a:t>a </a:t>
            </a:r>
            <a:r>
              <a:rPr lang="en-US" b="1" dirty="0">
                <a:solidFill>
                  <a:srgbClr val="FF0000"/>
                </a:solidFill>
              </a:rPr>
              <a:t>happy</a:t>
            </a:r>
            <a:r>
              <a:rPr lang="en-US" dirty="0"/>
              <a:t> and well-functioning </a:t>
            </a:r>
            <a:r>
              <a:rPr lang="en-US" b="1" dirty="0">
                <a:solidFill>
                  <a:srgbClr val="FF0000"/>
                </a:solidFill>
              </a:rPr>
              <a:t>development </a:t>
            </a:r>
            <a:r>
              <a:rPr lang="en-US" b="1" dirty="0" smtClean="0">
                <a:solidFill>
                  <a:srgbClr val="FF0000"/>
                </a:solidFill>
              </a:rPr>
              <a:t>team</a:t>
            </a:r>
            <a:r>
              <a:rPr lang="en-US" dirty="0" smtClean="0"/>
              <a:t>.</a:t>
            </a:r>
            <a:endParaRPr lang="id-ID" dirty="0"/>
          </a:p>
        </p:txBody>
      </p:sp>
      <p:sp>
        <p:nvSpPr>
          <p:cNvPr id="4" name="TextBox 3"/>
          <p:cNvSpPr txBox="1"/>
          <p:nvPr/>
        </p:nvSpPr>
        <p:spPr>
          <a:xfrm>
            <a:off x="9674958" y="6387353"/>
            <a:ext cx="1828065"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43872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Risk Management Standards</a:t>
            </a:r>
            <a:endParaRPr lang="id-ID" dirty="0"/>
          </a:p>
        </p:txBody>
      </p:sp>
      <p:sp>
        <p:nvSpPr>
          <p:cNvPr id="3" name="Content Placeholder 2"/>
          <p:cNvSpPr>
            <a:spLocks noGrp="1"/>
          </p:cNvSpPr>
          <p:nvPr>
            <p:ph idx="1"/>
          </p:nvPr>
        </p:nvSpPr>
        <p:spPr>
          <a:xfrm>
            <a:off x="1484310" y="2147455"/>
            <a:ext cx="10018713" cy="4003963"/>
          </a:xfrm>
        </p:spPr>
        <p:txBody>
          <a:bodyPr anchor="t">
            <a:normAutofit/>
          </a:bodyPr>
          <a:lstStyle/>
          <a:p>
            <a:r>
              <a:rPr lang="en-US" dirty="0"/>
              <a:t>ISO/IEC Guide 73: Risk Management Guidelines (</a:t>
            </a:r>
            <a:r>
              <a:rPr lang="en-US" dirty="0" smtClean="0"/>
              <a:t>2009)</a:t>
            </a:r>
          </a:p>
          <a:p>
            <a:pPr lvl="1"/>
            <a:r>
              <a:rPr lang="en-US" dirty="0" smtClean="0"/>
              <a:t>Applies </a:t>
            </a:r>
            <a:r>
              <a:rPr lang="en-US" dirty="0"/>
              <a:t>to those engaged in managing risks, those who are involved in activities of ISO and IEC, and developers of national or sector-specific standards, guides, procedures and codes of practice relating to the management of </a:t>
            </a:r>
            <a:r>
              <a:rPr lang="en-US" dirty="0" smtClean="0"/>
              <a:t>risk</a:t>
            </a:r>
            <a:endParaRPr lang="en-US" dirty="0"/>
          </a:p>
          <a:p>
            <a:pPr lvl="1"/>
            <a:r>
              <a:rPr lang="en-US" dirty="0"/>
              <a:t>The guide provides the definitions of generic terms related to risk management. It aims to encourage a mutual and consistent understanding of, and a coherent approach to, the description of activities relating to the management of risk, and the use of uniform risk management terminology in processes and frameworks dealing with the management of risk</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5706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Risk Management Standards</a:t>
            </a:r>
            <a:endParaRPr lang="id-ID" dirty="0"/>
          </a:p>
        </p:txBody>
      </p:sp>
      <p:sp>
        <p:nvSpPr>
          <p:cNvPr id="3" name="Content Placeholder 2"/>
          <p:cNvSpPr>
            <a:spLocks noGrp="1"/>
          </p:cNvSpPr>
          <p:nvPr>
            <p:ph idx="1"/>
          </p:nvPr>
        </p:nvSpPr>
        <p:spPr>
          <a:xfrm>
            <a:off x="1484310" y="2147455"/>
            <a:ext cx="10018713" cy="3338945"/>
          </a:xfrm>
        </p:spPr>
        <p:txBody>
          <a:bodyPr anchor="t">
            <a:normAutofit/>
          </a:bodyPr>
          <a:lstStyle/>
          <a:p>
            <a:r>
              <a:rPr lang="en-US" dirty="0" smtClean="0"/>
              <a:t>BS </a:t>
            </a:r>
            <a:r>
              <a:rPr lang="en-US" dirty="0"/>
              <a:t>31100 (Risk Management)</a:t>
            </a:r>
          </a:p>
          <a:p>
            <a:pPr lvl="1"/>
            <a:r>
              <a:rPr lang="en-US" dirty="0" smtClean="0"/>
              <a:t>Applies </a:t>
            </a:r>
            <a:r>
              <a:rPr lang="en-US" dirty="0"/>
              <a:t>to any organization of any size</a:t>
            </a:r>
          </a:p>
          <a:p>
            <a:pPr lvl="1"/>
            <a:r>
              <a:rPr lang="en-US" dirty="0" smtClean="0"/>
              <a:t>BS </a:t>
            </a:r>
            <a:r>
              <a:rPr lang="en-US" dirty="0"/>
              <a:t>31100 provides a foundation for organizations to understand, create, integrate and maintain risk management programs by giving recommendations on its model, framework, and process with the goal of increasing the organizations chances of meeting its objectives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36610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stuff…</a:t>
            </a:r>
            <a:endParaRPr lang="id-ID" dirty="0"/>
          </a:p>
        </p:txBody>
      </p:sp>
      <p:sp>
        <p:nvSpPr>
          <p:cNvPr id="3" name="Content Placeholder 2"/>
          <p:cNvSpPr>
            <a:spLocks noGrp="1"/>
          </p:cNvSpPr>
          <p:nvPr>
            <p:ph idx="1"/>
          </p:nvPr>
        </p:nvSpPr>
        <p:spPr/>
        <p:txBody>
          <a:bodyPr/>
          <a:lstStyle/>
          <a:p>
            <a:r>
              <a:rPr lang="en-US" dirty="0">
                <a:hlinkClick r:id="rId2"/>
              </a:rPr>
              <a:t>https://www.youtube.com/watch?v=PZmNZi8bon8</a:t>
            </a:r>
          </a:p>
          <a:p>
            <a:r>
              <a:rPr lang="id-ID" dirty="0" smtClean="0">
                <a:hlinkClick r:id="rId2"/>
              </a:rPr>
              <a:t>https</a:t>
            </a:r>
            <a:r>
              <a:rPr lang="id-ID" dirty="0">
                <a:hlinkClick r:id="rId2"/>
              </a:rPr>
              <a:t>://</a:t>
            </a:r>
            <a:r>
              <a:rPr lang="id-ID" dirty="0" smtClean="0">
                <a:hlinkClick r:id="rId2"/>
              </a:rPr>
              <a:t>www.youtube.com/watch?v=n9d7EMEzaHU</a:t>
            </a:r>
            <a:endParaRPr lang="en-US" dirty="0" smtClean="0"/>
          </a:p>
          <a:p>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56329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4276"/>
            <a:ext cx="10018713" cy="802097"/>
          </a:xfrm>
        </p:spPr>
        <p:txBody>
          <a:bodyPr anchor="t"/>
          <a:lstStyle/>
          <a:p>
            <a:r>
              <a:rPr lang="en-US" dirty="0" smtClean="0"/>
              <a:t>A Small Case Study</a:t>
            </a:r>
            <a:endParaRPr lang="id-ID" dirty="0"/>
          </a:p>
        </p:txBody>
      </p:sp>
      <p:sp>
        <p:nvSpPr>
          <p:cNvPr id="3" name="Content Placeholder 2"/>
          <p:cNvSpPr>
            <a:spLocks noGrp="1"/>
          </p:cNvSpPr>
          <p:nvPr>
            <p:ph idx="1"/>
          </p:nvPr>
        </p:nvSpPr>
        <p:spPr>
          <a:xfrm>
            <a:off x="1655767" y="714369"/>
            <a:ext cx="10374314" cy="5603468"/>
          </a:xfrm>
        </p:spPr>
        <p:txBody>
          <a:bodyPr anchor="t">
            <a:normAutofit fontScale="77500" lnSpcReduction="20000"/>
          </a:bodyPr>
          <a:lstStyle/>
          <a:p>
            <a:pPr marL="0" indent="0">
              <a:buNone/>
            </a:pPr>
            <a:r>
              <a:rPr lang="en-US" dirty="0" err="1" smtClean="0"/>
              <a:t>Lintang</a:t>
            </a:r>
            <a:r>
              <a:rPr lang="en-US" dirty="0" smtClean="0"/>
              <a:t> </a:t>
            </a:r>
            <a:r>
              <a:rPr lang="en-US" dirty="0" err="1" smtClean="0"/>
              <a:t>adalah</a:t>
            </a:r>
            <a:r>
              <a:rPr lang="en-US" dirty="0" smtClean="0"/>
              <a:t> </a:t>
            </a:r>
            <a:r>
              <a:rPr lang="en-US" dirty="0" err="1" smtClean="0"/>
              <a:t>seorang</a:t>
            </a:r>
            <a:r>
              <a:rPr lang="en-US" dirty="0" smtClean="0"/>
              <a:t> freelancer yang </a:t>
            </a:r>
            <a:r>
              <a:rPr lang="en-US" dirty="0" err="1" smtClean="0"/>
              <a:t>tinggal</a:t>
            </a:r>
            <a:r>
              <a:rPr lang="en-US" dirty="0" smtClean="0"/>
              <a:t> di </a:t>
            </a:r>
            <a:r>
              <a:rPr lang="en-US" dirty="0" err="1" smtClean="0"/>
              <a:t>Tangerang</a:t>
            </a:r>
            <a:r>
              <a:rPr lang="en-US" dirty="0" smtClean="0"/>
              <a:t>. </a:t>
            </a:r>
            <a:r>
              <a:rPr lang="en-US" dirty="0" err="1" smtClean="0"/>
              <a:t>Sebagai</a:t>
            </a:r>
            <a:r>
              <a:rPr lang="en-US" dirty="0" smtClean="0"/>
              <a:t> web developer, </a:t>
            </a:r>
            <a:r>
              <a:rPr lang="en-US" dirty="0" err="1" smtClean="0"/>
              <a:t>Lintang</a:t>
            </a:r>
            <a:r>
              <a:rPr lang="en-US" dirty="0" smtClean="0"/>
              <a:t> </a:t>
            </a:r>
            <a:r>
              <a:rPr lang="en-US" dirty="0" err="1" smtClean="0"/>
              <a:t>sudah</a:t>
            </a:r>
            <a:r>
              <a:rPr lang="en-US" smtClean="0"/>
              <a:t> 4 </a:t>
            </a:r>
            <a:r>
              <a:rPr lang="en-US" dirty="0" err="1" smtClean="0"/>
              <a:t>tahun</a:t>
            </a:r>
            <a:r>
              <a:rPr lang="en-US" dirty="0" smtClean="0"/>
              <a:t> </a:t>
            </a:r>
            <a:r>
              <a:rPr lang="en-US" dirty="0" err="1" smtClean="0"/>
              <a:t>berpengalaman</a:t>
            </a:r>
            <a:r>
              <a:rPr lang="en-US" dirty="0" smtClean="0"/>
              <a:t> </a:t>
            </a:r>
            <a:r>
              <a:rPr lang="en-US" dirty="0" err="1" smtClean="0"/>
              <a:t>membangun</a:t>
            </a:r>
            <a:r>
              <a:rPr lang="en-US" dirty="0" smtClean="0"/>
              <a:t> </a:t>
            </a:r>
            <a:r>
              <a:rPr lang="en-US" dirty="0" err="1" smtClean="0"/>
              <a:t>berbagai</a:t>
            </a:r>
            <a:r>
              <a:rPr lang="en-US" dirty="0" smtClean="0"/>
              <a:t> </a:t>
            </a:r>
            <a:r>
              <a:rPr lang="en-US" dirty="0" err="1" smtClean="0"/>
              <a:t>aplikasi</a:t>
            </a:r>
            <a:r>
              <a:rPr lang="en-US" dirty="0" smtClean="0"/>
              <a:t> </a:t>
            </a:r>
            <a:r>
              <a:rPr lang="en-US" dirty="0" err="1" smtClean="0"/>
              <a:t>berbasis</a:t>
            </a:r>
            <a:r>
              <a:rPr lang="en-US" dirty="0" smtClean="0"/>
              <a:t> web. </a:t>
            </a:r>
            <a:r>
              <a:rPr lang="en-US" dirty="0" err="1" smtClean="0"/>
              <a:t>Saat</a:t>
            </a:r>
            <a:r>
              <a:rPr lang="en-US" dirty="0" smtClean="0"/>
              <a:t> </a:t>
            </a:r>
            <a:r>
              <a:rPr lang="en-US" dirty="0" err="1" smtClean="0"/>
              <a:t>ini</a:t>
            </a:r>
            <a:r>
              <a:rPr lang="en-US" dirty="0" smtClean="0"/>
              <a:t>, </a:t>
            </a:r>
            <a:r>
              <a:rPr lang="en-US" dirty="0" err="1" smtClean="0"/>
              <a:t>Lintang</a:t>
            </a:r>
            <a:r>
              <a:rPr lang="en-US" dirty="0" smtClean="0"/>
              <a:t> </a:t>
            </a:r>
            <a:r>
              <a:rPr lang="en-US" dirty="0" err="1" smtClean="0"/>
              <a:t>juga</a:t>
            </a:r>
            <a:r>
              <a:rPr lang="en-US" dirty="0" smtClean="0"/>
              <a:t> </a:t>
            </a:r>
            <a:r>
              <a:rPr lang="en-US" dirty="0" err="1" smtClean="0"/>
              <a:t>sedang</a:t>
            </a:r>
            <a:r>
              <a:rPr lang="en-US" dirty="0" smtClean="0"/>
              <a:t> </a:t>
            </a:r>
            <a:r>
              <a:rPr lang="en-US" dirty="0" err="1" smtClean="0"/>
              <a:t>terikat</a:t>
            </a:r>
            <a:r>
              <a:rPr lang="en-US" dirty="0" smtClean="0"/>
              <a:t> </a:t>
            </a:r>
            <a:r>
              <a:rPr lang="en-US" dirty="0" err="1" smtClean="0"/>
              <a:t>kontrak</a:t>
            </a:r>
            <a:r>
              <a:rPr lang="en-US" dirty="0" smtClean="0"/>
              <a:t> maintenance </a:t>
            </a:r>
            <a:r>
              <a:rPr lang="en-US" dirty="0" err="1" smtClean="0"/>
              <a:t>sebuah</a:t>
            </a:r>
            <a:r>
              <a:rPr lang="en-US" dirty="0" smtClean="0"/>
              <a:t> </a:t>
            </a:r>
            <a:r>
              <a:rPr lang="en-US" dirty="0" err="1" smtClean="0"/>
              <a:t>sistem</a:t>
            </a:r>
            <a:r>
              <a:rPr lang="en-US" dirty="0" smtClean="0"/>
              <a:t> HRIS </a:t>
            </a:r>
            <a:r>
              <a:rPr lang="en-US" dirty="0" err="1" smtClean="0"/>
              <a:t>berbasis</a:t>
            </a:r>
            <a:r>
              <a:rPr lang="en-US" dirty="0" smtClean="0"/>
              <a:t> web di </a:t>
            </a:r>
            <a:r>
              <a:rPr lang="en-US" dirty="0" err="1" smtClean="0"/>
              <a:t>perusahaan</a:t>
            </a:r>
            <a:r>
              <a:rPr lang="en-US" dirty="0" smtClean="0"/>
              <a:t> XYZ </a:t>
            </a:r>
            <a:r>
              <a:rPr lang="en-US" dirty="0" err="1" smtClean="0"/>
              <a:t>selama</a:t>
            </a:r>
            <a:r>
              <a:rPr lang="en-US" dirty="0" smtClean="0"/>
              <a:t> </a:t>
            </a:r>
            <a:r>
              <a:rPr lang="en-US" dirty="0" err="1" smtClean="0"/>
              <a:t>setahun</a:t>
            </a:r>
            <a:r>
              <a:rPr lang="en-US" dirty="0" smtClean="0"/>
              <a:t> </a:t>
            </a:r>
            <a:r>
              <a:rPr lang="en-US" dirty="0" err="1" smtClean="0"/>
              <a:t>mendatang</a:t>
            </a:r>
            <a:r>
              <a:rPr lang="en-US" dirty="0" smtClean="0"/>
              <a:t>. </a:t>
            </a:r>
            <a:r>
              <a:rPr lang="en-US" dirty="0" err="1" smtClean="0"/>
              <a:t>Selain</a:t>
            </a:r>
            <a:r>
              <a:rPr lang="en-US" dirty="0" smtClean="0"/>
              <a:t> </a:t>
            </a:r>
            <a:r>
              <a:rPr lang="en-US" dirty="0" err="1" smtClean="0"/>
              <a:t>itu</a:t>
            </a:r>
            <a:r>
              <a:rPr lang="en-US" dirty="0" smtClean="0"/>
              <a:t>, </a:t>
            </a:r>
            <a:r>
              <a:rPr lang="en-US" dirty="0" err="1" smtClean="0"/>
              <a:t>Lintang</a:t>
            </a:r>
            <a:r>
              <a:rPr lang="en-US" dirty="0" smtClean="0"/>
              <a:t> </a:t>
            </a:r>
            <a:r>
              <a:rPr lang="en-US" dirty="0" err="1" smtClean="0"/>
              <a:t>juga</a:t>
            </a:r>
            <a:r>
              <a:rPr lang="en-US" dirty="0" smtClean="0"/>
              <a:t> </a:t>
            </a:r>
            <a:r>
              <a:rPr lang="en-US" dirty="0" err="1" smtClean="0"/>
              <a:t>sedang</a:t>
            </a:r>
            <a:r>
              <a:rPr lang="en-US" dirty="0" smtClean="0"/>
              <a:t> </a:t>
            </a:r>
            <a:r>
              <a:rPr lang="en-US" dirty="0" err="1" smtClean="0"/>
              <a:t>melanjutkan</a:t>
            </a:r>
            <a:r>
              <a:rPr lang="en-US" dirty="0" smtClean="0"/>
              <a:t> </a:t>
            </a:r>
            <a:r>
              <a:rPr lang="en-US" dirty="0" err="1" smtClean="0"/>
              <a:t>studi</a:t>
            </a:r>
            <a:r>
              <a:rPr lang="en-US" dirty="0" smtClean="0"/>
              <a:t> di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r>
              <a:rPr lang="en-US" dirty="0" smtClean="0"/>
              <a:t> (semester 3).</a:t>
            </a:r>
          </a:p>
          <a:p>
            <a:pPr marL="0" indent="0">
              <a:buNone/>
            </a:pPr>
            <a:r>
              <a:rPr lang="en-US" dirty="0" err="1" smtClean="0"/>
              <a:t>Suatu</a:t>
            </a:r>
            <a:r>
              <a:rPr lang="en-US" dirty="0" smtClean="0"/>
              <a:t> </a:t>
            </a:r>
            <a:r>
              <a:rPr lang="en-US" dirty="0" err="1" smtClean="0"/>
              <a:t>hari</a:t>
            </a:r>
            <a:r>
              <a:rPr lang="en-US" dirty="0" smtClean="0"/>
              <a:t>, </a:t>
            </a:r>
            <a:r>
              <a:rPr lang="en-US" dirty="0" err="1" smtClean="0"/>
              <a:t>seorang</a:t>
            </a:r>
            <a:r>
              <a:rPr lang="en-US" dirty="0" smtClean="0"/>
              <a:t> </a:t>
            </a:r>
            <a:r>
              <a:rPr lang="en-US" dirty="0" err="1" smtClean="0"/>
              <a:t>kenalan</a:t>
            </a:r>
            <a:r>
              <a:rPr lang="en-US" dirty="0" smtClean="0"/>
              <a:t> </a:t>
            </a:r>
            <a:r>
              <a:rPr lang="en-US" dirty="0" err="1" smtClean="0"/>
              <a:t>bernama</a:t>
            </a:r>
            <a:r>
              <a:rPr lang="en-US" dirty="0" smtClean="0"/>
              <a:t> </a:t>
            </a:r>
            <a:r>
              <a:rPr lang="en-US" dirty="0" err="1" smtClean="0"/>
              <a:t>Mulyanto</a:t>
            </a:r>
            <a:r>
              <a:rPr lang="en-US" dirty="0" smtClean="0"/>
              <a:t> </a:t>
            </a:r>
            <a:r>
              <a:rPr lang="en-US" dirty="0" err="1" smtClean="0"/>
              <a:t>menawarkan</a:t>
            </a:r>
            <a:r>
              <a:rPr lang="en-US" dirty="0" smtClean="0"/>
              <a:t> </a:t>
            </a:r>
            <a:r>
              <a:rPr lang="en-US" dirty="0" err="1" smtClean="0"/>
              <a:t>sebuah</a:t>
            </a:r>
            <a:r>
              <a:rPr lang="en-US" dirty="0" smtClean="0"/>
              <a:t> project </a:t>
            </a:r>
            <a:r>
              <a:rPr lang="en-US" dirty="0" err="1" smtClean="0"/>
              <a:t>untuk</a:t>
            </a:r>
            <a:r>
              <a:rPr lang="en-US" dirty="0" smtClean="0"/>
              <a:t> </a:t>
            </a:r>
            <a:r>
              <a:rPr lang="en-US" dirty="0" err="1" smtClean="0"/>
              <a:t>membangun</a:t>
            </a:r>
            <a:r>
              <a:rPr lang="en-US" dirty="0" smtClean="0"/>
              <a:t> </a:t>
            </a:r>
            <a:r>
              <a:rPr lang="en-US" dirty="0" err="1" smtClean="0"/>
              <a:t>sistem</a:t>
            </a:r>
            <a:r>
              <a:rPr lang="en-US" dirty="0" smtClean="0"/>
              <a:t> </a:t>
            </a:r>
            <a:r>
              <a:rPr lang="en-US" dirty="0" err="1" smtClean="0"/>
              <a:t>informasi</a:t>
            </a:r>
            <a:r>
              <a:rPr lang="en-US" dirty="0" smtClean="0"/>
              <a:t> laundry </a:t>
            </a:r>
            <a:r>
              <a:rPr lang="en-US" dirty="0" err="1" smtClean="0"/>
              <a:t>berbasis</a:t>
            </a:r>
            <a:r>
              <a:rPr lang="en-US" dirty="0" smtClean="0"/>
              <a:t> web. </a:t>
            </a:r>
            <a:r>
              <a:rPr lang="en-US" dirty="0" err="1" smtClean="0"/>
              <a:t>Berdasarkan</a:t>
            </a:r>
            <a:r>
              <a:rPr lang="en-US" dirty="0" smtClean="0"/>
              <a:t> </a:t>
            </a:r>
            <a:r>
              <a:rPr lang="en-US" dirty="0" err="1" smtClean="0"/>
              <a:t>hasil</a:t>
            </a:r>
            <a:r>
              <a:rPr lang="en-US" dirty="0" smtClean="0"/>
              <a:t> </a:t>
            </a:r>
            <a:r>
              <a:rPr lang="en-US" dirty="0" err="1" smtClean="0"/>
              <a:t>pertemuan</a:t>
            </a:r>
            <a:r>
              <a:rPr lang="en-US" dirty="0" smtClean="0"/>
              <a:t> </a:t>
            </a:r>
            <a:r>
              <a:rPr lang="en-US" dirty="0" err="1" smtClean="0"/>
              <a:t>antara</a:t>
            </a:r>
            <a:r>
              <a:rPr lang="en-US" dirty="0" smtClean="0"/>
              <a:t> </a:t>
            </a:r>
            <a:r>
              <a:rPr lang="en-US" dirty="0" err="1" smtClean="0"/>
              <a:t>Lintang</a:t>
            </a:r>
            <a:r>
              <a:rPr lang="en-US" dirty="0" smtClean="0"/>
              <a:t> </a:t>
            </a:r>
            <a:r>
              <a:rPr lang="en-US" dirty="0" err="1" smtClean="0"/>
              <a:t>dan</a:t>
            </a:r>
            <a:r>
              <a:rPr lang="en-US" dirty="0" smtClean="0"/>
              <a:t> </a:t>
            </a:r>
            <a:r>
              <a:rPr lang="en-US" dirty="0" err="1" smtClean="0"/>
              <a:t>Mulyanto</a:t>
            </a:r>
            <a:r>
              <a:rPr lang="en-US" dirty="0" smtClean="0"/>
              <a:t>, </a:t>
            </a:r>
            <a:r>
              <a:rPr lang="en-US" dirty="0" err="1" smtClean="0"/>
              <a:t>diperoleh</a:t>
            </a:r>
            <a:r>
              <a:rPr lang="en-US" dirty="0" smtClean="0"/>
              <a:t> </a:t>
            </a:r>
            <a:r>
              <a:rPr lang="en-US" dirty="0" err="1" smtClean="0"/>
              <a:t>beberapa</a:t>
            </a:r>
            <a:r>
              <a:rPr lang="en-US" dirty="0" smtClean="0"/>
              <a:t> </a:t>
            </a:r>
            <a:r>
              <a:rPr lang="en-US" dirty="0" err="1" smtClean="0"/>
              <a:t>informasi</a:t>
            </a:r>
            <a:r>
              <a:rPr lang="en-US" dirty="0" smtClean="0"/>
              <a:t> </a:t>
            </a:r>
            <a:r>
              <a:rPr lang="en-US" dirty="0" err="1" smtClean="0"/>
              <a:t>terkait</a:t>
            </a:r>
            <a:r>
              <a:rPr lang="en-US" dirty="0" smtClean="0"/>
              <a:t> project </a:t>
            </a:r>
            <a:r>
              <a:rPr lang="en-US" dirty="0" err="1" smtClean="0"/>
              <a:t>yg</a:t>
            </a:r>
            <a:r>
              <a:rPr lang="en-US" dirty="0"/>
              <a:t> </a:t>
            </a:r>
            <a:r>
              <a:rPr lang="en-US" dirty="0" err="1" smtClean="0"/>
              <a:t>ditawarkan</a:t>
            </a:r>
            <a:r>
              <a:rPr lang="en-US" dirty="0" smtClean="0"/>
              <a:t>. </a:t>
            </a:r>
            <a:r>
              <a:rPr lang="en-US" dirty="0" err="1" smtClean="0"/>
              <a:t>Mulyanto</a:t>
            </a:r>
            <a:r>
              <a:rPr lang="en-US" dirty="0" smtClean="0"/>
              <a:t> </a:t>
            </a:r>
            <a:r>
              <a:rPr lang="en-US" dirty="0" err="1" smtClean="0"/>
              <a:t>memiliki</a:t>
            </a:r>
            <a:r>
              <a:rPr lang="en-US" dirty="0" smtClean="0"/>
              <a:t> 4 </a:t>
            </a:r>
            <a:r>
              <a:rPr lang="en-US" dirty="0" err="1" smtClean="0"/>
              <a:t>usaha</a:t>
            </a:r>
            <a:r>
              <a:rPr lang="en-US" dirty="0" smtClean="0"/>
              <a:t> laundry yang </a:t>
            </a:r>
            <a:r>
              <a:rPr lang="en-US" dirty="0" err="1" smtClean="0"/>
              <a:t>tersebar</a:t>
            </a:r>
            <a:r>
              <a:rPr lang="en-US" dirty="0" smtClean="0"/>
              <a:t> di </a:t>
            </a:r>
            <a:r>
              <a:rPr lang="en-US" dirty="0" err="1" smtClean="0"/>
              <a:t>sejumlah</a:t>
            </a:r>
            <a:r>
              <a:rPr lang="en-US" dirty="0" smtClean="0"/>
              <a:t> </a:t>
            </a:r>
            <a:r>
              <a:rPr lang="en-US" dirty="0" err="1" smtClean="0"/>
              <a:t>tempat</a:t>
            </a:r>
            <a:r>
              <a:rPr lang="en-US" dirty="0" smtClean="0"/>
              <a:t> di Jakarta </a:t>
            </a:r>
            <a:r>
              <a:rPr lang="en-US" dirty="0" err="1" smtClean="0"/>
              <a:t>dan</a:t>
            </a:r>
            <a:r>
              <a:rPr lang="en-US" dirty="0" smtClean="0"/>
              <a:t> </a:t>
            </a:r>
            <a:r>
              <a:rPr lang="en-US" dirty="0" err="1" smtClean="0"/>
              <a:t>Tangerang</a:t>
            </a:r>
            <a:r>
              <a:rPr lang="en-US" dirty="0" smtClean="0"/>
              <a:t>. </a:t>
            </a:r>
            <a:r>
              <a:rPr lang="en-US" dirty="0" err="1" smtClean="0"/>
              <a:t>Sebagai</a:t>
            </a:r>
            <a:r>
              <a:rPr lang="en-US" dirty="0" smtClean="0"/>
              <a:t> </a:t>
            </a:r>
            <a:r>
              <a:rPr lang="en-US" dirty="0" err="1" smtClean="0"/>
              <a:t>pemilik</a:t>
            </a:r>
            <a:r>
              <a:rPr lang="en-US" dirty="0" smtClean="0"/>
              <a:t>, </a:t>
            </a:r>
            <a:r>
              <a:rPr lang="en-US" dirty="0" err="1" smtClean="0"/>
              <a:t>Mulyanto</a:t>
            </a:r>
            <a:r>
              <a:rPr lang="en-US" dirty="0" smtClean="0"/>
              <a:t> </a:t>
            </a:r>
            <a:r>
              <a:rPr lang="en-US" dirty="0" err="1" smtClean="0"/>
              <a:t>ingin</a:t>
            </a:r>
            <a:r>
              <a:rPr lang="en-US" dirty="0" smtClean="0"/>
              <a:t> </a:t>
            </a:r>
            <a:r>
              <a:rPr lang="en-US" dirty="0" err="1" smtClean="0"/>
              <a:t>mengetahui</a:t>
            </a:r>
            <a:r>
              <a:rPr lang="en-US" dirty="0" smtClean="0"/>
              <a:t> </a:t>
            </a:r>
            <a:r>
              <a:rPr lang="en-US" dirty="0" err="1" smtClean="0"/>
              <a:t>dan</a:t>
            </a:r>
            <a:r>
              <a:rPr lang="en-US" dirty="0" smtClean="0"/>
              <a:t> </a:t>
            </a:r>
            <a:r>
              <a:rPr lang="en-US" dirty="0" err="1" smtClean="0"/>
              <a:t>mengontrol</a:t>
            </a:r>
            <a:r>
              <a:rPr lang="en-US" dirty="0" smtClean="0"/>
              <a:t> dg </a:t>
            </a:r>
            <a:r>
              <a:rPr lang="en-US" dirty="0" err="1" smtClean="0"/>
              <a:t>cepat</a:t>
            </a:r>
            <a:r>
              <a:rPr lang="en-US" dirty="0" smtClean="0"/>
              <a:t> </a:t>
            </a:r>
            <a:r>
              <a:rPr lang="en-US" dirty="0" err="1" smtClean="0"/>
              <a:t>bagaimana</a:t>
            </a:r>
            <a:r>
              <a:rPr lang="en-US" dirty="0" smtClean="0"/>
              <a:t> </a:t>
            </a:r>
            <a:r>
              <a:rPr lang="en-US" dirty="0" err="1" smtClean="0"/>
              <a:t>bisnis</a:t>
            </a:r>
            <a:r>
              <a:rPr lang="en-US" dirty="0" smtClean="0"/>
              <a:t> laundry </a:t>
            </a:r>
            <a:r>
              <a:rPr lang="en-US" dirty="0" err="1" smtClean="0"/>
              <a:t>dijalankan</a:t>
            </a:r>
            <a:r>
              <a:rPr lang="en-US" dirty="0" smtClean="0"/>
              <a:t> </a:t>
            </a:r>
            <a:r>
              <a:rPr lang="en-US" dirty="0" err="1" smtClean="0"/>
              <a:t>oleh</a:t>
            </a:r>
            <a:r>
              <a:rPr lang="en-US" dirty="0" smtClean="0"/>
              <a:t> </a:t>
            </a:r>
            <a:r>
              <a:rPr lang="en-US" dirty="0" err="1" smtClean="0"/>
              <a:t>anak</a:t>
            </a:r>
            <a:r>
              <a:rPr lang="en-US" dirty="0" smtClean="0"/>
              <a:t> </a:t>
            </a:r>
            <a:r>
              <a:rPr lang="en-US" dirty="0" err="1" smtClean="0"/>
              <a:t>buahnya</a:t>
            </a:r>
            <a:r>
              <a:rPr lang="en-US" dirty="0" smtClean="0"/>
              <a:t>, </a:t>
            </a:r>
            <a:r>
              <a:rPr lang="en-US" dirty="0" err="1" smtClean="0"/>
              <a:t>melalui</a:t>
            </a:r>
            <a:r>
              <a:rPr lang="en-US" dirty="0" smtClean="0"/>
              <a:t> </a:t>
            </a:r>
            <a:r>
              <a:rPr lang="en-US" dirty="0" err="1" smtClean="0"/>
              <a:t>sebuah</a:t>
            </a:r>
            <a:r>
              <a:rPr lang="en-US" dirty="0" smtClean="0"/>
              <a:t> </a:t>
            </a:r>
            <a:r>
              <a:rPr lang="en-US" dirty="0" err="1" smtClean="0"/>
              <a:t>aplikasi</a:t>
            </a:r>
            <a:r>
              <a:rPr lang="en-US" dirty="0" smtClean="0"/>
              <a:t> </a:t>
            </a:r>
            <a:r>
              <a:rPr lang="en-US" dirty="0" err="1" smtClean="0"/>
              <a:t>berbasis</a:t>
            </a:r>
            <a:r>
              <a:rPr lang="en-US" dirty="0" smtClean="0"/>
              <a:t> web. </a:t>
            </a:r>
            <a:r>
              <a:rPr lang="en-US" dirty="0" err="1" smtClean="0"/>
              <a:t>Mulai</a:t>
            </a:r>
            <a:r>
              <a:rPr lang="en-US" dirty="0" smtClean="0"/>
              <a:t> </a:t>
            </a:r>
            <a:r>
              <a:rPr lang="en-US" dirty="0" err="1" smtClean="0"/>
              <a:t>dari</a:t>
            </a:r>
            <a:r>
              <a:rPr lang="en-US" dirty="0" smtClean="0"/>
              <a:t> proses </a:t>
            </a:r>
            <a:r>
              <a:rPr lang="en-US" dirty="0" err="1" smtClean="0"/>
              <a:t>penyerahan</a:t>
            </a:r>
            <a:r>
              <a:rPr lang="en-US" dirty="0" smtClean="0"/>
              <a:t> </a:t>
            </a:r>
            <a:r>
              <a:rPr lang="en-US" dirty="0" err="1" smtClean="0"/>
              <a:t>pakaian</a:t>
            </a:r>
            <a:r>
              <a:rPr lang="en-US" dirty="0" smtClean="0"/>
              <a:t> </a:t>
            </a:r>
            <a:r>
              <a:rPr lang="en-US" dirty="0" err="1" smtClean="0"/>
              <a:t>oleh</a:t>
            </a:r>
            <a:r>
              <a:rPr lang="en-US" dirty="0" smtClean="0"/>
              <a:t> </a:t>
            </a:r>
            <a:r>
              <a:rPr lang="en-US" dirty="0" err="1" smtClean="0"/>
              <a:t>pelanggan</a:t>
            </a:r>
            <a:r>
              <a:rPr lang="en-US" dirty="0" smtClean="0"/>
              <a:t>, proses </a:t>
            </a:r>
            <a:r>
              <a:rPr lang="en-US" dirty="0" err="1" smtClean="0"/>
              <a:t>pengerjaan</a:t>
            </a:r>
            <a:r>
              <a:rPr lang="en-US" dirty="0" smtClean="0"/>
              <a:t> </a:t>
            </a:r>
            <a:r>
              <a:rPr lang="en-US" dirty="0" err="1" smtClean="0"/>
              <a:t>oleh</a:t>
            </a:r>
            <a:r>
              <a:rPr lang="en-US" dirty="0" smtClean="0"/>
              <a:t> </a:t>
            </a:r>
            <a:r>
              <a:rPr lang="en-US" dirty="0" err="1" smtClean="0"/>
              <a:t>pegawai</a:t>
            </a:r>
            <a:r>
              <a:rPr lang="en-US" dirty="0"/>
              <a:t> </a:t>
            </a:r>
            <a:r>
              <a:rPr lang="en-US" dirty="0" err="1" smtClean="0"/>
              <a:t>hingga</a:t>
            </a:r>
            <a:r>
              <a:rPr lang="en-US" dirty="0" smtClean="0"/>
              <a:t> </a:t>
            </a:r>
            <a:r>
              <a:rPr lang="en-US" dirty="0" err="1" smtClean="0"/>
              <a:t>pendapatan</a:t>
            </a:r>
            <a:r>
              <a:rPr lang="en-US" dirty="0" smtClean="0"/>
              <a:t> </a:t>
            </a:r>
            <a:r>
              <a:rPr lang="en-US" dirty="0" err="1" smtClean="0"/>
              <a:t>untuk</a:t>
            </a:r>
            <a:r>
              <a:rPr lang="en-US" dirty="0" smtClean="0"/>
              <a:t> </a:t>
            </a:r>
            <a:r>
              <a:rPr lang="en-US" dirty="0" err="1" smtClean="0"/>
              <a:t>setiap</a:t>
            </a:r>
            <a:r>
              <a:rPr lang="en-US" dirty="0" smtClean="0"/>
              <a:t> </a:t>
            </a:r>
            <a:r>
              <a:rPr lang="en-US" dirty="0" err="1" smtClean="0"/>
              <a:t>pegawai</a:t>
            </a:r>
            <a:r>
              <a:rPr lang="en-US" dirty="0" smtClean="0"/>
              <a:t> </a:t>
            </a:r>
            <a:r>
              <a:rPr lang="en-US" dirty="0" err="1" smtClean="0"/>
              <a:t>harus</a:t>
            </a:r>
            <a:r>
              <a:rPr lang="en-US" dirty="0" smtClean="0"/>
              <a:t> </a:t>
            </a:r>
            <a:r>
              <a:rPr lang="en-US" dirty="0" err="1" smtClean="0"/>
              <a:t>tercatat</a:t>
            </a:r>
            <a:r>
              <a:rPr lang="en-US" dirty="0" smtClean="0"/>
              <a:t> dg </a:t>
            </a:r>
            <a:r>
              <a:rPr lang="en-US" dirty="0" err="1" smtClean="0"/>
              <a:t>baik</a:t>
            </a:r>
            <a:r>
              <a:rPr lang="en-US" dirty="0" smtClean="0"/>
              <a:t> di </a:t>
            </a:r>
            <a:r>
              <a:rPr lang="en-US" dirty="0" err="1" smtClean="0"/>
              <a:t>aplikasi</a:t>
            </a:r>
            <a:r>
              <a:rPr lang="en-US" dirty="0" smtClean="0"/>
              <a:t>. </a:t>
            </a:r>
            <a:r>
              <a:rPr lang="en-US" dirty="0" err="1" smtClean="0"/>
              <a:t>Selain</a:t>
            </a:r>
            <a:r>
              <a:rPr lang="en-US" dirty="0" smtClean="0"/>
              <a:t> </a:t>
            </a:r>
            <a:r>
              <a:rPr lang="en-US" dirty="0" err="1" smtClean="0"/>
              <a:t>berdasarkan</a:t>
            </a:r>
            <a:r>
              <a:rPr lang="en-US" dirty="0" smtClean="0"/>
              <a:t> </a:t>
            </a:r>
            <a:r>
              <a:rPr lang="en-US" dirty="0" err="1" smtClean="0"/>
              <a:t>kehadiran</a:t>
            </a:r>
            <a:r>
              <a:rPr lang="en-US" dirty="0" smtClean="0"/>
              <a:t>, </a:t>
            </a:r>
            <a:r>
              <a:rPr lang="en-US" dirty="0" err="1" smtClean="0"/>
              <a:t>pendapatan</a:t>
            </a:r>
            <a:r>
              <a:rPr lang="en-US" dirty="0" smtClean="0"/>
              <a:t> masing2 </a:t>
            </a:r>
            <a:r>
              <a:rPr lang="en-US" dirty="0" err="1" smtClean="0"/>
              <a:t>pegawai</a:t>
            </a:r>
            <a:r>
              <a:rPr lang="en-US" dirty="0" smtClean="0"/>
              <a:t> </a:t>
            </a:r>
            <a:r>
              <a:rPr lang="en-US" dirty="0" err="1" smtClean="0"/>
              <a:t>juga</a:t>
            </a:r>
            <a:r>
              <a:rPr lang="en-US" dirty="0" smtClean="0"/>
              <a:t> </a:t>
            </a:r>
            <a:r>
              <a:rPr lang="en-US" dirty="0" err="1" smtClean="0"/>
              <a:t>dihitung</a:t>
            </a:r>
            <a:r>
              <a:rPr lang="en-US" dirty="0" smtClean="0"/>
              <a:t> </a:t>
            </a:r>
            <a:r>
              <a:rPr lang="en-US" dirty="0" err="1" smtClean="0"/>
              <a:t>berdasarkan</a:t>
            </a:r>
            <a:r>
              <a:rPr lang="en-US" dirty="0" smtClean="0"/>
              <a:t> </a:t>
            </a:r>
            <a:r>
              <a:rPr lang="en-US" dirty="0" err="1" smtClean="0"/>
              <a:t>jumlah</a:t>
            </a:r>
            <a:r>
              <a:rPr lang="en-US" dirty="0" smtClean="0"/>
              <a:t> </a:t>
            </a:r>
            <a:r>
              <a:rPr lang="en-US" dirty="0" err="1" smtClean="0"/>
              <a:t>pekerjaan</a:t>
            </a:r>
            <a:r>
              <a:rPr lang="en-US" dirty="0" smtClean="0"/>
              <a:t> yang </a:t>
            </a:r>
            <a:r>
              <a:rPr lang="en-US" dirty="0" err="1" smtClean="0"/>
              <a:t>dilakukan</a:t>
            </a:r>
            <a:r>
              <a:rPr lang="en-US" dirty="0" smtClean="0"/>
              <a:t>.</a:t>
            </a:r>
          </a:p>
          <a:p>
            <a:pPr marL="0" indent="0">
              <a:buNone/>
            </a:pPr>
            <a:r>
              <a:rPr lang="en-US" dirty="0" err="1" smtClean="0"/>
              <a:t>Sebagai</a:t>
            </a:r>
            <a:r>
              <a:rPr lang="en-US" dirty="0" smtClean="0"/>
              <a:t> </a:t>
            </a:r>
            <a:r>
              <a:rPr lang="en-US" dirty="0" err="1" smtClean="0"/>
              <a:t>seorang</a:t>
            </a:r>
            <a:r>
              <a:rPr lang="en-US" dirty="0" smtClean="0"/>
              <a:t> </a:t>
            </a:r>
            <a:r>
              <a:rPr lang="en-US" dirty="0" err="1" smtClean="0"/>
              <a:t>lulusan</a:t>
            </a:r>
            <a:r>
              <a:rPr lang="en-US" dirty="0" smtClean="0"/>
              <a:t> </a:t>
            </a:r>
            <a:r>
              <a:rPr lang="en-US" dirty="0" err="1" smtClean="0"/>
              <a:t>kampus</a:t>
            </a:r>
            <a:r>
              <a:rPr lang="en-US" dirty="0" smtClean="0"/>
              <a:t> </a:t>
            </a:r>
            <a:r>
              <a:rPr lang="en-US" dirty="0" err="1" smtClean="0"/>
              <a:t>ternama</a:t>
            </a:r>
            <a:r>
              <a:rPr lang="en-US" dirty="0" smtClean="0"/>
              <a:t>, </a:t>
            </a:r>
            <a:r>
              <a:rPr lang="en-US" dirty="0" err="1" smtClean="0"/>
              <a:t>Mulyanto</a:t>
            </a:r>
            <a:r>
              <a:rPr lang="en-US" dirty="0" smtClean="0"/>
              <a:t> </a:t>
            </a:r>
            <a:r>
              <a:rPr lang="en-US" dirty="0" err="1" smtClean="0"/>
              <a:t>sudah</a:t>
            </a:r>
            <a:r>
              <a:rPr lang="en-US" dirty="0" smtClean="0"/>
              <a:t> </a:t>
            </a:r>
            <a:r>
              <a:rPr lang="en-US" dirty="0" err="1" smtClean="0"/>
              <a:t>menyusun</a:t>
            </a:r>
            <a:r>
              <a:rPr lang="en-US" dirty="0" smtClean="0"/>
              <a:t> </a:t>
            </a:r>
            <a:r>
              <a:rPr lang="en-US" dirty="0" err="1" smtClean="0"/>
              <a:t>rancangan</a:t>
            </a:r>
            <a:r>
              <a:rPr lang="en-US" dirty="0" smtClean="0"/>
              <a:t> </a:t>
            </a:r>
            <a:r>
              <a:rPr lang="en-US" dirty="0" err="1" smtClean="0"/>
              <a:t>aplikasi</a:t>
            </a:r>
            <a:r>
              <a:rPr lang="en-US" dirty="0" smtClean="0"/>
              <a:t> yang </a:t>
            </a:r>
            <a:r>
              <a:rPr lang="en-US" dirty="0" err="1" smtClean="0"/>
              <a:t>diinginkan</a:t>
            </a:r>
            <a:r>
              <a:rPr lang="en-US" dirty="0" smtClean="0"/>
              <a:t>, </a:t>
            </a:r>
            <a:r>
              <a:rPr lang="en-US" dirty="0" err="1" smtClean="0"/>
              <a:t>mulai</a:t>
            </a:r>
            <a:r>
              <a:rPr lang="en-US" dirty="0" smtClean="0"/>
              <a:t> </a:t>
            </a:r>
            <a:r>
              <a:rPr lang="en-US" dirty="0" err="1" smtClean="0"/>
              <a:t>dari</a:t>
            </a:r>
            <a:r>
              <a:rPr lang="en-US" dirty="0" smtClean="0"/>
              <a:t> </a:t>
            </a:r>
            <a:r>
              <a:rPr lang="en-US" dirty="0" err="1" smtClean="0"/>
              <a:t>rancangan</a:t>
            </a:r>
            <a:r>
              <a:rPr lang="en-US" dirty="0" smtClean="0"/>
              <a:t> </a:t>
            </a:r>
            <a:r>
              <a:rPr lang="en-US" dirty="0" err="1" smtClean="0"/>
              <a:t>layar</a:t>
            </a:r>
            <a:r>
              <a:rPr lang="en-US" dirty="0" smtClean="0"/>
              <a:t>, </a:t>
            </a:r>
            <a:r>
              <a:rPr lang="en-US" dirty="0" err="1" smtClean="0"/>
              <a:t>rancangan</a:t>
            </a:r>
            <a:r>
              <a:rPr lang="en-US" dirty="0" smtClean="0"/>
              <a:t> </a:t>
            </a:r>
            <a:r>
              <a:rPr lang="en-US" dirty="0" err="1" smtClean="0"/>
              <a:t>masukan</a:t>
            </a:r>
            <a:r>
              <a:rPr lang="en-US" dirty="0" smtClean="0"/>
              <a:t>, </a:t>
            </a:r>
            <a:r>
              <a:rPr lang="en-US" dirty="0" err="1" smtClean="0"/>
              <a:t>rumus</a:t>
            </a:r>
            <a:r>
              <a:rPr lang="en-US" dirty="0" smtClean="0"/>
              <a:t> / </a:t>
            </a:r>
            <a:r>
              <a:rPr lang="en-US" dirty="0" err="1" smtClean="0"/>
              <a:t>perhitungan</a:t>
            </a:r>
            <a:r>
              <a:rPr lang="en-US" dirty="0" smtClean="0"/>
              <a:t>, </a:t>
            </a:r>
            <a:r>
              <a:rPr lang="en-US" dirty="0" err="1" smtClean="0"/>
              <a:t>rancangan</a:t>
            </a:r>
            <a:r>
              <a:rPr lang="en-US" dirty="0" smtClean="0"/>
              <a:t> basis data </a:t>
            </a:r>
            <a:r>
              <a:rPr lang="en-US" dirty="0" err="1" smtClean="0"/>
              <a:t>hingga</a:t>
            </a:r>
            <a:r>
              <a:rPr lang="en-US" dirty="0" smtClean="0"/>
              <a:t> </a:t>
            </a:r>
            <a:r>
              <a:rPr lang="en-US" dirty="0" err="1" smtClean="0"/>
              <a:t>rancangan</a:t>
            </a:r>
            <a:r>
              <a:rPr lang="en-US" dirty="0" smtClean="0"/>
              <a:t> </a:t>
            </a:r>
            <a:r>
              <a:rPr lang="en-US" dirty="0" err="1" smtClean="0"/>
              <a:t>laporan</a:t>
            </a:r>
            <a:r>
              <a:rPr lang="en-US" dirty="0" smtClean="0"/>
              <a:t>. </a:t>
            </a:r>
            <a:r>
              <a:rPr lang="en-US" dirty="0" err="1" smtClean="0"/>
              <a:t>Semua</a:t>
            </a:r>
            <a:r>
              <a:rPr lang="en-US" dirty="0" smtClean="0"/>
              <a:t> </a:t>
            </a:r>
            <a:r>
              <a:rPr lang="en-US" dirty="0" err="1" smtClean="0"/>
              <a:t>disusun</a:t>
            </a:r>
            <a:r>
              <a:rPr lang="en-US" dirty="0" smtClean="0"/>
              <a:t> </a:t>
            </a:r>
            <a:r>
              <a:rPr lang="en-US" dirty="0" err="1" smtClean="0"/>
              <a:t>berdasarkan</a:t>
            </a:r>
            <a:r>
              <a:rPr lang="en-US" dirty="0" smtClean="0"/>
              <a:t> </a:t>
            </a:r>
            <a:r>
              <a:rPr lang="en-US" dirty="0" err="1" smtClean="0"/>
              <a:t>pengalaman</a:t>
            </a:r>
            <a:r>
              <a:rPr lang="en-US" dirty="0" smtClean="0"/>
              <a:t> </a:t>
            </a:r>
            <a:r>
              <a:rPr lang="en-US" dirty="0" err="1" smtClean="0"/>
              <a:t>Mulyanto</a:t>
            </a:r>
            <a:r>
              <a:rPr lang="en-US" dirty="0" smtClean="0"/>
              <a:t> </a:t>
            </a:r>
            <a:r>
              <a:rPr lang="en-US" dirty="0" err="1" smtClean="0"/>
              <a:t>menangani</a:t>
            </a:r>
            <a:r>
              <a:rPr lang="en-US" dirty="0" smtClean="0"/>
              <a:t> </a:t>
            </a:r>
            <a:r>
              <a:rPr lang="en-US" dirty="0" err="1" smtClean="0"/>
              <a:t>bisnis</a:t>
            </a:r>
            <a:r>
              <a:rPr lang="en-US" dirty="0" smtClean="0"/>
              <a:t> laundry. </a:t>
            </a:r>
            <a:r>
              <a:rPr lang="en-US" dirty="0" err="1" smtClean="0"/>
              <a:t>Memang</a:t>
            </a:r>
            <a:r>
              <a:rPr lang="en-US" dirty="0" smtClean="0"/>
              <a:t>, </a:t>
            </a:r>
            <a:r>
              <a:rPr lang="en-US" dirty="0" err="1" smtClean="0"/>
              <a:t>Mulyanto</a:t>
            </a:r>
            <a:r>
              <a:rPr lang="en-US" dirty="0" smtClean="0"/>
              <a:t> </a:t>
            </a:r>
            <a:r>
              <a:rPr lang="en-US" dirty="0" err="1" smtClean="0"/>
              <a:t>termasuk</a:t>
            </a:r>
            <a:r>
              <a:rPr lang="en-US" dirty="0" smtClean="0"/>
              <a:t> orang </a:t>
            </a:r>
            <a:r>
              <a:rPr lang="en-US" dirty="0" err="1" smtClean="0"/>
              <a:t>yg</a:t>
            </a:r>
            <a:r>
              <a:rPr lang="en-US" dirty="0" smtClean="0"/>
              <a:t> </a:t>
            </a:r>
            <a:r>
              <a:rPr lang="en-US" dirty="0" err="1" smtClean="0"/>
              <a:t>sangat</a:t>
            </a:r>
            <a:r>
              <a:rPr lang="en-US" dirty="0" smtClean="0"/>
              <a:t> </a:t>
            </a:r>
            <a:r>
              <a:rPr lang="en-US" dirty="0" err="1" smtClean="0"/>
              <a:t>perfeksionis</a:t>
            </a:r>
            <a:r>
              <a:rPr lang="en-US" dirty="0" smtClean="0"/>
              <a:t> </a:t>
            </a:r>
            <a:r>
              <a:rPr lang="en-US" dirty="0" err="1" smtClean="0"/>
              <a:t>dan</a:t>
            </a:r>
            <a:r>
              <a:rPr lang="en-US" dirty="0" smtClean="0"/>
              <a:t> </a:t>
            </a:r>
            <a:r>
              <a:rPr lang="en-US" dirty="0" err="1" smtClean="0"/>
              <a:t>selektif</a:t>
            </a:r>
            <a:r>
              <a:rPr lang="en-US" dirty="0" smtClean="0"/>
              <a:t> </a:t>
            </a:r>
            <a:r>
              <a:rPr lang="en-US" dirty="0" err="1" smtClean="0"/>
              <a:t>dlm</a:t>
            </a:r>
            <a:r>
              <a:rPr lang="en-US" dirty="0" smtClean="0"/>
              <a:t> </a:t>
            </a:r>
            <a:r>
              <a:rPr lang="en-US" dirty="0" err="1" smtClean="0"/>
              <a:t>mengerjakan</a:t>
            </a:r>
            <a:r>
              <a:rPr lang="en-US" dirty="0" smtClean="0"/>
              <a:t> </a:t>
            </a:r>
            <a:r>
              <a:rPr lang="en-US" dirty="0" err="1" smtClean="0"/>
              <a:t>sesuatu</a:t>
            </a:r>
            <a:r>
              <a:rPr lang="en-US" dirty="0" smtClean="0"/>
              <a:t>. Kali </a:t>
            </a:r>
            <a:r>
              <a:rPr lang="en-US" dirty="0" err="1" smtClean="0"/>
              <a:t>ini</a:t>
            </a:r>
            <a:r>
              <a:rPr lang="en-US" dirty="0"/>
              <a:t> </a:t>
            </a:r>
            <a:r>
              <a:rPr lang="en-US" dirty="0" err="1" smtClean="0"/>
              <a:t>dia</a:t>
            </a:r>
            <a:r>
              <a:rPr lang="en-US" dirty="0" smtClean="0"/>
              <a:t> </a:t>
            </a:r>
            <a:r>
              <a:rPr lang="en-US" dirty="0" err="1" smtClean="0"/>
              <a:t>mencari</a:t>
            </a:r>
            <a:r>
              <a:rPr lang="en-US" dirty="0" smtClean="0"/>
              <a:t> </a:t>
            </a:r>
            <a:r>
              <a:rPr lang="en-US" dirty="0" err="1" smtClean="0"/>
              <a:t>seorang</a:t>
            </a:r>
            <a:r>
              <a:rPr lang="en-US" dirty="0" smtClean="0"/>
              <a:t> programmer </a:t>
            </a:r>
            <a:r>
              <a:rPr lang="en-US" dirty="0" err="1" smtClean="0"/>
              <a:t>berpengalaman</a:t>
            </a:r>
            <a:r>
              <a:rPr lang="en-US" dirty="0" smtClean="0"/>
              <a:t> </a:t>
            </a:r>
            <a:r>
              <a:rPr lang="en-US" dirty="0" err="1" smtClean="0"/>
              <a:t>yg</a:t>
            </a:r>
            <a:r>
              <a:rPr lang="en-US" dirty="0" smtClean="0"/>
              <a:t> </a:t>
            </a:r>
            <a:r>
              <a:rPr lang="en-US" dirty="0" err="1" smtClean="0"/>
              <a:t>sanggup</a:t>
            </a:r>
            <a:r>
              <a:rPr lang="en-US" dirty="0" smtClean="0"/>
              <a:t> </a:t>
            </a:r>
            <a:r>
              <a:rPr lang="en-US" dirty="0" err="1" smtClean="0"/>
              <a:t>mengimplementasikan</a:t>
            </a:r>
            <a:r>
              <a:rPr lang="en-US" dirty="0" smtClean="0"/>
              <a:t> </a:t>
            </a:r>
            <a:r>
              <a:rPr lang="en-US" dirty="0" err="1" smtClean="0"/>
              <a:t>rancangannya</a:t>
            </a:r>
            <a:r>
              <a:rPr lang="en-US" dirty="0" smtClean="0"/>
              <a:t> </a:t>
            </a:r>
            <a:r>
              <a:rPr lang="en-US" dirty="0" err="1" smtClean="0"/>
              <a:t>menjadi</a:t>
            </a:r>
            <a:r>
              <a:rPr lang="en-US" dirty="0" smtClean="0"/>
              <a:t> </a:t>
            </a:r>
            <a:r>
              <a:rPr lang="en-US" dirty="0" err="1" smtClean="0"/>
              <a:t>sebuah</a:t>
            </a:r>
            <a:r>
              <a:rPr lang="en-US" dirty="0" smtClean="0"/>
              <a:t> </a:t>
            </a:r>
            <a:r>
              <a:rPr lang="en-US" dirty="0" err="1" smtClean="0"/>
              <a:t>aplikasi</a:t>
            </a:r>
            <a:r>
              <a:rPr lang="en-US" dirty="0" smtClean="0"/>
              <a:t> </a:t>
            </a:r>
            <a:r>
              <a:rPr lang="en-US" dirty="0" err="1" smtClean="0"/>
              <a:t>yg</a:t>
            </a:r>
            <a:r>
              <a:rPr lang="en-US" dirty="0" smtClean="0"/>
              <a:t> </a:t>
            </a:r>
            <a:r>
              <a:rPr lang="en-US" dirty="0" err="1" smtClean="0"/>
              <a:t>dapat</a:t>
            </a:r>
            <a:r>
              <a:rPr lang="en-US" dirty="0" smtClean="0"/>
              <a:t> </a:t>
            </a:r>
            <a:r>
              <a:rPr lang="en-US" dirty="0" err="1" smtClean="0"/>
              <a:t>langsung</a:t>
            </a:r>
            <a:r>
              <a:rPr lang="en-US" dirty="0" smtClean="0"/>
              <a:t> </a:t>
            </a:r>
            <a:r>
              <a:rPr lang="en-US" dirty="0" err="1" smtClean="0"/>
              <a:t>digunakan</a:t>
            </a:r>
            <a:r>
              <a:rPr lang="en-US" dirty="0" smtClean="0"/>
              <a:t> </a:t>
            </a:r>
            <a:r>
              <a:rPr lang="en-US" dirty="0" err="1" smtClean="0"/>
              <a:t>setidaknya</a:t>
            </a:r>
            <a:r>
              <a:rPr lang="en-US" dirty="0" smtClean="0"/>
              <a:t> 2 </a:t>
            </a:r>
            <a:r>
              <a:rPr lang="en-US" dirty="0" err="1" smtClean="0"/>
              <a:t>bulan</a:t>
            </a:r>
            <a:r>
              <a:rPr lang="en-US" dirty="0" smtClean="0"/>
              <a:t> </a:t>
            </a:r>
            <a:r>
              <a:rPr lang="en-US" dirty="0" err="1" smtClean="0"/>
              <a:t>mendatang</a:t>
            </a:r>
            <a:r>
              <a:rPr lang="en-US" dirty="0" smtClean="0"/>
              <a:t>. </a:t>
            </a:r>
            <a:r>
              <a:rPr lang="en-US" dirty="0" err="1" smtClean="0"/>
              <a:t>Mulyanto</a:t>
            </a:r>
            <a:r>
              <a:rPr lang="en-US" dirty="0" smtClean="0"/>
              <a:t> </a:t>
            </a:r>
            <a:r>
              <a:rPr lang="en-US" dirty="0" err="1" smtClean="0"/>
              <a:t>menjanjikan</a:t>
            </a:r>
            <a:r>
              <a:rPr lang="en-US" dirty="0" smtClean="0"/>
              <a:t> </a:t>
            </a:r>
            <a:r>
              <a:rPr lang="en-US" dirty="0" err="1" smtClean="0"/>
              <a:t>kompensasi</a:t>
            </a:r>
            <a:r>
              <a:rPr lang="en-US" dirty="0" smtClean="0"/>
              <a:t> yang </a:t>
            </a:r>
            <a:r>
              <a:rPr lang="en-US" dirty="0" err="1" smtClean="0"/>
              <a:t>cukup</a:t>
            </a:r>
            <a:r>
              <a:rPr lang="en-US" dirty="0" smtClean="0"/>
              <a:t> </a:t>
            </a:r>
            <a:r>
              <a:rPr lang="en-US" dirty="0" err="1" smtClean="0"/>
              <a:t>besar</a:t>
            </a:r>
            <a:r>
              <a:rPr lang="en-US" dirty="0" smtClean="0"/>
              <a:t> </a:t>
            </a:r>
            <a:r>
              <a:rPr lang="en-US" dirty="0" err="1" smtClean="0"/>
              <a:t>untuk</a:t>
            </a:r>
            <a:r>
              <a:rPr lang="en-US" dirty="0" smtClean="0"/>
              <a:t> </a:t>
            </a:r>
            <a:r>
              <a:rPr lang="en-US" dirty="0" err="1" smtClean="0"/>
              <a:t>pekerjaan</a:t>
            </a:r>
            <a:r>
              <a:rPr lang="en-US" dirty="0" smtClean="0"/>
              <a:t> </a:t>
            </a:r>
            <a:r>
              <a:rPr lang="en-US" dirty="0" err="1" smtClean="0"/>
              <a:t>ini</a:t>
            </a:r>
            <a:r>
              <a:rPr lang="en-US" dirty="0" smtClean="0"/>
              <a:t>.</a:t>
            </a:r>
          </a:p>
          <a:p>
            <a:pPr marL="0" indent="0">
              <a:buNone/>
            </a:pPr>
            <a:r>
              <a:rPr lang="en-US" dirty="0" err="1" smtClean="0"/>
              <a:t>Menurut</a:t>
            </a:r>
            <a:r>
              <a:rPr lang="en-US" dirty="0" smtClean="0"/>
              <a:t> </a:t>
            </a:r>
            <a:r>
              <a:rPr lang="en-US" dirty="0" err="1" smtClean="0"/>
              <a:t>Anda</a:t>
            </a:r>
            <a:r>
              <a:rPr lang="en-US" dirty="0" smtClean="0"/>
              <a:t>, </a:t>
            </a:r>
            <a:r>
              <a:rPr lang="en-US" dirty="0" err="1" smtClean="0"/>
              <a:t>Lintang</a:t>
            </a:r>
            <a:r>
              <a:rPr lang="en-US" dirty="0" smtClean="0"/>
              <a:t> </a:t>
            </a:r>
            <a:r>
              <a:rPr lang="en-US" dirty="0" err="1" smtClean="0"/>
              <a:t>harus</a:t>
            </a:r>
            <a:r>
              <a:rPr lang="en-US" dirty="0" smtClean="0"/>
              <a:t> </a:t>
            </a:r>
            <a:r>
              <a:rPr lang="en-US" dirty="0" err="1" smtClean="0"/>
              <a:t>menerima</a:t>
            </a:r>
            <a:r>
              <a:rPr lang="en-US" dirty="0" smtClean="0"/>
              <a:t> </a:t>
            </a:r>
            <a:r>
              <a:rPr lang="en-US" dirty="0" err="1" smtClean="0"/>
              <a:t>atau</a:t>
            </a:r>
            <a:r>
              <a:rPr lang="en-US" dirty="0" smtClean="0"/>
              <a:t> </a:t>
            </a:r>
            <a:r>
              <a:rPr lang="en-US" dirty="0" err="1" smtClean="0"/>
              <a:t>menolak</a:t>
            </a:r>
            <a:r>
              <a:rPr lang="en-US" dirty="0" smtClean="0"/>
              <a:t> </a:t>
            </a:r>
            <a:r>
              <a:rPr lang="en-US" dirty="0" err="1" smtClean="0"/>
              <a:t>tawaran</a:t>
            </a:r>
            <a:r>
              <a:rPr lang="en-US" dirty="0" smtClean="0"/>
              <a:t> project </a:t>
            </a:r>
            <a:r>
              <a:rPr lang="en-US" dirty="0" err="1" smtClean="0"/>
              <a:t>dari</a:t>
            </a:r>
            <a:r>
              <a:rPr lang="en-US" dirty="0" smtClean="0"/>
              <a:t> </a:t>
            </a:r>
            <a:r>
              <a:rPr lang="en-US" dirty="0" err="1" smtClean="0"/>
              <a:t>Mulyanto</a:t>
            </a:r>
            <a:r>
              <a:rPr lang="en-US" dirty="0" smtClean="0"/>
              <a:t>? </a:t>
            </a:r>
            <a:r>
              <a:rPr lang="en-US" dirty="0" err="1" smtClean="0"/>
              <a:t>Jelaskan</a:t>
            </a:r>
            <a:r>
              <a:rPr lang="en-US" dirty="0" smtClean="0"/>
              <a:t>!</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27936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484310" y="2438399"/>
            <a:ext cx="10018713" cy="3558989"/>
          </a:xfrm>
        </p:spPr>
        <p:txBody>
          <a:bodyPr anchor="t">
            <a:normAutofit/>
          </a:bodyPr>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p>
          <a:p>
            <a:r>
              <a:rPr lang="en-US" smtClean="0"/>
              <a:t>Other references </a:t>
            </a:r>
            <a:endParaRPr lang="en-US" dirty="0" smtClean="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82982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32850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 Responsibility</a:t>
            </a:r>
            <a:endParaRPr lang="id-ID" dirty="0"/>
          </a:p>
        </p:txBody>
      </p:sp>
      <p:sp>
        <p:nvSpPr>
          <p:cNvPr id="3" name="Content Placeholder 2"/>
          <p:cNvSpPr>
            <a:spLocks noGrp="1"/>
          </p:cNvSpPr>
          <p:nvPr>
            <p:ph idx="1"/>
          </p:nvPr>
        </p:nvSpPr>
        <p:spPr>
          <a:xfrm>
            <a:off x="1484310" y="2164977"/>
            <a:ext cx="10018713" cy="3626224"/>
          </a:xfrm>
        </p:spPr>
        <p:txBody>
          <a:bodyPr anchor="t">
            <a:normAutofit fontScale="92500" lnSpcReduction="20000"/>
          </a:bodyPr>
          <a:lstStyle/>
          <a:p>
            <a:r>
              <a:rPr lang="en-US" dirty="0">
                <a:solidFill>
                  <a:srgbClr val="FF0000"/>
                </a:solidFill>
              </a:rPr>
              <a:t>Project </a:t>
            </a:r>
            <a:r>
              <a:rPr lang="en-US" dirty="0" smtClean="0">
                <a:solidFill>
                  <a:srgbClr val="FF0000"/>
                </a:solidFill>
              </a:rPr>
              <a:t>planning</a:t>
            </a:r>
            <a:r>
              <a:rPr lang="en-US" dirty="0" smtClean="0"/>
              <a:t>. </a:t>
            </a:r>
            <a:r>
              <a:rPr lang="en-US" dirty="0"/>
              <a:t>Project managers are responsible for planning, estimating </a:t>
            </a:r>
            <a:r>
              <a:rPr lang="en-US" dirty="0" smtClean="0"/>
              <a:t>and scheduling </a:t>
            </a:r>
            <a:r>
              <a:rPr lang="en-US" dirty="0"/>
              <a:t>project development, and assigning people to tasks. </a:t>
            </a:r>
            <a:endParaRPr lang="en-US" dirty="0" smtClean="0"/>
          </a:p>
          <a:p>
            <a:r>
              <a:rPr lang="en-US" dirty="0" smtClean="0">
                <a:solidFill>
                  <a:srgbClr val="FF0000"/>
                </a:solidFill>
              </a:rPr>
              <a:t>Reporting</a:t>
            </a:r>
            <a:r>
              <a:rPr lang="en-US" dirty="0" smtClean="0"/>
              <a:t>. </a:t>
            </a:r>
            <a:r>
              <a:rPr lang="en-US" dirty="0"/>
              <a:t>Project managers are usually responsible for reporting on </a:t>
            </a:r>
            <a:r>
              <a:rPr lang="en-US" dirty="0" smtClean="0"/>
              <a:t>the progress </a:t>
            </a:r>
            <a:r>
              <a:rPr lang="en-US" dirty="0"/>
              <a:t>of a project to customers and to the managers of the company developing the software</a:t>
            </a:r>
            <a:r>
              <a:rPr lang="en-US" dirty="0" smtClean="0"/>
              <a:t>.</a:t>
            </a:r>
          </a:p>
          <a:p>
            <a:r>
              <a:rPr lang="en-US" dirty="0">
                <a:solidFill>
                  <a:srgbClr val="FF0000"/>
                </a:solidFill>
              </a:rPr>
              <a:t>Risk </a:t>
            </a:r>
            <a:r>
              <a:rPr lang="en-US" dirty="0" smtClean="0">
                <a:solidFill>
                  <a:srgbClr val="FF0000"/>
                </a:solidFill>
              </a:rPr>
              <a:t>management</a:t>
            </a:r>
            <a:r>
              <a:rPr lang="en-US" dirty="0" smtClean="0"/>
              <a:t>. </a:t>
            </a:r>
            <a:r>
              <a:rPr lang="en-US" dirty="0"/>
              <a:t>Project managers have to assess the risks that may affect </a:t>
            </a:r>
            <a:r>
              <a:rPr lang="en-US" dirty="0" smtClean="0"/>
              <a:t>a project</a:t>
            </a:r>
            <a:r>
              <a:rPr lang="en-US" dirty="0"/>
              <a:t>, monitor these risks, and take action when problems </a:t>
            </a:r>
            <a:r>
              <a:rPr lang="en-US" dirty="0" smtClean="0"/>
              <a:t>arise</a:t>
            </a:r>
          </a:p>
          <a:p>
            <a:r>
              <a:rPr lang="en-US" dirty="0">
                <a:solidFill>
                  <a:srgbClr val="FF0000"/>
                </a:solidFill>
              </a:rPr>
              <a:t>People </a:t>
            </a:r>
            <a:r>
              <a:rPr lang="en-US" dirty="0" smtClean="0">
                <a:solidFill>
                  <a:srgbClr val="FF0000"/>
                </a:solidFill>
              </a:rPr>
              <a:t>management</a:t>
            </a:r>
            <a:r>
              <a:rPr lang="en-US" dirty="0" smtClean="0"/>
              <a:t>. </a:t>
            </a:r>
            <a:r>
              <a:rPr lang="en-US" dirty="0"/>
              <a:t>Project managers are responsible for managing a team </a:t>
            </a:r>
            <a:r>
              <a:rPr lang="en-US" dirty="0" smtClean="0"/>
              <a:t>of people.</a:t>
            </a:r>
          </a:p>
          <a:p>
            <a:r>
              <a:rPr lang="en-US" dirty="0">
                <a:solidFill>
                  <a:srgbClr val="FF0000"/>
                </a:solidFill>
              </a:rPr>
              <a:t>Proposal </a:t>
            </a:r>
            <a:r>
              <a:rPr lang="en-US" dirty="0" smtClean="0">
                <a:solidFill>
                  <a:srgbClr val="FF0000"/>
                </a:solidFill>
              </a:rPr>
              <a:t>writing</a:t>
            </a:r>
            <a:r>
              <a:rPr lang="en-US" dirty="0" smtClean="0"/>
              <a:t>. </a:t>
            </a:r>
            <a:r>
              <a:rPr lang="en-US" dirty="0"/>
              <a:t>The first stage in a software project may involve writing a proposal to win a contract to carry out an item of work</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23760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id-ID" dirty="0"/>
          </a:p>
        </p:txBody>
      </p:sp>
      <p:sp>
        <p:nvSpPr>
          <p:cNvPr id="3" name="Content Placeholder 2"/>
          <p:cNvSpPr>
            <a:spLocks noGrp="1"/>
          </p:cNvSpPr>
          <p:nvPr>
            <p:ph idx="1"/>
          </p:nvPr>
        </p:nvSpPr>
        <p:spPr>
          <a:xfrm>
            <a:off x="1484310" y="2164977"/>
            <a:ext cx="10018713" cy="4222376"/>
          </a:xfrm>
        </p:spPr>
        <p:txBody>
          <a:bodyPr anchor="t">
            <a:normAutofit/>
          </a:bodyPr>
          <a:lstStyle/>
          <a:p>
            <a:r>
              <a:rPr lang="en-US" dirty="0" smtClean="0"/>
              <a:t>Risk management </a:t>
            </a:r>
            <a:r>
              <a:rPr lang="en-US" dirty="0"/>
              <a:t>involves anticipating risks that might affect the project schedule or </a:t>
            </a:r>
            <a:r>
              <a:rPr lang="en-US" dirty="0" smtClean="0"/>
              <a:t>the quality </a:t>
            </a:r>
            <a:r>
              <a:rPr lang="en-US" dirty="0"/>
              <a:t>of the software being developed, and then taking action to avoid these risks (Hall, 1998; </a:t>
            </a:r>
            <a:r>
              <a:rPr lang="en-US" dirty="0" err="1"/>
              <a:t>Ould</a:t>
            </a:r>
            <a:r>
              <a:rPr lang="en-US" dirty="0"/>
              <a:t>, 1999</a:t>
            </a:r>
            <a:r>
              <a:rPr lang="en-US" dirty="0" smtClean="0"/>
              <a:t>)</a:t>
            </a:r>
          </a:p>
          <a:p>
            <a:r>
              <a:rPr lang="en-US" dirty="0" smtClean="0"/>
              <a:t>Three categories of Risk:</a:t>
            </a:r>
          </a:p>
          <a:p>
            <a:pPr lvl="1"/>
            <a:r>
              <a:rPr lang="en-US" dirty="0">
                <a:solidFill>
                  <a:srgbClr val="FF0000"/>
                </a:solidFill>
              </a:rPr>
              <a:t>Project </a:t>
            </a:r>
            <a:r>
              <a:rPr lang="en-US" dirty="0" smtClean="0">
                <a:solidFill>
                  <a:srgbClr val="FF0000"/>
                </a:solidFill>
              </a:rPr>
              <a:t>risks</a:t>
            </a:r>
            <a:r>
              <a:rPr lang="en-US" dirty="0" smtClean="0"/>
              <a:t>. </a:t>
            </a:r>
            <a:r>
              <a:rPr lang="en-US" dirty="0"/>
              <a:t>Risks that affect the project schedule or resources</a:t>
            </a:r>
            <a:r>
              <a:rPr lang="en-US" dirty="0" smtClean="0"/>
              <a:t>. </a:t>
            </a:r>
            <a:r>
              <a:rPr lang="en-US" dirty="0"/>
              <a:t>Ex: the loss of an experienced </a:t>
            </a:r>
            <a:r>
              <a:rPr lang="en-US" dirty="0" smtClean="0"/>
              <a:t>designer.</a:t>
            </a:r>
          </a:p>
          <a:p>
            <a:pPr lvl="1"/>
            <a:r>
              <a:rPr lang="en-US" dirty="0">
                <a:solidFill>
                  <a:srgbClr val="FF0000"/>
                </a:solidFill>
              </a:rPr>
              <a:t>Product </a:t>
            </a:r>
            <a:r>
              <a:rPr lang="en-US" dirty="0" smtClean="0">
                <a:solidFill>
                  <a:srgbClr val="FF0000"/>
                </a:solidFill>
              </a:rPr>
              <a:t>risks</a:t>
            </a:r>
            <a:r>
              <a:rPr lang="en-US" dirty="0" smtClean="0"/>
              <a:t>. </a:t>
            </a:r>
            <a:r>
              <a:rPr lang="en-US" dirty="0"/>
              <a:t>Risks that affect the quality or performance of the software </a:t>
            </a:r>
            <a:r>
              <a:rPr lang="en-US" dirty="0" smtClean="0"/>
              <a:t>being developed. </a:t>
            </a:r>
            <a:r>
              <a:rPr lang="en-US" dirty="0"/>
              <a:t>Ex: the failure of a purchased </a:t>
            </a:r>
            <a:r>
              <a:rPr lang="en-US" dirty="0" smtClean="0"/>
              <a:t>component to </a:t>
            </a:r>
            <a:r>
              <a:rPr lang="en-US" dirty="0"/>
              <a:t>perform as expected.</a:t>
            </a:r>
            <a:endParaRPr lang="en-US" dirty="0" smtClean="0"/>
          </a:p>
          <a:p>
            <a:pPr lvl="1"/>
            <a:r>
              <a:rPr lang="en-US" dirty="0">
                <a:solidFill>
                  <a:srgbClr val="FF0000"/>
                </a:solidFill>
              </a:rPr>
              <a:t>Business </a:t>
            </a:r>
            <a:r>
              <a:rPr lang="en-US" dirty="0" smtClean="0">
                <a:solidFill>
                  <a:srgbClr val="FF0000"/>
                </a:solidFill>
              </a:rPr>
              <a:t>risks</a:t>
            </a:r>
            <a:r>
              <a:rPr lang="en-US" dirty="0" smtClean="0"/>
              <a:t>. </a:t>
            </a:r>
            <a:r>
              <a:rPr lang="en-US" dirty="0"/>
              <a:t>Risks that affect the organization developing or procuring </a:t>
            </a:r>
            <a:r>
              <a:rPr lang="en-US" dirty="0" smtClean="0"/>
              <a:t>the software. </a:t>
            </a:r>
            <a:r>
              <a:rPr lang="en-US" dirty="0"/>
              <a:t>Ex: a competitor introducing a new </a:t>
            </a:r>
            <a:r>
              <a:rPr lang="en-US" dirty="0" smtClean="0"/>
              <a:t>product.</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9916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Risk Management</a:t>
            </a:r>
            <a:endParaRPr lang="id-ID" dirty="0"/>
          </a:p>
        </p:txBody>
      </p:sp>
      <p:sp>
        <p:nvSpPr>
          <p:cNvPr id="3" name="Content Placeholder 2"/>
          <p:cNvSpPr>
            <a:spLocks noGrp="1"/>
          </p:cNvSpPr>
          <p:nvPr>
            <p:ph idx="1"/>
          </p:nvPr>
        </p:nvSpPr>
        <p:spPr>
          <a:xfrm>
            <a:off x="1484310" y="2164977"/>
            <a:ext cx="10018713" cy="3626224"/>
          </a:xfrm>
        </p:spPr>
        <p:txBody>
          <a:bodyPr anchor="t">
            <a:normAutofit/>
          </a:bodyPr>
          <a:lstStyle/>
          <a:p>
            <a:r>
              <a:rPr lang="en-US" dirty="0" smtClean="0"/>
              <a:t>Project </a:t>
            </a:r>
            <a:r>
              <a:rPr lang="en-US" dirty="0"/>
              <a:t>team </a:t>
            </a:r>
            <a:r>
              <a:rPr lang="en-US" dirty="0">
                <a:solidFill>
                  <a:srgbClr val="FF0000"/>
                </a:solidFill>
              </a:rPr>
              <a:t>reacts</a:t>
            </a:r>
            <a:r>
              <a:rPr lang="en-US" dirty="0"/>
              <a:t> to risks </a:t>
            </a:r>
            <a:r>
              <a:rPr lang="en-US" dirty="0">
                <a:solidFill>
                  <a:srgbClr val="FF0000"/>
                </a:solidFill>
              </a:rPr>
              <a:t>when they </a:t>
            </a:r>
            <a:r>
              <a:rPr lang="en-US" dirty="0" smtClean="0">
                <a:solidFill>
                  <a:srgbClr val="FF0000"/>
                </a:solidFill>
              </a:rPr>
              <a:t>occur</a:t>
            </a:r>
            <a:r>
              <a:rPr lang="en-US" dirty="0" smtClean="0"/>
              <a:t>.</a:t>
            </a:r>
            <a:endParaRPr lang="en-US" dirty="0"/>
          </a:p>
          <a:p>
            <a:r>
              <a:rPr lang="en-US" dirty="0" smtClean="0">
                <a:solidFill>
                  <a:srgbClr val="FF0000"/>
                </a:solidFill>
              </a:rPr>
              <a:t>Mitigation</a:t>
            </a:r>
            <a:r>
              <a:rPr lang="en-US" dirty="0" smtClean="0"/>
              <a:t>—plan </a:t>
            </a:r>
            <a:r>
              <a:rPr lang="en-US" dirty="0"/>
              <a:t>for additional resources in anticipation of fire fighting</a:t>
            </a:r>
          </a:p>
          <a:p>
            <a:r>
              <a:rPr lang="en-US" dirty="0" smtClean="0">
                <a:solidFill>
                  <a:srgbClr val="FF0000"/>
                </a:solidFill>
              </a:rPr>
              <a:t>Fix </a:t>
            </a:r>
            <a:r>
              <a:rPr lang="en-US" dirty="0">
                <a:solidFill>
                  <a:srgbClr val="FF0000"/>
                </a:solidFill>
              </a:rPr>
              <a:t>on failure</a:t>
            </a:r>
            <a:r>
              <a:rPr lang="en-US" dirty="0"/>
              <a:t>—resource are found and applied when the risk strikes</a:t>
            </a:r>
          </a:p>
          <a:p>
            <a:r>
              <a:rPr lang="en-US" dirty="0" smtClean="0">
                <a:solidFill>
                  <a:srgbClr val="FF0000"/>
                </a:solidFill>
              </a:rPr>
              <a:t>Crisis </a:t>
            </a:r>
            <a:r>
              <a:rPr lang="en-US" dirty="0">
                <a:solidFill>
                  <a:srgbClr val="FF0000"/>
                </a:solidFill>
              </a:rPr>
              <a:t>management</a:t>
            </a:r>
            <a:r>
              <a:rPr lang="en-US" dirty="0"/>
              <a:t>—failure does not respond to applied resources and project is in </a:t>
            </a:r>
            <a:r>
              <a:rPr lang="en-US" dirty="0" smtClean="0"/>
              <a:t>jeopardy.</a:t>
            </a:r>
            <a:endParaRPr lang="en-US" dirty="0"/>
          </a:p>
        </p:txBody>
      </p:sp>
      <p:sp>
        <p:nvSpPr>
          <p:cNvPr id="4" name="TextBox 3"/>
          <p:cNvSpPr txBox="1"/>
          <p:nvPr/>
        </p:nvSpPr>
        <p:spPr>
          <a:xfrm>
            <a:off x="9674958" y="6387353"/>
            <a:ext cx="1813638"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822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Proactive Risk Management</a:t>
            </a:r>
            <a:endParaRPr lang="id-ID" dirty="0"/>
          </a:p>
        </p:txBody>
      </p:sp>
      <p:sp>
        <p:nvSpPr>
          <p:cNvPr id="3" name="Content Placeholder 2"/>
          <p:cNvSpPr>
            <a:spLocks noGrp="1"/>
          </p:cNvSpPr>
          <p:nvPr>
            <p:ph idx="1"/>
          </p:nvPr>
        </p:nvSpPr>
        <p:spPr>
          <a:xfrm>
            <a:off x="1484310" y="2164977"/>
            <a:ext cx="10018713" cy="3626224"/>
          </a:xfrm>
        </p:spPr>
        <p:txBody>
          <a:bodyPr anchor="t">
            <a:normAutofit/>
          </a:bodyPr>
          <a:lstStyle/>
          <a:p>
            <a:r>
              <a:rPr lang="en-US" dirty="0" smtClean="0"/>
              <a:t>Formal </a:t>
            </a:r>
            <a:r>
              <a:rPr lang="en-US" dirty="0"/>
              <a:t>risk analysis is </a:t>
            </a:r>
            <a:r>
              <a:rPr lang="en-US" dirty="0" smtClean="0"/>
              <a:t>performed.</a:t>
            </a:r>
            <a:endParaRPr lang="en-US" dirty="0"/>
          </a:p>
          <a:p>
            <a:r>
              <a:rPr lang="en-US" dirty="0" smtClean="0"/>
              <a:t>Organization </a:t>
            </a:r>
            <a:r>
              <a:rPr lang="en-US" dirty="0"/>
              <a:t>corrects the root causes of risk</a:t>
            </a:r>
          </a:p>
          <a:p>
            <a:pPr lvl="1"/>
            <a:r>
              <a:rPr lang="en-US" dirty="0" smtClean="0"/>
              <a:t>TQM (total quality management) </a:t>
            </a:r>
            <a:r>
              <a:rPr lang="en-US" dirty="0"/>
              <a:t>concepts and statistical SQA</a:t>
            </a:r>
          </a:p>
          <a:p>
            <a:pPr lvl="1"/>
            <a:r>
              <a:rPr lang="en-US" dirty="0" smtClean="0"/>
              <a:t>Examining </a:t>
            </a:r>
            <a:r>
              <a:rPr lang="en-US" dirty="0"/>
              <a:t>risk sources that lie beyond the bounds of the software</a:t>
            </a:r>
          </a:p>
          <a:p>
            <a:pPr lvl="1"/>
            <a:r>
              <a:rPr lang="en-US" dirty="0" smtClean="0"/>
              <a:t>Developing </a:t>
            </a:r>
            <a:r>
              <a:rPr lang="en-US" dirty="0"/>
              <a:t>the skill to manage change</a:t>
            </a:r>
          </a:p>
        </p:txBody>
      </p:sp>
      <p:sp>
        <p:nvSpPr>
          <p:cNvPr id="4" name="TextBox 3"/>
          <p:cNvSpPr txBox="1"/>
          <p:nvPr/>
        </p:nvSpPr>
        <p:spPr>
          <a:xfrm>
            <a:off x="9674958" y="6387353"/>
            <a:ext cx="1813638"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0770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Principle of Risk Management</a:t>
            </a:r>
            <a:endParaRPr lang="id-ID" dirty="0"/>
          </a:p>
        </p:txBody>
      </p:sp>
      <p:sp>
        <p:nvSpPr>
          <p:cNvPr id="3" name="Content Placeholder 2"/>
          <p:cNvSpPr>
            <a:spLocks noGrp="1"/>
          </p:cNvSpPr>
          <p:nvPr>
            <p:ph idx="1"/>
          </p:nvPr>
        </p:nvSpPr>
        <p:spPr>
          <a:xfrm>
            <a:off x="1484310" y="1551709"/>
            <a:ext cx="10018713" cy="4724400"/>
          </a:xfrm>
        </p:spPr>
        <p:txBody>
          <a:bodyPr anchor="t">
            <a:normAutofit fontScale="77500" lnSpcReduction="20000"/>
          </a:bodyPr>
          <a:lstStyle/>
          <a:p>
            <a:r>
              <a:rPr lang="en-US" dirty="0">
                <a:solidFill>
                  <a:srgbClr val="FF0000"/>
                </a:solidFill>
              </a:rPr>
              <a:t>Maintain a global perspective</a:t>
            </a:r>
            <a:r>
              <a:rPr lang="en-US" dirty="0"/>
              <a:t>—view software </a:t>
            </a:r>
            <a:r>
              <a:rPr lang="en-US" dirty="0" smtClean="0"/>
              <a:t>risks within </a:t>
            </a:r>
            <a:r>
              <a:rPr lang="en-US" dirty="0"/>
              <a:t>the context of a system in which it is </a:t>
            </a:r>
            <a:r>
              <a:rPr lang="en-US" dirty="0" smtClean="0"/>
              <a:t>a component </a:t>
            </a:r>
            <a:r>
              <a:rPr lang="en-US" dirty="0"/>
              <a:t>and the business problem that it </a:t>
            </a:r>
            <a:r>
              <a:rPr lang="en-US" dirty="0" smtClean="0"/>
              <a:t>is intended </a:t>
            </a:r>
            <a:r>
              <a:rPr lang="en-US" dirty="0"/>
              <a:t>to solve</a:t>
            </a:r>
          </a:p>
          <a:p>
            <a:r>
              <a:rPr lang="en-US" dirty="0">
                <a:solidFill>
                  <a:srgbClr val="FF0000"/>
                </a:solidFill>
              </a:rPr>
              <a:t>Take a forward-looking view</a:t>
            </a:r>
            <a:r>
              <a:rPr lang="en-US" dirty="0"/>
              <a:t>—think about the </a:t>
            </a:r>
            <a:r>
              <a:rPr lang="en-US" dirty="0" smtClean="0"/>
              <a:t>risks that </a:t>
            </a:r>
            <a:r>
              <a:rPr lang="en-US" dirty="0"/>
              <a:t>may arise in the future (e.g., due to changes in </a:t>
            </a:r>
            <a:r>
              <a:rPr lang="en-US" dirty="0" smtClean="0"/>
              <a:t>the software</a:t>
            </a:r>
            <a:r>
              <a:rPr lang="en-US" dirty="0"/>
              <a:t>); establish contingency plans so that </a:t>
            </a:r>
            <a:r>
              <a:rPr lang="en-US" dirty="0" smtClean="0"/>
              <a:t>future events </a:t>
            </a:r>
            <a:r>
              <a:rPr lang="en-US" dirty="0"/>
              <a:t>are manageable.</a:t>
            </a:r>
          </a:p>
          <a:p>
            <a:r>
              <a:rPr lang="en-US" dirty="0">
                <a:solidFill>
                  <a:srgbClr val="FF0000"/>
                </a:solidFill>
              </a:rPr>
              <a:t>Encourage open communication</a:t>
            </a:r>
            <a:r>
              <a:rPr lang="en-US" dirty="0"/>
              <a:t>—if someone </a:t>
            </a:r>
            <a:r>
              <a:rPr lang="en-US" dirty="0" smtClean="0"/>
              <a:t>states a </a:t>
            </a:r>
            <a:r>
              <a:rPr lang="en-US" dirty="0"/>
              <a:t>potential risk, don’t discount it. If a risk is </a:t>
            </a:r>
            <a:r>
              <a:rPr lang="en-US" dirty="0" smtClean="0"/>
              <a:t>proposed in </a:t>
            </a:r>
            <a:r>
              <a:rPr lang="en-US" dirty="0"/>
              <a:t>an informal manner, consider it. </a:t>
            </a:r>
            <a:r>
              <a:rPr lang="en-US" dirty="0" smtClean="0"/>
              <a:t>Encourage all </a:t>
            </a:r>
            <a:r>
              <a:rPr lang="en-US" dirty="0"/>
              <a:t>stakeholders and users to suggest risks at any time.</a:t>
            </a:r>
          </a:p>
          <a:p>
            <a:r>
              <a:rPr lang="en-US" dirty="0">
                <a:solidFill>
                  <a:srgbClr val="FF0000"/>
                </a:solidFill>
              </a:rPr>
              <a:t>Integrate</a:t>
            </a:r>
            <a:r>
              <a:rPr lang="en-US" dirty="0"/>
              <a:t>—a consideration of risk must be </a:t>
            </a:r>
            <a:r>
              <a:rPr lang="en-US" dirty="0" smtClean="0"/>
              <a:t>integrated into </a:t>
            </a:r>
            <a:r>
              <a:rPr lang="en-US" dirty="0"/>
              <a:t>the software process.</a:t>
            </a:r>
          </a:p>
          <a:p>
            <a:r>
              <a:rPr lang="en-US" dirty="0">
                <a:solidFill>
                  <a:srgbClr val="FF0000"/>
                </a:solidFill>
              </a:rPr>
              <a:t>Emphasize a continuous process</a:t>
            </a:r>
            <a:r>
              <a:rPr lang="en-US" dirty="0"/>
              <a:t>—the </a:t>
            </a:r>
            <a:r>
              <a:rPr lang="en-US" dirty="0" smtClean="0"/>
              <a:t>team must </a:t>
            </a:r>
            <a:r>
              <a:rPr lang="en-US" dirty="0"/>
              <a:t>be vigilant throughout the software </a:t>
            </a:r>
            <a:r>
              <a:rPr lang="en-US" dirty="0" smtClean="0"/>
              <a:t>process, modifying </a:t>
            </a:r>
            <a:r>
              <a:rPr lang="en-US" dirty="0"/>
              <a:t>identified risks as more information </a:t>
            </a:r>
            <a:r>
              <a:rPr lang="en-US" dirty="0" smtClean="0"/>
              <a:t>is known </a:t>
            </a:r>
            <a:r>
              <a:rPr lang="en-US" dirty="0"/>
              <a:t>and adding new ones as better insight </a:t>
            </a:r>
            <a:r>
              <a:rPr lang="en-US" dirty="0" smtClean="0"/>
              <a:t>is achieved</a:t>
            </a:r>
            <a:r>
              <a:rPr lang="en-US" dirty="0"/>
              <a:t>.</a:t>
            </a:r>
          </a:p>
          <a:p>
            <a:r>
              <a:rPr lang="en-US" dirty="0">
                <a:solidFill>
                  <a:srgbClr val="FF0000"/>
                </a:solidFill>
              </a:rPr>
              <a:t>Develop a shared product vision</a:t>
            </a:r>
            <a:r>
              <a:rPr lang="en-US" dirty="0"/>
              <a:t>—if </a:t>
            </a:r>
            <a:r>
              <a:rPr lang="en-US" dirty="0" smtClean="0"/>
              <a:t>all stakeholders </a:t>
            </a:r>
            <a:r>
              <a:rPr lang="en-US" dirty="0"/>
              <a:t>share the same vision of the software, it </a:t>
            </a:r>
            <a:r>
              <a:rPr lang="en-US" dirty="0" smtClean="0"/>
              <a:t>is likely </a:t>
            </a:r>
            <a:r>
              <a:rPr lang="en-US" dirty="0"/>
              <a:t>that better risk identification and assessment </a:t>
            </a:r>
            <a:r>
              <a:rPr lang="en-US" dirty="0" smtClean="0"/>
              <a:t>will occur</a:t>
            </a:r>
            <a:r>
              <a:rPr lang="en-US" dirty="0"/>
              <a:t>.</a:t>
            </a:r>
          </a:p>
          <a:p>
            <a:r>
              <a:rPr lang="en-US" dirty="0">
                <a:solidFill>
                  <a:srgbClr val="FF0000"/>
                </a:solidFill>
              </a:rPr>
              <a:t>Encourage teamwork</a:t>
            </a:r>
            <a:r>
              <a:rPr lang="en-US" dirty="0"/>
              <a:t>—the talents, skills, </a:t>
            </a:r>
            <a:r>
              <a:rPr lang="en-US" dirty="0" smtClean="0"/>
              <a:t>and knowledge </a:t>
            </a:r>
            <a:r>
              <a:rPr lang="en-US" dirty="0"/>
              <a:t>of all stakeholders should be </a:t>
            </a:r>
            <a:r>
              <a:rPr lang="en-US" dirty="0" smtClean="0"/>
              <a:t>pooled when </a:t>
            </a:r>
            <a:r>
              <a:rPr lang="en-US" dirty="0"/>
              <a:t>risk management activities are conducted.</a:t>
            </a:r>
          </a:p>
        </p:txBody>
      </p:sp>
      <p:sp>
        <p:nvSpPr>
          <p:cNvPr id="4" name="TextBox 3"/>
          <p:cNvSpPr txBox="1"/>
          <p:nvPr/>
        </p:nvSpPr>
        <p:spPr>
          <a:xfrm>
            <a:off x="9674958" y="6387353"/>
            <a:ext cx="1813638"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7020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of Risks</a:t>
            </a:r>
            <a:endParaRPr lang="id-ID" dirty="0"/>
          </a:p>
        </p:txBody>
      </p:sp>
      <p:sp>
        <p:nvSpPr>
          <p:cNvPr id="4" name="TextBox 3"/>
          <p:cNvSpPr txBox="1"/>
          <p:nvPr/>
        </p:nvSpPr>
        <p:spPr>
          <a:xfrm>
            <a:off x="9674958" y="6387353"/>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805393156"/>
              </p:ext>
            </p:extLst>
          </p:nvPr>
        </p:nvGraphicFramePr>
        <p:xfrm>
          <a:off x="1772490" y="1425761"/>
          <a:ext cx="9838110" cy="5222240"/>
        </p:xfrm>
        <a:graphic>
          <a:graphicData uri="http://schemas.openxmlformats.org/drawingml/2006/table">
            <a:tbl>
              <a:tblPr firstRow="1" bandRow="1">
                <a:tableStyleId>{5C22544A-7EE6-4342-B048-85BDC9FD1C3A}</a:tableStyleId>
              </a:tblPr>
              <a:tblGrid>
                <a:gridCol w="2019580"/>
                <a:gridCol w="1290918"/>
                <a:gridCol w="6527612"/>
              </a:tblGrid>
              <a:tr h="370840">
                <a:tc>
                  <a:txBody>
                    <a:bodyPr/>
                    <a:lstStyle/>
                    <a:p>
                      <a:pPr algn="just">
                        <a:spcAft>
                          <a:spcPts val="0"/>
                        </a:spcAft>
                      </a:pPr>
                      <a:r>
                        <a:rPr lang="en-GB" sz="1600" b="1" dirty="0" smtClean="0">
                          <a:solidFill>
                            <a:srgbClr val="000000"/>
                          </a:solidFill>
                          <a:latin typeface="+mj-lt"/>
                          <a:ea typeface="Times New Roman"/>
                          <a:cs typeface="Arial"/>
                        </a:rPr>
                        <a:t>Risk</a:t>
                      </a:r>
                      <a:endParaRPr lang="en-GB" sz="16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1600" b="1" dirty="0">
                          <a:solidFill>
                            <a:srgbClr val="000000"/>
                          </a:solidFill>
                          <a:latin typeface="+mj-lt"/>
                          <a:ea typeface="Times New Roman"/>
                          <a:cs typeface="Arial"/>
                        </a:rPr>
                        <a:t>Affects</a:t>
                      </a:r>
                    </a:p>
                  </a:txBody>
                  <a:tcPr marL="73025" marR="73025" marT="91440" marB="91440"/>
                </a:tc>
                <a:tc>
                  <a:txBody>
                    <a:bodyPr/>
                    <a:lstStyle/>
                    <a:p>
                      <a:pPr algn="just">
                        <a:spcAft>
                          <a:spcPts val="0"/>
                        </a:spcAft>
                      </a:pPr>
                      <a:r>
                        <a:rPr lang="en-GB" sz="1600" b="1" dirty="0" smtClean="0">
                          <a:solidFill>
                            <a:srgbClr val="000000"/>
                          </a:solidFill>
                          <a:latin typeface="+mj-lt"/>
                          <a:ea typeface="Times New Roman"/>
                          <a:cs typeface="Arial"/>
                        </a:rPr>
                        <a:t>Description</a:t>
                      </a:r>
                      <a:endParaRPr lang="en-GB" sz="1600" b="1" dirty="0">
                        <a:solidFill>
                          <a:srgbClr val="000000"/>
                        </a:solidFill>
                        <a:latin typeface="+mj-lt"/>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mj-lt"/>
                          <a:ea typeface="Times New Roman"/>
                          <a:cs typeface="Arial"/>
                        </a:rPr>
                        <a:t>Staff </a:t>
                      </a:r>
                      <a:r>
                        <a:rPr lang="en-GB" sz="1600" dirty="0">
                          <a:solidFill>
                            <a:srgbClr val="000000"/>
                          </a:solidFill>
                          <a:latin typeface="+mj-lt"/>
                          <a:ea typeface="Times New Roman"/>
                          <a:cs typeface="Arial"/>
                        </a:rPr>
                        <a:t>turnover</a:t>
                      </a:r>
                    </a:p>
                  </a:txBody>
                  <a:tcPr marL="73025" marR="73025" marT="0" marB="91440"/>
                </a:tc>
                <a:tc>
                  <a:txBody>
                    <a:bodyPr/>
                    <a:lstStyle/>
                    <a:p>
                      <a:pPr algn="l">
                        <a:spcAft>
                          <a:spcPts val="0"/>
                        </a:spcAft>
                      </a:pPr>
                      <a:r>
                        <a:rPr lang="en-GB" sz="1600">
                          <a:solidFill>
                            <a:srgbClr val="000000"/>
                          </a:solidFill>
                          <a:latin typeface="+mj-lt"/>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Management change</a:t>
                      </a:r>
                    </a:p>
                  </a:txBody>
                  <a:tcPr marL="73025" marR="73025" marT="0" marB="91440"/>
                </a:tc>
                <a:tc>
                  <a:txBody>
                    <a:bodyPr/>
                    <a:lstStyle/>
                    <a:p>
                      <a:pPr algn="l">
                        <a:spcAft>
                          <a:spcPts val="0"/>
                        </a:spcAft>
                      </a:pPr>
                      <a:r>
                        <a:rPr lang="en-GB" sz="1600" dirty="0">
                          <a:solidFill>
                            <a:srgbClr val="000000"/>
                          </a:solidFill>
                          <a:latin typeface="+mj-lt"/>
                          <a:ea typeface="Times New Roman"/>
                          <a:cs typeface="Arial"/>
                        </a:rPr>
                        <a:t>Project </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Hardware unavailability</a:t>
                      </a:r>
                    </a:p>
                  </a:txBody>
                  <a:tcPr marL="73025" marR="73025" marT="0" marB="91440"/>
                </a:tc>
                <a:tc>
                  <a:txBody>
                    <a:bodyPr/>
                    <a:lstStyle/>
                    <a:p>
                      <a:pPr algn="l">
                        <a:spcAft>
                          <a:spcPts val="0"/>
                        </a:spcAft>
                      </a:pPr>
                      <a:r>
                        <a:rPr lang="en-GB" sz="1600" dirty="0">
                          <a:solidFill>
                            <a:srgbClr val="000000"/>
                          </a:solidFill>
                          <a:latin typeface="+mj-lt"/>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Requirements change</a:t>
                      </a:r>
                    </a:p>
                  </a:txBody>
                  <a:tcPr marL="73025" marR="73025" marT="0" marB="91440"/>
                </a:tc>
                <a:tc>
                  <a:txBody>
                    <a:bodyPr/>
                    <a:lstStyle/>
                    <a:p>
                      <a:pPr algn="l">
                        <a:spcAft>
                          <a:spcPts val="0"/>
                        </a:spcAft>
                      </a:pPr>
                      <a:r>
                        <a:rPr lang="en-GB" sz="1600">
                          <a:solidFill>
                            <a:srgbClr val="000000"/>
                          </a:solidFill>
                          <a:latin typeface="+mj-lt"/>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Specification delays</a:t>
                      </a:r>
                    </a:p>
                  </a:txBody>
                  <a:tcPr marL="73025" marR="73025" marT="0" marB="91440"/>
                </a:tc>
                <a:tc>
                  <a:txBody>
                    <a:bodyPr/>
                    <a:lstStyle/>
                    <a:p>
                      <a:pPr algn="l">
                        <a:spcAft>
                          <a:spcPts val="0"/>
                        </a:spcAft>
                      </a:pPr>
                      <a:r>
                        <a:rPr lang="en-GB" sz="1600">
                          <a:solidFill>
                            <a:srgbClr val="000000"/>
                          </a:solidFill>
                          <a:latin typeface="+mj-lt"/>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Size underestimate</a:t>
                      </a:r>
                    </a:p>
                  </a:txBody>
                  <a:tcPr marL="73025" marR="73025" marT="0" marB="91440"/>
                </a:tc>
                <a:tc>
                  <a:txBody>
                    <a:bodyPr/>
                    <a:lstStyle/>
                    <a:p>
                      <a:pPr algn="l">
                        <a:spcAft>
                          <a:spcPts val="0"/>
                        </a:spcAft>
                      </a:pPr>
                      <a:r>
                        <a:rPr lang="en-GB" sz="1600">
                          <a:solidFill>
                            <a:srgbClr val="000000"/>
                          </a:solidFill>
                          <a:latin typeface="+mj-lt"/>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The size of the system has been underestimated.</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CASE tool underperformance</a:t>
                      </a:r>
                    </a:p>
                  </a:txBody>
                  <a:tcPr marL="73025" marR="73025" marT="0" marB="91440"/>
                </a:tc>
                <a:tc>
                  <a:txBody>
                    <a:bodyPr/>
                    <a:lstStyle/>
                    <a:p>
                      <a:pPr algn="l">
                        <a:spcAft>
                          <a:spcPts val="0"/>
                        </a:spcAft>
                      </a:pPr>
                      <a:r>
                        <a:rPr lang="en-GB" sz="1600">
                          <a:solidFill>
                            <a:srgbClr val="000000"/>
                          </a:solidFill>
                          <a:latin typeface="+mj-lt"/>
                          <a:ea typeface="Times New Roman"/>
                          <a:cs typeface="Arial"/>
                        </a:rPr>
                        <a:t>Product</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Technology change</a:t>
                      </a:r>
                    </a:p>
                  </a:txBody>
                  <a:tcPr marL="73025" marR="73025" marT="0" marB="91440"/>
                </a:tc>
                <a:tc>
                  <a:txBody>
                    <a:bodyPr/>
                    <a:lstStyle/>
                    <a:p>
                      <a:pPr algn="l">
                        <a:spcAft>
                          <a:spcPts val="0"/>
                        </a:spcAft>
                      </a:pPr>
                      <a:r>
                        <a:rPr lang="en-GB" sz="1600">
                          <a:solidFill>
                            <a:srgbClr val="000000"/>
                          </a:solidFill>
                          <a:latin typeface="+mj-lt"/>
                          <a:ea typeface="Times New Roman"/>
                          <a:cs typeface="Arial"/>
                        </a:rPr>
                        <a:t>Business</a:t>
                      </a:r>
                    </a:p>
                  </a:txBody>
                  <a:tcPr marL="73025" marR="73025" marT="0" marB="91440"/>
                </a:tc>
                <a:tc>
                  <a:txBody>
                    <a:bodyPr/>
                    <a:lstStyle/>
                    <a:p>
                      <a:pPr algn="just">
                        <a:spcAft>
                          <a:spcPts val="0"/>
                        </a:spcAft>
                      </a:pPr>
                      <a:r>
                        <a:rPr lang="en-GB" sz="1600">
                          <a:solidFill>
                            <a:srgbClr val="000000"/>
                          </a:solidFill>
                          <a:latin typeface="+mj-lt"/>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600">
                          <a:solidFill>
                            <a:srgbClr val="000000"/>
                          </a:solidFill>
                          <a:latin typeface="+mj-lt"/>
                          <a:ea typeface="Times New Roman"/>
                          <a:cs typeface="Arial"/>
                        </a:rPr>
                        <a:t>Product competition</a:t>
                      </a:r>
                    </a:p>
                  </a:txBody>
                  <a:tcPr marL="73025" marR="73025" marT="0" marB="91440"/>
                </a:tc>
                <a:tc>
                  <a:txBody>
                    <a:bodyPr/>
                    <a:lstStyle/>
                    <a:p>
                      <a:pPr algn="l">
                        <a:spcAft>
                          <a:spcPts val="0"/>
                        </a:spcAft>
                      </a:pPr>
                      <a:r>
                        <a:rPr lang="en-GB" sz="1600">
                          <a:solidFill>
                            <a:srgbClr val="000000"/>
                          </a:solidFill>
                          <a:latin typeface="+mj-lt"/>
                          <a:ea typeface="Times New Roman"/>
                          <a:cs typeface="Arial"/>
                        </a:rPr>
                        <a:t>Business</a:t>
                      </a:r>
                    </a:p>
                  </a:txBody>
                  <a:tcPr marL="73025" marR="73025" marT="0" marB="91440"/>
                </a:tc>
                <a:tc>
                  <a:txBody>
                    <a:bodyPr/>
                    <a:lstStyle/>
                    <a:p>
                      <a:pPr algn="just">
                        <a:spcAft>
                          <a:spcPts val="0"/>
                        </a:spcAft>
                      </a:pPr>
                      <a:r>
                        <a:rPr lang="en-GB" sz="1600" dirty="0">
                          <a:solidFill>
                            <a:srgbClr val="000000"/>
                          </a:solidFill>
                          <a:latin typeface="+mj-lt"/>
                          <a:ea typeface="Times New Roman"/>
                          <a:cs typeface="Arial"/>
                        </a:rPr>
                        <a:t>A competitive product is marketed before the system is completed</a:t>
                      </a:r>
                      <a:r>
                        <a:rPr lang="en-GB" sz="1600" dirty="0" smtClean="0">
                          <a:solidFill>
                            <a:srgbClr val="000000"/>
                          </a:solidFill>
                          <a:latin typeface="+mj-lt"/>
                          <a:ea typeface="Times New Roman"/>
                          <a:cs typeface="Arial"/>
                        </a:rPr>
                        <a:t>.</a:t>
                      </a:r>
                      <a:endParaRPr lang="en-GB" sz="16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24931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699</TotalTime>
  <Words>3320</Words>
  <Application>Microsoft Office PowerPoint</Application>
  <PresentationFormat>Widescreen</PresentationFormat>
  <Paragraphs>335</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Corbel</vt:lpstr>
      <vt:lpstr>Times New Roman</vt:lpstr>
      <vt:lpstr>Parallax</vt:lpstr>
      <vt:lpstr>Software Risk Management</vt:lpstr>
      <vt:lpstr>Overview</vt:lpstr>
      <vt:lpstr>Important Goals of Project Management</vt:lpstr>
      <vt:lpstr>Project Manager Responsibility</vt:lpstr>
      <vt:lpstr>Risk Management</vt:lpstr>
      <vt:lpstr>Reactive Risk Management</vt:lpstr>
      <vt:lpstr>Proactive Risk Management</vt:lpstr>
      <vt:lpstr>Principle of Risk Management</vt:lpstr>
      <vt:lpstr>Example of Risks</vt:lpstr>
      <vt:lpstr>The Risk Management Process</vt:lpstr>
      <vt:lpstr>Risk Identification</vt:lpstr>
      <vt:lpstr>Risk Identification</vt:lpstr>
      <vt:lpstr>Risk Analysis</vt:lpstr>
      <vt:lpstr>Risk Types and Example</vt:lpstr>
      <vt:lpstr>Risk Types and Example</vt:lpstr>
      <vt:lpstr>Risk Projection</vt:lpstr>
      <vt:lpstr>Risk Impact Assessment</vt:lpstr>
      <vt:lpstr>Risk Planning</vt:lpstr>
      <vt:lpstr>Risk Management Strategies</vt:lpstr>
      <vt:lpstr>Risk Management Strategies</vt:lpstr>
      <vt:lpstr>Risk Monitoring</vt:lpstr>
      <vt:lpstr>Risk Indicators</vt:lpstr>
      <vt:lpstr>Developing a Risk Table </vt:lpstr>
      <vt:lpstr>Risk Exposure (RE)</vt:lpstr>
      <vt:lpstr>Risk Exposure (RE)</vt:lpstr>
      <vt:lpstr>Risk Information Sheet (RIS)</vt:lpstr>
      <vt:lpstr>International Risk Management Standards</vt:lpstr>
      <vt:lpstr>International Risk Management Standards</vt:lpstr>
      <vt:lpstr>International Risk Management Standards</vt:lpstr>
      <vt:lpstr>International Risk Management Standards</vt:lpstr>
      <vt:lpstr>International Risk Management Standards</vt:lpstr>
      <vt:lpstr>Some interesting stuff…</vt:lpstr>
      <vt:lpstr>A Small Case Study</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Risk Management</dc:title>
  <dc:creator>Achmad Solichin</dc:creator>
  <cp:lastModifiedBy>Achmad Solichin</cp:lastModifiedBy>
  <cp:revision>137</cp:revision>
  <dcterms:created xsi:type="dcterms:W3CDTF">2015-07-15T04:19:32Z</dcterms:created>
  <dcterms:modified xsi:type="dcterms:W3CDTF">2015-09-19T07:08:24Z</dcterms:modified>
</cp:coreProperties>
</file>