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4"/>
  </p:notes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8" r:id="rId21"/>
    <p:sldId id="279" r:id="rId22"/>
    <p:sldId id="280" r:id="rId23"/>
    <p:sldId id="281" r:id="rId24"/>
    <p:sldId id="282" r:id="rId25"/>
    <p:sldId id="283" r:id="rId26"/>
    <p:sldId id="285" r:id="rId27"/>
    <p:sldId id="286" r:id="rId28"/>
    <p:sldId id="287" r:id="rId29"/>
    <p:sldId id="288" r:id="rId30"/>
    <p:sldId id="289" r:id="rId31"/>
    <p:sldId id="290" r:id="rId32"/>
    <p:sldId id="291" r:id="rId33"/>
    <p:sldId id="292" r:id="rId34"/>
    <p:sldId id="293" r:id="rId35"/>
    <p:sldId id="294" r:id="rId36"/>
    <p:sldId id="295" r:id="rId37"/>
    <p:sldId id="321"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 id="315" r:id="rId57"/>
    <p:sldId id="316" r:id="rId58"/>
    <p:sldId id="317" r:id="rId59"/>
    <p:sldId id="318" r:id="rId60"/>
    <p:sldId id="319" r:id="rId61"/>
    <p:sldId id="320" r:id="rId62"/>
    <p:sldId id="322" r:id="rId63"/>
    <p:sldId id="323" r:id="rId64"/>
    <p:sldId id="324" r:id="rId65"/>
    <p:sldId id="325" r:id="rId66"/>
    <p:sldId id="326" r:id="rId67"/>
    <p:sldId id="327" r:id="rId68"/>
    <p:sldId id="328" r:id="rId69"/>
    <p:sldId id="329" r:id="rId70"/>
    <p:sldId id="330" r:id="rId71"/>
    <p:sldId id="331" r:id="rId72"/>
    <p:sldId id="332" r:id="rId73"/>
    <p:sldId id="333" r:id="rId74"/>
    <p:sldId id="334" r:id="rId75"/>
    <p:sldId id="335" r:id="rId76"/>
    <p:sldId id="336" r:id="rId77"/>
    <p:sldId id="337" r:id="rId78"/>
    <p:sldId id="338" r:id="rId79"/>
    <p:sldId id="339" r:id="rId80"/>
    <p:sldId id="340" r:id="rId81"/>
    <p:sldId id="257" r:id="rId82"/>
    <p:sldId id="258" r:id="rId8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7" d="100"/>
          <a:sy n="67"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9A57F2-2A02-4932-97C4-6CAE289255FD}"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id-ID"/>
        </a:p>
      </dgm:t>
    </dgm:pt>
    <dgm:pt modelId="{0FF33DFA-0277-40C3-BA31-8152587D92ED}">
      <dgm:prSet/>
      <dgm:spPr/>
      <dgm:t>
        <a:bodyPr/>
        <a:lstStyle/>
        <a:p>
          <a:pPr rtl="0"/>
          <a:r>
            <a:rPr lang="en-US" dirty="0" smtClean="0"/>
            <a:t>Measure</a:t>
          </a:r>
          <a:endParaRPr lang="id-ID" dirty="0"/>
        </a:p>
      </dgm:t>
    </dgm:pt>
    <dgm:pt modelId="{0BC6D469-3B73-42C0-9EF3-30D683A414EC}" type="parTrans" cxnId="{04BE7E60-4602-424B-8BAC-794E3B91DBEA}">
      <dgm:prSet/>
      <dgm:spPr/>
      <dgm:t>
        <a:bodyPr/>
        <a:lstStyle/>
        <a:p>
          <a:endParaRPr lang="id-ID"/>
        </a:p>
      </dgm:t>
    </dgm:pt>
    <dgm:pt modelId="{0C1DC669-C8E4-4697-8451-2754785D73BA}" type="sibTrans" cxnId="{04BE7E60-4602-424B-8BAC-794E3B91DBEA}">
      <dgm:prSet/>
      <dgm:spPr/>
      <dgm:t>
        <a:bodyPr/>
        <a:lstStyle/>
        <a:p>
          <a:endParaRPr lang="id-ID"/>
        </a:p>
      </dgm:t>
    </dgm:pt>
    <dgm:pt modelId="{B519F052-22AA-4C2D-AD7D-D0554373AED0}">
      <dgm:prSet/>
      <dgm:spPr/>
      <dgm:t>
        <a:bodyPr/>
        <a:lstStyle/>
        <a:p>
          <a:pPr rtl="0"/>
          <a:r>
            <a:rPr lang="en-US" dirty="0" smtClean="0"/>
            <a:t>quantitative indication of extent, amount, dimension, capacity, or size of some attribute of a product or process. </a:t>
          </a:r>
          <a:endParaRPr lang="id-ID" dirty="0"/>
        </a:p>
      </dgm:t>
    </dgm:pt>
    <dgm:pt modelId="{CE5883A4-E8C1-4C45-AAF1-CB56926C6AFB}" type="parTrans" cxnId="{18C6FEE8-241B-489F-A9C7-67668AF2C1E3}">
      <dgm:prSet/>
      <dgm:spPr/>
      <dgm:t>
        <a:bodyPr/>
        <a:lstStyle/>
        <a:p>
          <a:endParaRPr lang="id-ID"/>
        </a:p>
      </dgm:t>
    </dgm:pt>
    <dgm:pt modelId="{8A9FEE6E-6D95-452E-AD6A-2444677FD353}" type="sibTrans" cxnId="{18C6FEE8-241B-489F-A9C7-67668AF2C1E3}">
      <dgm:prSet/>
      <dgm:spPr/>
      <dgm:t>
        <a:bodyPr/>
        <a:lstStyle/>
        <a:p>
          <a:endParaRPr lang="id-ID"/>
        </a:p>
      </dgm:t>
    </dgm:pt>
    <dgm:pt modelId="{D67D0D10-4B8D-4F16-A3F9-0C1C138687A6}">
      <dgm:prSet/>
      <dgm:spPr/>
      <dgm:t>
        <a:bodyPr/>
        <a:lstStyle/>
        <a:p>
          <a:pPr rtl="0"/>
          <a:r>
            <a:rPr lang="en-US" dirty="0" smtClean="0"/>
            <a:t>Metric</a:t>
          </a:r>
          <a:endParaRPr lang="id-ID" dirty="0"/>
        </a:p>
      </dgm:t>
    </dgm:pt>
    <dgm:pt modelId="{93A0FAF1-23D9-4FD1-BDAE-633B98E5DF9D}" type="parTrans" cxnId="{B84DFB46-4878-4EED-927C-243F5D4C1F4D}">
      <dgm:prSet/>
      <dgm:spPr/>
      <dgm:t>
        <a:bodyPr/>
        <a:lstStyle/>
        <a:p>
          <a:endParaRPr lang="id-ID"/>
        </a:p>
      </dgm:t>
    </dgm:pt>
    <dgm:pt modelId="{1E854152-A47A-425F-A078-15D2DC6F7953}" type="sibTrans" cxnId="{B84DFB46-4878-4EED-927C-243F5D4C1F4D}">
      <dgm:prSet/>
      <dgm:spPr/>
      <dgm:t>
        <a:bodyPr/>
        <a:lstStyle/>
        <a:p>
          <a:endParaRPr lang="id-ID"/>
        </a:p>
      </dgm:t>
    </dgm:pt>
    <dgm:pt modelId="{8BBCA86B-F780-41E1-BB6B-FD0B98224FFB}">
      <dgm:prSet/>
      <dgm:spPr/>
      <dgm:t>
        <a:bodyPr/>
        <a:lstStyle/>
        <a:p>
          <a:pPr rtl="0"/>
          <a:r>
            <a:rPr lang="en-US" dirty="0" smtClean="0"/>
            <a:t>quantitative measure of degree to which a system, component or process possesses a given attribute.  “A handle or guess about a given attribute.”</a:t>
          </a:r>
          <a:endParaRPr lang="id-ID" dirty="0"/>
        </a:p>
      </dgm:t>
    </dgm:pt>
    <dgm:pt modelId="{71EDFE52-49AC-41EB-AB35-DFF72772A78E}" type="parTrans" cxnId="{7EDAD3CE-8BA4-4D61-841B-BF8C5521CD6C}">
      <dgm:prSet/>
      <dgm:spPr/>
      <dgm:t>
        <a:bodyPr/>
        <a:lstStyle/>
        <a:p>
          <a:endParaRPr lang="id-ID"/>
        </a:p>
      </dgm:t>
    </dgm:pt>
    <dgm:pt modelId="{204E16BE-54C8-4829-A75E-29E7901C43DB}" type="sibTrans" cxnId="{7EDAD3CE-8BA4-4D61-841B-BF8C5521CD6C}">
      <dgm:prSet/>
      <dgm:spPr/>
      <dgm:t>
        <a:bodyPr/>
        <a:lstStyle/>
        <a:p>
          <a:endParaRPr lang="id-ID"/>
        </a:p>
      </dgm:t>
    </dgm:pt>
    <dgm:pt modelId="{2A52C3CF-453E-4E41-94AD-706C0688A055}">
      <dgm:prSet/>
      <dgm:spPr/>
      <dgm:t>
        <a:bodyPr/>
        <a:lstStyle/>
        <a:p>
          <a:pPr rtl="0"/>
          <a:r>
            <a:rPr lang="en-US" dirty="0" smtClean="0"/>
            <a:t>Ex: Number of errors</a:t>
          </a:r>
          <a:endParaRPr lang="id-ID" dirty="0"/>
        </a:p>
      </dgm:t>
    </dgm:pt>
    <dgm:pt modelId="{D4317E95-C21A-48E7-9951-102E5A7798E4}" type="parTrans" cxnId="{90583591-1935-4AD6-98BA-8238829B14F2}">
      <dgm:prSet/>
      <dgm:spPr/>
      <dgm:t>
        <a:bodyPr/>
        <a:lstStyle/>
        <a:p>
          <a:endParaRPr lang="id-ID"/>
        </a:p>
      </dgm:t>
    </dgm:pt>
    <dgm:pt modelId="{5F28CC76-4B4F-4D6A-9E4A-DEBF48C045F6}" type="sibTrans" cxnId="{90583591-1935-4AD6-98BA-8238829B14F2}">
      <dgm:prSet/>
      <dgm:spPr/>
      <dgm:t>
        <a:bodyPr/>
        <a:lstStyle/>
        <a:p>
          <a:endParaRPr lang="id-ID"/>
        </a:p>
      </dgm:t>
    </dgm:pt>
    <dgm:pt modelId="{E8336A33-11C5-486A-B4B3-6DD5378D95EA}">
      <dgm:prSet/>
      <dgm:spPr/>
      <dgm:t>
        <a:bodyPr/>
        <a:lstStyle/>
        <a:p>
          <a:pPr rtl="0"/>
          <a:r>
            <a:rPr lang="en-US" dirty="0" smtClean="0"/>
            <a:t>Ex: Number of errors found per person hours expended</a:t>
          </a:r>
          <a:endParaRPr lang="id-ID" dirty="0"/>
        </a:p>
      </dgm:t>
    </dgm:pt>
    <dgm:pt modelId="{60C8EFA9-E00D-4227-8213-49510826AB10}" type="parTrans" cxnId="{1020AA0B-40BB-49C1-8F84-06E0B585C66E}">
      <dgm:prSet/>
      <dgm:spPr/>
      <dgm:t>
        <a:bodyPr/>
        <a:lstStyle/>
        <a:p>
          <a:endParaRPr lang="id-ID"/>
        </a:p>
      </dgm:t>
    </dgm:pt>
    <dgm:pt modelId="{91A3AEDE-3151-4BF6-A324-E6D9532A83AD}" type="sibTrans" cxnId="{1020AA0B-40BB-49C1-8F84-06E0B585C66E}">
      <dgm:prSet/>
      <dgm:spPr/>
      <dgm:t>
        <a:bodyPr/>
        <a:lstStyle/>
        <a:p>
          <a:endParaRPr lang="id-ID"/>
        </a:p>
      </dgm:t>
    </dgm:pt>
    <dgm:pt modelId="{6878F127-1389-4696-905A-48A3AC3F5588}" type="pres">
      <dgm:prSet presAssocID="{499A57F2-2A02-4932-97C4-6CAE289255FD}" presName="Name0" presStyleCnt="0">
        <dgm:presLayoutVars>
          <dgm:dir/>
          <dgm:animLvl val="lvl"/>
          <dgm:resizeHandles val="exact"/>
        </dgm:presLayoutVars>
      </dgm:prSet>
      <dgm:spPr/>
      <dgm:t>
        <a:bodyPr/>
        <a:lstStyle/>
        <a:p>
          <a:endParaRPr lang="id-ID"/>
        </a:p>
      </dgm:t>
    </dgm:pt>
    <dgm:pt modelId="{DA9346F5-A46C-48F5-9A57-2F9E413AF1C3}" type="pres">
      <dgm:prSet presAssocID="{0FF33DFA-0277-40C3-BA31-8152587D92ED}" presName="linNode" presStyleCnt="0"/>
      <dgm:spPr/>
    </dgm:pt>
    <dgm:pt modelId="{6F8D53E8-048E-4988-9FA7-83E017E0A6D1}" type="pres">
      <dgm:prSet presAssocID="{0FF33DFA-0277-40C3-BA31-8152587D92ED}" presName="parentText" presStyleLbl="node1" presStyleIdx="0" presStyleCnt="2">
        <dgm:presLayoutVars>
          <dgm:chMax val="1"/>
          <dgm:bulletEnabled val="1"/>
        </dgm:presLayoutVars>
      </dgm:prSet>
      <dgm:spPr/>
      <dgm:t>
        <a:bodyPr/>
        <a:lstStyle/>
        <a:p>
          <a:endParaRPr lang="id-ID"/>
        </a:p>
      </dgm:t>
    </dgm:pt>
    <dgm:pt modelId="{98CE4BAC-764D-462A-93BF-5B7DD4D97409}" type="pres">
      <dgm:prSet presAssocID="{0FF33DFA-0277-40C3-BA31-8152587D92ED}" presName="descendantText" presStyleLbl="alignAccFollowNode1" presStyleIdx="0" presStyleCnt="2">
        <dgm:presLayoutVars>
          <dgm:bulletEnabled val="1"/>
        </dgm:presLayoutVars>
      </dgm:prSet>
      <dgm:spPr/>
      <dgm:t>
        <a:bodyPr/>
        <a:lstStyle/>
        <a:p>
          <a:endParaRPr lang="id-ID"/>
        </a:p>
      </dgm:t>
    </dgm:pt>
    <dgm:pt modelId="{F3276D50-7DF7-4500-AD1C-0FD4EC7F1989}" type="pres">
      <dgm:prSet presAssocID="{0C1DC669-C8E4-4697-8451-2754785D73BA}" presName="sp" presStyleCnt="0"/>
      <dgm:spPr/>
    </dgm:pt>
    <dgm:pt modelId="{A9D204B5-CCCC-4F25-A200-F9D49CF86478}" type="pres">
      <dgm:prSet presAssocID="{D67D0D10-4B8D-4F16-A3F9-0C1C138687A6}" presName="linNode" presStyleCnt="0"/>
      <dgm:spPr/>
    </dgm:pt>
    <dgm:pt modelId="{2E2AF561-8AEB-42E0-91A8-8A47C3E42654}" type="pres">
      <dgm:prSet presAssocID="{D67D0D10-4B8D-4F16-A3F9-0C1C138687A6}" presName="parentText" presStyleLbl="node1" presStyleIdx="1" presStyleCnt="2">
        <dgm:presLayoutVars>
          <dgm:chMax val="1"/>
          <dgm:bulletEnabled val="1"/>
        </dgm:presLayoutVars>
      </dgm:prSet>
      <dgm:spPr/>
      <dgm:t>
        <a:bodyPr/>
        <a:lstStyle/>
        <a:p>
          <a:endParaRPr lang="id-ID"/>
        </a:p>
      </dgm:t>
    </dgm:pt>
    <dgm:pt modelId="{11608341-5132-4993-8FCC-316168F4DAB1}" type="pres">
      <dgm:prSet presAssocID="{D67D0D10-4B8D-4F16-A3F9-0C1C138687A6}" presName="descendantText" presStyleLbl="alignAccFollowNode1" presStyleIdx="1" presStyleCnt="2">
        <dgm:presLayoutVars>
          <dgm:bulletEnabled val="1"/>
        </dgm:presLayoutVars>
      </dgm:prSet>
      <dgm:spPr/>
      <dgm:t>
        <a:bodyPr/>
        <a:lstStyle/>
        <a:p>
          <a:endParaRPr lang="id-ID"/>
        </a:p>
      </dgm:t>
    </dgm:pt>
  </dgm:ptLst>
  <dgm:cxnLst>
    <dgm:cxn modelId="{C5A12B77-3F45-4DC2-A257-5D83A76750F8}" type="presOf" srcId="{0FF33DFA-0277-40C3-BA31-8152587D92ED}" destId="{6F8D53E8-048E-4988-9FA7-83E017E0A6D1}" srcOrd="0" destOrd="0" presId="urn:microsoft.com/office/officeart/2005/8/layout/vList5"/>
    <dgm:cxn modelId="{4BC82FCA-140D-4FE4-B16D-12DEC1CE0B4F}" type="presOf" srcId="{2A52C3CF-453E-4E41-94AD-706C0688A055}" destId="{98CE4BAC-764D-462A-93BF-5B7DD4D97409}" srcOrd="0" destOrd="1" presId="urn:microsoft.com/office/officeart/2005/8/layout/vList5"/>
    <dgm:cxn modelId="{2C516D55-E07F-4C6B-AD93-25D10B761438}" type="presOf" srcId="{B519F052-22AA-4C2D-AD7D-D0554373AED0}" destId="{98CE4BAC-764D-462A-93BF-5B7DD4D97409}" srcOrd="0" destOrd="0" presId="urn:microsoft.com/office/officeart/2005/8/layout/vList5"/>
    <dgm:cxn modelId="{90583591-1935-4AD6-98BA-8238829B14F2}" srcId="{0FF33DFA-0277-40C3-BA31-8152587D92ED}" destId="{2A52C3CF-453E-4E41-94AD-706C0688A055}" srcOrd="1" destOrd="0" parTransId="{D4317E95-C21A-48E7-9951-102E5A7798E4}" sibTransId="{5F28CC76-4B4F-4D6A-9E4A-DEBF48C045F6}"/>
    <dgm:cxn modelId="{A8CC8A00-5083-4ED3-AD70-5DA159DF2F18}" type="presOf" srcId="{D67D0D10-4B8D-4F16-A3F9-0C1C138687A6}" destId="{2E2AF561-8AEB-42E0-91A8-8A47C3E42654}" srcOrd="0" destOrd="0" presId="urn:microsoft.com/office/officeart/2005/8/layout/vList5"/>
    <dgm:cxn modelId="{04BE7E60-4602-424B-8BAC-794E3B91DBEA}" srcId="{499A57F2-2A02-4932-97C4-6CAE289255FD}" destId="{0FF33DFA-0277-40C3-BA31-8152587D92ED}" srcOrd="0" destOrd="0" parTransId="{0BC6D469-3B73-42C0-9EF3-30D683A414EC}" sibTransId="{0C1DC669-C8E4-4697-8451-2754785D73BA}"/>
    <dgm:cxn modelId="{1020AA0B-40BB-49C1-8F84-06E0B585C66E}" srcId="{D67D0D10-4B8D-4F16-A3F9-0C1C138687A6}" destId="{E8336A33-11C5-486A-B4B3-6DD5378D95EA}" srcOrd="1" destOrd="0" parTransId="{60C8EFA9-E00D-4227-8213-49510826AB10}" sibTransId="{91A3AEDE-3151-4BF6-A324-E6D9532A83AD}"/>
    <dgm:cxn modelId="{18C6FEE8-241B-489F-A9C7-67668AF2C1E3}" srcId="{0FF33DFA-0277-40C3-BA31-8152587D92ED}" destId="{B519F052-22AA-4C2D-AD7D-D0554373AED0}" srcOrd="0" destOrd="0" parTransId="{CE5883A4-E8C1-4C45-AAF1-CB56926C6AFB}" sibTransId="{8A9FEE6E-6D95-452E-AD6A-2444677FD353}"/>
    <dgm:cxn modelId="{B279B3A0-42D8-4187-9895-E5696ED03C9A}" type="presOf" srcId="{499A57F2-2A02-4932-97C4-6CAE289255FD}" destId="{6878F127-1389-4696-905A-48A3AC3F5588}" srcOrd="0" destOrd="0" presId="urn:microsoft.com/office/officeart/2005/8/layout/vList5"/>
    <dgm:cxn modelId="{7EDAD3CE-8BA4-4D61-841B-BF8C5521CD6C}" srcId="{D67D0D10-4B8D-4F16-A3F9-0C1C138687A6}" destId="{8BBCA86B-F780-41E1-BB6B-FD0B98224FFB}" srcOrd="0" destOrd="0" parTransId="{71EDFE52-49AC-41EB-AB35-DFF72772A78E}" sibTransId="{204E16BE-54C8-4829-A75E-29E7901C43DB}"/>
    <dgm:cxn modelId="{0C50D8C9-5306-4CB3-B185-39128409F3F7}" type="presOf" srcId="{E8336A33-11C5-486A-B4B3-6DD5378D95EA}" destId="{11608341-5132-4993-8FCC-316168F4DAB1}" srcOrd="0" destOrd="1" presId="urn:microsoft.com/office/officeart/2005/8/layout/vList5"/>
    <dgm:cxn modelId="{B84DFB46-4878-4EED-927C-243F5D4C1F4D}" srcId="{499A57F2-2A02-4932-97C4-6CAE289255FD}" destId="{D67D0D10-4B8D-4F16-A3F9-0C1C138687A6}" srcOrd="1" destOrd="0" parTransId="{93A0FAF1-23D9-4FD1-BDAE-633B98E5DF9D}" sibTransId="{1E854152-A47A-425F-A078-15D2DC6F7953}"/>
    <dgm:cxn modelId="{39A84E43-3789-47CB-960E-9EE47E8CFD6C}" type="presOf" srcId="{8BBCA86B-F780-41E1-BB6B-FD0B98224FFB}" destId="{11608341-5132-4993-8FCC-316168F4DAB1}" srcOrd="0" destOrd="0" presId="urn:microsoft.com/office/officeart/2005/8/layout/vList5"/>
    <dgm:cxn modelId="{0AABED3D-174C-410B-88D7-4BB4D2E4C261}" type="presParOf" srcId="{6878F127-1389-4696-905A-48A3AC3F5588}" destId="{DA9346F5-A46C-48F5-9A57-2F9E413AF1C3}" srcOrd="0" destOrd="0" presId="urn:microsoft.com/office/officeart/2005/8/layout/vList5"/>
    <dgm:cxn modelId="{A958E4EF-51A0-4601-B9C2-3CF7B160B8BB}" type="presParOf" srcId="{DA9346F5-A46C-48F5-9A57-2F9E413AF1C3}" destId="{6F8D53E8-048E-4988-9FA7-83E017E0A6D1}" srcOrd="0" destOrd="0" presId="urn:microsoft.com/office/officeart/2005/8/layout/vList5"/>
    <dgm:cxn modelId="{54732963-C55C-4F68-853A-89AB42CFEFDF}" type="presParOf" srcId="{DA9346F5-A46C-48F5-9A57-2F9E413AF1C3}" destId="{98CE4BAC-764D-462A-93BF-5B7DD4D97409}" srcOrd="1" destOrd="0" presId="urn:microsoft.com/office/officeart/2005/8/layout/vList5"/>
    <dgm:cxn modelId="{20F1D02E-26CD-4974-8259-E9C12B2F3979}" type="presParOf" srcId="{6878F127-1389-4696-905A-48A3AC3F5588}" destId="{F3276D50-7DF7-4500-AD1C-0FD4EC7F1989}" srcOrd="1" destOrd="0" presId="urn:microsoft.com/office/officeart/2005/8/layout/vList5"/>
    <dgm:cxn modelId="{86634F3D-CF15-42FD-BDD2-9A2971AD4044}" type="presParOf" srcId="{6878F127-1389-4696-905A-48A3AC3F5588}" destId="{A9D204B5-CCCC-4F25-A200-F9D49CF86478}" srcOrd="2" destOrd="0" presId="urn:microsoft.com/office/officeart/2005/8/layout/vList5"/>
    <dgm:cxn modelId="{065AE2A4-D9BA-4A0E-B748-0228C4772C28}" type="presParOf" srcId="{A9D204B5-CCCC-4F25-A200-F9D49CF86478}" destId="{2E2AF561-8AEB-42E0-91A8-8A47C3E42654}" srcOrd="0" destOrd="0" presId="urn:microsoft.com/office/officeart/2005/8/layout/vList5"/>
    <dgm:cxn modelId="{C967F01F-2448-440E-8130-A8F49BE2A7DD}" type="presParOf" srcId="{A9D204B5-CCCC-4F25-A200-F9D49CF86478}" destId="{11608341-5132-4993-8FCC-316168F4DAB1}"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8B9E5D-BF78-4EBF-B419-74C6ED076FB9}"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id-ID"/>
        </a:p>
      </dgm:t>
    </dgm:pt>
    <dgm:pt modelId="{2CF39215-E737-446D-8E7C-0F801EBEA1AE}">
      <dgm:prSet/>
      <dgm:spPr/>
      <dgm:t>
        <a:bodyPr/>
        <a:lstStyle/>
        <a:p>
          <a:pPr rtl="0"/>
          <a:r>
            <a:rPr lang="en-US" smtClean="0"/>
            <a:t>Products</a:t>
          </a:r>
          <a:endParaRPr lang="id-ID"/>
        </a:p>
      </dgm:t>
    </dgm:pt>
    <dgm:pt modelId="{720B9132-C0A1-47F8-8B45-048CEF5F04C0}" type="parTrans" cxnId="{F02BC785-B965-4FA8-A84C-4464E79B14B3}">
      <dgm:prSet/>
      <dgm:spPr/>
      <dgm:t>
        <a:bodyPr/>
        <a:lstStyle/>
        <a:p>
          <a:endParaRPr lang="id-ID"/>
        </a:p>
      </dgm:t>
    </dgm:pt>
    <dgm:pt modelId="{D1CC8152-0114-4849-B4CC-74BE614AD792}" type="sibTrans" cxnId="{F02BC785-B965-4FA8-A84C-4464E79B14B3}">
      <dgm:prSet/>
      <dgm:spPr/>
      <dgm:t>
        <a:bodyPr/>
        <a:lstStyle/>
        <a:p>
          <a:endParaRPr lang="id-ID"/>
        </a:p>
      </dgm:t>
    </dgm:pt>
    <dgm:pt modelId="{4C674C38-A292-4F8A-8B04-43FC450826C3}">
      <dgm:prSet/>
      <dgm:spPr/>
      <dgm:t>
        <a:bodyPr/>
        <a:lstStyle/>
        <a:p>
          <a:pPr rtl="0"/>
          <a:r>
            <a:rPr lang="en-US" smtClean="0"/>
            <a:t>Explicit results of software development activities</a:t>
          </a:r>
          <a:endParaRPr lang="id-ID"/>
        </a:p>
      </dgm:t>
    </dgm:pt>
    <dgm:pt modelId="{0A8E545D-5D2D-42D7-8D5E-45D6CCA43D2B}" type="parTrans" cxnId="{0B67679B-215A-4560-8F49-6BBDA646D6EE}">
      <dgm:prSet/>
      <dgm:spPr/>
      <dgm:t>
        <a:bodyPr/>
        <a:lstStyle/>
        <a:p>
          <a:endParaRPr lang="id-ID"/>
        </a:p>
      </dgm:t>
    </dgm:pt>
    <dgm:pt modelId="{E21C02A6-ED63-4DD2-B3CA-C94843EDA2CC}" type="sibTrans" cxnId="{0B67679B-215A-4560-8F49-6BBDA646D6EE}">
      <dgm:prSet/>
      <dgm:spPr/>
      <dgm:t>
        <a:bodyPr/>
        <a:lstStyle/>
        <a:p>
          <a:endParaRPr lang="id-ID"/>
        </a:p>
      </dgm:t>
    </dgm:pt>
    <dgm:pt modelId="{81430B8B-ED88-4F28-8005-CC5A64662718}">
      <dgm:prSet/>
      <dgm:spPr/>
      <dgm:t>
        <a:bodyPr/>
        <a:lstStyle/>
        <a:p>
          <a:pPr rtl="0"/>
          <a:r>
            <a:rPr lang="en-US" smtClean="0"/>
            <a:t>Deliverables, documentation, by products</a:t>
          </a:r>
          <a:endParaRPr lang="id-ID"/>
        </a:p>
      </dgm:t>
    </dgm:pt>
    <dgm:pt modelId="{166EB6A8-63E0-4F0B-A28D-351DF0ED3B10}" type="parTrans" cxnId="{A377D8E3-9BEB-401E-B203-909A203663AB}">
      <dgm:prSet/>
      <dgm:spPr/>
      <dgm:t>
        <a:bodyPr/>
        <a:lstStyle/>
        <a:p>
          <a:endParaRPr lang="id-ID"/>
        </a:p>
      </dgm:t>
    </dgm:pt>
    <dgm:pt modelId="{2E4DB7BB-1CB9-4EAA-B48D-56D36AF6F5D2}" type="sibTrans" cxnId="{A377D8E3-9BEB-401E-B203-909A203663AB}">
      <dgm:prSet/>
      <dgm:spPr/>
      <dgm:t>
        <a:bodyPr/>
        <a:lstStyle/>
        <a:p>
          <a:endParaRPr lang="id-ID"/>
        </a:p>
      </dgm:t>
    </dgm:pt>
    <dgm:pt modelId="{1086DB01-ECCF-4D64-A308-634CC95CE1CE}">
      <dgm:prSet/>
      <dgm:spPr/>
      <dgm:t>
        <a:bodyPr/>
        <a:lstStyle/>
        <a:p>
          <a:pPr rtl="0"/>
          <a:r>
            <a:rPr lang="en-US" smtClean="0"/>
            <a:t>Processes</a:t>
          </a:r>
          <a:endParaRPr lang="id-ID"/>
        </a:p>
      </dgm:t>
    </dgm:pt>
    <dgm:pt modelId="{3131FB0B-C0DC-4583-9B6D-B485DF74A803}" type="parTrans" cxnId="{FAB7D817-DA8E-406A-8DA7-57E0BC9C45FF}">
      <dgm:prSet/>
      <dgm:spPr/>
      <dgm:t>
        <a:bodyPr/>
        <a:lstStyle/>
        <a:p>
          <a:endParaRPr lang="id-ID"/>
        </a:p>
      </dgm:t>
    </dgm:pt>
    <dgm:pt modelId="{DEE7B702-A3E7-4466-B8C6-CDB7E18B52A3}" type="sibTrans" cxnId="{FAB7D817-DA8E-406A-8DA7-57E0BC9C45FF}">
      <dgm:prSet/>
      <dgm:spPr/>
      <dgm:t>
        <a:bodyPr/>
        <a:lstStyle/>
        <a:p>
          <a:endParaRPr lang="id-ID"/>
        </a:p>
      </dgm:t>
    </dgm:pt>
    <dgm:pt modelId="{F181A589-1BFA-4C7E-A98E-489FEC0C46C1}">
      <dgm:prSet/>
      <dgm:spPr/>
      <dgm:t>
        <a:bodyPr/>
        <a:lstStyle/>
        <a:p>
          <a:pPr rtl="0"/>
          <a:r>
            <a:rPr lang="en-US" smtClean="0"/>
            <a:t>Activities related to production of software</a:t>
          </a:r>
          <a:endParaRPr lang="id-ID"/>
        </a:p>
      </dgm:t>
    </dgm:pt>
    <dgm:pt modelId="{F8F38242-2B6D-44A3-AA1A-5976F9423509}" type="parTrans" cxnId="{D32E69E5-E930-4ECB-9A06-7683971B952D}">
      <dgm:prSet/>
      <dgm:spPr/>
      <dgm:t>
        <a:bodyPr/>
        <a:lstStyle/>
        <a:p>
          <a:endParaRPr lang="id-ID"/>
        </a:p>
      </dgm:t>
    </dgm:pt>
    <dgm:pt modelId="{6575D469-AF1F-4549-85A7-850472909FCE}" type="sibTrans" cxnId="{D32E69E5-E930-4ECB-9A06-7683971B952D}">
      <dgm:prSet/>
      <dgm:spPr/>
      <dgm:t>
        <a:bodyPr/>
        <a:lstStyle/>
        <a:p>
          <a:endParaRPr lang="id-ID"/>
        </a:p>
      </dgm:t>
    </dgm:pt>
    <dgm:pt modelId="{0B8ADDCB-E02E-42AA-A219-A05CD25FCE0F}">
      <dgm:prSet/>
      <dgm:spPr/>
      <dgm:t>
        <a:bodyPr/>
        <a:lstStyle/>
        <a:p>
          <a:pPr rtl="0"/>
          <a:r>
            <a:rPr lang="en-US" smtClean="0"/>
            <a:t>Resources</a:t>
          </a:r>
          <a:endParaRPr lang="id-ID"/>
        </a:p>
      </dgm:t>
    </dgm:pt>
    <dgm:pt modelId="{72F8914A-5A25-4C87-9755-D1F31826E9AB}" type="parTrans" cxnId="{FAA78370-609A-4A16-8C72-11764CCC9FB8}">
      <dgm:prSet/>
      <dgm:spPr/>
      <dgm:t>
        <a:bodyPr/>
        <a:lstStyle/>
        <a:p>
          <a:endParaRPr lang="id-ID"/>
        </a:p>
      </dgm:t>
    </dgm:pt>
    <dgm:pt modelId="{AAFA9326-6978-42BD-9F43-78910CDE0238}" type="sibTrans" cxnId="{FAA78370-609A-4A16-8C72-11764CCC9FB8}">
      <dgm:prSet/>
      <dgm:spPr/>
      <dgm:t>
        <a:bodyPr/>
        <a:lstStyle/>
        <a:p>
          <a:endParaRPr lang="id-ID"/>
        </a:p>
      </dgm:t>
    </dgm:pt>
    <dgm:pt modelId="{BB4530B2-DB60-4B4F-BC96-D953BA05A597}">
      <dgm:prSet/>
      <dgm:spPr/>
      <dgm:t>
        <a:bodyPr/>
        <a:lstStyle/>
        <a:p>
          <a:pPr rtl="0"/>
          <a:r>
            <a:rPr lang="en-US" smtClean="0"/>
            <a:t>Inputs into the software development activities</a:t>
          </a:r>
          <a:endParaRPr lang="id-ID"/>
        </a:p>
      </dgm:t>
    </dgm:pt>
    <dgm:pt modelId="{97E6AC5C-A52B-464C-89F2-F4851013CAC5}" type="parTrans" cxnId="{41E28D90-D156-4B5A-814E-57F11F51C1E0}">
      <dgm:prSet/>
      <dgm:spPr/>
      <dgm:t>
        <a:bodyPr/>
        <a:lstStyle/>
        <a:p>
          <a:endParaRPr lang="id-ID"/>
        </a:p>
      </dgm:t>
    </dgm:pt>
    <dgm:pt modelId="{F965E12F-CB3E-4DE1-BA5B-D376C732FC72}" type="sibTrans" cxnId="{41E28D90-D156-4B5A-814E-57F11F51C1E0}">
      <dgm:prSet/>
      <dgm:spPr/>
      <dgm:t>
        <a:bodyPr/>
        <a:lstStyle/>
        <a:p>
          <a:endParaRPr lang="id-ID"/>
        </a:p>
      </dgm:t>
    </dgm:pt>
    <dgm:pt modelId="{75450E2B-02DD-46A8-BD09-CFCEE8DF7E24}">
      <dgm:prSet/>
      <dgm:spPr/>
      <dgm:t>
        <a:bodyPr/>
        <a:lstStyle/>
        <a:p>
          <a:pPr rtl="0"/>
          <a:r>
            <a:rPr lang="en-US" dirty="0" smtClean="0"/>
            <a:t>hardware, knowledge, people</a:t>
          </a:r>
          <a:endParaRPr lang="id-ID" dirty="0"/>
        </a:p>
      </dgm:t>
    </dgm:pt>
    <dgm:pt modelId="{84F56A96-D699-4EED-996D-B2D0FCF70868}" type="parTrans" cxnId="{8FA9006A-D76B-42AD-A236-AC0F65BB93DF}">
      <dgm:prSet/>
      <dgm:spPr/>
      <dgm:t>
        <a:bodyPr/>
        <a:lstStyle/>
        <a:p>
          <a:endParaRPr lang="id-ID"/>
        </a:p>
      </dgm:t>
    </dgm:pt>
    <dgm:pt modelId="{409D43B2-839D-4E41-AB72-0656D4896AF2}" type="sibTrans" cxnId="{8FA9006A-D76B-42AD-A236-AC0F65BB93DF}">
      <dgm:prSet/>
      <dgm:spPr/>
      <dgm:t>
        <a:bodyPr/>
        <a:lstStyle/>
        <a:p>
          <a:endParaRPr lang="id-ID"/>
        </a:p>
      </dgm:t>
    </dgm:pt>
    <dgm:pt modelId="{E794239D-7321-49E4-A7F3-A6DD1D2BD0A7}" type="pres">
      <dgm:prSet presAssocID="{CF8B9E5D-BF78-4EBF-B419-74C6ED076FB9}" presName="Name0" presStyleCnt="0">
        <dgm:presLayoutVars>
          <dgm:dir/>
          <dgm:animLvl val="lvl"/>
          <dgm:resizeHandles val="exact"/>
        </dgm:presLayoutVars>
      </dgm:prSet>
      <dgm:spPr/>
      <dgm:t>
        <a:bodyPr/>
        <a:lstStyle/>
        <a:p>
          <a:endParaRPr lang="id-ID"/>
        </a:p>
      </dgm:t>
    </dgm:pt>
    <dgm:pt modelId="{91368D5C-2B49-49F7-8F96-BDA06898C6FD}" type="pres">
      <dgm:prSet presAssocID="{2CF39215-E737-446D-8E7C-0F801EBEA1AE}" presName="composite" presStyleCnt="0"/>
      <dgm:spPr/>
    </dgm:pt>
    <dgm:pt modelId="{6545FF6C-F558-4ED7-A929-15A53FA624C7}" type="pres">
      <dgm:prSet presAssocID="{2CF39215-E737-446D-8E7C-0F801EBEA1AE}" presName="parTx" presStyleLbl="alignNode1" presStyleIdx="0" presStyleCnt="3">
        <dgm:presLayoutVars>
          <dgm:chMax val="0"/>
          <dgm:chPref val="0"/>
          <dgm:bulletEnabled val="1"/>
        </dgm:presLayoutVars>
      </dgm:prSet>
      <dgm:spPr/>
      <dgm:t>
        <a:bodyPr/>
        <a:lstStyle/>
        <a:p>
          <a:endParaRPr lang="id-ID"/>
        </a:p>
      </dgm:t>
    </dgm:pt>
    <dgm:pt modelId="{CFAA4B72-C672-4A3A-BB72-9C852D7F9B22}" type="pres">
      <dgm:prSet presAssocID="{2CF39215-E737-446D-8E7C-0F801EBEA1AE}" presName="desTx" presStyleLbl="alignAccFollowNode1" presStyleIdx="0" presStyleCnt="3">
        <dgm:presLayoutVars>
          <dgm:bulletEnabled val="1"/>
        </dgm:presLayoutVars>
      </dgm:prSet>
      <dgm:spPr/>
      <dgm:t>
        <a:bodyPr/>
        <a:lstStyle/>
        <a:p>
          <a:endParaRPr lang="id-ID"/>
        </a:p>
      </dgm:t>
    </dgm:pt>
    <dgm:pt modelId="{550222F8-8A7E-49BC-8008-888FED08D8E5}" type="pres">
      <dgm:prSet presAssocID="{D1CC8152-0114-4849-B4CC-74BE614AD792}" presName="space" presStyleCnt="0"/>
      <dgm:spPr/>
    </dgm:pt>
    <dgm:pt modelId="{42A57A1D-2BBE-437F-8D79-20F31396C233}" type="pres">
      <dgm:prSet presAssocID="{1086DB01-ECCF-4D64-A308-634CC95CE1CE}" presName="composite" presStyleCnt="0"/>
      <dgm:spPr/>
    </dgm:pt>
    <dgm:pt modelId="{63F6D864-61AF-4186-994C-4DE41160DE36}" type="pres">
      <dgm:prSet presAssocID="{1086DB01-ECCF-4D64-A308-634CC95CE1CE}" presName="parTx" presStyleLbl="alignNode1" presStyleIdx="1" presStyleCnt="3">
        <dgm:presLayoutVars>
          <dgm:chMax val="0"/>
          <dgm:chPref val="0"/>
          <dgm:bulletEnabled val="1"/>
        </dgm:presLayoutVars>
      </dgm:prSet>
      <dgm:spPr/>
      <dgm:t>
        <a:bodyPr/>
        <a:lstStyle/>
        <a:p>
          <a:endParaRPr lang="id-ID"/>
        </a:p>
      </dgm:t>
    </dgm:pt>
    <dgm:pt modelId="{967E2D32-F832-406D-BBC4-68AAD488C462}" type="pres">
      <dgm:prSet presAssocID="{1086DB01-ECCF-4D64-A308-634CC95CE1CE}" presName="desTx" presStyleLbl="alignAccFollowNode1" presStyleIdx="1" presStyleCnt="3">
        <dgm:presLayoutVars>
          <dgm:bulletEnabled val="1"/>
        </dgm:presLayoutVars>
      </dgm:prSet>
      <dgm:spPr/>
      <dgm:t>
        <a:bodyPr/>
        <a:lstStyle/>
        <a:p>
          <a:endParaRPr lang="id-ID"/>
        </a:p>
      </dgm:t>
    </dgm:pt>
    <dgm:pt modelId="{38384322-57D6-4A7D-AC44-4AB109020EF7}" type="pres">
      <dgm:prSet presAssocID="{DEE7B702-A3E7-4466-B8C6-CDB7E18B52A3}" presName="space" presStyleCnt="0"/>
      <dgm:spPr/>
    </dgm:pt>
    <dgm:pt modelId="{7ADC50C1-A151-4677-AFBA-2029E0566409}" type="pres">
      <dgm:prSet presAssocID="{0B8ADDCB-E02E-42AA-A219-A05CD25FCE0F}" presName="composite" presStyleCnt="0"/>
      <dgm:spPr/>
    </dgm:pt>
    <dgm:pt modelId="{34F277E0-92CF-4CC8-9A05-F5FCD908C267}" type="pres">
      <dgm:prSet presAssocID="{0B8ADDCB-E02E-42AA-A219-A05CD25FCE0F}" presName="parTx" presStyleLbl="alignNode1" presStyleIdx="2" presStyleCnt="3">
        <dgm:presLayoutVars>
          <dgm:chMax val="0"/>
          <dgm:chPref val="0"/>
          <dgm:bulletEnabled val="1"/>
        </dgm:presLayoutVars>
      </dgm:prSet>
      <dgm:spPr/>
      <dgm:t>
        <a:bodyPr/>
        <a:lstStyle/>
        <a:p>
          <a:endParaRPr lang="id-ID"/>
        </a:p>
      </dgm:t>
    </dgm:pt>
    <dgm:pt modelId="{21CBD2CA-E7AE-4C25-B78E-DB2729F2CFB8}" type="pres">
      <dgm:prSet presAssocID="{0B8ADDCB-E02E-42AA-A219-A05CD25FCE0F}" presName="desTx" presStyleLbl="alignAccFollowNode1" presStyleIdx="2" presStyleCnt="3">
        <dgm:presLayoutVars>
          <dgm:bulletEnabled val="1"/>
        </dgm:presLayoutVars>
      </dgm:prSet>
      <dgm:spPr/>
      <dgm:t>
        <a:bodyPr/>
        <a:lstStyle/>
        <a:p>
          <a:endParaRPr lang="id-ID"/>
        </a:p>
      </dgm:t>
    </dgm:pt>
  </dgm:ptLst>
  <dgm:cxnLst>
    <dgm:cxn modelId="{FAB7D817-DA8E-406A-8DA7-57E0BC9C45FF}" srcId="{CF8B9E5D-BF78-4EBF-B419-74C6ED076FB9}" destId="{1086DB01-ECCF-4D64-A308-634CC95CE1CE}" srcOrd="1" destOrd="0" parTransId="{3131FB0B-C0DC-4583-9B6D-B485DF74A803}" sibTransId="{DEE7B702-A3E7-4466-B8C6-CDB7E18B52A3}"/>
    <dgm:cxn modelId="{265C8724-39B3-4E18-8D3B-D01476E0C78B}" type="presOf" srcId="{BB4530B2-DB60-4B4F-BC96-D953BA05A597}" destId="{21CBD2CA-E7AE-4C25-B78E-DB2729F2CFB8}" srcOrd="0" destOrd="0" presId="urn:microsoft.com/office/officeart/2005/8/layout/hList1"/>
    <dgm:cxn modelId="{F02BC785-B965-4FA8-A84C-4464E79B14B3}" srcId="{CF8B9E5D-BF78-4EBF-B419-74C6ED076FB9}" destId="{2CF39215-E737-446D-8E7C-0F801EBEA1AE}" srcOrd="0" destOrd="0" parTransId="{720B9132-C0A1-47F8-8B45-048CEF5F04C0}" sibTransId="{D1CC8152-0114-4849-B4CC-74BE614AD792}"/>
    <dgm:cxn modelId="{08285F13-0AC9-4B0E-9606-FFFF126CF7F0}" type="presOf" srcId="{0B8ADDCB-E02E-42AA-A219-A05CD25FCE0F}" destId="{34F277E0-92CF-4CC8-9A05-F5FCD908C267}" srcOrd="0" destOrd="0" presId="urn:microsoft.com/office/officeart/2005/8/layout/hList1"/>
    <dgm:cxn modelId="{73A2F7DD-8FDB-432E-A134-B9CDB8DE312B}" type="presOf" srcId="{75450E2B-02DD-46A8-BD09-CFCEE8DF7E24}" destId="{21CBD2CA-E7AE-4C25-B78E-DB2729F2CFB8}" srcOrd="0" destOrd="1" presId="urn:microsoft.com/office/officeart/2005/8/layout/hList1"/>
    <dgm:cxn modelId="{0B67679B-215A-4560-8F49-6BBDA646D6EE}" srcId="{2CF39215-E737-446D-8E7C-0F801EBEA1AE}" destId="{4C674C38-A292-4F8A-8B04-43FC450826C3}" srcOrd="0" destOrd="0" parTransId="{0A8E545D-5D2D-42D7-8D5E-45D6CCA43D2B}" sibTransId="{E21C02A6-ED63-4DD2-B3CA-C94843EDA2CC}"/>
    <dgm:cxn modelId="{D32E69E5-E930-4ECB-9A06-7683971B952D}" srcId="{1086DB01-ECCF-4D64-A308-634CC95CE1CE}" destId="{F181A589-1BFA-4C7E-A98E-489FEC0C46C1}" srcOrd="0" destOrd="0" parTransId="{F8F38242-2B6D-44A3-AA1A-5976F9423509}" sibTransId="{6575D469-AF1F-4549-85A7-850472909FCE}"/>
    <dgm:cxn modelId="{89249F83-BCBE-47E1-8C3A-59D91551C2AB}" type="presOf" srcId="{2CF39215-E737-446D-8E7C-0F801EBEA1AE}" destId="{6545FF6C-F558-4ED7-A929-15A53FA624C7}" srcOrd="0" destOrd="0" presId="urn:microsoft.com/office/officeart/2005/8/layout/hList1"/>
    <dgm:cxn modelId="{FAA78370-609A-4A16-8C72-11764CCC9FB8}" srcId="{CF8B9E5D-BF78-4EBF-B419-74C6ED076FB9}" destId="{0B8ADDCB-E02E-42AA-A219-A05CD25FCE0F}" srcOrd="2" destOrd="0" parTransId="{72F8914A-5A25-4C87-9755-D1F31826E9AB}" sibTransId="{AAFA9326-6978-42BD-9F43-78910CDE0238}"/>
    <dgm:cxn modelId="{97BBD65F-E1BD-4066-829C-FEB12A096E68}" type="presOf" srcId="{4C674C38-A292-4F8A-8B04-43FC450826C3}" destId="{CFAA4B72-C672-4A3A-BB72-9C852D7F9B22}" srcOrd="0" destOrd="0" presId="urn:microsoft.com/office/officeart/2005/8/layout/hList1"/>
    <dgm:cxn modelId="{8FA9006A-D76B-42AD-A236-AC0F65BB93DF}" srcId="{0B8ADDCB-E02E-42AA-A219-A05CD25FCE0F}" destId="{75450E2B-02DD-46A8-BD09-CFCEE8DF7E24}" srcOrd="1" destOrd="0" parTransId="{84F56A96-D699-4EED-996D-B2D0FCF70868}" sibTransId="{409D43B2-839D-4E41-AB72-0656D4896AF2}"/>
    <dgm:cxn modelId="{41E28D90-D156-4B5A-814E-57F11F51C1E0}" srcId="{0B8ADDCB-E02E-42AA-A219-A05CD25FCE0F}" destId="{BB4530B2-DB60-4B4F-BC96-D953BA05A597}" srcOrd="0" destOrd="0" parTransId="{97E6AC5C-A52B-464C-89F2-F4851013CAC5}" sibTransId="{F965E12F-CB3E-4DE1-BA5B-D376C732FC72}"/>
    <dgm:cxn modelId="{DD0E9949-C1EB-4F6F-9860-6289C87CFCF4}" type="presOf" srcId="{CF8B9E5D-BF78-4EBF-B419-74C6ED076FB9}" destId="{E794239D-7321-49E4-A7F3-A6DD1D2BD0A7}" srcOrd="0" destOrd="0" presId="urn:microsoft.com/office/officeart/2005/8/layout/hList1"/>
    <dgm:cxn modelId="{A0003327-E8C2-41D7-B639-21566D84140B}" type="presOf" srcId="{1086DB01-ECCF-4D64-A308-634CC95CE1CE}" destId="{63F6D864-61AF-4186-994C-4DE41160DE36}" srcOrd="0" destOrd="0" presId="urn:microsoft.com/office/officeart/2005/8/layout/hList1"/>
    <dgm:cxn modelId="{5F1C63C1-8F34-44E9-8979-1E0705ED3928}" type="presOf" srcId="{81430B8B-ED88-4F28-8005-CC5A64662718}" destId="{CFAA4B72-C672-4A3A-BB72-9C852D7F9B22}" srcOrd="0" destOrd="1" presId="urn:microsoft.com/office/officeart/2005/8/layout/hList1"/>
    <dgm:cxn modelId="{3DD84335-E3E0-45B3-AFD3-D238E3561680}" type="presOf" srcId="{F181A589-1BFA-4C7E-A98E-489FEC0C46C1}" destId="{967E2D32-F832-406D-BBC4-68AAD488C462}" srcOrd="0" destOrd="0" presId="urn:microsoft.com/office/officeart/2005/8/layout/hList1"/>
    <dgm:cxn modelId="{A377D8E3-9BEB-401E-B203-909A203663AB}" srcId="{2CF39215-E737-446D-8E7C-0F801EBEA1AE}" destId="{81430B8B-ED88-4F28-8005-CC5A64662718}" srcOrd="1" destOrd="0" parTransId="{166EB6A8-63E0-4F0B-A28D-351DF0ED3B10}" sibTransId="{2E4DB7BB-1CB9-4EAA-B48D-56D36AF6F5D2}"/>
    <dgm:cxn modelId="{8DFDF1C1-3808-434B-BD9E-039BBF257757}" type="presParOf" srcId="{E794239D-7321-49E4-A7F3-A6DD1D2BD0A7}" destId="{91368D5C-2B49-49F7-8F96-BDA06898C6FD}" srcOrd="0" destOrd="0" presId="urn:microsoft.com/office/officeart/2005/8/layout/hList1"/>
    <dgm:cxn modelId="{9FF7EAAA-0D35-495F-923D-642B4ED4B566}" type="presParOf" srcId="{91368D5C-2B49-49F7-8F96-BDA06898C6FD}" destId="{6545FF6C-F558-4ED7-A929-15A53FA624C7}" srcOrd="0" destOrd="0" presId="urn:microsoft.com/office/officeart/2005/8/layout/hList1"/>
    <dgm:cxn modelId="{1D4B5A9D-46CC-482D-8110-9C416416B2CA}" type="presParOf" srcId="{91368D5C-2B49-49F7-8F96-BDA06898C6FD}" destId="{CFAA4B72-C672-4A3A-BB72-9C852D7F9B22}" srcOrd="1" destOrd="0" presId="urn:microsoft.com/office/officeart/2005/8/layout/hList1"/>
    <dgm:cxn modelId="{4A32A3C9-BF0D-4AA2-8D88-37DFE3257A7A}" type="presParOf" srcId="{E794239D-7321-49E4-A7F3-A6DD1D2BD0A7}" destId="{550222F8-8A7E-49BC-8008-888FED08D8E5}" srcOrd="1" destOrd="0" presId="urn:microsoft.com/office/officeart/2005/8/layout/hList1"/>
    <dgm:cxn modelId="{815B1286-D95F-4B8C-90BC-3BFFF2D541B4}" type="presParOf" srcId="{E794239D-7321-49E4-A7F3-A6DD1D2BD0A7}" destId="{42A57A1D-2BBE-437F-8D79-20F31396C233}" srcOrd="2" destOrd="0" presId="urn:microsoft.com/office/officeart/2005/8/layout/hList1"/>
    <dgm:cxn modelId="{606AEBB4-A906-4E85-B5A4-D580D2C4AC20}" type="presParOf" srcId="{42A57A1D-2BBE-437F-8D79-20F31396C233}" destId="{63F6D864-61AF-4186-994C-4DE41160DE36}" srcOrd="0" destOrd="0" presId="urn:microsoft.com/office/officeart/2005/8/layout/hList1"/>
    <dgm:cxn modelId="{25477FB9-2B3B-4676-96C4-678568350ADA}" type="presParOf" srcId="{42A57A1D-2BBE-437F-8D79-20F31396C233}" destId="{967E2D32-F832-406D-BBC4-68AAD488C462}" srcOrd="1" destOrd="0" presId="urn:microsoft.com/office/officeart/2005/8/layout/hList1"/>
    <dgm:cxn modelId="{19AC1242-DBF8-4414-8E16-D27A28E09478}" type="presParOf" srcId="{E794239D-7321-49E4-A7F3-A6DD1D2BD0A7}" destId="{38384322-57D6-4A7D-AC44-4AB109020EF7}" srcOrd="3" destOrd="0" presId="urn:microsoft.com/office/officeart/2005/8/layout/hList1"/>
    <dgm:cxn modelId="{BCA03137-8864-4ADF-8D0F-828E988C8BB8}" type="presParOf" srcId="{E794239D-7321-49E4-A7F3-A6DD1D2BD0A7}" destId="{7ADC50C1-A151-4677-AFBA-2029E0566409}" srcOrd="4" destOrd="0" presId="urn:microsoft.com/office/officeart/2005/8/layout/hList1"/>
    <dgm:cxn modelId="{0D3DD921-539C-40F3-BA9C-4C601002A93D}" type="presParOf" srcId="{7ADC50C1-A151-4677-AFBA-2029E0566409}" destId="{34F277E0-92CF-4CC8-9A05-F5FCD908C267}" srcOrd="0" destOrd="0" presId="urn:microsoft.com/office/officeart/2005/8/layout/hList1"/>
    <dgm:cxn modelId="{9F6620D9-0C60-4975-B588-41B942DCC038}" type="presParOf" srcId="{7ADC50C1-A151-4677-AFBA-2029E0566409}" destId="{21CBD2CA-E7AE-4C25-B78E-DB2729F2CFB8}"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CC385F3-3039-4ECC-8F5B-BF34137FC38F}" type="doc">
      <dgm:prSet loTypeId="urn:microsoft.com/office/officeart/2005/8/layout/hList6" loCatId="list" qsTypeId="urn:microsoft.com/office/officeart/2005/8/quickstyle/simple1" qsCatId="simple" csTypeId="urn:microsoft.com/office/officeart/2005/8/colors/colorful4" csCatId="colorful"/>
      <dgm:spPr/>
      <dgm:t>
        <a:bodyPr/>
        <a:lstStyle/>
        <a:p>
          <a:endParaRPr lang="id-ID"/>
        </a:p>
      </dgm:t>
    </dgm:pt>
    <dgm:pt modelId="{3CD7F65A-4D2A-4F3C-BDCA-F8CA3C14CD44}">
      <dgm:prSet/>
      <dgm:spPr/>
      <dgm:t>
        <a:bodyPr/>
        <a:lstStyle/>
        <a:p>
          <a:pPr rtl="0"/>
          <a:r>
            <a:rPr lang="en-US" smtClean="0"/>
            <a:t>Process Metrics </a:t>
          </a:r>
          <a:endParaRPr lang="id-ID"/>
        </a:p>
      </dgm:t>
    </dgm:pt>
    <dgm:pt modelId="{4C2A85BB-1DD6-4E5E-B1FC-5EBA92A4FAD9}" type="parTrans" cxnId="{ACFDF65A-DE07-4C64-B2DC-B9A8D29F8B0D}">
      <dgm:prSet/>
      <dgm:spPr/>
      <dgm:t>
        <a:bodyPr/>
        <a:lstStyle/>
        <a:p>
          <a:endParaRPr lang="id-ID"/>
        </a:p>
      </dgm:t>
    </dgm:pt>
    <dgm:pt modelId="{C1D854D9-DB0C-4459-B117-A205F442F299}" type="sibTrans" cxnId="{ACFDF65A-DE07-4C64-B2DC-B9A8D29F8B0D}">
      <dgm:prSet/>
      <dgm:spPr/>
      <dgm:t>
        <a:bodyPr/>
        <a:lstStyle/>
        <a:p>
          <a:endParaRPr lang="id-ID"/>
        </a:p>
      </dgm:t>
    </dgm:pt>
    <dgm:pt modelId="{B92A52D2-D3C4-4C2C-AD18-18D54D1A7DA2}">
      <dgm:prSet/>
      <dgm:spPr/>
      <dgm:t>
        <a:bodyPr/>
        <a:lstStyle/>
        <a:p>
          <a:pPr rtl="0"/>
          <a:r>
            <a:rPr lang="en-US" dirty="0" smtClean="0"/>
            <a:t>Insights of process paradigm, software engineering tasks, work product, or milestones </a:t>
          </a:r>
          <a:endParaRPr lang="id-ID" dirty="0"/>
        </a:p>
      </dgm:t>
    </dgm:pt>
    <dgm:pt modelId="{5B99EC25-9F6F-41E9-A5EB-2E4EAA25E877}" type="parTrans" cxnId="{B9144C23-91E3-4BDC-92D4-AD9625532AE6}">
      <dgm:prSet/>
      <dgm:spPr/>
      <dgm:t>
        <a:bodyPr/>
        <a:lstStyle/>
        <a:p>
          <a:endParaRPr lang="id-ID"/>
        </a:p>
      </dgm:t>
    </dgm:pt>
    <dgm:pt modelId="{D7326307-709D-4563-B641-547D54BC8CBA}" type="sibTrans" cxnId="{B9144C23-91E3-4BDC-92D4-AD9625532AE6}">
      <dgm:prSet/>
      <dgm:spPr/>
      <dgm:t>
        <a:bodyPr/>
        <a:lstStyle/>
        <a:p>
          <a:endParaRPr lang="id-ID"/>
        </a:p>
      </dgm:t>
    </dgm:pt>
    <dgm:pt modelId="{5E43653B-BE0D-4956-8D62-326E92426BEF}">
      <dgm:prSet/>
      <dgm:spPr/>
      <dgm:t>
        <a:bodyPr/>
        <a:lstStyle/>
        <a:p>
          <a:pPr rtl="0"/>
          <a:r>
            <a:rPr lang="en-US" smtClean="0"/>
            <a:t>Lead to long term process improvement</a:t>
          </a:r>
          <a:endParaRPr lang="id-ID"/>
        </a:p>
      </dgm:t>
    </dgm:pt>
    <dgm:pt modelId="{1AEF41D1-18B9-476F-8963-56B29A0B08BE}" type="parTrans" cxnId="{7C6D8A37-D629-446F-9683-2AE4B46AAD1C}">
      <dgm:prSet/>
      <dgm:spPr/>
      <dgm:t>
        <a:bodyPr/>
        <a:lstStyle/>
        <a:p>
          <a:endParaRPr lang="id-ID"/>
        </a:p>
      </dgm:t>
    </dgm:pt>
    <dgm:pt modelId="{F3E75188-F189-49C6-ADF8-12687745EF84}" type="sibTrans" cxnId="{7C6D8A37-D629-446F-9683-2AE4B46AAD1C}">
      <dgm:prSet/>
      <dgm:spPr/>
      <dgm:t>
        <a:bodyPr/>
        <a:lstStyle/>
        <a:p>
          <a:endParaRPr lang="id-ID"/>
        </a:p>
      </dgm:t>
    </dgm:pt>
    <dgm:pt modelId="{C0F15D9C-5CE2-4237-8EA3-4B79D81C4945}">
      <dgm:prSet/>
      <dgm:spPr/>
      <dgm:t>
        <a:bodyPr/>
        <a:lstStyle/>
        <a:p>
          <a:pPr rtl="0"/>
          <a:r>
            <a:rPr lang="en-US" smtClean="0"/>
            <a:t>Product Metrics </a:t>
          </a:r>
          <a:endParaRPr lang="id-ID"/>
        </a:p>
      </dgm:t>
    </dgm:pt>
    <dgm:pt modelId="{A0625BEC-1443-4CBB-AB54-FC294EDF1299}" type="parTrans" cxnId="{BFAAA287-641E-4AE4-9C60-3A7CC62C7D1B}">
      <dgm:prSet/>
      <dgm:spPr/>
      <dgm:t>
        <a:bodyPr/>
        <a:lstStyle/>
        <a:p>
          <a:endParaRPr lang="id-ID"/>
        </a:p>
      </dgm:t>
    </dgm:pt>
    <dgm:pt modelId="{29D93EEB-9447-4363-8F80-0A17C73D2995}" type="sibTrans" cxnId="{BFAAA287-641E-4AE4-9C60-3A7CC62C7D1B}">
      <dgm:prSet/>
      <dgm:spPr/>
      <dgm:t>
        <a:bodyPr/>
        <a:lstStyle/>
        <a:p>
          <a:endParaRPr lang="id-ID"/>
        </a:p>
      </dgm:t>
    </dgm:pt>
    <dgm:pt modelId="{1383F811-4D97-4B00-BFAC-D90E50BD362A}">
      <dgm:prSet/>
      <dgm:spPr/>
      <dgm:t>
        <a:bodyPr/>
        <a:lstStyle/>
        <a:p>
          <a:pPr rtl="0"/>
          <a:r>
            <a:rPr lang="en-US" smtClean="0"/>
            <a:t>Assesses the state of the project</a:t>
          </a:r>
          <a:endParaRPr lang="id-ID"/>
        </a:p>
      </dgm:t>
    </dgm:pt>
    <dgm:pt modelId="{549DD4F3-E486-4C2D-B2EE-FB8F5781A73A}" type="parTrans" cxnId="{25CF75E7-B26C-4A78-884C-D2E55F8634B2}">
      <dgm:prSet/>
      <dgm:spPr/>
      <dgm:t>
        <a:bodyPr/>
        <a:lstStyle/>
        <a:p>
          <a:endParaRPr lang="id-ID"/>
        </a:p>
      </dgm:t>
    </dgm:pt>
    <dgm:pt modelId="{8A5C2FBD-6E8C-45A8-9064-38654BB9184E}" type="sibTrans" cxnId="{25CF75E7-B26C-4A78-884C-D2E55F8634B2}">
      <dgm:prSet/>
      <dgm:spPr/>
      <dgm:t>
        <a:bodyPr/>
        <a:lstStyle/>
        <a:p>
          <a:endParaRPr lang="id-ID"/>
        </a:p>
      </dgm:t>
    </dgm:pt>
    <dgm:pt modelId="{C66A7ABE-97CF-48DF-87BB-A6C7F1842045}">
      <dgm:prSet/>
      <dgm:spPr/>
      <dgm:t>
        <a:bodyPr/>
        <a:lstStyle/>
        <a:p>
          <a:pPr rtl="0"/>
          <a:r>
            <a:rPr lang="en-US" dirty="0" smtClean="0"/>
            <a:t>Track potential risks</a:t>
          </a:r>
          <a:endParaRPr lang="id-ID" dirty="0"/>
        </a:p>
      </dgm:t>
    </dgm:pt>
    <dgm:pt modelId="{BECFCFEB-DE1E-4BC1-81BB-D34D6C9D0EEF}" type="parTrans" cxnId="{B3A8CED4-1546-4D08-93FF-E91C3E18B162}">
      <dgm:prSet/>
      <dgm:spPr/>
      <dgm:t>
        <a:bodyPr/>
        <a:lstStyle/>
        <a:p>
          <a:endParaRPr lang="id-ID"/>
        </a:p>
      </dgm:t>
    </dgm:pt>
    <dgm:pt modelId="{EAA6C59C-AC5C-4BB0-B2B1-069B0C085AB7}" type="sibTrans" cxnId="{B3A8CED4-1546-4D08-93FF-E91C3E18B162}">
      <dgm:prSet/>
      <dgm:spPr/>
      <dgm:t>
        <a:bodyPr/>
        <a:lstStyle/>
        <a:p>
          <a:endParaRPr lang="id-ID"/>
        </a:p>
      </dgm:t>
    </dgm:pt>
    <dgm:pt modelId="{111D0880-C1ED-47CA-8A5C-5A7A5825478C}">
      <dgm:prSet/>
      <dgm:spPr/>
      <dgm:t>
        <a:bodyPr/>
        <a:lstStyle/>
        <a:p>
          <a:pPr rtl="0"/>
          <a:r>
            <a:rPr lang="en-US" dirty="0" smtClean="0"/>
            <a:t>Uncover problem areas</a:t>
          </a:r>
          <a:endParaRPr lang="id-ID" dirty="0"/>
        </a:p>
      </dgm:t>
    </dgm:pt>
    <dgm:pt modelId="{C31E3DDF-7A12-407A-9B62-5064409F5AA1}" type="parTrans" cxnId="{AD9DFD58-689F-4823-B1E6-28381466F9E7}">
      <dgm:prSet/>
      <dgm:spPr/>
      <dgm:t>
        <a:bodyPr/>
        <a:lstStyle/>
        <a:p>
          <a:endParaRPr lang="id-ID"/>
        </a:p>
      </dgm:t>
    </dgm:pt>
    <dgm:pt modelId="{40B7667C-E5EA-4E67-8182-045472FD8BAF}" type="sibTrans" cxnId="{AD9DFD58-689F-4823-B1E6-28381466F9E7}">
      <dgm:prSet/>
      <dgm:spPr/>
      <dgm:t>
        <a:bodyPr/>
        <a:lstStyle/>
        <a:p>
          <a:endParaRPr lang="id-ID"/>
        </a:p>
      </dgm:t>
    </dgm:pt>
    <dgm:pt modelId="{DD976BE0-1684-49A9-AF41-F152F03F4282}">
      <dgm:prSet/>
      <dgm:spPr/>
      <dgm:t>
        <a:bodyPr/>
        <a:lstStyle/>
        <a:p>
          <a:pPr rtl="0"/>
          <a:r>
            <a:rPr lang="en-US" smtClean="0"/>
            <a:t>Adjust workflow or tasks</a:t>
          </a:r>
          <a:endParaRPr lang="id-ID"/>
        </a:p>
      </dgm:t>
    </dgm:pt>
    <dgm:pt modelId="{E690E3F5-2C50-45D5-A814-877E541293CC}" type="parTrans" cxnId="{D4E82334-C38C-4625-8F6E-346A2AF44D45}">
      <dgm:prSet/>
      <dgm:spPr/>
      <dgm:t>
        <a:bodyPr/>
        <a:lstStyle/>
        <a:p>
          <a:endParaRPr lang="id-ID"/>
        </a:p>
      </dgm:t>
    </dgm:pt>
    <dgm:pt modelId="{640E5FCA-4BB1-4276-A661-99A21518AF7A}" type="sibTrans" cxnId="{D4E82334-C38C-4625-8F6E-346A2AF44D45}">
      <dgm:prSet/>
      <dgm:spPr/>
      <dgm:t>
        <a:bodyPr/>
        <a:lstStyle/>
        <a:p>
          <a:endParaRPr lang="id-ID"/>
        </a:p>
      </dgm:t>
    </dgm:pt>
    <dgm:pt modelId="{F9B5FA39-E620-4E5A-9A0F-0E80085FF302}">
      <dgm:prSet/>
      <dgm:spPr/>
      <dgm:t>
        <a:bodyPr/>
        <a:lstStyle/>
        <a:p>
          <a:pPr rtl="0"/>
          <a:r>
            <a:rPr lang="en-US" smtClean="0"/>
            <a:t>Evaluate teams ability to control quality</a:t>
          </a:r>
          <a:endParaRPr lang="id-ID"/>
        </a:p>
      </dgm:t>
    </dgm:pt>
    <dgm:pt modelId="{57FC8D48-BEA3-4932-9D48-87250AF0F279}" type="parTrans" cxnId="{EE156156-9BF5-4664-8A93-C56F56189D68}">
      <dgm:prSet/>
      <dgm:spPr/>
      <dgm:t>
        <a:bodyPr/>
        <a:lstStyle/>
        <a:p>
          <a:endParaRPr lang="id-ID"/>
        </a:p>
      </dgm:t>
    </dgm:pt>
    <dgm:pt modelId="{C405087B-9436-44C9-BB25-41415B719BB5}" type="sibTrans" cxnId="{EE156156-9BF5-4664-8A93-C56F56189D68}">
      <dgm:prSet/>
      <dgm:spPr/>
      <dgm:t>
        <a:bodyPr/>
        <a:lstStyle/>
        <a:p>
          <a:endParaRPr lang="id-ID"/>
        </a:p>
      </dgm:t>
    </dgm:pt>
    <dgm:pt modelId="{81C685EB-C0CF-41D1-B6D1-F9532CFBC7A5}" type="pres">
      <dgm:prSet presAssocID="{BCC385F3-3039-4ECC-8F5B-BF34137FC38F}" presName="Name0" presStyleCnt="0">
        <dgm:presLayoutVars>
          <dgm:dir/>
          <dgm:resizeHandles val="exact"/>
        </dgm:presLayoutVars>
      </dgm:prSet>
      <dgm:spPr/>
      <dgm:t>
        <a:bodyPr/>
        <a:lstStyle/>
        <a:p>
          <a:endParaRPr lang="id-ID"/>
        </a:p>
      </dgm:t>
    </dgm:pt>
    <dgm:pt modelId="{8D5985EB-877E-4087-8F05-744B7E774668}" type="pres">
      <dgm:prSet presAssocID="{3CD7F65A-4D2A-4F3C-BDCA-F8CA3C14CD44}" presName="node" presStyleLbl="node1" presStyleIdx="0" presStyleCnt="2">
        <dgm:presLayoutVars>
          <dgm:bulletEnabled val="1"/>
        </dgm:presLayoutVars>
      </dgm:prSet>
      <dgm:spPr/>
      <dgm:t>
        <a:bodyPr/>
        <a:lstStyle/>
        <a:p>
          <a:endParaRPr lang="id-ID"/>
        </a:p>
      </dgm:t>
    </dgm:pt>
    <dgm:pt modelId="{0E048350-0E1F-4257-BE09-DC2088F955D1}" type="pres">
      <dgm:prSet presAssocID="{C1D854D9-DB0C-4459-B117-A205F442F299}" presName="sibTrans" presStyleCnt="0"/>
      <dgm:spPr/>
    </dgm:pt>
    <dgm:pt modelId="{591FCEAC-2442-454C-9429-F51A2A0DD0E1}" type="pres">
      <dgm:prSet presAssocID="{C0F15D9C-5CE2-4237-8EA3-4B79D81C4945}" presName="node" presStyleLbl="node1" presStyleIdx="1" presStyleCnt="2">
        <dgm:presLayoutVars>
          <dgm:bulletEnabled val="1"/>
        </dgm:presLayoutVars>
      </dgm:prSet>
      <dgm:spPr/>
      <dgm:t>
        <a:bodyPr/>
        <a:lstStyle/>
        <a:p>
          <a:endParaRPr lang="id-ID"/>
        </a:p>
      </dgm:t>
    </dgm:pt>
  </dgm:ptLst>
  <dgm:cxnLst>
    <dgm:cxn modelId="{BCBB3E18-2B13-4440-8C6B-DFF33E32AC9A}" type="presOf" srcId="{C0F15D9C-5CE2-4237-8EA3-4B79D81C4945}" destId="{591FCEAC-2442-454C-9429-F51A2A0DD0E1}" srcOrd="0" destOrd="0" presId="urn:microsoft.com/office/officeart/2005/8/layout/hList6"/>
    <dgm:cxn modelId="{BFAAA287-641E-4AE4-9C60-3A7CC62C7D1B}" srcId="{BCC385F3-3039-4ECC-8F5B-BF34137FC38F}" destId="{C0F15D9C-5CE2-4237-8EA3-4B79D81C4945}" srcOrd="1" destOrd="0" parTransId="{A0625BEC-1443-4CBB-AB54-FC294EDF1299}" sibTransId="{29D93EEB-9447-4363-8F80-0A17C73D2995}"/>
    <dgm:cxn modelId="{B3A8CED4-1546-4D08-93FF-E91C3E18B162}" srcId="{C0F15D9C-5CE2-4237-8EA3-4B79D81C4945}" destId="{C66A7ABE-97CF-48DF-87BB-A6C7F1842045}" srcOrd="1" destOrd="0" parTransId="{BECFCFEB-DE1E-4BC1-81BB-D34D6C9D0EEF}" sibTransId="{EAA6C59C-AC5C-4BB0-B2B1-069B0C085AB7}"/>
    <dgm:cxn modelId="{AD9DFD58-689F-4823-B1E6-28381466F9E7}" srcId="{C0F15D9C-5CE2-4237-8EA3-4B79D81C4945}" destId="{111D0880-C1ED-47CA-8A5C-5A7A5825478C}" srcOrd="2" destOrd="0" parTransId="{C31E3DDF-7A12-407A-9B62-5064409F5AA1}" sibTransId="{40B7667C-E5EA-4E67-8182-045472FD8BAF}"/>
    <dgm:cxn modelId="{04C548CB-19E7-4D45-A0D9-B342463D3E4A}" type="presOf" srcId="{BCC385F3-3039-4ECC-8F5B-BF34137FC38F}" destId="{81C685EB-C0CF-41D1-B6D1-F9532CFBC7A5}" srcOrd="0" destOrd="0" presId="urn:microsoft.com/office/officeart/2005/8/layout/hList6"/>
    <dgm:cxn modelId="{247A0128-7357-4EE6-AAE5-F34DA47698F9}" type="presOf" srcId="{1383F811-4D97-4B00-BFAC-D90E50BD362A}" destId="{591FCEAC-2442-454C-9429-F51A2A0DD0E1}" srcOrd="0" destOrd="1" presId="urn:microsoft.com/office/officeart/2005/8/layout/hList6"/>
    <dgm:cxn modelId="{780108CC-AC27-483F-9398-7B128471FCEA}" type="presOf" srcId="{B92A52D2-D3C4-4C2C-AD18-18D54D1A7DA2}" destId="{8D5985EB-877E-4087-8F05-744B7E774668}" srcOrd="0" destOrd="1" presId="urn:microsoft.com/office/officeart/2005/8/layout/hList6"/>
    <dgm:cxn modelId="{D0A2A222-A2E3-4C0C-A95F-BFCB32A67DC4}" type="presOf" srcId="{3CD7F65A-4D2A-4F3C-BDCA-F8CA3C14CD44}" destId="{8D5985EB-877E-4087-8F05-744B7E774668}" srcOrd="0" destOrd="0" presId="urn:microsoft.com/office/officeart/2005/8/layout/hList6"/>
    <dgm:cxn modelId="{ACFDF65A-DE07-4C64-B2DC-B9A8D29F8B0D}" srcId="{BCC385F3-3039-4ECC-8F5B-BF34137FC38F}" destId="{3CD7F65A-4D2A-4F3C-BDCA-F8CA3C14CD44}" srcOrd="0" destOrd="0" parTransId="{4C2A85BB-1DD6-4E5E-B1FC-5EBA92A4FAD9}" sibTransId="{C1D854D9-DB0C-4459-B117-A205F442F299}"/>
    <dgm:cxn modelId="{E64E3619-8D6B-44B9-8555-E502EF7DFEB8}" type="presOf" srcId="{111D0880-C1ED-47CA-8A5C-5A7A5825478C}" destId="{591FCEAC-2442-454C-9429-F51A2A0DD0E1}" srcOrd="0" destOrd="3" presId="urn:microsoft.com/office/officeart/2005/8/layout/hList6"/>
    <dgm:cxn modelId="{EE156156-9BF5-4664-8A93-C56F56189D68}" srcId="{C0F15D9C-5CE2-4237-8EA3-4B79D81C4945}" destId="{F9B5FA39-E620-4E5A-9A0F-0E80085FF302}" srcOrd="4" destOrd="0" parTransId="{57FC8D48-BEA3-4932-9D48-87250AF0F279}" sibTransId="{C405087B-9436-44C9-BB25-41415B719BB5}"/>
    <dgm:cxn modelId="{D2BC2282-DBB6-4F9E-96A7-C3B910C9FD25}" type="presOf" srcId="{C66A7ABE-97CF-48DF-87BB-A6C7F1842045}" destId="{591FCEAC-2442-454C-9429-F51A2A0DD0E1}" srcOrd="0" destOrd="2" presId="urn:microsoft.com/office/officeart/2005/8/layout/hList6"/>
    <dgm:cxn modelId="{7C6D8A37-D629-446F-9683-2AE4B46AAD1C}" srcId="{3CD7F65A-4D2A-4F3C-BDCA-F8CA3C14CD44}" destId="{5E43653B-BE0D-4956-8D62-326E92426BEF}" srcOrd="1" destOrd="0" parTransId="{1AEF41D1-18B9-476F-8963-56B29A0B08BE}" sibTransId="{F3E75188-F189-49C6-ADF8-12687745EF84}"/>
    <dgm:cxn modelId="{C55E5B9D-0033-49A1-AE5B-965C5B269A20}" type="presOf" srcId="{F9B5FA39-E620-4E5A-9A0F-0E80085FF302}" destId="{591FCEAC-2442-454C-9429-F51A2A0DD0E1}" srcOrd="0" destOrd="5" presId="urn:microsoft.com/office/officeart/2005/8/layout/hList6"/>
    <dgm:cxn modelId="{25CF75E7-B26C-4A78-884C-D2E55F8634B2}" srcId="{C0F15D9C-5CE2-4237-8EA3-4B79D81C4945}" destId="{1383F811-4D97-4B00-BFAC-D90E50BD362A}" srcOrd="0" destOrd="0" parTransId="{549DD4F3-E486-4C2D-B2EE-FB8F5781A73A}" sibTransId="{8A5C2FBD-6E8C-45A8-9064-38654BB9184E}"/>
    <dgm:cxn modelId="{4DA7CE7A-4816-427D-A37D-171F4088AF57}" type="presOf" srcId="{5E43653B-BE0D-4956-8D62-326E92426BEF}" destId="{8D5985EB-877E-4087-8F05-744B7E774668}" srcOrd="0" destOrd="2" presId="urn:microsoft.com/office/officeart/2005/8/layout/hList6"/>
    <dgm:cxn modelId="{B9144C23-91E3-4BDC-92D4-AD9625532AE6}" srcId="{3CD7F65A-4D2A-4F3C-BDCA-F8CA3C14CD44}" destId="{B92A52D2-D3C4-4C2C-AD18-18D54D1A7DA2}" srcOrd="0" destOrd="0" parTransId="{5B99EC25-9F6F-41E9-A5EB-2E4EAA25E877}" sibTransId="{D7326307-709D-4563-B641-547D54BC8CBA}"/>
    <dgm:cxn modelId="{F460E1DF-4BD9-47E8-B10E-4C4ABFA9BDD5}" type="presOf" srcId="{DD976BE0-1684-49A9-AF41-F152F03F4282}" destId="{591FCEAC-2442-454C-9429-F51A2A0DD0E1}" srcOrd="0" destOrd="4" presId="urn:microsoft.com/office/officeart/2005/8/layout/hList6"/>
    <dgm:cxn modelId="{D4E82334-C38C-4625-8F6E-346A2AF44D45}" srcId="{C0F15D9C-5CE2-4237-8EA3-4B79D81C4945}" destId="{DD976BE0-1684-49A9-AF41-F152F03F4282}" srcOrd="3" destOrd="0" parTransId="{E690E3F5-2C50-45D5-A814-877E541293CC}" sibTransId="{640E5FCA-4BB1-4276-A661-99A21518AF7A}"/>
    <dgm:cxn modelId="{1186208C-5942-4561-A0A7-0205E88404AB}" type="presParOf" srcId="{81C685EB-C0CF-41D1-B6D1-F9532CFBC7A5}" destId="{8D5985EB-877E-4087-8F05-744B7E774668}" srcOrd="0" destOrd="0" presId="urn:microsoft.com/office/officeart/2005/8/layout/hList6"/>
    <dgm:cxn modelId="{79666DDD-D0E0-457A-8EA3-9443125F48A4}" type="presParOf" srcId="{81C685EB-C0CF-41D1-B6D1-F9532CFBC7A5}" destId="{0E048350-0E1F-4257-BE09-DC2088F955D1}" srcOrd="1" destOrd="0" presId="urn:microsoft.com/office/officeart/2005/8/layout/hList6"/>
    <dgm:cxn modelId="{878F9C67-1D80-435A-A235-D7F16833E1FD}" type="presParOf" srcId="{81C685EB-C0CF-41D1-B6D1-F9532CFBC7A5}" destId="{591FCEAC-2442-454C-9429-F51A2A0DD0E1}" srcOrd="2"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DE2E04C-BA29-4627-9A9E-9CA763235210}"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id-ID"/>
        </a:p>
      </dgm:t>
    </dgm:pt>
    <dgm:pt modelId="{8FC774E9-81E5-412A-BE65-2540034CC2F6}">
      <dgm:prSet/>
      <dgm:spPr/>
      <dgm:t>
        <a:bodyPr/>
        <a:lstStyle/>
        <a:p>
          <a:pPr rtl="0"/>
          <a:r>
            <a:rPr lang="en-US" dirty="0" smtClean="0"/>
            <a:t>Direct Measures </a:t>
          </a:r>
          <a:br>
            <a:rPr lang="en-US" dirty="0" smtClean="0"/>
          </a:br>
          <a:r>
            <a:rPr lang="en-US" dirty="0" smtClean="0"/>
            <a:t>(internal attributes)</a:t>
          </a:r>
          <a:endParaRPr lang="id-ID" dirty="0"/>
        </a:p>
      </dgm:t>
    </dgm:pt>
    <dgm:pt modelId="{925DA279-F53E-4145-AE7F-E7B5B829A9B1}" type="parTrans" cxnId="{41180D42-B8C4-44D5-8C1C-0A760E41397D}">
      <dgm:prSet/>
      <dgm:spPr/>
      <dgm:t>
        <a:bodyPr/>
        <a:lstStyle/>
        <a:p>
          <a:endParaRPr lang="id-ID"/>
        </a:p>
      </dgm:t>
    </dgm:pt>
    <dgm:pt modelId="{ADD66BFF-40DA-4789-A9B0-664FB20814BE}" type="sibTrans" cxnId="{41180D42-B8C4-44D5-8C1C-0A760E41397D}">
      <dgm:prSet/>
      <dgm:spPr/>
      <dgm:t>
        <a:bodyPr/>
        <a:lstStyle/>
        <a:p>
          <a:endParaRPr lang="id-ID"/>
        </a:p>
      </dgm:t>
    </dgm:pt>
    <dgm:pt modelId="{3267403A-8BB5-46EE-AA61-BFC26F4E1B60}">
      <dgm:prSet/>
      <dgm:spPr/>
      <dgm:t>
        <a:bodyPr/>
        <a:lstStyle/>
        <a:p>
          <a:pPr rtl="0"/>
          <a:r>
            <a:rPr lang="en-US" dirty="0" smtClean="0"/>
            <a:t>Cost</a:t>
          </a:r>
          <a:endParaRPr lang="id-ID" dirty="0"/>
        </a:p>
      </dgm:t>
    </dgm:pt>
    <dgm:pt modelId="{7F9F0CCF-FCAF-4F9F-9278-9942B02FFF58}" type="parTrans" cxnId="{2F1A65E7-626A-4BA4-9C86-8CB025141B77}">
      <dgm:prSet/>
      <dgm:spPr/>
      <dgm:t>
        <a:bodyPr/>
        <a:lstStyle/>
        <a:p>
          <a:endParaRPr lang="id-ID"/>
        </a:p>
      </dgm:t>
    </dgm:pt>
    <dgm:pt modelId="{E36C6192-2671-4093-98C6-60110CF34523}" type="sibTrans" cxnId="{2F1A65E7-626A-4BA4-9C86-8CB025141B77}">
      <dgm:prSet/>
      <dgm:spPr/>
      <dgm:t>
        <a:bodyPr/>
        <a:lstStyle/>
        <a:p>
          <a:endParaRPr lang="id-ID"/>
        </a:p>
      </dgm:t>
    </dgm:pt>
    <dgm:pt modelId="{EC32DFBB-6167-4DB4-8474-0EC6BB1B9352}">
      <dgm:prSet/>
      <dgm:spPr/>
      <dgm:t>
        <a:bodyPr/>
        <a:lstStyle/>
        <a:p>
          <a:pPr rtl="0"/>
          <a:r>
            <a:rPr lang="en-US" dirty="0" smtClean="0"/>
            <a:t>Indirect Measures </a:t>
          </a:r>
          <a:br>
            <a:rPr lang="en-US" dirty="0" smtClean="0"/>
          </a:br>
          <a:r>
            <a:rPr lang="en-US" dirty="0" smtClean="0"/>
            <a:t>(external attributes)</a:t>
          </a:r>
          <a:endParaRPr lang="id-ID" dirty="0"/>
        </a:p>
      </dgm:t>
    </dgm:pt>
    <dgm:pt modelId="{D80992A6-F842-4F38-9BE3-C9A52A035044}" type="parTrans" cxnId="{FE2CF0A4-C145-4E85-AC0A-5104F86716EA}">
      <dgm:prSet/>
      <dgm:spPr/>
      <dgm:t>
        <a:bodyPr/>
        <a:lstStyle/>
        <a:p>
          <a:endParaRPr lang="id-ID"/>
        </a:p>
      </dgm:t>
    </dgm:pt>
    <dgm:pt modelId="{4AD78390-B4EA-4C7E-8DA6-F632D362EC7B}" type="sibTrans" cxnId="{FE2CF0A4-C145-4E85-AC0A-5104F86716EA}">
      <dgm:prSet/>
      <dgm:spPr/>
      <dgm:t>
        <a:bodyPr/>
        <a:lstStyle/>
        <a:p>
          <a:endParaRPr lang="id-ID"/>
        </a:p>
      </dgm:t>
    </dgm:pt>
    <dgm:pt modelId="{2FB8CED4-9C01-4F97-B84A-0E089CB4EF83}">
      <dgm:prSet/>
      <dgm:spPr/>
      <dgm:t>
        <a:bodyPr/>
        <a:lstStyle/>
        <a:p>
          <a:pPr rtl="0"/>
          <a:r>
            <a:rPr lang="en-US" dirty="0" smtClean="0"/>
            <a:t>Functionality</a:t>
          </a:r>
          <a:endParaRPr lang="id-ID" dirty="0"/>
        </a:p>
      </dgm:t>
    </dgm:pt>
    <dgm:pt modelId="{844D9AC0-1D16-4A8B-A2F4-D2D8C6DFDF5A}" type="parTrans" cxnId="{3603B2D0-4CD5-4B4C-B1B0-3970D74F78D4}">
      <dgm:prSet/>
      <dgm:spPr/>
      <dgm:t>
        <a:bodyPr/>
        <a:lstStyle/>
        <a:p>
          <a:endParaRPr lang="id-ID"/>
        </a:p>
      </dgm:t>
    </dgm:pt>
    <dgm:pt modelId="{FCA08172-E1E9-4706-B429-E6F8C791809A}" type="sibTrans" cxnId="{3603B2D0-4CD5-4B4C-B1B0-3970D74F78D4}">
      <dgm:prSet/>
      <dgm:spPr/>
      <dgm:t>
        <a:bodyPr/>
        <a:lstStyle/>
        <a:p>
          <a:endParaRPr lang="id-ID"/>
        </a:p>
      </dgm:t>
    </dgm:pt>
    <dgm:pt modelId="{7756BCFE-1592-4E9E-8133-F2255AE39AB4}">
      <dgm:prSet/>
      <dgm:spPr/>
      <dgm:t>
        <a:bodyPr/>
        <a:lstStyle/>
        <a:p>
          <a:pPr rtl="0"/>
          <a:r>
            <a:rPr lang="en-US" dirty="0" smtClean="0"/>
            <a:t>Effort</a:t>
          </a:r>
          <a:endParaRPr lang="id-ID" dirty="0"/>
        </a:p>
      </dgm:t>
    </dgm:pt>
    <dgm:pt modelId="{9C5C17FE-32DB-4FCA-9F8B-3A3846196209}" type="parTrans" cxnId="{0E39122D-2F4A-4895-B6CB-EE6E99DD07FD}">
      <dgm:prSet/>
      <dgm:spPr/>
      <dgm:t>
        <a:bodyPr/>
        <a:lstStyle/>
        <a:p>
          <a:endParaRPr lang="id-ID"/>
        </a:p>
      </dgm:t>
    </dgm:pt>
    <dgm:pt modelId="{BE0C577E-7671-45BA-B477-6077065CE2C6}" type="sibTrans" cxnId="{0E39122D-2F4A-4895-B6CB-EE6E99DD07FD}">
      <dgm:prSet/>
      <dgm:spPr/>
      <dgm:t>
        <a:bodyPr/>
        <a:lstStyle/>
        <a:p>
          <a:endParaRPr lang="id-ID"/>
        </a:p>
      </dgm:t>
    </dgm:pt>
    <dgm:pt modelId="{15B65D4A-ABF0-4C8A-BDA6-D0CA279962DE}">
      <dgm:prSet/>
      <dgm:spPr/>
      <dgm:t>
        <a:bodyPr/>
        <a:lstStyle/>
        <a:p>
          <a:pPr rtl="0"/>
          <a:r>
            <a:rPr lang="en-US" dirty="0" smtClean="0"/>
            <a:t>LOC</a:t>
          </a:r>
          <a:endParaRPr lang="id-ID" dirty="0"/>
        </a:p>
      </dgm:t>
    </dgm:pt>
    <dgm:pt modelId="{58A5A74A-234B-47DC-87AC-235CF535108F}" type="parTrans" cxnId="{C8B707B4-FA3A-4266-B1ED-8412C5833539}">
      <dgm:prSet/>
      <dgm:spPr/>
      <dgm:t>
        <a:bodyPr/>
        <a:lstStyle/>
        <a:p>
          <a:endParaRPr lang="id-ID"/>
        </a:p>
      </dgm:t>
    </dgm:pt>
    <dgm:pt modelId="{96103EE0-D593-4A02-9A56-9A99828DC12D}" type="sibTrans" cxnId="{C8B707B4-FA3A-4266-B1ED-8412C5833539}">
      <dgm:prSet/>
      <dgm:spPr/>
      <dgm:t>
        <a:bodyPr/>
        <a:lstStyle/>
        <a:p>
          <a:endParaRPr lang="id-ID"/>
        </a:p>
      </dgm:t>
    </dgm:pt>
    <dgm:pt modelId="{D8CC32C8-20FD-4BB4-AF7A-8583A876973F}">
      <dgm:prSet/>
      <dgm:spPr/>
      <dgm:t>
        <a:bodyPr/>
        <a:lstStyle/>
        <a:p>
          <a:pPr rtl="0"/>
          <a:r>
            <a:rPr lang="en-US" dirty="0" smtClean="0"/>
            <a:t>Speed</a:t>
          </a:r>
          <a:endParaRPr lang="id-ID" dirty="0"/>
        </a:p>
      </dgm:t>
    </dgm:pt>
    <dgm:pt modelId="{A52DCDDE-18F2-4D2B-8361-64F41AF6749A}" type="parTrans" cxnId="{155B5D50-7C5B-41B2-BB2B-25A99254580B}">
      <dgm:prSet/>
      <dgm:spPr/>
      <dgm:t>
        <a:bodyPr/>
        <a:lstStyle/>
        <a:p>
          <a:endParaRPr lang="id-ID"/>
        </a:p>
      </dgm:t>
    </dgm:pt>
    <dgm:pt modelId="{866261FF-C2C0-4DB4-9F44-69985F1F7D04}" type="sibTrans" cxnId="{155B5D50-7C5B-41B2-BB2B-25A99254580B}">
      <dgm:prSet/>
      <dgm:spPr/>
      <dgm:t>
        <a:bodyPr/>
        <a:lstStyle/>
        <a:p>
          <a:endParaRPr lang="id-ID"/>
        </a:p>
      </dgm:t>
    </dgm:pt>
    <dgm:pt modelId="{26D3AB09-9E50-4549-B465-E5922B584DE1}">
      <dgm:prSet/>
      <dgm:spPr/>
      <dgm:t>
        <a:bodyPr/>
        <a:lstStyle/>
        <a:p>
          <a:pPr rtl="0"/>
          <a:r>
            <a:rPr lang="en-US" dirty="0" smtClean="0"/>
            <a:t>Memory</a:t>
          </a:r>
          <a:endParaRPr lang="id-ID" dirty="0"/>
        </a:p>
      </dgm:t>
    </dgm:pt>
    <dgm:pt modelId="{91366112-8703-4881-9597-C9C51FED9FC0}" type="parTrans" cxnId="{C02859EF-A5C7-44FE-8E7C-144137C19788}">
      <dgm:prSet/>
      <dgm:spPr/>
      <dgm:t>
        <a:bodyPr/>
        <a:lstStyle/>
        <a:p>
          <a:endParaRPr lang="id-ID"/>
        </a:p>
      </dgm:t>
    </dgm:pt>
    <dgm:pt modelId="{17358A70-7195-4A60-A8CB-59D98DFD2AC8}" type="sibTrans" cxnId="{C02859EF-A5C7-44FE-8E7C-144137C19788}">
      <dgm:prSet/>
      <dgm:spPr/>
      <dgm:t>
        <a:bodyPr/>
        <a:lstStyle/>
        <a:p>
          <a:endParaRPr lang="id-ID"/>
        </a:p>
      </dgm:t>
    </dgm:pt>
    <dgm:pt modelId="{60717A73-024A-4549-9CC4-0E039222714B}">
      <dgm:prSet/>
      <dgm:spPr/>
      <dgm:t>
        <a:bodyPr/>
        <a:lstStyle/>
        <a:p>
          <a:pPr rtl="0"/>
          <a:r>
            <a:rPr lang="en-US" dirty="0" smtClean="0"/>
            <a:t>Quality</a:t>
          </a:r>
          <a:endParaRPr lang="id-ID" dirty="0"/>
        </a:p>
      </dgm:t>
    </dgm:pt>
    <dgm:pt modelId="{C69F135C-37D1-4C4C-B443-E6A1C3988884}" type="parTrans" cxnId="{5512F934-12FE-49D8-B746-9F804575E77C}">
      <dgm:prSet/>
      <dgm:spPr/>
      <dgm:t>
        <a:bodyPr/>
        <a:lstStyle/>
        <a:p>
          <a:endParaRPr lang="id-ID"/>
        </a:p>
      </dgm:t>
    </dgm:pt>
    <dgm:pt modelId="{40422487-F3A9-4BAF-A90C-DD503AF0D8A9}" type="sibTrans" cxnId="{5512F934-12FE-49D8-B746-9F804575E77C}">
      <dgm:prSet/>
      <dgm:spPr/>
      <dgm:t>
        <a:bodyPr/>
        <a:lstStyle/>
        <a:p>
          <a:endParaRPr lang="id-ID"/>
        </a:p>
      </dgm:t>
    </dgm:pt>
    <dgm:pt modelId="{7C1C591E-D47B-464C-A80A-177614E4A49D}">
      <dgm:prSet/>
      <dgm:spPr/>
      <dgm:t>
        <a:bodyPr/>
        <a:lstStyle/>
        <a:p>
          <a:pPr rtl="0"/>
          <a:r>
            <a:rPr lang="en-US" dirty="0" smtClean="0"/>
            <a:t>Complexity</a:t>
          </a:r>
          <a:endParaRPr lang="id-ID" dirty="0"/>
        </a:p>
      </dgm:t>
    </dgm:pt>
    <dgm:pt modelId="{9C9C3E80-B203-4678-8567-3691DBCED1E3}" type="parTrans" cxnId="{6FCC5B10-58E1-49BE-A1ED-827133BC37C4}">
      <dgm:prSet/>
      <dgm:spPr/>
      <dgm:t>
        <a:bodyPr/>
        <a:lstStyle/>
        <a:p>
          <a:endParaRPr lang="id-ID"/>
        </a:p>
      </dgm:t>
    </dgm:pt>
    <dgm:pt modelId="{086E0792-BAE2-4586-A710-E8EED51F3719}" type="sibTrans" cxnId="{6FCC5B10-58E1-49BE-A1ED-827133BC37C4}">
      <dgm:prSet/>
      <dgm:spPr/>
      <dgm:t>
        <a:bodyPr/>
        <a:lstStyle/>
        <a:p>
          <a:endParaRPr lang="id-ID"/>
        </a:p>
      </dgm:t>
    </dgm:pt>
    <dgm:pt modelId="{5F6CE92E-5955-4175-B938-B712856F6687}">
      <dgm:prSet/>
      <dgm:spPr/>
      <dgm:t>
        <a:bodyPr/>
        <a:lstStyle/>
        <a:p>
          <a:pPr rtl="0"/>
          <a:r>
            <a:rPr lang="en-US" dirty="0" smtClean="0"/>
            <a:t>Efficiency</a:t>
          </a:r>
          <a:endParaRPr lang="id-ID" dirty="0"/>
        </a:p>
      </dgm:t>
    </dgm:pt>
    <dgm:pt modelId="{F17FCD8B-DDED-48E9-91F5-6E23D94B4AC3}" type="parTrans" cxnId="{C962616B-F4A0-4A21-BD90-FA4678DF459F}">
      <dgm:prSet/>
      <dgm:spPr/>
      <dgm:t>
        <a:bodyPr/>
        <a:lstStyle/>
        <a:p>
          <a:endParaRPr lang="id-ID"/>
        </a:p>
      </dgm:t>
    </dgm:pt>
    <dgm:pt modelId="{646E5E6F-F389-42CB-A4A3-2D1415558307}" type="sibTrans" cxnId="{C962616B-F4A0-4A21-BD90-FA4678DF459F}">
      <dgm:prSet/>
      <dgm:spPr/>
      <dgm:t>
        <a:bodyPr/>
        <a:lstStyle/>
        <a:p>
          <a:endParaRPr lang="id-ID"/>
        </a:p>
      </dgm:t>
    </dgm:pt>
    <dgm:pt modelId="{6F90C092-8EA1-4C54-BC4D-9EA2DC5925A4}">
      <dgm:prSet/>
      <dgm:spPr/>
      <dgm:t>
        <a:bodyPr/>
        <a:lstStyle/>
        <a:p>
          <a:pPr rtl="0"/>
          <a:r>
            <a:rPr lang="en-US" dirty="0" smtClean="0"/>
            <a:t>Reliability</a:t>
          </a:r>
          <a:endParaRPr lang="id-ID" dirty="0"/>
        </a:p>
      </dgm:t>
    </dgm:pt>
    <dgm:pt modelId="{CE3F8E35-4C55-43C5-B2F1-E35DDBB574A2}" type="parTrans" cxnId="{3ED3AA57-C569-4170-BDD4-4089B7AFCD01}">
      <dgm:prSet/>
      <dgm:spPr/>
      <dgm:t>
        <a:bodyPr/>
        <a:lstStyle/>
        <a:p>
          <a:endParaRPr lang="id-ID"/>
        </a:p>
      </dgm:t>
    </dgm:pt>
    <dgm:pt modelId="{B66E8D03-D79F-4033-9436-98A9DB11E6E3}" type="sibTrans" cxnId="{3ED3AA57-C569-4170-BDD4-4089B7AFCD01}">
      <dgm:prSet/>
      <dgm:spPr/>
      <dgm:t>
        <a:bodyPr/>
        <a:lstStyle/>
        <a:p>
          <a:endParaRPr lang="id-ID"/>
        </a:p>
      </dgm:t>
    </dgm:pt>
    <dgm:pt modelId="{5D95CD02-1955-4DF5-8E43-99332E77EED8}">
      <dgm:prSet/>
      <dgm:spPr/>
      <dgm:t>
        <a:bodyPr/>
        <a:lstStyle/>
        <a:p>
          <a:pPr rtl="0"/>
          <a:r>
            <a:rPr lang="en-US" dirty="0" smtClean="0"/>
            <a:t>Maintainability</a:t>
          </a:r>
          <a:endParaRPr lang="id-ID" dirty="0"/>
        </a:p>
      </dgm:t>
    </dgm:pt>
    <dgm:pt modelId="{D668EFAB-4308-4156-B4EF-5DF3E6029AC2}" type="parTrans" cxnId="{83B3D51A-25BB-45FE-8A09-55C16700A382}">
      <dgm:prSet/>
      <dgm:spPr/>
      <dgm:t>
        <a:bodyPr/>
        <a:lstStyle/>
        <a:p>
          <a:endParaRPr lang="id-ID"/>
        </a:p>
      </dgm:t>
    </dgm:pt>
    <dgm:pt modelId="{760F5382-10E4-425E-82B0-5DED2C31AC07}" type="sibTrans" cxnId="{83B3D51A-25BB-45FE-8A09-55C16700A382}">
      <dgm:prSet/>
      <dgm:spPr/>
      <dgm:t>
        <a:bodyPr/>
        <a:lstStyle/>
        <a:p>
          <a:endParaRPr lang="id-ID"/>
        </a:p>
      </dgm:t>
    </dgm:pt>
    <dgm:pt modelId="{E4B5EFDC-4ECC-431B-A583-53E9614420B2}" type="pres">
      <dgm:prSet presAssocID="{CDE2E04C-BA29-4627-9A9E-9CA763235210}" presName="Name0" presStyleCnt="0">
        <dgm:presLayoutVars>
          <dgm:dir/>
          <dgm:animLvl val="lvl"/>
          <dgm:resizeHandles val="exact"/>
        </dgm:presLayoutVars>
      </dgm:prSet>
      <dgm:spPr/>
      <dgm:t>
        <a:bodyPr/>
        <a:lstStyle/>
        <a:p>
          <a:endParaRPr lang="id-ID"/>
        </a:p>
      </dgm:t>
    </dgm:pt>
    <dgm:pt modelId="{51CF0E3C-73B8-474C-8179-4147AAC12385}" type="pres">
      <dgm:prSet presAssocID="{8FC774E9-81E5-412A-BE65-2540034CC2F6}" presName="composite" presStyleCnt="0"/>
      <dgm:spPr/>
    </dgm:pt>
    <dgm:pt modelId="{96C503FA-E4C5-4062-A57B-70FD19BBF061}" type="pres">
      <dgm:prSet presAssocID="{8FC774E9-81E5-412A-BE65-2540034CC2F6}" presName="parTx" presStyleLbl="alignNode1" presStyleIdx="0" presStyleCnt="2">
        <dgm:presLayoutVars>
          <dgm:chMax val="0"/>
          <dgm:chPref val="0"/>
          <dgm:bulletEnabled val="1"/>
        </dgm:presLayoutVars>
      </dgm:prSet>
      <dgm:spPr/>
      <dgm:t>
        <a:bodyPr/>
        <a:lstStyle/>
        <a:p>
          <a:endParaRPr lang="id-ID"/>
        </a:p>
      </dgm:t>
    </dgm:pt>
    <dgm:pt modelId="{039C7F65-1535-4E1D-B38B-054B7BC5D369}" type="pres">
      <dgm:prSet presAssocID="{8FC774E9-81E5-412A-BE65-2540034CC2F6}" presName="desTx" presStyleLbl="alignAccFollowNode1" presStyleIdx="0" presStyleCnt="2">
        <dgm:presLayoutVars>
          <dgm:bulletEnabled val="1"/>
        </dgm:presLayoutVars>
      </dgm:prSet>
      <dgm:spPr/>
      <dgm:t>
        <a:bodyPr/>
        <a:lstStyle/>
        <a:p>
          <a:endParaRPr lang="id-ID"/>
        </a:p>
      </dgm:t>
    </dgm:pt>
    <dgm:pt modelId="{CF5E6A37-B5FD-4782-B087-03CAE8404D10}" type="pres">
      <dgm:prSet presAssocID="{ADD66BFF-40DA-4789-A9B0-664FB20814BE}" presName="space" presStyleCnt="0"/>
      <dgm:spPr/>
    </dgm:pt>
    <dgm:pt modelId="{D2FB74E2-ACEA-4FF0-A676-742501C9A34F}" type="pres">
      <dgm:prSet presAssocID="{EC32DFBB-6167-4DB4-8474-0EC6BB1B9352}" presName="composite" presStyleCnt="0"/>
      <dgm:spPr/>
    </dgm:pt>
    <dgm:pt modelId="{3122BCF9-81F6-4094-BC94-2BEC580B46B2}" type="pres">
      <dgm:prSet presAssocID="{EC32DFBB-6167-4DB4-8474-0EC6BB1B9352}" presName="parTx" presStyleLbl="alignNode1" presStyleIdx="1" presStyleCnt="2">
        <dgm:presLayoutVars>
          <dgm:chMax val="0"/>
          <dgm:chPref val="0"/>
          <dgm:bulletEnabled val="1"/>
        </dgm:presLayoutVars>
      </dgm:prSet>
      <dgm:spPr/>
      <dgm:t>
        <a:bodyPr/>
        <a:lstStyle/>
        <a:p>
          <a:endParaRPr lang="id-ID"/>
        </a:p>
      </dgm:t>
    </dgm:pt>
    <dgm:pt modelId="{1377690F-7371-4CC8-B8CA-C2CE8074AC3C}" type="pres">
      <dgm:prSet presAssocID="{EC32DFBB-6167-4DB4-8474-0EC6BB1B9352}" presName="desTx" presStyleLbl="alignAccFollowNode1" presStyleIdx="1" presStyleCnt="2">
        <dgm:presLayoutVars>
          <dgm:bulletEnabled val="1"/>
        </dgm:presLayoutVars>
      </dgm:prSet>
      <dgm:spPr/>
      <dgm:t>
        <a:bodyPr/>
        <a:lstStyle/>
        <a:p>
          <a:endParaRPr lang="id-ID"/>
        </a:p>
      </dgm:t>
    </dgm:pt>
  </dgm:ptLst>
  <dgm:cxnLst>
    <dgm:cxn modelId="{83B3D51A-25BB-45FE-8A09-55C16700A382}" srcId="{EC32DFBB-6167-4DB4-8474-0EC6BB1B9352}" destId="{5D95CD02-1955-4DF5-8E43-99332E77EED8}" srcOrd="5" destOrd="0" parTransId="{D668EFAB-4308-4156-B4EF-5DF3E6029AC2}" sibTransId="{760F5382-10E4-425E-82B0-5DED2C31AC07}"/>
    <dgm:cxn modelId="{5512F934-12FE-49D8-B746-9F804575E77C}" srcId="{EC32DFBB-6167-4DB4-8474-0EC6BB1B9352}" destId="{60717A73-024A-4549-9CC4-0E039222714B}" srcOrd="1" destOrd="0" parTransId="{C69F135C-37D1-4C4C-B443-E6A1C3988884}" sibTransId="{40422487-F3A9-4BAF-A90C-DD503AF0D8A9}"/>
    <dgm:cxn modelId="{575CF487-BB3F-4CF6-B63F-A0FD3BF60111}" type="presOf" srcId="{2FB8CED4-9C01-4F97-B84A-0E089CB4EF83}" destId="{1377690F-7371-4CC8-B8CA-C2CE8074AC3C}" srcOrd="0" destOrd="0" presId="urn:microsoft.com/office/officeart/2005/8/layout/hList1"/>
    <dgm:cxn modelId="{4A87A0FE-F3C9-4BDA-B29F-263351176493}" type="presOf" srcId="{EC32DFBB-6167-4DB4-8474-0EC6BB1B9352}" destId="{3122BCF9-81F6-4094-BC94-2BEC580B46B2}" srcOrd="0" destOrd="0" presId="urn:microsoft.com/office/officeart/2005/8/layout/hList1"/>
    <dgm:cxn modelId="{8214B088-F501-475E-9E20-E67394D36479}" type="presOf" srcId="{5F6CE92E-5955-4175-B938-B712856F6687}" destId="{1377690F-7371-4CC8-B8CA-C2CE8074AC3C}" srcOrd="0" destOrd="3" presId="urn:microsoft.com/office/officeart/2005/8/layout/hList1"/>
    <dgm:cxn modelId="{44C4A6DB-6AD8-4C3B-94AD-6BDABC07F437}" type="presOf" srcId="{D8CC32C8-20FD-4BB4-AF7A-8583A876973F}" destId="{039C7F65-1535-4E1D-B38B-054B7BC5D369}" srcOrd="0" destOrd="3" presId="urn:microsoft.com/office/officeart/2005/8/layout/hList1"/>
    <dgm:cxn modelId="{BFF5A81E-0D00-443D-B96C-043C44788CEF}" type="presOf" srcId="{60717A73-024A-4549-9CC4-0E039222714B}" destId="{1377690F-7371-4CC8-B8CA-C2CE8074AC3C}" srcOrd="0" destOrd="1" presId="urn:microsoft.com/office/officeart/2005/8/layout/hList1"/>
    <dgm:cxn modelId="{0E39122D-2F4A-4895-B6CB-EE6E99DD07FD}" srcId="{8FC774E9-81E5-412A-BE65-2540034CC2F6}" destId="{7756BCFE-1592-4E9E-8133-F2255AE39AB4}" srcOrd="1" destOrd="0" parTransId="{9C5C17FE-32DB-4FCA-9F8B-3A3846196209}" sibTransId="{BE0C577E-7671-45BA-B477-6077065CE2C6}"/>
    <dgm:cxn modelId="{3ED3AA57-C569-4170-BDD4-4089B7AFCD01}" srcId="{EC32DFBB-6167-4DB4-8474-0EC6BB1B9352}" destId="{6F90C092-8EA1-4C54-BC4D-9EA2DC5925A4}" srcOrd="4" destOrd="0" parTransId="{CE3F8E35-4C55-43C5-B2F1-E35DDBB574A2}" sibTransId="{B66E8D03-D79F-4033-9436-98A9DB11E6E3}"/>
    <dgm:cxn modelId="{2F1A65E7-626A-4BA4-9C86-8CB025141B77}" srcId="{8FC774E9-81E5-412A-BE65-2540034CC2F6}" destId="{3267403A-8BB5-46EE-AA61-BFC26F4E1B60}" srcOrd="0" destOrd="0" parTransId="{7F9F0CCF-FCAF-4F9F-9278-9942B02FFF58}" sibTransId="{E36C6192-2671-4093-98C6-60110CF34523}"/>
    <dgm:cxn modelId="{4E3B7B04-4CD4-437E-9DB9-B677B81BB98E}" type="presOf" srcId="{7756BCFE-1592-4E9E-8133-F2255AE39AB4}" destId="{039C7F65-1535-4E1D-B38B-054B7BC5D369}" srcOrd="0" destOrd="1" presId="urn:microsoft.com/office/officeart/2005/8/layout/hList1"/>
    <dgm:cxn modelId="{2821D36F-E35A-4026-9D7E-C58523F417D7}" type="presOf" srcId="{8FC774E9-81E5-412A-BE65-2540034CC2F6}" destId="{96C503FA-E4C5-4062-A57B-70FD19BBF061}" srcOrd="0" destOrd="0" presId="urn:microsoft.com/office/officeart/2005/8/layout/hList1"/>
    <dgm:cxn modelId="{3603B2D0-4CD5-4B4C-B1B0-3970D74F78D4}" srcId="{EC32DFBB-6167-4DB4-8474-0EC6BB1B9352}" destId="{2FB8CED4-9C01-4F97-B84A-0E089CB4EF83}" srcOrd="0" destOrd="0" parTransId="{844D9AC0-1D16-4A8B-A2F4-D2D8C6DFDF5A}" sibTransId="{FCA08172-E1E9-4706-B429-E6F8C791809A}"/>
    <dgm:cxn modelId="{9B5982F3-289A-473A-B550-EE74AEC3702F}" type="presOf" srcId="{5D95CD02-1955-4DF5-8E43-99332E77EED8}" destId="{1377690F-7371-4CC8-B8CA-C2CE8074AC3C}" srcOrd="0" destOrd="5" presId="urn:microsoft.com/office/officeart/2005/8/layout/hList1"/>
    <dgm:cxn modelId="{C962616B-F4A0-4A21-BD90-FA4678DF459F}" srcId="{EC32DFBB-6167-4DB4-8474-0EC6BB1B9352}" destId="{5F6CE92E-5955-4175-B938-B712856F6687}" srcOrd="3" destOrd="0" parTransId="{F17FCD8B-DDED-48E9-91F5-6E23D94B4AC3}" sibTransId="{646E5E6F-F389-42CB-A4A3-2D1415558307}"/>
    <dgm:cxn modelId="{C02859EF-A5C7-44FE-8E7C-144137C19788}" srcId="{8FC774E9-81E5-412A-BE65-2540034CC2F6}" destId="{26D3AB09-9E50-4549-B465-E5922B584DE1}" srcOrd="4" destOrd="0" parTransId="{91366112-8703-4881-9597-C9C51FED9FC0}" sibTransId="{17358A70-7195-4A60-A8CB-59D98DFD2AC8}"/>
    <dgm:cxn modelId="{C6A533F1-7DAE-409B-94B1-CCA46CEF1F16}" type="presOf" srcId="{6F90C092-8EA1-4C54-BC4D-9EA2DC5925A4}" destId="{1377690F-7371-4CC8-B8CA-C2CE8074AC3C}" srcOrd="0" destOrd="4" presId="urn:microsoft.com/office/officeart/2005/8/layout/hList1"/>
    <dgm:cxn modelId="{41180D42-B8C4-44D5-8C1C-0A760E41397D}" srcId="{CDE2E04C-BA29-4627-9A9E-9CA763235210}" destId="{8FC774E9-81E5-412A-BE65-2540034CC2F6}" srcOrd="0" destOrd="0" parTransId="{925DA279-F53E-4145-AE7F-E7B5B829A9B1}" sibTransId="{ADD66BFF-40DA-4789-A9B0-664FB20814BE}"/>
    <dgm:cxn modelId="{22DD8CEB-E8C5-47F5-8225-A1F770E82D10}" type="presOf" srcId="{26D3AB09-9E50-4549-B465-E5922B584DE1}" destId="{039C7F65-1535-4E1D-B38B-054B7BC5D369}" srcOrd="0" destOrd="4" presId="urn:microsoft.com/office/officeart/2005/8/layout/hList1"/>
    <dgm:cxn modelId="{06E260AC-F0AB-430C-AA79-3E8399C9AC5C}" type="presOf" srcId="{3267403A-8BB5-46EE-AA61-BFC26F4E1B60}" destId="{039C7F65-1535-4E1D-B38B-054B7BC5D369}" srcOrd="0" destOrd="0" presId="urn:microsoft.com/office/officeart/2005/8/layout/hList1"/>
    <dgm:cxn modelId="{6FCC5B10-58E1-49BE-A1ED-827133BC37C4}" srcId="{EC32DFBB-6167-4DB4-8474-0EC6BB1B9352}" destId="{7C1C591E-D47B-464C-A80A-177614E4A49D}" srcOrd="2" destOrd="0" parTransId="{9C9C3E80-B203-4678-8567-3691DBCED1E3}" sibTransId="{086E0792-BAE2-4586-A710-E8EED51F3719}"/>
    <dgm:cxn modelId="{FE2CF0A4-C145-4E85-AC0A-5104F86716EA}" srcId="{CDE2E04C-BA29-4627-9A9E-9CA763235210}" destId="{EC32DFBB-6167-4DB4-8474-0EC6BB1B9352}" srcOrd="1" destOrd="0" parTransId="{D80992A6-F842-4F38-9BE3-C9A52A035044}" sibTransId="{4AD78390-B4EA-4C7E-8DA6-F632D362EC7B}"/>
    <dgm:cxn modelId="{DD2B25AE-3DAD-4322-A152-FA395F92F970}" type="presOf" srcId="{CDE2E04C-BA29-4627-9A9E-9CA763235210}" destId="{E4B5EFDC-4ECC-431B-A583-53E9614420B2}" srcOrd="0" destOrd="0" presId="urn:microsoft.com/office/officeart/2005/8/layout/hList1"/>
    <dgm:cxn modelId="{155B5D50-7C5B-41B2-BB2B-25A99254580B}" srcId="{8FC774E9-81E5-412A-BE65-2540034CC2F6}" destId="{D8CC32C8-20FD-4BB4-AF7A-8583A876973F}" srcOrd="3" destOrd="0" parTransId="{A52DCDDE-18F2-4D2B-8361-64F41AF6749A}" sibTransId="{866261FF-C2C0-4DB4-9F44-69985F1F7D04}"/>
    <dgm:cxn modelId="{C8B707B4-FA3A-4266-B1ED-8412C5833539}" srcId="{8FC774E9-81E5-412A-BE65-2540034CC2F6}" destId="{15B65D4A-ABF0-4C8A-BDA6-D0CA279962DE}" srcOrd="2" destOrd="0" parTransId="{58A5A74A-234B-47DC-87AC-235CF535108F}" sibTransId="{96103EE0-D593-4A02-9A56-9A99828DC12D}"/>
    <dgm:cxn modelId="{7FB4ECC8-C7C1-456E-9E04-0B9FF6308A1A}" type="presOf" srcId="{15B65D4A-ABF0-4C8A-BDA6-D0CA279962DE}" destId="{039C7F65-1535-4E1D-B38B-054B7BC5D369}" srcOrd="0" destOrd="2" presId="urn:microsoft.com/office/officeart/2005/8/layout/hList1"/>
    <dgm:cxn modelId="{D148751C-1306-4250-BB6B-88EF71D0FC5A}" type="presOf" srcId="{7C1C591E-D47B-464C-A80A-177614E4A49D}" destId="{1377690F-7371-4CC8-B8CA-C2CE8074AC3C}" srcOrd="0" destOrd="2" presId="urn:microsoft.com/office/officeart/2005/8/layout/hList1"/>
    <dgm:cxn modelId="{6C97846B-762C-4B0F-832A-8D3E1C7ED314}" type="presParOf" srcId="{E4B5EFDC-4ECC-431B-A583-53E9614420B2}" destId="{51CF0E3C-73B8-474C-8179-4147AAC12385}" srcOrd="0" destOrd="0" presId="urn:microsoft.com/office/officeart/2005/8/layout/hList1"/>
    <dgm:cxn modelId="{06E401BA-0C7F-4C66-9AD4-6DED61E12FB8}" type="presParOf" srcId="{51CF0E3C-73B8-474C-8179-4147AAC12385}" destId="{96C503FA-E4C5-4062-A57B-70FD19BBF061}" srcOrd="0" destOrd="0" presId="urn:microsoft.com/office/officeart/2005/8/layout/hList1"/>
    <dgm:cxn modelId="{8B947136-3714-4BD4-BFEE-90CDE0D5ED71}" type="presParOf" srcId="{51CF0E3C-73B8-474C-8179-4147AAC12385}" destId="{039C7F65-1535-4E1D-B38B-054B7BC5D369}" srcOrd="1" destOrd="0" presId="urn:microsoft.com/office/officeart/2005/8/layout/hList1"/>
    <dgm:cxn modelId="{C0E7F932-4EB2-4673-A8BE-FDF8BDA58EE1}" type="presParOf" srcId="{E4B5EFDC-4ECC-431B-A583-53E9614420B2}" destId="{CF5E6A37-B5FD-4782-B087-03CAE8404D10}" srcOrd="1" destOrd="0" presId="urn:microsoft.com/office/officeart/2005/8/layout/hList1"/>
    <dgm:cxn modelId="{AE340E43-2781-4D19-9733-1E9E725F3F9F}" type="presParOf" srcId="{E4B5EFDC-4ECC-431B-A583-53E9614420B2}" destId="{D2FB74E2-ACEA-4FF0-A676-742501C9A34F}" srcOrd="2" destOrd="0" presId="urn:microsoft.com/office/officeart/2005/8/layout/hList1"/>
    <dgm:cxn modelId="{7CDDD017-A49A-46BE-8D46-10EC05B18D71}" type="presParOf" srcId="{D2FB74E2-ACEA-4FF0-A676-742501C9A34F}" destId="{3122BCF9-81F6-4094-BC94-2BEC580B46B2}" srcOrd="0" destOrd="0" presId="urn:microsoft.com/office/officeart/2005/8/layout/hList1"/>
    <dgm:cxn modelId="{CE2A3AEC-B20B-46EB-9086-252CFEE264A7}" type="presParOf" srcId="{D2FB74E2-ACEA-4FF0-A676-742501C9A34F}" destId="{1377690F-7371-4CC8-B8CA-C2CE8074AC3C}"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D8061D-9500-4DF8-93FC-C478E4ED04FE}" type="datetimeFigureOut">
              <a:rPr lang="id-ID" smtClean="0"/>
              <a:t>22/07/2015</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34E551-785F-4DEA-8DD8-BB7B9384A8AE}" type="slidenum">
              <a:rPr lang="id-ID" smtClean="0"/>
              <a:t>‹#›</a:t>
            </a:fld>
            <a:endParaRPr lang="id-ID"/>
          </a:p>
        </p:txBody>
      </p:sp>
    </p:spTree>
    <p:extLst>
      <p:ext uri="{BB962C8B-B14F-4D97-AF65-F5344CB8AC3E}">
        <p14:creationId xmlns:p14="http://schemas.microsoft.com/office/powerpoint/2010/main" val="1893546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B34E551-785F-4DEA-8DD8-BB7B9384A8AE}" type="slidenum">
              <a:rPr lang="id-ID" smtClean="0"/>
              <a:t>2</a:t>
            </a:fld>
            <a:endParaRPr lang="id-ID"/>
          </a:p>
        </p:txBody>
      </p:sp>
    </p:spTree>
    <p:extLst>
      <p:ext uri="{BB962C8B-B14F-4D97-AF65-F5344CB8AC3E}">
        <p14:creationId xmlns:p14="http://schemas.microsoft.com/office/powerpoint/2010/main" val="1672563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endParaRPr lang="id-ID"/>
          </a:p>
        </p:txBody>
      </p:sp>
    </p:spTree>
    <p:extLst>
      <p:ext uri="{BB962C8B-B14F-4D97-AF65-F5344CB8AC3E}">
        <p14:creationId xmlns:p14="http://schemas.microsoft.com/office/powerpoint/2010/main" val="14214022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p:txBody>
          <a:bodyPr/>
          <a:lstStyle/>
          <a:p>
            <a:endParaRPr lang="id-ID"/>
          </a:p>
        </p:txBody>
      </p:sp>
    </p:spTree>
    <p:extLst>
      <p:ext uri="{BB962C8B-B14F-4D97-AF65-F5344CB8AC3E}">
        <p14:creationId xmlns:p14="http://schemas.microsoft.com/office/powerpoint/2010/main" val="7832997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endParaRPr lang="id-ID"/>
          </a:p>
        </p:txBody>
      </p:sp>
    </p:spTree>
    <p:extLst>
      <p:ext uri="{BB962C8B-B14F-4D97-AF65-F5344CB8AC3E}">
        <p14:creationId xmlns:p14="http://schemas.microsoft.com/office/powerpoint/2010/main" val="40714367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p:txBody>
          <a:bodyPr/>
          <a:lstStyle/>
          <a:p>
            <a:endParaRPr lang="id-ID"/>
          </a:p>
        </p:txBody>
      </p:sp>
    </p:spTree>
    <p:extLst>
      <p:ext uri="{BB962C8B-B14F-4D97-AF65-F5344CB8AC3E}">
        <p14:creationId xmlns:p14="http://schemas.microsoft.com/office/powerpoint/2010/main" val="24413623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id-ID"/>
          </a:p>
        </p:txBody>
      </p:sp>
    </p:spTree>
    <p:extLst>
      <p:ext uri="{BB962C8B-B14F-4D97-AF65-F5344CB8AC3E}">
        <p14:creationId xmlns:p14="http://schemas.microsoft.com/office/powerpoint/2010/main" val="1248880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p:txBody>
          <a:bodyPr/>
          <a:lstStyle/>
          <a:p>
            <a:endParaRPr lang="id-ID"/>
          </a:p>
        </p:txBody>
      </p:sp>
    </p:spTree>
    <p:extLst>
      <p:ext uri="{BB962C8B-B14F-4D97-AF65-F5344CB8AC3E}">
        <p14:creationId xmlns:p14="http://schemas.microsoft.com/office/powerpoint/2010/main" val="17510918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p:txBody>
          <a:bodyPr/>
          <a:lstStyle/>
          <a:p>
            <a:endParaRPr lang="id-ID"/>
          </a:p>
        </p:txBody>
      </p:sp>
    </p:spTree>
    <p:extLst>
      <p:ext uri="{BB962C8B-B14F-4D97-AF65-F5344CB8AC3E}">
        <p14:creationId xmlns:p14="http://schemas.microsoft.com/office/powerpoint/2010/main" val="32536364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p:txBody>
          <a:bodyPr/>
          <a:lstStyle/>
          <a:p>
            <a:endParaRPr lang="id-ID"/>
          </a:p>
        </p:txBody>
      </p:sp>
    </p:spTree>
    <p:extLst>
      <p:ext uri="{BB962C8B-B14F-4D97-AF65-F5344CB8AC3E}">
        <p14:creationId xmlns:p14="http://schemas.microsoft.com/office/powerpoint/2010/main" val="37405667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p:txBody>
          <a:bodyPr/>
          <a:lstStyle/>
          <a:p>
            <a:endParaRPr lang="id-ID"/>
          </a:p>
        </p:txBody>
      </p:sp>
    </p:spTree>
    <p:extLst>
      <p:ext uri="{BB962C8B-B14F-4D97-AF65-F5344CB8AC3E}">
        <p14:creationId xmlns:p14="http://schemas.microsoft.com/office/powerpoint/2010/main" val="2273136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p:txBody>
          <a:bodyPr/>
          <a:lstStyle/>
          <a:p>
            <a:endParaRPr lang="id-ID"/>
          </a:p>
        </p:txBody>
      </p:sp>
    </p:spTree>
    <p:extLst>
      <p:ext uri="{BB962C8B-B14F-4D97-AF65-F5344CB8AC3E}">
        <p14:creationId xmlns:p14="http://schemas.microsoft.com/office/powerpoint/2010/main" val="1526705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endParaRPr lang="id-ID"/>
          </a:p>
        </p:txBody>
      </p:sp>
    </p:spTree>
    <p:extLst>
      <p:ext uri="{BB962C8B-B14F-4D97-AF65-F5344CB8AC3E}">
        <p14:creationId xmlns:p14="http://schemas.microsoft.com/office/powerpoint/2010/main" val="11045737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p:txBody>
          <a:bodyPr/>
          <a:lstStyle/>
          <a:p>
            <a:endParaRPr lang="id-ID"/>
          </a:p>
        </p:txBody>
      </p:sp>
    </p:spTree>
    <p:extLst>
      <p:ext uri="{BB962C8B-B14F-4D97-AF65-F5344CB8AC3E}">
        <p14:creationId xmlns:p14="http://schemas.microsoft.com/office/powerpoint/2010/main" val="26668869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p:txBody>
          <a:bodyPr/>
          <a:lstStyle/>
          <a:p>
            <a:endParaRPr lang="id-ID"/>
          </a:p>
        </p:txBody>
      </p:sp>
    </p:spTree>
    <p:extLst>
      <p:ext uri="{BB962C8B-B14F-4D97-AF65-F5344CB8AC3E}">
        <p14:creationId xmlns:p14="http://schemas.microsoft.com/office/powerpoint/2010/main" val="9386842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endParaRPr lang="id-ID"/>
          </a:p>
        </p:txBody>
      </p:sp>
    </p:spTree>
    <p:extLst>
      <p:ext uri="{BB962C8B-B14F-4D97-AF65-F5344CB8AC3E}">
        <p14:creationId xmlns:p14="http://schemas.microsoft.com/office/powerpoint/2010/main" val="42719174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p:txBody>
          <a:bodyPr/>
          <a:lstStyle/>
          <a:p>
            <a:endParaRPr lang="id-ID"/>
          </a:p>
        </p:txBody>
      </p:sp>
    </p:spTree>
    <p:extLst>
      <p:ext uri="{BB962C8B-B14F-4D97-AF65-F5344CB8AC3E}">
        <p14:creationId xmlns:p14="http://schemas.microsoft.com/office/powerpoint/2010/main" val="33791470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p:txBody>
          <a:bodyPr/>
          <a:lstStyle/>
          <a:p>
            <a:endParaRPr lang="id-ID"/>
          </a:p>
        </p:txBody>
      </p:sp>
    </p:spTree>
    <p:extLst>
      <p:ext uri="{BB962C8B-B14F-4D97-AF65-F5344CB8AC3E}">
        <p14:creationId xmlns:p14="http://schemas.microsoft.com/office/powerpoint/2010/main" val="30307060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p:txBody>
          <a:bodyPr/>
          <a:lstStyle/>
          <a:p>
            <a:endParaRPr lang="id-ID"/>
          </a:p>
        </p:txBody>
      </p:sp>
    </p:spTree>
    <p:extLst>
      <p:ext uri="{BB962C8B-B14F-4D97-AF65-F5344CB8AC3E}">
        <p14:creationId xmlns:p14="http://schemas.microsoft.com/office/powerpoint/2010/main" val="42653881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p:txBody>
          <a:bodyPr/>
          <a:lstStyle/>
          <a:p>
            <a:endParaRPr lang="id-ID"/>
          </a:p>
        </p:txBody>
      </p:sp>
    </p:spTree>
    <p:extLst>
      <p:ext uri="{BB962C8B-B14F-4D97-AF65-F5344CB8AC3E}">
        <p14:creationId xmlns:p14="http://schemas.microsoft.com/office/powerpoint/2010/main" val="32309782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p:txBody>
          <a:bodyPr/>
          <a:lstStyle/>
          <a:p>
            <a:endParaRPr lang="id-ID"/>
          </a:p>
        </p:txBody>
      </p:sp>
    </p:spTree>
    <p:extLst>
      <p:ext uri="{BB962C8B-B14F-4D97-AF65-F5344CB8AC3E}">
        <p14:creationId xmlns:p14="http://schemas.microsoft.com/office/powerpoint/2010/main" val="38379506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id-ID"/>
          </a:p>
        </p:txBody>
      </p:sp>
    </p:spTree>
    <p:extLst>
      <p:ext uri="{BB962C8B-B14F-4D97-AF65-F5344CB8AC3E}">
        <p14:creationId xmlns:p14="http://schemas.microsoft.com/office/powerpoint/2010/main" val="2103093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endParaRPr lang="id-ID"/>
          </a:p>
        </p:txBody>
      </p:sp>
    </p:spTree>
    <p:extLst>
      <p:ext uri="{BB962C8B-B14F-4D97-AF65-F5344CB8AC3E}">
        <p14:creationId xmlns:p14="http://schemas.microsoft.com/office/powerpoint/2010/main" val="1655366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p:txBody>
          <a:bodyPr/>
          <a:lstStyle/>
          <a:p>
            <a:endParaRPr lang="id-ID"/>
          </a:p>
        </p:txBody>
      </p:sp>
    </p:spTree>
    <p:extLst>
      <p:ext uri="{BB962C8B-B14F-4D97-AF65-F5344CB8AC3E}">
        <p14:creationId xmlns:p14="http://schemas.microsoft.com/office/powerpoint/2010/main" val="2624020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endParaRPr lang="id-ID"/>
          </a:p>
        </p:txBody>
      </p:sp>
    </p:spTree>
    <p:extLst>
      <p:ext uri="{BB962C8B-B14F-4D97-AF65-F5344CB8AC3E}">
        <p14:creationId xmlns:p14="http://schemas.microsoft.com/office/powerpoint/2010/main" val="11017852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endParaRPr lang="id-ID"/>
          </a:p>
        </p:txBody>
      </p:sp>
    </p:spTree>
    <p:extLst>
      <p:ext uri="{BB962C8B-B14F-4D97-AF65-F5344CB8AC3E}">
        <p14:creationId xmlns:p14="http://schemas.microsoft.com/office/powerpoint/2010/main" val="39125914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endParaRPr lang="id-ID"/>
          </a:p>
        </p:txBody>
      </p:sp>
    </p:spTree>
    <p:extLst>
      <p:ext uri="{BB962C8B-B14F-4D97-AF65-F5344CB8AC3E}">
        <p14:creationId xmlns:p14="http://schemas.microsoft.com/office/powerpoint/2010/main" val="7387210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id-ID"/>
          </a:p>
        </p:txBody>
      </p:sp>
    </p:spTree>
    <p:extLst>
      <p:ext uri="{BB962C8B-B14F-4D97-AF65-F5344CB8AC3E}">
        <p14:creationId xmlns:p14="http://schemas.microsoft.com/office/powerpoint/2010/main" val="10565122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p:txBody>
          <a:bodyPr/>
          <a:lstStyle/>
          <a:p>
            <a:endParaRPr lang="id-ID"/>
          </a:p>
        </p:txBody>
      </p:sp>
    </p:spTree>
    <p:extLst>
      <p:ext uri="{BB962C8B-B14F-4D97-AF65-F5344CB8AC3E}">
        <p14:creationId xmlns:p14="http://schemas.microsoft.com/office/powerpoint/2010/main" val="11211887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p:txBody>
          <a:bodyPr/>
          <a:lstStyle/>
          <a:p>
            <a:endParaRPr lang="id-ID"/>
          </a:p>
        </p:txBody>
      </p:sp>
    </p:spTree>
    <p:extLst>
      <p:ext uri="{BB962C8B-B14F-4D97-AF65-F5344CB8AC3E}">
        <p14:creationId xmlns:p14="http://schemas.microsoft.com/office/powerpoint/2010/main" val="39669301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id-ID"/>
          </a:p>
        </p:txBody>
      </p:sp>
    </p:spTree>
    <p:extLst>
      <p:ext uri="{BB962C8B-B14F-4D97-AF65-F5344CB8AC3E}">
        <p14:creationId xmlns:p14="http://schemas.microsoft.com/office/powerpoint/2010/main" val="16307011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endParaRPr lang="id-ID"/>
          </a:p>
        </p:txBody>
      </p:sp>
    </p:spTree>
    <p:extLst>
      <p:ext uri="{BB962C8B-B14F-4D97-AF65-F5344CB8AC3E}">
        <p14:creationId xmlns:p14="http://schemas.microsoft.com/office/powerpoint/2010/main" val="9422059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p:txBody>
          <a:bodyPr/>
          <a:lstStyle/>
          <a:p>
            <a:endParaRPr lang="id-ID"/>
          </a:p>
        </p:txBody>
      </p:sp>
    </p:spTree>
    <p:extLst>
      <p:ext uri="{BB962C8B-B14F-4D97-AF65-F5344CB8AC3E}">
        <p14:creationId xmlns:p14="http://schemas.microsoft.com/office/powerpoint/2010/main" val="5088224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p:txBody>
          <a:bodyPr/>
          <a:lstStyle/>
          <a:p>
            <a:endParaRPr lang="id-ID"/>
          </a:p>
        </p:txBody>
      </p:sp>
    </p:spTree>
    <p:extLst>
      <p:ext uri="{BB962C8B-B14F-4D97-AF65-F5344CB8AC3E}">
        <p14:creationId xmlns:p14="http://schemas.microsoft.com/office/powerpoint/2010/main" val="1151122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p:txBody>
          <a:bodyPr/>
          <a:lstStyle/>
          <a:p>
            <a:endParaRPr lang="id-ID"/>
          </a:p>
        </p:txBody>
      </p:sp>
    </p:spTree>
    <p:extLst>
      <p:ext uri="{BB962C8B-B14F-4D97-AF65-F5344CB8AC3E}">
        <p14:creationId xmlns:p14="http://schemas.microsoft.com/office/powerpoint/2010/main" val="8140414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p:txBody>
          <a:bodyPr/>
          <a:lstStyle/>
          <a:p>
            <a:endParaRPr lang="id-ID"/>
          </a:p>
        </p:txBody>
      </p:sp>
    </p:spTree>
    <p:extLst>
      <p:ext uri="{BB962C8B-B14F-4D97-AF65-F5344CB8AC3E}">
        <p14:creationId xmlns:p14="http://schemas.microsoft.com/office/powerpoint/2010/main" val="36916522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Rot="1" noChangeAspect="1" noChangeArrowheads="1" noTextEdit="1"/>
          </p:cNvSpPr>
          <p:nvPr>
            <p:ph type="sldImg"/>
          </p:nvPr>
        </p:nvSpPr>
        <p:spPr>
          <a:ln/>
        </p:spPr>
      </p:sp>
      <p:sp>
        <p:nvSpPr>
          <p:cNvPr id="180227" name="Rectangle 3"/>
          <p:cNvSpPr>
            <a:spLocks noGrp="1" noChangeArrowheads="1"/>
          </p:cNvSpPr>
          <p:nvPr>
            <p:ph type="body" idx="1"/>
          </p:nvPr>
        </p:nvSpPr>
        <p:spPr/>
        <p:txBody>
          <a:bodyPr/>
          <a:lstStyle/>
          <a:p>
            <a:endParaRPr lang="id-ID"/>
          </a:p>
        </p:txBody>
      </p:sp>
    </p:spTree>
    <p:extLst>
      <p:ext uri="{BB962C8B-B14F-4D97-AF65-F5344CB8AC3E}">
        <p14:creationId xmlns:p14="http://schemas.microsoft.com/office/powerpoint/2010/main" val="7085668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p:txBody>
          <a:bodyPr/>
          <a:lstStyle/>
          <a:p>
            <a:endParaRPr lang="id-ID"/>
          </a:p>
        </p:txBody>
      </p:sp>
    </p:spTree>
    <p:extLst>
      <p:ext uri="{BB962C8B-B14F-4D97-AF65-F5344CB8AC3E}">
        <p14:creationId xmlns:p14="http://schemas.microsoft.com/office/powerpoint/2010/main" val="7726842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p:txBody>
          <a:bodyPr/>
          <a:lstStyle/>
          <a:p>
            <a:endParaRPr lang="id-ID"/>
          </a:p>
        </p:txBody>
      </p:sp>
    </p:spTree>
    <p:extLst>
      <p:ext uri="{BB962C8B-B14F-4D97-AF65-F5344CB8AC3E}">
        <p14:creationId xmlns:p14="http://schemas.microsoft.com/office/powerpoint/2010/main" val="226966610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p:txBody>
          <a:bodyPr/>
          <a:lstStyle/>
          <a:p>
            <a:endParaRPr lang="id-ID"/>
          </a:p>
        </p:txBody>
      </p:sp>
    </p:spTree>
    <p:extLst>
      <p:ext uri="{BB962C8B-B14F-4D97-AF65-F5344CB8AC3E}">
        <p14:creationId xmlns:p14="http://schemas.microsoft.com/office/powerpoint/2010/main" val="254006632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p:txBody>
          <a:bodyPr/>
          <a:lstStyle/>
          <a:p>
            <a:endParaRPr lang="id-ID"/>
          </a:p>
        </p:txBody>
      </p:sp>
    </p:spTree>
    <p:extLst>
      <p:ext uri="{BB962C8B-B14F-4D97-AF65-F5344CB8AC3E}">
        <p14:creationId xmlns:p14="http://schemas.microsoft.com/office/powerpoint/2010/main" val="173110162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p:txBody>
          <a:bodyPr/>
          <a:lstStyle/>
          <a:p>
            <a:endParaRPr lang="id-ID"/>
          </a:p>
        </p:txBody>
      </p:sp>
    </p:spTree>
    <p:extLst>
      <p:ext uri="{BB962C8B-B14F-4D97-AF65-F5344CB8AC3E}">
        <p14:creationId xmlns:p14="http://schemas.microsoft.com/office/powerpoint/2010/main" val="14530729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p:txBody>
          <a:bodyPr/>
          <a:lstStyle/>
          <a:p>
            <a:endParaRPr lang="id-ID"/>
          </a:p>
        </p:txBody>
      </p:sp>
    </p:spTree>
    <p:extLst>
      <p:ext uri="{BB962C8B-B14F-4D97-AF65-F5344CB8AC3E}">
        <p14:creationId xmlns:p14="http://schemas.microsoft.com/office/powerpoint/2010/main" val="127418990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endParaRPr lang="id-ID"/>
          </a:p>
        </p:txBody>
      </p:sp>
    </p:spTree>
    <p:extLst>
      <p:ext uri="{BB962C8B-B14F-4D97-AF65-F5344CB8AC3E}">
        <p14:creationId xmlns:p14="http://schemas.microsoft.com/office/powerpoint/2010/main" val="24179516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p:txBody>
          <a:bodyPr/>
          <a:lstStyle/>
          <a:p>
            <a:endParaRPr lang="id-ID"/>
          </a:p>
        </p:txBody>
      </p:sp>
    </p:spTree>
    <p:extLst>
      <p:ext uri="{BB962C8B-B14F-4D97-AF65-F5344CB8AC3E}">
        <p14:creationId xmlns:p14="http://schemas.microsoft.com/office/powerpoint/2010/main" val="32792715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endParaRPr lang="id-ID"/>
          </a:p>
        </p:txBody>
      </p:sp>
    </p:spTree>
    <p:extLst>
      <p:ext uri="{BB962C8B-B14F-4D97-AF65-F5344CB8AC3E}">
        <p14:creationId xmlns:p14="http://schemas.microsoft.com/office/powerpoint/2010/main" val="191840335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p:txBody>
          <a:bodyPr/>
          <a:lstStyle/>
          <a:p>
            <a:endParaRPr lang="id-ID"/>
          </a:p>
        </p:txBody>
      </p:sp>
    </p:spTree>
    <p:extLst>
      <p:ext uri="{BB962C8B-B14F-4D97-AF65-F5344CB8AC3E}">
        <p14:creationId xmlns:p14="http://schemas.microsoft.com/office/powerpoint/2010/main" val="237791144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p:txBody>
          <a:bodyPr/>
          <a:lstStyle/>
          <a:p>
            <a:endParaRPr lang="id-ID"/>
          </a:p>
        </p:txBody>
      </p:sp>
    </p:spTree>
    <p:extLst>
      <p:ext uri="{BB962C8B-B14F-4D97-AF65-F5344CB8AC3E}">
        <p14:creationId xmlns:p14="http://schemas.microsoft.com/office/powerpoint/2010/main" val="296290324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Rot="1" noChangeAspect="1" noChangeArrowheads="1" noTextEdit="1"/>
          </p:cNvSpPr>
          <p:nvPr>
            <p:ph type="sldImg"/>
          </p:nvPr>
        </p:nvSpPr>
        <p:spPr>
          <a:ln/>
        </p:spPr>
      </p:sp>
      <p:sp>
        <p:nvSpPr>
          <p:cNvPr id="184323" name="Rectangle 3"/>
          <p:cNvSpPr>
            <a:spLocks noGrp="1" noChangeArrowheads="1"/>
          </p:cNvSpPr>
          <p:nvPr>
            <p:ph type="body" idx="1"/>
          </p:nvPr>
        </p:nvSpPr>
        <p:spPr/>
        <p:txBody>
          <a:bodyPr/>
          <a:lstStyle/>
          <a:p>
            <a:endParaRPr lang="id-ID"/>
          </a:p>
        </p:txBody>
      </p:sp>
    </p:spTree>
    <p:extLst>
      <p:ext uri="{BB962C8B-B14F-4D97-AF65-F5344CB8AC3E}">
        <p14:creationId xmlns:p14="http://schemas.microsoft.com/office/powerpoint/2010/main" val="336199132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Rot="1" noChangeAspect="1" noChangeArrowheads="1" noTextEdit="1"/>
          </p:cNvSpPr>
          <p:nvPr>
            <p:ph type="sldImg"/>
          </p:nvPr>
        </p:nvSpPr>
        <p:spPr>
          <a:ln/>
        </p:spPr>
      </p:sp>
      <p:sp>
        <p:nvSpPr>
          <p:cNvPr id="188419" name="Rectangle 3"/>
          <p:cNvSpPr>
            <a:spLocks noGrp="1" noChangeArrowheads="1"/>
          </p:cNvSpPr>
          <p:nvPr>
            <p:ph type="body" idx="1"/>
          </p:nvPr>
        </p:nvSpPr>
        <p:spPr/>
        <p:txBody>
          <a:bodyPr/>
          <a:lstStyle/>
          <a:p>
            <a:endParaRPr lang="id-ID"/>
          </a:p>
        </p:txBody>
      </p:sp>
    </p:spTree>
    <p:extLst>
      <p:ext uri="{BB962C8B-B14F-4D97-AF65-F5344CB8AC3E}">
        <p14:creationId xmlns:p14="http://schemas.microsoft.com/office/powerpoint/2010/main" val="380452761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endParaRPr lang="id-ID"/>
          </a:p>
        </p:txBody>
      </p:sp>
    </p:spTree>
    <p:extLst>
      <p:ext uri="{BB962C8B-B14F-4D97-AF65-F5344CB8AC3E}">
        <p14:creationId xmlns:p14="http://schemas.microsoft.com/office/powerpoint/2010/main" val="253509501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endParaRPr lang="id-ID"/>
          </a:p>
        </p:txBody>
      </p:sp>
    </p:spTree>
    <p:extLst>
      <p:ext uri="{BB962C8B-B14F-4D97-AF65-F5344CB8AC3E}">
        <p14:creationId xmlns:p14="http://schemas.microsoft.com/office/powerpoint/2010/main" val="220575890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Rot="1" noChangeAspect="1" noChangeArrowheads="1" noTextEdit="1"/>
          </p:cNvSpPr>
          <p:nvPr>
            <p:ph type="sldImg"/>
          </p:nvPr>
        </p:nvSpPr>
        <p:spPr>
          <a:ln/>
        </p:spPr>
      </p:sp>
      <p:sp>
        <p:nvSpPr>
          <p:cNvPr id="190467" name="Rectangle 3"/>
          <p:cNvSpPr>
            <a:spLocks noGrp="1" noChangeArrowheads="1"/>
          </p:cNvSpPr>
          <p:nvPr>
            <p:ph type="body" idx="1"/>
          </p:nvPr>
        </p:nvSpPr>
        <p:spPr/>
        <p:txBody>
          <a:bodyPr/>
          <a:lstStyle/>
          <a:p>
            <a:endParaRPr lang="id-ID"/>
          </a:p>
        </p:txBody>
      </p:sp>
    </p:spTree>
    <p:extLst>
      <p:ext uri="{BB962C8B-B14F-4D97-AF65-F5344CB8AC3E}">
        <p14:creationId xmlns:p14="http://schemas.microsoft.com/office/powerpoint/2010/main" val="75115816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Rot="1" noChangeAspect="1" noChangeArrowheads="1" noTextEdit="1"/>
          </p:cNvSpPr>
          <p:nvPr>
            <p:ph type="sldImg"/>
          </p:nvPr>
        </p:nvSpPr>
        <p:spPr>
          <a:ln/>
        </p:spPr>
      </p:sp>
      <p:sp>
        <p:nvSpPr>
          <p:cNvPr id="192515" name="Rectangle 3"/>
          <p:cNvSpPr>
            <a:spLocks noGrp="1" noChangeArrowheads="1"/>
          </p:cNvSpPr>
          <p:nvPr>
            <p:ph type="body" idx="1"/>
          </p:nvPr>
        </p:nvSpPr>
        <p:spPr/>
        <p:txBody>
          <a:bodyPr/>
          <a:lstStyle/>
          <a:p>
            <a:endParaRPr lang="id-ID"/>
          </a:p>
        </p:txBody>
      </p:sp>
    </p:spTree>
    <p:extLst>
      <p:ext uri="{BB962C8B-B14F-4D97-AF65-F5344CB8AC3E}">
        <p14:creationId xmlns:p14="http://schemas.microsoft.com/office/powerpoint/2010/main" val="361527922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body" idx="1"/>
          </p:nvPr>
        </p:nvSpPr>
        <p:spPr>
          <a:ln/>
        </p:spPr>
        <p:txBody>
          <a:bodyPr/>
          <a:lstStyle/>
          <a:p>
            <a:endParaRPr lang="en-US"/>
          </a:p>
        </p:txBody>
      </p:sp>
      <p:sp>
        <p:nvSpPr>
          <p:cNvPr id="60419" name="Rectangle 3"/>
          <p:cNvSpPr>
            <a:spLocks noGrp="1" noRot="1" noChangeAspect="1" noChangeArrowheads="1" noTextEdit="1"/>
          </p:cNvSpPr>
          <p:nvPr>
            <p:ph type="sldImg"/>
          </p:nvPr>
        </p:nvSpPr>
        <p:spPr>
          <a:xfrm>
            <a:off x="1114425" y="781050"/>
            <a:ext cx="4603750" cy="2590800"/>
          </a:xfrm>
          <a:ln cap="flat"/>
        </p:spPr>
      </p:sp>
    </p:spTree>
    <p:extLst>
      <p:ext uri="{BB962C8B-B14F-4D97-AF65-F5344CB8AC3E}">
        <p14:creationId xmlns:p14="http://schemas.microsoft.com/office/powerpoint/2010/main" val="224926988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a:ln/>
        </p:spPr>
        <p:txBody>
          <a:bodyPr/>
          <a:lstStyle/>
          <a:p>
            <a:endParaRPr lang="en-US"/>
          </a:p>
        </p:txBody>
      </p:sp>
      <p:sp>
        <p:nvSpPr>
          <p:cNvPr id="6246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55734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p:txBody>
          <a:bodyPr/>
          <a:lstStyle/>
          <a:p>
            <a:endParaRPr lang="id-ID"/>
          </a:p>
        </p:txBody>
      </p:sp>
    </p:spTree>
    <p:extLst>
      <p:ext uri="{BB962C8B-B14F-4D97-AF65-F5344CB8AC3E}">
        <p14:creationId xmlns:p14="http://schemas.microsoft.com/office/powerpoint/2010/main" val="370877635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a:ln/>
        </p:spPr>
        <p:txBody>
          <a:bodyPr/>
          <a:lstStyle/>
          <a:p>
            <a:endParaRPr lang="en-US"/>
          </a:p>
        </p:txBody>
      </p:sp>
      <p:sp>
        <p:nvSpPr>
          <p:cNvPr id="6451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799362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p:txBody>
          <a:bodyPr/>
          <a:lstStyle/>
          <a:p>
            <a:endParaRPr lang="id-ID"/>
          </a:p>
        </p:txBody>
      </p:sp>
    </p:spTree>
    <p:extLst>
      <p:ext uri="{BB962C8B-B14F-4D97-AF65-F5344CB8AC3E}">
        <p14:creationId xmlns:p14="http://schemas.microsoft.com/office/powerpoint/2010/main" val="25560972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endParaRPr lang="id-ID"/>
          </a:p>
        </p:txBody>
      </p:sp>
    </p:spTree>
    <p:extLst>
      <p:ext uri="{BB962C8B-B14F-4D97-AF65-F5344CB8AC3E}">
        <p14:creationId xmlns:p14="http://schemas.microsoft.com/office/powerpoint/2010/main" val="22536412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endParaRPr lang="id-ID"/>
          </a:p>
        </p:txBody>
      </p:sp>
    </p:spTree>
    <p:extLst>
      <p:ext uri="{BB962C8B-B14F-4D97-AF65-F5344CB8AC3E}">
        <p14:creationId xmlns:p14="http://schemas.microsoft.com/office/powerpoint/2010/main" val="905740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6571C05-8FFB-48E1-A579-893495550273}" type="datetime1">
              <a:rPr lang="en-US" smtClean="0"/>
              <a:t>7/22/2015</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r>
              <a:rPr lang="en-US" smtClean="0"/>
              <a:t>CS215 – Rekayasa Perangkat Lunak – Magister Ilmu Komputer Universitas Budi Luhur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0DC17C-B366-4DA9-8ED4-FD2CE9D1CE91}" type="datetime1">
              <a:rPr lang="en-US" smtClean="0"/>
              <a:t>7/22/2015</a:t>
            </a:fld>
            <a:endParaRPr lang="en-US" dirty="0"/>
          </a:p>
        </p:txBody>
      </p:sp>
      <p:sp>
        <p:nvSpPr>
          <p:cNvPr id="6" name="Footer Placeholder 5"/>
          <p:cNvSpPr>
            <a:spLocks noGrp="1"/>
          </p:cNvSpPr>
          <p:nvPr>
            <p:ph type="ftr" sz="quarter" idx="11"/>
          </p:nvPr>
        </p:nvSpPr>
        <p:spPr/>
        <p:txBody>
          <a:bodyPr/>
          <a:lstStyle/>
          <a:p>
            <a:r>
              <a:rPr lang="en-US" smtClean="0"/>
              <a:t>CS215 – Rekayasa Perangkat Lunak – Magister Ilmu Komputer Universitas Budi Luhur</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EDBBEE-F59B-4689-BD5B-3F3E15C601DA}" type="datetime1">
              <a:rPr lang="en-US" smtClean="0"/>
              <a:t>7/22/2015</a:t>
            </a:fld>
            <a:endParaRPr lang="en-US" dirty="0"/>
          </a:p>
        </p:txBody>
      </p:sp>
      <p:sp>
        <p:nvSpPr>
          <p:cNvPr id="5" name="Footer Placeholder 4"/>
          <p:cNvSpPr>
            <a:spLocks noGrp="1"/>
          </p:cNvSpPr>
          <p:nvPr>
            <p:ph type="ftr" sz="quarter" idx="11"/>
          </p:nvPr>
        </p:nvSpPr>
        <p:spPr/>
        <p:txBody>
          <a:bodyPr/>
          <a:lstStyle/>
          <a:p>
            <a:r>
              <a:rPr lang="en-US" smtClean="0"/>
              <a:t>CS215 – Rekayasa Perangkat Lunak – Magister Ilmu Komputer Universitas Budi Luhur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8E947A-689A-42D4-9741-AD1035F1EE48}" type="datetime1">
              <a:rPr lang="en-US" smtClean="0"/>
              <a:t>7/22/2015</a:t>
            </a:fld>
            <a:endParaRPr lang="en-US" dirty="0"/>
          </a:p>
        </p:txBody>
      </p:sp>
      <p:sp>
        <p:nvSpPr>
          <p:cNvPr id="5" name="Footer Placeholder 4"/>
          <p:cNvSpPr>
            <a:spLocks noGrp="1"/>
          </p:cNvSpPr>
          <p:nvPr>
            <p:ph type="ftr" sz="quarter" idx="11"/>
          </p:nvPr>
        </p:nvSpPr>
        <p:spPr/>
        <p:txBody>
          <a:bodyPr/>
          <a:lstStyle/>
          <a:p>
            <a:r>
              <a:rPr lang="en-US" smtClean="0"/>
              <a:t>CS215 – Rekayasa Perangkat Lunak – Magister Ilmu Komputer Universitas Budi Luhur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2316B5-C1DA-44CC-9600-ED13DE2F404E}" type="datetime1">
              <a:rPr lang="en-US" smtClean="0"/>
              <a:t>7/22/2015</a:t>
            </a:fld>
            <a:endParaRPr lang="en-US" dirty="0"/>
          </a:p>
        </p:txBody>
      </p:sp>
      <p:sp>
        <p:nvSpPr>
          <p:cNvPr id="5" name="Footer Placeholder 4"/>
          <p:cNvSpPr>
            <a:spLocks noGrp="1"/>
          </p:cNvSpPr>
          <p:nvPr>
            <p:ph type="ftr" sz="quarter" idx="11"/>
          </p:nvPr>
        </p:nvSpPr>
        <p:spPr/>
        <p:txBody>
          <a:bodyPr/>
          <a:lstStyle/>
          <a:p>
            <a:r>
              <a:rPr lang="en-US" smtClean="0"/>
              <a:t>CS215 – Rekayasa Perangkat Lunak – Magister Ilmu Komputer Universitas Budi Luhur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808F13-DD8B-4F58-84A5-8D9EF9DD17C9}" type="datetime1">
              <a:rPr lang="en-US" smtClean="0"/>
              <a:t>7/22/2015</a:t>
            </a:fld>
            <a:endParaRPr lang="en-US" dirty="0"/>
          </a:p>
        </p:txBody>
      </p:sp>
      <p:sp>
        <p:nvSpPr>
          <p:cNvPr id="5" name="Footer Placeholder 4"/>
          <p:cNvSpPr>
            <a:spLocks noGrp="1"/>
          </p:cNvSpPr>
          <p:nvPr>
            <p:ph type="ftr" sz="quarter" idx="11"/>
          </p:nvPr>
        </p:nvSpPr>
        <p:spPr/>
        <p:txBody>
          <a:bodyPr/>
          <a:lstStyle/>
          <a:p>
            <a:r>
              <a:rPr lang="en-US" smtClean="0"/>
              <a:t>CS215 – Rekayasa Perangkat Lunak – Magister Ilmu Komputer Universitas Budi Luhur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BC8D23-1937-47EE-87D3-1C5889D3E4A3}" type="datetime1">
              <a:rPr lang="en-US" smtClean="0"/>
              <a:t>7/22/2015</a:t>
            </a:fld>
            <a:endParaRPr lang="en-US" dirty="0"/>
          </a:p>
        </p:txBody>
      </p:sp>
      <p:sp>
        <p:nvSpPr>
          <p:cNvPr id="5" name="Footer Placeholder 4"/>
          <p:cNvSpPr>
            <a:spLocks noGrp="1"/>
          </p:cNvSpPr>
          <p:nvPr>
            <p:ph type="ftr" sz="quarter" idx="11"/>
          </p:nvPr>
        </p:nvSpPr>
        <p:spPr/>
        <p:txBody>
          <a:bodyPr/>
          <a:lstStyle/>
          <a:p>
            <a:r>
              <a:rPr lang="en-US" smtClean="0"/>
              <a:t>CS215 – Rekayasa Perangkat Lunak – Magister Ilmu Komputer Universitas Budi Luhur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FD2391F-CD78-4890-8443-D01827D8E03D}" type="datetime1">
              <a:rPr lang="en-US" smtClean="0"/>
              <a:t>7/22/2015</a:t>
            </a:fld>
            <a:endParaRPr lang="en-US" dirty="0"/>
          </a:p>
        </p:txBody>
      </p:sp>
      <p:sp>
        <p:nvSpPr>
          <p:cNvPr id="5" name="Footer Placeholder 4"/>
          <p:cNvSpPr>
            <a:spLocks noGrp="1"/>
          </p:cNvSpPr>
          <p:nvPr>
            <p:ph type="ftr" sz="quarter" idx="11"/>
          </p:nvPr>
        </p:nvSpPr>
        <p:spPr/>
        <p:txBody>
          <a:bodyPr/>
          <a:lstStyle/>
          <a:p>
            <a:r>
              <a:rPr lang="en-US" smtClean="0"/>
              <a:t>CS215 – Rekayasa Perangkat Lunak – Magister Ilmu Komputer Universitas Budi Luhur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B03E2F-6985-493B-A016-A14431466484}" type="datetime1">
              <a:rPr lang="en-US" smtClean="0"/>
              <a:t>7/22/2015</a:t>
            </a:fld>
            <a:endParaRPr lang="en-US" dirty="0"/>
          </a:p>
        </p:txBody>
      </p:sp>
      <p:sp>
        <p:nvSpPr>
          <p:cNvPr id="5" name="Footer Placeholder 4"/>
          <p:cNvSpPr>
            <a:spLocks noGrp="1"/>
          </p:cNvSpPr>
          <p:nvPr>
            <p:ph type="ftr" sz="quarter" idx="11"/>
          </p:nvPr>
        </p:nvSpPr>
        <p:spPr/>
        <p:txBody>
          <a:bodyPr/>
          <a:lstStyle/>
          <a:p>
            <a:r>
              <a:rPr lang="en-US" smtClean="0"/>
              <a:t>CS215 – Rekayasa Perangkat Lunak – Magister Ilmu Komputer Universitas Budi Luhur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609600" y="1600201"/>
            <a:ext cx="10972800" cy="45259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fld id="{1C067217-8C1E-4EAF-9937-1ECFB9087813}" type="datetime1">
              <a:rPr lang="en-US" smtClean="0"/>
              <a:t>7/22/2015</a:t>
            </a:fld>
            <a:endParaRPr lang="id-ID"/>
          </a:p>
        </p:txBody>
      </p:sp>
      <p:sp>
        <p:nvSpPr>
          <p:cNvPr id="5" name="Rectangle 5"/>
          <p:cNvSpPr>
            <a:spLocks noGrp="1" noChangeArrowheads="1"/>
          </p:cNvSpPr>
          <p:nvPr>
            <p:ph type="ftr" sz="quarter" idx="11"/>
          </p:nvPr>
        </p:nvSpPr>
        <p:spPr>
          <a:ln/>
        </p:spPr>
        <p:txBody>
          <a:bodyPr/>
          <a:lstStyle>
            <a:lvl1pPr>
              <a:defRPr/>
            </a:lvl1pPr>
          </a:lstStyle>
          <a:p>
            <a:r>
              <a:rPr lang="id-ID" smtClean="0"/>
              <a:t>CS215 – Rekayasa Perangkat Lunak – Magister Ilmu Komputer Universitas Budi Luhur</a:t>
            </a:r>
            <a:endParaRPr lang="id-ID"/>
          </a:p>
        </p:txBody>
      </p:sp>
      <p:sp>
        <p:nvSpPr>
          <p:cNvPr id="6" name="Rectangle 6"/>
          <p:cNvSpPr>
            <a:spLocks noGrp="1" noChangeArrowheads="1"/>
          </p:cNvSpPr>
          <p:nvPr>
            <p:ph type="sldNum" sz="quarter" idx="12"/>
          </p:nvPr>
        </p:nvSpPr>
        <p:spPr>
          <a:ln/>
        </p:spPr>
        <p:txBody>
          <a:bodyPr/>
          <a:lstStyle>
            <a:lvl1pPr>
              <a:defRPr/>
            </a:lvl1pPr>
          </a:lstStyle>
          <a:p>
            <a:fld id="{9AA9C87C-AE3A-4D03-AF98-5E34ACCC4049}" type="slidenum">
              <a:rPr lang="en-US"/>
              <a:pPr/>
              <a:t>‹#›</a:t>
            </a:fld>
            <a:endParaRPr lang="en-US"/>
          </a:p>
        </p:txBody>
      </p:sp>
    </p:spTree>
    <p:extLst>
      <p:ext uri="{BB962C8B-B14F-4D97-AF65-F5344CB8AC3E}">
        <p14:creationId xmlns:p14="http://schemas.microsoft.com/office/powerpoint/2010/main" val="1419524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C18EFE-BAB2-4FD6-8F4D-5F827C5D4268}" type="datetime1">
              <a:rPr lang="en-US" smtClean="0"/>
              <a:t>7/22/2015</a:t>
            </a:fld>
            <a:endParaRPr lang="en-US" dirty="0"/>
          </a:p>
        </p:txBody>
      </p:sp>
      <p:sp>
        <p:nvSpPr>
          <p:cNvPr id="5" name="Footer Placeholder 4"/>
          <p:cNvSpPr>
            <a:spLocks noGrp="1"/>
          </p:cNvSpPr>
          <p:nvPr>
            <p:ph type="ftr" sz="quarter" idx="11"/>
          </p:nvPr>
        </p:nvSpPr>
        <p:spPr>
          <a:xfrm>
            <a:off x="0" y="6489293"/>
            <a:ext cx="7084177" cy="365125"/>
          </a:xfrm>
        </p:spPr>
        <p:txBody>
          <a:bodyPr/>
          <a:lstStyle/>
          <a:p>
            <a:r>
              <a:rPr lang="en-US" smtClean="0"/>
              <a:t>CS215 – Rekayasa Perangkat Lunak – Magister Ilmu Komputer Universitas Budi Luhur</a:t>
            </a:r>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D13BC6-B62B-4A5C-BAE6-452AAF643562}" type="datetime1">
              <a:rPr lang="en-US" smtClean="0"/>
              <a:t>7/22/2015</a:t>
            </a:fld>
            <a:endParaRPr lang="en-US" dirty="0"/>
          </a:p>
        </p:txBody>
      </p:sp>
      <p:sp>
        <p:nvSpPr>
          <p:cNvPr id="5" name="Footer Placeholder 4"/>
          <p:cNvSpPr>
            <a:spLocks noGrp="1"/>
          </p:cNvSpPr>
          <p:nvPr>
            <p:ph type="ftr" sz="quarter" idx="11"/>
          </p:nvPr>
        </p:nvSpPr>
        <p:spPr/>
        <p:txBody>
          <a:bodyPr/>
          <a:lstStyle/>
          <a:p>
            <a:r>
              <a:rPr lang="en-US" smtClean="0"/>
              <a:t>CS215 – Rekayasa Perangkat Lunak – Magister Ilmu Komputer Universitas Budi Luhur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78CB39A-2A9D-4147-9824-0B111E6632C5}" type="datetime1">
              <a:rPr lang="en-US" smtClean="0"/>
              <a:t>7/22/2015</a:t>
            </a:fld>
            <a:endParaRPr lang="en-US" dirty="0"/>
          </a:p>
        </p:txBody>
      </p:sp>
      <p:sp>
        <p:nvSpPr>
          <p:cNvPr id="6" name="Footer Placeholder 5"/>
          <p:cNvSpPr>
            <a:spLocks noGrp="1"/>
          </p:cNvSpPr>
          <p:nvPr>
            <p:ph type="ftr" sz="quarter" idx="11"/>
          </p:nvPr>
        </p:nvSpPr>
        <p:spPr/>
        <p:txBody>
          <a:bodyPr/>
          <a:lstStyle/>
          <a:p>
            <a:r>
              <a:rPr lang="en-US" smtClean="0"/>
              <a:t>CS215 – Rekayasa Perangkat Lunak – Magister Ilmu Komputer Universitas Budi Luhur</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48E22A6-A707-4831-AA27-F839D4E938FF}" type="datetime1">
              <a:rPr lang="en-US" smtClean="0"/>
              <a:t>7/22/2015</a:t>
            </a:fld>
            <a:endParaRPr lang="en-US" dirty="0"/>
          </a:p>
        </p:txBody>
      </p:sp>
      <p:sp>
        <p:nvSpPr>
          <p:cNvPr id="8" name="Footer Placeholder 7"/>
          <p:cNvSpPr>
            <a:spLocks noGrp="1"/>
          </p:cNvSpPr>
          <p:nvPr>
            <p:ph type="ftr" sz="quarter" idx="11"/>
          </p:nvPr>
        </p:nvSpPr>
        <p:spPr/>
        <p:txBody>
          <a:bodyPr/>
          <a:lstStyle/>
          <a:p>
            <a:r>
              <a:rPr lang="en-US" smtClean="0"/>
              <a:t>CS215 – Rekayasa Perangkat Lunak – Magister Ilmu Komputer Universitas Budi Luhur</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C5BF838-ED66-4CE0-9447-67F0902DDED7}" type="datetime1">
              <a:rPr lang="en-US" smtClean="0"/>
              <a:t>7/22/2015</a:t>
            </a:fld>
            <a:endParaRPr lang="en-US" dirty="0"/>
          </a:p>
        </p:txBody>
      </p:sp>
      <p:sp>
        <p:nvSpPr>
          <p:cNvPr id="4" name="Footer Placeholder 3"/>
          <p:cNvSpPr>
            <a:spLocks noGrp="1"/>
          </p:cNvSpPr>
          <p:nvPr>
            <p:ph type="ftr" sz="quarter" idx="11"/>
          </p:nvPr>
        </p:nvSpPr>
        <p:spPr/>
        <p:txBody>
          <a:bodyPr/>
          <a:lstStyle/>
          <a:p>
            <a:r>
              <a:rPr lang="en-US" smtClean="0"/>
              <a:t>CS215 – Rekayasa Perangkat Lunak – Magister Ilmu Komputer Universitas Budi Luhur</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17AEDC-9794-42F4-9284-0A2408A2E86A}" type="datetime1">
              <a:rPr lang="en-US" smtClean="0"/>
              <a:t>7/22/2015</a:t>
            </a:fld>
            <a:endParaRPr lang="en-US" dirty="0"/>
          </a:p>
        </p:txBody>
      </p:sp>
      <p:sp>
        <p:nvSpPr>
          <p:cNvPr id="3" name="Footer Placeholder 2"/>
          <p:cNvSpPr>
            <a:spLocks noGrp="1"/>
          </p:cNvSpPr>
          <p:nvPr>
            <p:ph type="ftr" sz="quarter" idx="11"/>
          </p:nvPr>
        </p:nvSpPr>
        <p:spPr/>
        <p:txBody>
          <a:bodyPr/>
          <a:lstStyle/>
          <a:p>
            <a:r>
              <a:rPr lang="en-US" smtClean="0"/>
              <a:t>CS215 – Rekayasa Perangkat Lunak – Magister Ilmu Komputer Universitas Budi Luhur</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13920D-83EC-47ED-8056-83EEB6827CD2}" type="datetime1">
              <a:rPr lang="en-US" smtClean="0"/>
              <a:t>7/22/2015</a:t>
            </a:fld>
            <a:endParaRPr lang="en-US" dirty="0"/>
          </a:p>
        </p:txBody>
      </p:sp>
      <p:sp>
        <p:nvSpPr>
          <p:cNvPr id="6" name="Footer Placeholder 5"/>
          <p:cNvSpPr>
            <a:spLocks noGrp="1"/>
          </p:cNvSpPr>
          <p:nvPr>
            <p:ph type="ftr" sz="quarter" idx="11"/>
          </p:nvPr>
        </p:nvSpPr>
        <p:spPr/>
        <p:txBody>
          <a:bodyPr/>
          <a:lstStyle/>
          <a:p>
            <a:r>
              <a:rPr lang="en-US" smtClean="0"/>
              <a:t>CS215 – Rekayasa Perangkat Lunak – Magister Ilmu Komputer Universitas Budi Luhur</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C61BCC-9677-42A7-9D39-7790C20E0136}" type="datetime1">
              <a:rPr lang="en-US" smtClean="0"/>
              <a:t>7/22/2015</a:t>
            </a:fld>
            <a:endParaRPr lang="en-US" dirty="0"/>
          </a:p>
        </p:txBody>
      </p:sp>
      <p:sp>
        <p:nvSpPr>
          <p:cNvPr id="6" name="Footer Placeholder 5"/>
          <p:cNvSpPr>
            <a:spLocks noGrp="1"/>
          </p:cNvSpPr>
          <p:nvPr>
            <p:ph type="ftr" sz="quarter" idx="11"/>
          </p:nvPr>
        </p:nvSpPr>
        <p:spPr/>
        <p:txBody>
          <a:bodyPr/>
          <a:lstStyle/>
          <a:p>
            <a:r>
              <a:rPr lang="en-US" smtClean="0"/>
              <a:t>CS215 – Rekayasa Perangkat Lunak – Magister Ilmu Komputer Universitas Budi Luhur</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F9C3E58-8880-4ABE-8BEC-FD6B15493C0E}" type="datetime1">
              <a:rPr lang="en-US" smtClean="0"/>
              <a:t>7/22/2015</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smtClean="0"/>
              <a:t>CS215 – Rekayasa Perangkat Lunak – Magister Ilmu Komputer Universitas Budi Luhur</a:t>
            </a:r>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 id="2147483668" r:id="rId18"/>
  </p:sldLayoutIdLst>
  <p:hf sldNum="0" hd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chmatim@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7.wmf"/><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8.wmf"/><Relationship Id="rId4" Type="http://schemas.openxmlformats.org/officeDocument/2006/relationships/oleObject" Target="../embeddings/oleObject3.bin"/></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9.wmf"/><Relationship Id="rId4" Type="http://schemas.openxmlformats.org/officeDocument/2006/relationships/oleObject" Target="../embeddings/oleObject4.bin"/></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cccc.sourceforge.net/" TargetMode="External"/><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www.it.swin.edu.au/projects/jmetric/products/jmetric/" TargetMode="External"/><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www.cs.ucdavis.edu/~devanbu/genp/down-red.html" TargetMode="External"/><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openxmlformats.org/officeDocument/2006/relationships/hyperlink" Target="http://www.chris-lott.org/resources/cmetrics/" TargetMode="External"/><Relationship Id="rId3" Type="http://schemas.openxmlformats.org/officeDocument/2006/relationships/hyperlink" Target="http://www.niwotridge.com/Resources/PM-SWEResources/SWTools.htm" TargetMode="External"/><Relationship Id="rId7" Type="http://schemas.openxmlformats.org/officeDocument/2006/relationships/hyperlink" Target="http://user.cs.tu-berlin.de/~fetcke/metrics-sites.html" TargetMode="External"/><Relationship Id="rId2" Type="http://schemas.openxmlformats.org/officeDocument/2006/relationships/notesSlide" Target="../notesSlides/notesSlide57.xml"/><Relationship Id="rId1" Type="http://schemas.openxmlformats.org/officeDocument/2006/relationships/slideLayout" Target="../slideLayouts/slideLayout2.xml"/><Relationship Id="rId6" Type="http://schemas.openxmlformats.org/officeDocument/2006/relationships/hyperlink" Target="http://me.in-berlin.de/~socrates/oo_metrics.html" TargetMode="External"/><Relationship Id="rId5" Type="http://schemas.openxmlformats.org/officeDocument/2006/relationships/hyperlink" Target="http://www.qucis.queensu.ca/Software-Engineering/toolcat.html#label208" TargetMode="External"/><Relationship Id="rId4" Type="http://schemas.openxmlformats.org/officeDocument/2006/relationships/hyperlink" Target="http://www.thedacs.com/databases/url/key.hts?keycode=3"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hyperlink" Target="http://csse.usc.edu/csse/research/COCOMOII/cocomo2000.0/CII_modelman2000.0.pdf" TargetMode="Externa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hyperlink" Target="http://achmatim.net/" TargetMode="External"/><Relationship Id="rId2" Type="http://schemas.openxmlformats.org/officeDocument/2006/relationships/hyperlink" Target="mailto:achmatim@gmail.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07024" y="1380068"/>
            <a:ext cx="9095999" cy="2616199"/>
          </a:xfrm>
        </p:spPr>
        <p:txBody>
          <a:bodyPr/>
          <a:lstStyle/>
          <a:p>
            <a:r>
              <a:rPr lang="en-US" dirty="0" smtClean="0"/>
              <a:t>Software Metrics and Estimation</a:t>
            </a:r>
            <a:endParaRPr lang="id-ID" dirty="0"/>
          </a:p>
        </p:txBody>
      </p:sp>
      <p:sp>
        <p:nvSpPr>
          <p:cNvPr id="3" name="Subtitle 2"/>
          <p:cNvSpPr>
            <a:spLocks noGrp="1"/>
          </p:cNvSpPr>
          <p:nvPr>
            <p:ph type="subTitle" idx="1"/>
          </p:nvPr>
        </p:nvSpPr>
        <p:spPr/>
        <p:txBody>
          <a:bodyPr>
            <a:normAutofit fontScale="92500"/>
          </a:bodyPr>
          <a:lstStyle/>
          <a:p>
            <a:r>
              <a:rPr lang="en-US" dirty="0" err="1"/>
              <a:t>Matakuliah</a:t>
            </a:r>
            <a:r>
              <a:rPr lang="en-US" dirty="0"/>
              <a:t> </a:t>
            </a:r>
            <a:r>
              <a:rPr lang="en-US" dirty="0" err="1"/>
              <a:t>Rekayasa</a:t>
            </a:r>
            <a:r>
              <a:rPr lang="en-US" dirty="0"/>
              <a:t> </a:t>
            </a:r>
            <a:r>
              <a:rPr lang="en-US" dirty="0" err="1"/>
              <a:t>Perangkat</a:t>
            </a:r>
            <a:r>
              <a:rPr lang="en-US" dirty="0"/>
              <a:t> </a:t>
            </a:r>
            <a:r>
              <a:rPr lang="en-US" dirty="0" err="1"/>
              <a:t>Lunak</a:t>
            </a:r>
            <a:r>
              <a:rPr lang="en-US" dirty="0"/>
              <a:t> (CS215) – </a:t>
            </a:r>
            <a:r>
              <a:rPr lang="en-US" dirty="0" err="1"/>
              <a:t>Gasal</a:t>
            </a:r>
            <a:r>
              <a:rPr lang="en-US" dirty="0"/>
              <a:t> 2015/2016</a:t>
            </a:r>
          </a:p>
          <a:p>
            <a:r>
              <a:rPr lang="en-US" dirty="0"/>
              <a:t>Magister </a:t>
            </a:r>
            <a:r>
              <a:rPr lang="en-US" dirty="0" err="1"/>
              <a:t>Ilmu</a:t>
            </a:r>
            <a:r>
              <a:rPr lang="en-US" dirty="0"/>
              <a:t> </a:t>
            </a:r>
            <a:r>
              <a:rPr lang="en-US" dirty="0" err="1"/>
              <a:t>Komputer</a:t>
            </a:r>
            <a:r>
              <a:rPr lang="en-US" dirty="0"/>
              <a:t> - </a:t>
            </a:r>
            <a:r>
              <a:rPr lang="en-US" dirty="0" err="1"/>
              <a:t>Universitas</a:t>
            </a:r>
            <a:r>
              <a:rPr lang="en-US" dirty="0"/>
              <a:t> Budi </a:t>
            </a:r>
            <a:r>
              <a:rPr lang="en-US" dirty="0" err="1"/>
              <a:t>Luhur</a:t>
            </a:r>
            <a:endParaRPr lang="en-US" dirty="0"/>
          </a:p>
          <a:p>
            <a:r>
              <a:rPr lang="en-US" dirty="0"/>
              <a:t>Achmad Solichin, </a:t>
            </a:r>
            <a:r>
              <a:rPr lang="en-US" dirty="0" err="1"/>
              <a:t>S.Kom</a:t>
            </a:r>
            <a:r>
              <a:rPr lang="en-US" dirty="0"/>
              <a:t>, M.T.I (</a:t>
            </a:r>
            <a:r>
              <a:rPr lang="en-US" dirty="0">
                <a:hlinkClick r:id="rId2"/>
              </a:rPr>
              <a:t>achmatim@gmail.com</a:t>
            </a:r>
            <a:r>
              <a:rPr lang="en-US" dirty="0" smtClean="0"/>
              <a:t>)</a:t>
            </a:r>
            <a:endParaRPr lang="id-ID" dirty="0"/>
          </a:p>
        </p:txBody>
      </p:sp>
      <p:sp>
        <p:nvSpPr>
          <p:cNvPr id="4" name="Footer Placeholder 3"/>
          <p:cNvSpPr>
            <a:spLocks noGrp="1"/>
          </p:cNvSpPr>
          <p:nvPr>
            <p:ph type="ftr" sz="quarter" idx="11"/>
          </p:nvPr>
        </p:nvSpPr>
        <p:spPr>
          <a:xfrm>
            <a:off x="5332412" y="5883275"/>
            <a:ext cx="4797426" cy="365125"/>
          </a:xfrm>
        </p:spPr>
        <p:txBody>
          <a:bodyPr/>
          <a:lstStyle/>
          <a:p>
            <a:r>
              <a:rPr lang="en-US" dirty="0" smtClean="0"/>
              <a:t>CS215 – </a:t>
            </a:r>
            <a:r>
              <a:rPr lang="en-US" dirty="0" err="1" smtClean="0"/>
              <a:t>Rekayasa</a:t>
            </a:r>
            <a:r>
              <a:rPr lang="en-US" dirty="0" smtClean="0"/>
              <a:t> </a:t>
            </a:r>
            <a:r>
              <a:rPr lang="en-US" dirty="0" err="1" smtClean="0"/>
              <a:t>Perangkat</a:t>
            </a:r>
            <a:r>
              <a:rPr lang="en-US" dirty="0" smtClean="0"/>
              <a:t> </a:t>
            </a:r>
            <a:r>
              <a:rPr lang="en-US" dirty="0" err="1" smtClean="0"/>
              <a:t>Lunak</a:t>
            </a:r>
            <a:r>
              <a:rPr lang="en-US" dirty="0" smtClean="0"/>
              <a:t> – Magister </a:t>
            </a:r>
            <a:r>
              <a:rPr lang="en-US" dirty="0" err="1" smtClean="0"/>
              <a:t>Ilmu</a:t>
            </a:r>
            <a:r>
              <a:rPr lang="en-US" dirty="0" smtClean="0"/>
              <a:t> </a:t>
            </a:r>
            <a:r>
              <a:rPr lang="en-US" dirty="0" err="1" smtClean="0"/>
              <a:t>Komputer</a:t>
            </a:r>
            <a:r>
              <a:rPr lang="en-US" dirty="0" smtClean="0"/>
              <a:t> </a:t>
            </a:r>
            <a:r>
              <a:rPr lang="en-US" dirty="0" err="1" smtClean="0"/>
              <a:t>Universitas</a:t>
            </a:r>
            <a:r>
              <a:rPr lang="en-US" dirty="0" smtClean="0"/>
              <a:t> Budi </a:t>
            </a:r>
            <a:r>
              <a:rPr lang="en-US" dirty="0" err="1" smtClean="0"/>
              <a:t>Luhur</a:t>
            </a:r>
            <a:endParaRPr lang="en-US" dirty="0"/>
          </a:p>
        </p:txBody>
      </p:sp>
    </p:spTree>
    <p:extLst>
      <p:ext uri="{BB962C8B-B14F-4D97-AF65-F5344CB8AC3E}">
        <p14:creationId xmlns:p14="http://schemas.microsoft.com/office/powerpoint/2010/main" val="963871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title"/>
          </p:nvPr>
        </p:nvSpPr>
        <p:spPr/>
        <p:txBody>
          <a:bodyPr/>
          <a:lstStyle/>
          <a:p>
            <a:pPr eaLnBrk="1" hangingPunct="1"/>
            <a:r>
              <a:rPr lang="en-US" smtClean="0"/>
              <a:t>Size-Oriented Metrics</a:t>
            </a:r>
          </a:p>
        </p:txBody>
      </p:sp>
      <p:sp>
        <p:nvSpPr>
          <p:cNvPr id="21507" name="Rectangle 5"/>
          <p:cNvSpPr>
            <a:spLocks noGrp="1" noChangeArrowheads="1"/>
          </p:cNvSpPr>
          <p:nvPr>
            <p:ph type="body" idx="1"/>
          </p:nvPr>
        </p:nvSpPr>
        <p:spPr>
          <a:xfrm>
            <a:off x="1484310" y="2185989"/>
            <a:ext cx="10018713" cy="3605212"/>
          </a:xfrm>
        </p:spPr>
        <p:txBody>
          <a:bodyPr anchor="t">
            <a:normAutofit/>
          </a:bodyPr>
          <a:lstStyle/>
          <a:p>
            <a:pPr eaLnBrk="1" hangingPunct="1"/>
            <a:r>
              <a:rPr lang="en-US" sz="2800" dirty="0"/>
              <a:t>Size of the software produced</a:t>
            </a:r>
          </a:p>
          <a:p>
            <a:pPr eaLnBrk="1" hangingPunct="1"/>
            <a:r>
              <a:rPr lang="en-US" sz="2800" dirty="0"/>
              <a:t>LOC - Lines Of Code  </a:t>
            </a:r>
          </a:p>
          <a:p>
            <a:pPr eaLnBrk="1" hangingPunct="1"/>
            <a:r>
              <a:rPr lang="en-US" sz="2800" dirty="0"/>
              <a:t>KLOC - 1000 Lines Of Code</a:t>
            </a:r>
          </a:p>
          <a:p>
            <a:pPr eaLnBrk="1" hangingPunct="1"/>
            <a:r>
              <a:rPr lang="en-US" sz="2800" dirty="0"/>
              <a:t>SLOC – Statement Lines of Code  (ignore whitespace)</a:t>
            </a:r>
          </a:p>
          <a:p>
            <a:pPr eaLnBrk="1" hangingPunct="1"/>
            <a:r>
              <a:rPr lang="en-US" sz="2800" dirty="0"/>
              <a:t>Typical Measures:</a:t>
            </a:r>
          </a:p>
          <a:p>
            <a:pPr lvl="1" eaLnBrk="1" hangingPunct="1"/>
            <a:r>
              <a:rPr lang="en-US" sz="2400" dirty="0">
                <a:ea typeface="ＭＳ Ｐゴシック" panose="020B0600070205080204" pitchFamily="34" charset="-128"/>
              </a:rPr>
              <a:t>Errors/KLOC, Defects/KLOC, Cost/LOC, Documentation Pages/KLOC</a:t>
            </a:r>
          </a:p>
        </p:txBody>
      </p:sp>
      <p:sp>
        <p:nvSpPr>
          <p:cNvPr id="2" name="Footer Placeholder 1"/>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2221343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LOC Metrics</a:t>
            </a:r>
          </a:p>
        </p:txBody>
      </p:sp>
      <p:sp>
        <p:nvSpPr>
          <p:cNvPr id="22531" name="Rectangle 3"/>
          <p:cNvSpPr>
            <a:spLocks noGrp="1" noChangeArrowheads="1"/>
          </p:cNvSpPr>
          <p:nvPr>
            <p:ph type="body" idx="1"/>
          </p:nvPr>
        </p:nvSpPr>
        <p:spPr>
          <a:xfrm>
            <a:off x="1484310" y="2128839"/>
            <a:ext cx="10018713" cy="3662362"/>
          </a:xfrm>
        </p:spPr>
        <p:txBody>
          <a:bodyPr anchor="t">
            <a:normAutofit/>
          </a:bodyPr>
          <a:lstStyle/>
          <a:p>
            <a:pPr eaLnBrk="1" hangingPunct="1"/>
            <a:r>
              <a:rPr lang="en-US" sz="2800" dirty="0" smtClean="0"/>
              <a:t>Easy to use</a:t>
            </a:r>
          </a:p>
          <a:p>
            <a:pPr eaLnBrk="1" hangingPunct="1"/>
            <a:r>
              <a:rPr lang="en-US" sz="2800" dirty="0" smtClean="0"/>
              <a:t>Easy to compute</a:t>
            </a:r>
          </a:p>
          <a:p>
            <a:pPr eaLnBrk="1" hangingPunct="1"/>
            <a:r>
              <a:rPr lang="en-US" sz="2800" dirty="0" smtClean="0"/>
              <a:t>Language &amp; programmer dependent </a:t>
            </a:r>
          </a:p>
        </p:txBody>
      </p:sp>
      <p:sp>
        <p:nvSpPr>
          <p:cNvPr id="2" name="Footer Placeholder 1"/>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3956887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title"/>
          </p:nvPr>
        </p:nvSpPr>
        <p:spPr/>
        <p:txBody>
          <a:bodyPr/>
          <a:lstStyle/>
          <a:p>
            <a:pPr eaLnBrk="1" hangingPunct="1"/>
            <a:r>
              <a:rPr lang="en-US" smtClean="0"/>
              <a:t>Complexity Metrics</a:t>
            </a:r>
          </a:p>
        </p:txBody>
      </p:sp>
      <p:sp>
        <p:nvSpPr>
          <p:cNvPr id="24579" name="Rectangle 5"/>
          <p:cNvSpPr>
            <a:spLocks noGrp="1" noChangeArrowheads="1"/>
          </p:cNvSpPr>
          <p:nvPr>
            <p:ph type="body" idx="1"/>
          </p:nvPr>
        </p:nvSpPr>
        <p:spPr>
          <a:xfrm>
            <a:off x="1484310" y="2128839"/>
            <a:ext cx="10018713" cy="4086224"/>
          </a:xfrm>
        </p:spPr>
        <p:txBody>
          <a:bodyPr>
            <a:normAutofit/>
          </a:bodyPr>
          <a:lstStyle/>
          <a:p>
            <a:pPr eaLnBrk="1" hangingPunct="1"/>
            <a:r>
              <a:rPr lang="en-US" dirty="0" smtClean="0"/>
              <a:t>LOC - a function of complexity</a:t>
            </a:r>
          </a:p>
          <a:p>
            <a:pPr eaLnBrk="1" hangingPunct="1"/>
            <a:r>
              <a:rPr lang="en-US" dirty="0" smtClean="0"/>
              <a:t>Language and programmer dependent</a:t>
            </a:r>
          </a:p>
          <a:p>
            <a:pPr eaLnBrk="1" hangingPunct="1"/>
            <a:r>
              <a:rPr lang="en-US" dirty="0" smtClean="0"/>
              <a:t>Halstead’s Software Science (entropy measures)</a:t>
            </a:r>
          </a:p>
          <a:p>
            <a:pPr lvl="1" eaLnBrk="1" hangingPunct="1"/>
            <a:r>
              <a:rPr lang="en-US" dirty="0" smtClean="0">
                <a:ea typeface="ＭＳ Ｐゴシック" panose="020B0600070205080204" pitchFamily="34" charset="-128"/>
              </a:rPr>
              <a:t>n</a:t>
            </a:r>
            <a:r>
              <a:rPr lang="en-US" baseline="-25000" dirty="0" smtClean="0">
                <a:ea typeface="ＭＳ Ｐゴシック" panose="020B0600070205080204" pitchFamily="34" charset="-128"/>
              </a:rPr>
              <a:t>1</a:t>
            </a:r>
            <a:r>
              <a:rPr lang="en-US" dirty="0" smtClean="0">
                <a:ea typeface="ＭＳ Ｐゴシック" panose="020B0600070205080204" pitchFamily="34" charset="-128"/>
              </a:rPr>
              <a:t> - number of distinct operators</a:t>
            </a:r>
          </a:p>
          <a:p>
            <a:pPr lvl="1" eaLnBrk="1" hangingPunct="1"/>
            <a:r>
              <a:rPr lang="en-US" dirty="0" smtClean="0">
                <a:ea typeface="ＭＳ Ｐゴシック" panose="020B0600070205080204" pitchFamily="34" charset="-128"/>
              </a:rPr>
              <a:t>n</a:t>
            </a:r>
            <a:r>
              <a:rPr lang="en-US" baseline="-25000" dirty="0" smtClean="0">
                <a:ea typeface="ＭＳ Ｐゴシック" panose="020B0600070205080204" pitchFamily="34" charset="-128"/>
              </a:rPr>
              <a:t>2</a:t>
            </a:r>
            <a:r>
              <a:rPr lang="en-US" dirty="0" smtClean="0">
                <a:ea typeface="ＭＳ Ｐゴシック" panose="020B0600070205080204" pitchFamily="34" charset="-128"/>
              </a:rPr>
              <a:t> - number of distinct operands</a:t>
            </a:r>
          </a:p>
          <a:p>
            <a:pPr lvl="1" eaLnBrk="1" hangingPunct="1"/>
            <a:r>
              <a:rPr lang="en-US" dirty="0" smtClean="0">
                <a:ea typeface="ＭＳ Ｐゴシック" panose="020B0600070205080204" pitchFamily="34" charset="-128"/>
              </a:rPr>
              <a:t>N</a:t>
            </a:r>
            <a:r>
              <a:rPr lang="en-US" baseline="-25000" dirty="0" smtClean="0">
                <a:ea typeface="ＭＳ Ｐゴシック" panose="020B0600070205080204" pitchFamily="34" charset="-128"/>
              </a:rPr>
              <a:t>1</a:t>
            </a:r>
            <a:r>
              <a:rPr lang="en-US" dirty="0" smtClean="0">
                <a:ea typeface="ＭＳ Ｐゴシック" panose="020B0600070205080204" pitchFamily="34" charset="-128"/>
              </a:rPr>
              <a:t> - total number of operators</a:t>
            </a:r>
          </a:p>
          <a:p>
            <a:pPr lvl="1" eaLnBrk="1" hangingPunct="1"/>
            <a:r>
              <a:rPr lang="en-US" dirty="0" smtClean="0">
                <a:ea typeface="ＭＳ Ｐゴシック" panose="020B0600070205080204" pitchFamily="34" charset="-128"/>
              </a:rPr>
              <a:t>N</a:t>
            </a:r>
            <a:r>
              <a:rPr lang="en-US" baseline="-25000" dirty="0" smtClean="0">
                <a:ea typeface="ＭＳ Ｐゴシック" panose="020B0600070205080204" pitchFamily="34" charset="-128"/>
              </a:rPr>
              <a:t>2</a:t>
            </a:r>
            <a:r>
              <a:rPr lang="en-US" dirty="0" smtClean="0">
                <a:ea typeface="ＭＳ Ｐゴシック" panose="020B0600070205080204" pitchFamily="34" charset="-128"/>
              </a:rPr>
              <a:t> - total number of operands</a:t>
            </a:r>
          </a:p>
        </p:txBody>
      </p:sp>
      <p:sp>
        <p:nvSpPr>
          <p:cNvPr id="2" name="Footer Placeholder 1"/>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461686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Example</a:t>
            </a:r>
          </a:p>
        </p:txBody>
      </p:sp>
      <p:sp>
        <p:nvSpPr>
          <p:cNvPr id="25603" name="Rectangle 3"/>
          <p:cNvSpPr>
            <a:spLocks noGrp="1" noChangeArrowheads="1"/>
          </p:cNvSpPr>
          <p:nvPr>
            <p:ph type="body" idx="1"/>
          </p:nvPr>
        </p:nvSpPr>
        <p:spPr>
          <a:xfrm>
            <a:off x="1484310" y="2071689"/>
            <a:ext cx="10018713" cy="4086224"/>
          </a:xfrm>
        </p:spPr>
        <p:txBody>
          <a:bodyPr>
            <a:normAutofit fontScale="85000" lnSpcReduction="20000"/>
          </a:bodyPr>
          <a:lstStyle/>
          <a:p>
            <a:pPr eaLnBrk="1" hangingPunct="1">
              <a:lnSpc>
                <a:spcPct val="80000"/>
              </a:lnSpc>
              <a:buFontTx/>
              <a:buNone/>
            </a:pPr>
            <a:r>
              <a:rPr lang="en-US" b="1" dirty="0">
                <a:latin typeface="Courier New" panose="02070309020205020404" pitchFamily="49" charset="0"/>
              </a:rPr>
              <a:t>if (k &lt; 2) </a:t>
            </a:r>
          </a:p>
          <a:p>
            <a:pPr eaLnBrk="1" hangingPunct="1">
              <a:lnSpc>
                <a:spcPct val="80000"/>
              </a:lnSpc>
              <a:buFontTx/>
              <a:buNone/>
            </a:pPr>
            <a:r>
              <a:rPr lang="en-US" b="1" dirty="0">
                <a:latin typeface="Courier New" panose="02070309020205020404" pitchFamily="49" charset="0"/>
              </a:rPr>
              <a:t>{</a:t>
            </a:r>
          </a:p>
          <a:p>
            <a:pPr eaLnBrk="1" hangingPunct="1">
              <a:lnSpc>
                <a:spcPct val="80000"/>
              </a:lnSpc>
              <a:buFontTx/>
              <a:buNone/>
            </a:pPr>
            <a:r>
              <a:rPr lang="en-US" b="1" dirty="0">
                <a:latin typeface="Courier New" panose="02070309020205020404" pitchFamily="49" charset="0"/>
              </a:rPr>
              <a:t>  if (k &gt; 3)</a:t>
            </a:r>
          </a:p>
          <a:p>
            <a:pPr eaLnBrk="1" hangingPunct="1">
              <a:lnSpc>
                <a:spcPct val="80000"/>
              </a:lnSpc>
              <a:buFontTx/>
              <a:buNone/>
            </a:pPr>
            <a:r>
              <a:rPr lang="en-US" b="1" dirty="0">
                <a:latin typeface="Courier New" panose="02070309020205020404" pitchFamily="49" charset="0"/>
              </a:rPr>
              <a:t>    x = x*k;</a:t>
            </a:r>
          </a:p>
          <a:p>
            <a:pPr eaLnBrk="1" hangingPunct="1">
              <a:lnSpc>
                <a:spcPct val="80000"/>
              </a:lnSpc>
              <a:buFontTx/>
              <a:buNone/>
            </a:pPr>
            <a:r>
              <a:rPr lang="en-US" b="1" dirty="0">
                <a:latin typeface="Courier New" panose="02070309020205020404" pitchFamily="49" charset="0"/>
              </a:rPr>
              <a:t>}</a:t>
            </a:r>
          </a:p>
          <a:p>
            <a:pPr eaLnBrk="1" hangingPunct="1">
              <a:lnSpc>
                <a:spcPct val="80000"/>
              </a:lnSpc>
              <a:buFontTx/>
              <a:buNone/>
            </a:pPr>
            <a:endParaRPr lang="en-US" b="1" dirty="0">
              <a:latin typeface="Courier New" panose="02070309020205020404" pitchFamily="49" charset="0"/>
            </a:endParaRPr>
          </a:p>
          <a:p>
            <a:pPr eaLnBrk="1" hangingPunct="1">
              <a:lnSpc>
                <a:spcPct val="80000"/>
              </a:lnSpc>
            </a:pPr>
            <a:r>
              <a:rPr lang="en-US" dirty="0"/>
              <a:t>Distinct operators: if ( ) { } &gt; &lt; = * ;</a:t>
            </a:r>
          </a:p>
          <a:p>
            <a:pPr eaLnBrk="1" hangingPunct="1">
              <a:lnSpc>
                <a:spcPct val="80000"/>
              </a:lnSpc>
            </a:pPr>
            <a:r>
              <a:rPr lang="en-US" dirty="0"/>
              <a:t>Distinct operands: k 2 3 x</a:t>
            </a:r>
          </a:p>
          <a:p>
            <a:pPr eaLnBrk="1" hangingPunct="1">
              <a:lnSpc>
                <a:spcPct val="80000"/>
              </a:lnSpc>
            </a:pPr>
            <a:r>
              <a:rPr lang="en-US" dirty="0"/>
              <a:t>n</a:t>
            </a:r>
            <a:r>
              <a:rPr lang="en-US" baseline="-25000" dirty="0"/>
              <a:t>1</a:t>
            </a:r>
            <a:r>
              <a:rPr lang="en-US" dirty="0"/>
              <a:t> = 10</a:t>
            </a:r>
          </a:p>
          <a:p>
            <a:pPr eaLnBrk="1" hangingPunct="1">
              <a:lnSpc>
                <a:spcPct val="80000"/>
              </a:lnSpc>
            </a:pPr>
            <a:r>
              <a:rPr lang="en-US" dirty="0"/>
              <a:t>n</a:t>
            </a:r>
            <a:r>
              <a:rPr lang="en-US" baseline="-25000" dirty="0"/>
              <a:t>2</a:t>
            </a:r>
            <a:r>
              <a:rPr lang="en-US" dirty="0"/>
              <a:t> = 4</a:t>
            </a:r>
          </a:p>
          <a:p>
            <a:pPr eaLnBrk="1" hangingPunct="1">
              <a:lnSpc>
                <a:spcPct val="80000"/>
              </a:lnSpc>
            </a:pPr>
            <a:r>
              <a:rPr lang="en-US" dirty="0"/>
              <a:t>N</a:t>
            </a:r>
            <a:r>
              <a:rPr lang="en-US" baseline="-25000" dirty="0"/>
              <a:t>1</a:t>
            </a:r>
            <a:r>
              <a:rPr lang="en-US" dirty="0"/>
              <a:t> = 13</a:t>
            </a:r>
          </a:p>
          <a:p>
            <a:pPr eaLnBrk="1" hangingPunct="1">
              <a:lnSpc>
                <a:spcPct val="80000"/>
              </a:lnSpc>
            </a:pPr>
            <a:r>
              <a:rPr lang="en-US" dirty="0"/>
              <a:t>N</a:t>
            </a:r>
            <a:r>
              <a:rPr lang="en-US" baseline="-25000" dirty="0"/>
              <a:t>2</a:t>
            </a:r>
            <a:r>
              <a:rPr lang="en-US" dirty="0"/>
              <a:t> = 7</a:t>
            </a:r>
          </a:p>
        </p:txBody>
      </p:sp>
      <p:sp>
        <p:nvSpPr>
          <p:cNvPr id="2" name="Footer Placeholder 1"/>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2669535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Grp="1" noChangeArrowheads="1"/>
          </p:cNvSpPr>
          <p:nvPr>
            <p:ph type="title"/>
          </p:nvPr>
        </p:nvSpPr>
        <p:spPr/>
        <p:txBody>
          <a:bodyPr/>
          <a:lstStyle/>
          <a:p>
            <a:pPr eaLnBrk="1" hangingPunct="1"/>
            <a:r>
              <a:rPr lang="en-US" smtClean="0"/>
              <a:t>Halstead’s Metrics</a:t>
            </a:r>
          </a:p>
        </p:txBody>
      </p:sp>
      <mc:AlternateContent xmlns:mc="http://schemas.openxmlformats.org/markup-compatibility/2006" xmlns:a14="http://schemas.microsoft.com/office/drawing/2010/main">
        <mc:Choice Requires="a14">
          <p:sp>
            <p:nvSpPr>
              <p:cNvPr id="26629" name="Rectangle 5"/>
              <p:cNvSpPr>
                <a:spLocks noGrp="1" noChangeArrowheads="1"/>
              </p:cNvSpPr>
              <p:nvPr>
                <p:ph type="body" idx="1"/>
              </p:nvPr>
            </p:nvSpPr>
            <p:spPr>
              <a:xfrm>
                <a:off x="1484310" y="2100263"/>
                <a:ext cx="10018713" cy="4314825"/>
              </a:xfrm>
            </p:spPr>
            <p:txBody>
              <a:bodyPr anchor="t">
                <a:normAutofit/>
              </a:bodyPr>
              <a:lstStyle/>
              <a:p>
                <a:pPr eaLnBrk="1" hangingPunct="1">
                  <a:lnSpc>
                    <a:spcPct val="90000"/>
                  </a:lnSpc>
                </a:pPr>
                <a:r>
                  <a:rPr lang="en-US" dirty="0" smtClean="0"/>
                  <a:t>Amenable to experimental verification [1970s]</a:t>
                </a:r>
              </a:p>
              <a:p>
                <a:pPr eaLnBrk="1" hangingPunct="1">
                  <a:lnSpc>
                    <a:spcPct val="90000"/>
                  </a:lnSpc>
                </a:pPr>
                <a:endParaRPr lang="en-US" dirty="0"/>
              </a:p>
              <a:p>
                <a:pPr eaLnBrk="1" hangingPunct="1">
                  <a:lnSpc>
                    <a:spcPct val="90000"/>
                  </a:lnSpc>
                </a:pPr>
                <a:r>
                  <a:rPr lang="en-US" dirty="0"/>
                  <a:t>Program length:  </a:t>
                </a:r>
                <a:r>
                  <a:rPr lang="en-US" dirty="0">
                    <a:solidFill>
                      <a:srgbClr val="FF0000"/>
                    </a:solidFill>
                  </a:rPr>
                  <a:t>N = N</a:t>
                </a:r>
                <a:r>
                  <a:rPr lang="en-US" baseline="-25000" dirty="0">
                    <a:solidFill>
                      <a:srgbClr val="FF0000"/>
                    </a:solidFill>
                  </a:rPr>
                  <a:t>1</a:t>
                </a:r>
                <a:r>
                  <a:rPr lang="en-US" dirty="0">
                    <a:solidFill>
                      <a:srgbClr val="FF0000"/>
                    </a:solidFill>
                  </a:rPr>
                  <a:t> + N</a:t>
                </a:r>
                <a:r>
                  <a:rPr lang="en-US" baseline="-25000" dirty="0">
                    <a:solidFill>
                      <a:srgbClr val="FF0000"/>
                    </a:solidFill>
                  </a:rPr>
                  <a:t>2</a:t>
                </a:r>
              </a:p>
              <a:p>
                <a:pPr eaLnBrk="1" hangingPunct="1">
                  <a:lnSpc>
                    <a:spcPct val="90000"/>
                  </a:lnSpc>
                </a:pPr>
                <a:r>
                  <a:rPr lang="en-US" dirty="0"/>
                  <a:t>Program vocabulary:  </a:t>
                </a:r>
                <a:r>
                  <a:rPr lang="en-US" dirty="0">
                    <a:solidFill>
                      <a:srgbClr val="FF0000"/>
                    </a:solidFill>
                  </a:rPr>
                  <a:t>n = n</a:t>
                </a:r>
                <a:r>
                  <a:rPr lang="en-US" baseline="-25000" dirty="0">
                    <a:solidFill>
                      <a:srgbClr val="FF0000"/>
                    </a:solidFill>
                  </a:rPr>
                  <a:t>1</a:t>
                </a:r>
                <a:r>
                  <a:rPr lang="en-US" dirty="0">
                    <a:solidFill>
                      <a:srgbClr val="FF0000"/>
                    </a:solidFill>
                  </a:rPr>
                  <a:t> + n</a:t>
                </a:r>
                <a:r>
                  <a:rPr lang="en-US" baseline="-25000" dirty="0">
                    <a:solidFill>
                      <a:srgbClr val="FF0000"/>
                    </a:solidFill>
                  </a:rPr>
                  <a:t>2</a:t>
                </a:r>
              </a:p>
              <a:p>
                <a:pPr eaLnBrk="1" hangingPunct="1">
                  <a:lnSpc>
                    <a:spcPct val="90000"/>
                  </a:lnSpc>
                </a:pPr>
                <a:endParaRPr lang="en-US" dirty="0"/>
              </a:p>
              <a:p>
                <a:pPr eaLnBrk="1" hangingPunct="1">
                  <a:lnSpc>
                    <a:spcPct val="90000"/>
                  </a:lnSpc>
                </a:pPr>
                <a:r>
                  <a:rPr lang="en-US" dirty="0"/>
                  <a:t>Estimated length</a:t>
                </a:r>
                <a:r>
                  <a:rPr lang="en-US" dirty="0" smtClean="0">
                    <a:solidFill>
                      <a:srgbClr val="FF0000"/>
                    </a:solidFill>
                  </a:rPr>
                  <a:t>:   </a:t>
                </a:r>
                <a14:m>
                  <m:oMath xmlns:m="http://schemas.openxmlformats.org/officeDocument/2006/math">
                    <m:acc>
                      <m:accPr>
                        <m:chr m:val="̂"/>
                        <m:ctrlPr>
                          <a:rPr lang="en-US" i="1" smtClean="0">
                            <a:solidFill>
                              <a:srgbClr val="FF0000"/>
                            </a:solidFill>
                            <a:latin typeface="Cambria Math" panose="02040503050406030204" pitchFamily="18" charset="0"/>
                          </a:rPr>
                        </m:ctrlPr>
                      </m:accPr>
                      <m:e>
                        <m:r>
                          <m:rPr>
                            <m:sty m:val="p"/>
                          </m:rPr>
                          <a:rPr lang="en-US" b="0" i="0" smtClean="0">
                            <a:solidFill>
                              <a:srgbClr val="FF0000"/>
                            </a:solidFill>
                            <a:latin typeface="Cambria Math" panose="02040503050406030204" pitchFamily="18" charset="0"/>
                          </a:rPr>
                          <m:t>N</m:t>
                        </m:r>
                      </m:e>
                    </m:acc>
                  </m:oMath>
                </a14:m>
                <a:r>
                  <a:rPr lang="en-US" dirty="0" smtClean="0">
                    <a:solidFill>
                      <a:srgbClr val="FF0000"/>
                    </a:solidFill>
                  </a:rPr>
                  <a:t>  </a:t>
                </a:r>
                <a:r>
                  <a:rPr lang="en-US" dirty="0">
                    <a:solidFill>
                      <a:srgbClr val="FF0000"/>
                    </a:solidFill>
                  </a:rPr>
                  <a:t>= n</a:t>
                </a:r>
                <a:r>
                  <a:rPr lang="en-US" baseline="-25000" dirty="0">
                    <a:solidFill>
                      <a:srgbClr val="FF0000"/>
                    </a:solidFill>
                  </a:rPr>
                  <a:t>1</a:t>
                </a:r>
                <a:r>
                  <a:rPr lang="en-US" dirty="0">
                    <a:solidFill>
                      <a:srgbClr val="FF0000"/>
                    </a:solidFill>
                  </a:rPr>
                  <a:t> log</a:t>
                </a:r>
                <a:r>
                  <a:rPr lang="en-US" baseline="-25000" dirty="0">
                    <a:solidFill>
                      <a:srgbClr val="FF0000"/>
                    </a:solidFill>
                  </a:rPr>
                  <a:t>2</a:t>
                </a:r>
                <a:r>
                  <a:rPr lang="en-US" dirty="0">
                    <a:solidFill>
                      <a:srgbClr val="FF0000"/>
                    </a:solidFill>
                  </a:rPr>
                  <a:t> n</a:t>
                </a:r>
                <a:r>
                  <a:rPr lang="en-US" baseline="-25000" dirty="0">
                    <a:solidFill>
                      <a:srgbClr val="FF0000"/>
                    </a:solidFill>
                  </a:rPr>
                  <a:t>1</a:t>
                </a:r>
                <a:r>
                  <a:rPr lang="en-US" dirty="0">
                    <a:solidFill>
                      <a:srgbClr val="FF0000"/>
                    </a:solidFill>
                  </a:rPr>
                  <a:t> + n</a:t>
                </a:r>
                <a:r>
                  <a:rPr lang="en-US" baseline="-25000" dirty="0">
                    <a:solidFill>
                      <a:srgbClr val="FF0000"/>
                    </a:solidFill>
                  </a:rPr>
                  <a:t>2</a:t>
                </a:r>
                <a:r>
                  <a:rPr lang="en-US" dirty="0">
                    <a:solidFill>
                      <a:srgbClr val="FF0000"/>
                    </a:solidFill>
                  </a:rPr>
                  <a:t> log</a:t>
                </a:r>
                <a:r>
                  <a:rPr lang="en-US" baseline="-25000" dirty="0">
                    <a:solidFill>
                      <a:srgbClr val="FF0000"/>
                    </a:solidFill>
                  </a:rPr>
                  <a:t>2</a:t>
                </a:r>
                <a:r>
                  <a:rPr lang="en-US" dirty="0">
                    <a:solidFill>
                      <a:srgbClr val="FF0000"/>
                    </a:solidFill>
                  </a:rPr>
                  <a:t> n</a:t>
                </a:r>
                <a:r>
                  <a:rPr lang="en-US" baseline="-25000" dirty="0">
                    <a:solidFill>
                      <a:srgbClr val="FF0000"/>
                    </a:solidFill>
                  </a:rPr>
                  <a:t>2</a:t>
                </a:r>
              </a:p>
              <a:p>
                <a:pPr lvl="1" eaLnBrk="1" hangingPunct="1">
                  <a:lnSpc>
                    <a:spcPct val="90000"/>
                  </a:lnSpc>
                </a:pPr>
                <a:r>
                  <a:rPr lang="en-US" dirty="0">
                    <a:ea typeface="ＭＳ Ｐゴシック" panose="020B0600070205080204" pitchFamily="34" charset="-128"/>
                  </a:rPr>
                  <a:t>Close estimate of length for well structured programs</a:t>
                </a:r>
              </a:p>
              <a:p>
                <a:pPr eaLnBrk="1" hangingPunct="1">
                  <a:lnSpc>
                    <a:spcPct val="90000"/>
                  </a:lnSpc>
                </a:pPr>
                <a:endParaRPr lang="en-US" dirty="0"/>
              </a:p>
              <a:p>
                <a:pPr>
                  <a:lnSpc>
                    <a:spcPct val="90000"/>
                  </a:lnSpc>
                </a:pPr>
                <a:r>
                  <a:rPr lang="en-US" dirty="0"/>
                  <a:t>Purity ratio: </a:t>
                </a:r>
                <a:r>
                  <a:rPr lang="en-US" dirty="0" smtClean="0">
                    <a:solidFill>
                      <a:srgbClr val="FF0000"/>
                    </a:solidFill>
                  </a:rPr>
                  <a:t>PR =  </a:t>
                </a:r>
                <a14:m>
                  <m:oMath xmlns:m="http://schemas.openxmlformats.org/officeDocument/2006/math">
                    <m:acc>
                      <m:accPr>
                        <m:chr m:val="̂"/>
                        <m:ctrlPr>
                          <a:rPr lang="en-US" i="1">
                            <a:solidFill>
                              <a:srgbClr val="FF0000"/>
                            </a:solidFill>
                            <a:latin typeface="Cambria Math" panose="02040503050406030204" pitchFamily="18" charset="0"/>
                          </a:rPr>
                        </m:ctrlPr>
                      </m:accPr>
                      <m:e>
                        <m:r>
                          <m:rPr>
                            <m:sty m:val="p"/>
                          </m:rPr>
                          <a:rPr lang="en-US" i="0">
                            <a:solidFill>
                              <a:srgbClr val="FF0000"/>
                            </a:solidFill>
                            <a:latin typeface="Cambria Math" panose="02040503050406030204" pitchFamily="18" charset="0"/>
                          </a:rPr>
                          <m:t>N</m:t>
                        </m:r>
                      </m:e>
                    </m:acc>
                  </m:oMath>
                </a14:m>
                <a:r>
                  <a:rPr lang="en-US" dirty="0">
                    <a:solidFill>
                      <a:srgbClr val="FF0000"/>
                    </a:solidFill>
                  </a:rPr>
                  <a:t> </a:t>
                </a:r>
                <a:r>
                  <a:rPr lang="en-US" dirty="0" smtClean="0">
                    <a:solidFill>
                      <a:srgbClr val="FF0000"/>
                    </a:solidFill>
                  </a:rPr>
                  <a:t>/ N</a:t>
                </a:r>
                <a:endParaRPr lang="en-US" dirty="0">
                  <a:solidFill>
                    <a:srgbClr val="FF0000"/>
                  </a:solidFill>
                </a:endParaRPr>
              </a:p>
              <a:p>
                <a:pPr eaLnBrk="1" hangingPunct="1">
                  <a:lnSpc>
                    <a:spcPct val="90000"/>
                  </a:lnSpc>
                  <a:buFontTx/>
                  <a:buNone/>
                </a:pPr>
                <a:endParaRPr lang="en-US" dirty="0"/>
              </a:p>
            </p:txBody>
          </p:sp>
        </mc:Choice>
        <mc:Fallback xmlns="">
          <p:sp>
            <p:nvSpPr>
              <p:cNvPr id="26629" name="Rectangle 5"/>
              <p:cNvSpPr>
                <a:spLocks noGrp="1" noRot="1" noChangeAspect="1" noMove="1" noResize="1" noEditPoints="1" noAdjustHandles="1" noChangeArrowheads="1" noChangeShapeType="1" noTextEdit="1"/>
              </p:cNvSpPr>
              <p:nvPr>
                <p:ph type="body" idx="1"/>
              </p:nvPr>
            </p:nvSpPr>
            <p:spPr>
              <a:xfrm>
                <a:off x="1484310" y="2100263"/>
                <a:ext cx="10018713" cy="4314825"/>
              </a:xfrm>
              <a:blipFill rotWithShape="0">
                <a:blip r:embed="rId3"/>
                <a:stretch>
                  <a:fillRect l="-1521" t="-5233" b="-2546"/>
                </a:stretch>
              </a:blipFill>
            </p:spPr>
            <p:txBody>
              <a:bodyPr/>
              <a:lstStyle/>
              <a:p>
                <a:r>
                  <a:rPr lang="id-ID">
                    <a:noFill/>
                  </a:rPr>
                  <a:t> </a:t>
                </a:r>
              </a:p>
            </p:txBody>
          </p:sp>
        </mc:Fallback>
      </mc:AlternateContent>
      <p:sp>
        <p:nvSpPr>
          <p:cNvPr id="26630" name="Rectangle 7"/>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id-ID" sz="1800"/>
          </a:p>
        </p:txBody>
      </p:sp>
      <p:sp>
        <p:nvSpPr>
          <p:cNvPr id="26631" name="Rectangle 9"/>
          <p:cNvSpPr>
            <a:spLocks noChangeArrowheads="1"/>
          </p:cNvSpPr>
          <p:nvPr/>
        </p:nvSpPr>
        <p:spPr bwMode="auto">
          <a:xfrm>
            <a:off x="1524001" y="305859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id-ID" sz="1800"/>
          </a:p>
        </p:txBody>
      </p:sp>
      <p:sp>
        <p:nvSpPr>
          <p:cNvPr id="26632" name="Rectangle 15"/>
          <p:cNvSpPr>
            <a:spLocks noChangeArrowheads="1"/>
          </p:cNvSpPr>
          <p:nvPr/>
        </p:nvSpPr>
        <p:spPr bwMode="auto">
          <a:xfrm>
            <a:off x="1524001" y="305859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id-ID" sz="1800"/>
          </a:p>
        </p:txBody>
      </p:sp>
      <p:sp>
        <p:nvSpPr>
          <p:cNvPr id="2" name="Footer Placeholder 1"/>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2509439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Program Complexity</a:t>
            </a:r>
          </a:p>
        </p:txBody>
      </p:sp>
      <mc:AlternateContent xmlns:mc="http://schemas.openxmlformats.org/markup-compatibility/2006" xmlns:a14="http://schemas.microsoft.com/office/drawing/2010/main">
        <mc:Choice Requires="a14">
          <p:sp>
            <p:nvSpPr>
              <p:cNvPr id="27651" name="Rectangle 3"/>
              <p:cNvSpPr>
                <a:spLocks noGrp="1" noChangeArrowheads="1"/>
              </p:cNvSpPr>
              <p:nvPr>
                <p:ph type="body" idx="1"/>
              </p:nvPr>
            </p:nvSpPr>
            <p:spPr>
              <a:xfrm>
                <a:off x="1484310" y="2128839"/>
                <a:ext cx="10018713" cy="4243386"/>
              </a:xfrm>
            </p:spPr>
            <p:txBody>
              <a:bodyPr>
                <a:normAutofit/>
              </a:bodyPr>
              <a:lstStyle/>
              <a:p>
                <a:pPr eaLnBrk="1" hangingPunct="1">
                  <a:lnSpc>
                    <a:spcPct val="90000"/>
                  </a:lnSpc>
                </a:pPr>
                <a:r>
                  <a:rPr lang="en-US" dirty="0" smtClean="0"/>
                  <a:t>Volume</a:t>
                </a:r>
                <a:r>
                  <a:rPr lang="en-US" dirty="0"/>
                  <a:t>: </a:t>
                </a:r>
                <a:r>
                  <a:rPr lang="en-US" dirty="0">
                    <a:solidFill>
                      <a:srgbClr val="FF0000"/>
                    </a:solidFill>
                  </a:rPr>
                  <a:t>V = N log</a:t>
                </a:r>
                <a:r>
                  <a:rPr lang="en-US" baseline="-25000" dirty="0">
                    <a:solidFill>
                      <a:srgbClr val="FF0000"/>
                    </a:solidFill>
                  </a:rPr>
                  <a:t>2</a:t>
                </a:r>
                <a:r>
                  <a:rPr lang="en-US" dirty="0">
                    <a:solidFill>
                      <a:srgbClr val="FF0000"/>
                    </a:solidFill>
                  </a:rPr>
                  <a:t> n</a:t>
                </a:r>
              </a:p>
              <a:p>
                <a:pPr lvl="1" eaLnBrk="1" hangingPunct="1">
                  <a:lnSpc>
                    <a:spcPct val="90000"/>
                  </a:lnSpc>
                </a:pPr>
                <a:r>
                  <a:rPr lang="en-US" dirty="0">
                    <a:ea typeface="ＭＳ Ｐゴシック" panose="020B0600070205080204" pitchFamily="34" charset="-128"/>
                  </a:rPr>
                  <a:t>Number of bits to provide a unique designator for each of the n items in the program vocabulary.</a:t>
                </a:r>
              </a:p>
              <a:p>
                <a:pPr lvl="1" eaLnBrk="1" hangingPunct="1">
                  <a:lnSpc>
                    <a:spcPct val="90000"/>
                  </a:lnSpc>
                </a:pPr>
                <a:endParaRPr lang="en-US" dirty="0">
                  <a:ea typeface="ＭＳ Ｐゴシック" panose="020B0600070205080204" pitchFamily="34" charset="-128"/>
                </a:endParaRPr>
              </a:p>
              <a:p>
                <a:pPr eaLnBrk="1" hangingPunct="1">
                  <a:lnSpc>
                    <a:spcPct val="90000"/>
                  </a:lnSpc>
                </a:pPr>
                <a:r>
                  <a:rPr lang="en-US" dirty="0" smtClean="0"/>
                  <a:t>Difficulty: </a:t>
                </a:r>
                <a14:m>
                  <m:oMath xmlns:m="http://schemas.openxmlformats.org/officeDocument/2006/math">
                    <m:r>
                      <a:rPr lang="en-US" sz="3200" b="0" i="1" smtClean="0">
                        <a:solidFill>
                          <a:srgbClr val="FF0000"/>
                        </a:solidFill>
                        <a:latin typeface="Cambria Math" panose="02040503050406030204" pitchFamily="18" charset="0"/>
                      </a:rPr>
                      <m:t>𝐷</m:t>
                    </m:r>
                    <m:r>
                      <a:rPr lang="en-US" sz="3200" b="0" i="1" smtClean="0">
                        <a:solidFill>
                          <a:srgbClr val="FF0000"/>
                        </a:solidFill>
                        <a:latin typeface="Cambria Math" panose="02040503050406030204" pitchFamily="18" charset="0"/>
                      </a:rPr>
                      <m:t>= </m:t>
                    </m:r>
                    <m:f>
                      <m:fPr>
                        <m:ctrlPr>
                          <a:rPr lang="en-US" sz="3200" b="0" i="1" smtClean="0">
                            <a:solidFill>
                              <a:srgbClr val="FF0000"/>
                            </a:solidFill>
                            <a:latin typeface="Cambria Math" panose="02040503050406030204" pitchFamily="18" charset="0"/>
                          </a:rPr>
                        </m:ctrlPr>
                      </m:fPr>
                      <m:num>
                        <m:sSub>
                          <m:sSubPr>
                            <m:ctrlPr>
                              <a:rPr lang="en-US" sz="3200" b="0" i="1" smtClean="0">
                                <a:solidFill>
                                  <a:srgbClr val="FF0000"/>
                                </a:solidFill>
                                <a:latin typeface="Cambria Math" panose="02040503050406030204" pitchFamily="18" charset="0"/>
                              </a:rPr>
                            </m:ctrlPr>
                          </m:sSubPr>
                          <m:e>
                            <m:r>
                              <a:rPr lang="en-US" sz="3200" b="0" i="1" smtClean="0">
                                <a:solidFill>
                                  <a:srgbClr val="FF0000"/>
                                </a:solidFill>
                                <a:latin typeface="Cambria Math" panose="02040503050406030204" pitchFamily="18" charset="0"/>
                              </a:rPr>
                              <m:t>𝑛</m:t>
                            </m:r>
                          </m:e>
                          <m:sub>
                            <m:r>
                              <a:rPr lang="en-US" sz="3200" b="0" i="1" smtClean="0">
                                <a:solidFill>
                                  <a:srgbClr val="FF0000"/>
                                </a:solidFill>
                                <a:latin typeface="Cambria Math" panose="02040503050406030204" pitchFamily="18" charset="0"/>
                              </a:rPr>
                              <m:t>1</m:t>
                            </m:r>
                          </m:sub>
                        </m:sSub>
                      </m:num>
                      <m:den>
                        <m:r>
                          <a:rPr lang="en-US" sz="3200" b="0" i="1" smtClean="0">
                            <a:solidFill>
                              <a:srgbClr val="FF0000"/>
                            </a:solidFill>
                            <a:latin typeface="Cambria Math" panose="02040503050406030204" pitchFamily="18" charset="0"/>
                          </a:rPr>
                          <m:t>2</m:t>
                        </m:r>
                      </m:den>
                    </m:f>
                    <m:r>
                      <a:rPr lang="en-US" sz="3200" b="0" i="1" smtClean="0">
                        <a:solidFill>
                          <a:srgbClr val="FF0000"/>
                        </a:solidFill>
                        <a:latin typeface="Cambria Math" panose="02040503050406030204" pitchFamily="18" charset="0"/>
                      </a:rPr>
                      <m:t>∗ </m:t>
                    </m:r>
                    <m:f>
                      <m:fPr>
                        <m:ctrlPr>
                          <a:rPr lang="en-US" sz="3200" b="0" i="1" smtClean="0">
                            <a:solidFill>
                              <a:srgbClr val="FF0000"/>
                            </a:solidFill>
                            <a:latin typeface="Cambria Math" panose="02040503050406030204" pitchFamily="18" charset="0"/>
                          </a:rPr>
                        </m:ctrlPr>
                      </m:fPr>
                      <m:num>
                        <m:sSub>
                          <m:sSubPr>
                            <m:ctrlPr>
                              <a:rPr lang="en-US" sz="3200" b="0" i="1" smtClean="0">
                                <a:solidFill>
                                  <a:srgbClr val="FF0000"/>
                                </a:solidFill>
                                <a:latin typeface="Cambria Math" panose="02040503050406030204" pitchFamily="18" charset="0"/>
                              </a:rPr>
                            </m:ctrlPr>
                          </m:sSubPr>
                          <m:e>
                            <m:r>
                              <a:rPr lang="en-US" sz="3200" b="0" i="1" smtClean="0">
                                <a:solidFill>
                                  <a:srgbClr val="FF0000"/>
                                </a:solidFill>
                                <a:latin typeface="Cambria Math" panose="02040503050406030204" pitchFamily="18" charset="0"/>
                              </a:rPr>
                              <m:t>𝑁</m:t>
                            </m:r>
                          </m:e>
                          <m:sub>
                            <m:r>
                              <a:rPr lang="en-US" sz="3200" b="0" i="1" smtClean="0">
                                <a:solidFill>
                                  <a:srgbClr val="FF0000"/>
                                </a:solidFill>
                                <a:latin typeface="Cambria Math" panose="02040503050406030204" pitchFamily="18" charset="0"/>
                              </a:rPr>
                              <m:t>2</m:t>
                            </m:r>
                          </m:sub>
                        </m:sSub>
                      </m:num>
                      <m:den>
                        <m:sSub>
                          <m:sSubPr>
                            <m:ctrlPr>
                              <a:rPr lang="en-US" sz="3200" b="0" i="1" smtClean="0">
                                <a:solidFill>
                                  <a:srgbClr val="FF0000"/>
                                </a:solidFill>
                                <a:latin typeface="Cambria Math" panose="02040503050406030204" pitchFamily="18" charset="0"/>
                              </a:rPr>
                            </m:ctrlPr>
                          </m:sSubPr>
                          <m:e>
                            <m:r>
                              <a:rPr lang="en-US" sz="3200" b="0" i="1" smtClean="0">
                                <a:solidFill>
                                  <a:srgbClr val="FF0000"/>
                                </a:solidFill>
                                <a:latin typeface="Cambria Math" panose="02040503050406030204" pitchFamily="18" charset="0"/>
                              </a:rPr>
                              <m:t>𝑛</m:t>
                            </m:r>
                          </m:e>
                          <m:sub>
                            <m:r>
                              <a:rPr lang="en-US" sz="3200" b="0" i="1" smtClean="0">
                                <a:solidFill>
                                  <a:srgbClr val="FF0000"/>
                                </a:solidFill>
                                <a:latin typeface="Cambria Math" panose="02040503050406030204" pitchFamily="18" charset="0"/>
                              </a:rPr>
                              <m:t>2</m:t>
                            </m:r>
                          </m:sub>
                        </m:sSub>
                      </m:den>
                    </m:f>
                  </m:oMath>
                </a14:m>
                <a:endParaRPr lang="en-US" dirty="0"/>
              </a:p>
              <a:p>
                <a:pPr eaLnBrk="1" hangingPunct="1">
                  <a:lnSpc>
                    <a:spcPct val="90000"/>
                  </a:lnSpc>
                </a:pPr>
                <a:endParaRPr lang="en-US" dirty="0"/>
              </a:p>
              <a:p>
                <a:pPr eaLnBrk="1" hangingPunct="1">
                  <a:lnSpc>
                    <a:spcPct val="90000"/>
                  </a:lnSpc>
                </a:pPr>
                <a:r>
                  <a:rPr lang="en-US" dirty="0" smtClean="0"/>
                  <a:t>Program </a:t>
                </a:r>
                <a:r>
                  <a:rPr lang="en-US" dirty="0"/>
                  <a:t>effort: </a:t>
                </a:r>
                <a:r>
                  <a:rPr lang="en-US" dirty="0" smtClean="0">
                    <a:solidFill>
                      <a:srgbClr val="FF0000"/>
                    </a:solidFill>
                  </a:rPr>
                  <a:t>E = D*V</a:t>
                </a:r>
                <a:endParaRPr lang="en-US" dirty="0">
                  <a:solidFill>
                    <a:srgbClr val="FF0000"/>
                  </a:solidFill>
                </a:endParaRPr>
              </a:p>
              <a:p>
                <a:pPr lvl="1" eaLnBrk="1" hangingPunct="1">
                  <a:lnSpc>
                    <a:spcPct val="90000"/>
                  </a:lnSpc>
                </a:pPr>
                <a:r>
                  <a:rPr lang="en-US" dirty="0">
                    <a:ea typeface="ＭＳ Ｐゴシック" panose="020B0600070205080204" pitchFamily="34" charset="-128"/>
                  </a:rPr>
                  <a:t>This is a good measure of program understandability</a:t>
                </a:r>
              </a:p>
            </p:txBody>
          </p:sp>
        </mc:Choice>
        <mc:Fallback xmlns="">
          <p:sp>
            <p:nvSpPr>
              <p:cNvPr id="27651" name="Rectangle 3"/>
              <p:cNvSpPr>
                <a:spLocks noGrp="1" noRot="1" noChangeAspect="1" noMove="1" noResize="1" noEditPoints="1" noAdjustHandles="1" noChangeArrowheads="1" noChangeShapeType="1" noTextEdit="1"/>
              </p:cNvSpPr>
              <p:nvPr>
                <p:ph type="body" idx="1"/>
              </p:nvPr>
            </p:nvSpPr>
            <p:spPr>
              <a:xfrm>
                <a:off x="1484310" y="2128839"/>
                <a:ext cx="10018713" cy="4243386"/>
              </a:xfrm>
              <a:blipFill rotWithShape="0">
                <a:blip r:embed="rId3"/>
                <a:stretch>
                  <a:fillRect l="-1521"/>
                </a:stretch>
              </a:blipFill>
            </p:spPr>
            <p:txBody>
              <a:bodyPr/>
              <a:lstStyle/>
              <a:p>
                <a:r>
                  <a:rPr lang="id-ID">
                    <a:noFill/>
                  </a:rPr>
                  <a:t> </a:t>
                </a:r>
              </a:p>
            </p:txBody>
          </p:sp>
        </mc:Fallback>
      </mc:AlternateContent>
      <p:sp>
        <p:nvSpPr>
          <p:cNvPr id="27652"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id-ID" sz="1800"/>
          </a:p>
        </p:txBody>
      </p:sp>
      <p:sp>
        <p:nvSpPr>
          <p:cNvPr id="27653" name="Rectangle 5"/>
          <p:cNvSpPr>
            <a:spLocks noChangeArrowheads="1"/>
          </p:cNvSpPr>
          <p:nvPr/>
        </p:nvSpPr>
        <p:spPr bwMode="auto">
          <a:xfrm>
            <a:off x="1524001" y="305859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id-ID" sz="1800"/>
          </a:p>
        </p:txBody>
      </p:sp>
      <p:sp>
        <p:nvSpPr>
          <p:cNvPr id="2" name="Footer Placeholder 1"/>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1185088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mtClean="0"/>
              <a:t>McCabe’s Complexity Measures</a:t>
            </a:r>
          </a:p>
        </p:txBody>
      </p:sp>
      <p:sp>
        <p:nvSpPr>
          <p:cNvPr id="28675" name="Rectangle 3"/>
          <p:cNvSpPr>
            <a:spLocks noGrp="1" noChangeArrowheads="1"/>
          </p:cNvSpPr>
          <p:nvPr>
            <p:ph type="body" idx="1"/>
          </p:nvPr>
        </p:nvSpPr>
        <p:spPr>
          <a:xfrm>
            <a:off x="1484310" y="2257425"/>
            <a:ext cx="10018713" cy="3533775"/>
          </a:xfrm>
        </p:spPr>
        <p:txBody>
          <a:bodyPr anchor="t">
            <a:normAutofit/>
          </a:bodyPr>
          <a:lstStyle/>
          <a:p>
            <a:pPr eaLnBrk="1" hangingPunct="1"/>
            <a:r>
              <a:rPr lang="en-US" sz="2800" dirty="0" smtClean="0"/>
              <a:t>McCabe’s metrics are based on a </a:t>
            </a:r>
            <a:r>
              <a:rPr lang="en-US" sz="2800" dirty="0" smtClean="0">
                <a:solidFill>
                  <a:srgbClr val="FF0000"/>
                </a:solidFill>
              </a:rPr>
              <a:t>control flow</a:t>
            </a:r>
            <a:r>
              <a:rPr lang="en-US" sz="2800" dirty="0" smtClean="0"/>
              <a:t> representation of the program.</a:t>
            </a:r>
          </a:p>
          <a:p>
            <a:pPr eaLnBrk="1" hangingPunct="1"/>
            <a:r>
              <a:rPr lang="en-US" sz="2800" dirty="0" smtClean="0"/>
              <a:t>A program </a:t>
            </a:r>
            <a:r>
              <a:rPr lang="en-US" sz="2800" dirty="0" smtClean="0">
                <a:solidFill>
                  <a:srgbClr val="FF0000"/>
                </a:solidFill>
              </a:rPr>
              <a:t>graph</a:t>
            </a:r>
            <a:r>
              <a:rPr lang="en-US" sz="2800" dirty="0" smtClean="0"/>
              <a:t> is used to depict control flow.</a:t>
            </a:r>
          </a:p>
          <a:p>
            <a:pPr eaLnBrk="1" hangingPunct="1"/>
            <a:r>
              <a:rPr lang="en-US" sz="2800" dirty="0" smtClean="0"/>
              <a:t>Nodes represent processing tasks (one or more code statements)</a:t>
            </a:r>
          </a:p>
          <a:p>
            <a:pPr eaLnBrk="1" hangingPunct="1"/>
            <a:r>
              <a:rPr lang="en-US" sz="2800" dirty="0" smtClean="0"/>
              <a:t>Edges represent control flow between nodes</a:t>
            </a:r>
          </a:p>
        </p:txBody>
      </p:sp>
      <p:sp>
        <p:nvSpPr>
          <p:cNvPr id="2" name="Footer Placeholder 1"/>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2141616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chor="t"/>
          <a:lstStyle/>
          <a:p>
            <a:pPr eaLnBrk="1" hangingPunct="1"/>
            <a:r>
              <a:rPr lang="en-US" dirty="0" smtClean="0"/>
              <a:t>Flow Graph Notation</a:t>
            </a:r>
          </a:p>
        </p:txBody>
      </p:sp>
      <p:sp>
        <p:nvSpPr>
          <p:cNvPr id="29699" name="Oval 4"/>
          <p:cNvSpPr>
            <a:spLocks noChangeArrowheads="1"/>
          </p:cNvSpPr>
          <p:nvPr/>
        </p:nvSpPr>
        <p:spPr bwMode="auto">
          <a:xfrm>
            <a:off x="2438400" y="2362200"/>
            <a:ext cx="457200" cy="4572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id-ID" sz="1800"/>
          </a:p>
        </p:txBody>
      </p:sp>
      <p:sp>
        <p:nvSpPr>
          <p:cNvPr id="29700" name="Oval 5"/>
          <p:cNvSpPr>
            <a:spLocks noChangeArrowheads="1"/>
          </p:cNvSpPr>
          <p:nvPr/>
        </p:nvSpPr>
        <p:spPr bwMode="auto">
          <a:xfrm>
            <a:off x="3962400" y="2362200"/>
            <a:ext cx="457200" cy="4572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id-ID" sz="1800"/>
          </a:p>
        </p:txBody>
      </p:sp>
      <p:sp>
        <p:nvSpPr>
          <p:cNvPr id="29701" name="Oval 6"/>
          <p:cNvSpPr>
            <a:spLocks noChangeArrowheads="1"/>
          </p:cNvSpPr>
          <p:nvPr/>
        </p:nvSpPr>
        <p:spPr bwMode="auto">
          <a:xfrm>
            <a:off x="4495800" y="4562475"/>
            <a:ext cx="457200" cy="4572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id-ID" sz="1800"/>
          </a:p>
        </p:txBody>
      </p:sp>
      <p:sp>
        <p:nvSpPr>
          <p:cNvPr id="29702" name="Oval 7"/>
          <p:cNvSpPr>
            <a:spLocks noChangeArrowheads="1"/>
          </p:cNvSpPr>
          <p:nvPr/>
        </p:nvSpPr>
        <p:spPr bwMode="auto">
          <a:xfrm>
            <a:off x="3505200" y="5248275"/>
            <a:ext cx="457200" cy="4572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id-ID" sz="1800"/>
          </a:p>
        </p:txBody>
      </p:sp>
      <p:sp>
        <p:nvSpPr>
          <p:cNvPr id="29703" name="Oval 8"/>
          <p:cNvSpPr>
            <a:spLocks noChangeArrowheads="1"/>
          </p:cNvSpPr>
          <p:nvPr/>
        </p:nvSpPr>
        <p:spPr bwMode="auto">
          <a:xfrm>
            <a:off x="3505200" y="4029075"/>
            <a:ext cx="457200" cy="4572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id-ID" sz="1800"/>
          </a:p>
        </p:txBody>
      </p:sp>
      <p:sp>
        <p:nvSpPr>
          <p:cNvPr id="29704" name="Oval 9"/>
          <p:cNvSpPr>
            <a:spLocks noChangeArrowheads="1"/>
          </p:cNvSpPr>
          <p:nvPr/>
        </p:nvSpPr>
        <p:spPr bwMode="auto">
          <a:xfrm>
            <a:off x="2438400" y="4562475"/>
            <a:ext cx="457200" cy="4572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id-ID" sz="1800"/>
          </a:p>
        </p:txBody>
      </p:sp>
      <p:sp>
        <p:nvSpPr>
          <p:cNvPr id="29705" name="Oval 10"/>
          <p:cNvSpPr>
            <a:spLocks noChangeArrowheads="1"/>
          </p:cNvSpPr>
          <p:nvPr/>
        </p:nvSpPr>
        <p:spPr bwMode="auto">
          <a:xfrm>
            <a:off x="6553200" y="4495800"/>
            <a:ext cx="457200" cy="4572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id-ID" sz="1800"/>
          </a:p>
        </p:txBody>
      </p:sp>
      <p:sp>
        <p:nvSpPr>
          <p:cNvPr id="29706" name="Oval 11"/>
          <p:cNvSpPr>
            <a:spLocks noChangeArrowheads="1"/>
          </p:cNvSpPr>
          <p:nvPr/>
        </p:nvSpPr>
        <p:spPr bwMode="auto">
          <a:xfrm>
            <a:off x="7772400" y="4495800"/>
            <a:ext cx="457200" cy="4572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id-ID" sz="1800"/>
          </a:p>
        </p:txBody>
      </p:sp>
      <p:sp>
        <p:nvSpPr>
          <p:cNvPr id="29707" name="Oval 12"/>
          <p:cNvSpPr>
            <a:spLocks noChangeArrowheads="1"/>
          </p:cNvSpPr>
          <p:nvPr/>
        </p:nvSpPr>
        <p:spPr bwMode="auto">
          <a:xfrm>
            <a:off x="8991600" y="4495800"/>
            <a:ext cx="457200" cy="4572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id-ID" sz="1800"/>
          </a:p>
        </p:txBody>
      </p:sp>
      <p:sp>
        <p:nvSpPr>
          <p:cNvPr id="29708" name="Oval 13"/>
          <p:cNvSpPr>
            <a:spLocks noChangeArrowheads="1"/>
          </p:cNvSpPr>
          <p:nvPr/>
        </p:nvSpPr>
        <p:spPr bwMode="auto">
          <a:xfrm>
            <a:off x="8991600" y="2362200"/>
            <a:ext cx="457200" cy="4572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id-ID" sz="1800"/>
          </a:p>
        </p:txBody>
      </p:sp>
      <p:sp>
        <p:nvSpPr>
          <p:cNvPr id="29709" name="Oval 14"/>
          <p:cNvSpPr>
            <a:spLocks noChangeArrowheads="1"/>
          </p:cNvSpPr>
          <p:nvPr/>
        </p:nvSpPr>
        <p:spPr bwMode="auto">
          <a:xfrm>
            <a:off x="7696200" y="2362200"/>
            <a:ext cx="457200" cy="4572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id-ID" sz="1800"/>
          </a:p>
        </p:txBody>
      </p:sp>
      <p:sp>
        <p:nvSpPr>
          <p:cNvPr id="29710" name="Oval 15"/>
          <p:cNvSpPr>
            <a:spLocks noChangeArrowheads="1"/>
          </p:cNvSpPr>
          <p:nvPr/>
        </p:nvSpPr>
        <p:spPr bwMode="auto">
          <a:xfrm>
            <a:off x="6477000" y="2362200"/>
            <a:ext cx="457200" cy="4572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id-ID" sz="1800"/>
          </a:p>
        </p:txBody>
      </p:sp>
      <p:cxnSp>
        <p:nvCxnSpPr>
          <p:cNvPr id="29711" name="AutoShape 22"/>
          <p:cNvCxnSpPr>
            <a:cxnSpLocks noChangeShapeType="1"/>
            <a:stCxn id="29709" idx="0"/>
            <a:endCxn id="29710" idx="0"/>
          </p:cNvCxnSpPr>
          <p:nvPr/>
        </p:nvCxnSpPr>
        <p:spPr bwMode="auto">
          <a:xfrm rot="-5400000" flipH="1" flipV="1">
            <a:off x="7314406" y="1753394"/>
            <a:ext cx="1588" cy="1219200"/>
          </a:xfrm>
          <a:prstGeom prst="curvedConnector3">
            <a:avLst>
              <a:gd name="adj1" fmla="val -14400000"/>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712" name="AutoShape 23"/>
          <p:cNvCxnSpPr>
            <a:cxnSpLocks noChangeShapeType="1"/>
            <a:stCxn id="29710" idx="4"/>
            <a:endCxn id="29708" idx="4"/>
          </p:cNvCxnSpPr>
          <p:nvPr/>
        </p:nvCxnSpPr>
        <p:spPr bwMode="auto">
          <a:xfrm rot="16200000" flipH="1">
            <a:off x="7962106" y="1562894"/>
            <a:ext cx="1588" cy="2514600"/>
          </a:xfrm>
          <a:prstGeom prst="curvedConnector3">
            <a:avLst>
              <a:gd name="adj1" fmla="val 14400000"/>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713" name="AutoShape 24"/>
          <p:cNvCxnSpPr>
            <a:cxnSpLocks noChangeShapeType="1"/>
            <a:stCxn id="29699" idx="6"/>
            <a:endCxn id="29700" idx="2"/>
          </p:cNvCxnSpPr>
          <p:nvPr/>
        </p:nvCxnSpPr>
        <p:spPr bwMode="auto">
          <a:xfrm>
            <a:off x="2895600" y="2590800"/>
            <a:ext cx="1066800"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714" name="AutoShape 25"/>
          <p:cNvCxnSpPr>
            <a:cxnSpLocks noChangeShapeType="1"/>
            <a:stCxn id="29710" idx="6"/>
            <a:endCxn id="29709" idx="2"/>
          </p:cNvCxnSpPr>
          <p:nvPr/>
        </p:nvCxnSpPr>
        <p:spPr bwMode="auto">
          <a:xfrm>
            <a:off x="6934200" y="2590800"/>
            <a:ext cx="762000"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715" name="AutoShape 26"/>
          <p:cNvCxnSpPr>
            <a:cxnSpLocks noChangeShapeType="1"/>
            <a:stCxn id="29704" idx="7"/>
            <a:endCxn id="29703" idx="2"/>
          </p:cNvCxnSpPr>
          <p:nvPr/>
        </p:nvCxnSpPr>
        <p:spPr bwMode="auto">
          <a:xfrm flipV="1">
            <a:off x="2828926" y="4257676"/>
            <a:ext cx="676275" cy="37147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716" name="AutoShape 27"/>
          <p:cNvCxnSpPr>
            <a:cxnSpLocks noChangeShapeType="1"/>
            <a:stCxn id="29704" idx="5"/>
            <a:endCxn id="29702" idx="2"/>
          </p:cNvCxnSpPr>
          <p:nvPr/>
        </p:nvCxnSpPr>
        <p:spPr bwMode="auto">
          <a:xfrm>
            <a:off x="2828926" y="4953001"/>
            <a:ext cx="676275" cy="52387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717" name="AutoShape 28"/>
          <p:cNvCxnSpPr>
            <a:cxnSpLocks noChangeShapeType="1"/>
            <a:stCxn id="29703" idx="6"/>
            <a:endCxn id="29701" idx="1"/>
          </p:cNvCxnSpPr>
          <p:nvPr/>
        </p:nvCxnSpPr>
        <p:spPr bwMode="auto">
          <a:xfrm>
            <a:off x="3962401" y="4257676"/>
            <a:ext cx="600075" cy="37147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718" name="AutoShape 29"/>
          <p:cNvCxnSpPr>
            <a:cxnSpLocks noChangeShapeType="1"/>
            <a:stCxn id="29702" idx="6"/>
            <a:endCxn id="29701" idx="3"/>
          </p:cNvCxnSpPr>
          <p:nvPr/>
        </p:nvCxnSpPr>
        <p:spPr bwMode="auto">
          <a:xfrm flipV="1">
            <a:off x="3962401" y="4953001"/>
            <a:ext cx="600075" cy="523875"/>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719" name="AutoShape 30"/>
          <p:cNvCxnSpPr>
            <a:cxnSpLocks noChangeShapeType="1"/>
            <a:stCxn id="29705" idx="6"/>
            <a:endCxn id="29706" idx="2"/>
          </p:cNvCxnSpPr>
          <p:nvPr/>
        </p:nvCxnSpPr>
        <p:spPr bwMode="auto">
          <a:xfrm>
            <a:off x="7010400" y="4724400"/>
            <a:ext cx="762000"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720" name="AutoShape 31"/>
          <p:cNvCxnSpPr>
            <a:cxnSpLocks noChangeShapeType="1"/>
            <a:stCxn id="29706" idx="6"/>
            <a:endCxn id="29707" idx="2"/>
          </p:cNvCxnSpPr>
          <p:nvPr/>
        </p:nvCxnSpPr>
        <p:spPr bwMode="auto">
          <a:xfrm>
            <a:off x="8229600" y="4724400"/>
            <a:ext cx="762000" cy="0"/>
          </a:xfrm>
          <a:prstGeom prst="straightConnector1">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721" name="AutoShape 32"/>
          <p:cNvCxnSpPr>
            <a:cxnSpLocks noChangeShapeType="1"/>
            <a:stCxn id="29706" idx="0"/>
            <a:endCxn id="29705" idx="0"/>
          </p:cNvCxnSpPr>
          <p:nvPr/>
        </p:nvCxnSpPr>
        <p:spPr bwMode="auto">
          <a:xfrm rot="-5400000" flipH="1" flipV="1">
            <a:off x="7390606" y="3886994"/>
            <a:ext cx="1588" cy="1219200"/>
          </a:xfrm>
          <a:prstGeom prst="curvedConnector3">
            <a:avLst>
              <a:gd name="adj1" fmla="val -14400000"/>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9722" name="Text Box 33"/>
          <p:cNvSpPr txBox="1">
            <a:spLocks noChangeArrowheads="1"/>
          </p:cNvSpPr>
          <p:nvPr/>
        </p:nvSpPr>
        <p:spPr bwMode="auto">
          <a:xfrm>
            <a:off x="2955925" y="1865313"/>
            <a:ext cx="1212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sz="1800"/>
              <a:t>Sequence</a:t>
            </a:r>
          </a:p>
        </p:txBody>
      </p:sp>
      <p:sp>
        <p:nvSpPr>
          <p:cNvPr id="29723" name="Text Box 34"/>
          <p:cNvSpPr txBox="1">
            <a:spLocks noChangeArrowheads="1"/>
          </p:cNvSpPr>
          <p:nvPr/>
        </p:nvSpPr>
        <p:spPr bwMode="auto">
          <a:xfrm>
            <a:off x="2971800" y="3571876"/>
            <a:ext cx="1327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sz="1800"/>
              <a:t>If-then-else</a:t>
            </a:r>
          </a:p>
        </p:txBody>
      </p:sp>
      <p:sp>
        <p:nvSpPr>
          <p:cNvPr id="29724" name="Text Box 35"/>
          <p:cNvSpPr txBox="1">
            <a:spLocks noChangeArrowheads="1"/>
          </p:cNvSpPr>
          <p:nvPr/>
        </p:nvSpPr>
        <p:spPr bwMode="auto">
          <a:xfrm>
            <a:off x="7391400" y="1524001"/>
            <a:ext cx="755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sz="1800" dirty="0"/>
              <a:t>While</a:t>
            </a:r>
          </a:p>
        </p:txBody>
      </p:sp>
      <p:sp>
        <p:nvSpPr>
          <p:cNvPr id="29725" name="Text Box 36"/>
          <p:cNvSpPr txBox="1">
            <a:spLocks noChangeArrowheads="1"/>
          </p:cNvSpPr>
          <p:nvPr/>
        </p:nvSpPr>
        <p:spPr bwMode="auto">
          <a:xfrm>
            <a:off x="7543800" y="3657601"/>
            <a:ext cx="641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sz="1800"/>
              <a:t>Until</a:t>
            </a:r>
          </a:p>
        </p:txBody>
      </p:sp>
      <p:sp>
        <p:nvSpPr>
          <p:cNvPr id="2" name="Footer Placeholder 1"/>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1882194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t>Cyclomatic Complexity</a:t>
            </a:r>
          </a:p>
        </p:txBody>
      </p:sp>
      <p:sp>
        <p:nvSpPr>
          <p:cNvPr id="30723" name="Rectangle 3"/>
          <p:cNvSpPr>
            <a:spLocks noGrp="1" noChangeArrowheads="1"/>
          </p:cNvSpPr>
          <p:nvPr>
            <p:ph type="body" idx="1"/>
          </p:nvPr>
        </p:nvSpPr>
        <p:spPr>
          <a:xfrm>
            <a:off x="1484310" y="2157413"/>
            <a:ext cx="10018713" cy="4186237"/>
          </a:xfrm>
        </p:spPr>
        <p:txBody>
          <a:bodyPr anchor="t">
            <a:normAutofit/>
          </a:bodyPr>
          <a:lstStyle/>
          <a:p>
            <a:pPr eaLnBrk="1" hangingPunct="1">
              <a:lnSpc>
                <a:spcPct val="90000"/>
              </a:lnSpc>
            </a:pPr>
            <a:r>
              <a:rPr lang="en-US" dirty="0" smtClean="0"/>
              <a:t>Set of independent paths through the graph (basis set)</a:t>
            </a:r>
          </a:p>
          <a:p>
            <a:pPr eaLnBrk="1" hangingPunct="1">
              <a:lnSpc>
                <a:spcPct val="90000"/>
              </a:lnSpc>
            </a:pPr>
            <a:endParaRPr lang="en-US" dirty="0" smtClean="0"/>
          </a:p>
          <a:p>
            <a:pPr eaLnBrk="1" hangingPunct="1">
              <a:lnSpc>
                <a:spcPct val="90000"/>
              </a:lnSpc>
            </a:pPr>
            <a:r>
              <a:rPr lang="en-US" dirty="0" smtClean="0">
                <a:solidFill>
                  <a:srgbClr val="FF0000"/>
                </a:solidFill>
              </a:rPr>
              <a:t>V(G) = E – N + 2</a:t>
            </a:r>
          </a:p>
          <a:p>
            <a:pPr lvl="1" eaLnBrk="1" hangingPunct="1">
              <a:lnSpc>
                <a:spcPct val="90000"/>
              </a:lnSpc>
            </a:pPr>
            <a:r>
              <a:rPr lang="en-US" dirty="0" smtClean="0">
                <a:ea typeface="ＭＳ Ｐゴシック" panose="020B0600070205080204" pitchFamily="34" charset="-128"/>
              </a:rPr>
              <a:t>E is the number of flow graph edges</a:t>
            </a:r>
          </a:p>
          <a:p>
            <a:pPr lvl="1" eaLnBrk="1" hangingPunct="1">
              <a:lnSpc>
                <a:spcPct val="90000"/>
              </a:lnSpc>
            </a:pPr>
            <a:r>
              <a:rPr lang="en-US" dirty="0" smtClean="0">
                <a:ea typeface="ＭＳ Ｐゴシック" panose="020B0600070205080204" pitchFamily="34" charset="-128"/>
              </a:rPr>
              <a:t>N is the number of nodes</a:t>
            </a:r>
          </a:p>
          <a:p>
            <a:pPr lvl="1" eaLnBrk="1" hangingPunct="1">
              <a:lnSpc>
                <a:spcPct val="90000"/>
              </a:lnSpc>
            </a:pPr>
            <a:endParaRPr lang="en-US" dirty="0" smtClean="0">
              <a:ea typeface="ＭＳ Ｐゴシック" panose="020B0600070205080204" pitchFamily="34" charset="-128"/>
            </a:endParaRPr>
          </a:p>
          <a:p>
            <a:pPr eaLnBrk="1" hangingPunct="1">
              <a:lnSpc>
                <a:spcPct val="90000"/>
              </a:lnSpc>
            </a:pPr>
            <a:r>
              <a:rPr lang="en-US" dirty="0" smtClean="0">
                <a:solidFill>
                  <a:srgbClr val="FF0000"/>
                </a:solidFill>
              </a:rPr>
              <a:t>V(G) = P + 1</a:t>
            </a:r>
          </a:p>
          <a:p>
            <a:pPr lvl="1" eaLnBrk="1" hangingPunct="1">
              <a:lnSpc>
                <a:spcPct val="90000"/>
              </a:lnSpc>
            </a:pPr>
            <a:r>
              <a:rPr lang="en-US" dirty="0" smtClean="0">
                <a:ea typeface="ＭＳ Ｐゴシック" panose="020B0600070205080204" pitchFamily="34" charset="-128"/>
              </a:rPr>
              <a:t>P is the number of predicate nodes</a:t>
            </a:r>
          </a:p>
        </p:txBody>
      </p:sp>
      <p:sp>
        <p:nvSpPr>
          <p:cNvPr id="2" name="Footer Placeholder 1"/>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1303479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chor="t"/>
          <a:lstStyle/>
          <a:p>
            <a:pPr eaLnBrk="1" hangingPunct="1"/>
            <a:r>
              <a:rPr lang="en-US" dirty="0" smtClean="0"/>
              <a:t>Example</a:t>
            </a:r>
          </a:p>
        </p:txBody>
      </p:sp>
      <p:sp>
        <p:nvSpPr>
          <p:cNvPr id="31747" name="Rectangle 3"/>
          <p:cNvSpPr>
            <a:spLocks noGrp="1" noChangeArrowheads="1"/>
          </p:cNvSpPr>
          <p:nvPr>
            <p:ph type="body" idx="1"/>
          </p:nvPr>
        </p:nvSpPr>
        <p:spPr>
          <a:xfrm>
            <a:off x="1843088" y="2314575"/>
            <a:ext cx="9659935" cy="3743325"/>
          </a:xfrm>
        </p:spPr>
        <p:txBody>
          <a:bodyPr>
            <a:normAutofit fontScale="85000" lnSpcReduction="20000"/>
          </a:bodyPr>
          <a:lstStyle/>
          <a:p>
            <a:pPr eaLnBrk="1" hangingPunct="1">
              <a:lnSpc>
                <a:spcPct val="90000"/>
              </a:lnSpc>
              <a:buFontTx/>
              <a:buNone/>
            </a:pPr>
            <a:r>
              <a:rPr lang="en-US" sz="2800" dirty="0" err="1">
                <a:latin typeface="Courier New" panose="02070309020205020404" pitchFamily="49" charset="0"/>
              </a:rPr>
              <a:t>i</a:t>
            </a:r>
            <a:r>
              <a:rPr lang="en-US" sz="2800" dirty="0">
                <a:latin typeface="Courier New" panose="02070309020205020404" pitchFamily="49" charset="0"/>
              </a:rPr>
              <a:t> = 0;</a:t>
            </a:r>
          </a:p>
          <a:p>
            <a:pPr eaLnBrk="1" hangingPunct="1">
              <a:lnSpc>
                <a:spcPct val="90000"/>
              </a:lnSpc>
              <a:buFontTx/>
              <a:buNone/>
            </a:pPr>
            <a:r>
              <a:rPr lang="en-US" sz="2800" dirty="0">
                <a:latin typeface="Courier New" panose="02070309020205020404" pitchFamily="49" charset="0"/>
              </a:rPr>
              <a:t>while (</a:t>
            </a:r>
            <a:r>
              <a:rPr lang="en-US" sz="2800" dirty="0" err="1">
                <a:latin typeface="Courier New" panose="02070309020205020404" pitchFamily="49" charset="0"/>
              </a:rPr>
              <a:t>i</a:t>
            </a:r>
            <a:r>
              <a:rPr lang="en-US" sz="2800" dirty="0">
                <a:latin typeface="Courier New" panose="02070309020205020404" pitchFamily="49" charset="0"/>
              </a:rPr>
              <a:t>&lt;n-1) do</a:t>
            </a:r>
          </a:p>
          <a:p>
            <a:pPr eaLnBrk="1" hangingPunct="1">
              <a:lnSpc>
                <a:spcPct val="90000"/>
              </a:lnSpc>
              <a:buFontTx/>
              <a:buNone/>
            </a:pPr>
            <a:r>
              <a:rPr lang="en-US" sz="2800" dirty="0">
                <a:latin typeface="Courier New" panose="02070309020205020404" pitchFamily="49" charset="0"/>
              </a:rPr>
              <a:t>  j = </a:t>
            </a:r>
            <a:r>
              <a:rPr lang="en-US" sz="2800" dirty="0" err="1">
                <a:latin typeface="Courier New" panose="02070309020205020404" pitchFamily="49" charset="0"/>
              </a:rPr>
              <a:t>i</a:t>
            </a:r>
            <a:r>
              <a:rPr lang="en-US" sz="2800" dirty="0">
                <a:latin typeface="Courier New" panose="02070309020205020404" pitchFamily="49" charset="0"/>
              </a:rPr>
              <a:t> + 1;</a:t>
            </a:r>
          </a:p>
          <a:p>
            <a:pPr eaLnBrk="1" hangingPunct="1">
              <a:lnSpc>
                <a:spcPct val="90000"/>
              </a:lnSpc>
              <a:buFontTx/>
              <a:buNone/>
            </a:pPr>
            <a:r>
              <a:rPr lang="en-US" sz="2800" dirty="0">
                <a:latin typeface="Courier New" panose="02070309020205020404" pitchFamily="49" charset="0"/>
              </a:rPr>
              <a:t>  while (j&lt;n) do</a:t>
            </a:r>
          </a:p>
          <a:p>
            <a:pPr eaLnBrk="1" hangingPunct="1">
              <a:lnSpc>
                <a:spcPct val="90000"/>
              </a:lnSpc>
              <a:buFontTx/>
              <a:buNone/>
            </a:pPr>
            <a:r>
              <a:rPr lang="en-US" sz="2800" dirty="0">
                <a:latin typeface="Courier New" panose="02070309020205020404" pitchFamily="49" charset="0"/>
              </a:rPr>
              <a:t>    if A[</a:t>
            </a:r>
            <a:r>
              <a:rPr lang="en-US" sz="2800" dirty="0" err="1">
                <a:latin typeface="Courier New" panose="02070309020205020404" pitchFamily="49" charset="0"/>
              </a:rPr>
              <a:t>i</a:t>
            </a:r>
            <a:r>
              <a:rPr lang="en-US" sz="2800" dirty="0">
                <a:latin typeface="Courier New" panose="02070309020205020404" pitchFamily="49" charset="0"/>
              </a:rPr>
              <a:t>]&lt;A[j] then</a:t>
            </a:r>
          </a:p>
          <a:p>
            <a:pPr eaLnBrk="1" hangingPunct="1">
              <a:lnSpc>
                <a:spcPct val="90000"/>
              </a:lnSpc>
              <a:buFontTx/>
              <a:buNone/>
            </a:pPr>
            <a:r>
              <a:rPr lang="en-US" sz="2800" dirty="0">
                <a:latin typeface="Courier New" panose="02070309020205020404" pitchFamily="49" charset="0"/>
              </a:rPr>
              <a:t>      swap(A[</a:t>
            </a:r>
            <a:r>
              <a:rPr lang="en-US" sz="2800" dirty="0" err="1">
                <a:latin typeface="Courier New" panose="02070309020205020404" pitchFamily="49" charset="0"/>
              </a:rPr>
              <a:t>i</a:t>
            </a:r>
            <a:r>
              <a:rPr lang="en-US" sz="2800" dirty="0">
                <a:latin typeface="Courier New" panose="02070309020205020404" pitchFamily="49" charset="0"/>
              </a:rPr>
              <a:t>], A[j]);</a:t>
            </a:r>
          </a:p>
          <a:p>
            <a:pPr eaLnBrk="1" hangingPunct="1">
              <a:lnSpc>
                <a:spcPct val="90000"/>
              </a:lnSpc>
              <a:buFontTx/>
              <a:buNone/>
            </a:pPr>
            <a:r>
              <a:rPr lang="en-US" sz="2800" dirty="0">
                <a:latin typeface="Courier New" panose="02070309020205020404" pitchFamily="49" charset="0"/>
              </a:rPr>
              <a:t>  end do;</a:t>
            </a:r>
          </a:p>
          <a:p>
            <a:pPr eaLnBrk="1" hangingPunct="1">
              <a:lnSpc>
                <a:spcPct val="90000"/>
              </a:lnSpc>
              <a:buFontTx/>
              <a:buNone/>
            </a:pPr>
            <a:r>
              <a:rPr lang="en-US" sz="2800" dirty="0">
                <a:latin typeface="Courier New" panose="02070309020205020404" pitchFamily="49" charset="0"/>
              </a:rPr>
              <a:t>  </a:t>
            </a:r>
            <a:r>
              <a:rPr lang="en-US" sz="2800" dirty="0" err="1">
                <a:latin typeface="Courier New" panose="02070309020205020404" pitchFamily="49" charset="0"/>
              </a:rPr>
              <a:t>i</a:t>
            </a:r>
            <a:r>
              <a:rPr lang="en-US" sz="2800" dirty="0">
                <a:latin typeface="Courier New" panose="02070309020205020404" pitchFamily="49" charset="0"/>
              </a:rPr>
              <a:t>=i+1;</a:t>
            </a:r>
          </a:p>
          <a:p>
            <a:pPr eaLnBrk="1" hangingPunct="1">
              <a:lnSpc>
                <a:spcPct val="90000"/>
              </a:lnSpc>
              <a:buFontTx/>
              <a:buNone/>
            </a:pPr>
            <a:r>
              <a:rPr lang="en-US" sz="2800" dirty="0">
                <a:latin typeface="Courier New" panose="02070309020205020404" pitchFamily="49" charset="0"/>
              </a:rPr>
              <a:t>end do;</a:t>
            </a:r>
          </a:p>
        </p:txBody>
      </p:sp>
      <p:sp>
        <p:nvSpPr>
          <p:cNvPr id="21" name="Oval 4"/>
          <p:cNvSpPr>
            <a:spLocks noChangeArrowheads="1"/>
          </p:cNvSpPr>
          <p:nvPr/>
        </p:nvSpPr>
        <p:spPr bwMode="auto">
          <a:xfrm>
            <a:off x="9177336" y="2219324"/>
            <a:ext cx="457200" cy="4572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sz="1800"/>
              <a:t>1</a:t>
            </a:r>
          </a:p>
        </p:txBody>
      </p:sp>
      <p:sp>
        <p:nvSpPr>
          <p:cNvPr id="22" name="Oval 5"/>
          <p:cNvSpPr>
            <a:spLocks noChangeArrowheads="1"/>
          </p:cNvSpPr>
          <p:nvPr/>
        </p:nvSpPr>
        <p:spPr bwMode="auto">
          <a:xfrm>
            <a:off x="9177336" y="3895724"/>
            <a:ext cx="457200" cy="4572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sz="1800"/>
              <a:t>3</a:t>
            </a:r>
          </a:p>
        </p:txBody>
      </p:sp>
      <p:sp>
        <p:nvSpPr>
          <p:cNvPr id="23" name="Oval 6"/>
          <p:cNvSpPr>
            <a:spLocks noChangeArrowheads="1"/>
          </p:cNvSpPr>
          <p:nvPr/>
        </p:nvSpPr>
        <p:spPr bwMode="auto">
          <a:xfrm>
            <a:off x="9939336" y="4810124"/>
            <a:ext cx="457200" cy="4572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sz="1800"/>
              <a:t>5</a:t>
            </a:r>
          </a:p>
        </p:txBody>
      </p:sp>
      <p:sp>
        <p:nvSpPr>
          <p:cNvPr id="24" name="Oval 7"/>
          <p:cNvSpPr>
            <a:spLocks noChangeArrowheads="1"/>
          </p:cNvSpPr>
          <p:nvPr/>
        </p:nvSpPr>
        <p:spPr bwMode="auto">
          <a:xfrm>
            <a:off x="8491536" y="4810124"/>
            <a:ext cx="457200" cy="4572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sz="1800"/>
              <a:t>4</a:t>
            </a:r>
          </a:p>
        </p:txBody>
      </p:sp>
      <p:sp>
        <p:nvSpPr>
          <p:cNvPr id="25" name="Oval 8"/>
          <p:cNvSpPr>
            <a:spLocks noChangeArrowheads="1"/>
          </p:cNvSpPr>
          <p:nvPr/>
        </p:nvSpPr>
        <p:spPr bwMode="auto">
          <a:xfrm>
            <a:off x="9177336" y="5724524"/>
            <a:ext cx="457200" cy="4572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sz="1800"/>
              <a:t>6</a:t>
            </a:r>
          </a:p>
        </p:txBody>
      </p:sp>
      <p:sp>
        <p:nvSpPr>
          <p:cNvPr id="26" name="Oval 9"/>
          <p:cNvSpPr>
            <a:spLocks noChangeArrowheads="1"/>
          </p:cNvSpPr>
          <p:nvPr/>
        </p:nvSpPr>
        <p:spPr bwMode="auto">
          <a:xfrm>
            <a:off x="6662736" y="4810124"/>
            <a:ext cx="457200" cy="4572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sz="1800"/>
              <a:t>7</a:t>
            </a:r>
          </a:p>
        </p:txBody>
      </p:sp>
      <p:sp>
        <p:nvSpPr>
          <p:cNvPr id="27" name="Oval 10"/>
          <p:cNvSpPr>
            <a:spLocks noChangeArrowheads="1"/>
          </p:cNvSpPr>
          <p:nvPr/>
        </p:nvSpPr>
        <p:spPr bwMode="auto">
          <a:xfrm>
            <a:off x="9177336" y="2981324"/>
            <a:ext cx="457200" cy="4572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sz="1800"/>
              <a:t>2</a:t>
            </a:r>
          </a:p>
        </p:txBody>
      </p:sp>
      <p:cxnSp>
        <p:nvCxnSpPr>
          <p:cNvPr id="28" name="AutoShape 11"/>
          <p:cNvCxnSpPr>
            <a:cxnSpLocks noChangeShapeType="1"/>
            <a:stCxn id="21" idx="4"/>
            <a:endCxn id="27" idx="0"/>
          </p:cNvCxnSpPr>
          <p:nvPr/>
        </p:nvCxnSpPr>
        <p:spPr bwMode="auto">
          <a:xfrm>
            <a:off x="9405936" y="2676524"/>
            <a:ext cx="0" cy="304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 name="AutoShape 12"/>
          <p:cNvCxnSpPr>
            <a:cxnSpLocks noChangeShapeType="1"/>
            <a:stCxn id="27" idx="4"/>
            <a:endCxn id="22" idx="0"/>
          </p:cNvCxnSpPr>
          <p:nvPr/>
        </p:nvCxnSpPr>
        <p:spPr bwMode="auto">
          <a:xfrm>
            <a:off x="9405936" y="3438524"/>
            <a:ext cx="0" cy="457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 name="AutoShape 13"/>
          <p:cNvCxnSpPr>
            <a:cxnSpLocks noChangeShapeType="1"/>
            <a:stCxn id="22" idx="3"/>
            <a:endCxn id="24" idx="7"/>
          </p:cNvCxnSpPr>
          <p:nvPr/>
        </p:nvCxnSpPr>
        <p:spPr bwMode="auto">
          <a:xfrm flipH="1">
            <a:off x="8882061" y="4286249"/>
            <a:ext cx="361950" cy="5905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1" name="AutoShape 14"/>
          <p:cNvCxnSpPr>
            <a:cxnSpLocks noChangeShapeType="1"/>
            <a:stCxn id="22" idx="5"/>
            <a:endCxn id="23" idx="1"/>
          </p:cNvCxnSpPr>
          <p:nvPr/>
        </p:nvCxnSpPr>
        <p:spPr bwMode="auto">
          <a:xfrm>
            <a:off x="9567861" y="4286249"/>
            <a:ext cx="438150" cy="5905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 name="AutoShape 15"/>
          <p:cNvCxnSpPr>
            <a:cxnSpLocks noChangeShapeType="1"/>
            <a:stCxn id="24" idx="6"/>
            <a:endCxn id="23" idx="2"/>
          </p:cNvCxnSpPr>
          <p:nvPr/>
        </p:nvCxnSpPr>
        <p:spPr bwMode="auto">
          <a:xfrm>
            <a:off x="8948736" y="5038724"/>
            <a:ext cx="9906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 name="AutoShape 16"/>
          <p:cNvCxnSpPr>
            <a:cxnSpLocks noChangeShapeType="1"/>
            <a:stCxn id="23" idx="6"/>
            <a:endCxn id="27" idx="6"/>
          </p:cNvCxnSpPr>
          <p:nvPr/>
        </p:nvCxnSpPr>
        <p:spPr bwMode="auto">
          <a:xfrm flipH="1" flipV="1">
            <a:off x="9634536" y="3209924"/>
            <a:ext cx="762000" cy="1828800"/>
          </a:xfrm>
          <a:prstGeom prst="curvedConnector3">
            <a:avLst>
              <a:gd name="adj1" fmla="val -3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4" name="AutoShape 17"/>
          <p:cNvCxnSpPr>
            <a:cxnSpLocks noChangeShapeType="1"/>
            <a:stCxn id="27" idx="2"/>
            <a:endCxn id="25" idx="2"/>
          </p:cNvCxnSpPr>
          <p:nvPr/>
        </p:nvCxnSpPr>
        <p:spPr bwMode="auto">
          <a:xfrm rot="10800000" flipH="1" flipV="1">
            <a:off x="9177336" y="3209924"/>
            <a:ext cx="1588" cy="2743200"/>
          </a:xfrm>
          <a:prstGeom prst="curvedConnector3">
            <a:avLst>
              <a:gd name="adj1" fmla="val -6090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 name="AutoShape 18"/>
          <p:cNvCxnSpPr>
            <a:cxnSpLocks noChangeShapeType="1"/>
            <a:stCxn id="25" idx="6"/>
            <a:endCxn id="21" idx="6"/>
          </p:cNvCxnSpPr>
          <p:nvPr/>
        </p:nvCxnSpPr>
        <p:spPr bwMode="auto">
          <a:xfrm flipV="1">
            <a:off x="9634536" y="2447924"/>
            <a:ext cx="1588" cy="3505200"/>
          </a:xfrm>
          <a:prstGeom prst="curvedConnector3">
            <a:avLst>
              <a:gd name="adj1" fmla="val 101400000"/>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6" name="AutoShape 22"/>
          <p:cNvCxnSpPr>
            <a:cxnSpLocks noChangeShapeType="1"/>
            <a:stCxn id="21" idx="2"/>
            <a:endCxn id="26" idx="0"/>
          </p:cNvCxnSpPr>
          <p:nvPr/>
        </p:nvCxnSpPr>
        <p:spPr bwMode="auto">
          <a:xfrm rot="10800000" flipV="1">
            <a:off x="6891336" y="2447924"/>
            <a:ext cx="2286000" cy="2362200"/>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 name="Footer Placeholder 1"/>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1629260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id-ID" dirty="0"/>
          </a:p>
        </p:txBody>
      </p:sp>
      <p:sp>
        <p:nvSpPr>
          <p:cNvPr id="3" name="Content Placeholder 2"/>
          <p:cNvSpPr>
            <a:spLocks noGrp="1"/>
          </p:cNvSpPr>
          <p:nvPr>
            <p:ph idx="1"/>
          </p:nvPr>
        </p:nvSpPr>
        <p:spPr/>
        <p:txBody>
          <a:bodyPr anchor="t">
            <a:normAutofit/>
          </a:bodyPr>
          <a:lstStyle/>
          <a:p>
            <a:pPr lvl="0"/>
            <a:r>
              <a:rPr lang="en-US" dirty="0" smtClean="0"/>
              <a:t>Measure vs. Metrics</a:t>
            </a:r>
            <a:endParaRPr lang="id-ID" dirty="0"/>
          </a:p>
          <a:p>
            <a:pPr lvl="0"/>
            <a:r>
              <a:rPr lang="en-US" dirty="0" smtClean="0"/>
              <a:t>Measure and Metric Estimation Techniques</a:t>
            </a:r>
          </a:p>
          <a:p>
            <a:pPr lvl="0"/>
            <a:r>
              <a:rPr lang="en-US" dirty="0" smtClean="0"/>
              <a:t>Metric Estimation Tools</a:t>
            </a:r>
          </a:p>
          <a:p>
            <a:pPr lvl="0"/>
            <a:r>
              <a:rPr lang="en-US" dirty="0" smtClean="0"/>
              <a:t>Software </a:t>
            </a:r>
            <a:r>
              <a:rPr lang="en-US" dirty="0"/>
              <a:t>Cost Estimation</a:t>
            </a:r>
            <a:endParaRPr lang="id-ID" dirty="0"/>
          </a:p>
          <a:p>
            <a:r>
              <a:rPr lang="en-US" dirty="0" smtClean="0"/>
              <a:t>COCOMO Model</a:t>
            </a:r>
            <a:endParaRPr lang="id-ID" dirty="0"/>
          </a:p>
        </p:txBody>
      </p:sp>
      <p:sp>
        <p:nvSpPr>
          <p:cNvPr id="4" name="Footer Placeholder 3"/>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8009104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t>Computing V(G)</a:t>
            </a:r>
          </a:p>
        </p:txBody>
      </p:sp>
      <p:sp>
        <p:nvSpPr>
          <p:cNvPr id="33795" name="Rectangle 3"/>
          <p:cNvSpPr>
            <a:spLocks noGrp="1" noChangeArrowheads="1"/>
          </p:cNvSpPr>
          <p:nvPr>
            <p:ph type="body" idx="1"/>
          </p:nvPr>
        </p:nvSpPr>
        <p:spPr>
          <a:xfrm>
            <a:off x="1484310" y="2143125"/>
            <a:ext cx="10018713" cy="4171950"/>
          </a:xfrm>
        </p:spPr>
        <p:txBody>
          <a:bodyPr>
            <a:normAutofit/>
          </a:bodyPr>
          <a:lstStyle/>
          <a:p>
            <a:r>
              <a:rPr lang="en-US" dirty="0" smtClean="0"/>
              <a:t>V(G) = </a:t>
            </a:r>
            <a:r>
              <a:rPr lang="en-US" dirty="0">
                <a:solidFill>
                  <a:srgbClr val="FF0000"/>
                </a:solidFill>
              </a:rPr>
              <a:t>E – N + </a:t>
            </a:r>
            <a:r>
              <a:rPr lang="en-US" dirty="0" smtClean="0">
                <a:solidFill>
                  <a:srgbClr val="FF0000"/>
                </a:solidFill>
              </a:rPr>
              <a:t>2 </a:t>
            </a:r>
            <a:r>
              <a:rPr lang="en-US" dirty="0" smtClean="0"/>
              <a:t>= 9 – 7 + 2 = 4</a:t>
            </a:r>
          </a:p>
          <a:p>
            <a:r>
              <a:rPr lang="en-US" dirty="0" smtClean="0"/>
              <a:t>V(G) = </a:t>
            </a:r>
            <a:r>
              <a:rPr lang="en-US" dirty="0">
                <a:solidFill>
                  <a:srgbClr val="FF0000"/>
                </a:solidFill>
              </a:rPr>
              <a:t>P + 1</a:t>
            </a:r>
            <a:r>
              <a:rPr lang="en-US" dirty="0"/>
              <a:t> </a:t>
            </a:r>
            <a:r>
              <a:rPr lang="en-US" dirty="0" smtClean="0"/>
              <a:t> = 3 + 1 = 4</a:t>
            </a:r>
          </a:p>
          <a:p>
            <a:pPr eaLnBrk="1" hangingPunct="1"/>
            <a:r>
              <a:rPr lang="en-US" dirty="0" smtClean="0"/>
              <a:t>Basis Set</a:t>
            </a:r>
          </a:p>
          <a:p>
            <a:pPr lvl="1" eaLnBrk="1" hangingPunct="1"/>
            <a:r>
              <a:rPr lang="en-US" dirty="0" smtClean="0">
                <a:ea typeface="ＭＳ Ｐゴシック" panose="020B0600070205080204" pitchFamily="34" charset="-128"/>
              </a:rPr>
              <a:t>1, 7</a:t>
            </a:r>
          </a:p>
          <a:p>
            <a:pPr lvl="1" eaLnBrk="1" hangingPunct="1"/>
            <a:r>
              <a:rPr lang="en-US" dirty="0" smtClean="0">
                <a:ea typeface="ＭＳ Ｐゴシック" panose="020B0600070205080204" pitchFamily="34" charset="-128"/>
              </a:rPr>
              <a:t>1, 2, 6, 1, 7</a:t>
            </a:r>
          </a:p>
          <a:p>
            <a:pPr lvl="1" eaLnBrk="1" hangingPunct="1"/>
            <a:r>
              <a:rPr lang="en-US" dirty="0" smtClean="0">
                <a:ea typeface="ＭＳ Ｐゴシック" panose="020B0600070205080204" pitchFamily="34" charset="-128"/>
              </a:rPr>
              <a:t>1, 2, 3, 4, 5, 2, 6, 1, 7 </a:t>
            </a:r>
          </a:p>
          <a:p>
            <a:pPr lvl="1" eaLnBrk="1" hangingPunct="1"/>
            <a:r>
              <a:rPr lang="en-US" dirty="0" smtClean="0">
                <a:ea typeface="ＭＳ Ｐゴシック" panose="020B0600070205080204" pitchFamily="34" charset="-128"/>
              </a:rPr>
              <a:t>1, 2, 3, 5, 2, 6, 1, 7</a:t>
            </a:r>
          </a:p>
          <a:p>
            <a:pPr eaLnBrk="1" hangingPunct="1"/>
            <a:endParaRPr lang="en-US" dirty="0" smtClean="0"/>
          </a:p>
        </p:txBody>
      </p:sp>
      <p:sp>
        <p:nvSpPr>
          <p:cNvPr id="2" name="Footer Placeholder 1"/>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18519163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chor="t"/>
          <a:lstStyle/>
          <a:p>
            <a:pPr eaLnBrk="1" hangingPunct="1"/>
            <a:r>
              <a:rPr lang="en-US" dirty="0" smtClean="0"/>
              <a:t>Another Example</a:t>
            </a:r>
          </a:p>
        </p:txBody>
      </p:sp>
      <p:sp>
        <p:nvSpPr>
          <p:cNvPr id="34819" name="Oval 4"/>
          <p:cNvSpPr>
            <a:spLocks noChangeArrowheads="1"/>
          </p:cNvSpPr>
          <p:nvPr/>
        </p:nvSpPr>
        <p:spPr bwMode="auto">
          <a:xfrm>
            <a:off x="5715000" y="1524000"/>
            <a:ext cx="457200" cy="4572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sz="1800"/>
              <a:t>1</a:t>
            </a:r>
          </a:p>
        </p:txBody>
      </p:sp>
      <p:sp>
        <p:nvSpPr>
          <p:cNvPr id="34820" name="Oval 5"/>
          <p:cNvSpPr>
            <a:spLocks noChangeArrowheads="1"/>
          </p:cNvSpPr>
          <p:nvPr/>
        </p:nvSpPr>
        <p:spPr bwMode="auto">
          <a:xfrm>
            <a:off x="4800600" y="3657600"/>
            <a:ext cx="457200" cy="4572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sz="1800"/>
              <a:t>6</a:t>
            </a:r>
          </a:p>
        </p:txBody>
      </p:sp>
      <p:sp>
        <p:nvSpPr>
          <p:cNvPr id="34821" name="Oval 6"/>
          <p:cNvSpPr>
            <a:spLocks noChangeArrowheads="1"/>
          </p:cNvSpPr>
          <p:nvPr/>
        </p:nvSpPr>
        <p:spPr bwMode="auto">
          <a:xfrm>
            <a:off x="4038600" y="4267200"/>
            <a:ext cx="457200" cy="4572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sz="1800"/>
              <a:t>7</a:t>
            </a:r>
          </a:p>
        </p:txBody>
      </p:sp>
      <p:sp>
        <p:nvSpPr>
          <p:cNvPr id="34822" name="Oval 7"/>
          <p:cNvSpPr>
            <a:spLocks noChangeArrowheads="1"/>
          </p:cNvSpPr>
          <p:nvPr/>
        </p:nvSpPr>
        <p:spPr bwMode="auto">
          <a:xfrm>
            <a:off x="4038600" y="2895600"/>
            <a:ext cx="457200" cy="4572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sz="1800"/>
              <a:t>4</a:t>
            </a:r>
          </a:p>
        </p:txBody>
      </p:sp>
      <p:sp>
        <p:nvSpPr>
          <p:cNvPr id="34823" name="Oval 8"/>
          <p:cNvSpPr>
            <a:spLocks noChangeArrowheads="1"/>
          </p:cNvSpPr>
          <p:nvPr/>
        </p:nvSpPr>
        <p:spPr bwMode="auto">
          <a:xfrm>
            <a:off x="3124200" y="3581400"/>
            <a:ext cx="457200" cy="4572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sz="1800"/>
              <a:t>5</a:t>
            </a:r>
          </a:p>
        </p:txBody>
      </p:sp>
      <p:sp>
        <p:nvSpPr>
          <p:cNvPr id="34824" name="Oval 9"/>
          <p:cNvSpPr>
            <a:spLocks noChangeArrowheads="1"/>
          </p:cNvSpPr>
          <p:nvPr/>
        </p:nvSpPr>
        <p:spPr bwMode="auto">
          <a:xfrm>
            <a:off x="5638800" y="4876800"/>
            <a:ext cx="457200" cy="4572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sz="1800"/>
              <a:t>8</a:t>
            </a:r>
          </a:p>
        </p:txBody>
      </p:sp>
      <p:sp>
        <p:nvSpPr>
          <p:cNvPr id="34825" name="Oval 10"/>
          <p:cNvSpPr>
            <a:spLocks noChangeArrowheads="1"/>
          </p:cNvSpPr>
          <p:nvPr/>
        </p:nvSpPr>
        <p:spPr bwMode="auto">
          <a:xfrm>
            <a:off x="7772400" y="3124200"/>
            <a:ext cx="457200" cy="4572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sz="1800"/>
              <a:t>3</a:t>
            </a:r>
          </a:p>
        </p:txBody>
      </p:sp>
      <p:sp>
        <p:nvSpPr>
          <p:cNvPr id="34826" name="Oval 11"/>
          <p:cNvSpPr>
            <a:spLocks noChangeArrowheads="1"/>
          </p:cNvSpPr>
          <p:nvPr/>
        </p:nvSpPr>
        <p:spPr bwMode="auto">
          <a:xfrm>
            <a:off x="2971800" y="2057400"/>
            <a:ext cx="457200" cy="4572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sz="1800"/>
              <a:t>9</a:t>
            </a:r>
          </a:p>
        </p:txBody>
      </p:sp>
      <p:sp>
        <p:nvSpPr>
          <p:cNvPr id="34827" name="Oval 12"/>
          <p:cNvSpPr>
            <a:spLocks noChangeArrowheads="1"/>
          </p:cNvSpPr>
          <p:nvPr/>
        </p:nvSpPr>
        <p:spPr bwMode="auto">
          <a:xfrm>
            <a:off x="5715000" y="2514600"/>
            <a:ext cx="457200" cy="457200"/>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sz="1800"/>
              <a:t>2</a:t>
            </a:r>
          </a:p>
        </p:txBody>
      </p:sp>
      <p:cxnSp>
        <p:nvCxnSpPr>
          <p:cNvPr id="34828" name="AutoShape 13"/>
          <p:cNvCxnSpPr>
            <a:cxnSpLocks noChangeShapeType="1"/>
            <a:stCxn id="34819" idx="4"/>
            <a:endCxn id="34827" idx="0"/>
          </p:cNvCxnSpPr>
          <p:nvPr/>
        </p:nvCxnSpPr>
        <p:spPr bwMode="auto">
          <a:xfrm>
            <a:off x="5943600" y="1981200"/>
            <a:ext cx="0"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4829" name="AutoShape 14"/>
          <p:cNvCxnSpPr>
            <a:cxnSpLocks noChangeShapeType="1"/>
            <a:stCxn id="34827" idx="6"/>
            <a:endCxn id="34825" idx="2"/>
          </p:cNvCxnSpPr>
          <p:nvPr/>
        </p:nvCxnSpPr>
        <p:spPr bwMode="auto">
          <a:xfrm>
            <a:off x="6172200" y="2743200"/>
            <a:ext cx="1600200" cy="609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4830" name="AutoShape 15"/>
          <p:cNvCxnSpPr>
            <a:cxnSpLocks noChangeShapeType="1"/>
            <a:stCxn id="34827" idx="2"/>
            <a:endCxn id="34822" idx="7"/>
          </p:cNvCxnSpPr>
          <p:nvPr/>
        </p:nvCxnSpPr>
        <p:spPr bwMode="auto">
          <a:xfrm flipH="1">
            <a:off x="4429126" y="2743201"/>
            <a:ext cx="1285875" cy="2190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4831" name="AutoShape 16"/>
          <p:cNvCxnSpPr>
            <a:cxnSpLocks noChangeShapeType="1"/>
            <a:stCxn id="34825" idx="4"/>
            <a:endCxn id="34824" idx="7"/>
          </p:cNvCxnSpPr>
          <p:nvPr/>
        </p:nvCxnSpPr>
        <p:spPr bwMode="auto">
          <a:xfrm flipH="1">
            <a:off x="6029326" y="3581401"/>
            <a:ext cx="1971675" cy="13620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4832" name="AutoShape 17"/>
          <p:cNvCxnSpPr>
            <a:cxnSpLocks noChangeShapeType="1"/>
            <a:stCxn id="34821" idx="5"/>
            <a:endCxn id="34824" idx="2"/>
          </p:cNvCxnSpPr>
          <p:nvPr/>
        </p:nvCxnSpPr>
        <p:spPr bwMode="auto">
          <a:xfrm>
            <a:off x="4429126" y="4657726"/>
            <a:ext cx="1209675" cy="4476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4833" name="AutoShape 18"/>
          <p:cNvCxnSpPr>
            <a:cxnSpLocks noChangeShapeType="1"/>
            <a:stCxn id="34822" idx="3"/>
            <a:endCxn id="34823" idx="7"/>
          </p:cNvCxnSpPr>
          <p:nvPr/>
        </p:nvCxnSpPr>
        <p:spPr bwMode="auto">
          <a:xfrm flipH="1">
            <a:off x="3514725" y="3286125"/>
            <a:ext cx="590550" cy="3619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4834" name="AutoShape 19"/>
          <p:cNvCxnSpPr>
            <a:cxnSpLocks noChangeShapeType="1"/>
            <a:stCxn id="34823" idx="5"/>
            <a:endCxn id="34821" idx="1"/>
          </p:cNvCxnSpPr>
          <p:nvPr/>
        </p:nvCxnSpPr>
        <p:spPr bwMode="auto">
          <a:xfrm>
            <a:off x="3514725" y="3971925"/>
            <a:ext cx="590550" cy="3619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4835" name="AutoShape 20"/>
          <p:cNvCxnSpPr>
            <a:cxnSpLocks noChangeShapeType="1"/>
            <a:stCxn id="34822" idx="5"/>
            <a:endCxn id="34820" idx="1"/>
          </p:cNvCxnSpPr>
          <p:nvPr/>
        </p:nvCxnSpPr>
        <p:spPr bwMode="auto">
          <a:xfrm>
            <a:off x="4429125" y="3286125"/>
            <a:ext cx="438150" cy="4381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4836" name="AutoShape 21"/>
          <p:cNvCxnSpPr>
            <a:cxnSpLocks noChangeShapeType="1"/>
            <a:stCxn id="34820" idx="3"/>
            <a:endCxn id="34821" idx="7"/>
          </p:cNvCxnSpPr>
          <p:nvPr/>
        </p:nvCxnSpPr>
        <p:spPr bwMode="auto">
          <a:xfrm flipH="1">
            <a:off x="4429125" y="4048125"/>
            <a:ext cx="438150" cy="2857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4837" name="AutoShape 22"/>
          <p:cNvCxnSpPr>
            <a:cxnSpLocks noChangeShapeType="1"/>
            <a:stCxn id="34819" idx="2"/>
            <a:endCxn id="34826" idx="6"/>
          </p:cNvCxnSpPr>
          <p:nvPr/>
        </p:nvCxnSpPr>
        <p:spPr bwMode="auto">
          <a:xfrm flipH="1">
            <a:off x="3429000" y="1752600"/>
            <a:ext cx="2286000"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4838" name="AutoShape 23"/>
          <p:cNvCxnSpPr>
            <a:cxnSpLocks noChangeShapeType="1"/>
            <a:stCxn id="34824" idx="6"/>
            <a:endCxn id="34819" idx="6"/>
          </p:cNvCxnSpPr>
          <p:nvPr/>
        </p:nvCxnSpPr>
        <p:spPr bwMode="auto">
          <a:xfrm flipV="1">
            <a:off x="6096000" y="1752600"/>
            <a:ext cx="76200" cy="3352800"/>
          </a:xfrm>
          <a:prstGeom prst="curvedConnector3">
            <a:avLst>
              <a:gd name="adj1" fmla="val 3347917"/>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4839" name="Text Box 25"/>
          <p:cNvSpPr txBox="1">
            <a:spLocks noChangeArrowheads="1"/>
          </p:cNvSpPr>
          <p:nvPr/>
        </p:nvSpPr>
        <p:spPr bwMode="auto">
          <a:xfrm>
            <a:off x="9005889" y="4582180"/>
            <a:ext cx="215462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sz="2800" dirty="0">
                <a:latin typeface="+mj-lt"/>
              </a:rPr>
              <a:t>What is V(G)?</a:t>
            </a:r>
          </a:p>
        </p:txBody>
      </p:sp>
      <p:sp>
        <p:nvSpPr>
          <p:cNvPr id="2" name="Footer Placeholder 1"/>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4071360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mtClean="0"/>
              <a:t>Meaning</a:t>
            </a:r>
          </a:p>
        </p:txBody>
      </p:sp>
      <p:sp>
        <p:nvSpPr>
          <p:cNvPr id="35843" name="Rectangle 3"/>
          <p:cNvSpPr>
            <a:spLocks noGrp="1" noChangeArrowheads="1"/>
          </p:cNvSpPr>
          <p:nvPr>
            <p:ph type="body" idx="1"/>
          </p:nvPr>
        </p:nvSpPr>
        <p:spPr>
          <a:xfrm>
            <a:off x="1484310" y="2043113"/>
            <a:ext cx="10018713" cy="4386262"/>
          </a:xfrm>
        </p:spPr>
        <p:txBody>
          <a:bodyPr>
            <a:normAutofit/>
          </a:bodyPr>
          <a:lstStyle/>
          <a:p>
            <a:pPr eaLnBrk="1" hangingPunct="1">
              <a:lnSpc>
                <a:spcPct val="90000"/>
              </a:lnSpc>
            </a:pPr>
            <a:r>
              <a:rPr lang="en-US" sz="2800" dirty="0">
                <a:solidFill>
                  <a:srgbClr val="C00000"/>
                </a:solidFill>
              </a:rPr>
              <a:t>V(G)</a:t>
            </a:r>
            <a:r>
              <a:rPr lang="en-US" sz="2800" dirty="0"/>
              <a:t> is the number of (enclosed) </a:t>
            </a:r>
            <a:r>
              <a:rPr lang="en-US" sz="2800" dirty="0">
                <a:solidFill>
                  <a:srgbClr val="C00000"/>
                </a:solidFill>
              </a:rPr>
              <a:t>regions/areas</a:t>
            </a:r>
            <a:r>
              <a:rPr lang="en-US" sz="2800" dirty="0"/>
              <a:t> of the planar </a:t>
            </a:r>
            <a:r>
              <a:rPr lang="en-US" sz="2800" dirty="0" smtClean="0"/>
              <a:t>graph</a:t>
            </a:r>
            <a:endParaRPr lang="en-US" sz="2800" dirty="0"/>
          </a:p>
          <a:p>
            <a:pPr eaLnBrk="1" hangingPunct="1">
              <a:lnSpc>
                <a:spcPct val="90000"/>
              </a:lnSpc>
            </a:pPr>
            <a:r>
              <a:rPr lang="en-US" sz="2800" dirty="0"/>
              <a:t>Number of regions increases with the number of decision paths and </a:t>
            </a:r>
            <a:r>
              <a:rPr lang="en-US" sz="2800" dirty="0" smtClean="0"/>
              <a:t>loops</a:t>
            </a:r>
            <a:endParaRPr lang="en-US" sz="2800" dirty="0"/>
          </a:p>
          <a:p>
            <a:pPr eaLnBrk="1" hangingPunct="1">
              <a:lnSpc>
                <a:spcPct val="90000"/>
              </a:lnSpc>
            </a:pPr>
            <a:r>
              <a:rPr lang="en-US" sz="2800" dirty="0"/>
              <a:t>A quantitative measure of testing difficulty and an indication of ultimate </a:t>
            </a:r>
            <a:r>
              <a:rPr lang="en-US" sz="2800" dirty="0" smtClean="0"/>
              <a:t>reliability</a:t>
            </a:r>
            <a:endParaRPr lang="en-US" sz="2800" dirty="0"/>
          </a:p>
          <a:p>
            <a:pPr eaLnBrk="1" hangingPunct="1">
              <a:lnSpc>
                <a:spcPct val="90000"/>
              </a:lnSpc>
            </a:pPr>
            <a:r>
              <a:rPr lang="en-US" sz="2800" dirty="0"/>
              <a:t>Experimental data shows value of </a:t>
            </a:r>
            <a:r>
              <a:rPr lang="en-US" sz="2800" dirty="0">
                <a:solidFill>
                  <a:srgbClr val="C00000"/>
                </a:solidFill>
              </a:rPr>
              <a:t>V(G) should be no more then 10 </a:t>
            </a:r>
            <a:r>
              <a:rPr lang="en-US" sz="2800" dirty="0"/>
              <a:t>- testing is very difficulty above this value</a:t>
            </a:r>
          </a:p>
        </p:txBody>
      </p:sp>
      <p:sp>
        <p:nvSpPr>
          <p:cNvPr id="2" name="Footer Placeholder 1"/>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2497723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mtClean="0"/>
              <a:t>McClure’s Complexity Metric</a:t>
            </a:r>
          </a:p>
        </p:txBody>
      </p:sp>
      <p:sp>
        <p:nvSpPr>
          <p:cNvPr id="36867" name="Rectangle 3"/>
          <p:cNvSpPr>
            <a:spLocks noGrp="1" noChangeArrowheads="1"/>
          </p:cNvSpPr>
          <p:nvPr>
            <p:ph type="body" idx="1"/>
          </p:nvPr>
        </p:nvSpPr>
        <p:spPr>
          <a:xfrm>
            <a:off x="1484310" y="2185988"/>
            <a:ext cx="10018713" cy="4214811"/>
          </a:xfrm>
        </p:spPr>
        <p:txBody>
          <a:bodyPr anchor="t">
            <a:normAutofit/>
          </a:bodyPr>
          <a:lstStyle/>
          <a:p>
            <a:pPr eaLnBrk="1" hangingPunct="1"/>
            <a:r>
              <a:rPr lang="en-US" sz="2800" dirty="0" smtClean="0">
                <a:solidFill>
                  <a:srgbClr val="C00000"/>
                </a:solidFill>
              </a:rPr>
              <a:t>Complexity = C + V</a:t>
            </a:r>
          </a:p>
          <a:p>
            <a:pPr lvl="1" eaLnBrk="1" hangingPunct="1"/>
            <a:r>
              <a:rPr lang="en-US" sz="2400" dirty="0" smtClean="0">
                <a:ea typeface="ＭＳ Ｐゴシック" panose="020B0600070205080204" pitchFamily="34" charset="-128"/>
              </a:rPr>
              <a:t>C is the </a:t>
            </a:r>
            <a:r>
              <a:rPr lang="en-US" sz="2400" dirty="0" smtClean="0">
                <a:solidFill>
                  <a:srgbClr val="C00000"/>
                </a:solidFill>
                <a:ea typeface="ＭＳ Ｐゴシック" panose="020B0600070205080204" pitchFamily="34" charset="-128"/>
              </a:rPr>
              <a:t>number of comparisons</a:t>
            </a:r>
            <a:r>
              <a:rPr lang="en-US" sz="2400" dirty="0" smtClean="0">
                <a:ea typeface="ＭＳ Ｐゴシック" panose="020B0600070205080204" pitchFamily="34" charset="-128"/>
              </a:rPr>
              <a:t> in a module</a:t>
            </a:r>
          </a:p>
          <a:p>
            <a:pPr lvl="1" eaLnBrk="1" hangingPunct="1"/>
            <a:r>
              <a:rPr lang="en-US" sz="2400" dirty="0" smtClean="0">
                <a:ea typeface="ＭＳ Ｐゴシック" panose="020B0600070205080204" pitchFamily="34" charset="-128"/>
              </a:rPr>
              <a:t>V is the </a:t>
            </a:r>
            <a:r>
              <a:rPr lang="en-US" sz="2400" dirty="0" smtClean="0">
                <a:solidFill>
                  <a:srgbClr val="C00000"/>
                </a:solidFill>
                <a:ea typeface="ＭＳ Ｐゴシック" panose="020B0600070205080204" pitchFamily="34" charset="-128"/>
              </a:rPr>
              <a:t>number of control variables </a:t>
            </a:r>
            <a:r>
              <a:rPr lang="en-US" sz="2400" dirty="0" smtClean="0">
                <a:ea typeface="ＭＳ Ｐゴシック" panose="020B0600070205080204" pitchFamily="34" charset="-128"/>
              </a:rPr>
              <a:t>referenced in the module</a:t>
            </a:r>
          </a:p>
          <a:p>
            <a:pPr lvl="1" eaLnBrk="1" hangingPunct="1"/>
            <a:r>
              <a:rPr lang="en-US" sz="2400" dirty="0" smtClean="0">
                <a:ea typeface="ＭＳ Ｐゴシック" panose="020B0600070205080204" pitchFamily="34" charset="-128"/>
              </a:rPr>
              <a:t>decisional complexity</a:t>
            </a:r>
          </a:p>
          <a:p>
            <a:pPr eaLnBrk="1" hangingPunct="1"/>
            <a:endParaRPr lang="en-US" sz="2800" dirty="0" smtClean="0"/>
          </a:p>
          <a:p>
            <a:pPr eaLnBrk="1" hangingPunct="1"/>
            <a:r>
              <a:rPr lang="en-US" sz="2800" dirty="0" smtClean="0"/>
              <a:t>Similar to McCabe’s but with regard to control variables</a:t>
            </a:r>
          </a:p>
        </p:txBody>
      </p:sp>
      <p:sp>
        <p:nvSpPr>
          <p:cNvPr id="2" name="Footer Placeholder 1"/>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5384085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00672" y="2085975"/>
            <a:ext cx="2185988" cy="885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7890" name="Rectangle 2"/>
          <p:cNvSpPr>
            <a:spLocks noGrp="1" noChangeArrowheads="1"/>
          </p:cNvSpPr>
          <p:nvPr>
            <p:ph type="title"/>
          </p:nvPr>
        </p:nvSpPr>
        <p:spPr/>
        <p:txBody>
          <a:bodyPr anchor="t"/>
          <a:lstStyle/>
          <a:p>
            <a:pPr eaLnBrk="1" hangingPunct="1"/>
            <a:r>
              <a:rPr lang="en-US" dirty="0" smtClean="0"/>
              <a:t>Metrics and Software Quality</a:t>
            </a:r>
          </a:p>
        </p:txBody>
      </p:sp>
      <p:sp>
        <p:nvSpPr>
          <p:cNvPr id="37891" name="Rectangle 3"/>
          <p:cNvSpPr>
            <a:spLocks noGrp="1" noChangeArrowheads="1"/>
          </p:cNvSpPr>
          <p:nvPr>
            <p:ph type="body" idx="1"/>
          </p:nvPr>
        </p:nvSpPr>
        <p:spPr>
          <a:xfrm>
            <a:off x="1484310" y="2085975"/>
            <a:ext cx="10018713" cy="4071938"/>
          </a:xfrm>
        </p:spPr>
        <p:txBody>
          <a:bodyPr>
            <a:normAutofit/>
          </a:bodyPr>
          <a:lstStyle/>
          <a:p>
            <a:pPr algn="ctr" eaLnBrk="1" hangingPunct="1">
              <a:buFontTx/>
              <a:buNone/>
            </a:pPr>
            <a:r>
              <a:rPr lang="en-US" sz="3900" b="1" dirty="0" smtClean="0">
                <a:solidFill>
                  <a:schemeClr val="bg1"/>
                </a:solidFill>
              </a:rPr>
              <a:t>FURPS</a:t>
            </a:r>
            <a:endParaRPr lang="en-US" b="1" dirty="0" smtClean="0">
              <a:solidFill>
                <a:schemeClr val="bg1"/>
              </a:solidFill>
            </a:endParaRPr>
          </a:p>
          <a:p>
            <a:pPr eaLnBrk="1" hangingPunct="1">
              <a:buFontTx/>
              <a:buNone/>
            </a:pPr>
            <a:endParaRPr lang="en-US" dirty="0" smtClean="0"/>
          </a:p>
          <a:p>
            <a:r>
              <a:rPr lang="en-US" dirty="0" smtClean="0">
                <a:solidFill>
                  <a:srgbClr val="C00000"/>
                </a:solidFill>
              </a:rPr>
              <a:t>Functionality</a:t>
            </a:r>
            <a:r>
              <a:rPr lang="en-US" dirty="0" smtClean="0"/>
              <a:t> </a:t>
            </a:r>
            <a:r>
              <a:rPr lang="en-US" dirty="0"/>
              <a:t>– </a:t>
            </a:r>
            <a:r>
              <a:rPr lang="en-US" dirty="0" smtClean="0"/>
              <a:t>features of system</a:t>
            </a:r>
          </a:p>
          <a:p>
            <a:pPr eaLnBrk="1" hangingPunct="1"/>
            <a:r>
              <a:rPr lang="en-US" dirty="0" smtClean="0">
                <a:solidFill>
                  <a:srgbClr val="C00000"/>
                </a:solidFill>
              </a:rPr>
              <a:t>Usability</a:t>
            </a:r>
            <a:r>
              <a:rPr lang="en-US" dirty="0" smtClean="0"/>
              <a:t> – aesthesis, documentation</a:t>
            </a:r>
          </a:p>
          <a:p>
            <a:pPr eaLnBrk="1" hangingPunct="1"/>
            <a:r>
              <a:rPr lang="en-US" dirty="0" smtClean="0">
                <a:solidFill>
                  <a:srgbClr val="C00000"/>
                </a:solidFill>
              </a:rPr>
              <a:t>Reliability</a:t>
            </a:r>
            <a:r>
              <a:rPr lang="en-US" dirty="0" smtClean="0"/>
              <a:t> – frequency of failure, security</a:t>
            </a:r>
          </a:p>
          <a:p>
            <a:pPr eaLnBrk="1" hangingPunct="1"/>
            <a:r>
              <a:rPr lang="en-US" dirty="0" smtClean="0">
                <a:solidFill>
                  <a:srgbClr val="C00000"/>
                </a:solidFill>
              </a:rPr>
              <a:t>Performance</a:t>
            </a:r>
            <a:r>
              <a:rPr lang="en-US" dirty="0" smtClean="0"/>
              <a:t> – speed, throughput</a:t>
            </a:r>
          </a:p>
          <a:p>
            <a:pPr eaLnBrk="1" hangingPunct="1"/>
            <a:r>
              <a:rPr lang="en-US" dirty="0" smtClean="0">
                <a:solidFill>
                  <a:srgbClr val="C00000"/>
                </a:solidFill>
              </a:rPr>
              <a:t>Supportability</a:t>
            </a:r>
            <a:r>
              <a:rPr lang="en-US" dirty="0" smtClean="0"/>
              <a:t> – maintainability </a:t>
            </a:r>
          </a:p>
        </p:txBody>
      </p:sp>
      <p:sp>
        <p:nvSpPr>
          <p:cNvPr id="3" name="Footer Placeholder 2"/>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29688368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chor="t"/>
          <a:lstStyle/>
          <a:p>
            <a:pPr eaLnBrk="1" hangingPunct="1"/>
            <a:r>
              <a:rPr lang="en-US" dirty="0" smtClean="0"/>
              <a:t>Measures of Software Quality</a:t>
            </a:r>
          </a:p>
        </p:txBody>
      </p:sp>
      <p:sp>
        <p:nvSpPr>
          <p:cNvPr id="38915" name="Rectangle 3"/>
          <p:cNvSpPr>
            <a:spLocks noGrp="1" noChangeArrowheads="1"/>
          </p:cNvSpPr>
          <p:nvPr>
            <p:ph type="body" idx="1"/>
          </p:nvPr>
        </p:nvSpPr>
        <p:spPr>
          <a:xfrm>
            <a:off x="1981200" y="1600200"/>
            <a:ext cx="9521824" cy="5029200"/>
          </a:xfrm>
        </p:spPr>
        <p:txBody>
          <a:bodyPr anchor="t">
            <a:normAutofit/>
          </a:bodyPr>
          <a:lstStyle/>
          <a:p>
            <a:pPr eaLnBrk="1" hangingPunct="1">
              <a:lnSpc>
                <a:spcPct val="80000"/>
              </a:lnSpc>
            </a:pPr>
            <a:r>
              <a:rPr lang="en-US" dirty="0">
                <a:solidFill>
                  <a:srgbClr val="C00000"/>
                </a:solidFill>
              </a:rPr>
              <a:t>Correctness</a:t>
            </a:r>
            <a:r>
              <a:rPr lang="en-US" dirty="0"/>
              <a:t> – degree to which a program operates according to specification</a:t>
            </a:r>
          </a:p>
          <a:p>
            <a:pPr lvl="1" eaLnBrk="1" hangingPunct="1">
              <a:lnSpc>
                <a:spcPct val="80000"/>
              </a:lnSpc>
            </a:pPr>
            <a:r>
              <a:rPr lang="en-US" sz="1800" dirty="0">
                <a:ea typeface="ＭＳ Ｐゴシック" panose="020B0600070205080204" pitchFamily="34" charset="-128"/>
              </a:rPr>
              <a:t>Defects/KLOC</a:t>
            </a:r>
          </a:p>
          <a:p>
            <a:pPr lvl="1" eaLnBrk="1" hangingPunct="1">
              <a:lnSpc>
                <a:spcPct val="80000"/>
              </a:lnSpc>
            </a:pPr>
            <a:r>
              <a:rPr lang="en-US" sz="1800" dirty="0">
                <a:ea typeface="ＭＳ Ｐゴシック" panose="020B0600070205080204" pitchFamily="34" charset="-128"/>
              </a:rPr>
              <a:t>Defect is a verified lack of conformance to requirements</a:t>
            </a:r>
          </a:p>
          <a:p>
            <a:pPr lvl="1" eaLnBrk="1" hangingPunct="1">
              <a:lnSpc>
                <a:spcPct val="80000"/>
              </a:lnSpc>
            </a:pPr>
            <a:r>
              <a:rPr lang="en-US" sz="1800" dirty="0">
                <a:ea typeface="ＭＳ Ｐゴシック" panose="020B0600070205080204" pitchFamily="34" charset="-128"/>
              </a:rPr>
              <a:t>Failures/hours of </a:t>
            </a:r>
            <a:r>
              <a:rPr lang="en-US" sz="1800" dirty="0" smtClean="0">
                <a:ea typeface="ＭＳ Ｐゴシック" panose="020B0600070205080204" pitchFamily="34" charset="-128"/>
              </a:rPr>
              <a:t>operation</a:t>
            </a:r>
            <a:endParaRPr lang="en-US" sz="1800" dirty="0">
              <a:ea typeface="ＭＳ Ｐゴシック" panose="020B0600070205080204" pitchFamily="34" charset="-128"/>
            </a:endParaRPr>
          </a:p>
          <a:p>
            <a:pPr eaLnBrk="1" hangingPunct="1">
              <a:lnSpc>
                <a:spcPct val="80000"/>
              </a:lnSpc>
            </a:pPr>
            <a:r>
              <a:rPr lang="en-US" dirty="0">
                <a:solidFill>
                  <a:srgbClr val="C00000"/>
                </a:solidFill>
              </a:rPr>
              <a:t>Maintainability</a:t>
            </a:r>
            <a:r>
              <a:rPr lang="en-US" dirty="0"/>
              <a:t> – degree to which a program is open to change</a:t>
            </a:r>
          </a:p>
          <a:p>
            <a:pPr lvl="1" eaLnBrk="1" hangingPunct="1">
              <a:lnSpc>
                <a:spcPct val="80000"/>
              </a:lnSpc>
            </a:pPr>
            <a:r>
              <a:rPr lang="en-US" sz="1800" dirty="0">
                <a:ea typeface="ＭＳ Ｐゴシック" panose="020B0600070205080204" pitchFamily="34" charset="-128"/>
              </a:rPr>
              <a:t>Mean time to change</a:t>
            </a:r>
          </a:p>
          <a:p>
            <a:pPr lvl="1" eaLnBrk="1" hangingPunct="1">
              <a:lnSpc>
                <a:spcPct val="80000"/>
              </a:lnSpc>
            </a:pPr>
            <a:r>
              <a:rPr lang="en-US" sz="1800" dirty="0">
                <a:ea typeface="ＭＳ Ｐゴシック" panose="020B0600070205080204" pitchFamily="34" charset="-128"/>
              </a:rPr>
              <a:t>Change request to new version (Analyze, design </a:t>
            </a:r>
            <a:r>
              <a:rPr lang="en-US" sz="1800" dirty="0" err="1">
                <a:ea typeface="ＭＳ Ｐゴシック" panose="020B0600070205080204" pitchFamily="34" charset="-128"/>
              </a:rPr>
              <a:t>etc</a:t>
            </a:r>
            <a:r>
              <a:rPr lang="en-US" sz="1800" dirty="0">
                <a:ea typeface="ＭＳ Ｐゴシック" panose="020B0600070205080204" pitchFamily="34" charset="-128"/>
              </a:rPr>
              <a:t>)</a:t>
            </a:r>
          </a:p>
          <a:p>
            <a:pPr lvl="1" eaLnBrk="1" hangingPunct="1">
              <a:lnSpc>
                <a:spcPct val="80000"/>
              </a:lnSpc>
            </a:pPr>
            <a:r>
              <a:rPr lang="en-US" sz="1800" dirty="0">
                <a:ea typeface="ＭＳ Ｐゴシック" panose="020B0600070205080204" pitchFamily="34" charset="-128"/>
              </a:rPr>
              <a:t>Cost to </a:t>
            </a:r>
            <a:r>
              <a:rPr lang="en-US" sz="1800" dirty="0" smtClean="0">
                <a:ea typeface="ＭＳ Ｐゴシック" panose="020B0600070205080204" pitchFamily="34" charset="-128"/>
              </a:rPr>
              <a:t>correct</a:t>
            </a:r>
            <a:endParaRPr lang="en-US" sz="1800" dirty="0">
              <a:ea typeface="ＭＳ Ｐゴシック" panose="020B0600070205080204" pitchFamily="34" charset="-128"/>
            </a:endParaRPr>
          </a:p>
          <a:p>
            <a:pPr eaLnBrk="1" hangingPunct="1">
              <a:lnSpc>
                <a:spcPct val="80000"/>
              </a:lnSpc>
            </a:pPr>
            <a:r>
              <a:rPr lang="en-US" dirty="0">
                <a:solidFill>
                  <a:srgbClr val="C00000"/>
                </a:solidFill>
              </a:rPr>
              <a:t>Integrity</a:t>
            </a:r>
            <a:r>
              <a:rPr lang="en-US" dirty="0"/>
              <a:t> - degree to which a program is resistant to outside attack</a:t>
            </a:r>
          </a:p>
          <a:p>
            <a:pPr lvl="1" eaLnBrk="1" hangingPunct="1">
              <a:lnSpc>
                <a:spcPct val="80000"/>
              </a:lnSpc>
            </a:pPr>
            <a:r>
              <a:rPr lang="en-US" sz="1800" dirty="0">
                <a:ea typeface="ＭＳ Ｐゴシック" panose="020B0600070205080204" pitchFamily="34" charset="-128"/>
              </a:rPr>
              <a:t>Fault tolerance, security &amp; </a:t>
            </a:r>
            <a:r>
              <a:rPr lang="en-US" sz="1800" dirty="0" smtClean="0">
                <a:ea typeface="ＭＳ Ｐゴシック" panose="020B0600070205080204" pitchFamily="34" charset="-128"/>
              </a:rPr>
              <a:t>threats</a:t>
            </a:r>
            <a:endParaRPr lang="en-US" sz="1800" dirty="0">
              <a:ea typeface="ＭＳ Ｐゴシック" panose="020B0600070205080204" pitchFamily="34" charset="-128"/>
            </a:endParaRPr>
          </a:p>
          <a:p>
            <a:pPr eaLnBrk="1" hangingPunct="1">
              <a:lnSpc>
                <a:spcPct val="80000"/>
              </a:lnSpc>
            </a:pPr>
            <a:r>
              <a:rPr lang="en-US" dirty="0">
                <a:solidFill>
                  <a:srgbClr val="C00000"/>
                </a:solidFill>
              </a:rPr>
              <a:t>Usability</a:t>
            </a:r>
            <a:r>
              <a:rPr lang="en-US" dirty="0"/>
              <a:t> – easiness to use</a:t>
            </a:r>
          </a:p>
          <a:p>
            <a:pPr lvl="1" eaLnBrk="1" hangingPunct="1">
              <a:lnSpc>
                <a:spcPct val="80000"/>
              </a:lnSpc>
            </a:pPr>
            <a:r>
              <a:rPr lang="en-US" sz="1800" dirty="0">
                <a:ea typeface="ＭＳ Ｐゴシック" panose="020B0600070205080204" pitchFamily="34" charset="-128"/>
              </a:rPr>
              <a:t>Training time, skill level necessary to use, Increase in productivity, subjective questionnaire or controlled experiment</a:t>
            </a:r>
          </a:p>
        </p:txBody>
      </p:sp>
      <p:sp>
        <p:nvSpPr>
          <p:cNvPr id="2" name="Footer Placeholder 1"/>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28533187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a:t>McCall’s Triangle of Quality</a:t>
            </a:r>
            <a:endParaRPr lang="id-ID" dirty="0"/>
          </a:p>
        </p:txBody>
      </p:sp>
      <p:sp>
        <p:nvSpPr>
          <p:cNvPr id="4" name="Footer Placeholder 3"/>
          <p:cNvSpPr>
            <a:spLocks noGrp="1"/>
          </p:cNvSpPr>
          <p:nvPr>
            <p:ph type="ftr" sz="quarter" idx="11"/>
          </p:nvPr>
        </p:nvSpPr>
        <p:spPr/>
        <p:txBody>
          <a:bodyPr/>
          <a:lstStyle/>
          <a:p>
            <a:r>
              <a:rPr lang="en-US" smtClean="0"/>
              <a:t>CS215 – Rekayasa Perangkat Lunak – Magister Ilmu Komputer Universitas Budi Luhur</a:t>
            </a:r>
            <a:endParaRPr lang="en-US" dirty="0"/>
          </a:p>
        </p:txBody>
      </p:sp>
      <p:pic>
        <p:nvPicPr>
          <p:cNvPr id="5" name="Content Placeholder 4"/>
          <p:cNvPicPr>
            <a:picLocks noGrp="1" noChangeAspect="1"/>
          </p:cNvPicPr>
          <p:nvPr>
            <p:ph idx="1"/>
          </p:nvPr>
        </p:nvPicPr>
        <p:blipFill>
          <a:blip r:embed="rId2"/>
          <a:stretch>
            <a:fillRect/>
          </a:stretch>
        </p:blipFill>
        <p:spPr>
          <a:xfrm>
            <a:off x="2549125" y="2130220"/>
            <a:ext cx="7889083" cy="4103028"/>
          </a:xfrm>
          <a:prstGeom prst="rect">
            <a:avLst/>
          </a:prstGeom>
        </p:spPr>
      </p:pic>
    </p:spTree>
    <p:extLst>
      <p:ext uri="{BB962C8B-B14F-4D97-AF65-F5344CB8AC3E}">
        <p14:creationId xmlns:p14="http://schemas.microsoft.com/office/powerpoint/2010/main" val="1641726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939" name="Group 7"/>
          <p:cNvGrpSpPr>
            <a:grpSpLocks noChangeAspect="1"/>
          </p:cNvGrpSpPr>
          <p:nvPr/>
        </p:nvGrpSpPr>
        <p:grpSpPr bwMode="auto">
          <a:xfrm>
            <a:off x="1981200" y="1417638"/>
            <a:ext cx="9291638" cy="4692650"/>
            <a:chOff x="288" y="1017"/>
            <a:chExt cx="7857" cy="2832"/>
          </a:xfrm>
        </p:grpSpPr>
        <p:sp>
          <p:nvSpPr>
            <p:cNvPr id="39945" name="AutoShape 6"/>
            <p:cNvSpPr>
              <a:spLocks noChangeAspect="1" noChangeArrowheads="1" noTextEdit="1"/>
            </p:cNvSpPr>
            <p:nvPr/>
          </p:nvSpPr>
          <p:spPr bwMode="auto">
            <a:xfrm>
              <a:off x="288" y="1017"/>
              <a:ext cx="7857" cy="2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d-ID">
                <a:solidFill>
                  <a:schemeClr val="bg1"/>
                </a:solidFill>
              </a:endParaRPr>
            </a:p>
          </p:txBody>
        </p:sp>
        <p:cxnSp>
          <p:nvCxnSpPr>
            <p:cNvPr id="39946" name="_s39964"/>
            <p:cNvCxnSpPr>
              <a:cxnSpLocks noChangeShapeType="1"/>
              <a:stCxn id="39966" idx="0"/>
              <a:endCxn id="39959" idx="2"/>
            </p:cNvCxnSpPr>
            <p:nvPr/>
          </p:nvCxnSpPr>
          <p:spPr bwMode="auto">
            <a:xfrm rot="5400000" flipH="1">
              <a:off x="7288" y="1994"/>
              <a:ext cx="144" cy="573"/>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39947" name="_s39962"/>
            <p:cNvCxnSpPr>
              <a:cxnSpLocks noChangeShapeType="1"/>
              <a:stCxn id="39965" idx="0"/>
              <a:endCxn id="39959" idx="2"/>
            </p:cNvCxnSpPr>
            <p:nvPr/>
          </p:nvCxnSpPr>
          <p:spPr bwMode="auto">
            <a:xfrm rot="-5400000">
              <a:off x="6717" y="1996"/>
              <a:ext cx="144" cy="569"/>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39948" name="_s39960"/>
            <p:cNvCxnSpPr>
              <a:cxnSpLocks noChangeShapeType="1"/>
              <a:stCxn id="39964" idx="0"/>
              <a:endCxn id="39958" idx="2"/>
            </p:cNvCxnSpPr>
            <p:nvPr/>
          </p:nvCxnSpPr>
          <p:spPr bwMode="auto">
            <a:xfrm rot="5400000" flipH="1">
              <a:off x="5003" y="1994"/>
              <a:ext cx="144" cy="573"/>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39949" name="_s39958"/>
            <p:cNvCxnSpPr>
              <a:cxnSpLocks noChangeShapeType="1"/>
              <a:stCxn id="39963" idx="0"/>
              <a:endCxn id="39958" idx="2"/>
            </p:cNvCxnSpPr>
            <p:nvPr/>
          </p:nvCxnSpPr>
          <p:spPr bwMode="auto">
            <a:xfrm rot="-5400000">
              <a:off x="4431" y="1995"/>
              <a:ext cx="144" cy="571"/>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39950" name="_s39956"/>
            <p:cNvCxnSpPr>
              <a:cxnSpLocks noChangeShapeType="1"/>
              <a:stCxn id="39962" idx="0"/>
              <a:endCxn id="39957" idx="2"/>
            </p:cNvCxnSpPr>
            <p:nvPr/>
          </p:nvCxnSpPr>
          <p:spPr bwMode="auto">
            <a:xfrm rot="5400000" flipH="1">
              <a:off x="2430" y="1708"/>
              <a:ext cx="144" cy="1145"/>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39951" name="_s39954"/>
            <p:cNvCxnSpPr>
              <a:cxnSpLocks noChangeShapeType="1"/>
              <a:stCxn id="39961" idx="0"/>
              <a:endCxn id="39957" idx="2"/>
            </p:cNvCxnSpPr>
            <p:nvPr/>
          </p:nvCxnSpPr>
          <p:spPr bwMode="auto">
            <a:xfrm rot="5400000" flipH="1">
              <a:off x="1858" y="2280"/>
              <a:ext cx="144" cy="2"/>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39952" name="_s39952"/>
            <p:cNvCxnSpPr>
              <a:cxnSpLocks noChangeShapeType="1"/>
              <a:stCxn id="39960" idx="0"/>
              <a:endCxn id="39957" idx="2"/>
            </p:cNvCxnSpPr>
            <p:nvPr/>
          </p:nvCxnSpPr>
          <p:spPr bwMode="auto">
            <a:xfrm rot="-5400000">
              <a:off x="1287" y="1710"/>
              <a:ext cx="144" cy="1141"/>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39953" name="_s39950"/>
            <p:cNvCxnSpPr>
              <a:cxnSpLocks noChangeShapeType="1"/>
              <a:stCxn id="39959" idx="0"/>
              <a:endCxn id="39956" idx="2"/>
            </p:cNvCxnSpPr>
            <p:nvPr/>
          </p:nvCxnSpPr>
          <p:spPr bwMode="auto">
            <a:xfrm rot="5400000" flipH="1">
              <a:off x="5573" y="421"/>
              <a:ext cx="144" cy="2856"/>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39954" name="_s39949"/>
            <p:cNvCxnSpPr>
              <a:cxnSpLocks noChangeShapeType="1"/>
              <a:stCxn id="39958" idx="0"/>
              <a:endCxn id="39956" idx="2"/>
            </p:cNvCxnSpPr>
            <p:nvPr/>
          </p:nvCxnSpPr>
          <p:spPr bwMode="auto">
            <a:xfrm rot="5400000" flipH="1">
              <a:off x="4431" y="1563"/>
              <a:ext cx="144" cy="571"/>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39955" name="_s39948"/>
            <p:cNvCxnSpPr>
              <a:cxnSpLocks noChangeShapeType="1"/>
              <a:stCxn id="39957" idx="0"/>
              <a:endCxn id="39956" idx="2"/>
            </p:cNvCxnSpPr>
            <p:nvPr/>
          </p:nvCxnSpPr>
          <p:spPr bwMode="auto">
            <a:xfrm rot="-5400000">
              <a:off x="3001" y="705"/>
              <a:ext cx="144" cy="2288"/>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sp>
          <p:nvSpPr>
            <p:cNvPr id="39956" name="_s39944"/>
            <p:cNvSpPr>
              <a:spLocks noChangeArrowheads="1"/>
            </p:cNvSpPr>
            <p:nvPr/>
          </p:nvSpPr>
          <p:spPr bwMode="auto">
            <a:xfrm>
              <a:off x="3784" y="1489"/>
              <a:ext cx="864" cy="288"/>
            </a:xfrm>
            <a:prstGeom prst="roundRect">
              <a:avLst>
                <a:gd name="adj" fmla="val 16667"/>
              </a:avLst>
            </a:prstGeom>
            <a:solidFill>
              <a:schemeClr val="accent1"/>
            </a:solidFill>
            <a:ln w="9525">
              <a:solidFill>
                <a:schemeClr val="tx1"/>
              </a:solidFill>
              <a:round/>
              <a:headEnd/>
              <a:tailEnd/>
            </a:ln>
          </p:spPr>
          <p:txBody>
            <a:bodyPr wrap="none" lIns="54709" tIns="27355" rIns="54709" bIns="27355"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sz="1100">
                  <a:solidFill>
                    <a:schemeClr val="bg1"/>
                  </a:solidFill>
                </a:rPr>
                <a:t>product</a:t>
              </a:r>
            </a:p>
          </p:txBody>
        </p:sp>
        <p:sp>
          <p:nvSpPr>
            <p:cNvPr id="39957" name="_s39945"/>
            <p:cNvSpPr>
              <a:spLocks noChangeArrowheads="1"/>
            </p:cNvSpPr>
            <p:nvPr/>
          </p:nvSpPr>
          <p:spPr bwMode="auto">
            <a:xfrm>
              <a:off x="1498" y="1921"/>
              <a:ext cx="864" cy="288"/>
            </a:xfrm>
            <a:prstGeom prst="roundRect">
              <a:avLst>
                <a:gd name="adj" fmla="val 16667"/>
              </a:avLst>
            </a:prstGeom>
            <a:solidFill>
              <a:schemeClr val="accent1"/>
            </a:solidFill>
            <a:ln w="9525">
              <a:solidFill>
                <a:schemeClr val="tx1"/>
              </a:solidFill>
              <a:round/>
              <a:headEnd/>
              <a:tailEnd/>
            </a:ln>
          </p:spPr>
          <p:txBody>
            <a:bodyPr wrap="none" lIns="54709" tIns="27355" rIns="54709" bIns="27355"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sz="1100">
                  <a:solidFill>
                    <a:schemeClr val="bg1"/>
                  </a:solidFill>
                </a:rPr>
                <a:t>operation</a:t>
              </a:r>
            </a:p>
          </p:txBody>
        </p:sp>
        <p:sp>
          <p:nvSpPr>
            <p:cNvPr id="39958" name="_s39946"/>
            <p:cNvSpPr>
              <a:spLocks noChangeArrowheads="1"/>
            </p:cNvSpPr>
            <p:nvPr/>
          </p:nvSpPr>
          <p:spPr bwMode="auto">
            <a:xfrm>
              <a:off x="4356" y="1921"/>
              <a:ext cx="864" cy="288"/>
            </a:xfrm>
            <a:prstGeom prst="roundRect">
              <a:avLst>
                <a:gd name="adj" fmla="val 16667"/>
              </a:avLst>
            </a:prstGeom>
            <a:solidFill>
              <a:schemeClr val="accent1"/>
            </a:solidFill>
            <a:ln w="9525">
              <a:solidFill>
                <a:schemeClr val="tx1"/>
              </a:solidFill>
              <a:round/>
              <a:headEnd/>
              <a:tailEnd/>
            </a:ln>
          </p:spPr>
          <p:txBody>
            <a:bodyPr wrap="none" lIns="54709" tIns="27355" rIns="54709" bIns="27355"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sz="1100">
                  <a:solidFill>
                    <a:schemeClr val="bg1"/>
                  </a:solidFill>
                </a:rPr>
                <a:t>revision</a:t>
              </a:r>
            </a:p>
          </p:txBody>
        </p:sp>
        <p:sp>
          <p:nvSpPr>
            <p:cNvPr id="39959" name="_s39947"/>
            <p:cNvSpPr>
              <a:spLocks noChangeArrowheads="1"/>
            </p:cNvSpPr>
            <p:nvPr/>
          </p:nvSpPr>
          <p:spPr bwMode="auto">
            <a:xfrm>
              <a:off x="6642" y="1921"/>
              <a:ext cx="864" cy="288"/>
            </a:xfrm>
            <a:prstGeom prst="roundRect">
              <a:avLst>
                <a:gd name="adj" fmla="val 16667"/>
              </a:avLst>
            </a:prstGeom>
            <a:solidFill>
              <a:schemeClr val="accent1"/>
            </a:solidFill>
            <a:ln w="9525">
              <a:solidFill>
                <a:schemeClr val="tx1"/>
              </a:solidFill>
              <a:round/>
              <a:headEnd/>
              <a:tailEnd/>
            </a:ln>
          </p:spPr>
          <p:txBody>
            <a:bodyPr wrap="none" lIns="54709" tIns="27355" rIns="54709" bIns="27355"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sz="1100">
                  <a:solidFill>
                    <a:schemeClr val="bg1"/>
                  </a:solidFill>
                </a:rPr>
                <a:t>transition</a:t>
              </a:r>
            </a:p>
          </p:txBody>
        </p:sp>
        <p:sp>
          <p:nvSpPr>
            <p:cNvPr id="39960" name="_s39951"/>
            <p:cNvSpPr>
              <a:spLocks noChangeArrowheads="1"/>
            </p:cNvSpPr>
            <p:nvPr/>
          </p:nvSpPr>
          <p:spPr bwMode="auto">
            <a:xfrm>
              <a:off x="288" y="2353"/>
              <a:ext cx="999" cy="288"/>
            </a:xfrm>
            <a:prstGeom prst="roundRect">
              <a:avLst>
                <a:gd name="adj" fmla="val 16667"/>
              </a:avLst>
            </a:prstGeom>
            <a:solidFill>
              <a:schemeClr val="accent1"/>
            </a:solidFill>
            <a:ln w="9525">
              <a:solidFill>
                <a:schemeClr val="tx1"/>
              </a:solidFill>
              <a:round/>
              <a:headEnd/>
              <a:tailEnd/>
            </a:ln>
          </p:spPr>
          <p:txBody>
            <a:bodyPr wrap="none" lIns="54709" tIns="27355" rIns="54709" bIns="27355"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sz="1100">
                  <a:solidFill>
                    <a:schemeClr val="bg1"/>
                  </a:solidFill>
                </a:rPr>
                <a:t>reliability</a:t>
              </a:r>
            </a:p>
          </p:txBody>
        </p:sp>
        <p:sp>
          <p:nvSpPr>
            <p:cNvPr id="39961" name="_s39953"/>
            <p:cNvSpPr>
              <a:spLocks noChangeArrowheads="1"/>
            </p:cNvSpPr>
            <p:nvPr/>
          </p:nvSpPr>
          <p:spPr bwMode="auto">
            <a:xfrm>
              <a:off x="1431" y="2353"/>
              <a:ext cx="999" cy="288"/>
            </a:xfrm>
            <a:prstGeom prst="roundRect">
              <a:avLst>
                <a:gd name="adj" fmla="val 16667"/>
              </a:avLst>
            </a:prstGeom>
            <a:solidFill>
              <a:schemeClr val="accent1"/>
            </a:solidFill>
            <a:ln w="9525">
              <a:solidFill>
                <a:schemeClr val="tx1"/>
              </a:solidFill>
              <a:round/>
              <a:headEnd/>
              <a:tailEnd/>
            </a:ln>
          </p:spPr>
          <p:txBody>
            <a:bodyPr wrap="none" lIns="54709" tIns="27355" rIns="54709" bIns="27355"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sz="1100">
                  <a:solidFill>
                    <a:schemeClr val="bg1"/>
                  </a:solidFill>
                </a:rPr>
                <a:t>efficiency</a:t>
              </a:r>
            </a:p>
          </p:txBody>
        </p:sp>
        <p:sp>
          <p:nvSpPr>
            <p:cNvPr id="39962" name="_s39955"/>
            <p:cNvSpPr>
              <a:spLocks noChangeArrowheads="1"/>
            </p:cNvSpPr>
            <p:nvPr/>
          </p:nvSpPr>
          <p:spPr bwMode="auto">
            <a:xfrm>
              <a:off x="2574" y="2353"/>
              <a:ext cx="999" cy="288"/>
            </a:xfrm>
            <a:prstGeom prst="roundRect">
              <a:avLst>
                <a:gd name="adj" fmla="val 16667"/>
              </a:avLst>
            </a:prstGeom>
            <a:solidFill>
              <a:schemeClr val="accent1"/>
            </a:solidFill>
            <a:ln w="9525">
              <a:solidFill>
                <a:schemeClr val="tx1"/>
              </a:solidFill>
              <a:round/>
              <a:headEnd/>
              <a:tailEnd/>
            </a:ln>
          </p:spPr>
          <p:txBody>
            <a:bodyPr wrap="none" lIns="54709" tIns="27355" rIns="54709" bIns="27355"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sz="1100">
                  <a:solidFill>
                    <a:schemeClr val="bg1"/>
                  </a:solidFill>
                </a:rPr>
                <a:t>usability</a:t>
              </a:r>
            </a:p>
          </p:txBody>
        </p:sp>
        <p:sp>
          <p:nvSpPr>
            <p:cNvPr id="39963" name="_s39957"/>
            <p:cNvSpPr>
              <a:spLocks noChangeArrowheads="1"/>
            </p:cNvSpPr>
            <p:nvPr/>
          </p:nvSpPr>
          <p:spPr bwMode="auto">
            <a:xfrm>
              <a:off x="3717" y="2353"/>
              <a:ext cx="999" cy="288"/>
            </a:xfrm>
            <a:prstGeom prst="roundRect">
              <a:avLst>
                <a:gd name="adj" fmla="val 16667"/>
              </a:avLst>
            </a:prstGeom>
            <a:solidFill>
              <a:schemeClr val="accent1"/>
            </a:solidFill>
            <a:ln w="9525">
              <a:solidFill>
                <a:schemeClr val="tx1"/>
              </a:solidFill>
              <a:round/>
              <a:headEnd/>
              <a:tailEnd/>
            </a:ln>
          </p:spPr>
          <p:txBody>
            <a:bodyPr wrap="none" lIns="54709" tIns="27355" rIns="54709" bIns="27355"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sz="1100">
                  <a:solidFill>
                    <a:schemeClr val="bg1"/>
                  </a:solidFill>
                </a:rPr>
                <a:t>maintainability</a:t>
              </a:r>
            </a:p>
          </p:txBody>
        </p:sp>
        <p:sp>
          <p:nvSpPr>
            <p:cNvPr id="39964" name="_s39959"/>
            <p:cNvSpPr>
              <a:spLocks noChangeArrowheads="1"/>
            </p:cNvSpPr>
            <p:nvPr/>
          </p:nvSpPr>
          <p:spPr bwMode="auto">
            <a:xfrm>
              <a:off x="4860" y="2353"/>
              <a:ext cx="999" cy="288"/>
            </a:xfrm>
            <a:prstGeom prst="roundRect">
              <a:avLst>
                <a:gd name="adj" fmla="val 16667"/>
              </a:avLst>
            </a:prstGeom>
            <a:solidFill>
              <a:schemeClr val="accent1"/>
            </a:solidFill>
            <a:ln w="9525">
              <a:solidFill>
                <a:schemeClr val="tx1"/>
              </a:solidFill>
              <a:round/>
              <a:headEnd/>
              <a:tailEnd/>
            </a:ln>
          </p:spPr>
          <p:txBody>
            <a:bodyPr wrap="none" lIns="54709" tIns="27355" rIns="54709" bIns="27355"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sz="1100">
                  <a:solidFill>
                    <a:schemeClr val="bg1"/>
                  </a:solidFill>
                </a:rPr>
                <a:t>testability</a:t>
              </a:r>
            </a:p>
          </p:txBody>
        </p:sp>
        <p:sp>
          <p:nvSpPr>
            <p:cNvPr id="39965" name="_s39961"/>
            <p:cNvSpPr>
              <a:spLocks noChangeArrowheads="1"/>
            </p:cNvSpPr>
            <p:nvPr/>
          </p:nvSpPr>
          <p:spPr bwMode="auto">
            <a:xfrm>
              <a:off x="6003" y="2353"/>
              <a:ext cx="999" cy="288"/>
            </a:xfrm>
            <a:prstGeom prst="roundRect">
              <a:avLst>
                <a:gd name="adj" fmla="val 16667"/>
              </a:avLst>
            </a:prstGeom>
            <a:solidFill>
              <a:schemeClr val="accent1"/>
            </a:solidFill>
            <a:ln w="9525">
              <a:solidFill>
                <a:schemeClr val="tx1"/>
              </a:solidFill>
              <a:round/>
              <a:headEnd/>
              <a:tailEnd/>
            </a:ln>
          </p:spPr>
          <p:txBody>
            <a:bodyPr wrap="none" lIns="60120" tIns="30059" rIns="60120" bIns="30059"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sz="1100">
                  <a:solidFill>
                    <a:schemeClr val="bg1"/>
                  </a:solidFill>
                </a:rPr>
                <a:t>portability</a:t>
              </a:r>
            </a:p>
          </p:txBody>
        </p:sp>
        <p:sp>
          <p:nvSpPr>
            <p:cNvPr id="39966" name="_s39963"/>
            <p:cNvSpPr>
              <a:spLocks noChangeArrowheads="1"/>
            </p:cNvSpPr>
            <p:nvPr/>
          </p:nvSpPr>
          <p:spPr bwMode="auto">
            <a:xfrm>
              <a:off x="7146" y="2353"/>
              <a:ext cx="999" cy="288"/>
            </a:xfrm>
            <a:prstGeom prst="roundRect">
              <a:avLst>
                <a:gd name="adj" fmla="val 16667"/>
              </a:avLst>
            </a:prstGeom>
            <a:solidFill>
              <a:schemeClr val="accent1"/>
            </a:solidFill>
            <a:ln w="9525">
              <a:solidFill>
                <a:schemeClr val="tx1"/>
              </a:solidFill>
              <a:round/>
              <a:headEnd/>
              <a:tailEnd/>
            </a:ln>
          </p:spPr>
          <p:txBody>
            <a:bodyPr wrap="none" lIns="66065" tIns="33033" rIns="66065" bIns="33033"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sz="1100">
                  <a:solidFill>
                    <a:schemeClr val="bg1"/>
                  </a:solidFill>
                </a:rPr>
                <a:t>reusability </a:t>
              </a:r>
            </a:p>
          </p:txBody>
        </p:sp>
      </p:grpSp>
      <p:sp>
        <p:nvSpPr>
          <p:cNvPr id="39940" name="Rectangle 29"/>
          <p:cNvSpPr>
            <a:spLocks noChangeArrowheads="1"/>
          </p:cNvSpPr>
          <p:nvPr/>
        </p:nvSpPr>
        <p:spPr bwMode="auto">
          <a:xfrm>
            <a:off x="2438399" y="5029200"/>
            <a:ext cx="8577263" cy="838200"/>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sz="1800">
                <a:solidFill>
                  <a:schemeClr val="bg1"/>
                </a:solidFill>
              </a:rPr>
              <a:t>Metrics</a:t>
            </a:r>
          </a:p>
        </p:txBody>
      </p:sp>
      <p:sp>
        <p:nvSpPr>
          <p:cNvPr id="39941" name="Line 30"/>
          <p:cNvSpPr>
            <a:spLocks noChangeShapeType="1"/>
          </p:cNvSpPr>
          <p:nvPr/>
        </p:nvSpPr>
        <p:spPr bwMode="auto">
          <a:xfrm>
            <a:off x="3657600" y="4419600"/>
            <a:ext cx="0" cy="4572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id-ID">
              <a:solidFill>
                <a:schemeClr val="bg1"/>
              </a:solidFill>
            </a:endParaRPr>
          </a:p>
        </p:txBody>
      </p:sp>
      <p:sp>
        <p:nvSpPr>
          <p:cNvPr id="39942" name="Line 31"/>
          <p:cNvSpPr>
            <a:spLocks noChangeShapeType="1"/>
          </p:cNvSpPr>
          <p:nvPr/>
        </p:nvSpPr>
        <p:spPr bwMode="auto">
          <a:xfrm>
            <a:off x="8610600" y="4419600"/>
            <a:ext cx="0" cy="4572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id-ID">
              <a:solidFill>
                <a:schemeClr val="bg1"/>
              </a:solidFill>
            </a:endParaRPr>
          </a:p>
        </p:txBody>
      </p:sp>
      <p:sp>
        <p:nvSpPr>
          <p:cNvPr id="39943" name="Line 32"/>
          <p:cNvSpPr>
            <a:spLocks noChangeShapeType="1"/>
          </p:cNvSpPr>
          <p:nvPr/>
        </p:nvSpPr>
        <p:spPr bwMode="auto">
          <a:xfrm>
            <a:off x="5029200" y="4419600"/>
            <a:ext cx="0" cy="4572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id-ID">
              <a:solidFill>
                <a:schemeClr val="bg1"/>
              </a:solidFill>
            </a:endParaRPr>
          </a:p>
        </p:txBody>
      </p:sp>
      <p:sp>
        <p:nvSpPr>
          <p:cNvPr id="39944" name="Line 33"/>
          <p:cNvSpPr>
            <a:spLocks noChangeShapeType="1"/>
          </p:cNvSpPr>
          <p:nvPr/>
        </p:nvSpPr>
        <p:spPr bwMode="auto">
          <a:xfrm>
            <a:off x="7696200" y="4419600"/>
            <a:ext cx="0" cy="45720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id-ID">
              <a:solidFill>
                <a:schemeClr val="bg1"/>
              </a:solidFill>
            </a:endParaRPr>
          </a:p>
        </p:txBody>
      </p:sp>
      <p:sp>
        <p:nvSpPr>
          <p:cNvPr id="31" name="Title 1"/>
          <p:cNvSpPr txBox="1">
            <a:spLocks/>
          </p:cNvSpPr>
          <p:nvPr/>
        </p:nvSpPr>
        <p:spPr>
          <a:xfrm>
            <a:off x="1484311" y="685800"/>
            <a:ext cx="10018713" cy="1752599"/>
          </a:xfrm>
          <a:prstGeom prst="rect">
            <a:avLst/>
          </a:prstGeom>
          <a:effectLst/>
        </p:spPr>
        <p:txBody>
          <a:bodyPr vert="horz" lIns="91440" tIns="45720" rIns="91440" bIns="45720" rtlCol="0" anchor="t">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Quality Model</a:t>
            </a:r>
            <a:endParaRPr lang="id-ID" dirty="0"/>
          </a:p>
        </p:txBody>
      </p:sp>
      <p:sp>
        <p:nvSpPr>
          <p:cNvPr id="2" name="Footer Placeholder 1"/>
          <p:cNvSpPr>
            <a:spLocks noGrp="1"/>
          </p:cNvSpPr>
          <p:nvPr>
            <p:ph type="ftr" sz="quarter" idx="11"/>
          </p:nvPr>
        </p:nvSpPr>
        <p:spPr>
          <a:xfrm>
            <a:off x="0" y="6459537"/>
            <a:ext cx="7084177" cy="365125"/>
          </a:xfrm>
        </p:spPr>
        <p:txBody>
          <a:bodyPr/>
          <a:lstStyle/>
          <a:p>
            <a:r>
              <a:rPr lang="id-ID" dirty="0" smtClean="0"/>
              <a:t>CS215 – Rekayasa Perangkat Lunak – Magister Ilmu Komputer Universitas Budi Luhur</a:t>
            </a:r>
            <a:endParaRPr lang="id-ID" dirty="0"/>
          </a:p>
        </p:txBody>
      </p:sp>
    </p:spTree>
    <p:extLst>
      <p:ext uri="{BB962C8B-B14F-4D97-AF65-F5344CB8AC3E}">
        <p14:creationId xmlns:p14="http://schemas.microsoft.com/office/powerpoint/2010/main" val="25702822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nchor="t"/>
          <a:lstStyle/>
          <a:p>
            <a:pPr eaLnBrk="1" hangingPunct="1"/>
            <a:r>
              <a:rPr lang="en-US" dirty="0" smtClean="0"/>
              <a:t>High level Design Metrics</a:t>
            </a:r>
          </a:p>
        </p:txBody>
      </p:sp>
      <p:sp>
        <p:nvSpPr>
          <p:cNvPr id="40963" name="Rectangle 3"/>
          <p:cNvSpPr>
            <a:spLocks noGrp="1" noChangeArrowheads="1"/>
          </p:cNvSpPr>
          <p:nvPr>
            <p:ph type="body" idx="1"/>
          </p:nvPr>
        </p:nvSpPr>
        <p:spPr>
          <a:xfrm>
            <a:off x="1484310" y="1585913"/>
            <a:ext cx="10018713" cy="4205287"/>
          </a:xfrm>
        </p:spPr>
        <p:txBody>
          <a:bodyPr>
            <a:normAutofit fontScale="92500"/>
          </a:bodyPr>
          <a:lstStyle/>
          <a:p>
            <a:pPr eaLnBrk="1" hangingPunct="1"/>
            <a:r>
              <a:rPr lang="en-US" sz="2800" dirty="0"/>
              <a:t>Structural Complexity</a:t>
            </a:r>
          </a:p>
          <a:p>
            <a:pPr eaLnBrk="1" hangingPunct="1"/>
            <a:r>
              <a:rPr lang="en-US" sz="2800" dirty="0"/>
              <a:t>Data Complexity</a:t>
            </a:r>
          </a:p>
          <a:p>
            <a:pPr eaLnBrk="1" hangingPunct="1"/>
            <a:r>
              <a:rPr lang="en-US" sz="2800" dirty="0"/>
              <a:t>System Complexity</a:t>
            </a:r>
          </a:p>
          <a:p>
            <a:pPr eaLnBrk="1" hangingPunct="1"/>
            <a:r>
              <a:rPr lang="en-US" sz="2800" dirty="0"/>
              <a:t>Card &amp; Glass ’80</a:t>
            </a:r>
          </a:p>
          <a:p>
            <a:pPr eaLnBrk="1" hangingPunct="1"/>
            <a:endParaRPr lang="en-US" sz="2800" dirty="0"/>
          </a:p>
          <a:p>
            <a:pPr eaLnBrk="1" hangingPunct="1"/>
            <a:r>
              <a:rPr lang="en-US" sz="2800" dirty="0"/>
              <a:t>Structural Complexity S(</a:t>
            </a:r>
            <a:r>
              <a:rPr lang="en-US" sz="2800" dirty="0" err="1"/>
              <a:t>i</a:t>
            </a:r>
            <a:r>
              <a:rPr lang="en-US" sz="2800" dirty="0"/>
              <a:t>) of a module </a:t>
            </a:r>
            <a:r>
              <a:rPr lang="en-US" sz="2800" dirty="0" err="1"/>
              <a:t>i</a:t>
            </a:r>
            <a:r>
              <a:rPr lang="en-US" sz="2800" dirty="0"/>
              <a:t>.</a:t>
            </a:r>
          </a:p>
          <a:p>
            <a:pPr lvl="1" eaLnBrk="1" hangingPunct="1"/>
            <a:r>
              <a:rPr lang="en-US" sz="2400" b="1" dirty="0">
                <a:solidFill>
                  <a:srgbClr val="C00000"/>
                </a:solidFill>
                <a:ea typeface="ＭＳ Ｐゴシック" panose="020B0600070205080204" pitchFamily="34" charset="-128"/>
              </a:rPr>
              <a:t>S(</a:t>
            </a:r>
            <a:r>
              <a:rPr lang="en-US" sz="2400" b="1" dirty="0" err="1">
                <a:solidFill>
                  <a:srgbClr val="C00000"/>
                </a:solidFill>
                <a:ea typeface="ＭＳ Ｐゴシック" panose="020B0600070205080204" pitchFamily="34" charset="-128"/>
              </a:rPr>
              <a:t>i</a:t>
            </a:r>
            <a:r>
              <a:rPr lang="en-US" sz="2400" b="1" dirty="0">
                <a:solidFill>
                  <a:srgbClr val="C00000"/>
                </a:solidFill>
                <a:ea typeface="ＭＳ Ｐゴシック" panose="020B0600070205080204" pitchFamily="34" charset="-128"/>
              </a:rPr>
              <a:t>) = f</a:t>
            </a:r>
            <a:r>
              <a:rPr lang="en-US" sz="2400" b="1" baseline="-25000" dirty="0">
                <a:solidFill>
                  <a:srgbClr val="C00000"/>
                </a:solidFill>
                <a:ea typeface="ＭＳ Ｐゴシック" panose="020B0600070205080204" pitchFamily="34" charset="-128"/>
              </a:rPr>
              <a:t>out</a:t>
            </a:r>
            <a:r>
              <a:rPr lang="en-US" sz="2400" b="1" baseline="30000" dirty="0">
                <a:solidFill>
                  <a:srgbClr val="C00000"/>
                </a:solidFill>
                <a:ea typeface="ＭＳ Ｐゴシック" panose="020B0600070205080204" pitchFamily="34" charset="-128"/>
              </a:rPr>
              <a:t>2</a:t>
            </a:r>
            <a:r>
              <a:rPr lang="en-US" sz="2400" b="1" dirty="0">
                <a:solidFill>
                  <a:srgbClr val="C00000"/>
                </a:solidFill>
                <a:ea typeface="ＭＳ Ｐゴシック" panose="020B0600070205080204" pitchFamily="34" charset="-128"/>
              </a:rPr>
              <a:t>(</a:t>
            </a:r>
            <a:r>
              <a:rPr lang="en-US" sz="2400" b="1" dirty="0" err="1">
                <a:solidFill>
                  <a:srgbClr val="C00000"/>
                </a:solidFill>
                <a:ea typeface="ＭＳ Ｐゴシック" panose="020B0600070205080204" pitchFamily="34" charset="-128"/>
              </a:rPr>
              <a:t>i</a:t>
            </a:r>
            <a:r>
              <a:rPr lang="en-US" sz="2400" b="1" dirty="0">
                <a:solidFill>
                  <a:srgbClr val="C00000"/>
                </a:solidFill>
                <a:ea typeface="ＭＳ Ｐゴシック" panose="020B0600070205080204" pitchFamily="34" charset="-128"/>
              </a:rPr>
              <a:t>)</a:t>
            </a:r>
          </a:p>
          <a:p>
            <a:pPr lvl="1" eaLnBrk="1" hangingPunct="1"/>
            <a:r>
              <a:rPr lang="en-US" sz="2400" dirty="0">
                <a:ea typeface="ＭＳ Ｐゴシック" panose="020B0600070205080204" pitchFamily="34" charset="-128"/>
              </a:rPr>
              <a:t>Fan out is the number of modules immediately subordinate (directly invoked).</a:t>
            </a:r>
          </a:p>
        </p:txBody>
      </p:sp>
      <p:sp>
        <p:nvSpPr>
          <p:cNvPr id="2" name="Footer Placeholder 1"/>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8432927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nchor="t"/>
          <a:lstStyle/>
          <a:p>
            <a:pPr eaLnBrk="1" hangingPunct="1"/>
            <a:r>
              <a:rPr lang="en-US" dirty="0" smtClean="0"/>
              <a:t>Design Metrics</a:t>
            </a:r>
          </a:p>
        </p:txBody>
      </p:sp>
      <p:sp>
        <p:nvSpPr>
          <p:cNvPr id="41987" name="Rectangle 3"/>
          <p:cNvSpPr>
            <a:spLocks noGrp="1" noChangeArrowheads="1"/>
          </p:cNvSpPr>
          <p:nvPr>
            <p:ph type="body" idx="1"/>
          </p:nvPr>
        </p:nvSpPr>
        <p:spPr>
          <a:xfrm>
            <a:off x="1484310" y="1614489"/>
            <a:ext cx="10018713" cy="4929186"/>
          </a:xfrm>
        </p:spPr>
        <p:txBody>
          <a:bodyPr anchor="t">
            <a:normAutofit/>
          </a:bodyPr>
          <a:lstStyle/>
          <a:p>
            <a:pPr eaLnBrk="1" hangingPunct="1">
              <a:lnSpc>
                <a:spcPct val="90000"/>
              </a:lnSpc>
            </a:pPr>
            <a:r>
              <a:rPr lang="en-US" sz="2800" dirty="0" smtClean="0"/>
              <a:t>Data Complexity D(</a:t>
            </a:r>
            <a:r>
              <a:rPr lang="en-US" sz="2800" dirty="0" err="1" smtClean="0"/>
              <a:t>i</a:t>
            </a:r>
            <a:r>
              <a:rPr lang="en-US" sz="2800" dirty="0" smtClean="0"/>
              <a:t>)</a:t>
            </a:r>
          </a:p>
          <a:p>
            <a:pPr lvl="1" eaLnBrk="1" hangingPunct="1">
              <a:lnSpc>
                <a:spcPct val="90000"/>
              </a:lnSpc>
            </a:pPr>
            <a:r>
              <a:rPr lang="en-US" sz="2400" dirty="0" smtClean="0">
                <a:solidFill>
                  <a:srgbClr val="C00000"/>
                </a:solidFill>
                <a:ea typeface="ＭＳ Ｐゴシック" panose="020B0600070205080204" pitchFamily="34" charset="-128"/>
              </a:rPr>
              <a:t>D(</a:t>
            </a:r>
            <a:r>
              <a:rPr lang="en-US" sz="2400" dirty="0" err="1" smtClean="0">
                <a:solidFill>
                  <a:srgbClr val="C00000"/>
                </a:solidFill>
                <a:ea typeface="ＭＳ Ｐゴシック" panose="020B0600070205080204" pitchFamily="34" charset="-128"/>
              </a:rPr>
              <a:t>i</a:t>
            </a:r>
            <a:r>
              <a:rPr lang="en-US" sz="2400" dirty="0" smtClean="0">
                <a:solidFill>
                  <a:srgbClr val="C00000"/>
                </a:solidFill>
                <a:ea typeface="ＭＳ Ｐゴシック" panose="020B0600070205080204" pitchFamily="34" charset="-128"/>
              </a:rPr>
              <a:t>) = v(</a:t>
            </a:r>
            <a:r>
              <a:rPr lang="en-US" sz="2400" dirty="0" err="1" smtClean="0">
                <a:solidFill>
                  <a:srgbClr val="C00000"/>
                </a:solidFill>
                <a:ea typeface="ＭＳ Ｐゴシック" panose="020B0600070205080204" pitchFamily="34" charset="-128"/>
              </a:rPr>
              <a:t>i</a:t>
            </a:r>
            <a:r>
              <a:rPr lang="en-US" sz="2400" dirty="0" smtClean="0">
                <a:solidFill>
                  <a:srgbClr val="C00000"/>
                </a:solidFill>
                <a:ea typeface="ＭＳ Ｐゴシック" panose="020B0600070205080204" pitchFamily="34" charset="-128"/>
              </a:rPr>
              <a:t>)/[</a:t>
            </a:r>
            <a:r>
              <a:rPr lang="en-US" sz="2400" dirty="0" err="1" smtClean="0">
                <a:solidFill>
                  <a:srgbClr val="C00000"/>
                </a:solidFill>
                <a:ea typeface="ＭＳ Ｐゴシック" panose="020B0600070205080204" pitchFamily="34" charset="-128"/>
              </a:rPr>
              <a:t>f</a:t>
            </a:r>
            <a:r>
              <a:rPr lang="en-US" sz="2400" baseline="-25000" dirty="0" err="1" smtClean="0">
                <a:solidFill>
                  <a:srgbClr val="C00000"/>
                </a:solidFill>
                <a:ea typeface="ＭＳ Ｐゴシック" panose="020B0600070205080204" pitchFamily="34" charset="-128"/>
              </a:rPr>
              <a:t>out</a:t>
            </a:r>
            <a:r>
              <a:rPr lang="en-US" sz="2400" dirty="0" smtClean="0">
                <a:solidFill>
                  <a:srgbClr val="C00000"/>
                </a:solidFill>
                <a:ea typeface="ＭＳ Ｐゴシック" panose="020B0600070205080204" pitchFamily="34" charset="-128"/>
              </a:rPr>
              <a:t>(</a:t>
            </a:r>
            <a:r>
              <a:rPr lang="en-US" sz="2400" dirty="0" err="1" smtClean="0">
                <a:solidFill>
                  <a:srgbClr val="C00000"/>
                </a:solidFill>
                <a:ea typeface="ＭＳ Ｐゴシック" panose="020B0600070205080204" pitchFamily="34" charset="-128"/>
              </a:rPr>
              <a:t>i</a:t>
            </a:r>
            <a:r>
              <a:rPr lang="en-US" sz="2400" dirty="0" smtClean="0">
                <a:solidFill>
                  <a:srgbClr val="C00000"/>
                </a:solidFill>
                <a:ea typeface="ＭＳ Ｐゴシック" panose="020B0600070205080204" pitchFamily="34" charset="-128"/>
              </a:rPr>
              <a:t>)+1]</a:t>
            </a:r>
          </a:p>
          <a:p>
            <a:pPr lvl="1" eaLnBrk="1" hangingPunct="1">
              <a:lnSpc>
                <a:spcPct val="90000"/>
              </a:lnSpc>
            </a:pPr>
            <a:r>
              <a:rPr lang="en-US" sz="2400" dirty="0" smtClean="0">
                <a:ea typeface="ＭＳ Ｐゴシック" panose="020B0600070205080204" pitchFamily="34" charset="-128"/>
              </a:rPr>
              <a:t>v(</a:t>
            </a:r>
            <a:r>
              <a:rPr lang="en-US" sz="2400" dirty="0" err="1" smtClean="0">
                <a:ea typeface="ＭＳ Ｐゴシック" panose="020B0600070205080204" pitchFamily="34" charset="-128"/>
              </a:rPr>
              <a:t>i</a:t>
            </a:r>
            <a:r>
              <a:rPr lang="en-US" sz="2400" dirty="0" smtClean="0">
                <a:ea typeface="ＭＳ Ｐゴシック" panose="020B0600070205080204" pitchFamily="34" charset="-128"/>
              </a:rPr>
              <a:t>) is the number of inputs and outputs passed to and from </a:t>
            </a:r>
            <a:r>
              <a:rPr lang="en-US" sz="2400" dirty="0" err="1" smtClean="0">
                <a:ea typeface="ＭＳ Ｐゴシック" panose="020B0600070205080204" pitchFamily="34" charset="-128"/>
              </a:rPr>
              <a:t>i</a:t>
            </a:r>
            <a:endParaRPr lang="en-US" sz="2400" dirty="0" smtClean="0">
              <a:ea typeface="ＭＳ Ｐゴシック" panose="020B0600070205080204" pitchFamily="34" charset="-128"/>
            </a:endParaRPr>
          </a:p>
          <a:p>
            <a:pPr lvl="1" eaLnBrk="1" hangingPunct="1">
              <a:lnSpc>
                <a:spcPct val="90000"/>
              </a:lnSpc>
            </a:pPr>
            <a:endParaRPr lang="en-US" sz="2400" dirty="0" smtClean="0">
              <a:ea typeface="ＭＳ Ｐゴシック" panose="020B0600070205080204" pitchFamily="34" charset="-128"/>
            </a:endParaRPr>
          </a:p>
          <a:p>
            <a:pPr eaLnBrk="1" hangingPunct="1">
              <a:lnSpc>
                <a:spcPct val="90000"/>
              </a:lnSpc>
            </a:pPr>
            <a:r>
              <a:rPr lang="en-US" sz="2800" dirty="0" smtClean="0"/>
              <a:t>System Complexity C(</a:t>
            </a:r>
            <a:r>
              <a:rPr lang="en-US" sz="2800" dirty="0" err="1" smtClean="0"/>
              <a:t>i</a:t>
            </a:r>
            <a:r>
              <a:rPr lang="en-US" sz="2800" dirty="0" smtClean="0"/>
              <a:t>)</a:t>
            </a:r>
          </a:p>
          <a:p>
            <a:pPr lvl="1" eaLnBrk="1" hangingPunct="1">
              <a:lnSpc>
                <a:spcPct val="90000"/>
              </a:lnSpc>
            </a:pPr>
            <a:r>
              <a:rPr lang="en-US" sz="2400" dirty="0" smtClean="0">
                <a:solidFill>
                  <a:srgbClr val="C00000"/>
                </a:solidFill>
                <a:ea typeface="ＭＳ Ｐゴシック" panose="020B0600070205080204" pitchFamily="34" charset="-128"/>
              </a:rPr>
              <a:t>C(</a:t>
            </a:r>
            <a:r>
              <a:rPr lang="en-US" sz="2400" dirty="0" err="1" smtClean="0">
                <a:solidFill>
                  <a:srgbClr val="C00000"/>
                </a:solidFill>
                <a:ea typeface="ＭＳ Ｐゴシック" panose="020B0600070205080204" pitchFamily="34" charset="-128"/>
              </a:rPr>
              <a:t>i</a:t>
            </a:r>
            <a:r>
              <a:rPr lang="en-US" sz="2400" dirty="0" smtClean="0">
                <a:solidFill>
                  <a:srgbClr val="C00000"/>
                </a:solidFill>
                <a:ea typeface="ＭＳ Ｐゴシック" panose="020B0600070205080204" pitchFamily="34" charset="-128"/>
              </a:rPr>
              <a:t>) = S(</a:t>
            </a:r>
            <a:r>
              <a:rPr lang="en-US" sz="2400" dirty="0" err="1" smtClean="0">
                <a:solidFill>
                  <a:srgbClr val="C00000"/>
                </a:solidFill>
                <a:ea typeface="ＭＳ Ｐゴシック" panose="020B0600070205080204" pitchFamily="34" charset="-128"/>
              </a:rPr>
              <a:t>i</a:t>
            </a:r>
            <a:r>
              <a:rPr lang="en-US" sz="2400" dirty="0" smtClean="0">
                <a:solidFill>
                  <a:srgbClr val="C00000"/>
                </a:solidFill>
                <a:ea typeface="ＭＳ Ｐゴシック" panose="020B0600070205080204" pitchFamily="34" charset="-128"/>
              </a:rPr>
              <a:t>) + D(</a:t>
            </a:r>
            <a:r>
              <a:rPr lang="en-US" sz="2400" dirty="0" err="1" smtClean="0">
                <a:solidFill>
                  <a:srgbClr val="C00000"/>
                </a:solidFill>
                <a:ea typeface="ＭＳ Ｐゴシック" panose="020B0600070205080204" pitchFamily="34" charset="-128"/>
              </a:rPr>
              <a:t>i</a:t>
            </a:r>
            <a:r>
              <a:rPr lang="en-US" sz="2400" dirty="0" smtClean="0">
                <a:solidFill>
                  <a:srgbClr val="C00000"/>
                </a:solidFill>
                <a:ea typeface="ＭＳ Ｐゴシック" panose="020B0600070205080204" pitchFamily="34" charset="-128"/>
              </a:rPr>
              <a:t>)</a:t>
            </a:r>
          </a:p>
          <a:p>
            <a:pPr lvl="1" eaLnBrk="1" hangingPunct="1">
              <a:lnSpc>
                <a:spcPct val="90000"/>
              </a:lnSpc>
            </a:pPr>
            <a:r>
              <a:rPr lang="en-US" sz="2400" dirty="0" smtClean="0">
                <a:ea typeface="ＭＳ Ｐゴシック" panose="020B0600070205080204" pitchFamily="34" charset="-128"/>
              </a:rPr>
              <a:t>As each increases the overall complexity of the architecture increases</a:t>
            </a:r>
          </a:p>
        </p:txBody>
      </p:sp>
      <p:sp>
        <p:nvSpPr>
          <p:cNvPr id="2" name="Footer Placeholder 1"/>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2166637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 vs. Metrics</a:t>
            </a:r>
            <a:endParaRPr lang="id-ID"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576873092"/>
              </p:ext>
            </p:extLst>
          </p:nvPr>
        </p:nvGraphicFramePr>
        <p:xfrm>
          <a:off x="1484310" y="2100263"/>
          <a:ext cx="10018713" cy="36909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16717888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mtClean="0"/>
              <a:t>System Complexity Metric</a:t>
            </a:r>
          </a:p>
        </p:txBody>
      </p:sp>
      <p:sp>
        <p:nvSpPr>
          <p:cNvPr id="43011" name="Rectangle 3"/>
          <p:cNvSpPr>
            <a:spLocks noGrp="1" noChangeArrowheads="1"/>
          </p:cNvSpPr>
          <p:nvPr>
            <p:ph type="body" idx="1"/>
          </p:nvPr>
        </p:nvSpPr>
        <p:spPr>
          <a:xfrm>
            <a:off x="1484310" y="2028825"/>
            <a:ext cx="10018713" cy="4400550"/>
          </a:xfrm>
        </p:spPr>
        <p:txBody>
          <a:bodyPr>
            <a:normAutofit/>
          </a:bodyPr>
          <a:lstStyle/>
          <a:p>
            <a:pPr eaLnBrk="1" hangingPunct="1">
              <a:lnSpc>
                <a:spcPct val="90000"/>
              </a:lnSpc>
            </a:pPr>
            <a:r>
              <a:rPr lang="en-US" dirty="0" smtClean="0"/>
              <a:t>Another metric:</a:t>
            </a:r>
          </a:p>
          <a:p>
            <a:pPr lvl="1" eaLnBrk="1" hangingPunct="1">
              <a:lnSpc>
                <a:spcPct val="90000"/>
              </a:lnSpc>
            </a:pPr>
            <a:r>
              <a:rPr lang="en-US" dirty="0" smtClean="0">
                <a:solidFill>
                  <a:srgbClr val="C00000"/>
                </a:solidFill>
                <a:ea typeface="ＭＳ Ｐゴシック" panose="020B0600070205080204" pitchFamily="34" charset="-128"/>
              </a:rPr>
              <a:t>length(</a:t>
            </a:r>
            <a:r>
              <a:rPr lang="en-US" dirty="0" err="1" smtClean="0">
                <a:solidFill>
                  <a:srgbClr val="C00000"/>
                </a:solidFill>
                <a:ea typeface="ＭＳ Ｐゴシック" panose="020B0600070205080204" pitchFamily="34" charset="-128"/>
              </a:rPr>
              <a:t>i</a:t>
            </a:r>
            <a:r>
              <a:rPr lang="en-US" dirty="0" smtClean="0">
                <a:solidFill>
                  <a:srgbClr val="C00000"/>
                </a:solidFill>
                <a:ea typeface="ＭＳ Ｐゴシック" panose="020B0600070205080204" pitchFamily="34" charset="-128"/>
              </a:rPr>
              <a:t>) * [f</a:t>
            </a:r>
            <a:r>
              <a:rPr lang="en-US" baseline="-25000" dirty="0" smtClean="0">
                <a:solidFill>
                  <a:srgbClr val="C00000"/>
                </a:solidFill>
                <a:ea typeface="ＭＳ Ｐゴシック" panose="020B0600070205080204" pitchFamily="34" charset="-128"/>
              </a:rPr>
              <a:t>in</a:t>
            </a:r>
            <a:r>
              <a:rPr lang="en-US" dirty="0" smtClean="0">
                <a:solidFill>
                  <a:srgbClr val="C00000"/>
                </a:solidFill>
                <a:ea typeface="ＭＳ Ｐゴシック" panose="020B0600070205080204" pitchFamily="34" charset="-128"/>
              </a:rPr>
              <a:t>(</a:t>
            </a:r>
            <a:r>
              <a:rPr lang="en-US" dirty="0" err="1" smtClean="0">
                <a:solidFill>
                  <a:srgbClr val="C00000"/>
                </a:solidFill>
                <a:ea typeface="ＭＳ Ｐゴシック" panose="020B0600070205080204" pitchFamily="34" charset="-128"/>
              </a:rPr>
              <a:t>i</a:t>
            </a:r>
            <a:r>
              <a:rPr lang="en-US" dirty="0" smtClean="0">
                <a:solidFill>
                  <a:srgbClr val="C00000"/>
                </a:solidFill>
                <a:ea typeface="ＭＳ Ｐゴシック" panose="020B0600070205080204" pitchFamily="34" charset="-128"/>
              </a:rPr>
              <a:t>) + </a:t>
            </a:r>
            <a:r>
              <a:rPr lang="en-US" dirty="0" err="1" smtClean="0">
                <a:solidFill>
                  <a:srgbClr val="C00000"/>
                </a:solidFill>
                <a:ea typeface="ＭＳ Ｐゴシック" panose="020B0600070205080204" pitchFamily="34" charset="-128"/>
              </a:rPr>
              <a:t>f</a:t>
            </a:r>
            <a:r>
              <a:rPr lang="en-US" baseline="-25000" dirty="0" err="1" smtClean="0">
                <a:solidFill>
                  <a:srgbClr val="C00000"/>
                </a:solidFill>
                <a:ea typeface="ＭＳ Ｐゴシック" panose="020B0600070205080204" pitchFamily="34" charset="-128"/>
              </a:rPr>
              <a:t>out</a:t>
            </a:r>
            <a:r>
              <a:rPr lang="en-US" dirty="0" smtClean="0">
                <a:solidFill>
                  <a:srgbClr val="C00000"/>
                </a:solidFill>
                <a:ea typeface="ＭＳ Ｐゴシック" panose="020B0600070205080204" pitchFamily="34" charset="-128"/>
              </a:rPr>
              <a:t>(</a:t>
            </a:r>
            <a:r>
              <a:rPr lang="en-US" dirty="0" err="1" smtClean="0">
                <a:solidFill>
                  <a:srgbClr val="C00000"/>
                </a:solidFill>
                <a:ea typeface="ＭＳ Ｐゴシック" panose="020B0600070205080204" pitchFamily="34" charset="-128"/>
              </a:rPr>
              <a:t>i</a:t>
            </a:r>
            <a:r>
              <a:rPr lang="en-US" dirty="0" smtClean="0">
                <a:solidFill>
                  <a:srgbClr val="C00000"/>
                </a:solidFill>
                <a:ea typeface="ＭＳ Ｐゴシック" panose="020B0600070205080204" pitchFamily="34" charset="-128"/>
              </a:rPr>
              <a:t>)]</a:t>
            </a:r>
            <a:r>
              <a:rPr lang="en-US" baseline="30000" dirty="0" smtClean="0">
                <a:solidFill>
                  <a:srgbClr val="C00000"/>
                </a:solidFill>
                <a:ea typeface="ＭＳ Ｐゴシック" panose="020B0600070205080204" pitchFamily="34" charset="-128"/>
              </a:rPr>
              <a:t>2</a:t>
            </a:r>
          </a:p>
          <a:p>
            <a:pPr lvl="1" eaLnBrk="1" hangingPunct="1">
              <a:lnSpc>
                <a:spcPct val="90000"/>
              </a:lnSpc>
            </a:pPr>
            <a:r>
              <a:rPr lang="en-US" dirty="0" smtClean="0">
                <a:ea typeface="ＭＳ Ｐゴシック" panose="020B0600070205080204" pitchFamily="34" charset="-128"/>
              </a:rPr>
              <a:t>Length is LOC</a:t>
            </a:r>
          </a:p>
          <a:p>
            <a:pPr lvl="1" eaLnBrk="1" hangingPunct="1">
              <a:lnSpc>
                <a:spcPct val="90000"/>
              </a:lnSpc>
            </a:pPr>
            <a:r>
              <a:rPr lang="en-US" dirty="0" smtClean="0">
                <a:ea typeface="ＭＳ Ｐゴシック" panose="020B0600070205080204" pitchFamily="34" charset="-128"/>
              </a:rPr>
              <a:t>Fan in is the number of modules that invoke </a:t>
            </a:r>
            <a:r>
              <a:rPr lang="en-US" dirty="0" err="1" smtClean="0">
                <a:ea typeface="ＭＳ Ｐゴシック" panose="020B0600070205080204" pitchFamily="34" charset="-128"/>
              </a:rPr>
              <a:t>i</a:t>
            </a:r>
            <a:endParaRPr lang="en-US" dirty="0" smtClean="0">
              <a:ea typeface="ＭＳ Ｐゴシック" panose="020B0600070205080204" pitchFamily="34" charset="-128"/>
            </a:endParaRPr>
          </a:p>
          <a:p>
            <a:pPr lvl="1" eaLnBrk="1" hangingPunct="1">
              <a:lnSpc>
                <a:spcPct val="90000"/>
              </a:lnSpc>
            </a:pPr>
            <a:endParaRPr lang="en-US" dirty="0" smtClean="0">
              <a:ea typeface="ＭＳ Ｐゴシック" panose="020B0600070205080204" pitchFamily="34" charset="-128"/>
            </a:endParaRPr>
          </a:p>
          <a:p>
            <a:pPr eaLnBrk="1" hangingPunct="1">
              <a:lnSpc>
                <a:spcPct val="90000"/>
              </a:lnSpc>
            </a:pPr>
            <a:r>
              <a:rPr lang="en-US" dirty="0" smtClean="0"/>
              <a:t>Graph based:</a:t>
            </a:r>
          </a:p>
          <a:p>
            <a:pPr lvl="1" eaLnBrk="1" hangingPunct="1">
              <a:lnSpc>
                <a:spcPct val="90000"/>
              </a:lnSpc>
            </a:pPr>
            <a:r>
              <a:rPr lang="en-US" dirty="0" smtClean="0">
                <a:ea typeface="ＭＳ Ｐゴシック" panose="020B0600070205080204" pitchFamily="34" charset="-128"/>
              </a:rPr>
              <a:t>Nodes + edges</a:t>
            </a:r>
          </a:p>
          <a:p>
            <a:pPr lvl="1" eaLnBrk="1" hangingPunct="1">
              <a:lnSpc>
                <a:spcPct val="90000"/>
              </a:lnSpc>
            </a:pPr>
            <a:r>
              <a:rPr lang="en-US" dirty="0" smtClean="0">
                <a:ea typeface="ＭＳ Ｐゴシック" panose="020B0600070205080204" pitchFamily="34" charset="-128"/>
              </a:rPr>
              <a:t>Modules + lines of control</a:t>
            </a:r>
          </a:p>
          <a:p>
            <a:pPr lvl="1" eaLnBrk="1" hangingPunct="1">
              <a:lnSpc>
                <a:spcPct val="90000"/>
              </a:lnSpc>
            </a:pPr>
            <a:r>
              <a:rPr lang="en-US" dirty="0" smtClean="0">
                <a:ea typeface="ＭＳ Ｐゴシック" panose="020B0600070205080204" pitchFamily="34" charset="-128"/>
              </a:rPr>
              <a:t>Depth of tree, arc to node ratio</a:t>
            </a:r>
          </a:p>
        </p:txBody>
      </p:sp>
      <p:sp>
        <p:nvSpPr>
          <p:cNvPr id="2" name="Footer Placeholder 1"/>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17750088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chor="t"/>
          <a:lstStyle/>
          <a:p>
            <a:pPr eaLnBrk="1" hangingPunct="1"/>
            <a:r>
              <a:rPr lang="en-US" dirty="0" smtClean="0"/>
              <a:t>Coupling</a:t>
            </a:r>
          </a:p>
        </p:txBody>
      </p:sp>
      <p:sp>
        <p:nvSpPr>
          <p:cNvPr id="44035" name="Rectangle 3"/>
          <p:cNvSpPr>
            <a:spLocks noGrp="1" noChangeArrowheads="1"/>
          </p:cNvSpPr>
          <p:nvPr>
            <p:ph type="body" idx="1"/>
          </p:nvPr>
        </p:nvSpPr>
        <p:spPr>
          <a:xfrm>
            <a:off x="1484310" y="2071689"/>
            <a:ext cx="10018713" cy="4371974"/>
          </a:xfrm>
        </p:spPr>
        <p:txBody>
          <a:bodyPr numCol="2" anchor="t">
            <a:noAutofit/>
          </a:bodyPr>
          <a:lstStyle/>
          <a:p>
            <a:pPr eaLnBrk="1" hangingPunct="1">
              <a:lnSpc>
                <a:spcPct val="80000"/>
              </a:lnSpc>
            </a:pPr>
            <a:r>
              <a:rPr lang="en-US" sz="2800" dirty="0"/>
              <a:t>Data and control flow</a:t>
            </a:r>
          </a:p>
          <a:p>
            <a:pPr lvl="1" eaLnBrk="1" hangingPunct="1">
              <a:lnSpc>
                <a:spcPct val="80000"/>
              </a:lnSpc>
            </a:pPr>
            <a:r>
              <a:rPr lang="en-US" sz="2400" dirty="0">
                <a:ea typeface="ＭＳ Ｐゴシック" panose="020B0600070205080204" pitchFamily="34" charset="-128"/>
              </a:rPr>
              <a:t>d</a:t>
            </a:r>
            <a:r>
              <a:rPr lang="en-US" sz="2400" baseline="-25000" dirty="0">
                <a:ea typeface="ＭＳ Ｐゴシック" panose="020B0600070205080204" pitchFamily="34" charset="-128"/>
              </a:rPr>
              <a:t>i</a:t>
            </a:r>
            <a:r>
              <a:rPr lang="en-US" sz="2400" dirty="0">
                <a:ea typeface="ＭＳ Ｐゴシック" panose="020B0600070205080204" pitchFamily="34" charset="-128"/>
              </a:rPr>
              <a:t> – input data parameters</a:t>
            </a:r>
          </a:p>
          <a:p>
            <a:pPr lvl="1" eaLnBrk="1" hangingPunct="1">
              <a:lnSpc>
                <a:spcPct val="80000"/>
              </a:lnSpc>
            </a:pPr>
            <a:r>
              <a:rPr lang="en-US" sz="2400" dirty="0">
                <a:ea typeface="ＭＳ Ｐゴシック" panose="020B0600070205080204" pitchFamily="34" charset="-128"/>
              </a:rPr>
              <a:t>c</a:t>
            </a:r>
            <a:r>
              <a:rPr lang="en-US" sz="2400" baseline="-25000" dirty="0">
                <a:ea typeface="ＭＳ Ｐゴシック" panose="020B0600070205080204" pitchFamily="34" charset="-128"/>
              </a:rPr>
              <a:t>i</a:t>
            </a:r>
            <a:r>
              <a:rPr lang="en-US" sz="2400" dirty="0">
                <a:ea typeface="ＭＳ Ｐゴシック" panose="020B0600070205080204" pitchFamily="34" charset="-128"/>
              </a:rPr>
              <a:t> input control parameters</a:t>
            </a:r>
          </a:p>
          <a:p>
            <a:pPr lvl="1" eaLnBrk="1" hangingPunct="1">
              <a:lnSpc>
                <a:spcPct val="80000"/>
              </a:lnSpc>
            </a:pPr>
            <a:r>
              <a:rPr lang="en-US" sz="2400" dirty="0">
                <a:ea typeface="ＭＳ Ｐゴシック" panose="020B0600070205080204" pitchFamily="34" charset="-128"/>
              </a:rPr>
              <a:t>d</a:t>
            </a:r>
            <a:r>
              <a:rPr lang="en-US" sz="2400" baseline="-25000" dirty="0">
                <a:ea typeface="ＭＳ Ｐゴシック" panose="020B0600070205080204" pitchFamily="34" charset="-128"/>
              </a:rPr>
              <a:t>o</a:t>
            </a:r>
            <a:r>
              <a:rPr lang="en-US" sz="2400" dirty="0">
                <a:ea typeface="ＭＳ Ｐゴシック" panose="020B0600070205080204" pitchFamily="34" charset="-128"/>
              </a:rPr>
              <a:t> output data parameters</a:t>
            </a:r>
          </a:p>
          <a:p>
            <a:pPr lvl="1" eaLnBrk="1" hangingPunct="1">
              <a:lnSpc>
                <a:spcPct val="80000"/>
              </a:lnSpc>
            </a:pPr>
            <a:r>
              <a:rPr lang="en-US" sz="2400" dirty="0">
                <a:ea typeface="ＭＳ Ｐゴシック" panose="020B0600070205080204" pitchFamily="34" charset="-128"/>
              </a:rPr>
              <a:t>c</a:t>
            </a:r>
            <a:r>
              <a:rPr lang="en-US" sz="2400" baseline="-25000" dirty="0">
                <a:ea typeface="ＭＳ Ｐゴシック" panose="020B0600070205080204" pitchFamily="34" charset="-128"/>
              </a:rPr>
              <a:t>o</a:t>
            </a:r>
            <a:r>
              <a:rPr lang="en-US" sz="2400" dirty="0">
                <a:ea typeface="ＭＳ Ｐゴシック" panose="020B0600070205080204" pitchFamily="34" charset="-128"/>
              </a:rPr>
              <a:t> output control parameters</a:t>
            </a:r>
          </a:p>
          <a:p>
            <a:pPr lvl="1" eaLnBrk="1" hangingPunct="1">
              <a:lnSpc>
                <a:spcPct val="80000"/>
              </a:lnSpc>
            </a:pPr>
            <a:endParaRPr lang="en-US" sz="2400" dirty="0">
              <a:ea typeface="ＭＳ Ｐゴシック" panose="020B0600070205080204" pitchFamily="34" charset="-128"/>
            </a:endParaRPr>
          </a:p>
          <a:p>
            <a:pPr eaLnBrk="1" hangingPunct="1">
              <a:lnSpc>
                <a:spcPct val="80000"/>
              </a:lnSpc>
            </a:pPr>
            <a:r>
              <a:rPr lang="en-US" sz="2800" dirty="0"/>
              <a:t>Global</a:t>
            </a:r>
          </a:p>
          <a:p>
            <a:pPr lvl="1" eaLnBrk="1" hangingPunct="1">
              <a:lnSpc>
                <a:spcPct val="80000"/>
              </a:lnSpc>
            </a:pPr>
            <a:r>
              <a:rPr lang="en-US" sz="2400" dirty="0" err="1">
                <a:ea typeface="ＭＳ Ｐゴシック" panose="020B0600070205080204" pitchFamily="34" charset="-128"/>
              </a:rPr>
              <a:t>g</a:t>
            </a:r>
            <a:r>
              <a:rPr lang="en-US" sz="2400" baseline="-25000" dirty="0" err="1">
                <a:ea typeface="ＭＳ Ｐゴシック" panose="020B0600070205080204" pitchFamily="34" charset="-128"/>
              </a:rPr>
              <a:t>d</a:t>
            </a:r>
            <a:r>
              <a:rPr lang="en-US" sz="2400" dirty="0">
                <a:ea typeface="ＭＳ Ｐゴシック" panose="020B0600070205080204" pitchFamily="34" charset="-128"/>
              </a:rPr>
              <a:t> global variables for data</a:t>
            </a:r>
          </a:p>
          <a:p>
            <a:pPr lvl="1" eaLnBrk="1" hangingPunct="1">
              <a:lnSpc>
                <a:spcPct val="80000"/>
              </a:lnSpc>
            </a:pPr>
            <a:r>
              <a:rPr lang="en-US" sz="2400" dirty="0" err="1">
                <a:ea typeface="ＭＳ Ｐゴシック" panose="020B0600070205080204" pitchFamily="34" charset="-128"/>
              </a:rPr>
              <a:t>g</a:t>
            </a:r>
            <a:r>
              <a:rPr lang="en-US" sz="2400" baseline="-25000" dirty="0" err="1">
                <a:ea typeface="ＭＳ Ｐゴシック" panose="020B0600070205080204" pitchFamily="34" charset="-128"/>
              </a:rPr>
              <a:t>c</a:t>
            </a:r>
            <a:r>
              <a:rPr lang="en-US" sz="2400" dirty="0">
                <a:ea typeface="ＭＳ Ｐゴシック" panose="020B0600070205080204" pitchFamily="34" charset="-128"/>
              </a:rPr>
              <a:t> global variables for control</a:t>
            </a:r>
          </a:p>
          <a:p>
            <a:pPr lvl="1" eaLnBrk="1" hangingPunct="1">
              <a:lnSpc>
                <a:spcPct val="80000"/>
              </a:lnSpc>
              <a:buFontTx/>
              <a:buNone/>
            </a:pPr>
            <a:endParaRPr lang="en-US" sz="2400" dirty="0">
              <a:ea typeface="ＭＳ Ｐゴシック" panose="020B0600070205080204" pitchFamily="34" charset="-128"/>
            </a:endParaRPr>
          </a:p>
          <a:p>
            <a:pPr eaLnBrk="1" hangingPunct="1">
              <a:lnSpc>
                <a:spcPct val="80000"/>
              </a:lnSpc>
            </a:pPr>
            <a:r>
              <a:rPr lang="en-US" sz="2800" dirty="0"/>
              <a:t>Environmental</a:t>
            </a:r>
          </a:p>
          <a:p>
            <a:pPr lvl="1" eaLnBrk="1" hangingPunct="1">
              <a:lnSpc>
                <a:spcPct val="80000"/>
              </a:lnSpc>
            </a:pPr>
            <a:r>
              <a:rPr lang="en-US" sz="2400" dirty="0">
                <a:ea typeface="ＭＳ Ｐゴシック" panose="020B0600070205080204" pitchFamily="34" charset="-128"/>
              </a:rPr>
              <a:t>w fan in </a:t>
            </a:r>
          </a:p>
          <a:p>
            <a:pPr lvl="1" eaLnBrk="1" hangingPunct="1">
              <a:lnSpc>
                <a:spcPct val="80000"/>
              </a:lnSpc>
            </a:pPr>
            <a:r>
              <a:rPr lang="en-US" sz="2400" dirty="0">
                <a:ea typeface="ＭＳ Ｐゴシック" panose="020B0600070205080204" pitchFamily="34" charset="-128"/>
              </a:rPr>
              <a:t>r fan out</a:t>
            </a:r>
          </a:p>
        </p:txBody>
      </p:sp>
      <p:sp>
        <p:nvSpPr>
          <p:cNvPr id="2" name="Footer Placeholder 1"/>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5521286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chor="t"/>
          <a:lstStyle/>
          <a:p>
            <a:pPr eaLnBrk="1" hangingPunct="1"/>
            <a:r>
              <a:rPr lang="en-US" dirty="0" smtClean="0"/>
              <a:t>Metrics for Coupling</a:t>
            </a:r>
          </a:p>
        </p:txBody>
      </p:sp>
      <p:sp>
        <p:nvSpPr>
          <p:cNvPr id="45059" name="Rectangle 3"/>
          <p:cNvSpPr>
            <a:spLocks noGrp="1" noChangeArrowheads="1"/>
          </p:cNvSpPr>
          <p:nvPr>
            <p:ph type="body" idx="1"/>
          </p:nvPr>
        </p:nvSpPr>
        <p:spPr>
          <a:xfrm>
            <a:off x="1484310" y="1943101"/>
            <a:ext cx="10018713" cy="3848100"/>
          </a:xfrm>
        </p:spPr>
        <p:txBody>
          <a:bodyPr anchor="t">
            <a:normAutofit/>
          </a:bodyPr>
          <a:lstStyle/>
          <a:p>
            <a:pPr eaLnBrk="1" hangingPunct="1"/>
            <a:r>
              <a:rPr lang="en-US" sz="3600" dirty="0" err="1" smtClean="0">
                <a:solidFill>
                  <a:srgbClr val="C00000"/>
                </a:solidFill>
              </a:rPr>
              <a:t>M</a:t>
            </a:r>
            <a:r>
              <a:rPr lang="en-US" sz="3600" baseline="-25000" dirty="0" err="1" smtClean="0">
                <a:solidFill>
                  <a:srgbClr val="C00000"/>
                </a:solidFill>
              </a:rPr>
              <a:t>c</a:t>
            </a:r>
            <a:r>
              <a:rPr lang="en-US" sz="3600" dirty="0" smtClean="0">
                <a:solidFill>
                  <a:srgbClr val="C00000"/>
                </a:solidFill>
              </a:rPr>
              <a:t> = k/m, k=1</a:t>
            </a:r>
          </a:p>
          <a:p>
            <a:pPr lvl="1" eaLnBrk="1" hangingPunct="1"/>
            <a:endParaRPr lang="en-US" sz="3200" dirty="0" smtClean="0">
              <a:ea typeface="ＭＳ Ｐゴシック" panose="020B0600070205080204" pitchFamily="34" charset="-128"/>
            </a:endParaRPr>
          </a:p>
          <a:p>
            <a:pPr lvl="1" eaLnBrk="1" hangingPunct="1"/>
            <a:r>
              <a:rPr lang="en-US" sz="3200" dirty="0" smtClean="0">
                <a:ea typeface="ＭＳ Ｐゴシック" panose="020B0600070205080204" pitchFamily="34" charset="-128"/>
              </a:rPr>
              <a:t>m = d</a:t>
            </a:r>
            <a:r>
              <a:rPr lang="en-US" sz="3200" baseline="-25000" dirty="0" smtClean="0">
                <a:ea typeface="ＭＳ Ｐゴシック" panose="020B0600070205080204" pitchFamily="34" charset="-128"/>
              </a:rPr>
              <a:t>i</a:t>
            </a:r>
            <a:r>
              <a:rPr lang="en-US" sz="3200" dirty="0" smtClean="0">
                <a:ea typeface="ＭＳ Ｐゴシック" panose="020B0600070205080204" pitchFamily="34" charset="-128"/>
              </a:rPr>
              <a:t> + </a:t>
            </a:r>
            <a:r>
              <a:rPr lang="en-US" sz="3200" dirty="0" err="1" smtClean="0">
                <a:ea typeface="ＭＳ Ｐゴシック" panose="020B0600070205080204" pitchFamily="34" charset="-128"/>
              </a:rPr>
              <a:t>ac</a:t>
            </a:r>
            <a:r>
              <a:rPr lang="en-US" sz="3200" baseline="-25000" dirty="0" err="1" smtClean="0">
                <a:ea typeface="ＭＳ Ｐゴシック" panose="020B0600070205080204" pitchFamily="34" charset="-128"/>
              </a:rPr>
              <a:t>i</a:t>
            </a:r>
            <a:r>
              <a:rPr lang="en-US" sz="3200" dirty="0" smtClean="0">
                <a:ea typeface="ＭＳ Ｐゴシック" panose="020B0600070205080204" pitchFamily="34" charset="-128"/>
              </a:rPr>
              <a:t> + d</a:t>
            </a:r>
            <a:r>
              <a:rPr lang="en-US" sz="3200" baseline="-25000" dirty="0" smtClean="0">
                <a:ea typeface="ＭＳ Ｐゴシック" panose="020B0600070205080204" pitchFamily="34" charset="-128"/>
              </a:rPr>
              <a:t>o</a:t>
            </a:r>
            <a:r>
              <a:rPr lang="en-US" sz="3200" dirty="0" smtClean="0">
                <a:ea typeface="ＭＳ Ｐゴシック" panose="020B0600070205080204" pitchFamily="34" charset="-128"/>
              </a:rPr>
              <a:t> + </a:t>
            </a:r>
            <a:r>
              <a:rPr lang="en-US" sz="3200" dirty="0" err="1" smtClean="0">
                <a:ea typeface="ＭＳ Ｐゴシック" panose="020B0600070205080204" pitchFamily="34" charset="-128"/>
              </a:rPr>
              <a:t>bc</a:t>
            </a:r>
            <a:r>
              <a:rPr lang="en-US" sz="3200" baseline="-25000" dirty="0" err="1" smtClean="0">
                <a:ea typeface="ＭＳ Ｐゴシック" panose="020B0600070205080204" pitchFamily="34" charset="-128"/>
              </a:rPr>
              <a:t>o</a:t>
            </a:r>
            <a:r>
              <a:rPr lang="en-US" sz="3200" dirty="0" smtClean="0">
                <a:ea typeface="ＭＳ Ｐゴシック" panose="020B0600070205080204" pitchFamily="34" charset="-128"/>
              </a:rPr>
              <a:t> + </a:t>
            </a:r>
            <a:r>
              <a:rPr lang="en-US" sz="3200" dirty="0" err="1" smtClean="0">
                <a:ea typeface="ＭＳ Ｐゴシック" panose="020B0600070205080204" pitchFamily="34" charset="-128"/>
              </a:rPr>
              <a:t>g</a:t>
            </a:r>
            <a:r>
              <a:rPr lang="en-US" sz="3200" baseline="-25000" dirty="0" err="1" smtClean="0">
                <a:ea typeface="ＭＳ Ｐゴシック" panose="020B0600070205080204" pitchFamily="34" charset="-128"/>
              </a:rPr>
              <a:t>d</a:t>
            </a:r>
            <a:r>
              <a:rPr lang="en-US" sz="3200" dirty="0" smtClean="0">
                <a:ea typeface="ＭＳ Ｐゴシック" panose="020B0600070205080204" pitchFamily="34" charset="-128"/>
              </a:rPr>
              <a:t> + </a:t>
            </a:r>
            <a:r>
              <a:rPr lang="en-US" sz="3200" dirty="0" err="1" smtClean="0">
                <a:ea typeface="ＭＳ Ｐゴシック" panose="020B0600070205080204" pitchFamily="34" charset="-128"/>
              </a:rPr>
              <a:t>cg</a:t>
            </a:r>
            <a:r>
              <a:rPr lang="en-US" sz="3200" baseline="-25000" dirty="0" err="1" smtClean="0">
                <a:ea typeface="ＭＳ Ｐゴシック" panose="020B0600070205080204" pitchFamily="34" charset="-128"/>
              </a:rPr>
              <a:t>c</a:t>
            </a:r>
            <a:r>
              <a:rPr lang="en-US" sz="3200" dirty="0" smtClean="0">
                <a:ea typeface="ＭＳ Ｐゴシック" panose="020B0600070205080204" pitchFamily="34" charset="-128"/>
              </a:rPr>
              <a:t> + w + r</a:t>
            </a:r>
          </a:p>
          <a:p>
            <a:pPr lvl="1" eaLnBrk="1" hangingPunct="1"/>
            <a:r>
              <a:rPr lang="en-US" sz="3200" dirty="0" smtClean="0">
                <a:ea typeface="ＭＳ Ｐゴシック" panose="020B0600070205080204" pitchFamily="34" charset="-128"/>
              </a:rPr>
              <a:t>a, b, c, k can be adjusted based on actual data</a:t>
            </a:r>
          </a:p>
        </p:txBody>
      </p:sp>
      <p:sp>
        <p:nvSpPr>
          <p:cNvPr id="2" name="Footer Placeholder 1"/>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8320008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nchor="t"/>
          <a:lstStyle/>
          <a:p>
            <a:pPr eaLnBrk="1" hangingPunct="1"/>
            <a:r>
              <a:rPr lang="en-US" dirty="0" smtClean="0"/>
              <a:t>Component Level Metrics</a:t>
            </a:r>
          </a:p>
        </p:txBody>
      </p:sp>
      <p:sp>
        <p:nvSpPr>
          <p:cNvPr id="46083" name="Rectangle 3"/>
          <p:cNvSpPr>
            <a:spLocks noGrp="1" noChangeArrowheads="1"/>
          </p:cNvSpPr>
          <p:nvPr>
            <p:ph type="body" idx="1"/>
          </p:nvPr>
        </p:nvSpPr>
        <p:spPr>
          <a:xfrm>
            <a:off x="1484310" y="2057400"/>
            <a:ext cx="10018713" cy="4171949"/>
          </a:xfrm>
        </p:spPr>
        <p:txBody>
          <a:bodyPr anchor="t">
            <a:normAutofit/>
          </a:bodyPr>
          <a:lstStyle/>
          <a:p>
            <a:pPr eaLnBrk="1" hangingPunct="1">
              <a:lnSpc>
                <a:spcPct val="90000"/>
              </a:lnSpc>
            </a:pPr>
            <a:r>
              <a:rPr lang="en-US" dirty="0"/>
              <a:t>Cohesion (internal interaction) - a function of data objects</a:t>
            </a:r>
          </a:p>
          <a:p>
            <a:pPr eaLnBrk="1" hangingPunct="1">
              <a:lnSpc>
                <a:spcPct val="90000"/>
              </a:lnSpc>
            </a:pPr>
            <a:r>
              <a:rPr lang="en-US" dirty="0" smtClean="0"/>
              <a:t>Coupling </a:t>
            </a:r>
            <a:r>
              <a:rPr lang="en-US" dirty="0"/>
              <a:t>(external interaction) - a function of input and output parameters, global variables, and modules called</a:t>
            </a:r>
          </a:p>
          <a:p>
            <a:pPr eaLnBrk="1" hangingPunct="1">
              <a:lnSpc>
                <a:spcPct val="90000"/>
              </a:lnSpc>
            </a:pPr>
            <a:r>
              <a:rPr lang="en-US" dirty="0" smtClean="0"/>
              <a:t>Complexity </a:t>
            </a:r>
            <a:r>
              <a:rPr lang="en-US" dirty="0"/>
              <a:t>of program flow - hundreds have been proposed (e.g., </a:t>
            </a:r>
            <a:r>
              <a:rPr lang="en-US" dirty="0" err="1"/>
              <a:t>cyclomatic</a:t>
            </a:r>
            <a:r>
              <a:rPr lang="en-US" dirty="0"/>
              <a:t> complexity)</a:t>
            </a:r>
          </a:p>
          <a:p>
            <a:pPr eaLnBrk="1" hangingPunct="1">
              <a:lnSpc>
                <a:spcPct val="90000"/>
              </a:lnSpc>
            </a:pPr>
            <a:r>
              <a:rPr lang="en-US" dirty="0" smtClean="0"/>
              <a:t>Cohesion </a:t>
            </a:r>
            <a:r>
              <a:rPr lang="en-US" dirty="0"/>
              <a:t>– difficult to measure</a:t>
            </a:r>
          </a:p>
          <a:p>
            <a:pPr lvl="1" eaLnBrk="1" hangingPunct="1">
              <a:lnSpc>
                <a:spcPct val="90000"/>
              </a:lnSpc>
            </a:pPr>
            <a:r>
              <a:rPr lang="en-US" dirty="0" err="1">
                <a:ea typeface="ＭＳ Ｐゴシック" panose="020B0600070205080204" pitchFamily="34" charset="-128"/>
              </a:rPr>
              <a:t>Bieman</a:t>
            </a:r>
            <a:r>
              <a:rPr lang="en-US" dirty="0">
                <a:ea typeface="ＭＳ Ｐゴシック" panose="020B0600070205080204" pitchFamily="34" charset="-128"/>
              </a:rPr>
              <a:t> ’94, TSE 20(8)</a:t>
            </a:r>
          </a:p>
        </p:txBody>
      </p:sp>
      <p:sp>
        <p:nvSpPr>
          <p:cNvPr id="2" name="Footer Placeholder 1"/>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25043630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smtClean="0"/>
              <a:t>Using Metrics</a:t>
            </a:r>
          </a:p>
        </p:txBody>
      </p:sp>
      <p:sp>
        <p:nvSpPr>
          <p:cNvPr id="47107" name="Rectangle 3"/>
          <p:cNvSpPr>
            <a:spLocks noGrp="1" noChangeArrowheads="1"/>
          </p:cNvSpPr>
          <p:nvPr>
            <p:ph type="body" idx="1"/>
          </p:nvPr>
        </p:nvSpPr>
        <p:spPr/>
        <p:txBody>
          <a:bodyPr>
            <a:normAutofit fontScale="62500" lnSpcReduction="20000"/>
          </a:bodyPr>
          <a:lstStyle/>
          <a:p>
            <a:pPr eaLnBrk="1" hangingPunct="1">
              <a:lnSpc>
                <a:spcPct val="90000"/>
              </a:lnSpc>
            </a:pPr>
            <a:r>
              <a:rPr lang="en-US" sz="2800"/>
              <a:t>The Process</a:t>
            </a:r>
          </a:p>
          <a:p>
            <a:pPr lvl="1" eaLnBrk="1" hangingPunct="1">
              <a:lnSpc>
                <a:spcPct val="90000"/>
              </a:lnSpc>
            </a:pPr>
            <a:r>
              <a:rPr lang="en-US" sz="2400">
                <a:ea typeface="ＭＳ Ｐゴシック" panose="020B0600070205080204" pitchFamily="34" charset="-128"/>
              </a:rPr>
              <a:t>Select appropriate metrics for problem</a:t>
            </a:r>
          </a:p>
          <a:p>
            <a:pPr lvl="1" eaLnBrk="1" hangingPunct="1">
              <a:lnSpc>
                <a:spcPct val="90000"/>
              </a:lnSpc>
            </a:pPr>
            <a:r>
              <a:rPr lang="en-US" sz="2400">
                <a:ea typeface="ＭＳ Ｐゴシック" panose="020B0600070205080204" pitchFamily="34" charset="-128"/>
              </a:rPr>
              <a:t>Utilized metrics on problem</a:t>
            </a:r>
          </a:p>
          <a:p>
            <a:pPr lvl="1" eaLnBrk="1" hangingPunct="1">
              <a:lnSpc>
                <a:spcPct val="90000"/>
              </a:lnSpc>
            </a:pPr>
            <a:r>
              <a:rPr lang="en-US" sz="2400">
                <a:ea typeface="ＭＳ Ｐゴシック" panose="020B0600070205080204" pitchFamily="34" charset="-128"/>
              </a:rPr>
              <a:t>Assessment and feedback</a:t>
            </a:r>
          </a:p>
          <a:p>
            <a:pPr lvl="1" eaLnBrk="1" hangingPunct="1">
              <a:lnSpc>
                <a:spcPct val="90000"/>
              </a:lnSpc>
              <a:buFontTx/>
              <a:buNone/>
            </a:pPr>
            <a:endParaRPr lang="en-US" sz="2400">
              <a:ea typeface="ＭＳ Ｐゴシック" panose="020B0600070205080204" pitchFamily="34" charset="-128"/>
            </a:endParaRPr>
          </a:p>
          <a:p>
            <a:pPr eaLnBrk="1" hangingPunct="1">
              <a:lnSpc>
                <a:spcPct val="90000"/>
              </a:lnSpc>
            </a:pPr>
            <a:r>
              <a:rPr lang="en-US" sz="2800"/>
              <a:t>Formulate</a:t>
            </a:r>
          </a:p>
          <a:p>
            <a:pPr eaLnBrk="1" hangingPunct="1">
              <a:lnSpc>
                <a:spcPct val="90000"/>
              </a:lnSpc>
            </a:pPr>
            <a:r>
              <a:rPr lang="en-US" sz="2800"/>
              <a:t>Collect</a:t>
            </a:r>
          </a:p>
          <a:p>
            <a:pPr eaLnBrk="1" hangingPunct="1">
              <a:lnSpc>
                <a:spcPct val="90000"/>
              </a:lnSpc>
            </a:pPr>
            <a:r>
              <a:rPr lang="en-US" sz="2800"/>
              <a:t>Analysis</a:t>
            </a:r>
          </a:p>
          <a:p>
            <a:pPr eaLnBrk="1" hangingPunct="1">
              <a:lnSpc>
                <a:spcPct val="90000"/>
              </a:lnSpc>
            </a:pPr>
            <a:r>
              <a:rPr lang="en-US" sz="2800"/>
              <a:t>Interpretation</a:t>
            </a:r>
          </a:p>
          <a:p>
            <a:pPr eaLnBrk="1" hangingPunct="1">
              <a:lnSpc>
                <a:spcPct val="90000"/>
              </a:lnSpc>
            </a:pPr>
            <a:r>
              <a:rPr lang="en-US" sz="2800"/>
              <a:t>Feedback</a:t>
            </a:r>
          </a:p>
        </p:txBody>
      </p:sp>
      <p:sp>
        <p:nvSpPr>
          <p:cNvPr id="2" name="Footer Placeholder 1"/>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38238280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smtClean="0"/>
              <a:t>Metrics for the Object Oriented</a:t>
            </a:r>
          </a:p>
        </p:txBody>
      </p:sp>
      <p:sp>
        <p:nvSpPr>
          <p:cNvPr id="48131" name="Rectangle 3"/>
          <p:cNvSpPr>
            <a:spLocks noGrp="1" noChangeArrowheads="1"/>
          </p:cNvSpPr>
          <p:nvPr>
            <p:ph type="body" idx="1"/>
          </p:nvPr>
        </p:nvSpPr>
        <p:spPr>
          <a:xfrm>
            <a:off x="1484310" y="2214563"/>
            <a:ext cx="10018713" cy="3614737"/>
          </a:xfrm>
        </p:spPr>
        <p:txBody>
          <a:bodyPr anchor="t">
            <a:normAutofit/>
          </a:bodyPr>
          <a:lstStyle/>
          <a:p>
            <a:pPr eaLnBrk="1" hangingPunct="1">
              <a:lnSpc>
                <a:spcPct val="90000"/>
              </a:lnSpc>
            </a:pPr>
            <a:r>
              <a:rPr lang="en-US" sz="2800" dirty="0" err="1" smtClean="0"/>
              <a:t>Chidamber</a:t>
            </a:r>
            <a:r>
              <a:rPr lang="en-US" sz="2800" dirty="0" smtClean="0"/>
              <a:t> &amp; </a:t>
            </a:r>
            <a:r>
              <a:rPr lang="en-US" sz="2800" dirty="0" err="1" smtClean="0"/>
              <a:t>Kemerer</a:t>
            </a:r>
            <a:r>
              <a:rPr lang="en-US" sz="2800" dirty="0" smtClean="0"/>
              <a:t> ’94 TSE 20(6)</a:t>
            </a:r>
          </a:p>
          <a:p>
            <a:pPr eaLnBrk="1" hangingPunct="1">
              <a:lnSpc>
                <a:spcPct val="90000"/>
              </a:lnSpc>
            </a:pPr>
            <a:r>
              <a:rPr lang="en-US" sz="2800" dirty="0" smtClean="0"/>
              <a:t>Metrics specifically designed to address object oriented software</a:t>
            </a:r>
          </a:p>
          <a:p>
            <a:pPr eaLnBrk="1" hangingPunct="1">
              <a:lnSpc>
                <a:spcPct val="90000"/>
              </a:lnSpc>
            </a:pPr>
            <a:r>
              <a:rPr lang="en-US" sz="2800" dirty="0" smtClean="0"/>
              <a:t>Class oriented metrics</a:t>
            </a:r>
          </a:p>
          <a:p>
            <a:pPr eaLnBrk="1" hangingPunct="1">
              <a:lnSpc>
                <a:spcPct val="90000"/>
              </a:lnSpc>
            </a:pPr>
            <a:r>
              <a:rPr lang="en-US" sz="2800" dirty="0" smtClean="0"/>
              <a:t>Direct measures</a:t>
            </a:r>
          </a:p>
        </p:txBody>
      </p:sp>
      <p:sp>
        <p:nvSpPr>
          <p:cNvPr id="2" name="Footer Placeholder 1"/>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25990761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a:xfrm>
            <a:off x="2224088" y="152401"/>
            <a:ext cx="8229600" cy="1143000"/>
          </a:xfrm>
        </p:spPr>
        <p:txBody>
          <a:bodyPr/>
          <a:lstStyle/>
          <a:p>
            <a:pPr eaLnBrk="1" hangingPunct="1"/>
            <a:r>
              <a:rPr lang="en-US" dirty="0" smtClean="0"/>
              <a:t>Weighted Methods per Class</a:t>
            </a:r>
          </a:p>
        </p:txBody>
      </p:sp>
      <p:sp>
        <p:nvSpPr>
          <p:cNvPr id="49156" name="Rectangle 3"/>
          <p:cNvSpPr>
            <a:spLocks noGrp="1" noChangeArrowheads="1"/>
          </p:cNvSpPr>
          <p:nvPr>
            <p:ph type="body" idx="1"/>
          </p:nvPr>
        </p:nvSpPr>
        <p:spPr>
          <a:xfrm>
            <a:off x="1981200" y="1600200"/>
            <a:ext cx="9405938" cy="5029200"/>
          </a:xfrm>
        </p:spPr>
        <p:txBody>
          <a:bodyPr>
            <a:normAutofit lnSpcReduction="10000"/>
          </a:bodyPr>
          <a:lstStyle/>
          <a:p>
            <a:pPr algn="ctr" eaLnBrk="1" hangingPunct="1">
              <a:lnSpc>
                <a:spcPct val="80000"/>
              </a:lnSpc>
              <a:buFontTx/>
              <a:buNone/>
            </a:pPr>
            <a:r>
              <a:rPr lang="en-US" sz="2800" dirty="0"/>
              <a:t>WMC = </a:t>
            </a:r>
          </a:p>
          <a:p>
            <a:pPr eaLnBrk="1" hangingPunct="1">
              <a:lnSpc>
                <a:spcPct val="80000"/>
              </a:lnSpc>
            </a:pPr>
            <a:endParaRPr lang="en-US" sz="2800" i="1" dirty="0"/>
          </a:p>
          <a:p>
            <a:pPr eaLnBrk="1" hangingPunct="1">
              <a:lnSpc>
                <a:spcPct val="80000"/>
              </a:lnSpc>
            </a:pPr>
            <a:r>
              <a:rPr lang="en-US" sz="2800" i="1" dirty="0"/>
              <a:t>c</a:t>
            </a:r>
            <a:r>
              <a:rPr lang="en-US" sz="2800" i="1" baseline="-25000" dirty="0"/>
              <a:t>i</a:t>
            </a:r>
            <a:r>
              <a:rPr lang="en-US" sz="2800" dirty="0"/>
              <a:t> is the complexity (e.g., volume, </a:t>
            </a:r>
            <a:r>
              <a:rPr lang="en-US" sz="2800" dirty="0" err="1"/>
              <a:t>cyclomatic</a:t>
            </a:r>
            <a:r>
              <a:rPr lang="en-US" sz="2800" dirty="0"/>
              <a:t> complexity, etc.) of each method</a:t>
            </a:r>
          </a:p>
          <a:p>
            <a:pPr eaLnBrk="1" hangingPunct="1">
              <a:lnSpc>
                <a:spcPct val="80000"/>
              </a:lnSpc>
            </a:pPr>
            <a:endParaRPr lang="en-US" sz="2800" dirty="0"/>
          </a:p>
          <a:p>
            <a:pPr>
              <a:lnSpc>
                <a:spcPct val="80000"/>
              </a:lnSpc>
            </a:pPr>
            <a:r>
              <a:rPr lang="en-US" sz="2800" dirty="0"/>
              <a:t>Viewpoints: (of </a:t>
            </a:r>
            <a:r>
              <a:rPr lang="en-US" sz="2800" dirty="0" err="1"/>
              <a:t>Chidamber</a:t>
            </a:r>
            <a:r>
              <a:rPr lang="en-US" sz="2800" dirty="0"/>
              <a:t> and </a:t>
            </a:r>
            <a:r>
              <a:rPr lang="en-US" sz="2800" dirty="0" err="1"/>
              <a:t>Kemerer</a:t>
            </a:r>
            <a:r>
              <a:rPr lang="en-US" sz="2800" dirty="0"/>
              <a:t>)</a:t>
            </a:r>
            <a:br>
              <a:rPr lang="en-US" sz="2800" dirty="0"/>
            </a:br>
            <a:r>
              <a:rPr lang="en-US" sz="2800" dirty="0"/>
              <a:t/>
            </a:r>
            <a:br>
              <a:rPr lang="en-US" sz="2800" dirty="0"/>
            </a:br>
            <a:r>
              <a:rPr lang="en-US" sz="2000" dirty="0"/>
              <a:t>-The number of methods and complexity of methods is an indicator of </a:t>
            </a:r>
            <a:r>
              <a:rPr lang="en-US" sz="2000" b="1" i="1" dirty="0"/>
              <a:t>how much time and effort is required to develop and maintain</a:t>
            </a:r>
            <a:r>
              <a:rPr lang="en-US" sz="2000" dirty="0"/>
              <a:t> the object</a:t>
            </a:r>
            <a:br>
              <a:rPr lang="en-US" sz="2000" dirty="0"/>
            </a:br>
            <a:r>
              <a:rPr lang="en-US" sz="2000" dirty="0"/>
              <a:t/>
            </a:r>
            <a:br>
              <a:rPr lang="en-US" sz="2000" dirty="0"/>
            </a:br>
            <a:r>
              <a:rPr lang="en-US" sz="2000" dirty="0"/>
              <a:t>-The </a:t>
            </a:r>
            <a:r>
              <a:rPr lang="en-US" sz="2000" b="1" i="1" dirty="0"/>
              <a:t>larger the number of methods</a:t>
            </a:r>
            <a:r>
              <a:rPr lang="en-US" sz="2000" i="1" dirty="0"/>
              <a:t> in an object, the greater the potential </a:t>
            </a:r>
            <a:r>
              <a:rPr lang="en-US" sz="2000" b="1" i="1" dirty="0"/>
              <a:t>impact on the children</a:t>
            </a:r>
            <a:r>
              <a:rPr lang="en-US" sz="2000" i="1" dirty="0"/>
              <a:t/>
            </a:r>
            <a:br>
              <a:rPr lang="en-US" sz="2000" i="1" dirty="0"/>
            </a:br>
            <a:r>
              <a:rPr lang="en-US" sz="2000" dirty="0"/>
              <a:t/>
            </a:r>
            <a:br>
              <a:rPr lang="en-US" sz="2000" dirty="0"/>
            </a:br>
            <a:r>
              <a:rPr lang="en-US" sz="2000" dirty="0"/>
              <a:t>-Objects with </a:t>
            </a:r>
            <a:r>
              <a:rPr lang="en-US" sz="2000" b="1" i="1" dirty="0"/>
              <a:t>large number of methods</a:t>
            </a:r>
            <a:r>
              <a:rPr lang="en-US" sz="2000" dirty="0"/>
              <a:t> are likely to be more application specific, </a:t>
            </a:r>
            <a:r>
              <a:rPr lang="en-US" sz="2000" b="1" i="1" dirty="0"/>
              <a:t>limiting the possible reuse</a:t>
            </a:r>
          </a:p>
          <a:p>
            <a:pPr eaLnBrk="1" hangingPunct="1">
              <a:lnSpc>
                <a:spcPct val="80000"/>
              </a:lnSpc>
            </a:pPr>
            <a:endParaRPr lang="en-US" sz="2000" dirty="0"/>
          </a:p>
        </p:txBody>
      </p:sp>
      <p:sp>
        <p:nvSpPr>
          <p:cNvPr id="49157" name="Rectangle 5"/>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id-ID" sz="1800"/>
          </a:p>
        </p:txBody>
      </p:sp>
      <p:graphicFrame>
        <p:nvGraphicFramePr>
          <p:cNvPr id="49154" name="Object 2"/>
          <p:cNvGraphicFramePr>
            <a:graphicFrameLocks noChangeAspect="1"/>
          </p:cNvGraphicFramePr>
          <p:nvPr>
            <p:extLst>
              <p:ext uri="{D42A27DB-BD31-4B8C-83A1-F6EECF244321}">
                <p14:modId xmlns:p14="http://schemas.microsoft.com/office/powerpoint/2010/main" val="2194667387"/>
              </p:ext>
            </p:extLst>
          </p:nvPr>
        </p:nvGraphicFramePr>
        <p:xfrm>
          <a:off x="7310438" y="1295401"/>
          <a:ext cx="803910" cy="1004887"/>
        </p:xfrm>
        <a:graphic>
          <a:graphicData uri="http://schemas.openxmlformats.org/presentationml/2006/ole">
            <mc:AlternateContent xmlns:mc="http://schemas.openxmlformats.org/markup-compatibility/2006">
              <mc:Choice xmlns:v="urn:schemas-microsoft-com:vml" Requires="v">
                <p:oleObj spid="_x0000_s2139" name="Equation" r:id="rId4" imgW="571252" imgH="710891" progId="Equation.3">
                  <p:embed/>
                </p:oleObj>
              </mc:Choice>
              <mc:Fallback>
                <p:oleObj name="Equation" r:id="rId4" imgW="571252" imgH="710891"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0438" y="1295401"/>
                        <a:ext cx="803910" cy="1004887"/>
                      </a:xfrm>
                      <a:prstGeom prst="rect">
                        <a:avLst/>
                      </a:prstGeom>
                      <a:noFill/>
                    </p:spPr>
                  </p:pic>
                </p:oleObj>
              </mc:Fallback>
            </mc:AlternateContent>
          </a:graphicData>
        </a:graphic>
      </p:graphicFrame>
      <p:sp>
        <p:nvSpPr>
          <p:cNvPr id="2" name="Footer Placeholder 1"/>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332299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a:t>Depth of Inheritance Tree</a:t>
            </a:r>
            <a:endParaRPr lang="id-ID" dirty="0"/>
          </a:p>
        </p:txBody>
      </p:sp>
      <p:sp>
        <p:nvSpPr>
          <p:cNvPr id="3" name="Content Placeholder 2"/>
          <p:cNvSpPr>
            <a:spLocks noGrp="1"/>
          </p:cNvSpPr>
          <p:nvPr>
            <p:ph idx="1"/>
          </p:nvPr>
        </p:nvSpPr>
        <p:spPr>
          <a:xfrm>
            <a:off x="1484310" y="2143125"/>
            <a:ext cx="10018713" cy="3943350"/>
          </a:xfrm>
        </p:spPr>
        <p:txBody>
          <a:bodyPr anchor="t"/>
          <a:lstStyle/>
          <a:p>
            <a:r>
              <a:rPr lang="en-US" sz="2800" dirty="0"/>
              <a:t>DIT is the maximum length from a node to the root (base class)</a:t>
            </a:r>
          </a:p>
          <a:p>
            <a:endParaRPr lang="en-US" sz="2800" dirty="0"/>
          </a:p>
          <a:p>
            <a:r>
              <a:rPr lang="en-US" sz="2800" dirty="0"/>
              <a:t>Viewpoints:</a:t>
            </a:r>
          </a:p>
          <a:p>
            <a:pPr lvl="1"/>
            <a:r>
              <a:rPr lang="en-US" dirty="0"/>
              <a:t>Lower level subclasses inherit a number of methods making behavior harder to predict</a:t>
            </a:r>
          </a:p>
          <a:p>
            <a:pPr lvl="1"/>
            <a:r>
              <a:rPr lang="en-US" dirty="0"/>
              <a:t>Deeper trees indicate greater design complexity </a:t>
            </a:r>
          </a:p>
        </p:txBody>
      </p:sp>
      <p:sp>
        <p:nvSpPr>
          <p:cNvPr id="4" name="Footer Placeholder 3"/>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37735775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nchor="t"/>
          <a:lstStyle/>
          <a:p>
            <a:pPr eaLnBrk="1" hangingPunct="1"/>
            <a:r>
              <a:rPr lang="en-US" dirty="0" smtClean="0"/>
              <a:t>Number of Children</a:t>
            </a:r>
          </a:p>
        </p:txBody>
      </p:sp>
      <p:sp>
        <p:nvSpPr>
          <p:cNvPr id="51203" name="Rectangle 3"/>
          <p:cNvSpPr>
            <a:spLocks noGrp="1" noChangeArrowheads="1"/>
          </p:cNvSpPr>
          <p:nvPr>
            <p:ph type="body" idx="1"/>
          </p:nvPr>
        </p:nvSpPr>
        <p:spPr>
          <a:xfrm>
            <a:off x="1728788" y="1685925"/>
            <a:ext cx="9774236" cy="4657726"/>
          </a:xfrm>
        </p:spPr>
        <p:txBody>
          <a:bodyPr anchor="t">
            <a:normAutofit/>
          </a:bodyPr>
          <a:lstStyle/>
          <a:p>
            <a:pPr eaLnBrk="1" hangingPunct="1">
              <a:lnSpc>
                <a:spcPct val="80000"/>
              </a:lnSpc>
            </a:pPr>
            <a:r>
              <a:rPr lang="en-US" sz="2800" dirty="0"/>
              <a:t>NOC is the number of subclasses immediately subordinate to a class</a:t>
            </a:r>
          </a:p>
          <a:p>
            <a:pPr eaLnBrk="1" hangingPunct="1">
              <a:lnSpc>
                <a:spcPct val="80000"/>
              </a:lnSpc>
            </a:pPr>
            <a:endParaRPr lang="en-US" sz="2800" dirty="0"/>
          </a:p>
          <a:p>
            <a:pPr eaLnBrk="1" hangingPunct="1">
              <a:lnSpc>
                <a:spcPct val="80000"/>
              </a:lnSpc>
            </a:pPr>
            <a:r>
              <a:rPr lang="en-US" sz="2800" dirty="0"/>
              <a:t>Viewpoints:</a:t>
            </a:r>
          </a:p>
          <a:p>
            <a:pPr lvl="1">
              <a:lnSpc>
                <a:spcPct val="80000"/>
              </a:lnSpc>
            </a:pPr>
            <a:r>
              <a:rPr lang="en-US" sz="2400" dirty="0"/>
              <a:t>As NOC grows, reuse increases - but the abstraction may be diluted</a:t>
            </a:r>
          </a:p>
          <a:p>
            <a:pPr lvl="1">
              <a:lnSpc>
                <a:spcPct val="80000"/>
              </a:lnSpc>
            </a:pPr>
            <a:r>
              <a:rPr lang="en-US" sz="2400" dirty="0"/>
              <a:t>Depth is generally better than breadth in class hierarchy, since it promotes reuse of methods through inheritance </a:t>
            </a:r>
          </a:p>
          <a:p>
            <a:pPr lvl="1">
              <a:lnSpc>
                <a:spcPct val="80000"/>
              </a:lnSpc>
            </a:pPr>
            <a:r>
              <a:rPr lang="en-US" sz="2400" dirty="0"/>
              <a:t>Classes higher up in the hierarchy should have more sub-classes then those lower down</a:t>
            </a:r>
          </a:p>
          <a:p>
            <a:pPr lvl="1">
              <a:lnSpc>
                <a:spcPct val="80000"/>
              </a:lnSpc>
            </a:pPr>
            <a:r>
              <a:rPr lang="en-US" sz="2400" dirty="0"/>
              <a:t>NOC gives an idea of the potential influence a class has on the design: classes with large number of children may require more testing</a:t>
            </a:r>
          </a:p>
        </p:txBody>
      </p:sp>
      <p:sp>
        <p:nvSpPr>
          <p:cNvPr id="2" name="Footer Placeholder 1"/>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25109337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nchor="t"/>
          <a:lstStyle/>
          <a:p>
            <a:pPr eaLnBrk="1" hangingPunct="1"/>
            <a:r>
              <a:rPr lang="en-US" dirty="0" smtClean="0"/>
              <a:t>Coupling between Classes</a:t>
            </a:r>
          </a:p>
        </p:txBody>
      </p:sp>
      <p:sp>
        <p:nvSpPr>
          <p:cNvPr id="52227" name="Rectangle 3"/>
          <p:cNvSpPr>
            <a:spLocks noGrp="1" noChangeArrowheads="1"/>
          </p:cNvSpPr>
          <p:nvPr>
            <p:ph type="body" idx="1"/>
          </p:nvPr>
        </p:nvSpPr>
        <p:spPr>
          <a:xfrm>
            <a:off x="1981200" y="1600200"/>
            <a:ext cx="9521824" cy="4953000"/>
          </a:xfrm>
        </p:spPr>
        <p:txBody>
          <a:bodyPr anchor="t">
            <a:normAutofit/>
          </a:bodyPr>
          <a:lstStyle/>
          <a:p>
            <a:pPr eaLnBrk="1" hangingPunct="1"/>
            <a:r>
              <a:rPr lang="en-US" dirty="0"/>
              <a:t>CBO is the number of collaborations between two classes (fan-out of a class C)</a:t>
            </a:r>
          </a:p>
          <a:p>
            <a:pPr lvl="1" eaLnBrk="1" hangingPunct="1"/>
            <a:r>
              <a:rPr lang="en-US" dirty="0"/>
              <a:t>the number of other classes that are referenced in the class C (a reference to another class, A, is an reference to a method or a data member of class A)  </a:t>
            </a:r>
          </a:p>
          <a:p>
            <a:pPr eaLnBrk="1" hangingPunct="1"/>
            <a:r>
              <a:rPr lang="en-US" dirty="0"/>
              <a:t>Viewpoints:</a:t>
            </a:r>
          </a:p>
          <a:p>
            <a:pPr lvl="1"/>
            <a:r>
              <a:rPr lang="en-US" dirty="0"/>
              <a:t>As collaboration increases reuse decreases</a:t>
            </a:r>
          </a:p>
          <a:p>
            <a:pPr lvl="1"/>
            <a:r>
              <a:rPr lang="en-US" dirty="0"/>
              <a:t>High fan-outs represent class coupling to other classes/objects and thus are undesirable </a:t>
            </a:r>
          </a:p>
          <a:p>
            <a:pPr lvl="1"/>
            <a:r>
              <a:rPr lang="en-US" dirty="0"/>
              <a:t>High fan-ins represent good object designs and high level of reuse </a:t>
            </a:r>
          </a:p>
          <a:p>
            <a:pPr lvl="1"/>
            <a:r>
              <a:rPr lang="en-US" dirty="0"/>
              <a:t>Not possible to maintain high fan-in and low fan outs across the entire system </a:t>
            </a:r>
          </a:p>
        </p:txBody>
      </p:sp>
      <p:sp>
        <p:nvSpPr>
          <p:cNvPr id="2" name="Footer Placeholder 1"/>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20098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dirty="0" smtClean="0"/>
              <a:t>Why Measure Software?</a:t>
            </a:r>
          </a:p>
        </p:txBody>
      </p:sp>
      <p:sp>
        <p:nvSpPr>
          <p:cNvPr id="16387" name="Rectangle 3"/>
          <p:cNvSpPr>
            <a:spLocks noGrp="1" noChangeArrowheads="1"/>
          </p:cNvSpPr>
          <p:nvPr>
            <p:ph type="body" idx="1"/>
          </p:nvPr>
        </p:nvSpPr>
        <p:spPr/>
        <p:txBody>
          <a:bodyPr anchor="t">
            <a:normAutofit/>
          </a:bodyPr>
          <a:lstStyle/>
          <a:p>
            <a:pPr eaLnBrk="1" hangingPunct="1"/>
            <a:r>
              <a:rPr lang="en-US" sz="2800" dirty="0" smtClean="0">
                <a:solidFill>
                  <a:srgbClr val="FF0000"/>
                </a:solidFill>
              </a:rPr>
              <a:t>Determine</a:t>
            </a:r>
            <a:r>
              <a:rPr lang="en-US" sz="2800" dirty="0" smtClean="0"/>
              <a:t> the quality of the current product or process</a:t>
            </a:r>
          </a:p>
          <a:p>
            <a:pPr eaLnBrk="1" hangingPunct="1"/>
            <a:r>
              <a:rPr lang="en-US" sz="2800" dirty="0" smtClean="0">
                <a:solidFill>
                  <a:srgbClr val="FF0000"/>
                </a:solidFill>
              </a:rPr>
              <a:t>Predict</a:t>
            </a:r>
            <a:r>
              <a:rPr lang="en-US" sz="2800" dirty="0" smtClean="0"/>
              <a:t> qualities of a product or process</a:t>
            </a:r>
          </a:p>
          <a:p>
            <a:pPr eaLnBrk="1" hangingPunct="1"/>
            <a:r>
              <a:rPr lang="en-US" sz="2800" dirty="0" smtClean="0">
                <a:solidFill>
                  <a:srgbClr val="FF0000"/>
                </a:solidFill>
              </a:rPr>
              <a:t>Improve</a:t>
            </a:r>
            <a:r>
              <a:rPr lang="en-US" sz="2800" dirty="0" smtClean="0"/>
              <a:t> quality of a product or process</a:t>
            </a:r>
          </a:p>
        </p:txBody>
      </p:sp>
      <p:sp>
        <p:nvSpPr>
          <p:cNvPr id="2" name="Footer Placeholder 1"/>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38677908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nchor="t"/>
          <a:lstStyle/>
          <a:p>
            <a:pPr eaLnBrk="1" hangingPunct="1"/>
            <a:r>
              <a:rPr lang="en-US" dirty="0" smtClean="0"/>
              <a:t>Response for a Class</a:t>
            </a:r>
          </a:p>
        </p:txBody>
      </p:sp>
      <p:sp>
        <p:nvSpPr>
          <p:cNvPr id="53251" name="Rectangle 3"/>
          <p:cNvSpPr>
            <a:spLocks noGrp="1" noChangeArrowheads="1"/>
          </p:cNvSpPr>
          <p:nvPr>
            <p:ph type="body" idx="1"/>
          </p:nvPr>
        </p:nvSpPr>
        <p:spPr>
          <a:xfrm>
            <a:off x="1484310" y="1614489"/>
            <a:ext cx="10018713" cy="4529136"/>
          </a:xfrm>
        </p:spPr>
        <p:txBody>
          <a:bodyPr anchor="t">
            <a:normAutofit/>
          </a:bodyPr>
          <a:lstStyle/>
          <a:p>
            <a:pPr eaLnBrk="1" hangingPunct="1"/>
            <a:r>
              <a:rPr lang="en-US" sz="2800" dirty="0"/>
              <a:t>RFC is the number of methods that could be called in response to a message to a class (local + remote)</a:t>
            </a:r>
          </a:p>
          <a:p>
            <a:pPr eaLnBrk="1" hangingPunct="1"/>
            <a:endParaRPr lang="en-US" sz="2800" dirty="0"/>
          </a:p>
          <a:p>
            <a:pPr eaLnBrk="1" hangingPunct="1"/>
            <a:r>
              <a:rPr lang="en-US" sz="2800" dirty="0" smtClean="0"/>
              <a:t>Viewpoints: </a:t>
            </a:r>
            <a:r>
              <a:rPr lang="en-US" sz="2800" dirty="0" smtClean="0">
                <a:solidFill>
                  <a:srgbClr val="C00000"/>
                </a:solidFill>
              </a:rPr>
              <a:t>As </a:t>
            </a:r>
            <a:r>
              <a:rPr lang="en-US" sz="2800" dirty="0">
                <a:solidFill>
                  <a:srgbClr val="C00000"/>
                </a:solidFill>
              </a:rPr>
              <a:t>RFC increases</a:t>
            </a:r>
          </a:p>
          <a:p>
            <a:pPr lvl="1"/>
            <a:r>
              <a:rPr lang="en-US" sz="2400" dirty="0"/>
              <a:t>testing effort increases</a:t>
            </a:r>
          </a:p>
          <a:p>
            <a:pPr lvl="1"/>
            <a:r>
              <a:rPr lang="en-US" sz="2400" dirty="0"/>
              <a:t>greater the complexity of the object </a:t>
            </a:r>
          </a:p>
          <a:p>
            <a:pPr lvl="1"/>
            <a:r>
              <a:rPr lang="en-US" sz="2400" dirty="0"/>
              <a:t>harder it is to understand </a:t>
            </a:r>
          </a:p>
          <a:p>
            <a:pPr eaLnBrk="1" hangingPunct="1"/>
            <a:endParaRPr lang="en-US" sz="2800" dirty="0"/>
          </a:p>
        </p:txBody>
      </p:sp>
      <p:sp>
        <p:nvSpPr>
          <p:cNvPr id="2" name="Footer Placeholder 1"/>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23097415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nchor="t"/>
          <a:lstStyle/>
          <a:p>
            <a:pPr eaLnBrk="1" hangingPunct="1"/>
            <a:r>
              <a:rPr lang="en-US" dirty="0" smtClean="0"/>
              <a:t>Lack of Cohesion in Methods</a:t>
            </a:r>
          </a:p>
        </p:txBody>
      </p:sp>
      <p:sp>
        <p:nvSpPr>
          <p:cNvPr id="54275" name="Rectangle 3"/>
          <p:cNvSpPr>
            <a:spLocks noGrp="1" noChangeArrowheads="1"/>
          </p:cNvSpPr>
          <p:nvPr>
            <p:ph type="body" idx="1"/>
          </p:nvPr>
        </p:nvSpPr>
        <p:spPr>
          <a:xfrm>
            <a:off x="1484310" y="2228850"/>
            <a:ext cx="10018713" cy="3829049"/>
          </a:xfrm>
        </p:spPr>
        <p:txBody>
          <a:bodyPr>
            <a:normAutofit/>
          </a:bodyPr>
          <a:lstStyle/>
          <a:p>
            <a:pPr eaLnBrk="1" hangingPunct="1"/>
            <a:r>
              <a:rPr lang="en-US" sz="2800" dirty="0" smtClean="0"/>
              <a:t>LCOM – poorly described in [Pressman, 2010]</a:t>
            </a:r>
          </a:p>
          <a:p>
            <a:pPr eaLnBrk="1" hangingPunct="1"/>
            <a:endParaRPr lang="en-US" sz="2800" dirty="0" smtClean="0"/>
          </a:p>
          <a:p>
            <a:pPr eaLnBrk="1" hangingPunct="1"/>
            <a:r>
              <a:rPr lang="en-US" sz="2800" dirty="0" smtClean="0"/>
              <a:t>Class </a:t>
            </a:r>
            <a:r>
              <a:rPr lang="en-US" sz="2800" i="1" dirty="0" err="1" smtClean="0"/>
              <a:t>C</a:t>
            </a:r>
            <a:r>
              <a:rPr lang="en-US" sz="2800" i="1" baseline="-25000" dirty="0" err="1" smtClean="0"/>
              <a:t>k</a:t>
            </a:r>
            <a:r>
              <a:rPr lang="en-US" sz="2800" dirty="0" smtClean="0"/>
              <a:t> with </a:t>
            </a:r>
            <a:r>
              <a:rPr lang="en-US" sz="2800" i="1" dirty="0" smtClean="0"/>
              <a:t>n</a:t>
            </a:r>
            <a:r>
              <a:rPr lang="en-US" sz="2800" dirty="0" smtClean="0"/>
              <a:t> methods </a:t>
            </a:r>
            <a:r>
              <a:rPr lang="en-US" sz="2800" i="1" dirty="0" smtClean="0"/>
              <a:t>M</a:t>
            </a:r>
            <a:r>
              <a:rPr lang="en-US" sz="2800" i="1" baseline="-25000" dirty="0" smtClean="0"/>
              <a:t>1</a:t>
            </a:r>
            <a:r>
              <a:rPr lang="en-US" sz="2800" i="1" dirty="0" smtClean="0"/>
              <a:t>,…</a:t>
            </a:r>
            <a:r>
              <a:rPr lang="en-US" sz="2800" i="1" dirty="0" err="1" smtClean="0"/>
              <a:t>M</a:t>
            </a:r>
            <a:r>
              <a:rPr lang="en-US" sz="2800" i="1" baseline="-25000" dirty="0" err="1" smtClean="0"/>
              <a:t>n</a:t>
            </a:r>
            <a:endParaRPr lang="en-US" sz="2800" i="1" baseline="-25000" dirty="0" smtClean="0"/>
          </a:p>
          <a:p>
            <a:pPr eaLnBrk="1" hangingPunct="1"/>
            <a:endParaRPr lang="en-US" sz="2800" i="1" baseline="-25000" dirty="0" smtClean="0"/>
          </a:p>
          <a:p>
            <a:pPr eaLnBrk="1" hangingPunct="1"/>
            <a:r>
              <a:rPr lang="en-US" sz="2800" i="1" dirty="0" err="1" smtClean="0"/>
              <a:t>I</a:t>
            </a:r>
            <a:r>
              <a:rPr lang="en-US" sz="2800" i="1" baseline="-25000" dirty="0" err="1" smtClean="0"/>
              <a:t>j</a:t>
            </a:r>
            <a:r>
              <a:rPr lang="en-US" sz="2800" dirty="0" smtClean="0"/>
              <a:t> is the set of instance variables used by </a:t>
            </a:r>
            <a:r>
              <a:rPr lang="en-US" sz="2800" i="1" dirty="0" err="1" smtClean="0"/>
              <a:t>M</a:t>
            </a:r>
            <a:r>
              <a:rPr lang="en-US" sz="2800" i="1" baseline="-25000" dirty="0" err="1" smtClean="0"/>
              <a:t>j</a:t>
            </a:r>
            <a:endParaRPr lang="en-US" sz="2800" i="1" baseline="-25000" dirty="0" smtClean="0"/>
          </a:p>
          <a:p>
            <a:pPr eaLnBrk="1" hangingPunct="1"/>
            <a:endParaRPr lang="en-US" sz="2800" dirty="0" smtClean="0"/>
          </a:p>
        </p:txBody>
      </p:sp>
      <p:sp>
        <p:nvSpPr>
          <p:cNvPr id="2" name="Footer Placeholder 1"/>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18630733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smtClean="0"/>
              <a:t>LCOM</a:t>
            </a:r>
          </a:p>
        </p:txBody>
      </p:sp>
      <p:sp>
        <p:nvSpPr>
          <p:cNvPr id="55299" name="Rectangle 3"/>
          <p:cNvSpPr>
            <a:spLocks noGrp="1" noChangeArrowheads="1"/>
          </p:cNvSpPr>
          <p:nvPr>
            <p:ph type="body" idx="1"/>
          </p:nvPr>
        </p:nvSpPr>
        <p:spPr>
          <a:xfrm>
            <a:off x="1484310" y="2143125"/>
            <a:ext cx="10018713" cy="4086225"/>
          </a:xfrm>
        </p:spPr>
        <p:txBody>
          <a:bodyPr>
            <a:normAutofit/>
          </a:bodyPr>
          <a:lstStyle/>
          <a:p>
            <a:pPr eaLnBrk="1" hangingPunct="1"/>
            <a:r>
              <a:rPr lang="en-US" dirty="0" smtClean="0"/>
              <a:t>There are </a:t>
            </a:r>
            <a:r>
              <a:rPr lang="en-US" i="1" dirty="0" smtClean="0"/>
              <a:t>n</a:t>
            </a:r>
            <a:r>
              <a:rPr lang="en-US" dirty="0" smtClean="0"/>
              <a:t> such sets </a:t>
            </a:r>
            <a:r>
              <a:rPr lang="en-US" i="1" dirty="0" smtClean="0"/>
              <a:t>I</a:t>
            </a:r>
            <a:r>
              <a:rPr lang="en-US" i="1" baseline="-25000" dirty="0" smtClean="0"/>
              <a:t>1</a:t>
            </a:r>
            <a:r>
              <a:rPr lang="en-US" dirty="0" smtClean="0"/>
              <a:t> ,…, </a:t>
            </a:r>
            <a:r>
              <a:rPr lang="en-US" i="1" dirty="0" smtClean="0"/>
              <a:t>I</a:t>
            </a:r>
            <a:r>
              <a:rPr lang="en-US" i="1" baseline="-25000" dirty="0" smtClean="0"/>
              <a:t>n</a:t>
            </a:r>
            <a:r>
              <a:rPr lang="en-US" dirty="0" smtClean="0"/>
              <a:t> </a:t>
            </a:r>
          </a:p>
          <a:p>
            <a:pPr lvl="1" eaLnBrk="1" hangingPunct="1"/>
            <a:r>
              <a:rPr lang="en-US" i="1" dirty="0" smtClean="0">
                <a:ea typeface="ＭＳ Ｐゴシック" panose="020B0600070205080204" pitchFamily="34" charset="-128"/>
              </a:rPr>
              <a:t>P</a:t>
            </a:r>
            <a:r>
              <a:rPr lang="en-US" dirty="0" smtClean="0">
                <a:ea typeface="ＭＳ Ｐゴシック" panose="020B0600070205080204" pitchFamily="34" charset="-128"/>
              </a:rPr>
              <a:t> = {(</a:t>
            </a:r>
            <a:r>
              <a:rPr lang="en-US" i="1" dirty="0" smtClean="0">
                <a:ea typeface="ＭＳ Ｐゴシック" panose="020B0600070205080204" pitchFamily="34" charset="-128"/>
              </a:rPr>
              <a:t>I</a:t>
            </a:r>
            <a:r>
              <a:rPr lang="en-US" i="1" baseline="-25000" dirty="0" smtClean="0">
                <a:ea typeface="ＭＳ Ｐゴシック" panose="020B0600070205080204" pitchFamily="34" charset="-128"/>
              </a:rPr>
              <a:t>i</a:t>
            </a:r>
            <a:r>
              <a:rPr lang="en-US" dirty="0" smtClean="0">
                <a:ea typeface="ＭＳ Ｐゴシック" panose="020B0600070205080204" pitchFamily="34" charset="-128"/>
              </a:rPr>
              <a:t>, </a:t>
            </a:r>
            <a:r>
              <a:rPr lang="en-US" i="1" dirty="0" err="1" smtClean="0">
                <a:ea typeface="ＭＳ Ｐゴシック" panose="020B0600070205080204" pitchFamily="34" charset="-128"/>
              </a:rPr>
              <a:t>I</a:t>
            </a:r>
            <a:r>
              <a:rPr lang="en-US" i="1" baseline="-25000" dirty="0" err="1" smtClean="0">
                <a:ea typeface="ＭＳ Ｐゴシック" panose="020B0600070205080204" pitchFamily="34" charset="-128"/>
              </a:rPr>
              <a:t>j</a:t>
            </a:r>
            <a:r>
              <a:rPr lang="en-US" dirty="0" smtClean="0">
                <a:ea typeface="ＭＳ Ｐゴシック" panose="020B0600070205080204" pitchFamily="34" charset="-128"/>
              </a:rPr>
              <a:t>) | (</a:t>
            </a:r>
            <a:r>
              <a:rPr lang="en-US" i="1" dirty="0" smtClean="0">
                <a:ea typeface="ＭＳ Ｐゴシック" panose="020B0600070205080204" pitchFamily="34" charset="-128"/>
              </a:rPr>
              <a:t>I</a:t>
            </a:r>
            <a:r>
              <a:rPr lang="en-US" i="1" baseline="-25000" dirty="0" smtClean="0">
                <a:ea typeface="ＭＳ Ｐゴシック" panose="020B0600070205080204" pitchFamily="34" charset="-128"/>
              </a:rPr>
              <a:t>i</a:t>
            </a:r>
            <a:r>
              <a:rPr lang="en-US" dirty="0" smtClean="0">
                <a:ea typeface="ＭＳ Ｐゴシック" panose="020B0600070205080204" pitchFamily="34" charset="-128"/>
              </a:rPr>
              <a:t> </a:t>
            </a:r>
            <a:r>
              <a:rPr lang="en-US" dirty="0" smtClean="0">
                <a:ea typeface="ＭＳ Ｐゴシック" panose="020B0600070205080204" pitchFamily="34" charset="-128"/>
                <a:sym typeface="Symbol" panose="05050102010706020507" pitchFamily="18" charset="2"/>
              </a:rPr>
              <a:t> </a:t>
            </a:r>
            <a:r>
              <a:rPr lang="en-US" i="1" dirty="0" err="1" smtClean="0">
                <a:ea typeface="ＭＳ Ｐゴシック" panose="020B0600070205080204" pitchFamily="34" charset="-128"/>
              </a:rPr>
              <a:t>I</a:t>
            </a:r>
            <a:r>
              <a:rPr lang="en-US" i="1" baseline="-25000" dirty="0" err="1" smtClean="0">
                <a:ea typeface="ＭＳ Ｐゴシック" panose="020B0600070205080204" pitchFamily="34" charset="-128"/>
              </a:rPr>
              <a:t>j</a:t>
            </a:r>
            <a:r>
              <a:rPr lang="en-US" dirty="0" smtClean="0">
                <a:ea typeface="ＭＳ Ｐゴシック" panose="020B0600070205080204" pitchFamily="34" charset="-128"/>
              </a:rPr>
              <a:t> ) = </a:t>
            </a:r>
            <a:r>
              <a:rPr lang="en-US" dirty="0" smtClean="0">
                <a:ea typeface="ＭＳ Ｐゴシック" panose="020B0600070205080204" pitchFamily="34" charset="-128"/>
                <a:sym typeface="Symbol" panose="05050102010706020507" pitchFamily="18" charset="2"/>
              </a:rPr>
              <a:t></a:t>
            </a:r>
            <a:r>
              <a:rPr lang="en-US" dirty="0" smtClean="0">
                <a:ea typeface="ＭＳ Ｐゴシック" panose="020B0600070205080204" pitchFamily="34" charset="-128"/>
              </a:rPr>
              <a:t>}</a:t>
            </a:r>
          </a:p>
          <a:p>
            <a:pPr lvl="1" eaLnBrk="1" hangingPunct="1"/>
            <a:r>
              <a:rPr lang="en-US" i="1" dirty="0" smtClean="0">
                <a:ea typeface="ＭＳ Ｐゴシック" panose="020B0600070205080204" pitchFamily="34" charset="-128"/>
              </a:rPr>
              <a:t>Q</a:t>
            </a:r>
            <a:r>
              <a:rPr lang="en-US" dirty="0" smtClean="0">
                <a:ea typeface="ＭＳ Ｐゴシック" panose="020B0600070205080204" pitchFamily="34" charset="-128"/>
              </a:rPr>
              <a:t> = {(</a:t>
            </a:r>
            <a:r>
              <a:rPr lang="en-US" i="1" dirty="0" smtClean="0">
                <a:ea typeface="ＭＳ Ｐゴシック" panose="020B0600070205080204" pitchFamily="34" charset="-128"/>
              </a:rPr>
              <a:t>I</a:t>
            </a:r>
            <a:r>
              <a:rPr lang="en-US" i="1" baseline="-25000" dirty="0" smtClean="0">
                <a:ea typeface="ＭＳ Ｐゴシック" panose="020B0600070205080204" pitchFamily="34" charset="-128"/>
              </a:rPr>
              <a:t>i</a:t>
            </a:r>
            <a:r>
              <a:rPr lang="en-US" dirty="0" smtClean="0">
                <a:ea typeface="ＭＳ Ｐゴシック" panose="020B0600070205080204" pitchFamily="34" charset="-128"/>
              </a:rPr>
              <a:t>, </a:t>
            </a:r>
            <a:r>
              <a:rPr lang="en-US" i="1" dirty="0" err="1" smtClean="0">
                <a:ea typeface="ＭＳ Ｐゴシック" panose="020B0600070205080204" pitchFamily="34" charset="-128"/>
              </a:rPr>
              <a:t>I</a:t>
            </a:r>
            <a:r>
              <a:rPr lang="en-US" i="1" baseline="-25000" dirty="0" err="1" smtClean="0">
                <a:ea typeface="ＭＳ Ｐゴシック" panose="020B0600070205080204" pitchFamily="34" charset="-128"/>
              </a:rPr>
              <a:t>j</a:t>
            </a:r>
            <a:r>
              <a:rPr lang="en-US" dirty="0" smtClean="0">
                <a:ea typeface="ＭＳ Ｐゴシック" panose="020B0600070205080204" pitchFamily="34" charset="-128"/>
              </a:rPr>
              <a:t>) | (</a:t>
            </a:r>
            <a:r>
              <a:rPr lang="en-US" i="1" dirty="0" smtClean="0">
                <a:ea typeface="ＭＳ Ｐゴシック" panose="020B0600070205080204" pitchFamily="34" charset="-128"/>
              </a:rPr>
              <a:t>I</a:t>
            </a:r>
            <a:r>
              <a:rPr lang="en-US" i="1" baseline="-25000" dirty="0" smtClean="0">
                <a:ea typeface="ＭＳ Ｐゴシック" panose="020B0600070205080204" pitchFamily="34" charset="-128"/>
              </a:rPr>
              <a:t>i</a:t>
            </a:r>
            <a:r>
              <a:rPr lang="en-US" dirty="0" smtClean="0">
                <a:ea typeface="ＭＳ Ｐゴシック" panose="020B0600070205080204" pitchFamily="34" charset="-128"/>
              </a:rPr>
              <a:t> </a:t>
            </a:r>
            <a:r>
              <a:rPr lang="en-US" dirty="0" smtClean="0">
                <a:ea typeface="ＭＳ Ｐゴシック" panose="020B0600070205080204" pitchFamily="34" charset="-128"/>
                <a:sym typeface="Symbol" panose="05050102010706020507" pitchFamily="18" charset="2"/>
              </a:rPr>
              <a:t> </a:t>
            </a:r>
            <a:r>
              <a:rPr lang="en-US" i="1" dirty="0" err="1" smtClean="0">
                <a:ea typeface="ＭＳ Ｐゴシック" panose="020B0600070205080204" pitchFamily="34" charset="-128"/>
              </a:rPr>
              <a:t>I</a:t>
            </a:r>
            <a:r>
              <a:rPr lang="en-US" i="1" baseline="-25000" dirty="0" err="1" smtClean="0">
                <a:ea typeface="ＭＳ Ｐゴシック" panose="020B0600070205080204" pitchFamily="34" charset="-128"/>
              </a:rPr>
              <a:t>j</a:t>
            </a:r>
            <a:r>
              <a:rPr lang="en-US" dirty="0" smtClean="0">
                <a:ea typeface="ＭＳ Ｐゴシック" panose="020B0600070205080204" pitchFamily="34" charset="-128"/>
              </a:rPr>
              <a:t> ) </a:t>
            </a:r>
            <a:r>
              <a:rPr lang="en-US" dirty="0" smtClean="0">
                <a:ea typeface="ＭＳ Ｐゴシック" panose="020B0600070205080204" pitchFamily="34" charset="-128"/>
                <a:sym typeface="Symbol" panose="05050102010706020507" pitchFamily="18" charset="2"/>
              </a:rPr>
              <a:t></a:t>
            </a:r>
            <a:r>
              <a:rPr lang="en-US" dirty="0" smtClean="0">
                <a:ea typeface="ＭＳ Ｐゴシック" panose="020B0600070205080204" pitchFamily="34" charset="-128"/>
              </a:rPr>
              <a:t> </a:t>
            </a:r>
            <a:r>
              <a:rPr lang="en-US" dirty="0" smtClean="0">
                <a:ea typeface="ＭＳ Ｐゴシック" panose="020B0600070205080204" pitchFamily="34" charset="-128"/>
                <a:sym typeface="Symbol" panose="05050102010706020507" pitchFamily="18" charset="2"/>
              </a:rPr>
              <a:t></a:t>
            </a:r>
            <a:r>
              <a:rPr lang="en-US" dirty="0" smtClean="0">
                <a:ea typeface="ＭＳ Ｐゴシック" panose="020B0600070205080204" pitchFamily="34" charset="-128"/>
              </a:rPr>
              <a:t>}</a:t>
            </a:r>
          </a:p>
          <a:p>
            <a:pPr eaLnBrk="1" hangingPunct="1"/>
            <a:r>
              <a:rPr lang="en-US" dirty="0" smtClean="0"/>
              <a:t>If all </a:t>
            </a:r>
            <a:r>
              <a:rPr lang="en-US" i="1" dirty="0" smtClean="0"/>
              <a:t>n</a:t>
            </a:r>
            <a:r>
              <a:rPr lang="en-US" dirty="0" smtClean="0"/>
              <a:t> sets </a:t>
            </a:r>
            <a:r>
              <a:rPr lang="en-US" i="1" dirty="0" smtClean="0"/>
              <a:t>I</a:t>
            </a:r>
            <a:r>
              <a:rPr lang="en-US" i="1" baseline="-25000" dirty="0" smtClean="0"/>
              <a:t>i</a:t>
            </a:r>
            <a:r>
              <a:rPr lang="en-US" dirty="0" smtClean="0"/>
              <a:t> are </a:t>
            </a:r>
            <a:r>
              <a:rPr lang="en-US" dirty="0" smtClean="0">
                <a:sym typeface="Symbol" panose="05050102010706020507" pitchFamily="18" charset="2"/>
              </a:rPr>
              <a:t></a:t>
            </a:r>
            <a:r>
              <a:rPr lang="en-US" dirty="0" smtClean="0"/>
              <a:t> then </a:t>
            </a:r>
            <a:r>
              <a:rPr lang="en-US" i="1" dirty="0" smtClean="0"/>
              <a:t>P</a:t>
            </a:r>
            <a:r>
              <a:rPr lang="en-US" dirty="0" smtClean="0"/>
              <a:t> = </a:t>
            </a:r>
            <a:r>
              <a:rPr lang="en-US" dirty="0" smtClean="0">
                <a:sym typeface="Symbol" panose="05050102010706020507" pitchFamily="18" charset="2"/>
              </a:rPr>
              <a:t></a:t>
            </a:r>
          </a:p>
          <a:p>
            <a:pPr eaLnBrk="1" hangingPunct="1"/>
            <a:endParaRPr lang="en-US" dirty="0" smtClean="0">
              <a:sym typeface="Symbol" panose="05050102010706020507" pitchFamily="18" charset="2"/>
            </a:endParaRPr>
          </a:p>
          <a:p>
            <a:pPr eaLnBrk="1" hangingPunct="1"/>
            <a:r>
              <a:rPr lang="en-US" dirty="0" smtClean="0">
                <a:sym typeface="Symbol" panose="05050102010706020507" pitchFamily="18" charset="2"/>
              </a:rPr>
              <a:t>LCOM = |</a:t>
            </a:r>
            <a:r>
              <a:rPr lang="en-US" i="1" dirty="0" smtClean="0">
                <a:sym typeface="Symbol" panose="05050102010706020507" pitchFamily="18" charset="2"/>
              </a:rPr>
              <a:t>P</a:t>
            </a:r>
            <a:r>
              <a:rPr lang="en-US" dirty="0" smtClean="0">
                <a:sym typeface="Symbol" panose="05050102010706020507" pitchFamily="18" charset="2"/>
              </a:rPr>
              <a:t>| - |</a:t>
            </a:r>
            <a:r>
              <a:rPr lang="en-US" i="1" dirty="0" smtClean="0">
                <a:sym typeface="Symbol" panose="05050102010706020507" pitchFamily="18" charset="2"/>
              </a:rPr>
              <a:t>Q</a:t>
            </a:r>
            <a:r>
              <a:rPr lang="en-US" dirty="0" smtClean="0">
                <a:sym typeface="Symbol" panose="05050102010706020507" pitchFamily="18" charset="2"/>
              </a:rPr>
              <a:t>|, if |</a:t>
            </a:r>
            <a:r>
              <a:rPr lang="en-US" i="1" dirty="0" smtClean="0">
                <a:sym typeface="Symbol" panose="05050102010706020507" pitchFamily="18" charset="2"/>
              </a:rPr>
              <a:t>P</a:t>
            </a:r>
            <a:r>
              <a:rPr lang="en-US" dirty="0" smtClean="0">
                <a:sym typeface="Symbol" panose="05050102010706020507" pitchFamily="18" charset="2"/>
              </a:rPr>
              <a:t>| &gt; |</a:t>
            </a:r>
            <a:r>
              <a:rPr lang="en-US" i="1" dirty="0" smtClean="0">
                <a:sym typeface="Symbol" panose="05050102010706020507" pitchFamily="18" charset="2"/>
              </a:rPr>
              <a:t>Q</a:t>
            </a:r>
            <a:r>
              <a:rPr lang="en-US" dirty="0" smtClean="0">
                <a:sym typeface="Symbol" panose="05050102010706020507" pitchFamily="18" charset="2"/>
              </a:rPr>
              <a:t>|</a:t>
            </a:r>
          </a:p>
          <a:p>
            <a:pPr eaLnBrk="1" hangingPunct="1"/>
            <a:r>
              <a:rPr lang="en-US" dirty="0" smtClean="0">
                <a:sym typeface="Symbol" panose="05050102010706020507" pitchFamily="18" charset="2"/>
              </a:rPr>
              <a:t>LCOM = 0 otherwise</a:t>
            </a:r>
            <a:endParaRPr lang="en-US" dirty="0" smtClean="0">
              <a:cs typeface="Arial" panose="020B0604020202020204" pitchFamily="34" charset="0"/>
            </a:endParaRPr>
          </a:p>
          <a:p>
            <a:pPr eaLnBrk="1" hangingPunct="1"/>
            <a:endParaRPr lang="en-US" dirty="0" smtClean="0"/>
          </a:p>
        </p:txBody>
      </p:sp>
      <p:sp>
        <p:nvSpPr>
          <p:cNvPr id="2" name="Footer Placeholder 1"/>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11751260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smtClean="0"/>
              <a:t>Example LCOM</a:t>
            </a:r>
          </a:p>
        </p:txBody>
      </p:sp>
      <p:sp>
        <p:nvSpPr>
          <p:cNvPr id="56323" name="Rectangle 3"/>
          <p:cNvSpPr>
            <a:spLocks noGrp="1" noChangeArrowheads="1"/>
          </p:cNvSpPr>
          <p:nvPr>
            <p:ph type="body" idx="1"/>
          </p:nvPr>
        </p:nvSpPr>
        <p:spPr>
          <a:xfrm>
            <a:off x="1484310" y="2071688"/>
            <a:ext cx="10018713" cy="4343399"/>
          </a:xfrm>
        </p:spPr>
        <p:txBody>
          <a:bodyPr>
            <a:normAutofit/>
          </a:bodyPr>
          <a:lstStyle/>
          <a:p>
            <a:pPr eaLnBrk="1" hangingPunct="1">
              <a:lnSpc>
                <a:spcPct val="90000"/>
              </a:lnSpc>
            </a:pPr>
            <a:r>
              <a:rPr lang="en-US" dirty="0" smtClean="0"/>
              <a:t>Take class </a:t>
            </a:r>
            <a:r>
              <a:rPr lang="en-US" i="1" dirty="0" smtClean="0"/>
              <a:t>C</a:t>
            </a:r>
            <a:r>
              <a:rPr lang="en-US" dirty="0" smtClean="0"/>
              <a:t> with </a:t>
            </a:r>
            <a:r>
              <a:rPr lang="en-US" i="1" dirty="0" smtClean="0"/>
              <a:t>M</a:t>
            </a:r>
            <a:r>
              <a:rPr lang="en-US" i="1" baseline="-25000" dirty="0" smtClean="0"/>
              <a:t>1</a:t>
            </a:r>
            <a:r>
              <a:rPr lang="en-US" i="1" dirty="0" smtClean="0"/>
              <a:t>, M</a:t>
            </a:r>
            <a:r>
              <a:rPr lang="en-US" i="1" baseline="-25000" dirty="0" smtClean="0"/>
              <a:t>2</a:t>
            </a:r>
            <a:r>
              <a:rPr lang="en-US" i="1" dirty="0" smtClean="0"/>
              <a:t>, M</a:t>
            </a:r>
            <a:r>
              <a:rPr lang="en-US" i="1" baseline="-25000" dirty="0" smtClean="0"/>
              <a:t>3</a:t>
            </a:r>
          </a:p>
          <a:p>
            <a:pPr eaLnBrk="1" hangingPunct="1">
              <a:lnSpc>
                <a:spcPct val="90000"/>
              </a:lnSpc>
            </a:pPr>
            <a:r>
              <a:rPr lang="en-US" i="1" dirty="0" smtClean="0"/>
              <a:t>I</a:t>
            </a:r>
            <a:r>
              <a:rPr lang="en-US" i="1" baseline="-25000" dirty="0" smtClean="0"/>
              <a:t>1</a:t>
            </a:r>
            <a:r>
              <a:rPr lang="en-US" dirty="0" smtClean="0"/>
              <a:t> = {a, b, c, d, e}</a:t>
            </a:r>
          </a:p>
          <a:p>
            <a:pPr eaLnBrk="1" hangingPunct="1">
              <a:lnSpc>
                <a:spcPct val="90000"/>
              </a:lnSpc>
            </a:pPr>
            <a:r>
              <a:rPr lang="en-US" i="1" dirty="0" smtClean="0"/>
              <a:t>I</a:t>
            </a:r>
            <a:r>
              <a:rPr lang="en-US" i="1" baseline="-25000" dirty="0" smtClean="0"/>
              <a:t>2</a:t>
            </a:r>
            <a:r>
              <a:rPr lang="en-US" dirty="0" smtClean="0"/>
              <a:t> = {a, b, e}</a:t>
            </a:r>
          </a:p>
          <a:p>
            <a:pPr eaLnBrk="1" hangingPunct="1">
              <a:lnSpc>
                <a:spcPct val="90000"/>
              </a:lnSpc>
            </a:pPr>
            <a:r>
              <a:rPr lang="en-US" i="1" dirty="0" smtClean="0"/>
              <a:t>I</a:t>
            </a:r>
            <a:r>
              <a:rPr lang="en-US" i="1" baseline="-25000" dirty="0" smtClean="0"/>
              <a:t>3</a:t>
            </a:r>
            <a:r>
              <a:rPr lang="en-US" dirty="0" smtClean="0"/>
              <a:t> = {x, y, z}</a:t>
            </a:r>
          </a:p>
          <a:p>
            <a:pPr eaLnBrk="1" hangingPunct="1">
              <a:lnSpc>
                <a:spcPct val="90000"/>
              </a:lnSpc>
            </a:pPr>
            <a:r>
              <a:rPr lang="en-US" i="1" dirty="0" smtClean="0"/>
              <a:t>P</a:t>
            </a:r>
            <a:r>
              <a:rPr lang="en-US" dirty="0" smtClean="0"/>
              <a:t> = {(</a:t>
            </a:r>
            <a:r>
              <a:rPr lang="en-US" i="1" dirty="0" smtClean="0"/>
              <a:t>I</a:t>
            </a:r>
            <a:r>
              <a:rPr lang="en-US" i="1" baseline="-25000" dirty="0" smtClean="0"/>
              <a:t>1</a:t>
            </a:r>
            <a:r>
              <a:rPr lang="en-US" i="1" dirty="0" smtClean="0"/>
              <a:t>, I</a:t>
            </a:r>
            <a:r>
              <a:rPr lang="en-US" i="1" baseline="-25000" dirty="0" smtClean="0"/>
              <a:t>3</a:t>
            </a:r>
            <a:r>
              <a:rPr lang="en-US" dirty="0" smtClean="0"/>
              <a:t>), (</a:t>
            </a:r>
            <a:r>
              <a:rPr lang="en-US" i="1" dirty="0" smtClean="0"/>
              <a:t>I</a:t>
            </a:r>
            <a:r>
              <a:rPr lang="en-US" i="1" baseline="-25000" dirty="0" smtClean="0"/>
              <a:t>2</a:t>
            </a:r>
            <a:r>
              <a:rPr lang="en-US" i="1" dirty="0" smtClean="0"/>
              <a:t>, I</a:t>
            </a:r>
            <a:r>
              <a:rPr lang="en-US" i="1" baseline="-25000" dirty="0" smtClean="0"/>
              <a:t>3</a:t>
            </a:r>
            <a:r>
              <a:rPr lang="en-US" dirty="0" smtClean="0"/>
              <a:t>)}</a:t>
            </a:r>
          </a:p>
          <a:p>
            <a:pPr eaLnBrk="1" hangingPunct="1">
              <a:lnSpc>
                <a:spcPct val="90000"/>
              </a:lnSpc>
            </a:pPr>
            <a:r>
              <a:rPr lang="en-US" i="1" dirty="0" smtClean="0"/>
              <a:t>Q</a:t>
            </a:r>
            <a:r>
              <a:rPr lang="en-US" dirty="0" smtClean="0"/>
              <a:t> = {(</a:t>
            </a:r>
            <a:r>
              <a:rPr lang="en-US" i="1" dirty="0" smtClean="0"/>
              <a:t>I</a:t>
            </a:r>
            <a:r>
              <a:rPr lang="en-US" i="1" baseline="-25000" dirty="0" smtClean="0"/>
              <a:t>1</a:t>
            </a:r>
            <a:r>
              <a:rPr lang="en-US" i="1" dirty="0" smtClean="0"/>
              <a:t>, I</a:t>
            </a:r>
            <a:r>
              <a:rPr lang="en-US" i="1" baseline="-25000" dirty="0" smtClean="0"/>
              <a:t>2</a:t>
            </a:r>
            <a:r>
              <a:rPr lang="en-US" dirty="0" smtClean="0"/>
              <a:t>)}</a:t>
            </a:r>
          </a:p>
          <a:p>
            <a:pPr eaLnBrk="1" hangingPunct="1">
              <a:lnSpc>
                <a:spcPct val="90000"/>
              </a:lnSpc>
            </a:pPr>
            <a:endParaRPr lang="en-US" dirty="0" smtClean="0"/>
          </a:p>
          <a:p>
            <a:pPr eaLnBrk="1" hangingPunct="1">
              <a:lnSpc>
                <a:spcPct val="90000"/>
              </a:lnSpc>
            </a:pPr>
            <a:r>
              <a:rPr lang="en-US" dirty="0" smtClean="0"/>
              <a:t>Thus LCOM = 1</a:t>
            </a:r>
          </a:p>
        </p:txBody>
      </p:sp>
      <p:sp>
        <p:nvSpPr>
          <p:cNvPr id="2" name="Footer Placeholder 1"/>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30123218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smtClean="0"/>
              <a:t>Explanation</a:t>
            </a:r>
          </a:p>
        </p:txBody>
      </p:sp>
      <p:sp>
        <p:nvSpPr>
          <p:cNvPr id="57347" name="Rectangle 3"/>
          <p:cNvSpPr>
            <a:spLocks noGrp="1" noChangeArrowheads="1"/>
          </p:cNvSpPr>
          <p:nvPr>
            <p:ph type="body" idx="1"/>
          </p:nvPr>
        </p:nvSpPr>
        <p:spPr>
          <a:xfrm>
            <a:off x="1484310" y="2185988"/>
            <a:ext cx="10018713" cy="4157661"/>
          </a:xfrm>
        </p:spPr>
        <p:txBody>
          <a:bodyPr>
            <a:normAutofit fontScale="92500"/>
          </a:bodyPr>
          <a:lstStyle/>
          <a:p>
            <a:pPr eaLnBrk="1" hangingPunct="1">
              <a:lnSpc>
                <a:spcPct val="80000"/>
              </a:lnSpc>
            </a:pPr>
            <a:r>
              <a:rPr lang="en-US" sz="2800" dirty="0"/>
              <a:t>LCOM is the number of empty intersections minus the number of non-empty intersections</a:t>
            </a:r>
          </a:p>
          <a:p>
            <a:pPr eaLnBrk="1" hangingPunct="1">
              <a:lnSpc>
                <a:spcPct val="80000"/>
              </a:lnSpc>
            </a:pPr>
            <a:endParaRPr lang="en-US" sz="2800" dirty="0"/>
          </a:p>
          <a:p>
            <a:pPr eaLnBrk="1" hangingPunct="1">
              <a:lnSpc>
                <a:spcPct val="80000"/>
              </a:lnSpc>
            </a:pPr>
            <a:r>
              <a:rPr lang="en-US" sz="2800" dirty="0"/>
              <a:t>This is a notion of degree of similarity of methods</a:t>
            </a:r>
          </a:p>
          <a:p>
            <a:pPr eaLnBrk="1" hangingPunct="1">
              <a:lnSpc>
                <a:spcPct val="80000"/>
              </a:lnSpc>
            </a:pPr>
            <a:endParaRPr lang="en-US" sz="2800" dirty="0"/>
          </a:p>
          <a:p>
            <a:pPr eaLnBrk="1" hangingPunct="1">
              <a:lnSpc>
                <a:spcPct val="80000"/>
              </a:lnSpc>
            </a:pPr>
            <a:r>
              <a:rPr lang="en-US" sz="2800" dirty="0"/>
              <a:t>If two methods use common instance variables then they are similar</a:t>
            </a:r>
          </a:p>
          <a:p>
            <a:pPr eaLnBrk="1" hangingPunct="1">
              <a:lnSpc>
                <a:spcPct val="80000"/>
              </a:lnSpc>
            </a:pPr>
            <a:endParaRPr lang="en-US" sz="2800" dirty="0"/>
          </a:p>
          <a:p>
            <a:pPr eaLnBrk="1" hangingPunct="1">
              <a:lnSpc>
                <a:spcPct val="80000"/>
              </a:lnSpc>
            </a:pPr>
            <a:r>
              <a:rPr lang="en-US" sz="2800" dirty="0"/>
              <a:t>LCOM of zero is not maximally cohesive</a:t>
            </a:r>
          </a:p>
          <a:p>
            <a:pPr eaLnBrk="1" hangingPunct="1">
              <a:lnSpc>
                <a:spcPct val="80000"/>
              </a:lnSpc>
            </a:pPr>
            <a:r>
              <a:rPr lang="en-US" sz="2800" dirty="0"/>
              <a:t>|</a:t>
            </a:r>
            <a:r>
              <a:rPr lang="en-US" sz="2800" i="1" dirty="0"/>
              <a:t>P</a:t>
            </a:r>
            <a:r>
              <a:rPr lang="en-US" sz="2800" dirty="0"/>
              <a:t>| = |</a:t>
            </a:r>
            <a:r>
              <a:rPr lang="en-US" sz="2800" i="1" dirty="0"/>
              <a:t>Q</a:t>
            </a:r>
            <a:r>
              <a:rPr lang="en-US" sz="2800" dirty="0"/>
              <a:t>| or |</a:t>
            </a:r>
            <a:r>
              <a:rPr lang="en-US" sz="2800" i="1" dirty="0"/>
              <a:t>P</a:t>
            </a:r>
            <a:r>
              <a:rPr lang="en-US" sz="2800" dirty="0"/>
              <a:t>| &lt; |</a:t>
            </a:r>
            <a:r>
              <a:rPr lang="en-US" sz="2800" i="1" dirty="0"/>
              <a:t>Q</a:t>
            </a:r>
            <a:r>
              <a:rPr lang="en-US" sz="2800" dirty="0"/>
              <a:t>|</a:t>
            </a:r>
          </a:p>
        </p:txBody>
      </p:sp>
      <p:sp>
        <p:nvSpPr>
          <p:cNvPr id="2" name="Footer Placeholder 1"/>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28527782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nchor="t"/>
          <a:lstStyle/>
          <a:p>
            <a:r>
              <a:rPr lang="en-US" dirty="0" smtClean="0"/>
              <a:t>Some other cohesion metrics</a:t>
            </a:r>
          </a:p>
        </p:txBody>
      </p:sp>
      <p:pic>
        <p:nvPicPr>
          <p:cNvPr id="175108" name="Picture 4"/>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t="27777"/>
          <a:stretch>
            <a:fillRect/>
          </a:stretch>
        </p:blipFill>
        <p:spPr>
          <a:xfrm>
            <a:off x="2840035" y="1757364"/>
            <a:ext cx="7307263" cy="4524375"/>
          </a:xfrm>
          <a:noFill/>
          <a:ln/>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Footer Placeholder 1"/>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32401503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smtClean="0"/>
              <a:t>Class Size</a:t>
            </a:r>
          </a:p>
        </p:txBody>
      </p:sp>
      <p:sp>
        <p:nvSpPr>
          <p:cNvPr id="58371" name="Rectangle 3"/>
          <p:cNvSpPr>
            <a:spLocks noGrp="1" noChangeArrowheads="1"/>
          </p:cNvSpPr>
          <p:nvPr>
            <p:ph type="body" idx="1"/>
          </p:nvPr>
        </p:nvSpPr>
        <p:spPr>
          <a:xfrm>
            <a:off x="1484310" y="2100263"/>
            <a:ext cx="10018713" cy="4400550"/>
          </a:xfrm>
        </p:spPr>
        <p:txBody>
          <a:bodyPr anchor="t">
            <a:normAutofit/>
          </a:bodyPr>
          <a:lstStyle/>
          <a:p>
            <a:pPr eaLnBrk="1" hangingPunct="1"/>
            <a:r>
              <a:rPr lang="en-US" sz="2800" dirty="0"/>
              <a:t>CS </a:t>
            </a:r>
          </a:p>
          <a:p>
            <a:pPr lvl="1" eaLnBrk="1" hangingPunct="1"/>
            <a:r>
              <a:rPr lang="en-US" sz="2400" dirty="0"/>
              <a:t>Total number of operations (inherited, private, public)</a:t>
            </a:r>
          </a:p>
          <a:p>
            <a:pPr lvl="1" eaLnBrk="1" hangingPunct="1"/>
            <a:r>
              <a:rPr lang="en-US" sz="2400" dirty="0"/>
              <a:t>Number of attributes (inherited, private, public)</a:t>
            </a:r>
          </a:p>
          <a:p>
            <a:pPr eaLnBrk="1" hangingPunct="1"/>
            <a:endParaRPr lang="en-US" sz="2800" dirty="0"/>
          </a:p>
          <a:p>
            <a:pPr eaLnBrk="1" hangingPunct="1"/>
            <a:r>
              <a:rPr lang="en-US" sz="2800" dirty="0"/>
              <a:t>May be an indication of too much responsibility for a class</a:t>
            </a:r>
          </a:p>
        </p:txBody>
      </p:sp>
      <p:sp>
        <p:nvSpPr>
          <p:cNvPr id="2" name="Footer Placeholder 1"/>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42599437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t>Number of Operations Overridden</a:t>
            </a:r>
          </a:p>
        </p:txBody>
      </p:sp>
      <p:sp>
        <p:nvSpPr>
          <p:cNvPr id="59395" name="Rectangle 3"/>
          <p:cNvSpPr>
            <a:spLocks noGrp="1" noChangeArrowheads="1"/>
          </p:cNvSpPr>
          <p:nvPr>
            <p:ph type="body" idx="1"/>
          </p:nvPr>
        </p:nvSpPr>
        <p:spPr>
          <a:xfrm>
            <a:off x="1484310" y="2157413"/>
            <a:ext cx="10018713" cy="3929062"/>
          </a:xfrm>
        </p:spPr>
        <p:txBody>
          <a:bodyPr>
            <a:normAutofit/>
          </a:bodyPr>
          <a:lstStyle/>
          <a:p>
            <a:pPr eaLnBrk="1" hangingPunct="1"/>
            <a:r>
              <a:rPr lang="en-US" dirty="0"/>
              <a:t>NOO</a:t>
            </a:r>
          </a:p>
          <a:p>
            <a:pPr eaLnBrk="1" hangingPunct="1"/>
            <a:endParaRPr lang="en-US" dirty="0"/>
          </a:p>
          <a:p>
            <a:pPr eaLnBrk="1" hangingPunct="1"/>
            <a:r>
              <a:rPr lang="en-US" dirty="0"/>
              <a:t>A large number for NOO indicates possible problems with the design </a:t>
            </a:r>
          </a:p>
          <a:p>
            <a:pPr eaLnBrk="1" hangingPunct="1"/>
            <a:r>
              <a:rPr lang="en-US" dirty="0"/>
              <a:t>Poor abstraction in inheritance hierarchy</a:t>
            </a:r>
          </a:p>
          <a:p>
            <a:pPr eaLnBrk="1" hangingPunct="1"/>
            <a:endParaRPr lang="en-US" dirty="0"/>
          </a:p>
        </p:txBody>
      </p:sp>
      <p:sp>
        <p:nvSpPr>
          <p:cNvPr id="2" name="Footer Placeholder 1"/>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31032231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smtClean="0"/>
              <a:t>Number of Operations Added</a:t>
            </a:r>
          </a:p>
        </p:txBody>
      </p:sp>
      <p:sp>
        <p:nvSpPr>
          <p:cNvPr id="60419" name="Rectangle 3"/>
          <p:cNvSpPr>
            <a:spLocks noGrp="1" noChangeArrowheads="1"/>
          </p:cNvSpPr>
          <p:nvPr>
            <p:ph type="body" idx="1"/>
          </p:nvPr>
        </p:nvSpPr>
        <p:spPr/>
        <p:txBody>
          <a:bodyPr/>
          <a:lstStyle/>
          <a:p>
            <a:pPr eaLnBrk="1" hangingPunct="1"/>
            <a:r>
              <a:rPr lang="en-US" smtClean="0"/>
              <a:t>NOA</a:t>
            </a:r>
          </a:p>
          <a:p>
            <a:pPr eaLnBrk="1" hangingPunct="1"/>
            <a:endParaRPr lang="en-US" smtClean="0"/>
          </a:p>
          <a:p>
            <a:pPr eaLnBrk="1" hangingPunct="1"/>
            <a:r>
              <a:rPr lang="en-US" smtClean="0"/>
              <a:t>The number of operations added by a subclass</a:t>
            </a:r>
          </a:p>
          <a:p>
            <a:pPr eaLnBrk="1" hangingPunct="1"/>
            <a:r>
              <a:rPr lang="en-US" smtClean="0"/>
              <a:t>As operations are added it is farther away from super class</a:t>
            </a:r>
          </a:p>
          <a:p>
            <a:pPr eaLnBrk="1" hangingPunct="1"/>
            <a:r>
              <a:rPr lang="en-US" smtClean="0"/>
              <a:t>As depth increases NOA should decrease</a:t>
            </a:r>
          </a:p>
        </p:txBody>
      </p:sp>
      <p:sp>
        <p:nvSpPr>
          <p:cNvPr id="2" name="Footer Placeholder 1"/>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10641115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nchor="t"/>
          <a:lstStyle/>
          <a:p>
            <a:pPr eaLnBrk="1" hangingPunct="1"/>
            <a:r>
              <a:rPr lang="en-US" dirty="0" smtClean="0"/>
              <a:t>Method Inheritance Factor</a:t>
            </a:r>
          </a:p>
        </p:txBody>
      </p:sp>
      <p:sp>
        <p:nvSpPr>
          <p:cNvPr id="62468" name="Rectangle 3"/>
          <p:cNvSpPr>
            <a:spLocks noGrp="1" noChangeArrowheads="1"/>
          </p:cNvSpPr>
          <p:nvPr>
            <p:ph type="body" idx="1"/>
          </p:nvPr>
        </p:nvSpPr>
        <p:spPr>
          <a:xfrm>
            <a:off x="1484310" y="1585913"/>
            <a:ext cx="10018713" cy="4629150"/>
          </a:xfrm>
        </p:spPr>
        <p:txBody>
          <a:bodyPr/>
          <a:lstStyle/>
          <a:p>
            <a:pPr eaLnBrk="1" hangingPunct="1">
              <a:lnSpc>
                <a:spcPct val="90000"/>
              </a:lnSpc>
            </a:pPr>
            <a:endParaRPr lang="en-US" dirty="0" smtClean="0"/>
          </a:p>
          <a:p>
            <a:pPr algn="ctr" eaLnBrk="1" hangingPunct="1">
              <a:lnSpc>
                <a:spcPct val="90000"/>
              </a:lnSpc>
              <a:buFontTx/>
              <a:buNone/>
            </a:pPr>
            <a:r>
              <a:rPr lang="en-US" dirty="0" smtClean="0"/>
              <a:t>MIF =                .</a:t>
            </a:r>
          </a:p>
          <a:p>
            <a:pPr eaLnBrk="1" hangingPunct="1">
              <a:lnSpc>
                <a:spcPct val="90000"/>
              </a:lnSpc>
            </a:pPr>
            <a:endParaRPr lang="en-US" dirty="0" smtClean="0"/>
          </a:p>
          <a:p>
            <a:pPr eaLnBrk="1" hangingPunct="1">
              <a:lnSpc>
                <a:spcPct val="90000"/>
              </a:lnSpc>
            </a:pPr>
            <a:r>
              <a:rPr lang="en-US" dirty="0" err="1" smtClean="0"/>
              <a:t>M</a:t>
            </a:r>
            <a:r>
              <a:rPr lang="en-US" baseline="-25000" dirty="0" err="1" smtClean="0"/>
              <a:t>i</a:t>
            </a:r>
            <a:r>
              <a:rPr lang="en-US" dirty="0" smtClean="0"/>
              <a:t>(</a:t>
            </a:r>
            <a:r>
              <a:rPr lang="en-US" dirty="0" err="1" smtClean="0"/>
              <a:t>C</a:t>
            </a:r>
            <a:r>
              <a:rPr lang="en-US" baseline="-25000" dirty="0" err="1" smtClean="0"/>
              <a:t>i</a:t>
            </a:r>
            <a:r>
              <a:rPr lang="en-US" dirty="0" smtClean="0"/>
              <a:t>) is the number of methods inherited and not overridden in </a:t>
            </a:r>
            <a:r>
              <a:rPr lang="en-US" dirty="0" err="1" smtClean="0"/>
              <a:t>C</a:t>
            </a:r>
            <a:r>
              <a:rPr lang="en-US" baseline="-25000" dirty="0" err="1" smtClean="0"/>
              <a:t>i</a:t>
            </a:r>
            <a:endParaRPr lang="en-US" dirty="0" smtClean="0"/>
          </a:p>
          <a:p>
            <a:pPr eaLnBrk="1" hangingPunct="1">
              <a:lnSpc>
                <a:spcPct val="90000"/>
              </a:lnSpc>
            </a:pPr>
            <a:r>
              <a:rPr lang="en-US" dirty="0" smtClean="0"/>
              <a:t>M</a:t>
            </a:r>
            <a:r>
              <a:rPr lang="en-US" baseline="-25000" dirty="0" smtClean="0"/>
              <a:t>a</a:t>
            </a:r>
            <a:r>
              <a:rPr lang="en-US" dirty="0" smtClean="0"/>
              <a:t>(</a:t>
            </a:r>
            <a:r>
              <a:rPr lang="en-US" dirty="0" err="1" smtClean="0"/>
              <a:t>C</a:t>
            </a:r>
            <a:r>
              <a:rPr lang="en-US" baseline="-25000" dirty="0" err="1" smtClean="0"/>
              <a:t>i</a:t>
            </a:r>
            <a:r>
              <a:rPr lang="en-US" dirty="0" smtClean="0"/>
              <a:t>) is the number of methods that can be invoked with </a:t>
            </a:r>
            <a:r>
              <a:rPr lang="en-US" dirty="0" err="1" smtClean="0"/>
              <a:t>C</a:t>
            </a:r>
            <a:r>
              <a:rPr lang="en-US" baseline="-25000" dirty="0" err="1" smtClean="0"/>
              <a:t>i</a:t>
            </a:r>
            <a:endParaRPr lang="en-US" dirty="0" smtClean="0"/>
          </a:p>
          <a:p>
            <a:pPr eaLnBrk="1" hangingPunct="1">
              <a:lnSpc>
                <a:spcPct val="90000"/>
              </a:lnSpc>
            </a:pPr>
            <a:r>
              <a:rPr lang="en-US" dirty="0" err="1" smtClean="0"/>
              <a:t>M</a:t>
            </a:r>
            <a:r>
              <a:rPr lang="en-US" baseline="-25000" dirty="0" err="1" smtClean="0"/>
              <a:t>d</a:t>
            </a:r>
            <a:r>
              <a:rPr lang="en-US" dirty="0" smtClean="0"/>
              <a:t>(</a:t>
            </a:r>
            <a:r>
              <a:rPr lang="en-US" dirty="0" err="1" smtClean="0"/>
              <a:t>C</a:t>
            </a:r>
            <a:r>
              <a:rPr lang="en-US" baseline="-25000" dirty="0" err="1" smtClean="0"/>
              <a:t>i</a:t>
            </a:r>
            <a:r>
              <a:rPr lang="en-US" dirty="0" smtClean="0"/>
              <a:t>) is the number of methods declared in </a:t>
            </a:r>
            <a:r>
              <a:rPr lang="en-US" dirty="0" err="1" smtClean="0"/>
              <a:t>C</a:t>
            </a:r>
            <a:r>
              <a:rPr lang="en-US" baseline="-25000" dirty="0" err="1" smtClean="0"/>
              <a:t>i</a:t>
            </a:r>
            <a:endParaRPr lang="en-US" baseline="-25000" dirty="0" smtClean="0"/>
          </a:p>
        </p:txBody>
      </p:sp>
      <p:sp>
        <p:nvSpPr>
          <p:cNvPr id="62469" name="Rectangle 5"/>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id-ID" sz="1800"/>
          </a:p>
        </p:txBody>
      </p:sp>
      <p:graphicFrame>
        <p:nvGraphicFramePr>
          <p:cNvPr id="62466" name="Object 2"/>
          <p:cNvGraphicFramePr>
            <a:graphicFrameLocks noChangeAspect="1"/>
          </p:cNvGraphicFramePr>
          <p:nvPr>
            <p:extLst>
              <p:ext uri="{D42A27DB-BD31-4B8C-83A1-F6EECF244321}">
                <p14:modId xmlns:p14="http://schemas.microsoft.com/office/powerpoint/2010/main" val="2842094956"/>
              </p:ext>
            </p:extLst>
          </p:nvPr>
        </p:nvGraphicFramePr>
        <p:xfrm>
          <a:off x="6493666" y="2376485"/>
          <a:ext cx="1295400" cy="1419225"/>
        </p:xfrm>
        <a:graphic>
          <a:graphicData uri="http://schemas.openxmlformats.org/presentationml/2006/ole">
            <mc:AlternateContent xmlns:mc="http://schemas.openxmlformats.org/markup-compatibility/2006">
              <mc:Choice xmlns:v="urn:schemas-microsoft-com:vml" Requires="v">
                <p:oleObj spid="_x0000_s3163" name="Equation" r:id="rId4" imgW="1295400" imgH="1422400" progId="Equation.3">
                  <p:embed/>
                </p:oleObj>
              </mc:Choice>
              <mc:Fallback>
                <p:oleObj name="Equation" r:id="rId4" imgW="1295400" imgH="14224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93666" y="2376485"/>
                        <a:ext cx="1295400" cy="1419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Footer Placeholder 1"/>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199324616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r>
              <a:rPr lang="en-US" dirty="0" smtClean="0"/>
              <a:t>Motivation for Metrics</a:t>
            </a:r>
          </a:p>
        </p:txBody>
      </p:sp>
      <p:sp>
        <p:nvSpPr>
          <p:cNvPr id="174083" name="Rectangle 3"/>
          <p:cNvSpPr>
            <a:spLocks noGrp="1" noChangeArrowheads="1"/>
          </p:cNvSpPr>
          <p:nvPr>
            <p:ph type="body" idx="1"/>
          </p:nvPr>
        </p:nvSpPr>
        <p:spPr>
          <a:xfrm>
            <a:off x="1484310" y="2171701"/>
            <a:ext cx="10018713" cy="3619500"/>
          </a:xfrm>
        </p:spPr>
        <p:txBody>
          <a:bodyPr anchor="t">
            <a:normAutofit/>
          </a:bodyPr>
          <a:lstStyle/>
          <a:p>
            <a:pPr>
              <a:lnSpc>
                <a:spcPct val="80000"/>
              </a:lnSpc>
            </a:pPr>
            <a:r>
              <a:rPr lang="en-US" sz="2800" dirty="0"/>
              <a:t>Estimate the </a:t>
            </a:r>
            <a:r>
              <a:rPr lang="en-US" sz="2800" dirty="0">
                <a:solidFill>
                  <a:srgbClr val="FF0000"/>
                </a:solidFill>
              </a:rPr>
              <a:t>cost &amp; schedule </a:t>
            </a:r>
            <a:r>
              <a:rPr lang="en-US" sz="2800" dirty="0"/>
              <a:t>of future projects</a:t>
            </a:r>
          </a:p>
          <a:p>
            <a:pPr>
              <a:lnSpc>
                <a:spcPct val="80000"/>
              </a:lnSpc>
            </a:pPr>
            <a:r>
              <a:rPr lang="en-US" sz="2800" dirty="0" smtClean="0"/>
              <a:t>Evaluate </a:t>
            </a:r>
            <a:r>
              <a:rPr lang="en-US" sz="2800" dirty="0"/>
              <a:t>the </a:t>
            </a:r>
            <a:r>
              <a:rPr lang="en-US" sz="2800" dirty="0">
                <a:solidFill>
                  <a:srgbClr val="FF0000"/>
                </a:solidFill>
              </a:rPr>
              <a:t>productivity</a:t>
            </a:r>
            <a:r>
              <a:rPr lang="en-US" sz="2800" dirty="0"/>
              <a:t> impacts of new tools and techniques</a:t>
            </a:r>
          </a:p>
          <a:p>
            <a:pPr>
              <a:lnSpc>
                <a:spcPct val="80000"/>
              </a:lnSpc>
            </a:pPr>
            <a:r>
              <a:rPr lang="en-US" sz="2800" dirty="0" smtClean="0"/>
              <a:t>Establish </a:t>
            </a:r>
            <a:r>
              <a:rPr lang="en-US" sz="2800" dirty="0">
                <a:solidFill>
                  <a:srgbClr val="FF0000"/>
                </a:solidFill>
              </a:rPr>
              <a:t>productivity</a:t>
            </a:r>
            <a:r>
              <a:rPr lang="en-US" sz="2800" dirty="0"/>
              <a:t> </a:t>
            </a:r>
            <a:r>
              <a:rPr lang="en-US" sz="2800" dirty="0">
                <a:solidFill>
                  <a:srgbClr val="FF0000"/>
                </a:solidFill>
              </a:rPr>
              <a:t>trends</a:t>
            </a:r>
            <a:r>
              <a:rPr lang="en-US" sz="2800" dirty="0"/>
              <a:t> over time</a:t>
            </a:r>
          </a:p>
          <a:p>
            <a:pPr>
              <a:lnSpc>
                <a:spcPct val="80000"/>
              </a:lnSpc>
            </a:pPr>
            <a:r>
              <a:rPr lang="en-US" sz="2800" dirty="0" smtClean="0"/>
              <a:t>Improve </a:t>
            </a:r>
            <a:r>
              <a:rPr lang="en-US" sz="2800" dirty="0">
                <a:solidFill>
                  <a:srgbClr val="FF0000"/>
                </a:solidFill>
              </a:rPr>
              <a:t>software quality</a:t>
            </a:r>
          </a:p>
          <a:p>
            <a:pPr>
              <a:lnSpc>
                <a:spcPct val="80000"/>
              </a:lnSpc>
            </a:pPr>
            <a:r>
              <a:rPr lang="en-US" sz="2800" dirty="0" smtClean="0"/>
              <a:t>Forecast </a:t>
            </a:r>
            <a:r>
              <a:rPr lang="en-US" sz="2800" dirty="0"/>
              <a:t>future </a:t>
            </a:r>
            <a:r>
              <a:rPr lang="en-US" sz="2800" dirty="0">
                <a:solidFill>
                  <a:srgbClr val="FF0000"/>
                </a:solidFill>
              </a:rPr>
              <a:t>staffing needs</a:t>
            </a:r>
          </a:p>
          <a:p>
            <a:pPr>
              <a:lnSpc>
                <a:spcPct val="80000"/>
              </a:lnSpc>
            </a:pPr>
            <a:r>
              <a:rPr lang="en-US" sz="2800" dirty="0" smtClean="0"/>
              <a:t>Anticipate </a:t>
            </a:r>
            <a:r>
              <a:rPr lang="en-US" sz="2800" dirty="0"/>
              <a:t>and reduce future </a:t>
            </a:r>
            <a:r>
              <a:rPr lang="en-US" sz="2800" dirty="0">
                <a:solidFill>
                  <a:srgbClr val="FF0000"/>
                </a:solidFill>
              </a:rPr>
              <a:t>maintenance needs</a:t>
            </a:r>
          </a:p>
          <a:p>
            <a:pPr>
              <a:lnSpc>
                <a:spcPct val="80000"/>
              </a:lnSpc>
            </a:pPr>
            <a:endParaRPr lang="en-US" sz="2800" dirty="0"/>
          </a:p>
        </p:txBody>
      </p:sp>
      <p:sp>
        <p:nvSpPr>
          <p:cNvPr id="2" name="Footer Placeholder 1"/>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37563097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smtClean="0"/>
              <a:t>MIF</a:t>
            </a:r>
          </a:p>
        </p:txBody>
      </p:sp>
      <p:sp>
        <p:nvSpPr>
          <p:cNvPr id="63491" name="Rectangle 3"/>
          <p:cNvSpPr>
            <a:spLocks noGrp="1" noChangeArrowheads="1"/>
          </p:cNvSpPr>
          <p:nvPr>
            <p:ph type="body" idx="1"/>
          </p:nvPr>
        </p:nvSpPr>
        <p:spPr>
          <a:xfrm>
            <a:off x="1484310" y="2143125"/>
            <a:ext cx="10018713" cy="3648075"/>
          </a:xfrm>
        </p:spPr>
        <p:txBody>
          <a:bodyPr anchor="t"/>
          <a:lstStyle/>
          <a:p>
            <a:pPr eaLnBrk="1" hangingPunct="1"/>
            <a:r>
              <a:rPr lang="en-US" dirty="0" smtClean="0"/>
              <a:t>M</a:t>
            </a:r>
            <a:r>
              <a:rPr lang="en-US" baseline="-25000" dirty="0" smtClean="0"/>
              <a:t>a</a:t>
            </a:r>
            <a:r>
              <a:rPr lang="en-US" dirty="0" smtClean="0"/>
              <a:t>(</a:t>
            </a:r>
            <a:r>
              <a:rPr lang="en-US" dirty="0" err="1" smtClean="0"/>
              <a:t>C</a:t>
            </a:r>
            <a:r>
              <a:rPr lang="en-US" baseline="-25000" dirty="0" err="1" smtClean="0"/>
              <a:t>i</a:t>
            </a:r>
            <a:r>
              <a:rPr lang="en-US" dirty="0" smtClean="0"/>
              <a:t>) = </a:t>
            </a:r>
            <a:r>
              <a:rPr lang="en-US" dirty="0" err="1" smtClean="0"/>
              <a:t>M</a:t>
            </a:r>
            <a:r>
              <a:rPr lang="en-US" baseline="-25000" dirty="0" err="1" smtClean="0"/>
              <a:t>d</a:t>
            </a:r>
            <a:r>
              <a:rPr lang="en-US" dirty="0" smtClean="0"/>
              <a:t>(</a:t>
            </a:r>
            <a:r>
              <a:rPr lang="en-US" dirty="0" err="1" smtClean="0"/>
              <a:t>C</a:t>
            </a:r>
            <a:r>
              <a:rPr lang="en-US" baseline="-25000" dirty="0" err="1" smtClean="0"/>
              <a:t>i</a:t>
            </a:r>
            <a:r>
              <a:rPr lang="en-US" dirty="0" smtClean="0"/>
              <a:t>)  + </a:t>
            </a:r>
            <a:r>
              <a:rPr lang="en-US" dirty="0" err="1" smtClean="0"/>
              <a:t>M</a:t>
            </a:r>
            <a:r>
              <a:rPr lang="en-US" baseline="-25000" dirty="0" err="1" smtClean="0"/>
              <a:t>i</a:t>
            </a:r>
            <a:r>
              <a:rPr lang="en-US" dirty="0" smtClean="0"/>
              <a:t>(</a:t>
            </a:r>
            <a:r>
              <a:rPr lang="en-US" dirty="0" err="1" smtClean="0"/>
              <a:t>C</a:t>
            </a:r>
            <a:r>
              <a:rPr lang="en-US" baseline="-25000" dirty="0" err="1" smtClean="0"/>
              <a:t>i</a:t>
            </a:r>
            <a:r>
              <a:rPr lang="en-US" dirty="0" smtClean="0"/>
              <a:t>) </a:t>
            </a:r>
          </a:p>
          <a:p>
            <a:pPr eaLnBrk="1" hangingPunct="1"/>
            <a:r>
              <a:rPr lang="en-US" dirty="0" smtClean="0"/>
              <a:t>All that can be invoked = new or overloaded + things inherited</a:t>
            </a:r>
          </a:p>
          <a:p>
            <a:pPr eaLnBrk="1" hangingPunct="1"/>
            <a:endParaRPr lang="en-US" dirty="0" smtClean="0"/>
          </a:p>
          <a:p>
            <a:pPr eaLnBrk="1" hangingPunct="1"/>
            <a:r>
              <a:rPr lang="en-US" dirty="0" smtClean="0"/>
              <a:t>MIF is [0,1]</a:t>
            </a:r>
          </a:p>
          <a:p>
            <a:pPr eaLnBrk="1" hangingPunct="1"/>
            <a:r>
              <a:rPr lang="en-US" dirty="0" smtClean="0"/>
              <a:t>MIF near 1 means little specialization </a:t>
            </a:r>
          </a:p>
          <a:p>
            <a:pPr eaLnBrk="1" hangingPunct="1"/>
            <a:r>
              <a:rPr lang="en-US" dirty="0" smtClean="0"/>
              <a:t>MIF near 0 means large change</a:t>
            </a:r>
          </a:p>
        </p:txBody>
      </p:sp>
      <p:sp>
        <p:nvSpPr>
          <p:cNvPr id="2" name="Footer Placeholder 1"/>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1872869284"/>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p:txBody>
          <a:bodyPr anchor="t"/>
          <a:lstStyle/>
          <a:p>
            <a:pPr eaLnBrk="1" hangingPunct="1"/>
            <a:r>
              <a:rPr lang="en-US" dirty="0" smtClean="0"/>
              <a:t>Coupling Factor</a:t>
            </a:r>
          </a:p>
        </p:txBody>
      </p:sp>
      <p:sp>
        <p:nvSpPr>
          <p:cNvPr id="64516" name="Rectangle 3"/>
          <p:cNvSpPr>
            <a:spLocks noGrp="1" noChangeArrowheads="1"/>
          </p:cNvSpPr>
          <p:nvPr>
            <p:ph type="body" idx="1"/>
          </p:nvPr>
        </p:nvSpPr>
        <p:spPr>
          <a:xfrm>
            <a:off x="1484310" y="1981201"/>
            <a:ext cx="10018713" cy="4176712"/>
          </a:xfrm>
        </p:spPr>
        <p:txBody>
          <a:bodyPr>
            <a:normAutofit lnSpcReduction="10000"/>
          </a:bodyPr>
          <a:lstStyle/>
          <a:p>
            <a:pPr eaLnBrk="1" hangingPunct="1">
              <a:lnSpc>
                <a:spcPct val="80000"/>
              </a:lnSpc>
            </a:pPr>
            <a:endParaRPr lang="en-US" sz="2800" dirty="0"/>
          </a:p>
          <a:p>
            <a:pPr algn="ctr" eaLnBrk="1" hangingPunct="1">
              <a:lnSpc>
                <a:spcPct val="80000"/>
              </a:lnSpc>
              <a:buFontTx/>
              <a:buNone/>
            </a:pPr>
            <a:r>
              <a:rPr lang="en-US" sz="2800" dirty="0"/>
              <a:t>CF=                                      .</a:t>
            </a:r>
          </a:p>
          <a:p>
            <a:pPr eaLnBrk="1" hangingPunct="1">
              <a:lnSpc>
                <a:spcPct val="80000"/>
              </a:lnSpc>
            </a:pPr>
            <a:endParaRPr lang="en-US" sz="2800" dirty="0"/>
          </a:p>
          <a:p>
            <a:pPr eaLnBrk="1" hangingPunct="1">
              <a:lnSpc>
                <a:spcPct val="80000"/>
              </a:lnSpc>
            </a:pPr>
            <a:r>
              <a:rPr lang="en-US" sz="2800" dirty="0" err="1"/>
              <a:t>is_client</a:t>
            </a:r>
            <a:r>
              <a:rPr lang="en-US" sz="2800" dirty="0"/>
              <a:t>(</a:t>
            </a:r>
            <a:r>
              <a:rPr lang="en-US" sz="2800" dirty="0" err="1"/>
              <a:t>x,y</a:t>
            </a:r>
            <a:r>
              <a:rPr lang="en-US" sz="2800" dirty="0"/>
              <a:t>) = 1 </a:t>
            </a:r>
            <a:r>
              <a:rPr lang="en-US" sz="2800" dirty="0" err="1"/>
              <a:t>iff</a:t>
            </a:r>
            <a:r>
              <a:rPr lang="en-US" sz="2800" dirty="0"/>
              <a:t> a relationship exists between the client class and the server class.  0 otherwise</a:t>
            </a:r>
          </a:p>
          <a:p>
            <a:pPr eaLnBrk="1" hangingPunct="1">
              <a:lnSpc>
                <a:spcPct val="80000"/>
              </a:lnSpc>
            </a:pPr>
            <a:endParaRPr lang="en-US" sz="2800" dirty="0"/>
          </a:p>
          <a:p>
            <a:pPr eaLnBrk="1" hangingPunct="1">
              <a:lnSpc>
                <a:spcPct val="80000"/>
              </a:lnSpc>
            </a:pPr>
            <a:r>
              <a:rPr lang="en-US" sz="2800" dirty="0"/>
              <a:t>(TC</a:t>
            </a:r>
            <a:r>
              <a:rPr lang="en-US" sz="2800" baseline="30000" dirty="0"/>
              <a:t>2</a:t>
            </a:r>
            <a:r>
              <a:rPr lang="en-US" sz="2800" dirty="0"/>
              <a:t>-TC) is the total number of relationships possible </a:t>
            </a:r>
          </a:p>
          <a:p>
            <a:pPr eaLnBrk="1" hangingPunct="1">
              <a:lnSpc>
                <a:spcPct val="80000"/>
              </a:lnSpc>
            </a:pPr>
            <a:endParaRPr lang="en-US" sz="2800" dirty="0"/>
          </a:p>
          <a:p>
            <a:pPr eaLnBrk="1" hangingPunct="1">
              <a:lnSpc>
                <a:spcPct val="80000"/>
              </a:lnSpc>
            </a:pPr>
            <a:r>
              <a:rPr lang="en-US" sz="2800" dirty="0"/>
              <a:t>CF is [0,1] with 1 meaning high coupling</a:t>
            </a:r>
          </a:p>
        </p:txBody>
      </p:sp>
      <p:sp>
        <p:nvSpPr>
          <p:cNvPr id="64517" name="Rectangle 5"/>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id-ID" sz="1800"/>
          </a:p>
        </p:txBody>
      </p:sp>
      <p:graphicFrame>
        <p:nvGraphicFramePr>
          <p:cNvPr id="64514" name="Object 2"/>
          <p:cNvGraphicFramePr>
            <a:graphicFrameLocks noChangeAspect="1"/>
          </p:cNvGraphicFramePr>
          <p:nvPr>
            <p:extLst>
              <p:ext uri="{D42A27DB-BD31-4B8C-83A1-F6EECF244321}">
                <p14:modId xmlns:p14="http://schemas.microsoft.com/office/powerpoint/2010/main" val="1252698446"/>
              </p:ext>
            </p:extLst>
          </p:nvPr>
        </p:nvGraphicFramePr>
        <p:xfrm>
          <a:off x="5510213" y="2309814"/>
          <a:ext cx="2828925" cy="847725"/>
        </p:xfrm>
        <a:graphic>
          <a:graphicData uri="http://schemas.openxmlformats.org/presentationml/2006/ole">
            <mc:AlternateContent xmlns:mc="http://schemas.openxmlformats.org/markup-compatibility/2006">
              <mc:Choice xmlns:v="urn:schemas-microsoft-com:vml" Requires="v">
                <p:oleObj spid="_x0000_s4187" name="Equation" r:id="rId4" imgW="2832100" imgH="850900" progId="Equation.3">
                  <p:embed/>
                </p:oleObj>
              </mc:Choice>
              <mc:Fallback>
                <p:oleObj name="Equation" r:id="rId4" imgW="2832100" imgH="8509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10213" y="2309814"/>
                        <a:ext cx="2828925" cy="847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Footer Placeholder 1"/>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629155542"/>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ChangeArrowheads="1"/>
          </p:cNvSpPr>
          <p:nvPr>
            <p:ph type="title"/>
          </p:nvPr>
        </p:nvSpPr>
        <p:spPr/>
        <p:txBody>
          <a:bodyPr/>
          <a:lstStyle/>
          <a:p>
            <a:pPr eaLnBrk="1" hangingPunct="1"/>
            <a:r>
              <a:rPr lang="en-US" smtClean="0"/>
              <a:t>Polymorphism Factor</a:t>
            </a:r>
          </a:p>
        </p:txBody>
      </p:sp>
      <p:sp>
        <p:nvSpPr>
          <p:cNvPr id="65540" name="Rectangle 3"/>
          <p:cNvSpPr>
            <a:spLocks noGrp="1" noChangeArrowheads="1"/>
          </p:cNvSpPr>
          <p:nvPr>
            <p:ph type="body" idx="1"/>
          </p:nvPr>
        </p:nvSpPr>
        <p:spPr>
          <a:xfrm>
            <a:off x="1484310" y="2014539"/>
            <a:ext cx="10018713" cy="4200524"/>
          </a:xfrm>
        </p:spPr>
        <p:txBody>
          <a:bodyPr>
            <a:normAutofit/>
          </a:bodyPr>
          <a:lstStyle/>
          <a:p>
            <a:pPr eaLnBrk="1" hangingPunct="1">
              <a:lnSpc>
                <a:spcPct val="80000"/>
              </a:lnSpc>
            </a:pPr>
            <a:endParaRPr lang="en-US" dirty="0"/>
          </a:p>
          <a:p>
            <a:pPr algn="ctr" eaLnBrk="1" hangingPunct="1">
              <a:lnSpc>
                <a:spcPct val="80000"/>
              </a:lnSpc>
              <a:buFontTx/>
              <a:buNone/>
            </a:pPr>
            <a:r>
              <a:rPr lang="en-US" dirty="0"/>
              <a:t>PF =                                    .</a:t>
            </a:r>
          </a:p>
          <a:p>
            <a:pPr marL="0" indent="0" eaLnBrk="1" hangingPunct="1">
              <a:lnSpc>
                <a:spcPct val="80000"/>
              </a:lnSpc>
              <a:buNone/>
            </a:pPr>
            <a:endParaRPr lang="en-US" dirty="0"/>
          </a:p>
          <a:p>
            <a:pPr eaLnBrk="1" hangingPunct="1">
              <a:lnSpc>
                <a:spcPct val="80000"/>
              </a:lnSpc>
            </a:pPr>
            <a:endParaRPr lang="en-US" dirty="0"/>
          </a:p>
          <a:p>
            <a:pPr eaLnBrk="1" hangingPunct="1">
              <a:lnSpc>
                <a:spcPct val="80000"/>
              </a:lnSpc>
            </a:pPr>
            <a:r>
              <a:rPr lang="en-US" dirty="0" err="1"/>
              <a:t>Mn</a:t>
            </a:r>
            <a:r>
              <a:rPr lang="en-US" dirty="0"/>
              <a:t>() is the number of new methods</a:t>
            </a:r>
          </a:p>
          <a:p>
            <a:pPr eaLnBrk="1" hangingPunct="1">
              <a:lnSpc>
                <a:spcPct val="80000"/>
              </a:lnSpc>
            </a:pPr>
            <a:r>
              <a:rPr lang="en-US" dirty="0"/>
              <a:t>Mo() is the number of overriding methods</a:t>
            </a:r>
          </a:p>
          <a:p>
            <a:pPr eaLnBrk="1" hangingPunct="1">
              <a:lnSpc>
                <a:spcPct val="80000"/>
              </a:lnSpc>
            </a:pPr>
            <a:r>
              <a:rPr lang="en-US" dirty="0"/>
              <a:t>DC() number of descendent classes of a base class</a:t>
            </a:r>
          </a:p>
          <a:p>
            <a:pPr eaLnBrk="1" hangingPunct="1">
              <a:lnSpc>
                <a:spcPct val="80000"/>
              </a:lnSpc>
            </a:pPr>
            <a:r>
              <a:rPr lang="en-US" dirty="0"/>
              <a:t>The number of methods that redefines inherited methods, divided by maximum number of possible distinct polymorphic situations</a:t>
            </a:r>
          </a:p>
        </p:txBody>
      </p:sp>
      <p:sp>
        <p:nvSpPr>
          <p:cNvPr id="65541" name="Rectangle 5"/>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id-ID" sz="1800"/>
          </a:p>
        </p:txBody>
      </p:sp>
      <p:graphicFrame>
        <p:nvGraphicFramePr>
          <p:cNvPr id="65538" name="Object 2"/>
          <p:cNvGraphicFramePr>
            <a:graphicFrameLocks noChangeAspect="1"/>
          </p:cNvGraphicFramePr>
          <p:nvPr>
            <p:extLst>
              <p:ext uri="{D42A27DB-BD31-4B8C-83A1-F6EECF244321}">
                <p14:modId xmlns:p14="http://schemas.microsoft.com/office/powerpoint/2010/main" val="759491836"/>
              </p:ext>
            </p:extLst>
          </p:nvPr>
        </p:nvGraphicFramePr>
        <p:xfrm>
          <a:off x="5815014" y="2438399"/>
          <a:ext cx="2619375" cy="847725"/>
        </p:xfrm>
        <a:graphic>
          <a:graphicData uri="http://schemas.openxmlformats.org/presentationml/2006/ole">
            <mc:AlternateContent xmlns:mc="http://schemas.openxmlformats.org/markup-compatibility/2006">
              <mc:Choice xmlns:v="urn:schemas-microsoft-com:vml" Requires="v">
                <p:oleObj spid="_x0000_s5211" name="Equation" r:id="rId4" imgW="2616200" imgH="850900" progId="Equation.3">
                  <p:embed/>
                </p:oleObj>
              </mc:Choice>
              <mc:Fallback>
                <p:oleObj name="Equation" r:id="rId4" imgW="2616200" imgH="8509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15014" y="2438399"/>
                        <a:ext cx="2619375" cy="847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Footer Placeholder 1"/>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72787449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smtClean="0"/>
              <a:t>Operational Oriented Metrics</a:t>
            </a:r>
          </a:p>
        </p:txBody>
      </p:sp>
      <p:sp>
        <p:nvSpPr>
          <p:cNvPr id="66563" name="Rectangle 3"/>
          <p:cNvSpPr>
            <a:spLocks noGrp="1" noChangeArrowheads="1"/>
          </p:cNvSpPr>
          <p:nvPr>
            <p:ph type="body" idx="1"/>
          </p:nvPr>
        </p:nvSpPr>
        <p:spPr>
          <a:xfrm>
            <a:off x="1484310" y="2114550"/>
            <a:ext cx="10018713" cy="4243387"/>
          </a:xfrm>
        </p:spPr>
        <p:txBody>
          <a:bodyPr anchor="t">
            <a:normAutofit/>
          </a:bodyPr>
          <a:lstStyle/>
          <a:p>
            <a:pPr eaLnBrk="1" hangingPunct="1"/>
            <a:r>
              <a:rPr lang="en-US" dirty="0"/>
              <a:t>Average operation size (LOC, volume</a:t>
            </a:r>
            <a:r>
              <a:rPr lang="en-US" dirty="0" smtClean="0"/>
              <a:t>)</a:t>
            </a:r>
            <a:endParaRPr lang="en-US" dirty="0"/>
          </a:p>
          <a:p>
            <a:pPr eaLnBrk="1" hangingPunct="1"/>
            <a:r>
              <a:rPr lang="en-US" dirty="0"/>
              <a:t>Number of messages sent by an </a:t>
            </a:r>
            <a:r>
              <a:rPr lang="en-US" dirty="0" smtClean="0"/>
              <a:t>operator</a:t>
            </a:r>
            <a:endParaRPr lang="en-US" dirty="0"/>
          </a:p>
          <a:p>
            <a:pPr eaLnBrk="1" hangingPunct="1"/>
            <a:r>
              <a:rPr lang="en-US" dirty="0"/>
              <a:t>Operation complexity – </a:t>
            </a:r>
            <a:r>
              <a:rPr lang="en-US" dirty="0" err="1" smtClean="0"/>
              <a:t>cyclomatic</a:t>
            </a:r>
            <a:endParaRPr lang="en-US" dirty="0"/>
          </a:p>
          <a:p>
            <a:pPr eaLnBrk="1" hangingPunct="1"/>
            <a:r>
              <a:rPr lang="en-US" dirty="0"/>
              <a:t>Average number of parameters/operation</a:t>
            </a:r>
          </a:p>
          <a:p>
            <a:pPr lvl="1" eaLnBrk="1" hangingPunct="1"/>
            <a:r>
              <a:rPr lang="en-US" dirty="0"/>
              <a:t>Larger the number the more complex the collaboration</a:t>
            </a:r>
          </a:p>
        </p:txBody>
      </p:sp>
      <p:sp>
        <p:nvSpPr>
          <p:cNvPr id="2" name="Footer Placeholder 1"/>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37445837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smtClean="0"/>
              <a:t>Encapsulation</a:t>
            </a:r>
          </a:p>
        </p:txBody>
      </p:sp>
      <p:sp>
        <p:nvSpPr>
          <p:cNvPr id="67587" name="Rectangle 3"/>
          <p:cNvSpPr>
            <a:spLocks noGrp="1" noChangeArrowheads="1"/>
          </p:cNvSpPr>
          <p:nvPr>
            <p:ph type="body" idx="1"/>
          </p:nvPr>
        </p:nvSpPr>
        <p:spPr>
          <a:xfrm>
            <a:off x="1484310" y="2128839"/>
            <a:ext cx="10018713" cy="3662362"/>
          </a:xfrm>
        </p:spPr>
        <p:txBody>
          <a:bodyPr anchor="t">
            <a:normAutofit/>
          </a:bodyPr>
          <a:lstStyle/>
          <a:p>
            <a:pPr eaLnBrk="1" hangingPunct="1"/>
            <a:r>
              <a:rPr lang="en-US" sz="2800" dirty="0" smtClean="0"/>
              <a:t>Lack of cohesion</a:t>
            </a:r>
          </a:p>
          <a:p>
            <a:pPr eaLnBrk="1" hangingPunct="1"/>
            <a:r>
              <a:rPr lang="en-US" sz="2800" dirty="0" smtClean="0"/>
              <a:t>Percent public and protected</a:t>
            </a:r>
          </a:p>
          <a:p>
            <a:pPr eaLnBrk="1" hangingPunct="1"/>
            <a:r>
              <a:rPr lang="en-US" sz="2800" dirty="0" smtClean="0"/>
              <a:t>Public access to data members</a:t>
            </a:r>
          </a:p>
        </p:txBody>
      </p:sp>
      <p:sp>
        <p:nvSpPr>
          <p:cNvPr id="2" name="Footer Placeholder 1"/>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21599480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smtClean="0"/>
              <a:t>Inheritance</a:t>
            </a:r>
          </a:p>
        </p:txBody>
      </p:sp>
      <p:sp>
        <p:nvSpPr>
          <p:cNvPr id="68611" name="Rectangle 3"/>
          <p:cNvSpPr>
            <a:spLocks noGrp="1" noChangeArrowheads="1"/>
          </p:cNvSpPr>
          <p:nvPr>
            <p:ph type="body" idx="1"/>
          </p:nvPr>
        </p:nvSpPr>
        <p:spPr>
          <a:xfrm>
            <a:off x="1484310" y="2214563"/>
            <a:ext cx="10018713" cy="3576637"/>
          </a:xfrm>
        </p:spPr>
        <p:txBody>
          <a:bodyPr anchor="t">
            <a:normAutofit/>
          </a:bodyPr>
          <a:lstStyle/>
          <a:p>
            <a:pPr eaLnBrk="1" hangingPunct="1"/>
            <a:r>
              <a:rPr lang="en-US" sz="2800" dirty="0" smtClean="0"/>
              <a:t>Number of root classes</a:t>
            </a:r>
          </a:p>
          <a:p>
            <a:pPr eaLnBrk="1" hangingPunct="1"/>
            <a:r>
              <a:rPr lang="en-US" sz="2800" dirty="0" smtClean="0"/>
              <a:t>Fan in – multiple inheritance</a:t>
            </a:r>
          </a:p>
          <a:p>
            <a:pPr eaLnBrk="1" hangingPunct="1"/>
            <a:r>
              <a:rPr lang="en-US" sz="2800" dirty="0" smtClean="0"/>
              <a:t>NOC, DIT, etc.</a:t>
            </a:r>
          </a:p>
        </p:txBody>
      </p:sp>
      <p:sp>
        <p:nvSpPr>
          <p:cNvPr id="2" name="Footer Placeholder 1"/>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35037281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nchor="t"/>
          <a:lstStyle/>
          <a:p>
            <a:r>
              <a:rPr lang="en-US" dirty="0" smtClean="0"/>
              <a:t>Metric tools</a:t>
            </a:r>
          </a:p>
        </p:txBody>
      </p:sp>
      <p:sp>
        <p:nvSpPr>
          <p:cNvPr id="183299" name="Rectangle 3"/>
          <p:cNvSpPr>
            <a:spLocks noGrp="1" noChangeArrowheads="1"/>
          </p:cNvSpPr>
          <p:nvPr>
            <p:ph type="body" idx="1"/>
          </p:nvPr>
        </p:nvSpPr>
        <p:spPr>
          <a:xfrm>
            <a:off x="1484310" y="1743075"/>
            <a:ext cx="10018713" cy="4686300"/>
          </a:xfrm>
        </p:spPr>
        <p:txBody>
          <a:bodyPr>
            <a:normAutofit lnSpcReduction="10000"/>
          </a:bodyPr>
          <a:lstStyle/>
          <a:p>
            <a:pPr>
              <a:lnSpc>
                <a:spcPct val="80000"/>
              </a:lnSpc>
            </a:pPr>
            <a:r>
              <a:rPr lang="en-US" dirty="0"/>
              <a:t>McCabe &amp; Associates ( founded by Tom McCabe, Sr.)</a:t>
            </a:r>
            <a:r>
              <a:rPr lang="en-US" sz="2000" dirty="0"/>
              <a:t> </a:t>
            </a:r>
          </a:p>
          <a:p>
            <a:pPr lvl="1">
              <a:lnSpc>
                <a:spcPct val="80000"/>
              </a:lnSpc>
            </a:pPr>
            <a:r>
              <a:rPr lang="en-US" dirty="0">
                <a:ea typeface="ＭＳ Ｐゴシック" panose="020B0600070205080204" pitchFamily="34" charset="-128"/>
              </a:rPr>
              <a:t>The Visual Quality </a:t>
            </a:r>
            <a:r>
              <a:rPr lang="en-US" dirty="0" err="1">
                <a:ea typeface="ＭＳ Ｐゴシック" panose="020B0600070205080204" pitchFamily="34" charset="-128"/>
              </a:rPr>
              <a:t>ToolSet</a:t>
            </a:r>
            <a:r>
              <a:rPr lang="en-US" dirty="0">
                <a:ea typeface="ＭＳ Ｐゴシック" panose="020B0600070205080204" pitchFamily="34" charset="-128"/>
              </a:rPr>
              <a:t> </a:t>
            </a:r>
          </a:p>
          <a:p>
            <a:pPr lvl="1">
              <a:lnSpc>
                <a:spcPct val="80000"/>
              </a:lnSpc>
            </a:pPr>
            <a:r>
              <a:rPr lang="en-US" dirty="0">
                <a:ea typeface="ＭＳ Ｐゴシック" panose="020B0600070205080204" pitchFamily="34" charset="-128"/>
              </a:rPr>
              <a:t>The Visual Testing </a:t>
            </a:r>
            <a:r>
              <a:rPr lang="en-US" dirty="0" err="1">
                <a:ea typeface="ＭＳ Ｐゴシック" panose="020B0600070205080204" pitchFamily="34" charset="-128"/>
              </a:rPr>
              <a:t>ToolSet</a:t>
            </a:r>
            <a:r>
              <a:rPr lang="en-US" dirty="0">
                <a:ea typeface="ＭＳ Ｐゴシック" panose="020B0600070205080204" pitchFamily="34" charset="-128"/>
              </a:rPr>
              <a:t> </a:t>
            </a:r>
          </a:p>
          <a:p>
            <a:pPr lvl="1">
              <a:lnSpc>
                <a:spcPct val="80000"/>
              </a:lnSpc>
            </a:pPr>
            <a:r>
              <a:rPr lang="en-US" dirty="0">
                <a:ea typeface="ＭＳ Ｐゴシック" panose="020B0600070205080204" pitchFamily="34" charset="-128"/>
              </a:rPr>
              <a:t>The Visual Reengineering </a:t>
            </a:r>
            <a:r>
              <a:rPr lang="en-US" dirty="0" err="1">
                <a:ea typeface="ＭＳ Ｐゴシック" panose="020B0600070205080204" pitchFamily="34" charset="-128"/>
              </a:rPr>
              <a:t>ToolSet</a:t>
            </a:r>
            <a:r>
              <a:rPr lang="en-US" dirty="0">
                <a:ea typeface="ＭＳ Ｐゴシック" panose="020B0600070205080204" pitchFamily="34" charset="-128"/>
              </a:rPr>
              <a:t> </a:t>
            </a:r>
          </a:p>
          <a:p>
            <a:pPr lvl="1">
              <a:lnSpc>
                <a:spcPct val="80000"/>
              </a:lnSpc>
            </a:pPr>
            <a:endParaRPr lang="en-US" dirty="0">
              <a:ea typeface="ＭＳ Ｐゴシック" panose="020B0600070205080204" pitchFamily="34" charset="-128"/>
            </a:endParaRPr>
          </a:p>
          <a:p>
            <a:pPr>
              <a:lnSpc>
                <a:spcPct val="80000"/>
              </a:lnSpc>
            </a:pPr>
            <a:r>
              <a:rPr lang="en-US" dirty="0"/>
              <a:t>Metrics calculated</a:t>
            </a:r>
            <a:r>
              <a:rPr lang="en-US" sz="2000" dirty="0"/>
              <a:t>  </a:t>
            </a:r>
          </a:p>
          <a:p>
            <a:pPr lvl="1">
              <a:lnSpc>
                <a:spcPct val="80000"/>
              </a:lnSpc>
            </a:pPr>
            <a:r>
              <a:rPr lang="en-US" dirty="0">
                <a:ea typeface="ＭＳ Ｐゴシック" panose="020B0600070205080204" pitchFamily="34" charset="-128"/>
              </a:rPr>
              <a:t>McCabe </a:t>
            </a:r>
            <a:r>
              <a:rPr lang="en-US" dirty="0" err="1">
                <a:ea typeface="ＭＳ Ｐゴシック" panose="020B0600070205080204" pitchFamily="34" charset="-128"/>
              </a:rPr>
              <a:t>Cyclomatic</a:t>
            </a:r>
            <a:r>
              <a:rPr lang="en-US" dirty="0">
                <a:ea typeface="ＭＳ Ｐゴシック" panose="020B0600070205080204" pitchFamily="34" charset="-128"/>
              </a:rPr>
              <a:t> Complexity</a:t>
            </a:r>
          </a:p>
          <a:p>
            <a:pPr lvl="1">
              <a:lnSpc>
                <a:spcPct val="80000"/>
              </a:lnSpc>
            </a:pPr>
            <a:r>
              <a:rPr lang="en-US" dirty="0">
                <a:ea typeface="ＭＳ Ｐゴシック" panose="020B0600070205080204" pitchFamily="34" charset="-128"/>
              </a:rPr>
              <a:t>McCabe Essential Complexity </a:t>
            </a:r>
          </a:p>
          <a:p>
            <a:pPr lvl="1">
              <a:lnSpc>
                <a:spcPct val="80000"/>
              </a:lnSpc>
            </a:pPr>
            <a:r>
              <a:rPr lang="en-US" dirty="0">
                <a:ea typeface="ＭＳ Ｐゴシック" panose="020B0600070205080204" pitchFamily="34" charset="-128"/>
              </a:rPr>
              <a:t>Module Design Complexity </a:t>
            </a:r>
          </a:p>
          <a:p>
            <a:pPr lvl="1">
              <a:lnSpc>
                <a:spcPct val="80000"/>
              </a:lnSpc>
            </a:pPr>
            <a:r>
              <a:rPr lang="en-US" dirty="0">
                <a:ea typeface="ＭＳ Ｐゴシック" panose="020B0600070205080204" pitchFamily="34" charset="-128"/>
              </a:rPr>
              <a:t>Integration Complexity </a:t>
            </a:r>
          </a:p>
          <a:p>
            <a:pPr lvl="1">
              <a:lnSpc>
                <a:spcPct val="80000"/>
              </a:lnSpc>
            </a:pPr>
            <a:r>
              <a:rPr lang="en-US" dirty="0">
                <a:ea typeface="ＭＳ Ｐゴシック" panose="020B0600070205080204" pitchFamily="34" charset="-128"/>
              </a:rPr>
              <a:t>Lines of Code </a:t>
            </a:r>
          </a:p>
          <a:p>
            <a:pPr lvl="1">
              <a:lnSpc>
                <a:spcPct val="80000"/>
              </a:lnSpc>
            </a:pPr>
            <a:r>
              <a:rPr lang="en-US" dirty="0">
                <a:ea typeface="ＭＳ Ｐゴシック" panose="020B0600070205080204" pitchFamily="34" charset="-128"/>
              </a:rPr>
              <a:t>Halstead</a:t>
            </a:r>
          </a:p>
          <a:p>
            <a:pPr>
              <a:lnSpc>
                <a:spcPct val="80000"/>
              </a:lnSpc>
            </a:pPr>
            <a:endParaRPr lang="en-US" dirty="0"/>
          </a:p>
        </p:txBody>
      </p:sp>
      <p:sp>
        <p:nvSpPr>
          <p:cNvPr id="2" name="Footer Placeholder 1"/>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29151760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a:xfrm>
            <a:off x="2209800" y="304800"/>
            <a:ext cx="7772400" cy="1143000"/>
          </a:xfrm>
        </p:spPr>
        <p:txBody>
          <a:bodyPr/>
          <a:lstStyle/>
          <a:p>
            <a:r>
              <a:rPr lang="en-US" smtClean="0"/>
              <a:t>CCCC</a:t>
            </a:r>
          </a:p>
        </p:txBody>
      </p:sp>
      <p:sp>
        <p:nvSpPr>
          <p:cNvPr id="187395" name="Rectangle 3"/>
          <p:cNvSpPr>
            <a:spLocks noGrp="1" noChangeArrowheads="1"/>
          </p:cNvSpPr>
          <p:nvPr>
            <p:ph type="body" idx="1"/>
          </p:nvPr>
        </p:nvSpPr>
        <p:spPr>
          <a:xfrm>
            <a:off x="2209799" y="1371600"/>
            <a:ext cx="9034463" cy="4724400"/>
          </a:xfrm>
        </p:spPr>
        <p:txBody>
          <a:bodyPr>
            <a:normAutofit/>
          </a:bodyPr>
          <a:lstStyle/>
          <a:p>
            <a:pPr>
              <a:lnSpc>
                <a:spcPct val="80000"/>
              </a:lnSpc>
            </a:pPr>
            <a:r>
              <a:rPr lang="en-US" dirty="0"/>
              <a:t>A metric </a:t>
            </a:r>
            <a:r>
              <a:rPr lang="en-US" dirty="0" err="1"/>
              <a:t>analyser</a:t>
            </a:r>
            <a:r>
              <a:rPr lang="en-US" dirty="0"/>
              <a:t>  C, C++, Java, Ada-83, and Ada-95 (by Tim </a:t>
            </a:r>
            <a:r>
              <a:rPr lang="en-US" dirty="0" err="1"/>
              <a:t>Littlefair</a:t>
            </a:r>
            <a:r>
              <a:rPr lang="en-US" dirty="0"/>
              <a:t> of Edith Cowan University, Australia) </a:t>
            </a:r>
          </a:p>
          <a:p>
            <a:pPr>
              <a:lnSpc>
                <a:spcPct val="80000"/>
              </a:lnSpc>
            </a:pPr>
            <a:endParaRPr lang="en-US" dirty="0"/>
          </a:p>
          <a:p>
            <a:pPr>
              <a:lnSpc>
                <a:spcPct val="80000"/>
              </a:lnSpc>
            </a:pPr>
            <a:r>
              <a:rPr lang="en-US" dirty="0"/>
              <a:t>Metrics calculated</a:t>
            </a:r>
          </a:p>
          <a:p>
            <a:pPr lvl="1">
              <a:lnSpc>
                <a:spcPct val="80000"/>
              </a:lnSpc>
            </a:pPr>
            <a:r>
              <a:rPr lang="en-US" dirty="0"/>
              <a:t>Lines Of Code  (LOC)</a:t>
            </a:r>
          </a:p>
          <a:p>
            <a:pPr lvl="1">
              <a:lnSpc>
                <a:spcPct val="80000"/>
              </a:lnSpc>
            </a:pPr>
            <a:r>
              <a:rPr lang="en-US" dirty="0"/>
              <a:t>McCabe’s </a:t>
            </a:r>
            <a:r>
              <a:rPr lang="en-US" dirty="0" err="1"/>
              <a:t>cyclomatic</a:t>
            </a:r>
            <a:r>
              <a:rPr lang="en-US" dirty="0"/>
              <a:t> complexity</a:t>
            </a:r>
          </a:p>
          <a:p>
            <a:pPr lvl="1">
              <a:lnSpc>
                <a:spcPct val="80000"/>
              </a:lnSpc>
            </a:pPr>
            <a:r>
              <a:rPr lang="en-US" dirty="0"/>
              <a:t>C&amp;K suite (WMC, NOC, DIT, CBO)</a:t>
            </a:r>
          </a:p>
          <a:p>
            <a:pPr lvl="1">
              <a:lnSpc>
                <a:spcPct val="80000"/>
              </a:lnSpc>
            </a:pPr>
            <a:endParaRPr lang="en-US" dirty="0"/>
          </a:p>
          <a:p>
            <a:pPr>
              <a:lnSpc>
                <a:spcPct val="80000"/>
              </a:lnSpc>
            </a:pPr>
            <a:r>
              <a:rPr lang="en-US" dirty="0"/>
              <a:t>Generates HTML and XML reports</a:t>
            </a:r>
          </a:p>
          <a:p>
            <a:pPr lvl="1">
              <a:lnSpc>
                <a:spcPct val="80000"/>
              </a:lnSpc>
              <a:buFontTx/>
              <a:buNone/>
            </a:pPr>
            <a:endParaRPr lang="en-US" dirty="0"/>
          </a:p>
          <a:p>
            <a:pPr>
              <a:lnSpc>
                <a:spcPct val="80000"/>
              </a:lnSpc>
            </a:pPr>
            <a:r>
              <a:rPr lang="en-US" dirty="0"/>
              <a:t> freely available  </a:t>
            </a:r>
            <a:r>
              <a:rPr lang="en-US" dirty="0" smtClean="0"/>
              <a:t>at  </a:t>
            </a:r>
            <a:r>
              <a:rPr lang="en-US" dirty="0">
                <a:hlinkClick r:id="rId3"/>
              </a:rPr>
              <a:t>http://cccc.sourceforge.net/</a:t>
            </a:r>
            <a:r>
              <a:rPr lang="en-US" dirty="0"/>
              <a:t> </a:t>
            </a:r>
          </a:p>
        </p:txBody>
      </p:sp>
      <p:sp>
        <p:nvSpPr>
          <p:cNvPr id="2" name="Footer Placeholder 1"/>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27648283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2209800" y="0"/>
            <a:ext cx="7772400" cy="914400"/>
          </a:xfrm>
        </p:spPr>
        <p:txBody>
          <a:bodyPr/>
          <a:lstStyle/>
          <a:p>
            <a:r>
              <a:rPr lang="en-US" smtClean="0"/>
              <a:t>Jmetric</a:t>
            </a:r>
          </a:p>
        </p:txBody>
      </p:sp>
      <p:sp>
        <p:nvSpPr>
          <p:cNvPr id="185347" name="Rectangle 3"/>
          <p:cNvSpPr>
            <a:spLocks noGrp="1" noChangeArrowheads="1"/>
          </p:cNvSpPr>
          <p:nvPr>
            <p:ph type="body" idx="1"/>
          </p:nvPr>
        </p:nvSpPr>
        <p:spPr>
          <a:xfrm>
            <a:off x="2209800" y="990600"/>
            <a:ext cx="7772400" cy="5486400"/>
          </a:xfrm>
        </p:spPr>
        <p:txBody>
          <a:bodyPr>
            <a:normAutofit fontScale="92500" lnSpcReduction="10000"/>
          </a:bodyPr>
          <a:lstStyle/>
          <a:p>
            <a:pPr>
              <a:lnSpc>
                <a:spcPct val="90000"/>
              </a:lnSpc>
            </a:pPr>
            <a:r>
              <a:rPr lang="en-US"/>
              <a:t>OO metric calculation tool for Java code  (by Cain and Vasa for a project at COTAR, Australia)</a:t>
            </a:r>
          </a:p>
          <a:p>
            <a:pPr>
              <a:lnSpc>
                <a:spcPct val="90000"/>
              </a:lnSpc>
              <a:buFontTx/>
              <a:buNone/>
            </a:pPr>
            <a:r>
              <a:rPr lang="en-US"/>
              <a:t> </a:t>
            </a:r>
          </a:p>
          <a:p>
            <a:pPr>
              <a:lnSpc>
                <a:spcPct val="90000"/>
              </a:lnSpc>
            </a:pPr>
            <a:r>
              <a:rPr lang="id-ID"/>
              <a:t>Requires Java 1.2 (or JDK 1.1.6 with special extensions)</a:t>
            </a:r>
            <a:r>
              <a:rPr lang="en-US"/>
              <a:t> </a:t>
            </a:r>
          </a:p>
          <a:p>
            <a:pPr>
              <a:lnSpc>
                <a:spcPct val="90000"/>
              </a:lnSpc>
            </a:pPr>
            <a:endParaRPr lang="en-US"/>
          </a:p>
          <a:p>
            <a:pPr>
              <a:lnSpc>
                <a:spcPct val="90000"/>
              </a:lnSpc>
            </a:pPr>
            <a:r>
              <a:rPr lang="en-US"/>
              <a:t>Metrics </a:t>
            </a:r>
          </a:p>
          <a:p>
            <a:pPr lvl="1">
              <a:lnSpc>
                <a:spcPct val="90000"/>
              </a:lnSpc>
            </a:pPr>
            <a:r>
              <a:rPr lang="en-US" sz="2400">
                <a:ea typeface="ＭＳ Ｐゴシック" panose="020B0600070205080204" pitchFamily="34" charset="-128"/>
              </a:rPr>
              <a:t>Lines Of Code per class (LOC)</a:t>
            </a:r>
          </a:p>
          <a:p>
            <a:pPr lvl="1">
              <a:lnSpc>
                <a:spcPct val="90000"/>
              </a:lnSpc>
            </a:pPr>
            <a:r>
              <a:rPr lang="en-US" sz="2400">
                <a:ea typeface="ＭＳ Ｐゴシック" panose="020B0600070205080204" pitchFamily="34" charset="-128"/>
              </a:rPr>
              <a:t>Cyclomatic complexity</a:t>
            </a:r>
          </a:p>
          <a:p>
            <a:pPr lvl="1">
              <a:lnSpc>
                <a:spcPct val="90000"/>
              </a:lnSpc>
            </a:pPr>
            <a:r>
              <a:rPr lang="en-US" sz="2400">
                <a:ea typeface="ＭＳ Ｐゴシック" panose="020B0600070205080204" pitchFamily="34" charset="-128"/>
              </a:rPr>
              <a:t>LCOM (by Henderson-Seller)</a:t>
            </a:r>
          </a:p>
          <a:p>
            <a:pPr lvl="1">
              <a:lnSpc>
                <a:spcPct val="90000"/>
              </a:lnSpc>
            </a:pPr>
            <a:endParaRPr lang="en-US" sz="2400" b="1">
              <a:ea typeface="ＭＳ Ｐゴシック" panose="020B0600070205080204" pitchFamily="34" charset="-128"/>
            </a:endParaRPr>
          </a:p>
          <a:p>
            <a:pPr>
              <a:lnSpc>
                <a:spcPct val="90000"/>
              </a:lnSpc>
            </a:pPr>
            <a:r>
              <a:rPr lang="en-US"/>
              <a:t>Availability</a:t>
            </a:r>
          </a:p>
          <a:p>
            <a:pPr lvl="1">
              <a:lnSpc>
                <a:spcPct val="90000"/>
              </a:lnSpc>
            </a:pPr>
            <a:r>
              <a:rPr lang="en-US" sz="2400">
                <a:ea typeface="ＭＳ Ｐゴシック" panose="020B0600070205080204" pitchFamily="34" charset="-128"/>
              </a:rPr>
              <a:t>is distributed under GPL</a:t>
            </a:r>
          </a:p>
          <a:p>
            <a:pPr lvl="2">
              <a:lnSpc>
                <a:spcPct val="90000"/>
              </a:lnSpc>
            </a:pPr>
            <a:endParaRPr lang="en-US" sz="2000">
              <a:ea typeface="ＭＳ Ｐゴシック" panose="020B0600070205080204" pitchFamily="34" charset="-128"/>
            </a:endParaRPr>
          </a:p>
          <a:p>
            <a:pPr>
              <a:lnSpc>
                <a:spcPct val="90000"/>
              </a:lnSpc>
            </a:pPr>
            <a:r>
              <a:rPr lang="en-US" sz="2000">
                <a:hlinkClick r:id="rId3"/>
              </a:rPr>
              <a:t>http://www.it.swin.edu.au/projects/jmetric/products/jmetric/</a:t>
            </a:r>
            <a:endParaRPr lang="en-US" sz="2000"/>
          </a:p>
        </p:txBody>
      </p:sp>
      <p:sp>
        <p:nvSpPr>
          <p:cNvPr id="2" name="Footer Placeholder 1"/>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330528429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pPr eaLnBrk="1" hangingPunct="1"/>
            <a:r>
              <a:rPr lang="en-US" smtClean="0"/>
              <a:t>JMetric tool result</a:t>
            </a:r>
          </a:p>
        </p:txBody>
      </p:sp>
      <p:sp>
        <p:nvSpPr>
          <p:cNvPr id="69635" name="Content Placeholder 2"/>
          <p:cNvSpPr>
            <a:spLocks noGrp="1"/>
          </p:cNvSpPr>
          <p:nvPr>
            <p:ph idx="1"/>
          </p:nvPr>
        </p:nvSpPr>
        <p:spPr>
          <a:xfrm>
            <a:off x="3886200" y="1600201"/>
            <a:ext cx="4724400" cy="4525963"/>
          </a:xfrm>
        </p:spPr>
        <p:txBody>
          <a:bodyPr/>
          <a:lstStyle/>
          <a:p>
            <a:pPr eaLnBrk="1" hangingPunct="1"/>
            <a:endParaRPr lang="id-ID" smtClean="0"/>
          </a:p>
        </p:txBody>
      </p:sp>
      <p:pic>
        <p:nvPicPr>
          <p:cNvPr id="696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1" y="1295400"/>
            <a:ext cx="7572374" cy="516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2346372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title"/>
          </p:nvPr>
        </p:nvSpPr>
        <p:spPr/>
        <p:txBody>
          <a:bodyPr/>
          <a:lstStyle/>
          <a:p>
            <a:pPr eaLnBrk="1" hangingPunct="1"/>
            <a:r>
              <a:rPr lang="en-US" smtClean="0"/>
              <a:t>Example Metrics</a:t>
            </a:r>
          </a:p>
        </p:txBody>
      </p:sp>
      <p:sp>
        <p:nvSpPr>
          <p:cNvPr id="17411" name="Rectangle 5"/>
          <p:cNvSpPr>
            <a:spLocks noGrp="1" noChangeArrowheads="1"/>
          </p:cNvSpPr>
          <p:nvPr>
            <p:ph type="body" idx="1"/>
          </p:nvPr>
        </p:nvSpPr>
        <p:spPr>
          <a:xfrm>
            <a:off x="1484310" y="2114551"/>
            <a:ext cx="10018713" cy="3676650"/>
          </a:xfrm>
        </p:spPr>
        <p:txBody>
          <a:bodyPr>
            <a:normAutofit/>
          </a:bodyPr>
          <a:lstStyle/>
          <a:p>
            <a:pPr eaLnBrk="1" hangingPunct="1">
              <a:lnSpc>
                <a:spcPct val="90000"/>
              </a:lnSpc>
            </a:pPr>
            <a:r>
              <a:rPr lang="en-US" sz="2800" dirty="0"/>
              <a:t>Defect rates</a:t>
            </a:r>
          </a:p>
          <a:p>
            <a:pPr eaLnBrk="1" hangingPunct="1">
              <a:lnSpc>
                <a:spcPct val="90000"/>
              </a:lnSpc>
            </a:pPr>
            <a:r>
              <a:rPr lang="en-US" sz="2800" dirty="0"/>
              <a:t>Error </a:t>
            </a:r>
            <a:r>
              <a:rPr lang="en-US" sz="2800" dirty="0" smtClean="0"/>
              <a:t>rates</a:t>
            </a:r>
            <a:endParaRPr lang="en-US" sz="2800" dirty="0"/>
          </a:p>
          <a:p>
            <a:pPr eaLnBrk="1" hangingPunct="1">
              <a:lnSpc>
                <a:spcPct val="90000"/>
              </a:lnSpc>
            </a:pPr>
            <a:r>
              <a:rPr lang="en-US" sz="2800" dirty="0"/>
              <a:t>Measured by:</a:t>
            </a:r>
          </a:p>
          <a:p>
            <a:pPr lvl="1" eaLnBrk="1" hangingPunct="1">
              <a:lnSpc>
                <a:spcPct val="90000"/>
              </a:lnSpc>
            </a:pPr>
            <a:r>
              <a:rPr lang="en-US" sz="2400" dirty="0">
                <a:ea typeface="ＭＳ Ｐゴシック" panose="020B0600070205080204" pitchFamily="34" charset="-128"/>
              </a:rPr>
              <a:t>individual</a:t>
            </a:r>
          </a:p>
          <a:p>
            <a:pPr lvl="1" eaLnBrk="1" hangingPunct="1">
              <a:lnSpc>
                <a:spcPct val="90000"/>
              </a:lnSpc>
            </a:pPr>
            <a:r>
              <a:rPr lang="en-US" sz="2400" dirty="0">
                <a:ea typeface="ＭＳ Ｐゴシック" panose="020B0600070205080204" pitchFamily="34" charset="-128"/>
              </a:rPr>
              <a:t>module</a:t>
            </a:r>
          </a:p>
          <a:p>
            <a:pPr lvl="1" eaLnBrk="1" hangingPunct="1">
              <a:lnSpc>
                <a:spcPct val="90000"/>
              </a:lnSpc>
            </a:pPr>
            <a:r>
              <a:rPr lang="en-US" sz="2400" dirty="0">
                <a:ea typeface="ＭＳ Ｐゴシック" panose="020B0600070205080204" pitchFamily="34" charset="-128"/>
              </a:rPr>
              <a:t>during </a:t>
            </a:r>
            <a:r>
              <a:rPr lang="en-US" sz="2400" dirty="0" smtClean="0">
                <a:ea typeface="ＭＳ Ｐゴシック" panose="020B0600070205080204" pitchFamily="34" charset="-128"/>
              </a:rPr>
              <a:t>development</a:t>
            </a:r>
            <a:endParaRPr lang="en-US" sz="2400" dirty="0">
              <a:ea typeface="ＭＳ Ｐゴシック" panose="020B0600070205080204" pitchFamily="34" charset="-128"/>
            </a:endParaRPr>
          </a:p>
          <a:p>
            <a:pPr eaLnBrk="1" hangingPunct="1">
              <a:lnSpc>
                <a:spcPct val="90000"/>
              </a:lnSpc>
            </a:pPr>
            <a:r>
              <a:rPr lang="en-US" sz="2800" dirty="0"/>
              <a:t>Errors should be categorized by origin, type, cost</a:t>
            </a:r>
          </a:p>
        </p:txBody>
      </p:sp>
      <p:sp>
        <p:nvSpPr>
          <p:cNvPr id="2" name="Footer Placeholder 1"/>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31357883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xfrm>
            <a:off x="2209800" y="309568"/>
            <a:ext cx="7772400" cy="838200"/>
          </a:xfrm>
        </p:spPr>
        <p:txBody>
          <a:bodyPr>
            <a:normAutofit fontScale="90000"/>
          </a:bodyPr>
          <a:lstStyle/>
          <a:p>
            <a:r>
              <a:rPr lang="en-US" dirty="0"/>
              <a:t>GEN++ </a:t>
            </a:r>
            <a:br>
              <a:rPr lang="en-US" dirty="0"/>
            </a:br>
            <a:r>
              <a:rPr lang="en-US" dirty="0"/>
              <a:t>(</a:t>
            </a:r>
            <a:r>
              <a:rPr lang="en-US" sz="2400" i="1" dirty="0"/>
              <a:t>University of California,  Davis and  Bell Laboratories)</a:t>
            </a:r>
            <a:r>
              <a:rPr lang="en-US" dirty="0"/>
              <a:t> </a:t>
            </a:r>
          </a:p>
        </p:txBody>
      </p:sp>
      <p:sp>
        <p:nvSpPr>
          <p:cNvPr id="189443" name="Rectangle 3"/>
          <p:cNvSpPr>
            <a:spLocks noGrp="1" noChangeArrowheads="1"/>
          </p:cNvSpPr>
          <p:nvPr>
            <p:ph type="body" idx="1"/>
          </p:nvPr>
        </p:nvSpPr>
        <p:spPr>
          <a:xfrm>
            <a:off x="2133599" y="1600200"/>
            <a:ext cx="8924925" cy="4876800"/>
          </a:xfrm>
        </p:spPr>
        <p:txBody>
          <a:bodyPr anchor="t"/>
          <a:lstStyle/>
          <a:p>
            <a:r>
              <a:rPr lang="en-US" dirty="0"/>
              <a:t>GEN++ is an application-generator for creating code analyzers for C++ </a:t>
            </a:r>
            <a:r>
              <a:rPr lang="en-US" dirty="0" smtClean="0"/>
              <a:t>programs</a:t>
            </a:r>
            <a:endParaRPr lang="en-US" dirty="0"/>
          </a:p>
          <a:p>
            <a:pPr lvl="1"/>
            <a:r>
              <a:rPr lang="en-US" dirty="0"/>
              <a:t>simplifies the task of creating analysis tools for the C++ </a:t>
            </a:r>
          </a:p>
          <a:p>
            <a:pPr lvl="1"/>
            <a:r>
              <a:rPr lang="en-US" dirty="0"/>
              <a:t>several tools have been created with GEN++, and come with the package</a:t>
            </a:r>
          </a:p>
          <a:p>
            <a:pPr lvl="1"/>
            <a:r>
              <a:rPr lang="en-US" dirty="0"/>
              <a:t>these can both be used directly, and as a springboard for other applications</a:t>
            </a:r>
            <a:br>
              <a:rPr lang="en-US" dirty="0"/>
            </a:br>
            <a:r>
              <a:rPr lang="en-US" dirty="0"/>
              <a:t>  </a:t>
            </a:r>
          </a:p>
          <a:p>
            <a:r>
              <a:rPr lang="en-US" dirty="0"/>
              <a:t>Freely available </a:t>
            </a:r>
          </a:p>
          <a:p>
            <a:r>
              <a:rPr lang="en-US" dirty="0">
                <a:hlinkClick r:id="rId3"/>
              </a:rPr>
              <a:t>http://www.cs.ucdavis.edu/~</a:t>
            </a:r>
            <a:r>
              <a:rPr lang="en-US" dirty="0" smtClean="0">
                <a:hlinkClick r:id="rId3"/>
              </a:rPr>
              <a:t>devanbu/genp/down-red.html</a:t>
            </a:r>
            <a:r>
              <a:rPr lang="en-US" dirty="0" smtClean="0"/>
              <a:t> </a:t>
            </a:r>
            <a:endParaRPr lang="en-US" dirty="0"/>
          </a:p>
        </p:txBody>
      </p:sp>
      <p:sp>
        <p:nvSpPr>
          <p:cNvPr id="2" name="Footer Placeholder 1"/>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26805203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a:xfrm>
            <a:off x="2209800" y="228600"/>
            <a:ext cx="7772400" cy="914400"/>
          </a:xfrm>
        </p:spPr>
        <p:txBody>
          <a:bodyPr/>
          <a:lstStyle/>
          <a:p>
            <a:r>
              <a:rPr lang="en-US" smtClean="0"/>
              <a:t>More tools on Internet</a:t>
            </a:r>
          </a:p>
        </p:txBody>
      </p:sp>
      <p:sp>
        <p:nvSpPr>
          <p:cNvPr id="191491" name="Rectangle 3"/>
          <p:cNvSpPr>
            <a:spLocks noGrp="1" noChangeArrowheads="1"/>
          </p:cNvSpPr>
          <p:nvPr>
            <p:ph type="body" idx="1"/>
          </p:nvPr>
        </p:nvSpPr>
        <p:spPr>
          <a:xfrm>
            <a:off x="2209799" y="1371600"/>
            <a:ext cx="9020175" cy="4953000"/>
          </a:xfrm>
        </p:spPr>
        <p:txBody>
          <a:bodyPr>
            <a:normAutofit fontScale="92500"/>
          </a:bodyPr>
          <a:lstStyle/>
          <a:p>
            <a:r>
              <a:rPr lang="en-US" dirty="0"/>
              <a:t>A Source of Information for Mission Critical Software Systems, Management Processes, and </a:t>
            </a:r>
            <a:r>
              <a:rPr lang="en-US" dirty="0" smtClean="0"/>
              <a:t>Strategies </a:t>
            </a:r>
            <a:r>
              <a:rPr lang="en-US" dirty="0" smtClean="0">
                <a:hlinkClick r:id="rId3"/>
              </a:rPr>
              <a:t>http</a:t>
            </a:r>
            <a:r>
              <a:rPr lang="en-US" dirty="0">
                <a:hlinkClick r:id="rId3"/>
              </a:rPr>
              <a:t>://www.niwotridge.com/Resources/PM-SWEResources/SWTools.htm</a:t>
            </a:r>
            <a:endParaRPr lang="en-US" dirty="0"/>
          </a:p>
          <a:p>
            <a:r>
              <a:rPr lang="en-US" dirty="0"/>
              <a:t>Defense Software Collaborators (by </a:t>
            </a:r>
            <a:r>
              <a:rPr lang="en-US" dirty="0" smtClean="0"/>
              <a:t>DACS) </a:t>
            </a:r>
            <a:r>
              <a:rPr lang="en-US" dirty="0" smtClean="0">
                <a:hlinkClick r:id="rId4"/>
              </a:rPr>
              <a:t>http</a:t>
            </a:r>
            <a:r>
              <a:rPr lang="en-US" dirty="0">
                <a:hlinkClick r:id="rId4"/>
              </a:rPr>
              <a:t>://</a:t>
            </a:r>
            <a:r>
              <a:rPr lang="en-US" dirty="0" smtClean="0">
                <a:hlinkClick r:id="rId4"/>
              </a:rPr>
              <a:t>www.thedacs.com/databases/url/key.hts?keycode=3</a:t>
            </a:r>
            <a:r>
              <a:rPr lang="en-US" dirty="0"/>
              <a:t> </a:t>
            </a:r>
            <a:r>
              <a:rPr lang="en-US" dirty="0" smtClean="0">
                <a:hlinkClick r:id="rId5"/>
              </a:rPr>
              <a:t>http</a:t>
            </a:r>
            <a:r>
              <a:rPr lang="en-US" dirty="0">
                <a:hlinkClick r:id="rId5"/>
              </a:rPr>
              <a:t>://www.qucis.queensu.ca/Software-Engineering/toolcat.html#label208</a:t>
            </a:r>
            <a:endParaRPr lang="en-US" dirty="0"/>
          </a:p>
          <a:p>
            <a:r>
              <a:rPr lang="en-US" dirty="0"/>
              <a:t>Object-oriented </a:t>
            </a:r>
            <a:r>
              <a:rPr lang="en-US" dirty="0" smtClean="0"/>
              <a:t>metrics </a:t>
            </a:r>
            <a:r>
              <a:rPr lang="en-US" dirty="0" smtClean="0">
                <a:hlinkClick r:id="rId6"/>
              </a:rPr>
              <a:t>http</a:t>
            </a:r>
            <a:r>
              <a:rPr lang="en-US" dirty="0">
                <a:hlinkClick r:id="rId6"/>
              </a:rPr>
              <a:t>://me.in-berlin.de/~socrates/oo_metrics.html</a:t>
            </a:r>
            <a:endParaRPr lang="en-US" dirty="0"/>
          </a:p>
          <a:p>
            <a:r>
              <a:rPr lang="id-ID" dirty="0" err="1">
                <a:hlinkClick r:id="rId7"/>
              </a:rPr>
              <a:t>Software</a:t>
            </a:r>
            <a:r>
              <a:rPr lang="id-ID" dirty="0">
                <a:hlinkClick r:id="rId7"/>
              </a:rPr>
              <a:t> </a:t>
            </a:r>
            <a:r>
              <a:rPr lang="id-ID" dirty="0" err="1">
                <a:hlinkClick r:id="rId7"/>
              </a:rPr>
              <a:t>Metrics</a:t>
            </a:r>
            <a:r>
              <a:rPr lang="id-ID" dirty="0">
                <a:hlinkClick r:id="rId7"/>
              </a:rPr>
              <a:t> </a:t>
            </a:r>
            <a:r>
              <a:rPr lang="id-ID" dirty="0" err="1">
                <a:hlinkClick r:id="rId7"/>
              </a:rPr>
              <a:t>Sites</a:t>
            </a:r>
            <a:r>
              <a:rPr lang="id-ID" dirty="0">
                <a:hlinkClick r:id="rId7"/>
              </a:rPr>
              <a:t> on </a:t>
            </a:r>
            <a:r>
              <a:rPr lang="id-ID" dirty="0" err="1">
                <a:hlinkClick r:id="rId7"/>
              </a:rPr>
              <a:t>the</a:t>
            </a:r>
            <a:r>
              <a:rPr lang="id-ID" dirty="0">
                <a:hlinkClick r:id="rId7"/>
              </a:rPr>
              <a:t> </a:t>
            </a:r>
            <a:r>
              <a:rPr lang="id-ID" dirty="0" err="1">
                <a:hlinkClick r:id="rId7"/>
              </a:rPr>
              <a:t>Web</a:t>
            </a:r>
            <a:r>
              <a:rPr lang="id-ID" dirty="0">
                <a:hlinkClick r:id="rId7"/>
              </a:rPr>
              <a:t> (Thomas </a:t>
            </a:r>
            <a:r>
              <a:rPr lang="id-ID" dirty="0" err="1">
                <a:hlinkClick r:id="rId7"/>
              </a:rPr>
              <a:t>Fetcke</a:t>
            </a:r>
            <a:r>
              <a:rPr lang="id-ID" dirty="0">
                <a:hlinkClick r:id="rId7"/>
              </a:rPr>
              <a:t>)</a:t>
            </a:r>
            <a:r>
              <a:rPr lang="en-US" dirty="0"/>
              <a:t> </a:t>
            </a:r>
          </a:p>
          <a:p>
            <a:r>
              <a:rPr lang="id-ID" dirty="0" err="1"/>
              <a:t>Metrics</a:t>
            </a:r>
            <a:r>
              <a:rPr lang="id-ID" dirty="0"/>
              <a:t> </a:t>
            </a:r>
            <a:r>
              <a:rPr lang="id-ID" dirty="0" err="1"/>
              <a:t>tools</a:t>
            </a:r>
            <a:r>
              <a:rPr lang="id-ID" dirty="0"/>
              <a:t> for C/C++ (</a:t>
            </a:r>
            <a:r>
              <a:rPr lang="id-ID" dirty="0" err="1"/>
              <a:t>Christofer</a:t>
            </a:r>
            <a:r>
              <a:rPr lang="id-ID" dirty="0"/>
              <a:t> </a:t>
            </a:r>
            <a:r>
              <a:rPr lang="id-ID" dirty="0" err="1"/>
              <a:t>Lott</a:t>
            </a:r>
            <a:r>
              <a:rPr lang="id-ID" dirty="0"/>
              <a:t>)</a:t>
            </a:r>
            <a:r>
              <a:rPr lang="en-US" dirty="0"/>
              <a:t> </a:t>
            </a:r>
            <a:r>
              <a:rPr lang="en-US" dirty="0" smtClean="0"/>
              <a:t> </a:t>
            </a:r>
            <a:r>
              <a:rPr lang="en-US" dirty="0" smtClean="0">
                <a:hlinkClick r:id="rId8"/>
              </a:rPr>
              <a:t>http</a:t>
            </a:r>
            <a:r>
              <a:rPr lang="en-US" dirty="0">
                <a:hlinkClick r:id="rId8"/>
              </a:rPr>
              <a:t>://www.chris-lott.org/resources/cmetrics/</a:t>
            </a:r>
            <a:endParaRPr lang="en-US" dirty="0"/>
          </a:p>
          <a:p>
            <a:endParaRPr lang="en-US" dirty="0"/>
          </a:p>
        </p:txBody>
      </p:sp>
      <p:sp>
        <p:nvSpPr>
          <p:cNvPr id="2" name="Footer Placeholder 1"/>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99724674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Software Cost Estimation</a:t>
            </a:r>
            <a:endParaRPr lang="id-ID" dirty="0"/>
          </a:p>
        </p:txBody>
      </p:sp>
      <p:sp>
        <p:nvSpPr>
          <p:cNvPr id="3" name="Content Placeholder 2"/>
          <p:cNvSpPr>
            <a:spLocks noGrp="1"/>
          </p:cNvSpPr>
          <p:nvPr>
            <p:ph idx="1"/>
          </p:nvPr>
        </p:nvSpPr>
        <p:spPr>
          <a:xfrm>
            <a:off x="1484310" y="1757363"/>
            <a:ext cx="10018713" cy="4486275"/>
          </a:xfrm>
        </p:spPr>
        <p:txBody>
          <a:bodyPr anchor="t"/>
          <a:lstStyle/>
          <a:p>
            <a:r>
              <a:rPr lang="en-US" dirty="0"/>
              <a:t>Two techniques:</a:t>
            </a:r>
          </a:p>
          <a:p>
            <a:pPr lvl="1"/>
            <a:r>
              <a:rPr lang="en-US" dirty="0" smtClean="0">
                <a:solidFill>
                  <a:srgbClr val="C00000"/>
                </a:solidFill>
              </a:rPr>
              <a:t>Experience-based techniques</a:t>
            </a:r>
            <a:r>
              <a:rPr lang="en-US" dirty="0" smtClean="0"/>
              <a:t>. </a:t>
            </a:r>
            <a:r>
              <a:rPr lang="en-US" dirty="0"/>
              <a:t>The estimate of future effort requirements </a:t>
            </a:r>
            <a:r>
              <a:rPr lang="en-US" dirty="0" smtClean="0"/>
              <a:t>is based </a:t>
            </a:r>
            <a:r>
              <a:rPr lang="en-US" dirty="0"/>
              <a:t>on the manager’s experience of past projects and the application domain</a:t>
            </a:r>
            <a:r>
              <a:rPr lang="en-US" dirty="0" smtClean="0"/>
              <a:t>.</a:t>
            </a:r>
          </a:p>
          <a:p>
            <a:pPr lvl="1"/>
            <a:r>
              <a:rPr lang="en-US" dirty="0">
                <a:solidFill>
                  <a:srgbClr val="C00000"/>
                </a:solidFill>
              </a:rPr>
              <a:t>Algorithmic cost </a:t>
            </a:r>
            <a:r>
              <a:rPr lang="en-US" dirty="0" smtClean="0">
                <a:solidFill>
                  <a:srgbClr val="C00000"/>
                </a:solidFill>
              </a:rPr>
              <a:t>modeling</a:t>
            </a:r>
            <a:r>
              <a:rPr lang="en-US" dirty="0" smtClean="0"/>
              <a:t>. In </a:t>
            </a:r>
            <a:r>
              <a:rPr lang="en-US" dirty="0"/>
              <a:t>this approach, a formulaic approach is used </a:t>
            </a:r>
            <a:r>
              <a:rPr lang="en-US" dirty="0" smtClean="0"/>
              <a:t>to compute </a:t>
            </a:r>
            <a:r>
              <a:rPr lang="en-US" dirty="0"/>
              <a:t>the project effort based on estimates of product attributes, such as </a:t>
            </a:r>
            <a:r>
              <a:rPr lang="en-US" dirty="0" smtClean="0"/>
              <a:t>size, and </a:t>
            </a:r>
            <a:r>
              <a:rPr lang="en-US" dirty="0"/>
              <a:t>process characteristics, such as experience of staff </a:t>
            </a:r>
            <a:r>
              <a:rPr lang="en-US" dirty="0" smtClean="0"/>
              <a:t>involved</a:t>
            </a:r>
          </a:p>
          <a:p>
            <a:r>
              <a:rPr lang="en-US" dirty="0"/>
              <a:t>If the initial estimate of effort required is </a:t>
            </a:r>
            <a:r>
              <a:rPr lang="en-US" dirty="0">
                <a:solidFill>
                  <a:srgbClr val="C00000"/>
                </a:solidFill>
              </a:rPr>
              <a:t>x months </a:t>
            </a:r>
            <a:r>
              <a:rPr lang="en-US" dirty="0"/>
              <a:t>of effort, they </a:t>
            </a:r>
            <a:r>
              <a:rPr lang="en-US" dirty="0" smtClean="0"/>
              <a:t>found that </a:t>
            </a:r>
            <a:r>
              <a:rPr lang="en-US" dirty="0"/>
              <a:t>the range may be </a:t>
            </a:r>
            <a:r>
              <a:rPr lang="en-US" dirty="0">
                <a:solidFill>
                  <a:srgbClr val="C00000"/>
                </a:solidFill>
              </a:rPr>
              <a:t>from 0.25x to 4x of the actual effort</a:t>
            </a:r>
            <a:r>
              <a:rPr lang="en-US" dirty="0"/>
              <a:t> as measured when the system was </a:t>
            </a:r>
            <a:r>
              <a:rPr lang="en-US" dirty="0" smtClean="0"/>
              <a:t>delivered</a:t>
            </a:r>
            <a:r>
              <a:rPr lang="en-US" dirty="0"/>
              <a:t> </a:t>
            </a:r>
            <a:r>
              <a:rPr lang="en-US" dirty="0" smtClean="0"/>
              <a:t>[Boehm et al., 1995]</a:t>
            </a:r>
            <a:endParaRPr lang="id-ID" dirty="0"/>
          </a:p>
        </p:txBody>
      </p:sp>
      <p:sp>
        <p:nvSpPr>
          <p:cNvPr id="4" name="Footer Placeholder 3"/>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352820597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585784"/>
            <a:ext cx="10018713" cy="1752599"/>
          </a:xfrm>
        </p:spPr>
        <p:txBody>
          <a:bodyPr anchor="t"/>
          <a:lstStyle/>
          <a:p>
            <a:r>
              <a:rPr lang="en-US" dirty="0" smtClean="0"/>
              <a:t>Algorithmic Cost Modeling</a:t>
            </a:r>
            <a:endParaRPr lang="id-ID" dirty="0"/>
          </a:p>
        </p:txBody>
      </p:sp>
      <p:sp>
        <p:nvSpPr>
          <p:cNvPr id="3" name="Content Placeholder 2"/>
          <p:cNvSpPr>
            <a:spLocks noGrp="1"/>
          </p:cNvSpPr>
          <p:nvPr>
            <p:ph idx="1"/>
          </p:nvPr>
        </p:nvSpPr>
        <p:spPr>
          <a:xfrm>
            <a:off x="1484310" y="1400176"/>
            <a:ext cx="10018713" cy="5089118"/>
          </a:xfrm>
        </p:spPr>
        <p:txBody>
          <a:bodyPr anchor="t">
            <a:normAutofit fontScale="92500" lnSpcReduction="10000"/>
          </a:bodyPr>
          <a:lstStyle/>
          <a:p>
            <a:r>
              <a:rPr lang="en-US" dirty="0" smtClean="0"/>
              <a:t>Uses </a:t>
            </a:r>
            <a:r>
              <a:rPr lang="en-US" dirty="0">
                <a:solidFill>
                  <a:srgbClr val="C00000"/>
                </a:solidFill>
              </a:rPr>
              <a:t>a mathematical formula </a:t>
            </a:r>
            <a:r>
              <a:rPr lang="en-US" dirty="0"/>
              <a:t>to predict project </a:t>
            </a:r>
            <a:r>
              <a:rPr lang="en-US" dirty="0" smtClean="0"/>
              <a:t>costs based </a:t>
            </a:r>
            <a:r>
              <a:rPr lang="en-US" dirty="0"/>
              <a:t>on estimates of the project size; the type of software being developed; </a:t>
            </a:r>
            <a:r>
              <a:rPr lang="en-US" dirty="0" smtClean="0"/>
              <a:t>and other </a:t>
            </a:r>
            <a:r>
              <a:rPr lang="en-US" dirty="0"/>
              <a:t>team, process, and product factors</a:t>
            </a:r>
            <a:r>
              <a:rPr lang="en-US" dirty="0" smtClean="0"/>
              <a:t>.</a:t>
            </a:r>
          </a:p>
          <a:p>
            <a:r>
              <a:rPr lang="en-US" dirty="0" smtClean="0"/>
              <a:t>Boehm et al. (2000): </a:t>
            </a:r>
          </a:p>
          <a:p>
            <a:endParaRPr lang="en-US" dirty="0"/>
          </a:p>
          <a:p>
            <a:endParaRPr lang="en-US" dirty="0" smtClean="0"/>
          </a:p>
          <a:p>
            <a:pPr lvl="1"/>
            <a:r>
              <a:rPr lang="en-US" b="1" dirty="0">
                <a:solidFill>
                  <a:srgbClr val="C00000"/>
                </a:solidFill>
              </a:rPr>
              <a:t>A</a:t>
            </a:r>
            <a:r>
              <a:rPr lang="en-US" dirty="0"/>
              <a:t> is a constant factor which depends on local organizational practices and the </a:t>
            </a:r>
            <a:r>
              <a:rPr lang="en-US" dirty="0" smtClean="0"/>
              <a:t>type of </a:t>
            </a:r>
            <a:r>
              <a:rPr lang="en-US" dirty="0"/>
              <a:t>software that is developed. </a:t>
            </a:r>
            <a:endParaRPr lang="en-US" dirty="0" smtClean="0"/>
          </a:p>
          <a:p>
            <a:pPr lvl="1"/>
            <a:r>
              <a:rPr lang="en-US" b="1" dirty="0" smtClean="0">
                <a:solidFill>
                  <a:srgbClr val="C00000"/>
                </a:solidFill>
              </a:rPr>
              <a:t>Size</a:t>
            </a:r>
            <a:r>
              <a:rPr lang="en-US" dirty="0" smtClean="0"/>
              <a:t> </a:t>
            </a:r>
            <a:r>
              <a:rPr lang="en-US" dirty="0"/>
              <a:t>may be either an assessment of the code size </a:t>
            </a:r>
            <a:r>
              <a:rPr lang="en-US" dirty="0" smtClean="0"/>
              <a:t>of the </a:t>
            </a:r>
            <a:r>
              <a:rPr lang="en-US" dirty="0"/>
              <a:t>software or a functionality estimate expressed in function or application points.</a:t>
            </a:r>
          </a:p>
          <a:p>
            <a:pPr lvl="1"/>
            <a:r>
              <a:rPr lang="en-US" dirty="0"/>
              <a:t>The value of exponent </a:t>
            </a:r>
            <a:r>
              <a:rPr lang="en-US" b="1" dirty="0">
                <a:solidFill>
                  <a:srgbClr val="C00000"/>
                </a:solidFill>
              </a:rPr>
              <a:t>B</a:t>
            </a:r>
            <a:r>
              <a:rPr lang="en-US" dirty="0"/>
              <a:t> usually lies between 1 and 1.5. </a:t>
            </a:r>
            <a:endParaRPr lang="en-US" dirty="0" smtClean="0"/>
          </a:p>
          <a:p>
            <a:pPr lvl="1"/>
            <a:r>
              <a:rPr lang="en-US" b="1" dirty="0" smtClean="0">
                <a:solidFill>
                  <a:srgbClr val="C00000"/>
                </a:solidFill>
              </a:rPr>
              <a:t>M</a:t>
            </a:r>
            <a:r>
              <a:rPr lang="en-US" dirty="0" smtClean="0"/>
              <a:t> </a:t>
            </a:r>
            <a:r>
              <a:rPr lang="en-US" dirty="0"/>
              <a:t>is a multiplier made </a:t>
            </a:r>
            <a:r>
              <a:rPr lang="en-US" dirty="0" smtClean="0"/>
              <a:t>by combining </a:t>
            </a:r>
            <a:r>
              <a:rPr lang="en-US" dirty="0"/>
              <a:t>process, product, and development attributes, such as the </a:t>
            </a:r>
            <a:r>
              <a:rPr lang="en-US" dirty="0" smtClean="0"/>
              <a:t>dependability requirements </a:t>
            </a:r>
            <a:r>
              <a:rPr lang="en-US" dirty="0"/>
              <a:t>for the software and the experience of the development team.</a:t>
            </a:r>
            <a:endParaRPr lang="id-ID" dirty="0"/>
          </a:p>
        </p:txBody>
      </p:sp>
      <p:sp>
        <p:nvSpPr>
          <p:cNvPr id="4" name="Footer Placeholder 3"/>
          <p:cNvSpPr>
            <a:spLocks noGrp="1"/>
          </p:cNvSpPr>
          <p:nvPr>
            <p:ph type="ftr" sz="quarter" idx="11"/>
          </p:nvPr>
        </p:nvSpPr>
        <p:spPr/>
        <p:txBody>
          <a:bodyPr/>
          <a:lstStyle/>
          <a:p>
            <a:r>
              <a:rPr lang="en-US" smtClean="0"/>
              <a:t>CS215 – Rekayasa Perangkat Lunak – Magister Ilmu Komputer Universitas Budi Luhur</a:t>
            </a:r>
            <a:endParaRPr lang="en-US" dirty="0"/>
          </a:p>
        </p:txBody>
      </p:sp>
      <p:sp>
        <p:nvSpPr>
          <p:cNvPr id="5" name="Rectangle 4"/>
          <p:cNvSpPr/>
          <p:nvPr/>
        </p:nvSpPr>
        <p:spPr>
          <a:xfrm>
            <a:off x="4643435" y="2538412"/>
            <a:ext cx="3700462" cy="771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Effort = A * </a:t>
            </a:r>
            <a:r>
              <a:rPr lang="en-US" sz="2800" dirty="0" err="1" smtClean="0"/>
              <a:t>Size</a:t>
            </a:r>
            <a:r>
              <a:rPr lang="en-US" sz="2800" baseline="30000" dirty="0" err="1" smtClean="0"/>
              <a:t>B</a:t>
            </a:r>
            <a:r>
              <a:rPr lang="en-US" sz="2800" dirty="0" smtClean="0"/>
              <a:t> * M</a:t>
            </a:r>
            <a:endParaRPr lang="id-ID" sz="2800" dirty="0"/>
          </a:p>
        </p:txBody>
      </p:sp>
    </p:spTree>
    <p:extLst>
      <p:ext uri="{BB962C8B-B14F-4D97-AF65-F5344CB8AC3E}">
        <p14:creationId xmlns:p14="http://schemas.microsoft.com/office/powerpoint/2010/main" val="261428790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a:t>Algorithmic Cost Modeling</a:t>
            </a:r>
            <a:endParaRPr lang="id-ID" dirty="0"/>
          </a:p>
        </p:txBody>
      </p:sp>
      <p:sp>
        <p:nvSpPr>
          <p:cNvPr id="3" name="Content Placeholder 2"/>
          <p:cNvSpPr>
            <a:spLocks noGrp="1"/>
          </p:cNvSpPr>
          <p:nvPr>
            <p:ph idx="1"/>
          </p:nvPr>
        </p:nvSpPr>
        <p:spPr>
          <a:xfrm>
            <a:off x="1484310" y="1757363"/>
            <a:ext cx="10018713" cy="4486275"/>
          </a:xfrm>
        </p:spPr>
        <p:txBody>
          <a:bodyPr anchor="t"/>
          <a:lstStyle/>
          <a:p>
            <a:pPr marL="0" indent="0">
              <a:buNone/>
            </a:pPr>
            <a:r>
              <a:rPr lang="en-US" dirty="0" smtClean="0"/>
              <a:t>The two problems:</a:t>
            </a:r>
          </a:p>
          <a:p>
            <a:r>
              <a:rPr lang="en-US" dirty="0"/>
              <a:t>It is often </a:t>
            </a:r>
            <a:r>
              <a:rPr lang="en-US" b="1" dirty="0">
                <a:solidFill>
                  <a:srgbClr val="C00000"/>
                </a:solidFill>
              </a:rPr>
              <a:t>difficult to estimate Size </a:t>
            </a:r>
            <a:r>
              <a:rPr lang="en-US" dirty="0"/>
              <a:t>at an early stage in a project, when </a:t>
            </a:r>
            <a:r>
              <a:rPr lang="en-US" dirty="0" smtClean="0"/>
              <a:t>only the </a:t>
            </a:r>
            <a:r>
              <a:rPr lang="en-US" dirty="0"/>
              <a:t>specification is available. Function-point and application-point </a:t>
            </a:r>
            <a:r>
              <a:rPr lang="en-US" dirty="0" smtClean="0"/>
              <a:t>estimates are </a:t>
            </a:r>
            <a:r>
              <a:rPr lang="en-US" dirty="0"/>
              <a:t>easier to produce than estimates of code size but are still </a:t>
            </a:r>
            <a:r>
              <a:rPr lang="en-US" dirty="0" smtClean="0"/>
              <a:t>often inaccurate</a:t>
            </a:r>
            <a:r>
              <a:rPr lang="en-US" dirty="0"/>
              <a:t>.</a:t>
            </a:r>
          </a:p>
          <a:p>
            <a:r>
              <a:rPr lang="en-US" b="1" dirty="0" smtClean="0">
                <a:solidFill>
                  <a:srgbClr val="C00000"/>
                </a:solidFill>
              </a:rPr>
              <a:t>The </a:t>
            </a:r>
            <a:r>
              <a:rPr lang="en-US" b="1" dirty="0">
                <a:solidFill>
                  <a:srgbClr val="C00000"/>
                </a:solidFill>
              </a:rPr>
              <a:t>estimates of the factors contributing to B and M are subjective</a:t>
            </a:r>
            <a:r>
              <a:rPr lang="en-US" dirty="0"/>
              <a:t>. </a:t>
            </a:r>
            <a:r>
              <a:rPr lang="en-US" dirty="0" smtClean="0"/>
              <a:t>Estimates vary </a:t>
            </a:r>
            <a:r>
              <a:rPr lang="en-US" dirty="0"/>
              <a:t>from one person to another, depending on their background and </a:t>
            </a:r>
            <a:r>
              <a:rPr lang="en-US" dirty="0" smtClean="0"/>
              <a:t>experience of </a:t>
            </a:r>
            <a:r>
              <a:rPr lang="en-US" dirty="0"/>
              <a:t>the type of system that is being developed.</a:t>
            </a:r>
          </a:p>
        </p:txBody>
      </p:sp>
      <p:sp>
        <p:nvSpPr>
          <p:cNvPr id="4" name="Footer Placeholder 3"/>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58790165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COCOMO II Modeling</a:t>
            </a:r>
            <a:endParaRPr lang="id-ID" dirty="0"/>
          </a:p>
        </p:txBody>
      </p:sp>
      <p:sp>
        <p:nvSpPr>
          <p:cNvPr id="4" name="Footer Placeholder 3"/>
          <p:cNvSpPr>
            <a:spLocks noGrp="1"/>
          </p:cNvSpPr>
          <p:nvPr>
            <p:ph type="ftr" sz="quarter" idx="11"/>
          </p:nvPr>
        </p:nvSpPr>
        <p:spPr/>
        <p:txBody>
          <a:bodyPr/>
          <a:lstStyle/>
          <a:p>
            <a:r>
              <a:rPr lang="en-US" smtClean="0"/>
              <a:t>CS215 – Rekayasa Perangkat Lunak – Magister Ilmu Komputer Universitas Budi Luhur</a:t>
            </a:r>
            <a:endParaRPr lang="en-US" dirty="0"/>
          </a:p>
        </p:txBody>
      </p:sp>
      <p:sp>
        <p:nvSpPr>
          <p:cNvPr id="6" name="Content Placeholder 5"/>
          <p:cNvSpPr>
            <a:spLocks noGrp="1"/>
          </p:cNvSpPr>
          <p:nvPr>
            <p:ph idx="1"/>
          </p:nvPr>
        </p:nvSpPr>
        <p:spPr>
          <a:xfrm>
            <a:off x="1484310" y="1657350"/>
            <a:ext cx="10018713" cy="4586287"/>
          </a:xfrm>
        </p:spPr>
        <p:txBody>
          <a:bodyPr anchor="t">
            <a:normAutofit lnSpcReduction="10000"/>
          </a:bodyPr>
          <a:lstStyle/>
          <a:p>
            <a:r>
              <a:rPr lang="en-US" dirty="0" err="1">
                <a:solidFill>
                  <a:srgbClr val="C00000"/>
                </a:solidFill>
              </a:rPr>
              <a:t>CO</a:t>
            </a:r>
            <a:r>
              <a:rPr lang="en-US" dirty="0" err="1"/>
              <a:t>nstructive</a:t>
            </a:r>
            <a:r>
              <a:rPr lang="en-US" dirty="0"/>
              <a:t> </a:t>
            </a:r>
            <a:r>
              <a:rPr lang="en-US" dirty="0" err="1">
                <a:solidFill>
                  <a:srgbClr val="C00000"/>
                </a:solidFill>
              </a:rPr>
              <a:t>CO</a:t>
            </a:r>
            <a:r>
              <a:rPr lang="en-US" dirty="0" err="1"/>
              <a:t>st</a:t>
            </a:r>
            <a:r>
              <a:rPr lang="en-US" dirty="0"/>
              <a:t> </a:t>
            </a:r>
            <a:r>
              <a:rPr lang="en-US" dirty="0" err="1">
                <a:solidFill>
                  <a:srgbClr val="C00000"/>
                </a:solidFill>
              </a:rPr>
              <a:t>MO</a:t>
            </a:r>
            <a:r>
              <a:rPr lang="en-US" dirty="0" err="1"/>
              <a:t>del</a:t>
            </a:r>
            <a:r>
              <a:rPr lang="en-US" dirty="0"/>
              <a:t>. </a:t>
            </a:r>
          </a:p>
          <a:p>
            <a:r>
              <a:rPr lang="en-US" dirty="0" smtClean="0"/>
              <a:t>COCOMO </a:t>
            </a:r>
            <a:r>
              <a:rPr lang="en-US" dirty="0"/>
              <a:t>II was developed from earlier COCOMO cost estimation </a:t>
            </a:r>
            <a:r>
              <a:rPr lang="en-US" dirty="0" smtClean="0"/>
              <a:t>models, which </a:t>
            </a:r>
            <a:r>
              <a:rPr lang="en-US" dirty="0"/>
              <a:t>were largely based on original code development </a:t>
            </a:r>
            <a:r>
              <a:rPr lang="en-US" dirty="0" smtClean="0"/>
              <a:t>[Boehm</a:t>
            </a:r>
            <a:r>
              <a:rPr lang="en-US" dirty="0"/>
              <a:t>, 1981; Boehm </a:t>
            </a:r>
            <a:r>
              <a:rPr lang="en-US" dirty="0" smtClean="0"/>
              <a:t>and Royce</a:t>
            </a:r>
            <a:r>
              <a:rPr lang="en-US" dirty="0"/>
              <a:t>, </a:t>
            </a:r>
            <a:r>
              <a:rPr lang="en-US" dirty="0" smtClean="0"/>
              <a:t>1989]</a:t>
            </a:r>
          </a:p>
          <a:p>
            <a:r>
              <a:rPr lang="en-US" dirty="0" smtClean="0"/>
              <a:t>Have </a:t>
            </a:r>
            <a:r>
              <a:rPr lang="en-US" dirty="0"/>
              <a:t>been proposed to help </a:t>
            </a:r>
            <a:r>
              <a:rPr lang="en-US" dirty="0">
                <a:solidFill>
                  <a:srgbClr val="C00000"/>
                </a:solidFill>
              </a:rPr>
              <a:t>estimate the effort, schedule, </a:t>
            </a:r>
            <a:r>
              <a:rPr lang="en-US" dirty="0" smtClean="0">
                <a:solidFill>
                  <a:srgbClr val="C00000"/>
                </a:solidFill>
              </a:rPr>
              <a:t>and costs </a:t>
            </a:r>
            <a:r>
              <a:rPr lang="en-US" dirty="0"/>
              <a:t>of a software </a:t>
            </a:r>
            <a:r>
              <a:rPr lang="en-US" dirty="0" smtClean="0"/>
              <a:t>project.</a:t>
            </a:r>
          </a:p>
          <a:p>
            <a:r>
              <a:rPr lang="en-US" dirty="0" smtClean="0"/>
              <a:t>Well-documented </a:t>
            </a:r>
            <a:r>
              <a:rPr lang="en-US" dirty="0"/>
              <a:t>and nonproprietary estimation </a:t>
            </a:r>
            <a:r>
              <a:rPr lang="en-US" dirty="0" smtClean="0"/>
              <a:t>model.</a:t>
            </a:r>
          </a:p>
          <a:p>
            <a:r>
              <a:rPr lang="en-US" dirty="0" smtClean="0"/>
              <a:t>Support spiral model and more modern approaches to </a:t>
            </a:r>
            <a:r>
              <a:rPr lang="en-US" dirty="0"/>
              <a:t>software development, such as rapid development using dynamic languages,</a:t>
            </a:r>
          </a:p>
          <a:p>
            <a:r>
              <a:rPr lang="en-US" dirty="0" smtClean="0"/>
              <a:t>Development </a:t>
            </a:r>
            <a:r>
              <a:rPr lang="en-US" dirty="0"/>
              <a:t>by component composition, and use of database programming</a:t>
            </a:r>
            <a:endParaRPr lang="id-ID" dirty="0"/>
          </a:p>
        </p:txBody>
      </p:sp>
    </p:spTree>
    <p:extLst>
      <p:ext uri="{BB962C8B-B14F-4D97-AF65-F5344CB8AC3E}">
        <p14:creationId xmlns:p14="http://schemas.microsoft.com/office/powerpoint/2010/main" val="36154857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COCOMO II Modeling</a:t>
            </a:r>
            <a:endParaRPr lang="id-ID" dirty="0"/>
          </a:p>
        </p:txBody>
      </p:sp>
      <p:pic>
        <p:nvPicPr>
          <p:cNvPr id="5" name="Content Placeholder 4"/>
          <p:cNvPicPr>
            <a:picLocks noGrp="1" noChangeAspect="1"/>
          </p:cNvPicPr>
          <p:nvPr>
            <p:ph idx="1"/>
          </p:nvPr>
        </p:nvPicPr>
        <p:blipFill>
          <a:blip r:embed="rId2"/>
          <a:stretch>
            <a:fillRect/>
          </a:stretch>
        </p:blipFill>
        <p:spPr>
          <a:xfrm>
            <a:off x="2553888" y="1447798"/>
            <a:ext cx="7879557" cy="4899695"/>
          </a:xfrm>
          <a:prstGeom prst="rect">
            <a:avLst/>
          </a:prstGeom>
        </p:spPr>
      </p:pic>
      <p:sp>
        <p:nvSpPr>
          <p:cNvPr id="4" name="Footer Placeholder 3"/>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65835825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COCOMO II Modeling</a:t>
            </a:r>
            <a:endParaRPr lang="id-ID" dirty="0"/>
          </a:p>
        </p:txBody>
      </p:sp>
      <p:sp>
        <p:nvSpPr>
          <p:cNvPr id="4" name="Footer Placeholder 3"/>
          <p:cNvSpPr>
            <a:spLocks noGrp="1"/>
          </p:cNvSpPr>
          <p:nvPr>
            <p:ph type="ftr" sz="quarter" idx="11"/>
          </p:nvPr>
        </p:nvSpPr>
        <p:spPr/>
        <p:txBody>
          <a:bodyPr/>
          <a:lstStyle/>
          <a:p>
            <a:r>
              <a:rPr lang="en-US" smtClean="0"/>
              <a:t>CS215 – Rekayasa Perangkat Lunak – Magister Ilmu Komputer Universitas Budi Luhur</a:t>
            </a:r>
            <a:endParaRPr lang="en-US" dirty="0"/>
          </a:p>
        </p:txBody>
      </p:sp>
      <p:sp>
        <p:nvSpPr>
          <p:cNvPr id="3" name="Content Placeholder 2"/>
          <p:cNvSpPr>
            <a:spLocks noGrp="1"/>
          </p:cNvSpPr>
          <p:nvPr>
            <p:ph idx="1"/>
          </p:nvPr>
        </p:nvSpPr>
        <p:spPr>
          <a:xfrm>
            <a:off x="1484310" y="1471613"/>
            <a:ext cx="10018713" cy="4714875"/>
          </a:xfrm>
        </p:spPr>
        <p:txBody>
          <a:bodyPr anchor="t">
            <a:normAutofit/>
          </a:bodyPr>
          <a:lstStyle/>
          <a:p>
            <a:r>
              <a:rPr lang="en-US" b="1" dirty="0">
                <a:solidFill>
                  <a:srgbClr val="C00000"/>
                </a:solidFill>
              </a:rPr>
              <a:t>An application-composition </a:t>
            </a:r>
            <a:r>
              <a:rPr lang="en-US" b="1" dirty="0" smtClean="0">
                <a:solidFill>
                  <a:srgbClr val="C00000"/>
                </a:solidFill>
              </a:rPr>
              <a:t>model</a:t>
            </a:r>
            <a:r>
              <a:rPr lang="en-US" dirty="0" smtClean="0"/>
              <a:t>. </a:t>
            </a:r>
            <a:r>
              <a:rPr lang="en-US" dirty="0"/>
              <a:t>This models the effort required </a:t>
            </a:r>
            <a:r>
              <a:rPr lang="en-US" dirty="0" smtClean="0"/>
              <a:t>to develop </a:t>
            </a:r>
            <a:r>
              <a:rPr lang="en-US" dirty="0"/>
              <a:t>systems that are </a:t>
            </a:r>
            <a:r>
              <a:rPr lang="en-US" dirty="0">
                <a:solidFill>
                  <a:srgbClr val="C00000"/>
                </a:solidFill>
              </a:rPr>
              <a:t>created from reusable components</a:t>
            </a:r>
            <a:r>
              <a:rPr lang="en-US" dirty="0"/>
              <a:t>, scripting, </a:t>
            </a:r>
            <a:r>
              <a:rPr lang="en-US" dirty="0" smtClean="0"/>
              <a:t>or </a:t>
            </a:r>
            <a:r>
              <a:rPr lang="id-ID" dirty="0" err="1"/>
              <a:t>database</a:t>
            </a:r>
            <a:r>
              <a:rPr lang="id-ID" dirty="0"/>
              <a:t> </a:t>
            </a:r>
            <a:r>
              <a:rPr lang="id-ID" dirty="0" err="1"/>
              <a:t>programming</a:t>
            </a:r>
            <a:r>
              <a:rPr lang="id-ID" dirty="0" smtClean="0"/>
              <a:t>.</a:t>
            </a:r>
            <a:endParaRPr lang="en-US" dirty="0" smtClean="0"/>
          </a:p>
          <a:p>
            <a:r>
              <a:rPr lang="en-US" b="1" dirty="0">
                <a:solidFill>
                  <a:srgbClr val="C00000"/>
                </a:solidFill>
              </a:rPr>
              <a:t>An early design </a:t>
            </a:r>
            <a:r>
              <a:rPr lang="en-US" b="1" dirty="0" smtClean="0">
                <a:solidFill>
                  <a:srgbClr val="C00000"/>
                </a:solidFill>
              </a:rPr>
              <a:t>model</a:t>
            </a:r>
            <a:r>
              <a:rPr lang="en-US" dirty="0" smtClean="0"/>
              <a:t>. This </a:t>
            </a:r>
            <a:r>
              <a:rPr lang="en-US" dirty="0"/>
              <a:t>model is used during early stages of the </a:t>
            </a:r>
            <a:r>
              <a:rPr lang="en-US" dirty="0" smtClean="0"/>
              <a:t>system design </a:t>
            </a:r>
            <a:r>
              <a:rPr lang="en-US" dirty="0">
                <a:solidFill>
                  <a:srgbClr val="C00000"/>
                </a:solidFill>
              </a:rPr>
              <a:t>after the requirements </a:t>
            </a:r>
            <a:r>
              <a:rPr lang="en-US" dirty="0"/>
              <a:t>have been established, but design has not yet </a:t>
            </a:r>
            <a:r>
              <a:rPr lang="en-US" dirty="0" smtClean="0"/>
              <a:t>started.</a:t>
            </a:r>
          </a:p>
          <a:p>
            <a:r>
              <a:rPr lang="en-US" b="1" dirty="0">
                <a:solidFill>
                  <a:srgbClr val="C00000"/>
                </a:solidFill>
              </a:rPr>
              <a:t>A reuse </a:t>
            </a:r>
            <a:r>
              <a:rPr lang="en-US" b="1" dirty="0" smtClean="0">
                <a:solidFill>
                  <a:srgbClr val="C00000"/>
                </a:solidFill>
              </a:rPr>
              <a:t>model</a:t>
            </a:r>
            <a:r>
              <a:rPr lang="en-US" dirty="0" smtClean="0"/>
              <a:t>. </a:t>
            </a:r>
            <a:r>
              <a:rPr lang="en-US" dirty="0"/>
              <a:t>This model is used to compute the effort required to </a:t>
            </a:r>
            <a:r>
              <a:rPr lang="en-US" dirty="0" smtClean="0">
                <a:solidFill>
                  <a:srgbClr val="C00000"/>
                </a:solidFill>
              </a:rPr>
              <a:t>integrate reusable </a:t>
            </a:r>
            <a:r>
              <a:rPr lang="en-US" dirty="0">
                <a:solidFill>
                  <a:srgbClr val="C00000"/>
                </a:solidFill>
              </a:rPr>
              <a:t>components </a:t>
            </a:r>
            <a:r>
              <a:rPr lang="en-US" dirty="0"/>
              <a:t>and/or automatically generated program code. </a:t>
            </a:r>
            <a:endParaRPr lang="en-US" dirty="0" smtClean="0"/>
          </a:p>
          <a:p>
            <a:r>
              <a:rPr lang="en-US" b="1" dirty="0">
                <a:solidFill>
                  <a:srgbClr val="C00000"/>
                </a:solidFill>
              </a:rPr>
              <a:t>A post-architecture </a:t>
            </a:r>
            <a:r>
              <a:rPr lang="en-US" b="1" dirty="0" smtClean="0">
                <a:solidFill>
                  <a:srgbClr val="C00000"/>
                </a:solidFill>
              </a:rPr>
              <a:t>model</a:t>
            </a:r>
            <a:r>
              <a:rPr lang="en-US" dirty="0" smtClean="0"/>
              <a:t>. </a:t>
            </a:r>
            <a:r>
              <a:rPr lang="en-US" dirty="0"/>
              <a:t>Once the system architecture </a:t>
            </a:r>
            <a:r>
              <a:rPr lang="en-US" dirty="0">
                <a:solidFill>
                  <a:srgbClr val="C00000"/>
                </a:solidFill>
              </a:rPr>
              <a:t>has been designed</a:t>
            </a:r>
            <a:r>
              <a:rPr lang="en-US" dirty="0"/>
              <a:t>, </a:t>
            </a:r>
            <a:r>
              <a:rPr lang="en-US" dirty="0" smtClean="0"/>
              <a:t>a more </a:t>
            </a:r>
            <a:r>
              <a:rPr lang="en-US" dirty="0"/>
              <a:t>accurate estimate of the software size can be made.</a:t>
            </a:r>
            <a:endParaRPr lang="id-ID" dirty="0"/>
          </a:p>
        </p:txBody>
      </p:sp>
    </p:spTree>
    <p:extLst>
      <p:ext uri="{BB962C8B-B14F-4D97-AF65-F5344CB8AC3E}">
        <p14:creationId xmlns:p14="http://schemas.microsoft.com/office/powerpoint/2010/main" val="287345177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GB"/>
              <a:t>Application composition model</a:t>
            </a:r>
          </a:p>
        </p:txBody>
      </p:sp>
      <p:sp>
        <p:nvSpPr>
          <p:cNvPr id="103427" name="Rectangle 3"/>
          <p:cNvSpPr>
            <a:spLocks noGrp="1" noChangeArrowheads="1"/>
          </p:cNvSpPr>
          <p:nvPr>
            <p:ph type="body" idx="1"/>
          </p:nvPr>
        </p:nvSpPr>
        <p:spPr>
          <a:xfrm>
            <a:off x="1484310" y="2100263"/>
            <a:ext cx="10018713" cy="4014787"/>
          </a:xfrm>
        </p:spPr>
        <p:txBody>
          <a:bodyPr>
            <a:normAutofit/>
          </a:bodyPr>
          <a:lstStyle/>
          <a:p>
            <a:r>
              <a:rPr lang="en-GB" dirty="0"/>
              <a:t>Supports prototyping projects and projects where there is extensive reuse.</a:t>
            </a:r>
          </a:p>
          <a:p>
            <a:r>
              <a:rPr lang="en-GB" dirty="0"/>
              <a:t>Based on standard estimates of developer productivity in application (object) points/month.</a:t>
            </a:r>
          </a:p>
          <a:p>
            <a:r>
              <a:rPr lang="en-GB" dirty="0"/>
              <a:t>Takes CASE tool use into account.</a:t>
            </a:r>
          </a:p>
          <a:p>
            <a:r>
              <a:rPr lang="en-GB" dirty="0"/>
              <a:t>Formula is</a:t>
            </a:r>
          </a:p>
          <a:p>
            <a:pPr lvl="1" algn="just">
              <a:spcBef>
                <a:spcPts val="600"/>
              </a:spcBef>
            </a:pPr>
            <a:r>
              <a:rPr lang="en-GB" dirty="0">
                <a:solidFill>
                  <a:srgbClr val="C00000"/>
                </a:solidFill>
                <a:latin typeface="Helvetica" charset="0"/>
              </a:rPr>
              <a:t>PM</a:t>
            </a:r>
            <a:r>
              <a:rPr lang="en-GB" dirty="0">
                <a:solidFill>
                  <a:srgbClr val="C00000"/>
                </a:solidFill>
              </a:rPr>
              <a:t> = </a:t>
            </a:r>
            <a:r>
              <a:rPr lang="en-GB" dirty="0">
                <a:solidFill>
                  <a:srgbClr val="C00000"/>
                </a:solidFill>
                <a:latin typeface="Helvetica" charset="0"/>
              </a:rPr>
              <a:t>( NAP</a:t>
            </a:r>
            <a:r>
              <a:rPr lang="en-GB" dirty="0">
                <a:solidFill>
                  <a:srgbClr val="C00000"/>
                </a:solidFill>
              </a:rPr>
              <a:t> </a:t>
            </a:r>
            <a:r>
              <a:rPr lang="en-GB" dirty="0">
                <a:solidFill>
                  <a:srgbClr val="C00000"/>
                </a:solidFill>
                <a:latin typeface="Symbol" charset="2"/>
              </a:rPr>
              <a:t>´</a:t>
            </a:r>
            <a:r>
              <a:rPr lang="en-GB" dirty="0">
                <a:solidFill>
                  <a:srgbClr val="C00000"/>
                </a:solidFill>
              </a:rPr>
              <a:t> </a:t>
            </a:r>
            <a:r>
              <a:rPr lang="en-GB" dirty="0">
                <a:solidFill>
                  <a:srgbClr val="C00000"/>
                </a:solidFill>
                <a:latin typeface="Helvetica" charset="0"/>
              </a:rPr>
              <a:t>(1 - %reuse/100 ) ) / PROD</a:t>
            </a:r>
            <a:endParaRPr lang="en-GB" dirty="0">
              <a:solidFill>
                <a:srgbClr val="C00000"/>
              </a:solidFill>
            </a:endParaRPr>
          </a:p>
          <a:p>
            <a:pPr lvl="1" algn="just"/>
            <a:r>
              <a:rPr lang="en-GB" dirty="0">
                <a:latin typeface="Helvetica" charset="0"/>
              </a:rPr>
              <a:t>PM</a:t>
            </a:r>
            <a:r>
              <a:rPr lang="en-GB" dirty="0"/>
              <a:t> is the effort in person-months, </a:t>
            </a:r>
            <a:r>
              <a:rPr lang="en-GB" dirty="0">
                <a:latin typeface="Helvetica" charset="0"/>
              </a:rPr>
              <a:t>NAP</a:t>
            </a:r>
            <a:r>
              <a:rPr lang="en-GB" dirty="0"/>
              <a:t> is the number of application points and </a:t>
            </a:r>
            <a:r>
              <a:rPr lang="en-GB" dirty="0">
                <a:latin typeface="Helvetica" charset="0"/>
              </a:rPr>
              <a:t>PROD</a:t>
            </a:r>
            <a:r>
              <a:rPr lang="en-GB" dirty="0"/>
              <a:t> is the productivity.</a:t>
            </a:r>
          </a:p>
        </p:txBody>
      </p:sp>
      <p:sp>
        <p:nvSpPr>
          <p:cNvPr id="2" name="Footer Placeholder 1"/>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122147225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a:t>
            </a:r>
            <a:r>
              <a:rPr lang="en-US" dirty="0"/>
              <a:t>-point </a:t>
            </a:r>
            <a:r>
              <a:rPr lang="en-US" dirty="0" smtClean="0"/>
              <a:t>productivity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72394994"/>
              </p:ext>
            </p:extLst>
          </p:nvPr>
        </p:nvGraphicFramePr>
        <p:xfrm>
          <a:off x="1981200" y="2529839"/>
          <a:ext cx="9405936" cy="2072640"/>
        </p:xfrm>
        <a:graphic>
          <a:graphicData uri="http://schemas.openxmlformats.org/drawingml/2006/table">
            <a:tbl>
              <a:tblPr firstRow="1" bandRow="1">
                <a:tableStyleId>{5C22544A-7EE6-4342-B048-85BDC9FD1C3A}</a:tableStyleId>
              </a:tblPr>
              <a:tblGrid>
                <a:gridCol w="1567656"/>
                <a:gridCol w="1567656"/>
                <a:gridCol w="1567656"/>
                <a:gridCol w="1567656"/>
                <a:gridCol w="1567656"/>
                <a:gridCol w="1567656"/>
              </a:tblGrid>
              <a:tr h="370840">
                <a:tc>
                  <a:txBody>
                    <a:bodyPr/>
                    <a:lstStyle/>
                    <a:p>
                      <a:pPr algn="l">
                        <a:spcAft>
                          <a:spcPts val="0"/>
                        </a:spcAft>
                      </a:pPr>
                      <a:r>
                        <a:rPr lang="en-US" sz="1600" dirty="0" smtClean="0">
                          <a:solidFill>
                            <a:srgbClr val="000000"/>
                          </a:solidFill>
                          <a:latin typeface="+mj-lt"/>
                          <a:ea typeface="Times New Roman"/>
                          <a:cs typeface="Arial"/>
                        </a:rPr>
                        <a:t>Developer’s </a:t>
                      </a:r>
                      <a:r>
                        <a:rPr lang="en-US" sz="1600" dirty="0">
                          <a:solidFill>
                            <a:srgbClr val="000000"/>
                          </a:solidFill>
                          <a:latin typeface="+mj-lt"/>
                          <a:ea typeface="Times New Roman"/>
                          <a:cs typeface="Arial"/>
                        </a:rPr>
                        <a:t>experience and capability</a:t>
                      </a:r>
                      <a:endParaRPr lang="en-GB" sz="1600" dirty="0">
                        <a:solidFill>
                          <a:srgbClr val="000000"/>
                        </a:solidFill>
                        <a:latin typeface="+mj-lt"/>
                        <a:ea typeface="Times New Roman"/>
                        <a:cs typeface="Arial"/>
                      </a:endParaRPr>
                    </a:p>
                  </a:txBody>
                  <a:tcPr marL="73025" marR="73025" marT="91440" marB="91440"/>
                </a:tc>
                <a:tc>
                  <a:txBody>
                    <a:bodyPr/>
                    <a:lstStyle/>
                    <a:p>
                      <a:pPr algn="just">
                        <a:spcAft>
                          <a:spcPts val="0"/>
                        </a:spcAft>
                      </a:pPr>
                      <a:r>
                        <a:rPr lang="en-US" sz="1600">
                          <a:solidFill>
                            <a:srgbClr val="000000"/>
                          </a:solidFill>
                          <a:latin typeface="+mj-lt"/>
                          <a:ea typeface="Times New Roman"/>
                          <a:cs typeface="Arial"/>
                        </a:rPr>
                        <a:t>Very low</a:t>
                      </a:r>
                      <a:endParaRPr lang="en-GB" sz="1600">
                        <a:solidFill>
                          <a:srgbClr val="000000"/>
                        </a:solidFill>
                        <a:latin typeface="+mj-lt"/>
                        <a:ea typeface="Times New Roman"/>
                        <a:cs typeface="Arial"/>
                      </a:endParaRPr>
                    </a:p>
                  </a:txBody>
                  <a:tcPr marL="73025" marR="73025" marT="91440" marB="91440"/>
                </a:tc>
                <a:tc>
                  <a:txBody>
                    <a:bodyPr/>
                    <a:lstStyle/>
                    <a:p>
                      <a:pPr algn="just">
                        <a:spcAft>
                          <a:spcPts val="0"/>
                        </a:spcAft>
                      </a:pPr>
                      <a:r>
                        <a:rPr lang="en-US" sz="1600">
                          <a:solidFill>
                            <a:srgbClr val="000000"/>
                          </a:solidFill>
                          <a:latin typeface="+mj-lt"/>
                          <a:ea typeface="Times New Roman"/>
                          <a:cs typeface="Arial"/>
                        </a:rPr>
                        <a:t>Low</a:t>
                      </a:r>
                      <a:endParaRPr lang="en-GB" sz="1600">
                        <a:solidFill>
                          <a:srgbClr val="000000"/>
                        </a:solidFill>
                        <a:latin typeface="+mj-lt"/>
                        <a:ea typeface="Times New Roman"/>
                        <a:cs typeface="Arial"/>
                      </a:endParaRPr>
                    </a:p>
                  </a:txBody>
                  <a:tcPr marL="73025" marR="73025" marT="91440" marB="91440"/>
                </a:tc>
                <a:tc>
                  <a:txBody>
                    <a:bodyPr/>
                    <a:lstStyle/>
                    <a:p>
                      <a:pPr algn="just">
                        <a:spcAft>
                          <a:spcPts val="0"/>
                        </a:spcAft>
                      </a:pPr>
                      <a:r>
                        <a:rPr lang="en-US" sz="1600">
                          <a:solidFill>
                            <a:srgbClr val="000000"/>
                          </a:solidFill>
                          <a:latin typeface="+mj-lt"/>
                          <a:ea typeface="Times New Roman"/>
                          <a:cs typeface="Arial"/>
                        </a:rPr>
                        <a:t>Nominal</a:t>
                      </a:r>
                      <a:endParaRPr lang="en-GB" sz="1600">
                        <a:solidFill>
                          <a:srgbClr val="000000"/>
                        </a:solidFill>
                        <a:latin typeface="+mj-lt"/>
                        <a:ea typeface="Times New Roman"/>
                        <a:cs typeface="Arial"/>
                      </a:endParaRPr>
                    </a:p>
                  </a:txBody>
                  <a:tcPr marL="73025" marR="73025" marT="91440" marB="91440"/>
                </a:tc>
                <a:tc>
                  <a:txBody>
                    <a:bodyPr/>
                    <a:lstStyle/>
                    <a:p>
                      <a:pPr algn="just">
                        <a:spcAft>
                          <a:spcPts val="0"/>
                        </a:spcAft>
                      </a:pPr>
                      <a:r>
                        <a:rPr lang="en-US" sz="1600">
                          <a:solidFill>
                            <a:srgbClr val="000000"/>
                          </a:solidFill>
                          <a:latin typeface="+mj-lt"/>
                          <a:ea typeface="Times New Roman"/>
                          <a:cs typeface="Arial"/>
                        </a:rPr>
                        <a:t>High</a:t>
                      </a:r>
                      <a:endParaRPr lang="en-GB" sz="1600">
                        <a:solidFill>
                          <a:srgbClr val="000000"/>
                        </a:solidFill>
                        <a:latin typeface="+mj-lt"/>
                        <a:ea typeface="Times New Roman"/>
                        <a:cs typeface="Arial"/>
                      </a:endParaRPr>
                    </a:p>
                  </a:txBody>
                  <a:tcPr marL="73025" marR="73025" marT="91440" marB="91440"/>
                </a:tc>
                <a:tc>
                  <a:txBody>
                    <a:bodyPr/>
                    <a:lstStyle/>
                    <a:p>
                      <a:pPr algn="just">
                        <a:spcAft>
                          <a:spcPts val="0"/>
                        </a:spcAft>
                      </a:pPr>
                      <a:r>
                        <a:rPr lang="en-US" sz="1600">
                          <a:solidFill>
                            <a:srgbClr val="000000"/>
                          </a:solidFill>
                          <a:latin typeface="+mj-lt"/>
                          <a:ea typeface="Times New Roman"/>
                          <a:cs typeface="Arial"/>
                        </a:rPr>
                        <a:t>Very high</a:t>
                      </a:r>
                      <a:endParaRPr lang="en-GB" sz="1600">
                        <a:solidFill>
                          <a:srgbClr val="000000"/>
                        </a:solidFill>
                        <a:latin typeface="+mj-lt"/>
                        <a:ea typeface="Times New Roman"/>
                        <a:cs typeface="Arial"/>
                      </a:endParaRPr>
                    </a:p>
                  </a:txBody>
                  <a:tcPr marL="73025" marR="73025" marT="91440" marB="91440"/>
                </a:tc>
              </a:tr>
              <a:tr h="370840">
                <a:tc>
                  <a:txBody>
                    <a:bodyPr/>
                    <a:lstStyle/>
                    <a:p>
                      <a:pPr algn="l">
                        <a:spcAft>
                          <a:spcPts val="0"/>
                        </a:spcAft>
                      </a:pPr>
                      <a:r>
                        <a:rPr lang="en-US" sz="1600">
                          <a:solidFill>
                            <a:srgbClr val="000000"/>
                          </a:solidFill>
                          <a:latin typeface="+mj-lt"/>
                          <a:ea typeface="Times New Roman"/>
                          <a:cs typeface="Arial"/>
                        </a:rPr>
                        <a:t>ICASE maturity and capability</a:t>
                      </a:r>
                      <a:endParaRPr lang="en-GB" sz="1600">
                        <a:solidFill>
                          <a:srgbClr val="000000"/>
                        </a:solidFill>
                        <a:latin typeface="+mj-lt"/>
                        <a:ea typeface="Times New Roman"/>
                        <a:cs typeface="Arial"/>
                      </a:endParaRPr>
                    </a:p>
                  </a:txBody>
                  <a:tcPr marL="73025" marR="73025" marT="0" marB="91440"/>
                </a:tc>
                <a:tc>
                  <a:txBody>
                    <a:bodyPr/>
                    <a:lstStyle/>
                    <a:p>
                      <a:pPr algn="just">
                        <a:spcAft>
                          <a:spcPts val="0"/>
                        </a:spcAft>
                      </a:pPr>
                      <a:r>
                        <a:rPr lang="en-US" sz="1600">
                          <a:solidFill>
                            <a:srgbClr val="000000"/>
                          </a:solidFill>
                          <a:latin typeface="+mj-lt"/>
                          <a:ea typeface="Times New Roman"/>
                          <a:cs typeface="Arial"/>
                        </a:rPr>
                        <a:t>Very low</a:t>
                      </a:r>
                      <a:endParaRPr lang="en-GB" sz="1600">
                        <a:solidFill>
                          <a:srgbClr val="000000"/>
                        </a:solidFill>
                        <a:latin typeface="+mj-lt"/>
                        <a:ea typeface="Times New Roman"/>
                        <a:cs typeface="Arial"/>
                      </a:endParaRPr>
                    </a:p>
                  </a:txBody>
                  <a:tcPr marL="73025" marR="73025" marT="0" marB="91440"/>
                </a:tc>
                <a:tc>
                  <a:txBody>
                    <a:bodyPr/>
                    <a:lstStyle/>
                    <a:p>
                      <a:pPr algn="just">
                        <a:spcAft>
                          <a:spcPts val="0"/>
                        </a:spcAft>
                      </a:pPr>
                      <a:r>
                        <a:rPr lang="en-US" sz="1600" dirty="0">
                          <a:solidFill>
                            <a:srgbClr val="000000"/>
                          </a:solidFill>
                          <a:latin typeface="+mj-lt"/>
                          <a:ea typeface="Times New Roman"/>
                          <a:cs typeface="Arial"/>
                        </a:rPr>
                        <a:t>Low</a:t>
                      </a:r>
                      <a:endParaRPr lang="en-GB" sz="1600" dirty="0">
                        <a:solidFill>
                          <a:srgbClr val="000000"/>
                        </a:solidFill>
                        <a:latin typeface="+mj-lt"/>
                        <a:ea typeface="Times New Roman"/>
                        <a:cs typeface="Arial"/>
                      </a:endParaRPr>
                    </a:p>
                  </a:txBody>
                  <a:tcPr marL="73025" marR="73025" marT="0" marB="91440"/>
                </a:tc>
                <a:tc>
                  <a:txBody>
                    <a:bodyPr/>
                    <a:lstStyle/>
                    <a:p>
                      <a:pPr algn="just">
                        <a:spcAft>
                          <a:spcPts val="0"/>
                        </a:spcAft>
                      </a:pPr>
                      <a:r>
                        <a:rPr lang="en-US" sz="1600">
                          <a:solidFill>
                            <a:srgbClr val="000000"/>
                          </a:solidFill>
                          <a:latin typeface="+mj-lt"/>
                          <a:ea typeface="Times New Roman"/>
                          <a:cs typeface="Arial"/>
                        </a:rPr>
                        <a:t>Nominal</a:t>
                      </a:r>
                      <a:endParaRPr lang="en-GB" sz="1600">
                        <a:solidFill>
                          <a:srgbClr val="000000"/>
                        </a:solidFill>
                        <a:latin typeface="+mj-lt"/>
                        <a:ea typeface="Times New Roman"/>
                        <a:cs typeface="Arial"/>
                      </a:endParaRPr>
                    </a:p>
                  </a:txBody>
                  <a:tcPr marL="73025" marR="73025" marT="0" marB="91440"/>
                </a:tc>
                <a:tc>
                  <a:txBody>
                    <a:bodyPr/>
                    <a:lstStyle/>
                    <a:p>
                      <a:pPr algn="just">
                        <a:spcAft>
                          <a:spcPts val="0"/>
                        </a:spcAft>
                      </a:pPr>
                      <a:r>
                        <a:rPr lang="en-US" sz="1600">
                          <a:solidFill>
                            <a:srgbClr val="000000"/>
                          </a:solidFill>
                          <a:latin typeface="+mj-lt"/>
                          <a:ea typeface="Times New Roman"/>
                          <a:cs typeface="Arial"/>
                        </a:rPr>
                        <a:t>High</a:t>
                      </a:r>
                      <a:endParaRPr lang="en-GB" sz="1600">
                        <a:solidFill>
                          <a:srgbClr val="000000"/>
                        </a:solidFill>
                        <a:latin typeface="+mj-lt"/>
                        <a:ea typeface="Times New Roman"/>
                        <a:cs typeface="Arial"/>
                      </a:endParaRPr>
                    </a:p>
                  </a:txBody>
                  <a:tcPr marL="73025" marR="73025" marT="0" marB="91440"/>
                </a:tc>
                <a:tc>
                  <a:txBody>
                    <a:bodyPr/>
                    <a:lstStyle/>
                    <a:p>
                      <a:pPr algn="just">
                        <a:spcAft>
                          <a:spcPts val="0"/>
                        </a:spcAft>
                      </a:pPr>
                      <a:r>
                        <a:rPr lang="en-US" sz="1600">
                          <a:solidFill>
                            <a:srgbClr val="000000"/>
                          </a:solidFill>
                          <a:latin typeface="+mj-lt"/>
                          <a:ea typeface="Times New Roman"/>
                          <a:cs typeface="Arial"/>
                        </a:rPr>
                        <a:t>Very high</a:t>
                      </a:r>
                      <a:endParaRPr lang="en-GB" sz="1600">
                        <a:solidFill>
                          <a:srgbClr val="000000"/>
                        </a:solidFill>
                        <a:latin typeface="+mj-lt"/>
                        <a:ea typeface="Times New Roman"/>
                        <a:cs typeface="Arial"/>
                      </a:endParaRPr>
                    </a:p>
                  </a:txBody>
                  <a:tcPr marL="73025" marR="73025" marT="0" marB="91440"/>
                </a:tc>
              </a:tr>
              <a:tr h="370840">
                <a:tc>
                  <a:txBody>
                    <a:bodyPr/>
                    <a:lstStyle/>
                    <a:p>
                      <a:pPr algn="l">
                        <a:spcAft>
                          <a:spcPts val="0"/>
                        </a:spcAft>
                      </a:pPr>
                      <a:r>
                        <a:rPr lang="en-US" sz="1600">
                          <a:solidFill>
                            <a:srgbClr val="000000"/>
                          </a:solidFill>
                          <a:latin typeface="+mj-lt"/>
                          <a:ea typeface="Times New Roman"/>
                          <a:cs typeface="Arial"/>
                        </a:rPr>
                        <a:t>PROD (NAP/month)</a:t>
                      </a:r>
                      <a:endParaRPr lang="en-GB" sz="1600">
                        <a:solidFill>
                          <a:srgbClr val="000000"/>
                        </a:solidFill>
                        <a:latin typeface="+mj-lt"/>
                        <a:ea typeface="Times New Roman"/>
                        <a:cs typeface="Arial"/>
                      </a:endParaRPr>
                    </a:p>
                  </a:txBody>
                  <a:tcPr marL="73025" marR="73025" marT="0" marB="91440"/>
                </a:tc>
                <a:tc>
                  <a:txBody>
                    <a:bodyPr/>
                    <a:lstStyle/>
                    <a:p>
                      <a:pPr algn="just">
                        <a:spcAft>
                          <a:spcPts val="0"/>
                        </a:spcAft>
                      </a:pPr>
                      <a:r>
                        <a:rPr lang="en-US" sz="1600">
                          <a:solidFill>
                            <a:srgbClr val="000000"/>
                          </a:solidFill>
                          <a:latin typeface="+mj-lt"/>
                          <a:ea typeface="Times New Roman"/>
                          <a:cs typeface="Arial"/>
                        </a:rPr>
                        <a:t>4</a:t>
                      </a:r>
                      <a:endParaRPr lang="en-GB" sz="1600">
                        <a:solidFill>
                          <a:srgbClr val="000000"/>
                        </a:solidFill>
                        <a:latin typeface="+mj-lt"/>
                        <a:ea typeface="Times New Roman"/>
                        <a:cs typeface="Arial"/>
                      </a:endParaRPr>
                    </a:p>
                  </a:txBody>
                  <a:tcPr marL="73025" marR="73025" marT="0" marB="91440"/>
                </a:tc>
                <a:tc>
                  <a:txBody>
                    <a:bodyPr/>
                    <a:lstStyle/>
                    <a:p>
                      <a:pPr algn="just">
                        <a:spcAft>
                          <a:spcPts val="0"/>
                        </a:spcAft>
                      </a:pPr>
                      <a:r>
                        <a:rPr lang="en-US" sz="1600">
                          <a:solidFill>
                            <a:srgbClr val="000000"/>
                          </a:solidFill>
                          <a:latin typeface="+mj-lt"/>
                          <a:ea typeface="Times New Roman"/>
                          <a:cs typeface="Arial"/>
                        </a:rPr>
                        <a:t>7</a:t>
                      </a:r>
                      <a:endParaRPr lang="en-GB" sz="1600">
                        <a:solidFill>
                          <a:srgbClr val="000000"/>
                        </a:solidFill>
                        <a:latin typeface="+mj-lt"/>
                        <a:ea typeface="Times New Roman"/>
                        <a:cs typeface="Arial"/>
                      </a:endParaRPr>
                    </a:p>
                  </a:txBody>
                  <a:tcPr marL="73025" marR="73025" marT="0" marB="91440"/>
                </a:tc>
                <a:tc>
                  <a:txBody>
                    <a:bodyPr/>
                    <a:lstStyle/>
                    <a:p>
                      <a:pPr algn="just">
                        <a:spcAft>
                          <a:spcPts val="0"/>
                        </a:spcAft>
                      </a:pPr>
                      <a:r>
                        <a:rPr lang="en-US" sz="1600">
                          <a:solidFill>
                            <a:srgbClr val="000000"/>
                          </a:solidFill>
                          <a:latin typeface="+mj-lt"/>
                          <a:ea typeface="Times New Roman"/>
                          <a:cs typeface="Arial"/>
                        </a:rPr>
                        <a:t>13</a:t>
                      </a:r>
                      <a:endParaRPr lang="en-GB" sz="1600">
                        <a:solidFill>
                          <a:srgbClr val="000000"/>
                        </a:solidFill>
                        <a:latin typeface="+mj-lt"/>
                        <a:ea typeface="Times New Roman"/>
                        <a:cs typeface="Arial"/>
                      </a:endParaRPr>
                    </a:p>
                  </a:txBody>
                  <a:tcPr marL="73025" marR="73025" marT="0" marB="91440"/>
                </a:tc>
                <a:tc>
                  <a:txBody>
                    <a:bodyPr/>
                    <a:lstStyle/>
                    <a:p>
                      <a:pPr algn="just">
                        <a:spcAft>
                          <a:spcPts val="0"/>
                        </a:spcAft>
                      </a:pPr>
                      <a:r>
                        <a:rPr lang="en-US" sz="1600">
                          <a:solidFill>
                            <a:srgbClr val="000000"/>
                          </a:solidFill>
                          <a:latin typeface="+mj-lt"/>
                          <a:ea typeface="Times New Roman"/>
                          <a:cs typeface="Arial"/>
                        </a:rPr>
                        <a:t>25</a:t>
                      </a:r>
                      <a:endParaRPr lang="en-GB" sz="1600">
                        <a:solidFill>
                          <a:srgbClr val="000000"/>
                        </a:solidFill>
                        <a:latin typeface="+mj-lt"/>
                        <a:ea typeface="Times New Roman"/>
                        <a:cs typeface="Arial"/>
                      </a:endParaRPr>
                    </a:p>
                  </a:txBody>
                  <a:tcPr marL="73025" marR="73025" marT="0" marB="91440"/>
                </a:tc>
                <a:tc>
                  <a:txBody>
                    <a:bodyPr/>
                    <a:lstStyle/>
                    <a:p>
                      <a:pPr algn="just">
                        <a:spcAft>
                          <a:spcPts val="0"/>
                        </a:spcAft>
                      </a:pPr>
                      <a:r>
                        <a:rPr lang="en-US" sz="1600" dirty="0" smtClean="0">
                          <a:solidFill>
                            <a:srgbClr val="000000"/>
                          </a:solidFill>
                          <a:latin typeface="+mj-lt"/>
                          <a:ea typeface="Times New Roman"/>
                          <a:cs typeface="Arial"/>
                        </a:rPr>
                        <a:t>50</a:t>
                      </a:r>
                      <a:endParaRPr lang="en-GB" sz="1600" dirty="0">
                        <a:solidFill>
                          <a:srgbClr val="000000"/>
                        </a:solidFill>
                        <a:latin typeface="+mj-lt"/>
                        <a:ea typeface="Times New Roman"/>
                        <a:cs typeface="Arial"/>
                      </a:endParaRPr>
                    </a:p>
                  </a:txBody>
                  <a:tcPr marL="73025" marR="73025" marT="0" marB="91440"/>
                </a:tc>
              </a:tr>
            </a:tbl>
          </a:graphicData>
        </a:graphic>
      </p:graphicFrame>
      <p:sp>
        <p:nvSpPr>
          <p:cNvPr id="3" name="Footer Placeholder 2"/>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2814240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Metric Classification</a:t>
            </a:r>
          </a:p>
        </p:txBody>
      </p:sp>
      <p:graphicFrame>
        <p:nvGraphicFramePr>
          <p:cNvPr id="2" name="Diagram 1"/>
          <p:cNvGraphicFramePr/>
          <p:nvPr>
            <p:extLst>
              <p:ext uri="{D42A27DB-BD31-4B8C-83A1-F6EECF244321}">
                <p14:modId xmlns:p14="http://schemas.microsoft.com/office/powerpoint/2010/main" val="2520191169"/>
              </p:ext>
            </p:extLst>
          </p:nvPr>
        </p:nvGraphicFramePr>
        <p:xfrm>
          <a:off x="1484310" y="2157413"/>
          <a:ext cx="10018713" cy="36337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112460204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vert="horz" lIns="90840" tIns="44623" rIns="90840" bIns="44623" rtlCol="0" anchor="ctr">
            <a:normAutofit/>
          </a:bodyPr>
          <a:lstStyle/>
          <a:p>
            <a:r>
              <a:rPr lang="en-GB"/>
              <a:t>Early design model</a:t>
            </a:r>
          </a:p>
        </p:txBody>
      </p:sp>
      <p:sp>
        <p:nvSpPr>
          <p:cNvPr id="59395" name="Rectangle 3"/>
          <p:cNvSpPr>
            <a:spLocks noGrp="1" noChangeArrowheads="1"/>
          </p:cNvSpPr>
          <p:nvPr>
            <p:ph type="body" idx="1"/>
          </p:nvPr>
        </p:nvSpPr>
        <p:spPr>
          <a:xfrm>
            <a:off x="1484310" y="1957389"/>
            <a:ext cx="10018713" cy="4314824"/>
          </a:xfrm>
          <a:noFill/>
          <a:ln/>
        </p:spPr>
        <p:txBody>
          <a:bodyPr vert="horz" lIns="90840" tIns="44623" rIns="90840" bIns="44623" rtlCol="0" anchor="t">
            <a:normAutofit/>
          </a:bodyPr>
          <a:lstStyle/>
          <a:p>
            <a:pPr>
              <a:lnSpc>
                <a:spcPct val="90000"/>
              </a:lnSpc>
            </a:pPr>
            <a:r>
              <a:rPr lang="en-GB" dirty="0"/>
              <a:t>Estimates can be made after the requirements have been agreed.</a:t>
            </a:r>
          </a:p>
          <a:p>
            <a:pPr>
              <a:lnSpc>
                <a:spcPct val="90000"/>
              </a:lnSpc>
            </a:pPr>
            <a:r>
              <a:rPr lang="en-GB" dirty="0"/>
              <a:t>Based on a standard formula for algorithmic models</a:t>
            </a:r>
          </a:p>
          <a:p>
            <a:pPr lvl="1" algn="just">
              <a:lnSpc>
                <a:spcPct val="90000"/>
              </a:lnSpc>
              <a:spcBef>
                <a:spcPts val="600"/>
              </a:spcBef>
            </a:pPr>
            <a:r>
              <a:rPr lang="en-GB" b="1" dirty="0">
                <a:solidFill>
                  <a:srgbClr val="C00000"/>
                </a:solidFill>
                <a:latin typeface="Helvetica" charset="0"/>
              </a:rPr>
              <a:t>PM</a:t>
            </a:r>
            <a:r>
              <a:rPr lang="en-GB" b="1" dirty="0">
                <a:solidFill>
                  <a:srgbClr val="C00000"/>
                </a:solidFill>
              </a:rPr>
              <a:t> = </a:t>
            </a:r>
            <a:r>
              <a:rPr lang="en-GB" b="1" dirty="0">
                <a:solidFill>
                  <a:srgbClr val="C00000"/>
                </a:solidFill>
                <a:latin typeface="Helvetica" charset="0"/>
              </a:rPr>
              <a:t>A</a:t>
            </a:r>
            <a:r>
              <a:rPr lang="en-GB" b="1" dirty="0">
                <a:solidFill>
                  <a:srgbClr val="C00000"/>
                </a:solidFill>
              </a:rPr>
              <a:t> </a:t>
            </a:r>
            <a:r>
              <a:rPr lang="en-GB" b="1" dirty="0">
                <a:solidFill>
                  <a:srgbClr val="C00000"/>
                </a:solidFill>
                <a:latin typeface="Symbol" charset="2"/>
              </a:rPr>
              <a:t>´</a:t>
            </a:r>
            <a:r>
              <a:rPr lang="en-GB" b="1" dirty="0">
                <a:solidFill>
                  <a:srgbClr val="C00000"/>
                </a:solidFill>
              </a:rPr>
              <a:t> </a:t>
            </a:r>
            <a:r>
              <a:rPr lang="en-GB" b="1" dirty="0" err="1">
                <a:solidFill>
                  <a:srgbClr val="C00000"/>
                </a:solidFill>
                <a:latin typeface="Helvetica" charset="0"/>
              </a:rPr>
              <a:t>Size</a:t>
            </a:r>
            <a:r>
              <a:rPr lang="en-GB" b="1" baseline="30000" dirty="0" err="1">
                <a:solidFill>
                  <a:srgbClr val="C00000"/>
                </a:solidFill>
                <a:latin typeface="Helvetica" charset="0"/>
              </a:rPr>
              <a:t>B</a:t>
            </a:r>
            <a:r>
              <a:rPr lang="en-GB" b="1" baseline="30000" dirty="0">
                <a:solidFill>
                  <a:srgbClr val="C00000"/>
                </a:solidFill>
              </a:rPr>
              <a:t> </a:t>
            </a:r>
            <a:r>
              <a:rPr lang="en-GB" b="1" dirty="0">
                <a:solidFill>
                  <a:srgbClr val="C00000"/>
                </a:solidFill>
                <a:latin typeface="Symbol" charset="2"/>
              </a:rPr>
              <a:t>´</a:t>
            </a:r>
            <a:r>
              <a:rPr lang="en-GB" b="1" dirty="0">
                <a:solidFill>
                  <a:srgbClr val="C00000"/>
                </a:solidFill>
              </a:rPr>
              <a:t> </a:t>
            </a:r>
            <a:r>
              <a:rPr lang="en-GB" b="1" dirty="0">
                <a:solidFill>
                  <a:srgbClr val="C00000"/>
                </a:solidFill>
                <a:latin typeface="Helvetica" charset="0"/>
              </a:rPr>
              <a:t>M</a:t>
            </a:r>
            <a:r>
              <a:rPr lang="en-GB" b="1" dirty="0">
                <a:solidFill>
                  <a:srgbClr val="C00000"/>
                </a:solidFill>
              </a:rPr>
              <a:t> </a:t>
            </a:r>
            <a:r>
              <a:rPr lang="en-GB" dirty="0"/>
              <a:t>where</a:t>
            </a:r>
          </a:p>
          <a:p>
            <a:pPr lvl="1" algn="just">
              <a:lnSpc>
                <a:spcPct val="90000"/>
              </a:lnSpc>
            </a:pPr>
            <a:r>
              <a:rPr lang="en-GB" dirty="0">
                <a:latin typeface="Helvetica" charset="0"/>
              </a:rPr>
              <a:t>M</a:t>
            </a:r>
            <a:r>
              <a:rPr lang="en-GB" dirty="0"/>
              <a:t> = PERS </a:t>
            </a:r>
            <a:r>
              <a:rPr lang="en-GB" dirty="0">
                <a:latin typeface="Symbol" charset="2"/>
              </a:rPr>
              <a:t>´</a:t>
            </a:r>
            <a:r>
              <a:rPr lang="en-GB" dirty="0"/>
              <a:t> RCPX </a:t>
            </a:r>
            <a:r>
              <a:rPr lang="en-GB" dirty="0">
                <a:latin typeface="Symbol" charset="2"/>
              </a:rPr>
              <a:t>´</a:t>
            </a:r>
            <a:r>
              <a:rPr lang="en-GB" dirty="0"/>
              <a:t> RUSE </a:t>
            </a:r>
            <a:r>
              <a:rPr lang="en-GB" dirty="0">
                <a:latin typeface="Symbol" charset="2"/>
              </a:rPr>
              <a:t>´</a:t>
            </a:r>
            <a:r>
              <a:rPr lang="en-GB" dirty="0"/>
              <a:t> PDIF </a:t>
            </a:r>
            <a:r>
              <a:rPr lang="en-GB" dirty="0">
                <a:latin typeface="Symbol" charset="2"/>
              </a:rPr>
              <a:t>´</a:t>
            </a:r>
            <a:r>
              <a:rPr lang="en-GB" dirty="0"/>
              <a:t> PREX </a:t>
            </a:r>
            <a:r>
              <a:rPr lang="en-GB" dirty="0">
                <a:latin typeface="Symbol" charset="2"/>
              </a:rPr>
              <a:t>´</a:t>
            </a:r>
            <a:r>
              <a:rPr lang="en-GB" dirty="0"/>
              <a:t> FCIL </a:t>
            </a:r>
            <a:r>
              <a:rPr lang="en-GB" dirty="0">
                <a:latin typeface="Symbol" charset="2"/>
              </a:rPr>
              <a:t>´</a:t>
            </a:r>
            <a:r>
              <a:rPr lang="en-GB" dirty="0"/>
              <a:t> SCED;</a:t>
            </a:r>
          </a:p>
          <a:p>
            <a:pPr lvl="1" algn="just">
              <a:lnSpc>
                <a:spcPct val="90000"/>
              </a:lnSpc>
            </a:pPr>
            <a:r>
              <a:rPr lang="en-GB" dirty="0"/>
              <a:t>A = 2.94 in initial calibration, Size in KLOC, B varies from 1.1 to 1.24 depending on novelty of the project, development flexibility, risk management approaches and the process maturity.</a:t>
            </a:r>
          </a:p>
        </p:txBody>
      </p:sp>
      <p:sp>
        <p:nvSpPr>
          <p:cNvPr id="2" name="Footer Placeholder 1"/>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1468638659"/>
      </p:ext>
    </p:extLst>
  </p:cSld>
  <p:clrMapOvr>
    <a:masterClrMapping/>
  </p:clrMapOvr>
  <p:transition advTm="2000"/>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nchor="t"/>
          <a:lstStyle/>
          <a:p>
            <a:r>
              <a:rPr lang="en-GB" dirty="0"/>
              <a:t>Multipliers</a:t>
            </a:r>
          </a:p>
        </p:txBody>
      </p:sp>
      <p:sp>
        <p:nvSpPr>
          <p:cNvPr id="105475" name="Rectangle 3"/>
          <p:cNvSpPr>
            <a:spLocks noGrp="1" noChangeArrowheads="1"/>
          </p:cNvSpPr>
          <p:nvPr>
            <p:ph type="body" idx="1"/>
          </p:nvPr>
        </p:nvSpPr>
        <p:spPr>
          <a:xfrm>
            <a:off x="1484312" y="1606549"/>
            <a:ext cx="10018712" cy="4665663"/>
          </a:xfrm>
        </p:spPr>
        <p:txBody>
          <a:bodyPr anchor="t"/>
          <a:lstStyle/>
          <a:p>
            <a:pPr>
              <a:lnSpc>
                <a:spcPct val="90000"/>
              </a:lnSpc>
            </a:pPr>
            <a:r>
              <a:rPr lang="en-GB" dirty="0"/>
              <a:t>Multipliers reflect the capability of the developers, the non-functional requirements, the familiarity with the development platform, etc.</a:t>
            </a:r>
          </a:p>
          <a:p>
            <a:pPr lvl="1">
              <a:lnSpc>
                <a:spcPct val="90000"/>
              </a:lnSpc>
            </a:pPr>
            <a:r>
              <a:rPr lang="en-GB" dirty="0"/>
              <a:t>RCPX - product reliability and complexity;</a:t>
            </a:r>
          </a:p>
          <a:p>
            <a:pPr lvl="1">
              <a:lnSpc>
                <a:spcPct val="90000"/>
              </a:lnSpc>
            </a:pPr>
            <a:r>
              <a:rPr lang="en-GB" dirty="0"/>
              <a:t>RUSE - the reuse required;</a:t>
            </a:r>
          </a:p>
          <a:p>
            <a:pPr lvl="1">
              <a:lnSpc>
                <a:spcPct val="90000"/>
              </a:lnSpc>
            </a:pPr>
            <a:r>
              <a:rPr lang="en-GB" dirty="0"/>
              <a:t>PDIF - platform difficulty;</a:t>
            </a:r>
          </a:p>
          <a:p>
            <a:pPr lvl="1">
              <a:lnSpc>
                <a:spcPct val="90000"/>
              </a:lnSpc>
            </a:pPr>
            <a:r>
              <a:rPr lang="en-GB" dirty="0"/>
              <a:t>PREX - personnel experience;</a:t>
            </a:r>
          </a:p>
          <a:p>
            <a:pPr lvl="1">
              <a:lnSpc>
                <a:spcPct val="90000"/>
              </a:lnSpc>
            </a:pPr>
            <a:r>
              <a:rPr lang="en-GB" dirty="0"/>
              <a:t>PERS - personnel capability;</a:t>
            </a:r>
          </a:p>
          <a:p>
            <a:pPr lvl="1">
              <a:lnSpc>
                <a:spcPct val="90000"/>
              </a:lnSpc>
            </a:pPr>
            <a:r>
              <a:rPr lang="en-GB" dirty="0"/>
              <a:t>SCED - required schedule;</a:t>
            </a:r>
          </a:p>
          <a:p>
            <a:pPr lvl="1">
              <a:lnSpc>
                <a:spcPct val="90000"/>
              </a:lnSpc>
            </a:pPr>
            <a:r>
              <a:rPr lang="en-GB" dirty="0"/>
              <a:t>FCIL - the team support facilities.</a:t>
            </a:r>
          </a:p>
        </p:txBody>
      </p:sp>
      <p:sp>
        <p:nvSpPr>
          <p:cNvPr id="2" name="Footer Placeholder 1"/>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143485222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a:t>The reuse model</a:t>
            </a:r>
          </a:p>
        </p:txBody>
      </p:sp>
      <p:sp>
        <p:nvSpPr>
          <p:cNvPr id="119811" name="Rectangle 3"/>
          <p:cNvSpPr>
            <a:spLocks noGrp="1" noChangeArrowheads="1"/>
          </p:cNvSpPr>
          <p:nvPr>
            <p:ph type="body" idx="1"/>
          </p:nvPr>
        </p:nvSpPr>
        <p:spPr>
          <a:xfrm>
            <a:off x="1484310" y="2100263"/>
            <a:ext cx="10018713" cy="4300537"/>
          </a:xfrm>
        </p:spPr>
        <p:txBody>
          <a:bodyPr anchor="t"/>
          <a:lstStyle/>
          <a:p>
            <a:pPr>
              <a:lnSpc>
                <a:spcPct val="90000"/>
              </a:lnSpc>
            </a:pPr>
            <a:r>
              <a:rPr lang="en-US" dirty="0"/>
              <a:t>Takes into account black-box code that is reused without change and code that has to be adapted to integrate it with new code.</a:t>
            </a:r>
          </a:p>
          <a:p>
            <a:pPr>
              <a:lnSpc>
                <a:spcPct val="90000"/>
              </a:lnSpc>
            </a:pPr>
            <a:r>
              <a:rPr lang="en-US" dirty="0"/>
              <a:t>There are two versions:</a:t>
            </a:r>
          </a:p>
          <a:p>
            <a:pPr lvl="1">
              <a:lnSpc>
                <a:spcPct val="90000"/>
              </a:lnSpc>
            </a:pPr>
            <a:r>
              <a:rPr lang="en-US" dirty="0"/>
              <a:t>Black-box reuse where code is not modified. An effort estimate (PM) is computed.</a:t>
            </a:r>
          </a:p>
          <a:p>
            <a:pPr lvl="1">
              <a:lnSpc>
                <a:spcPct val="90000"/>
              </a:lnSpc>
            </a:pPr>
            <a:r>
              <a:rPr lang="en-US" dirty="0"/>
              <a:t>White-box reuse where code is modified. A size estimate equivalent to the number of lines of new source code is computed. This then adjusts the size estimate for new code.</a:t>
            </a:r>
          </a:p>
        </p:txBody>
      </p:sp>
      <p:sp>
        <p:nvSpPr>
          <p:cNvPr id="2" name="Footer Placeholder 1"/>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367879304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t>Reuse model estimates 1</a:t>
            </a:r>
          </a:p>
        </p:txBody>
      </p:sp>
      <p:sp>
        <p:nvSpPr>
          <p:cNvPr id="120835" name="Rectangle 3"/>
          <p:cNvSpPr>
            <a:spLocks noGrp="1" noChangeArrowheads="1"/>
          </p:cNvSpPr>
          <p:nvPr>
            <p:ph type="body" idx="1"/>
          </p:nvPr>
        </p:nvSpPr>
        <p:spPr>
          <a:xfrm>
            <a:off x="1484310" y="2100263"/>
            <a:ext cx="10018713" cy="4257675"/>
          </a:xfrm>
        </p:spPr>
        <p:txBody>
          <a:bodyPr anchor="t"/>
          <a:lstStyle/>
          <a:p>
            <a:r>
              <a:rPr lang="en-US" dirty="0"/>
              <a:t>For generated code:</a:t>
            </a:r>
          </a:p>
          <a:p>
            <a:pPr lvl="1"/>
            <a:r>
              <a:rPr lang="en-US" b="1" dirty="0">
                <a:solidFill>
                  <a:srgbClr val="C00000"/>
                </a:solidFill>
              </a:rPr>
              <a:t>PM = (ASLOC * AT/100)/ATPROD</a:t>
            </a:r>
          </a:p>
          <a:p>
            <a:pPr lvl="1"/>
            <a:r>
              <a:rPr lang="en-US" dirty="0"/>
              <a:t>ASLOC is the number of lines of generated code</a:t>
            </a:r>
          </a:p>
          <a:p>
            <a:pPr lvl="1"/>
            <a:r>
              <a:rPr lang="en-US" dirty="0"/>
              <a:t>AT is the percentage of code automatically generated.</a:t>
            </a:r>
          </a:p>
          <a:p>
            <a:pPr lvl="1"/>
            <a:r>
              <a:rPr lang="en-US" dirty="0"/>
              <a:t>ATPROD is the productivity of engineers in integrating this code.</a:t>
            </a:r>
          </a:p>
          <a:p>
            <a:endParaRPr lang="en-US" dirty="0"/>
          </a:p>
        </p:txBody>
      </p:sp>
      <p:sp>
        <p:nvSpPr>
          <p:cNvPr id="2" name="Footer Placeholder 1"/>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241782445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t>Reuse model estimates 2</a:t>
            </a:r>
          </a:p>
        </p:txBody>
      </p:sp>
      <p:sp>
        <p:nvSpPr>
          <p:cNvPr id="123907" name="Rectangle 3"/>
          <p:cNvSpPr>
            <a:spLocks noGrp="1" noChangeArrowheads="1"/>
          </p:cNvSpPr>
          <p:nvPr>
            <p:ph type="body" idx="1"/>
          </p:nvPr>
        </p:nvSpPr>
        <p:spPr>
          <a:xfrm>
            <a:off x="1484310" y="2057400"/>
            <a:ext cx="10018713" cy="4171949"/>
          </a:xfrm>
        </p:spPr>
        <p:txBody>
          <a:bodyPr anchor="t"/>
          <a:lstStyle/>
          <a:p>
            <a:r>
              <a:rPr lang="en-US" dirty="0"/>
              <a:t>When code has to be understood and integrated:</a:t>
            </a:r>
          </a:p>
          <a:p>
            <a:pPr lvl="1"/>
            <a:r>
              <a:rPr lang="en-US" b="1" dirty="0">
                <a:solidFill>
                  <a:srgbClr val="C00000"/>
                </a:solidFill>
              </a:rPr>
              <a:t>ESLOC = ASLOC * (1-AT/100) * AAM</a:t>
            </a:r>
            <a:r>
              <a:rPr lang="en-US" dirty="0"/>
              <a:t>.</a:t>
            </a:r>
          </a:p>
          <a:p>
            <a:pPr lvl="1"/>
            <a:r>
              <a:rPr lang="en-US" dirty="0"/>
              <a:t>ASLOC and AT as before.</a:t>
            </a:r>
          </a:p>
          <a:p>
            <a:pPr lvl="1"/>
            <a:r>
              <a:rPr lang="en-US" dirty="0"/>
              <a:t>AAM is the adaptation adjustment multiplier computed from the costs of changing the reused code, the costs of understanding how to integrate the code and the costs of reuse decision making.</a:t>
            </a:r>
          </a:p>
        </p:txBody>
      </p:sp>
      <p:sp>
        <p:nvSpPr>
          <p:cNvPr id="2" name="Footer Placeholder 1"/>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37087482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nchor="t"/>
          <a:lstStyle/>
          <a:p>
            <a:r>
              <a:rPr lang="en-GB" dirty="0"/>
              <a:t>Post-architecture level</a:t>
            </a:r>
          </a:p>
        </p:txBody>
      </p:sp>
      <p:sp>
        <p:nvSpPr>
          <p:cNvPr id="106499" name="Rectangle 3"/>
          <p:cNvSpPr>
            <a:spLocks noGrp="1" noChangeArrowheads="1"/>
          </p:cNvSpPr>
          <p:nvPr>
            <p:ph type="body" idx="1"/>
          </p:nvPr>
        </p:nvSpPr>
        <p:spPr>
          <a:xfrm>
            <a:off x="1484311" y="1530351"/>
            <a:ext cx="9859964" cy="4359275"/>
          </a:xfrm>
        </p:spPr>
        <p:txBody>
          <a:bodyPr anchor="t"/>
          <a:lstStyle/>
          <a:p>
            <a:r>
              <a:rPr lang="en-GB" dirty="0"/>
              <a:t>Uses the same formula as the early design model but with 17 rather than 7 associated multipliers.</a:t>
            </a:r>
          </a:p>
          <a:p>
            <a:r>
              <a:rPr lang="en-GB" dirty="0"/>
              <a:t>The code size is estimated as:</a:t>
            </a:r>
          </a:p>
          <a:p>
            <a:pPr lvl="1"/>
            <a:r>
              <a:rPr lang="en-GB" dirty="0"/>
              <a:t>Number of lines of new code to be developed;</a:t>
            </a:r>
          </a:p>
          <a:p>
            <a:pPr lvl="1"/>
            <a:r>
              <a:rPr lang="en-GB" dirty="0"/>
              <a:t>Estimate of equivalent number of lines of new code computed using the reuse model;</a:t>
            </a:r>
          </a:p>
          <a:p>
            <a:pPr lvl="1"/>
            <a:r>
              <a:rPr lang="en-GB" dirty="0"/>
              <a:t>An estimate of the number of lines of code that have to be modified according to requirements changes.</a:t>
            </a:r>
          </a:p>
        </p:txBody>
      </p:sp>
      <p:sp>
        <p:nvSpPr>
          <p:cNvPr id="2" name="Footer Placeholder 1"/>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100116728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body" idx="1"/>
          </p:nvPr>
        </p:nvSpPr>
        <p:spPr>
          <a:xfrm>
            <a:off x="1484310" y="1900238"/>
            <a:ext cx="10018713" cy="4386261"/>
          </a:xfrm>
          <a:noFill/>
          <a:ln/>
        </p:spPr>
        <p:txBody>
          <a:bodyPr vert="horz" lIns="90840" tIns="44623" rIns="90840" bIns="44623" rtlCol="0" anchor="ctr">
            <a:normAutofit lnSpcReduction="10000"/>
          </a:bodyPr>
          <a:lstStyle/>
          <a:p>
            <a:pPr>
              <a:lnSpc>
                <a:spcPct val="90000"/>
              </a:lnSpc>
            </a:pPr>
            <a:r>
              <a:rPr lang="en-GB" dirty="0"/>
              <a:t>This depends on 5 scale factors (see next slide). Their sum/100 is added to 1.01</a:t>
            </a:r>
          </a:p>
          <a:p>
            <a:pPr>
              <a:lnSpc>
                <a:spcPct val="90000"/>
              </a:lnSpc>
            </a:pPr>
            <a:r>
              <a:rPr lang="en-GB" dirty="0"/>
              <a:t>A company takes on a project in a new domain. The client has not defined the process to be used and has not allowed time for risk analysis. The company has a CMM level 2 rating.</a:t>
            </a:r>
          </a:p>
          <a:p>
            <a:pPr lvl="1">
              <a:lnSpc>
                <a:spcPct val="90000"/>
              </a:lnSpc>
            </a:pPr>
            <a:r>
              <a:rPr lang="en-GB" dirty="0" err="1"/>
              <a:t>Precedenteness</a:t>
            </a:r>
            <a:r>
              <a:rPr lang="en-GB" dirty="0"/>
              <a:t> - new project (4)</a:t>
            </a:r>
          </a:p>
          <a:p>
            <a:pPr lvl="1">
              <a:lnSpc>
                <a:spcPct val="90000"/>
              </a:lnSpc>
            </a:pPr>
            <a:r>
              <a:rPr lang="en-GB" dirty="0"/>
              <a:t>Development flexibility - no client involvement - Very high (1)</a:t>
            </a:r>
          </a:p>
          <a:p>
            <a:pPr lvl="1">
              <a:lnSpc>
                <a:spcPct val="90000"/>
              </a:lnSpc>
            </a:pPr>
            <a:r>
              <a:rPr lang="en-GB" dirty="0"/>
              <a:t>Architecture/risk resolution - No risk analysis - V. Low .(5)</a:t>
            </a:r>
          </a:p>
          <a:p>
            <a:pPr lvl="1">
              <a:lnSpc>
                <a:spcPct val="90000"/>
              </a:lnSpc>
            </a:pPr>
            <a:r>
              <a:rPr lang="en-GB" dirty="0"/>
              <a:t>Team cohesion - new team - nominal (3)</a:t>
            </a:r>
          </a:p>
          <a:p>
            <a:pPr lvl="1">
              <a:lnSpc>
                <a:spcPct val="90000"/>
              </a:lnSpc>
            </a:pPr>
            <a:r>
              <a:rPr lang="en-GB" dirty="0"/>
              <a:t>Process maturity - some control - nominal (3)</a:t>
            </a:r>
          </a:p>
          <a:p>
            <a:pPr>
              <a:lnSpc>
                <a:spcPct val="90000"/>
              </a:lnSpc>
            </a:pPr>
            <a:r>
              <a:rPr lang="en-GB" dirty="0"/>
              <a:t>Scale factor is therefore 1.17.</a:t>
            </a:r>
          </a:p>
          <a:p>
            <a:pPr lvl="1">
              <a:lnSpc>
                <a:spcPct val="90000"/>
              </a:lnSpc>
            </a:pPr>
            <a:endParaRPr lang="en-GB" dirty="0"/>
          </a:p>
        </p:txBody>
      </p:sp>
      <p:sp>
        <p:nvSpPr>
          <p:cNvPr id="61443" name="Rectangle 3"/>
          <p:cNvSpPr>
            <a:spLocks noGrp="1" noChangeArrowheads="1"/>
          </p:cNvSpPr>
          <p:nvPr>
            <p:ph type="title"/>
          </p:nvPr>
        </p:nvSpPr>
        <p:spPr>
          <a:noFill/>
          <a:ln/>
        </p:spPr>
        <p:txBody>
          <a:bodyPr vert="horz" lIns="90840" tIns="44623" rIns="90840" bIns="44623" rtlCol="0" anchor="t">
            <a:normAutofit/>
          </a:bodyPr>
          <a:lstStyle/>
          <a:p>
            <a:r>
              <a:rPr lang="en-GB" dirty="0"/>
              <a:t>The exponent term</a:t>
            </a:r>
          </a:p>
        </p:txBody>
      </p:sp>
      <p:sp>
        <p:nvSpPr>
          <p:cNvPr id="2" name="Footer Placeholder 1"/>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2091280826"/>
      </p:ext>
    </p:extLst>
  </p:cSld>
  <p:clrMapOvr>
    <a:masterClrMapping/>
  </p:clrMapOvr>
  <p:transition advTm="2000"/>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smtClean="0"/>
              <a:t>Scale</a:t>
            </a:r>
            <a:r>
              <a:rPr lang="en-US" b="1" dirty="0" smtClean="0"/>
              <a:t> </a:t>
            </a:r>
            <a:r>
              <a:rPr lang="en-US" dirty="0"/>
              <a:t>factors used in the exponent computation in the post-architecture model</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97854252"/>
              </p:ext>
            </p:extLst>
          </p:nvPr>
        </p:nvGraphicFramePr>
        <p:xfrm>
          <a:off x="1484311" y="2014537"/>
          <a:ext cx="10018713" cy="4300537"/>
        </p:xfrm>
        <a:graphic>
          <a:graphicData uri="http://schemas.openxmlformats.org/drawingml/2006/table">
            <a:tbl>
              <a:tblPr firstRow="1" bandRow="1">
                <a:tableStyleId>{5C22544A-7EE6-4342-B048-85BDC9FD1C3A}</a:tableStyleId>
              </a:tblPr>
              <a:tblGrid>
                <a:gridCol w="2601914"/>
                <a:gridCol w="7416799"/>
              </a:tblGrid>
              <a:tr h="427004">
                <a:tc>
                  <a:txBody>
                    <a:bodyPr/>
                    <a:lstStyle/>
                    <a:p>
                      <a:pPr algn="just">
                        <a:spcAft>
                          <a:spcPts val="0"/>
                        </a:spcAft>
                      </a:pPr>
                      <a:r>
                        <a:rPr lang="en-US" sz="1600" b="1" dirty="0" smtClean="0">
                          <a:solidFill>
                            <a:srgbClr val="000000"/>
                          </a:solidFill>
                          <a:latin typeface="+mj-lt"/>
                          <a:ea typeface="Times New Roman"/>
                          <a:cs typeface="Arial"/>
                        </a:rPr>
                        <a:t>Scale </a:t>
                      </a:r>
                      <a:r>
                        <a:rPr lang="en-US" sz="1600" b="1" dirty="0">
                          <a:solidFill>
                            <a:srgbClr val="000000"/>
                          </a:solidFill>
                          <a:latin typeface="+mj-lt"/>
                          <a:ea typeface="Times New Roman"/>
                          <a:cs typeface="Arial"/>
                        </a:rPr>
                        <a:t>factor</a:t>
                      </a:r>
                      <a:endParaRPr lang="en-GB" sz="1600" dirty="0">
                        <a:solidFill>
                          <a:srgbClr val="000000"/>
                        </a:solidFill>
                        <a:latin typeface="+mj-lt"/>
                        <a:ea typeface="Times New Roman"/>
                        <a:cs typeface="Arial"/>
                      </a:endParaRPr>
                    </a:p>
                  </a:txBody>
                  <a:tcPr marL="73025" marR="73025" marT="91440" marB="91440"/>
                </a:tc>
                <a:tc>
                  <a:txBody>
                    <a:bodyPr/>
                    <a:lstStyle/>
                    <a:p>
                      <a:pPr algn="just">
                        <a:spcAft>
                          <a:spcPts val="0"/>
                        </a:spcAft>
                      </a:pPr>
                      <a:r>
                        <a:rPr lang="en-US" sz="1600" b="1" dirty="0" smtClean="0">
                          <a:solidFill>
                            <a:srgbClr val="000000"/>
                          </a:solidFill>
                          <a:latin typeface="+mj-lt"/>
                          <a:ea typeface="Times New Roman"/>
                          <a:cs typeface="Arial"/>
                        </a:rPr>
                        <a:t>Explanation</a:t>
                      </a:r>
                      <a:endParaRPr lang="en-GB" sz="1600" dirty="0">
                        <a:solidFill>
                          <a:srgbClr val="000000"/>
                        </a:solidFill>
                        <a:latin typeface="+mj-lt"/>
                        <a:ea typeface="Times New Roman"/>
                        <a:cs typeface="Arial"/>
                      </a:endParaRPr>
                    </a:p>
                  </a:txBody>
                  <a:tcPr marL="73025" marR="73025" marT="91440" marB="91440"/>
                </a:tc>
              </a:tr>
              <a:tr h="823507">
                <a:tc>
                  <a:txBody>
                    <a:bodyPr/>
                    <a:lstStyle/>
                    <a:p>
                      <a:pPr algn="just">
                        <a:spcAft>
                          <a:spcPts val="0"/>
                        </a:spcAft>
                      </a:pPr>
                      <a:r>
                        <a:rPr lang="en-US" sz="1600" dirty="0" err="1" smtClean="0">
                          <a:solidFill>
                            <a:srgbClr val="000000"/>
                          </a:solidFill>
                          <a:latin typeface="+mj-lt"/>
                          <a:ea typeface="Times New Roman"/>
                          <a:cs typeface="Arial"/>
                        </a:rPr>
                        <a:t>Precedentedness</a:t>
                      </a:r>
                      <a:endParaRPr lang="en-GB" sz="1600" dirty="0">
                        <a:solidFill>
                          <a:srgbClr val="000000"/>
                        </a:solidFill>
                        <a:latin typeface="+mj-lt"/>
                        <a:ea typeface="Times New Roman"/>
                        <a:cs typeface="Arial"/>
                      </a:endParaRPr>
                    </a:p>
                  </a:txBody>
                  <a:tcPr marL="73025" marR="73025" marT="0" marB="91440"/>
                </a:tc>
                <a:tc>
                  <a:txBody>
                    <a:bodyPr/>
                    <a:lstStyle/>
                    <a:p>
                      <a:pPr algn="just">
                        <a:spcAft>
                          <a:spcPts val="0"/>
                        </a:spcAft>
                      </a:pPr>
                      <a:r>
                        <a:rPr lang="en-US" sz="1600" dirty="0">
                          <a:solidFill>
                            <a:srgbClr val="000000"/>
                          </a:solidFill>
                          <a:latin typeface="+mj-lt"/>
                          <a:ea typeface="Times New Roman"/>
                          <a:cs typeface="Arial"/>
                        </a:rPr>
                        <a:t>Reflects the previous experience of the organization with this type of project. Very low means no previous experience; extra-high means that the organization is completely familiar with this application domain.</a:t>
                      </a:r>
                      <a:endParaRPr lang="en-GB" sz="1600" dirty="0">
                        <a:solidFill>
                          <a:srgbClr val="000000"/>
                        </a:solidFill>
                        <a:latin typeface="+mj-lt"/>
                        <a:ea typeface="Times New Roman"/>
                        <a:cs typeface="Arial"/>
                      </a:endParaRPr>
                    </a:p>
                  </a:txBody>
                  <a:tcPr marL="73025" marR="73025" marT="0" marB="91440"/>
                </a:tc>
              </a:tr>
              <a:tr h="823507">
                <a:tc>
                  <a:txBody>
                    <a:bodyPr/>
                    <a:lstStyle/>
                    <a:p>
                      <a:pPr algn="just">
                        <a:spcAft>
                          <a:spcPts val="0"/>
                        </a:spcAft>
                      </a:pPr>
                      <a:r>
                        <a:rPr lang="en-US" sz="1600">
                          <a:solidFill>
                            <a:srgbClr val="000000"/>
                          </a:solidFill>
                          <a:latin typeface="+mj-lt"/>
                          <a:ea typeface="Times New Roman"/>
                          <a:cs typeface="Arial"/>
                        </a:rPr>
                        <a:t>Development flexibility</a:t>
                      </a:r>
                      <a:endParaRPr lang="en-GB" sz="1600">
                        <a:solidFill>
                          <a:srgbClr val="000000"/>
                        </a:solidFill>
                        <a:latin typeface="+mj-lt"/>
                        <a:ea typeface="Times New Roman"/>
                        <a:cs typeface="Arial"/>
                      </a:endParaRPr>
                    </a:p>
                  </a:txBody>
                  <a:tcPr marL="73025" marR="73025" marT="0" marB="91440"/>
                </a:tc>
                <a:tc>
                  <a:txBody>
                    <a:bodyPr/>
                    <a:lstStyle/>
                    <a:p>
                      <a:pPr algn="just">
                        <a:spcAft>
                          <a:spcPts val="0"/>
                        </a:spcAft>
                      </a:pPr>
                      <a:r>
                        <a:rPr lang="en-US" sz="1600">
                          <a:solidFill>
                            <a:srgbClr val="000000"/>
                          </a:solidFill>
                          <a:latin typeface="+mj-lt"/>
                          <a:ea typeface="Times New Roman"/>
                          <a:cs typeface="Arial"/>
                        </a:rPr>
                        <a:t>Reflects the degree of flexibility in the development process. Very low means a prescribed process is used; extra-high means that the client sets only general goals.</a:t>
                      </a:r>
                      <a:endParaRPr lang="en-GB" sz="1600">
                        <a:solidFill>
                          <a:srgbClr val="000000"/>
                        </a:solidFill>
                        <a:latin typeface="+mj-lt"/>
                        <a:ea typeface="Times New Roman"/>
                        <a:cs typeface="Arial"/>
                      </a:endParaRPr>
                    </a:p>
                  </a:txBody>
                  <a:tcPr marL="73025" marR="73025" marT="0" marB="91440"/>
                </a:tc>
              </a:tr>
              <a:tr h="579505">
                <a:tc>
                  <a:txBody>
                    <a:bodyPr/>
                    <a:lstStyle/>
                    <a:p>
                      <a:pPr algn="just">
                        <a:spcAft>
                          <a:spcPts val="0"/>
                        </a:spcAft>
                      </a:pPr>
                      <a:r>
                        <a:rPr lang="en-US" sz="1600">
                          <a:solidFill>
                            <a:srgbClr val="000000"/>
                          </a:solidFill>
                          <a:latin typeface="+mj-lt"/>
                          <a:ea typeface="Times New Roman"/>
                          <a:cs typeface="Arial"/>
                        </a:rPr>
                        <a:t>Architecture/risk resolution</a:t>
                      </a:r>
                      <a:endParaRPr lang="en-GB" sz="1600">
                        <a:solidFill>
                          <a:srgbClr val="000000"/>
                        </a:solidFill>
                        <a:latin typeface="+mj-lt"/>
                        <a:ea typeface="Times New Roman"/>
                        <a:cs typeface="Arial"/>
                      </a:endParaRPr>
                    </a:p>
                  </a:txBody>
                  <a:tcPr marL="73025" marR="73025" marT="0" marB="91440"/>
                </a:tc>
                <a:tc>
                  <a:txBody>
                    <a:bodyPr/>
                    <a:lstStyle/>
                    <a:p>
                      <a:pPr algn="just">
                        <a:spcAft>
                          <a:spcPts val="0"/>
                        </a:spcAft>
                      </a:pPr>
                      <a:r>
                        <a:rPr lang="en-US" sz="1600">
                          <a:solidFill>
                            <a:srgbClr val="000000"/>
                          </a:solidFill>
                          <a:latin typeface="+mj-lt"/>
                          <a:ea typeface="Times New Roman"/>
                          <a:cs typeface="Arial"/>
                        </a:rPr>
                        <a:t>Reflects the extent of risk analysis carried out. Very low means little analysis; extra-high means a complete and thorough risk analysis.</a:t>
                      </a:r>
                      <a:endParaRPr lang="en-GB" sz="1600">
                        <a:solidFill>
                          <a:srgbClr val="000000"/>
                        </a:solidFill>
                        <a:latin typeface="+mj-lt"/>
                        <a:ea typeface="Times New Roman"/>
                        <a:cs typeface="Arial"/>
                      </a:endParaRPr>
                    </a:p>
                  </a:txBody>
                  <a:tcPr marL="73025" marR="73025" marT="0" marB="91440"/>
                </a:tc>
              </a:tr>
              <a:tr h="823507">
                <a:tc>
                  <a:txBody>
                    <a:bodyPr/>
                    <a:lstStyle/>
                    <a:p>
                      <a:pPr algn="just">
                        <a:spcAft>
                          <a:spcPts val="0"/>
                        </a:spcAft>
                      </a:pPr>
                      <a:r>
                        <a:rPr lang="en-US" sz="1600">
                          <a:solidFill>
                            <a:srgbClr val="000000"/>
                          </a:solidFill>
                          <a:latin typeface="+mj-lt"/>
                          <a:ea typeface="Times New Roman"/>
                          <a:cs typeface="Arial"/>
                        </a:rPr>
                        <a:t>Team cohesion</a:t>
                      </a:r>
                      <a:endParaRPr lang="en-GB" sz="1600">
                        <a:solidFill>
                          <a:srgbClr val="000000"/>
                        </a:solidFill>
                        <a:latin typeface="+mj-lt"/>
                        <a:ea typeface="Times New Roman"/>
                        <a:cs typeface="Arial"/>
                      </a:endParaRPr>
                    </a:p>
                  </a:txBody>
                  <a:tcPr marL="73025" marR="73025" marT="0" marB="91440"/>
                </a:tc>
                <a:tc>
                  <a:txBody>
                    <a:bodyPr/>
                    <a:lstStyle/>
                    <a:p>
                      <a:pPr algn="just">
                        <a:spcAft>
                          <a:spcPts val="0"/>
                        </a:spcAft>
                      </a:pPr>
                      <a:r>
                        <a:rPr lang="en-US" sz="1600">
                          <a:solidFill>
                            <a:srgbClr val="000000"/>
                          </a:solidFill>
                          <a:latin typeface="+mj-lt"/>
                          <a:ea typeface="Times New Roman"/>
                          <a:cs typeface="Arial"/>
                        </a:rPr>
                        <a:t>Reflects how well the development team knows each other and work together. Very low means very difficult interactions; extra-high means an integrated and effective team with no communication problems.</a:t>
                      </a:r>
                      <a:endParaRPr lang="en-GB" sz="1600">
                        <a:solidFill>
                          <a:srgbClr val="000000"/>
                        </a:solidFill>
                        <a:latin typeface="+mj-lt"/>
                        <a:ea typeface="Times New Roman"/>
                        <a:cs typeface="Arial"/>
                      </a:endParaRPr>
                    </a:p>
                  </a:txBody>
                  <a:tcPr marL="73025" marR="73025" marT="0" marB="91440"/>
                </a:tc>
              </a:tr>
              <a:tr h="823507">
                <a:tc>
                  <a:txBody>
                    <a:bodyPr/>
                    <a:lstStyle/>
                    <a:p>
                      <a:pPr algn="just">
                        <a:spcAft>
                          <a:spcPts val="0"/>
                        </a:spcAft>
                      </a:pPr>
                      <a:r>
                        <a:rPr lang="en-US" sz="1600">
                          <a:solidFill>
                            <a:srgbClr val="000000"/>
                          </a:solidFill>
                          <a:latin typeface="+mj-lt"/>
                          <a:ea typeface="Times New Roman"/>
                          <a:cs typeface="Arial"/>
                        </a:rPr>
                        <a:t>Process maturity</a:t>
                      </a:r>
                      <a:endParaRPr lang="en-GB" sz="1600">
                        <a:solidFill>
                          <a:srgbClr val="000000"/>
                        </a:solidFill>
                        <a:latin typeface="+mj-lt"/>
                        <a:ea typeface="Times New Roman"/>
                        <a:cs typeface="Arial"/>
                      </a:endParaRPr>
                    </a:p>
                  </a:txBody>
                  <a:tcPr marL="73025" marR="73025" marT="0" marB="91440"/>
                </a:tc>
                <a:tc>
                  <a:txBody>
                    <a:bodyPr/>
                    <a:lstStyle/>
                    <a:p>
                      <a:pPr algn="just">
                        <a:spcAft>
                          <a:spcPts val="0"/>
                        </a:spcAft>
                      </a:pPr>
                      <a:r>
                        <a:rPr lang="en-US" sz="1600" dirty="0">
                          <a:solidFill>
                            <a:srgbClr val="000000"/>
                          </a:solidFill>
                          <a:latin typeface="+mj-lt"/>
                          <a:ea typeface="Times New Roman"/>
                          <a:cs typeface="Arial"/>
                        </a:rPr>
                        <a:t>Reflects the process maturity of the organization. The computation of this value depends on the CMM Maturity Questionnaire, but an estimate can be achieved by subtracting the CMM process maturity level from 5</a:t>
                      </a:r>
                      <a:r>
                        <a:rPr lang="en-US" sz="1600" dirty="0" smtClean="0">
                          <a:solidFill>
                            <a:srgbClr val="000000"/>
                          </a:solidFill>
                          <a:latin typeface="+mj-lt"/>
                          <a:ea typeface="Times New Roman"/>
                          <a:cs typeface="Arial"/>
                        </a:rPr>
                        <a:t>.</a:t>
                      </a:r>
                      <a:endParaRPr lang="en-GB" sz="1600" dirty="0">
                        <a:solidFill>
                          <a:srgbClr val="000000"/>
                        </a:solidFill>
                        <a:latin typeface="+mj-lt"/>
                        <a:ea typeface="Times New Roman"/>
                        <a:cs typeface="Arial"/>
                      </a:endParaRPr>
                    </a:p>
                  </a:txBody>
                  <a:tcPr marL="73025" marR="73025" marT="0" marB="91440"/>
                </a:tc>
              </a:tr>
            </a:tbl>
          </a:graphicData>
        </a:graphic>
      </p:graphicFrame>
      <p:sp>
        <p:nvSpPr>
          <p:cNvPr id="3" name="Footer Placeholder 2"/>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385981169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xfrm>
            <a:off x="1484310" y="2157413"/>
            <a:ext cx="10018713" cy="4200525"/>
          </a:xfrm>
          <a:noFill/>
          <a:ln/>
        </p:spPr>
        <p:txBody>
          <a:bodyPr vert="horz" lIns="90840" tIns="44623" rIns="90840" bIns="44623" rtlCol="0" anchor="ctr">
            <a:normAutofit/>
          </a:bodyPr>
          <a:lstStyle/>
          <a:p>
            <a:pPr>
              <a:lnSpc>
                <a:spcPct val="90000"/>
              </a:lnSpc>
            </a:pPr>
            <a:r>
              <a:rPr lang="en-GB" dirty="0"/>
              <a:t>Product attributes </a:t>
            </a:r>
          </a:p>
          <a:p>
            <a:pPr lvl="1">
              <a:lnSpc>
                <a:spcPct val="90000"/>
              </a:lnSpc>
            </a:pPr>
            <a:r>
              <a:rPr lang="en-GB" dirty="0"/>
              <a:t>Concerned with required characteristics of the software product being developed.</a:t>
            </a:r>
          </a:p>
          <a:p>
            <a:pPr algn="just">
              <a:lnSpc>
                <a:spcPct val="90000"/>
              </a:lnSpc>
            </a:pPr>
            <a:r>
              <a:rPr lang="en-GB" dirty="0"/>
              <a:t>Computer attributes </a:t>
            </a:r>
          </a:p>
          <a:p>
            <a:pPr lvl="1" algn="just">
              <a:lnSpc>
                <a:spcPct val="90000"/>
              </a:lnSpc>
            </a:pPr>
            <a:r>
              <a:rPr lang="en-GB" dirty="0"/>
              <a:t>Constraints imposed on the software by the hardware platform.</a:t>
            </a:r>
          </a:p>
          <a:p>
            <a:pPr algn="just">
              <a:lnSpc>
                <a:spcPct val="90000"/>
              </a:lnSpc>
            </a:pPr>
            <a:r>
              <a:rPr lang="en-GB" dirty="0"/>
              <a:t>Personnel attributes </a:t>
            </a:r>
          </a:p>
          <a:p>
            <a:pPr lvl="1" algn="just">
              <a:lnSpc>
                <a:spcPct val="90000"/>
              </a:lnSpc>
            </a:pPr>
            <a:r>
              <a:rPr lang="en-GB" dirty="0"/>
              <a:t>Multipliers that take the experience and capabilities of the people working on the project into account. </a:t>
            </a:r>
          </a:p>
          <a:p>
            <a:pPr algn="just">
              <a:lnSpc>
                <a:spcPct val="90000"/>
              </a:lnSpc>
            </a:pPr>
            <a:r>
              <a:rPr lang="en-GB" dirty="0"/>
              <a:t>Project attributes </a:t>
            </a:r>
          </a:p>
          <a:p>
            <a:pPr lvl="1" algn="just">
              <a:lnSpc>
                <a:spcPct val="90000"/>
              </a:lnSpc>
            </a:pPr>
            <a:r>
              <a:rPr lang="en-GB" dirty="0"/>
              <a:t>Concerned with the particular characteristics of the software development project.</a:t>
            </a:r>
          </a:p>
          <a:p>
            <a:pPr>
              <a:lnSpc>
                <a:spcPct val="90000"/>
              </a:lnSpc>
            </a:pPr>
            <a:endParaRPr lang="en-GB" dirty="0"/>
          </a:p>
        </p:txBody>
      </p:sp>
      <p:sp>
        <p:nvSpPr>
          <p:cNvPr id="63491" name="Rectangle 3"/>
          <p:cNvSpPr>
            <a:spLocks noGrp="1" noChangeArrowheads="1"/>
          </p:cNvSpPr>
          <p:nvPr>
            <p:ph type="title"/>
          </p:nvPr>
        </p:nvSpPr>
        <p:spPr>
          <a:noFill/>
          <a:ln/>
        </p:spPr>
        <p:txBody>
          <a:bodyPr vert="horz" lIns="90840" tIns="44623" rIns="90840" bIns="44623" rtlCol="0" anchor="ctr">
            <a:normAutofit/>
          </a:bodyPr>
          <a:lstStyle/>
          <a:p>
            <a:r>
              <a:rPr lang="en-GB"/>
              <a:t>Multipliers</a:t>
            </a:r>
          </a:p>
        </p:txBody>
      </p:sp>
      <p:sp>
        <p:nvSpPr>
          <p:cNvPr id="2" name="Footer Placeholder 1"/>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3400718375"/>
      </p:ext>
    </p:extLst>
  </p:cSld>
  <p:clrMapOvr>
    <a:masterClrMapping/>
  </p:clrMapOvr>
  <p:transition advTm="2000"/>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1799" y="308932"/>
            <a:ext cx="9045314" cy="1041214"/>
          </a:xfrm>
        </p:spPr>
        <p:txBody>
          <a:bodyPr>
            <a:normAutofit fontScale="90000"/>
          </a:bodyPr>
          <a:lstStyle/>
          <a:p>
            <a:r>
              <a:rPr lang="en-US" dirty="0" smtClean="0"/>
              <a:t>The </a:t>
            </a:r>
            <a:r>
              <a:rPr lang="en-US" dirty="0"/>
              <a:t>effect of cost drivers on effort estimates</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00764884"/>
              </p:ext>
            </p:extLst>
          </p:nvPr>
        </p:nvGraphicFramePr>
        <p:xfrm>
          <a:off x="2543175" y="1956568"/>
          <a:ext cx="8201026" cy="3515360"/>
        </p:xfrm>
        <a:graphic>
          <a:graphicData uri="http://schemas.openxmlformats.org/drawingml/2006/table">
            <a:tbl>
              <a:tblPr bandRow="1">
                <a:tableStyleId>{5C22544A-7EE6-4342-B048-85BDC9FD1C3A}</a:tableStyleId>
              </a:tblPr>
              <a:tblGrid>
                <a:gridCol w="4843463"/>
                <a:gridCol w="3357563"/>
              </a:tblGrid>
              <a:tr h="370840">
                <a:tc>
                  <a:txBody>
                    <a:bodyPr/>
                    <a:lstStyle/>
                    <a:p>
                      <a:pPr algn="l">
                        <a:spcAft>
                          <a:spcPts val="300"/>
                        </a:spcAft>
                      </a:pPr>
                      <a:r>
                        <a:rPr lang="en-US" sz="1800" dirty="0" smtClean="0">
                          <a:solidFill>
                            <a:srgbClr val="000000"/>
                          </a:solidFill>
                          <a:latin typeface="+mj-lt"/>
                          <a:ea typeface="Times New Roman"/>
                          <a:cs typeface="Arial"/>
                        </a:rPr>
                        <a:t>Exponent </a:t>
                      </a:r>
                      <a:r>
                        <a:rPr lang="en-US" sz="1800" dirty="0">
                          <a:solidFill>
                            <a:srgbClr val="000000"/>
                          </a:solidFill>
                          <a:latin typeface="+mj-lt"/>
                          <a:ea typeface="Times New Roman"/>
                          <a:cs typeface="Arial"/>
                        </a:rPr>
                        <a:t>value</a:t>
                      </a:r>
                      <a:endParaRPr lang="en-GB" sz="1800" dirty="0">
                        <a:solidFill>
                          <a:srgbClr val="000000"/>
                        </a:solidFill>
                        <a:latin typeface="+mj-lt"/>
                        <a:ea typeface="Times New Roman"/>
                        <a:cs typeface="Arial"/>
                      </a:endParaRPr>
                    </a:p>
                  </a:txBody>
                  <a:tcPr marL="54610" marR="54610" marT="91440" marB="0"/>
                </a:tc>
                <a:tc>
                  <a:txBody>
                    <a:bodyPr/>
                    <a:lstStyle/>
                    <a:p>
                      <a:pPr algn="just">
                        <a:spcAft>
                          <a:spcPts val="300"/>
                        </a:spcAft>
                      </a:pPr>
                      <a:r>
                        <a:rPr lang="en-US" sz="1800">
                          <a:solidFill>
                            <a:srgbClr val="000000"/>
                          </a:solidFill>
                          <a:latin typeface="+mj-lt"/>
                          <a:ea typeface="Times New Roman"/>
                          <a:cs typeface="Arial"/>
                        </a:rPr>
                        <a:t>1.17</a:t>
                      </a:r>
                      <a:endParaRPr lang="en-GB" sz="1800">
                        <a:solidFill>
                          <a:srgbClr val="000000"/>
                        </a:solidFill>
                        <a:latin typeface="+mj-lt"/>
                        <a:ea typeface="Times New Roman"/>
                        <a:cs typeface="Arial"/>
                      </a:endParaRPr>
                    </a:p>
                  </a:txBody>
                  <a:tcPr marL="54610" marR="54610" marT="91440" marB="0"/>
                </a:tc>
              </a:tr>
              <a:tr h="370840">
                <a:tc>
                  <a:txBody>
                    <a:bodyPr/>
                    <a:lstStyle/>
                    <a:p>
                      <a:pPr algn="l">
                        <a:spcAft>
                          <a:spcPts val="300"/>
                        </a:spcAft>
                      </a:pPr>
                      <a:r>
                        <a:rPr lang="en-US" sz="1800">
                          <a:solidFill>
                            <a:srgbClr val="000000"/>
                          </a:solidFill>
                          <a:latin typeface="+mj-lt"/>
                          <a:ea typeface="Times New Roman"/>
                          <a:cs typeface="Arial"/>
                        </a:rPr>
                        <a:t>System size (including factors for reuse and requirements volatility)</a:t>
                      </a:r>
                      <a:endParaRPr lang="en-GB" sz="1800">
                        <a:solidFill>
                          <a:srgbClr val="000000"/>
                        </a:solidFill>
                        <a:latin typeface="+mj-lt"/>
                        <a:ea typeface="Times New Roman"/>
                        <a:cs typeface="Arial"/>
                      </a:endParaRPr>
                    </a:p>
                  </a:txBody>
                  <a:tcPr marL="54610" marR="54610" marT="0" marB="0"/>
                </a:tc>
                <a:tc>
                  <a:txBody>
                    <a:bodyPr/>
                    <a:lstStyle/>
                    <a:p>
                      <a:pPr algn="just">
                        <a:spcAft>
                          <a:spcPts val="300"/>
                        </a:spcAft>
                      </a:pPr>
                      <a:r>
                        <a:rPr lang="en-US" sz="1800">
                          <a:solidFill>
                            <a:srgbClr val="000000"/>
                          </a:solidFill>
                          <a:latin typeface="+mj-lt"/>
                          <a:ea typeface="Times New Roman"/>
                          <a:cs typeface="Arial"/>
                        </a:rPr>
                        <a:t>128,000 DSI</a:t>
                      </a:r>
                      <a:endParaRPr lang="en-GB" sz="1800">
                        <a:solidFill>
                          <a:srgbClr val="000000"/>
                        </a:solidFill>
                        <a:latin typeface="+mj-lt"/>
                        <a:ea typeface="Times New Roman"/>
                        <a:cs typeface="Arial"/>
                      </a:endParaRPr>
                    </a:p>
                  </a:txBody>
                  <a:tcPr marL="54610" marR="54610" marT="0" marB="0"/>
                </a:tc>
              </a:tr>
              <a:tr h="370840">
                <a:tc>
                  <a:txBody>
                    <a:bodyPr/>
                    <a:lstStyle/>
                    <a:p>
                      <a:pPr algn="l">
                        <a:spcAft>
                          <a:spcPts val="300"/>
                        </a:spcAft>
                      </a:pPr>
                      <a:r>
                        <a:rPr lang="en-US" sz="1800" b="1">
                          <a:solidFill>
                            <a:srgbClr val="000000"/>
                          </a:solidFill>
                          <a:latin typeface="+mj-lt"/>
                          <a:ea typeface="Times New Roman"/>
                          <a:cs typeface="Arial"/>
                        </a:rPr>
                        <a:t>Initial COCOMO estimate without cost drivers</a:t>
                      </a:r>
                      <a:endParaRPr lang="en-GB" sz="1800">
                        <a:solidFill>
                          <a:srgbClr val="000000"/>
                        </a:solidFill>
                        <a:latin typeface="+mj-lt"/>
                        <a:ea typeface="Times New Roman"/>
                        <a:cs typeface="Arial"/>
                      </a:endParaRPr>
                    </a:p>
                  </a:txBody>
                  <a:tcPr marL="54610" marR="54610" marT="0" marB="91440"/>
                </a:tc>
                <a:tc>
                  <a:txBody>
                    <a:bodyPr/>
                    <a:lstStyle/>
                    <a:p>
                      <a:pPr algn="just">
                        <a:spcAft>
                          <a:spcPts val="300"/>
                        </a:spcAft>
                      </a:pPr>
                      <a:r>
                        <a:rPr lang="en-US" sz="1800" b="1">
                          <a:solidFill>
                            <a:srgbClr val="000000"/>
                          </a:solidFill>
                          <a:latin typeface="+mj-lt"/>
                          <a:ea typeface="Times New Roman"/>
                          <a:cs typeface="Arial"/>
                        </a:rPr>
                        <a:t>730 person-months</a:t>
                      </a:r>
                      <a:endParaRPr lang="en-GB" sz="1800">
                        <a:solidFill>
                          <a:srgbClr val="000000"/>
                        </a:solidFill>
                        <a:latin typeface="+mj-lt"/>
                        <a:ea typeface="Times New Roman"/>
                        <a:cs typeface="Arial"/>
                      </a:endParaRPr>
                    </a:p>
                  </a:txBody>
                  <a:tcPr marL="54610" marR="54610" marT="0" marB="91440"/>
                </a:tc>
              </a:tr>
              <a:tr h="370840">
                <a:tc>
                  <a:txBody>
                    <a:bodyPr/>
                    <a:lstStyle/>
                    <a:p>
                      <a:pPr algn="l">
                        <a:spcAft>
                          <a:spcPts val="300"/>
                        </a:spcAft>
                      </a:pPr>
                      <a:r>
                        <a:rPr lang="en-US" sz="1800">
                          <a:solidFill>
                            <a:srgbClr val="000000"/>
                          </a:solidFill>
                          <a:latin typeface="+mj-lt"/>
                          <a:ea typeface="Times New Roman"/>
                          <a:cs typeface="Arial"/>
                        </a:rPr>
                        <a:t>Reliability</a:t>
                      </a:r>
                      <a:endParaRPr lang="en-GB" sz="1800">
                        <a:solidFill>
                          <a:srgbClr val="000000"/>
                        </a:solidFill>
                        <a:latin typeface="+mj-lt"/>
                        <a:ea typeface="Times New Roman"/>
                        <a:cs typeface="Arial"/>
                      </a:endParaRPr>
                    </a:p>
                  </a:txBody>
                  <a:tcPr marL="54610" marR="54610" marT="0" marB="0"/>
                </a:tc>
                <a:tc>
                  <a:txBody>
                    <a:bodyPr/>
                    <a:lstStyle/>
                    <a:p>
                      <a:pPr algn="just">
                        <a:spcAft>
                          <a:spcPts val="300"/>
                        </a:spcAft>
                      </a:pPr>
                      <a:r>
                        <a:rPr lang="en-US" sz="1800">
                          <a:solidFill>
                            <a:srgbClr val="000000"/>
                          </a:solidFill>
                          <a:latin typeface="+mj-lt"/>
                          <a:ea typeface="Times New Roman"/>
                          <a:cs typeface="Arial"/>
                        </a:rPr>
                        <a:t>Very high, multiplier = 1.39</a:t>
                      </a:r>
                      <a:endParaRPr lang="en-GB" sz="1800">
                        <a:solidFill>
                          <a:srgbClr val="000000"/>
                        </a:solidFill>
                        <a:latin typeface="+mj-lt"/>
                        <a:ea typeface="Times New Roman"/>
                        <a:cs typeface="Arial"/>
                      </a:endParaRPr>
                    </a:p>
                  </a:txBody>
                  <a:tcPr marL="54610" marR="54610" marT="0" marB="0"/>
                </a:tc>
              </a:tr>
              <a:tr h="370840">
                <a:tc>
                  <a:txBody>
                    <a:bodyPr/>
                    <a:lstStyle/>
                    <a:p>
                      <a:pPr algn="l">
                        <a:spcAft>
                          <a:spcPts val="300"/>
                        </a:spcAft>
                      </a:pPr>
                      <a:r>
                        <a:rPr lang="en-US" sz="1800">
                          <a:solidFill>
                            <a:srgbClr val="000000"/>
                          </a:solidFill>
                          <a:latin typeface="+mj-lt"/>
                          <a:ea typeface="Times New Roman"/>
                          <a:cs typeface="Arial"/>
                        </a:rPr>
                        <a:t>Complexity</a:t>
                      </a:r>
                      <a:endParaRPr lang="en-GB" sz="1800">
                        <a:solidFill>
                          <a:srgbClr val="000000"/>
                        </a:solidFill>
                        <a:latin typeface="+mj-lt"/>
                        <a:ea typeface="Times New Roman"/>
                        <a:cs typeface="Arial"/>
                      </a:endParaRPr>
                    </a:p>
                  </a:txBody>
                  <a:tcPr marL="54610" marR="54610" marT="0" marB="0"/>
                </a:tc>
                <a:tc>
                  <a:txBody>
                    <a:bodyPr/>
                    <a:lstStyle/>
                    <a:p>
                      <a:pPr algn="just">
                        <a:spcAft>
                          <a:spcPts val="300"/>
                        </a:spcAft>
                      </a:pPr>
                      <a:r>
                        <a:rPr lang="en-US" sz="1800">
                          <a:solidFill>
                            <a:srgbClr val="000000"/>
                          </a:solidFill>
                          <a:latin typeface="+mj-lt"/>
                          <a:ea typeface="Times New Roman"/>
                          <a:cs typeface="Arial"/>
                        </a:rPr>
                        <a:t>Very high, multiplier = 1.3</a:t>
                      </a:r>
                      <a:endParaRPr lang="en-GB" sz="1800">
                        <a:solidFill>
                          <a:srgbClr val="000000"/>
                        </a:solidFill>
                        <a:latin typeface="+mj-lt"/>
                        <a:ea typeface="Times New Roman"/>
                        <a:cs typeface="Arial"/>
                      </a:endParaRPr>
                    </a:p>
                  </a:txBody>
                  <a:tcPr marL="54610" marR="54610" marT="0" marB="0"/>
                </a:tc>
              </a:tr>
              <a:tr h="370840">
                <a:tc>
                  <a:txBody>
                    <a:bodyPr/>
                    <a:lstStyle/>
                    <a:p>
                      <a:pPr algn="l">
                        <a:spcAft>
                          <a:spcPts val="300"/>
                        </a:spcAft>
                      </a:pPr>
                      <a:r>
                        <a:rPr lang="en-US" sz="1800">
                          <a:solidFill>
                            <a:srgbClr val="000000"/>
                          </a:solidFill>
                          <a:latin typeface="+mj-lt"/>
                          <a:ea typeface="Times New Roman"/>
                          <a:cs typeface="Arial"/>
                        </a:rPr>
                        <a:t>Memory constraint</a:t>
                      </a:r>
                      <a:endParaRPr lang="en-GB" sz="1800">
                        <a:solidFill>
                          <a:srgbClr val="000000"/>
                        </a:solidFill>
                        <a:latin typeface="+mj-lt"/>
                        <a:ea typeface="Times New Roman"/>
                        <a:cs typeface="Arial"/>
                      </a:endParaRPr>
                    </a:p>
                  </a:txBody>
                  <a:tcPr marL="54610" marR="54610" marT="0" marB="0"/>
                </a:tc>
                <a:tc>
                  <a:txBody>
                    <a:bodyPr/>
                    <a:lstStyle/>
                    <a:p>
                      <a:pPr algn="just">
                        <a:spcAft>
                          <a:spcPts val="300"/>
                        </a:spcAft>
                      </a:pPr>
                      <a:r>
                        <a:rPr lang="en-US" sz="1800">
                          <a:solidFill>
                            <a:srgbClr val="000000"/>
                          </a:solidFill>
                          <a:latin typeface="+mj-lt"/>
                          <a:ea typeface="Times New Roman"/>
                          <a:cs typeface="Arial"/>
                        </a:rPr>
                        <a:t>High, multiplier = 1.21</a:t>
                      </a:r>
                      <a:endParaRPr lang="en-GB" sz="1800">
                        <a:solidFill>
                          <a:srgbClr val="000000"/>
                        </a:solidFill>
                        <a:latin typeface="+mj-lt"/>
                        <a:ea typeface="Times New Roman"/>
                        <a:cs typeface="Arial"/>
                      </a:endParaRPr>
                    </a:p>
                  </a:txBody>
                  <a:tcPr marL="54610" marR="54610" marT="0" marB="0"/>
                </a:tc>
              </a:tr>
              <a:tr h="370840">
                <a:tc>
                  <a:txBody>
                    <a:bodyPr/>
                    <a:lstStyle/>
                    <a:p>
                      <a:pPr algn="l">
                        <a:spcAft>
                          <a:spcPts val="300"/>
                        </a:spcAft>
                      </a:pPr>
                      <a:r>
                        <a:rPr lang="en-US" sz="1800">
                          <a:solidFill>
                            <a:srgbClr val="000000"/>
                          </a:solidFill>
                          <a:latin typeface="+mj-lt"/>
                          <a:ea typeface="Times New Roman"/>
                          <a:cs typeface="Arial"/>
                        </a:rPr>
                        <a:t>Tool use</a:t>
                      </a:r>
                      <a:endParaRPr lang="en-GB" sz="1800">
                        <a:solidFill>
                          <a:srgbClr val="000000"/>
                        </a:solidFill>
                        <a:latin typeface="+mj-lt"/>
                        <a:ea typeface="Times New Roman"/>
                        <a:cs typeface="Arial"/>
                      </a:endParaRPr>
                    </a:p>
                  </a:txBody>
                  <a:tcPr marL="54610" marR="54610" marT="0" marB="0"/>
                </a:tc>
                <a:tc>
                  <a:txBody>
                    <a:bodyPr/>
                    <a:lstStyle/>
                    <a:p>
                      <a:pPr algn="just">
                        <a:spcAft>
                          <a:spcPts val="300"/>
                        </a:spcAft>
                      </a:pPr>
                      <a:r>
                        <a:rPr lang="en-US" sz="1800">
                          <a:solidFill>
                            <a:srgbClr val="000000"/>
                          </a:solidFill>
                          <a:latin typeface="+mj-lt"/>
                          <a:ea typeface="Times New Roman"/>
                          <a:cs typeface="Arial"/>
                        </a:rPr>
                        <a:t>Low, multiplier = 1.12</a:t>
                      </a:r>
                      <a:endParaRPr lang="en-GB" sz="1800">
                        <a:solidFill>
                          <a:srgbClr val="000000"/>
                        </a:solidFill>
                        <a:latin typeface="+mj-lt"/>
                        <a:ea typeface="Times New Roman"/>
                        <a:cs typeface="Arial"/>
                      </a:endParaRPr>
                    </a:p>
                  </a:txBody>
                  <a:tcPr marL="54610" marR="54610" marT="0" marB="0"/>
                </a:tc>
              </a:tr>
              <a:tr h="370840">
                <a:tc>
                  <a:txBody>
                    <a:bodyPr/>
                    <a:lstStyle/>
                    <a:p>
                      <a:pPr algn="l">
                        <a:spcAft>
                          <a:spcPts val="300"/>
                        </a:spcAft>
                      </a:pPr>
                      <a:r>
                        <a:rPr lang="en-US" sz="1800">
                          <a:solidFill>
                            <a:srgbClr val="000000"/>
                          </a:solidFill>
                          <a:latin typeface="+mj-lt"/>
                          <a:ea typeface="Times New Roman"/>
                          <a:cs typeface="Arial"/>
                        </a:rPr>
                        <a:t>Schedule</a:t>
                      </a:r>
                      <a:endParaRPr lang="en-GB" sz="1800">
                        <a:solidFill>
                          <a:srgbClr val="000000"/>
                        </a:solidFill>
                        <a:latin typeface="+mj-lt"/>
                        <a:ea typeface="Times New Roman"/>
                        <a:cs typeface="Arial"/>
                      </a:endParaRPr>
                    </a:p>
                  </a:txBody>
                  <a:tcPr marL="54610" marR="54610" marT="0" marB="0"/>
                </a:tc>
                <a:tc>
                  <a:txBody>
                    <a:bodyPr/>
                    <a:lstStyle/>
                    <a:p>
                      <a:pPr algn="just">
                        <a:spcAft>
                          <a:spcPts val="300"/>
                        </a:spcAft>
                      </a:pPr>
                      <a:r>
                        <a:rPr lang="en-US" sz="1800">
                          <a:solidFill>
                            <a:srgbClr val="000000"/>
                          </a:solidFill>
                          <a:latin typeface="+mj-lt"/>
                          <a:ea typeface="Times New Roman"/>
                          <a:cs typeface="Arial"/>
                        </a:rPr>
                        <a:t>Accelerated, multiplier = 1.29</a:t>
                      </a:r>
                      <a:endParaRPr lang="en-GB" sz="1800">
                        <a:solidFill>
                          <a:srgbClr val="000000"/>
                        </a:solidFill>
                        <a:latin typeface="+mj-lt"/>
                        <a:ea typeface="Times New Roman"/>
                        <a:cs typeface="Arial"/>
                      </a:endParaRPr>
                    </a:p>
                  </a:txBody>
                  <a:tcPr marL="54610" marR="54610" marT="0" marB="0"/>
                </a:tc>
              </a:tr>
              <a:tr h="370840">
                <a:tc>
                  <a:txBody>
                    <a:bodyPr/>
                    <a:lstStyle/>
                    <a:p>
                      <a:pPr algn="l">
                        <a:spcAft>
                          <a:spcPts val="300"/>
                        </a:spcAft>
                      </a:pPr>
                      <a:r>
                        <a:rPr lang="en-US" sz="1800" b="1">
                          <a:solidFill>
                            <a:srgbClr val="000000"/>
                          </a:solidFill>
                          <a:latin typeface="+mj-lt"/>
                          <a:ea typeface="Times New Roman"/>
                          <a:cs typeface="Arial"/>
                        </a:rPr>
                        <a:t>Adjusted COCOMO estimate</a:t>
                      </a:r>
                      <a:endParaRPr lang="en-GB" sz="1800">
                        <a:solidFill>
                          <a:srgbClr val="000000"/>
                        </a:solidFill>
                        <a:latin typeface="+mj-lt"/>
                        <a:ea typeface="Times New Roman"/>
                        <a:cs typeface="Arial"/>
                      </a:endParaRPr>
                    </a:p>
                  </a:txBody>
                  <a:tcPr marL="54610" marR="54610" marT="0" marB="0"/>
                </a:tc>
                <a:tc>
                  <a:txBody>
                    <a:bodyPr/>
                    <a:lstStyle/>
                    <a:p>
                      <a:pPr algn="just">
                        <a:spcAft>
                          <a:spcPts val="300"/>
                        </a:spcAft>
                      </a:pPr>
                      <a:r>
                        <a:rPr lang="en-US" sz="1800" b="1" dirty="0">
                          <a:solidFill>
                            <a:srgbClr val="000000"/>
                          </a:solidFill>
                          <a:latin typeface="+mj-lt"/>
                          <a:ea typeface="Times New Roman"/>
                          <a:cs typeface="Arial"/>
                        </a:rPr>
                        <a:t>2,306 person-months</a:t>
                      </a:r>
                      <a:endParaRPr lang="en-GB" sz="1800" dirty="0">
                        <a:solidFill>
                          <a:srgbClr val="000000"/>
                        </a:solidFill>
                        <a:latin typeface="+mj-lt"/>
                        <a:ea typeface="Times New Roman"/>
                        <a:cs typeface="Arial"/>
                      </a:endParaRPr>
                    </a:p>
                  </a:txBody>
                  <a:tcPr marL="54610" marR="54610" marT="0" marB="0"/>
                </a:tc>
              </a:tr>
            </a:tbl>
          </a:graphicData>
        </a:graphic>
      </p:graphicFrame>
      <p:sp>
        <p:nvSpPr>
          <p:cNvPr id="3" name="Footer Placeholder 2"/>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3686824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title"/>
          </p:nvPr>
        </p:nvSpPr>
        <p:spPr/>
        <p:txBody>
          <a:bodyPr/>
          <a:lstStyle/>
          <a:p>
            <a:pPr eaLnBrk="1" hangingPunct="1"/>
            <a:r>
              <a:rPr lang="en-US" smtClean="0"/>
              <a:t>Product vs. Process</a:t>
            </a:r>
          </a:p>
        </p:txBody>
      </p:sp>
      <p:graphicFrame>
        <p:nvGraphicFramePr>
          <p:cNvPr id="2" name="Diagram 1"/>
          <p:cNvGraphicFramePr/>
          <p:nvPr>
            <p:extLst>
              <p:ext uri="{D42A27DB-BD31-4B8C-83A1-F6EECF244321}">
                <p14:modId xmlns:p14="http://schemas.microsoft.com/office/powerpoint/2010/main" val="3568837035"/>
              </p:ext>
            </p:extLst>
          </p:nvPr>
        </p:nvGraphicFramePr>
        <p:xfrm>
          <a:off x="1484310" y="2128839"/>
          <a:ext cx="10018713" cy="36623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276209386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08932"/>
            <a:ext cx="8963025" cy="1121308"/>
          </a:xfrm>
        </p:spPr>
        <p:txBody>
          <a:bodyPr>
            <a:normAutofit fontScale="90000"/>
          </a:bodyPr>
          <a:lstStyle/>
          <a:p>
            <a:r>
              <a:rPr lang="en-US" dirty="0" smtClean="0"/>
              <a:t>The </a:t>
            </a:r>
            <a:r>
              <a:rPr lang="en-US" dirty="0"/>
              <a:t>effect of cost drivers on effort estimates</a:t>
            </a:r>
            <a:r>
              <a:rPr lang="en-GB" dirty="0" smtClean="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59706408"/>
              </p:ext>
            </p:extLst>
          </p:nvPr>
        </p:nvGraphicFramePr>
        <p:xfrm>
          <a:off x="2400300" y="2228852"/>
          <a:ext cx="8215313" cy="3001474"/>
        </p:xfrm>
        <a:graphic>
          <a:graphicData uri="http://schemas.openxmlformats.org/drawingml/2006/table">
            <a:tbl>
              <a:tblPr bandRow="1">
                <a:tableStyleId>{5C22544A-7EE6-4342-B048-85BDC9FD1C3A}</a:tableStyleId>
              </a:tblPr>
              <a:tblGrid>
                <a:gridCol w="3301975"/>
                <a:gridCol w="4913338"/>
              </a:tblGrid>
              <a:tr h="428782">
                <a:tc>
                  <a:txBody>
                    <a:bodyPr/>
                    <a:lstStyle/>
                    <a:p>
                      <a:pPr algn="l">
                        <a:spcAft>
                          <a:spcPts val="300"/>
                        </a:spcAft>
                      </a:pPr>
                      <a:r>
                        <a:rPr lang="en-US" sz="1800" dirty="0" smtClean="0">
                          <a:solidFill>
                            <a:srgbClr val="000000"/>
                          </a:solidFill>
                          <a:latin typeface="+mj-lt"/>
                          <a:ea typeface="Times New Roman"/>
                          <a:cs typeface="Arial"/>
                        </a:rPr>
                        <a:t>Exponent </a:t>
                      </a:r>
                      <a:r>
                        <a:rPr lang="en-US" sz="1800" dirty="0">
                          <a:solidFill>
                            <a:srgbClr val="000000"/>
                          </a:solidFill>
                          <a:latin typeface="+mj-lt"/>
                          <a:ea typeface="Times New Roman"/>
                          <a:cs typeface="Arial"/>
                        </a:rPr>
                        <a:t>value</a:t>
                      </a:r>
                      <a:endParaRPr lang="en-GB" sz="1800" dirty="0">
                        <a:solidFill>
                          <a:srgbClr val="000000"/>
                        </a:solidFill>
                        <a:latin typeface="+mj-lt"/>
                        <a:ea typeface="Times New Roman"/>
                        <a:cs typeface="Arial"/>
                      </a:endParaRPr>
                    </a:p>
                  </a:txBody>
                  <a:tcPr marL="54610" marR="54610" marT="91440" marB="0"/>
                </a:tc>
                <a:tc>
                  <a:txBody>
                    <a:bodyPr/>
                    <a:lstStyle/>
                    <a:p>
                      <a:pPr algn="just">
                        <a:spcAft>
                          <a:spcPts val="300"/>
                        </a:spcAft>
                      </a:pPr>
                      <a:r>
                        <a:rPr lang="en-US" sz="1800">
                          <a:solidFill>
                            <a:srgbClr val="000000"/>
                          </a:solidFill>
                          <a:latin typeface="+mj-lt"/>
                          <a:ea typeface="Times New Roman"/>
                          <a:cs typeface="Arial"/>
                        </a:rPr>
                        <a:t>1.17</a:t>
                      </a:r>
                      <a:endParaRPr lang="en-GB" sz="1800">
                        <a:solidFill>
                          <a:srgbClr val="000000"/>
                        </a:solidFill>
                        <a:latin typeface="+mj-lt"/>
                        <a:ea typeface="Times New Roman"/>
                        <a:cs typeface="Arial"/>
                      </a:endParaRPr>
                    </a:p>
                  </a:txBody>
                  <a:tcPr marL="54610" marR="54610" marT="91440" marB="0"/>
                </a:tc>
              </a:tr>
              <a:tr h="428782">
                <a:tc>
                  <a:txBody>
                    <a:bodyPr/>
                    <a:lstStyle/>
                    <a:p>
                      <a:pPr algn="l">
                        <a:spcAft>
                          <a:spcPts val="300"/>
                        </a:spcAft>
                      </a:pPr>
                      <a:r>
                        <a:rPr lang="en-US" sz="1800" dirty="0">
                          <a:solidFill>
                            <a:srgbClr val="000000"/>
                          </a:solidFill>
                          <a:latin typeface="+mj-lt"/>
                          <a:ea typeface="Times New Roman"/>
                          <a:cs typeface="Arial"/>
                        </a:rPr>
                        <a:t>Reliability</a:t>
                      </a:r>
                      <a:endParaRPr lang="en-GB" sz="1800" dirty="0">
                        <a:solidFill>
                          <a:srgbClr val="000000"/>
                        </a:solidFill>
                        <a:latin typeface="+mj-lt"/>
                        <a:ea typeface="Times New Roman"/>
                        <a:cs typeface="Arial"/>
                      </a:endParaRPr>
                    </a:p>
                  </a:txBody>
                  <a:tcPr marL="54610" marR="54610" marT="91440" marB="0"/>
                </a:tc>
                <a:tc>
                  <a:txBody>
                    <a:bodyPr/>
                    <a:lstStyle/>
                    <a:p>
                      <a:pPr algn="just">
                        <a:spcAft>
                          <a:spcPts val="300"/>
                        </a:spcAft>
                      </a:pPr>
                      <a:r>
                        <a:rPr lang="en-US" sz="1800" dirty="0">
                          <a:solidFill>
                            <a:srgbClr val="000000"/>
                          </a:solidFill>
                          <a:latin typeface="+mj-lt"/>
                          <a:ea typeface="Times New Roman"/>
                          <a:cs typeface="Arial"/>
                        </a:rPr>
                        <a:t>Very low, multiplier = 0.75</a:t>
                      </a:r>
                      <a:endParaRPr lang="en-GB" sz="1800" dirty="0">
                        <a:solidFill>
                          <a:srgbClr val="000000"/>
                        </a:solidFill>
                        <a:latin typeface="+mj-lt"/>
                        <a:ea typeface="Times New Roman"/>
                        <a:cs typeface="Arial"/>
                      </a:endParaRPr>
                    </a:p>
                  </a:txBody>
                  <a:tcPr marL="54610" marR="54610" marT="91440" marB="0"/>
                </a:tc>
              </a:tr>
              <a:tr h="428782">
                <a:tc>
                  <a:txBody>
                    <a:bodyPr/>
                    <a:lstStyle/>
                    <a:p>
                      <a:pPr algn="l">
                        <a:spcAft>
                          <a:spcPts val="300"/>
                        </a:spcAft>
                      </a:pPr>
                      <a:r>
                        <a:rPr lang="en-US" sz="1800">
                          <a:solidFill>
                            <a:srgbClr val="000000"/>
                          </a:solidFill>
                          <a:latin typeface="+mj-lt"/>
                          <a:ea typeface="Times New Roman"/>
                          <a:cs typeface="Arial"/>
                        </a:rPr>
                        <a:t>Complexity</a:t>
                      </a:r>
                      <a:endParaRPr lang="en-GB" sz="1800">
                        <a:solidFill>
                          <a:srgbClr val="000000"/>
                        </a:solidFill>
                        <a:latin typeface="+mj-lt"/>
                        <a:ea typeface="Times New Roman"/>
                        <a:cs typeface="Arial"/>
                      </a:endParaRPr>
                    </a:p>
                  </a:txBody>
                  <a:tcPr marL="54610" marR="54610" marT="0" marB="0"/>
                </a:tc>
                <a:tc>
                  <a:txBody>
                    <a:bodyPr/>
                    <a:lstStyle/>
                    <a:p>
                      <a:pPr algn="just">
                        <a:spcAft>
                          <a:spcPts val="300"/>
                        </a:spcAft>
                      </a:pPr>
                      <a:r>
                        <a:rPr lang="en-US" sz="1800">
                          <a:solidFill>
                            <a:srgbClr val="000000"/>
                          </a:solidFill>
                          <a:latin typeface="+mj-lt"/>
                          <a:ea typeface="Times New Roman"/>
                          <a:cs typeface="Arial"/>
                        </a:rPr>
                        <a:t>Very low, multiplier = 0.75</a:t>
                      </a:r>
                      <a:endParaRPr lang="en-GB" sz="1800">
                        <a:solidFill>
                          <a:srgbClr val="000000"/>
                        </a:solidFill>
                        <a:latin typeface="+mj-lt"/>
                        <a:ea typeface="Times New Roman"/>
                        <a:cs typeface="Arial"/>
                      </a:endParaRPr>
                    </a:p>
                  </a:txBody>
                  <a:tcPr marL="54610" marR="54610" marT="0" marB="0"/>
                </a:tc>
              </a:tr>
              <a:tr h="428782">
                <a:tc>
                  <a:txBody>
                    <a:bodyPr/>
                    <a:lstStyle/>
                    <a:p>
                      <a:pPr algn="l">
                        <a:spcAft>
                          <a:spcPts val="300"/>
                        </a:spcAft>
                      </a:pPr>
                      <a:r>
                        <a:rPr lang="en-US" sz="1800">
                          <a:solidFill>
                            <a:srgbClr val="000000"/>
                          </a:solidFill>
                          <a:latin typeface="+mj-lt"/>
                          <a:ea typeface="Times New Roman"/>
                          <a:cs typeface="Arial"/>
                        </a:rPr>
                        <a:t>Memory constraint</a:t>
                      </a:r>
                      <a:endParaRPr lang="en-GB" sz="1800">
                        <a:solidFill>
                          <a:srgbClr val="000000"/>
                        </a:solidFill>
                        <a:latin typeface="+mj-lt"/>
                        <a:ea typeface="Times New Roman"/>
                        <a:cs typeface="Arial"/>
                      </a:endParaRPr>
                    </a:p>
                  </a:txBody>
                  <a:tcPr marL="54610" marR="54610" marT="0" marB="0"/>
                </a:tc>
                <a:tc>
                  <a:txBody>
                    <a:bodyPr/>
                    <a:lstStyle/>
                    <a:p>
                      <a:pPr algn="just">
                        <a:spcAft>
                          <a:spcPts val="300"/>
                        </a:spcAft>
                      </a:pPr>
                      <a:r>
                        <a:rPr lang="en-US" sz="1800">
                          <a:solidFill>
                            <a:srgbClr val="000000"/>
                          </a:solidFill>
                          <a:latin typeface="+mj-lt"/>
                          <a:ea typeface="Times New Roman"/>
                          <a:cs typeface="Arial"/>
                        </a:rPr>
                        <a:t>None, multiplier = 1</a:t>
                      </a:r>
                      <a:endParaRPr lang="en-GB" sz="1800">
                        <a:solidFill>
                          <a:srgbClr val="000000"/>
                        </a:solidFill>
                        <a:latin typeface="+mj-lt"/>
                        <a:ea typeface="Times New Roman"/>
                        <a:cs typeface="Arial"/>
                      </a:endParaRPr>
                    </a:p>
                  </a:txBody>
                  <a:tcPr marL="54610" marR="54610" marT="0" marB="0"/>
                </a:tc>
              </a:tr>
              <a:tr h="428782">
                <a:tc>
                  <a:txBody>
                    <a:bodyPr/>
                    <a:lstStyle/>
                    <a:p>
                      <a:pPr algn="l">
                        <a:spcAft>
                          <a:spcPts val="300"/>
                        </a:spcAft>
                      </a:pPr>
                      <a:r>
                        <a:rPr lang="en-US" sz="1800">
                          <a:solidFill>
                            <a:srgbClr val="000000"/>
                          </a:solidFill>
                          <a:latin typeface="+mj-lt"/>
                          <a:ea typeface="Times New Roman"/>
                          <a:cs typeface="Arial"/>
                        </a:rPr>
                        <a:t>Tool use</a:t>
                      </a:r>
                      <a:endParaRPr lang="en-GB" sz="1800">
                        <a:solidFill>
                          <a:srgbClr val="000000"/>
                        </a:solidFill>
                        <a:latin typeface="+mj-lt"/>
                        <a:ea typeface="Times New Roman"/>
                        <a:cs typeface="Arial"/>
                      </a:endParaRPr>
                    </a:p>
                  </a:txBody>
                  <a:tcPr marL="54610" marR="54610" marT="0" marB="0"/>
                </a:tc>
                <a:tc>
                  <a:txBody>
                    <a:bodyPr/>
                    <a:lstStyle/>
                    <a:p>
                      <a:pPr algn="just">
                        <a:spcAft>
                          <a:spcPts val="300"/>
                        </a:spcAft>
                      </a:pPr>
                      <a:r>
                        <a:rPr lang="en-US" sz="1800">
                          <a:solidFill>
                            <a:srgbClr val="000000"/>
                          </a:solidFill>
                          <a:latin typeface="+mj-lt"/>
                          <a:ea typeface="Times New Roman"/>
                          <a:cs typeface="Arial"/>
                        </a:rPr>
                        <a:t>Very high, multiplier = 0.72</a:t>
                      </a:r>
                      <a:endParaRPr lang="en-GB" sz="1800">
                        <a:solidFill>
                          <a:srgbClr val="000000"/>
                        </a:solidFill>
                        <a:latin typeface="+mj-lt"/>
                        <a:ea typeface="Times New Roman"/>
                        <a:cs typeface="Arial"/>
                      </a:endParaRPr>
                    </a:p>
                  </a:txBody>
                  <a:tcPr marL="54610" marR="54610" marT="0" marB="0"/>
                </a:tc>
              </a:tr>
              <a:tr h="428782">
                <a:tc>
                  <a:txBody>
                    <a:bodyPr/>
                    <a:lstStyle/>
                    <a:p>
                      <a:pPr algn="l">
                        <a:spcAft>
                          <a:spcPts val="300"/>
                        </a:spcAft>
                      </a:pPr>
                      <a:r>
                        <a:rPr lang="en-US" sz="1800">
                          <a:solidFill>
                            <a:srgbClr val="000000"/>
                          </a:solidFill>
                          <a:latin typeface="+mj-lt"/>
                          <a:ea typeface="Times New Roman"/>
                          <a:cs typeface="Arial"/>
                        </a:rPr>
                        <a:t>Schedule</a:t>
                      </a:r>
                      <a:endParaRPr lang="en-GB" sz="1800">
                        <a:solidFill>
                          <a:srgbClr val="000000"/>
                        </a:solidFill>
                        <a:latin typeface="+mj-lt"/>
                        <a:ea typeface="Times New Roman"/>
                        <a:cs typeface="Arial"/>
                      </a:endParaRPr>
                    </a:p>
                  </a:txBody>
                  <a:tcPr marL="54610" marR="54610" marT="0" marB="0"/>
                </a:tc>
                <a:tc>
                  <a:txBody>
                    <a:bodyPr/>
                    <a:lstStyle/>
                    <a:p>
                      <a:pPr algn="just">
                        <a:spcAft>
                          <a:spcPts val="300"/>
                        </a:spcAft>
                      </a:pPr>
                      <a:r>
                        <a:rPr lang="en-US" sz="1800">
                          <a:solidFill>
                            <a:srgbClr val="000000"/>
                          </a:solidFill>
                          <a:latin typeface="+mj-lt"/>
                          <a:ea typeface="Times New Roman"/>
                          <a:cs typeface="Arial"/>
                        </a:rPr>
                        <a:t>Normal, multiplier = 1</a:t>
                      </a:r>
                      <a:endParaRPr lang="en-GB" sz="1800">
                        <a:solidFill>
                          <a:srgbClr val="000000"/>
                        </a:solidFill>
                        <a:latin typeface="+mj-lt"/>
                        <a:ea typeface="Times New Roman"/>
                        <a:cs typeface="Arial"/>
                      </a:endParaRPr>
                    </a:p>
                  </a:txBody>
                  <a:tcPr marL="54610" marR="54610" marT="0" marB="0"/>
                </a:tc>
              </a:tr>
              <a:tr h="428782">
                <a:tc>
                  <a:txBody>
                    <a:bodyPr/>
                    <a:lstStyle/>
                    <a:p>
                      <a:pPr algn="l">
                        <a:spcAft>
                          <a:spcPts val="300"/>
                        </a:spcAft>
                      </a:pPr>
                      <a:r>
                        <a:rPr lang="en-US" sz="1800" b="1" dirty="0">
                          <a:solidFill>
                            <a:srgbClr val="000000"/>
                          </a:solidFill>
                          <a:latin typeface="+mj-lt"/>
                          <a:ea typeface="Times New Roman"/>
                          <a:cs typeface="Arial"/>
                        </a:rPr>
                        <a:t>Adjusted COCOMO estimate</a:t>
                      </a:r>
                      <a:endParaRPr lang="en-GB" sz="1800" dirty="0">
                        <a:solidFill>
                          <a:srgbClr val="000000"/>
                        </a:solidFill>
                        <a:latin typeface="+mj-lt"/>
                        <a:ea typeface="Times New Roman"/>
                        <a:cs typeface="Arial"/>
                      </a:endParaRPr>
                    </a:p>
                  </a:txBody>
                  <a:tcPr marL="54610" marR="54610" marT="0" marB="91440"/>
                </a:tc>
                <a:tc>
                  <a:txBody>
                    <a:bodyPr/>
                    <a:lstStyle/>
                    <a:p>
                      <a:pPr algn="just">
                        <a:spcAft>
                          <a:spcPts val="300"/>
                        </a:spcAft>
                      </a:pPr>
                      <a:r>
                        <a:rPr lang="en-US" sz="1800" b="1" dirty="0">
                          <a:solidFill>
                            <a:srgbClr val="000000"/>
                          </a:solidFill>
                          <a:latin typeface="+mj-lt"/>
                          <a:ea typeface="Times New Roman"/>
                          <a:cs typeface="Arial"/>
                        </a:rPr>
                        <a:t>295 person-</a:t>
                      </a:r>
                      <a:r>
                        <a:rPr lang="en-US" sz="1800" b="1" dirty="0" smtClean="0">
                          <a:solidFill>
                            <a:srgbClr val="000000"/>
                          </a:solidFill>
                          <a:latin typeface="+mj-lt"/>
                          <a:ea typeface="Times New Roman"/>
                          <a:cs typeface="Arial"/>
                        </a:rPr>
                        <a:t>months</a:t>
                      </a:r>
                      <a:endParaRPr lang="en-GB" sz="1800" dirty="0">
                        <a:solidFill>
                          <a:srgbClr val="000000"/>
                        </a:solidFill>
                        <a:latin typeface="+mj-lt"/>
                        <a:ea typeface="Times New Roman"/>
                        <a:cs typeface="Arial"/>
                      </a:endParaRPr>
                    </a:p>
                  </a:txBody>
                  <a:tcPr marL="54610" marR="54610" marT="0" marB="91440"/>
                </a:tc>
              </a:tr>
            </a:tbl>
          </a:graphicData>
        </a:graphic>
      </p:graphicFrame>
      <p:sp>
        <p:nvSpPr>
          <p:cNvPr id="3" name="Footer Placeholder 2"/>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281856992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id-ID" dirty="0"/>
          </a:p>
        </p:txBody>
      </p:sp>
      <p:sp>
        <p:nvSpPr>
          <p:cNvPr id="3" name="Content Placeholder 2"/>
          <p:cNvSpPr>
            <a:spLocks noGrp="1"/>
          </p:cNvSpPr>
          <p:nvPr>
            <p:ph idx="1"/>
          </p:nvPr>
        </p:nvSpPr>
        <p:spPr>
          <a:xfrm>
            <a:off x="1484310" y="2438399"/>
            <a:ext cx="10018713" cy="3558989"/>
          </a:xfrm>
        </p:spPr>
        <p:txBody>
          <a:bodyPr anchor="t">
            <a:normAutofit/>
          </a:bodyPr>
          <a:lstStyle/>
          <a:p>
            <a:r>
              <a:rPr lang="en-US" dirty="0" smtClean="0"/>
              <a:t>Roger S. Pressman, 2010, Software Engineering: A Practitioner’s Approach 7</a:t>
            </a:r>
            <a:r>
              <a:rPr lang="en-US" baseline="30000" dirty="0" smtClean="0"/>
              <a:t>th</a:t>
            </a:r>
            <a:r>
              <a:rPr lang="en-US" dirty="0" smtClean="0"/>
              <a:t> edition, McGraw-Hill.</a:t>
            </a:r>
          </a:p>
          <a:p>
            <a:r>
              <a:rPr lang="en-US" dirty="0" smtClean="0"/>
              <a:t>Ian </a:t>
            </a:r>
            <a:r>
              <a:rPr lang="en-US" dirty="0" err="1" smtClean="0"/>
              <a:t>Sommerville</a:t>
            </a:r>
            <a:r>
              <a:rPr lang="en-US" dirty="0" smtClean="0"/>
              <a:t>, 2011, Software Engineering 9</a:t>
            </a:r>
            <a:r>
              <a:rPr lang="en-US" baseline="30000" dirty="0" smtClean="0"/>
              <a:t>th</a:t>
            </a:r>
            <a:r>
              <a:rPr lang="en-US" dirty="0"/>
              <a:t> edition, </a:t>
            </a:r>
            <a:r>
              <a:rPr lang="en-US" dirty="0" smtClean="0"/>
              <a:t>Addison-Wesley.</a:t>
            </a:r>
          </a:p>
          <a:p>
            <a:r>
              <a:rPr lang="en-US" dirty="0"/>
              <a:t>Boehm, B. 2000. </a:t>
            </a:r>
            <a:r>
              <a:rPr lang="en-US" dirty="0" smtClean="0"/>
              <a:t>“COCOMO </a:t>
            </a:r>
            <a:r>
              <a:rPr lang="en-US" dirty="0"/>
              <a:t>II Model </a:t>
            </a:r>
            <a:r>
              <a:rPr lang="en-US"/>
              <a:t>Definition </a:t>
            </a:r>
            <a:r>
              <a:rPr lang="en-US" smtClean="0"/>
              <a:t>Manual”. </a:t>
            </a:r>
            <a:r>
              <a:rPr lang="en-US" dirty="0"/>
              <a:t>Center for Software Engineering, </a:t>
            </a:r>
            <a:r>
              <a:rPr lang="en-US" dirty="0" smtClean="0"/>
              <a:t>University of </a:t>
            </a:r>
            <a:r>
              <a:rPr lang="en-US" dirty="0"/>
              <a:t>Southern California. </a:t>
            </a:r>
            <a:r>
              <a:rPr lang="en-US" dirty="0">
                <a:hlinkClick r:id="rId2"/>
              </a:rPr>
              <a:t>http://</a:t>
            </a:r>
            <a:r>
              <a:rPr lang="en-US" dirty="0" smtClean="0">
                <a:hlinkClick r:id="rId2"/>
              </a:rPr>
              <a:t>csse.usc.edu/csse/research/COCOMOII/cocomo2000.0/CII_modelman2000.0.pdf</a:t>
            </a:r>
            <a:r>
              <a:rPr lang="en-US" dirty="0" smtClean="0"/>
              <a:t>. </a:t>
            </a:r>
            <a:endParaRPr lang="en-US" dirty="0"/>
          </a:p>
          <a:p>
            <a:r>
              <a:rPr lang="en-US" dirty="0" smtClean="0"/>
              <a:t>Other references </a:t>
            </a:r>
          </a:p>
        </p:txBody>
      </p:sp>
      <p:sp>
        <p:nvSpPr>
          <p:cNvPr id="4" name="Footer Placeholder 3"/>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368298279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a:t>
            </a:r>
            <a:endParaRPr lang="id-ID" dirty="0"/>
          </a:p>
        </p:txBody>
      </p:sp>
      <p:sp>
        <p:nvSpPr>
          <p:cNvPr id="3" name="Content Placeholder 2"/>
          <p:cNvSpPr>
            <a:spLocks noGrp="1"/>
          </p:cNvSpPr>
          <p:nvPr>
            <p:ph idx="1"/>
          </p:nvPr>
        </p:nvSpPr>
        <p:spPr/>
        <p:txBody>
          <a:bodyPr anchor="t"/>
          <a:lstStyle/>
          <a:p>
            <a:r>
              <a:rPr lang="en-US" dirty="0" smtClean="0"/>
              <a:t>Achmad Solichin, </a:t>
            </a:r>
            <a:r>
              <a:rPr lang="en-US" dirty="0" err="1" smtClean="0"/>
              <a:t>S.Kom</a:t>
            </a:r>
            <a:r>
              <a:rPr lang="en-US" smtClean="0"/>
              <a:t>, M.T.I</a:t>
            </a:r>
            <a:endParaRPr lang="en-US" dirty="0" smtClean="0"/>
          </a:p>
          <a:p>
            <a:r>
              <a:rPr lang="en-US" dirty="0" smtClean="0">
                <a:hlinkClick r:id="rId2"/>
              </a:rPr>
              <a:t>achmatim@gmail.com</a:t>
            </a:r>
            <a:endParaRPr lang="en-US" dirty="0" smtClean="0"/>
          </a:p>
          <a:p>
            <a:r>
              <a:rPr lang="en-US" dirty="0" smtClean="0"/>
              <a:t>Twitter: @</a:t>
            </a:r>
            <a:r>
              <a:rPr lang="en-US" dirty="0" err="1" smtClean="0"/>
              <a:t>achmatim</a:t>
            </a:r>
            <a:endParaRPr lang="en-US" dirty="0" smtClean="0"/>
          </a:p>
          <a:p>
            <a:r>
              <a:rPr lang="en-US" dirty="0" smtClean="0"/>
              <a:t>Facebook: facebook.com/</a:t>
            </a:r>
            <a:r>
              <a:rPr lang="en-US" dirty="0" err="1" smtClean="0"/>
              <a:t>achmatim</a:t>
            </a:r>
            <a:endParaRPr lang="en-US" dirty="0" smtClean="0"/>
          </a:p>
          <a:p>
            <a:r>
              <a:rPr lang="en-US" dirty="0" smtClean="0"/>
              <a:t>Web: </a:t>
            </a:r>
            <a:r>
              <a:rPr lang="en-US" dirty="0" smtClean="0">
                <a:hlinkClick r:id="rId3"/>
              </a:rPr>
              <a:t>http://achmatim.net</a:t>
            </a:r>
            <a:r>
              <a:rPr lang="en-US" dirty="0" smtClean="0"/>
              <a:t> </a:t>
            </a:r>
            <a:endParaRPr lang="id-ID" dirty="0"/>
          </a:p>
        </p:txBody>
      </p:sp>
      <p:sp>
        <p:nvSpPr>
          <p:cNvPr id="4" name="Footer Placeholder 3"/>
          <p:cNvSpPr>
            <a:spLocks noGrp="1"/>
          </p:cNvSpPr>
          <p:nvPr>
            <p:ph type="ftr" sz="quarter" idx="11"/>
          </p:nvPr>
        </p:nvSpPr>
        <p:spPr/>
        <p:txBody>
          <a:bodyPr/>
          <a:lstStyle/>
          <a:p>
            <a:r>
              <a:rPr lang="en-US" dirty="0" smtClean="0"/>
              <a:t>CS215 – </a:t>
            </a:r>
            <a:r>
              <a:rPr lang="en-US" dirty="0" err="1" smtClean="0"/>
              <a:t>Rekayasa</a:t>
            </a:r>
            <a:r>
              <a:rPr lang="en-US" dirty="0" smtClean="0"/>
              <a:t> </a:t>
            </a:r>
            <a:r>
              <a:rPr lang="en-US" dirty="0" err="1" smtClean="0"/>
              <a:t>Perangkat</a:t>
            </a:r>
            <a:r>
              <a:rPr lang="en-US" dirty="0" smtClean="0"/>
              <a:t> </a:t>
            </a:r>
            <a:r>
              <a:rPr lang="en-US" dirty="0" err="1" smtClean="0"/>
              <a:t>Lunak</a:t>
            </a:r>
            <a:r>
              <a:rPr lang="en-US" dirty="0" smtClean="0"/>
              <a:t> – Magister </a:t>
            </a:r>
            <a:r>
              <a:rPr lang="en-US" dirty="0" err="1" smtClean="0"/>
              <a:t>Ilmu</a:t>
            </a:r>
            <a:r>
              <a:rPr lang="en-US" dirty="0" smtClean="0"/>
              <a:t> </a:t>
            </a:r>
            <a:r>
              <a:rPr lang="en-US" dirty="0" err="1" smtClean="0"/>
              <a:t>Komputer</a:t>
            </a:r>
            <a:r>
              <a:rPr lang="en-US" dirty="0" smtClean="0"/>
              <a:t> </a:t>
            </a:r>
            <a:r>
              <a:rPr lang="en-US" dirty="0" err="1" smtClean="0"/>
              <a:t>Universitas</a:t>
            </a:r>
            <a:r>
              <a:rPr lang="en-US" dirty="0" smtClean="0"/>
              <a:t> Budi </a:t>
            </a:r>
            <a:r>
              <a:rPr lang="en-US" dirty="0" err="1" smtClean="0"/>
              <a:t>Luhur</a:t>
            </a:r>
            <a:endParaRPr lang="en-US" dirty="0"/>
          </a:p>
        </p:txBody>
      </p:sp>
    </p:spTree>
    <p:extLst>
      <p:ext uri="{BB962C8B-B14F-4D97-AF65-F5344CB8AC3E}">
        <p14:creationId xmlns:p14="http://schemas.microsoft.com/office/powerpoint/2010/main" val="3285011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Types of Measures</a:t>
            </a:r>
          </a:p>
        </p:txBody>
      </p:sp>
      <p:graphicFrame>
        <p:nvGraphicFramePr>
          <p:cNvPr id="2" name="Diagram 1"/>
          <p:cNvGraphicFramePr/>
          <p:nvPr>
            <p:extLst>
              <p:ext uri="{D42A27DB-BD31-4B8C-83A1-F6EECF244321}">
                <p14:modId xmlns:p14="http://schemas.microsoft.com/office/powerpoint/2010/main" val="895811641"/>
              </p:ext>
            </p:extLst>
          </p:nvPr>
        </p:nvGraphicFramePr>
        <p:xfrm>
          <a:off x="1484310" y="2228850"/>
          <a:ext cx="10018713" cy="42148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11"/>
          </p:nvPr>
        </p:nvSpPr>
        <p:spPr/>
        <p:txBody>
          <a:bodyPr/>
          <a:lstStyle/>
          <a:p>
            <a:r>
              <a:rPr lang="en-US" smtClean="0"/>
              <a:t>CS215 – Rekayasa Perangkat Lunak – Magister Ilmu Komputer Universitas Budi Luhur</a:t>
            </a:r>
            <a:endParaRPr lang="en-US" dirty="0"/>
          </a:p>
        </p:txBody>
      </p:sp>
    </p:spTree>
    <p:extLst>
      <p:ext uri="{BB962C8B-B14F-4D97-AF65-F5344CB8AC3E}">
        <p14:creationId xmlns:p14="http://schemas.microsoft.com/office/powerpoint/2010/main" val="38524875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1759</TotalTime>
  <Words>5039</Words>
  <Application>Microsoft Office PowerPoint</Application>
  <PresentationFormat>Widescreen</PresentationFormat>
  <Paragraphs>726</Paragraphs>
  <Slides>82</Slides>
  <Notes>60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82</vt:i4>
      </vt:variant>
    </vt:vector>
  </HeadingPairs>
  <TitlesOfParts>
    <vt:vector size="93" baseType="lpstr">
      <vt:lpstr>ＭＳ Ｐゴシック</vt:lpstr>
      <vt:lpstr>Arial</vt:lpstr>
      <vt:lpstr>Calibri</vt:lpstr>
      <vt:lpstr>Cambria Math</vt:lpstr>
      <vt:lpstr>Corbel</vt:lpstr>
      <vt:lpstr>Courier New</vt:lpstr>
      <vt:lpstr>Helvetica</vt:lpstr>
      <vt:lpstr>Symbol</vt:lpstr>
      <vt:lpstr>Times New Roman</vt:lpstr>
      <vt:lpstr>Parallax</vt:lpstr>
      <vt:lpstr>Equation</vt:lpstr>
      <vt:lpstr>Software Metrics and Estimation</vt:lpstr>
      <vt:lpstr>Overview</vt:lpstr>
      <vt:lpstr>Measure vs. Metrics</vt:lpstr>
      <vt:lpstr>Why Measure Software?</vt:lpstr>
      <vt:lpstr>Motivation for Metrics</vt:lpstr>
      <vt:lpstr>Example Metrics</vt:lpstr>
      <vt:lpstr>Metric Classification</vt:lpstr>
      <vt:lpstr>Product vs. Process</vt:lpstr>
      <vt:lpstr>Types of Measures</vt:lpstr>
      <vt:lpstr>Size-Oriented Metrics</vt:lpstr>
      <vt:lpstr>LOC Metrics</vt:lpstr>
      <vt:lpstr>Complexity Metrics</vt:lpstr>
      <vt:lpstr>Example</vt:lpstr>
      <vt:lpstr>Halstead’s Metrics</vt:lpstr>
      <vt:lpstr>Program Complexity</vt:lpstr>
      <vt:lpstr>McCabe’s Complexity Measures</vt:lpstr>
      <vt:lpstr>Flow Graph Notation</vt:lpstr>
      <vt:lpstr>Cyclomatic Complexity</vt:lpstr>
      <vt:lpstr>Example</vt:lpstr>
      <vt:lpstr>Computing V(G)</vt:lpstr>
      <vt:lpstr>Another Example</vt:lpstr>
      <vt:lpstr>Meaning</vt:lpstr>
      <vt:lpstr>McClure’s Complexity Metric</vt:lpstr>
      <vt:lpstr>Metrics and Software Quality</vt:lpstr>
      <vt:lpstr>Measures of Software Quality</vt:lpstr>
      <vt:lpstr>McCall’s Triangle of Quality</vt:lpstr>
      <vt:lpstr>PowerPoint Presentation</vt:lpstr>
      <vt:lpstr>High level Design Metrics</vt:lpstr>
      <vt:lpstr>Design Metrics</vt:lpstr>
      <vt:lpstr>System Complexity Metric</vt:lpstr>
      <vt:lpstr>Coupling</vt:lpstr>
      <vt:lpstr>Metrics for Coupling</vt:lpstr>
      <vt:lpstr>Component Level Metrics</vt:lpstr>
      <vt:lpstr>Using Metrics</vt:lpstr>
      <vt:lpstr>Metrics for the Object Oriented</vt:lpstr>
      <vt:lpstr>Weighted Methods per Class</vt:lpstr>
      <vt:lpstr>Depth of Inheritance Tree</vt:lpstr>
      <vt:lpstr>Number of Children</vt:lpstr>
      <vt:lpstr>Coupling between Classes</vt:lpstr>
      <vt:lpstr>Response for a Class</vt:lpstr>
      <vt:lpstr>Lack of Cohesion in Methods</vt:lpstr>
      <vt:lpstr>LCOM</vt:lpstr>
      <vt:lpstr>Example LCOM</vt:lpstr>
      <vt:lpstr>Explanation</vt:lpstr>
      <vt:lpstr>Some other cohesion metrics</vt:lpstr>
      <vt:lpstr>Class Size</vt:lpstr>
      <vt:lpstr>Number of Operations Overridden</vt:lpstr>
      <vt:lpstr>Number of Operations Added</vt:lpstr>
      <vt:lpstr>Method Inheritance Factor</vt:lpstr>
      <vt:lpstr>MIF</vt:lpstr>
      <vt:lpstr>Coupling Factor</vt:lpstr>
      <vt:lpstr>Polymorphism Factor</vt:lpstr>
      <vt:lpstr>Operational Oriented Metrics</vt:lpstr>
      <vt:lpstr>Encapsulation</vt:lpstr>
      <vt:lpstr>Inheritance</vt:lpstr>
      <vt:lpstr>Metric tools</vt:lpstr>
      <vt:lpstr>CCCC</vt:lpstr>
      <vt:lpstr>Jmetric</vt:lpstr>
      <vt:lpstr>JMetric tool result</vt:lpstr>
      <vt:lpstr>GEN++  (University of California,  Davis and  Bell Laboratories) </vt:lpstr>
      <vt:lpstr>More tools on Internet</vt:lpstr>
      <vt:lpstr>Software Cost Estimation</vt:lpstr>
      <vt:lpstr>Algorithmic Cost Modeling</vt:lpstr>
      <vt:lpstr>Algorithmic Cost Modeling</vt:lpstr>
      <vt:lpstr>COCOMO II Modeling</vt:lpstr>
      <vt:lpstr>COCOMO II Modeling</vt:lpstr>
      <vt:lpstr>COCOMO II Modeling</vt:lpstr>
      <vt:lpstr>Application composition model</vt:lpstr>
      <vt:lpstr>Application-point productivity</vt:lpstr>
      <vt:lpstr>Early design model</vt:lpstr>
      <vt:lpstr>Multipliers</vt:lpstr>
      <vt:lpstr>The reuse model</vt:lpstr>
      <vt:lpstr>Reuse model estimates 1</vt:lpstr>
      <vt:lpstr>Reuse model estimates 2</vt:lpstr>
      <vt:lpstr>Post-architecture level</vt:lpstr>
      <vt:lpstr>The exponent term</vt:lpstr>
      <vt:lpstr>Scale factors used in the exponent computation in the post-architecture model </vt:lpstr>
      <vt:lpstr>Multipliers</vt:lpstr>
      <vt:lpstr>The effect of cost drivers on effort estimates </vt:lpstr>
      <vt:lpstr>The effect of cost drivers on effort estimates </vt:lpstr>
      <vt:lpstr>References</vt:lpstr>
      <vt:lpstr>Thanks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Risk Management</dc:title>
  <dc:creator>Achmad Solichin</dc:creator>
  <cp:lastModifiedBy>Achmad Solichin</cp:lastModifiedBy>
  <cp:revision>246</cp:revision>
  <dcterms:created xsi:type="dcterms:W3CDTF">2015-07-15T04:19:32Z</dcterms:created>
  <dcterms:modified xsi:type="dcterms:W3CDTF">2015-07-21T19:43:43Z</dcterms:modified>
</cp:coreProperties>
</file>