
<file path=[Content_Types].xml><?xml version="1.0" encoding="utf-8"?>
<Types xmlns="http://schemas.openxmlformats.org/package/2006/content-types">
  <Override PartName="/ppt/slideLayouts/slideLayout10.xml" ContentType="application/vnd.openxmlformats-officedocument.presentationml.slideLayout+xml"/>
  <Default Extension="pdf" ContentType="application/pdf"/>
  <Override PartName="/ppt/slides/slide69.xml" ContentType="application/vnd.openxmlformats-officedocument.presentationml.slide+xml"/>
  <Override PartName="/ppt/slides/slide14.xml" ContentType="application/vnd.openxmlformats-officedocument.presentationml.slide+xml"/>
  <Default Extension="rels" ContentType="application/vnd.openxmlformats-package.relationships+xml"/>
  <Override PartName="/ppt/slides/slide62.xml" ContentType="application/vnd.openxmlformats-officedocument.presentationml.slide+xml"/>
  <Override PartName="/ppt/slides/slide78.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77.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Default Extension="pict" ContentType="image/pict"/>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75.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Layouts/slideLayout2.xml" ContentType="application/vnd.openxmlformats-officedocument.presentationml.slideLayout+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74.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slides/slide47.xml" ContentType="application/vnd.openxmlformats-officedocument.presentationml.slide+xml"/>
  <Override PartName="/ppt/slides/slide73.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slides/slide80.xml" ContentType="application/vnd.openxmlformats-officedocument.presentationml.slide+xml"/>
  <Default Extension="docx" ContentType="application/vnd.openxmlformats-officedocument.wordprocessingml.document"/>
  <Override PartName="/ppt/slides/slide63.xml" ContentType="application/vnd.openxmlformats-officedocument.presentationml.slide+xml"/>
  <Override PartName="/ppt/slides/slide79.xml" ContentType="application/vnd.openxmlformats-officedocument.presentationml.slide+xml"/>
  <Override PartName="/ppt/slides/slide46.xml" ContentType="application/vnd.openxmlformats-officedocument.presentationml.slide+xml"/>
  <Override PartName="/ppt/slides/slide72.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1/8/10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1/11/10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1/11/10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1/11/10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1/11/10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1/11/10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1/11/10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1/11/10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1/11/10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1/11/10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1/11/10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1/11/10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1/11/10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package" Target="../embeddings/Microsoft_Word_Document1.docx"/></Relationships>
</file>

<file path=ppt/slides/_rels/slide43.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package" Target="../embeddings/Microsoft_Word_Document2.docx"/></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package" Target="../embeddings/Microsoft_Word_Document3.docx"/></Relationships>
</file>

<file path=ppt/slides/_rels/slide63.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package" Target="../embeddings/Microsoft_Word_Document4.docx"/></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a:t>
            </a:r>
            <a:r>
              <a:rPr lang="en-GB" dirty="0" smtClean="0"/>
              <a:t>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a:t>
            </a:r>
            <a:r>
              <a:rPr lang="en-US" dirty="0" smtClean="0"/>
              <a:t>system shall generate each day, for each clinic, a list of patients who are expected to attend appointments that day. </a:t>
            </a:r>
            <a:endParaRPr lang="en-GB" dirty="0" smtClean="0"/>
          </a:p>
          <a:p>
            <a:r>
              <a:rPr lang="en-US" dirty="0" smtClean="0"/>
              <a:t>Each </a:t>
            </a:r>
            <a:r>
              <a:rPr lang="en-US" dirty="0" smtClean="0"/>
              <a:t>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a:t>
            </a:r>
            <a:r>
              <a:rPr lang="en-US" dirty="0" smtClean="0"/>
              <a:t>of nonfunctional requirement</a:t>
            </a:r>
            <a:r>
              <a:rPr lang="en-GB" dirty="0" smtClean="0"/>
              <a:t> </a:t>
            </a:r>
            <a:endParaRPr lang="en-US" dirty="0" smtClean="0"/>
          </a:p>
        </p:txBody>
      </p:sp>
      <p:pic>
        <p:nvPicPr>
          <p:cNvPr id="4" name="Picture 3" descr="4.3 Non-functionalReq.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a:t>
            </a:r>
            <a:r>
              <a:rPr lang="en-US" dirty="0" smtClean="0"/>
              <a:t> </a:t>
            </a:r>
          </a:p>
          <a:p>
            <a:pPr lvl="1"/>
            <a:r>
              <a:rPr lang="en-US" dirty="0" smtClean="0"/>
              <a:t>For </a:t>
            </a:r>
            <a:r>
              <a:rPr lang="en-US" dirty="0" smtClean="0"/>
              <a:t>example, to ensure that performance requirements are met, you may have to organize the system to minimize communications between components.</a:t>
            </a:r>
            <a:endParaRPr lang="en-GB" dirty="0" smtClean="0"/>
          </a:p>
          <a:p>
            <a:r>
              <a:rPr lang="en-US" dirty="0" smtClean="0"/>
              <a:t>A </a:t>
            </a:r>
            <a:r>
              <a:rPr lang="en-US" dirty="0" smtClean="0"/>
              <a:t>single non-functional requirement, such as a security requirement, may generate a number of related functional requirements that define</a:t>
            </a:r>
            <a:r>
              <a:rPr lang="en-US" dirty="0" smtClean="0"/>
              <a:t> system </a:t>
            </a:r>
            <a:r>
              <a:rPr lang="en-US" dirty="0" smtClean="0"/>
              <a:t>services that are required.</a:t>
            </a:r>
            <a:r>
              <a:rPr lang="en-US" dirty="0" smtClean="0"/>
              <a:t> </a:t>
            </a:r>
          </a:p>
          <a:p>
            <a:pPr lvl="1"/>
            <a:r>
              <a:rPr lang="en-US" dirty="0" smtClean="0"/>
              <a:t>It may </a:t>
            </a:r>
            <a:r>
              <a:rPr lang="en-US" dirty="0" smtClean="0"/>
              <a:t>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a:t>
            </a:r>
            <a:r>
              <a:rPr lang="en-US" dirty="0" smtClean="0"/>
              <a:t>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a:t>
            </a:r>
            <a:r>
              <a:rPr lang="en-US" dirty="0" smtClean="0"/>
              <a:t>software requirements document </a:t>
            </a:r>
            <a:endParaRPr lang="en-GB" dirty="0" smtClean="0"/>
          </a:p>
          <a:p>
            <a:r>
              <a:rPr lang="en-US" dirty="0" smtClean="0"/>
              <a:t>Requirements </a:t>
            </a:r>
            <a:r>
              <a:rPr lang="en-US" dirty="0" smtClean="0"/>
              <a:t>specification</a:t>
            </a:r>
            <a:endParaRPr lang="en-GB" dirty="0" smtClean="0"/>
          </a:p>
          <a:p>
            <a:r>
              <a:rPr lang="en-US" dirty="0" smtClean="0"/>
              <a:t>Requirements </a:t>
            </a:r>
            <a:r>
              <a:rPr lang="en-US" dirty="0" smtClean="0"/>
              <a:t>engineering processes</a:t>
            </a:r>
            <a:endParaRPr lang="en-GB" dirty="0" smtClean="0"/>
          </a:p>
          <a:p>
            <a:r>
              <a:rPr lang="en-US" dirty="0" smtClean="0"/>
              <a:t>Requirements </a:t>
            </a:r>
            <a:r>
              <a:rPr lang="en-US" dirty="0" smtClean="0"/>
              <a:t>elicitation and analysis</a:t>
            </a:r>
            <a:endParaRPr lang="en-GB" dirty="0" smtClean="0"/>
          </a:p>
          <a:p>
            <a:r>
              <a:rPr lang="en-US" dirty="0" smtClean="0"/>
              <a:t>Requirements </a:t>
            </a:r>
            <a:r>
              <a:rPr lang="en-US" dirty="0" smtClean="0"/>
              <a:t>validation</a:t>
            </a:r>
            <a:endParaRPr lang="en-GB" dirty="0" smtClean="0"/>
          </a:p>
          <a:p>
            <a:r>
              <a:rPr lang="en-US" dirty="0" smtClean="0"/>
              <a:t>Requirements </a:t>
            </a:r>
            <a:r>
              <a:rPr lang="en-US" dirty="0" smtClean="0"/>
              <a:t>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a:t>
            </a:r>
            <a:r>
              <a:rPr lang="en-US" dirty="0" smtClean="0"/>
              <a:t>. (Goal)</a:t>
            </a:r>
          </a:p>
          <a:p>
            <a:r>
              <a:rPr lang="en-US" dirty="0" smtClean="0"/>
              <a:t>Medical staff shall be able to use all the system functions after four hours of training. After this training, the average number of errors made by experienced users shall not exceed two per hour of system use</a:t>
            </a:r>
            <a:r>
              <a:rPr lang="en-US" dirty="0" smtClean="0"/>
              <a:t>.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a:t>
            </a:r>
            <a:r>
              <a:rPr lang="en-US" dirty="0" smtClean="0"/>
              <a:t>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a:t>
            </a:r>
            <a:r>
              <a:rPr lang="en-US" dirty="0" smtClean="0"/>
              <a:t> </a:t>
            </a:r>
          </a:p>
          <a:p>
            <a:r>
              <a:rPr lang="en-US" dirty="0" smtClean="0"/>
              <a:t>They </a:t>
            </a:r>
            <a:r>
              <a:rPr lang="en-US" dirty="0" smtClean="0"/>
              <a:t>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a:t>
            </a:r>
            <a:r>
              <a:rPr lang="en-US" dirty="0" smtClean="0"/>
              <a:t>of a requirements document</a:t>
            </a:r>
            <a:r>
              <a:rPr lang="en-GB" dirty="0" smtClean="0"/>
              <a:t> </a:t>
            </a:r>
            <a:endParaRPr lang="en-US" dirty="0" smtClean="0"/>
          </a:p>
        </p:txBody>
      </p:sp>
      <p:pic>
        <p:nvPicPr>
          <p:cNvPr id="4" name="Picture 3" descr="4.6 ReqDocUser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a:t>
            </a:r>
            <a:r>
              <a:rPr lang="en-US" dirty="0" smtClean="0"/>
              <a:t>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a:t>
            </a:r>
            <a:r>
              <a:rPr lang="en-US" dirty="0" smtClean="0"/>
              <a:t>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a:t>
            </a:r>
            <a:r>
              <a:rPr lang="en-US" dirty="0" smtClean="0"/>
              <a:t>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a:t>
            </a:r>
            <a:r>
              <a:rPr lang="en-US" dirty="0" smtClean="0"/>
              <a:t>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31074" name="Document" r:id="rId3" imgW="5943600" imgH="3314700"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a:t>
            </a:r>
            <a:r>
              <a:rPr lang="en-US" dirty="0" smtClean="0"/>
              <a:t>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0050" name="Document" r:id="rId3" imgW="5943600" imgH="4445000"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a:t>
            </a:r>
            <a:r>
              <a:rPr lang="en-US" dirty="0" smtClean="0"/>
              <a:t>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a:t>
            </a:r>
            <a:r>
              <a:rPr lang="en-US" dirty="0" smtClean="0"/>
              <a:t>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a:t>
            </a:r>
            <a:r>
              <a:rPr lang="en-US" dirty="0" smtClean="0"/>
              <a:t> is an iterative process including requirements elicitation, specification and validation.</a:t>
            </a:r>
            <a:endParaRPr lang="en-GB" dirty="0" smtClean="0"/>
          </a:p>
          <a:p>
            <a:r>
              <a:rPr lang="en-US" dirty="0" smtClean="0"/>
              <a:t>Requirements </a:t>
            </a:r>
            <a:r>
              <a:rPr lang="en-US" dirty="0" smtClean="0"/>
              <a:t>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a:t>
            </a:r>
            <a:r>
              <a:rPr lang="en-US" dirty="0" smtClean="0"/>
              <a:t>who coordinate the consultations with doctors and administer some treatments.</a:t>
            </a:r>
            <a:endParaRPr lang="en-GB" dirty="0" smtClean="0"/>
          </a:p>
          <a:p>
            <a:r>
              <a:rPr lang="en-US" dirty="0" smtClean="0"/>
              <a:t>Medical </a:t>
            </a:r>
            <a:r>
              <a:rPr lang="en-US" dirty="0" smtClean="0"/>
              <a:t>receptionists</a:t>
            </a:r>
            <a:r>
              <a:rPr lang="en-US" i="1" dirty="0" smtClean="0"/>
              <a:t> </a:t>
            </a:r>
            <a:r>
              <a:rPr lang="en-US" dirty="0" smtClean="0"/>
              <a:t>who manage patients’ appointments.</a:t>
            </a:r>
            <a:endParaRPr lang="en-GB" dirty="0" smtClean="0"/>
          </a:p>
          <a:p>
            <a:r>
              <a:rPr lang="en-US" dirty="0" smtClean="0"/>
              <a:t>IT </a:t>
            </a:r>
            <a:r>
              <a:rPr lang="en-US" dirty="0" smtClean="0"/>
              <a:t>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a:t>
            </a:r>
            <a:r>
              <a:rPr lang="en-US" dirty="0" smtClean="0"/>
              <a:t>care managers</a:t>
            </a:r>
            <a:r>
              <a:rPr lang="en-US" i="1" dirty="0" smtClean="0"/>
              <a:t> </a:t>
            </a:r>
            <a:r>
              <a:rPr lang="en-US" dirty="0" smtClean="0"/>
              <a:t>who obtain management information from the system.</a:t>
            </a:r>
            <a:endParaRPr lang="en-GB" dirty="0" smtClean="0"/>
          </a:p>
          <a:p>
            <a:r>
              <a:rPr lang="en-US" dirty="0" smtClean="0"/>
              <a:t>Medical </a:t>
            </a:r>
            <a:r>
              <a:rPr lang="en-US" dirty="0" smtClean="0"/>
              <a:t>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a:t>
            </a:r>
            <a:r>
              <a:rPr lang="en-US" dirty="0" smtClean="0"/>
              <a:t>-minded, avoid pre-conceived ideas about the requirements and are willing to listen to stakeholders.</a:t>
            </a:r>
            <a:r>
              <a:rPr lang="en-US" dirty="0" smtClean="0"/>
              <a:t> </a:t>
            </a:r>
            <a:endParaRPr lang="en-GB" dirty="0" smtClean="0"/>
          </a:p>
          <a:p>
            <a:pPr lvl="1"/>
            <a:r>
              <a:rPr lang="en-US" dirty="0" smtClean="0"/>
              <a:t>Prompt the </a:t>
            </a:r>
            <a:r>
              <a:rPr lang="en-US" dirty="0" smtClean="0"/>
              <a:t>interviewee to get discussions going using a springboard question, a requirements proposal, or by working together on a prototype system.</a:t>
            </a:r>
            <a:r>
              <a:rPr lang="en-US" dirty="0" smtClean="0"/>
              <a:t>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a:t>
            </a:r>
            <a:r>
              <a:rPr lang="en-US" dirty="0" smtClean="0"/>
              <a:t>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p:oleObj spid="_x0000_s97282" name="Document" r:id="rId3" imgW="5943600" imgH="3505200"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a:t>
            </a:r>
            <a:r>
              <a:rPr lang="en-US" dirty="0" smtClean="0"/>
              <a:t>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p:oleObj spid="_x0000_s31746" name="Document" r:id="rId3" imgW="5943600" imgH="3937000"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a:t>
            </a:r>
            <a:r>
              <a:rPr lang="en-US" dirty="0" smtClean="0"/>
              <a:t>cases for the MHC-PMS</a:t>
            </a:r>
            <a:r>
              <a:rPr lang="en-GB" dirty="0" smtClean="0"/>
              <a:t> </a:t>
            </a:r>
            <a:endParaRPr lang="en-US" dirty="0" smtClean="0"/>
          </a:p>
        </p:txBody>
      </p:sp>
      <p:pic>
        <p:nvPicPr>
          <p:cNvPr id="4" name="Picture 3" descr="4.15 UseCases.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t>
            </a:r>
            <a:r>
              <a:rPr lang="en-US" dirty="0" smtClean="0"/>
              <a:t>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t>
            </a:r>
            <a:r>
              <a:rPr lang="en-US" dirty="0" smtClean="0"/>
              <a:t>and system requirements</a:t>
            </a:r>
            <a:r>
              <a:rPr lang="en-GB" dirty="0" smtClean="0"/>
              <a:t> </a:t>
            </a:r>
            <a:endParaRPr lang="en-US" dirty="0" smtClean="0"/>
          </a:p>
        </p:txBody>
      </p:sp>
      <p:pic>
        <p:nvPicPr>
          <p:cNvPr id="4" name="Picture 3" descr="4.1 UserSysReq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a:t>
            </a:r>
            <a:r>
              <a:rPr lang="en-US" dirty="0" smtClean="0"/>
              <a:t> </a:t>
            </a:r>
          </a:p>
          <a:p>
            <a:pPr lvl="1"/>
            <a:r>
              <a:rPr lang="en-US" dirty="0" smtClean="0"/>
              <a:t>New </a:t>
            </a:r>
            <a:r>
              <a:rPr lang="en-US" dirty="0" smtClean="0"/>
              <a:t>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a:t>
            </a:r>
            <a:r>
              <a:rPr lang="en-US" dirty="0" smtClean="0"/>
              <a:t>people who pay for a system and the users of that system are rarely the same people.</a:t>
            </a:r>
            <a:r>
              <a:rPr lang="en-US" dirty="0" smtClean="0"/>
              <a:t> </a:t>
            </a:r>
          </a:p>
          <a:p>
            <a:pPr lvl="1"/>
            <a:r>
              <a:rPr lang="en-US" dirty="0" smtClean="0"/>
              <a:t>System </a:t>
            </a:r>
            <a:r>
              <a:rPr lang="en-US" dirty="0" smtClean="0"/>
              <a:t>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a:t>
            </a:r>
            <a:r>
              <a:rPr lang="en-US" dirty="0" smtClean="0"/>
              <a:t> </a:t>
            </a:r>
          </a:p>
          <a:p>
            <a:pPr lvl="1"/>
            <a:r>
              <a:rPr lang="en-US" dirty="0" smtClean="0"/>
              <a:t>The </a:t>
            </a:r>
            <a:r>
              <a:rPr lang="en-US" dirty="0" smtClean="0"/>
              <a:t>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a:t>
            </a:r>
            <a:r>
              <a:rPr lang="en-US" dirty="0" smtClean="0"/>
              <a:t>evolution</a:t>
            </a:r>
            <a:r>
              <a:rPr lang="en-GB" dirty="0" smtClean="0"/>
              <a:t> </a:t>
            </a:r>
            <a:endParaRPr lang="en-US" dirty="0" smtClean="0"/>
          </a:p>
        </p:txBody>
      </p:sp>
      <p:pic>
        <p:nvPicPr>
          <p:cNvPr id="4" name="Picture 3" descr="4.17 ReqEvolution.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a:t>
            </a:r>
            <a:r>
              <a:rPr lang="en-US" dirty="0" smtClean="0"/>
              <a:t>requirement must be uniquely identified so that it can be cross-referenced with other </a:t>
            </a:r>
            <a:r>
              <a:rPr lang="en-US" dirty="0" smtClean="0"/>
              <a:t>requirements. </a:t>
            </a:r>
            <a:endParaRPr lang="en-GB" dirty="0" smtClean="0"/>
          </a:p>
          <a:p>
            <a:pPr lvl="1"/>
            <a:r>
              <a:rPr lang="en-US" i="1" dirty="0" smtClean="0">
                <a:solidFill>
                  <a:srgbClr val="FF0000"/>
                </a:solidFill>
              </a:rPr>
              <a:t>A </a:t>
            </a:r>
            <a:r>
              <a:rPr lang="en-US" i="1" dirty="0" smtClean="0">
                <a:solidFill>
                  <a:srgbClr val="FF0000"/>
                </a:solidFill>
              </a:rPr>
              <a:t>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a:t>
            </a:r>
            <a:r>
              <a:rPr lang="en-US" i="1" dirty="0" smtClean="0">
                <a:solidFill>
                  <a:srgbClr val="FF0000"/>
                </a:solidFill>
              </a:rPr>
              <a:t>policies</a:t>
            </a:r>
            <a:r>
              <a:rPr lang="en-US" dirty="0" smtClean="0">
                <a:solidFill>
                  <a:srgbClr val="FF0000"/>
                </a:solidFill>
              </a:rPr>
              <a:t> </a:t>
            </a:r>
            <a:r>
              <a:rPr lang="en-US" dirty="0" smtClean="0"/>
              <a:t>These policies define the relationships between each requirement and between the requirements and the system design that should be recorded.</a:t>
            </a:r>
            <a:r>
              <a:rPr lang="en-US" dirty="0" smtClean="0"/>
              <a:t> </a:t>
            </a:r>
            <a:endParaRPr lang="en-GB" dirty="0" smtClean="0"/>
          </a:p>
          <a:p>
            <a:pPr lvl="1"/>
            <a:r>
              <a:rPr lang="en-US" i="1" dirty="0" smtClean="0">
                <a:solidFill>
                  <a:srgbClr val="FF0000"/>
                </a:solidFill>
              </a:rPr>
              <a:t>Tool </a:t>
            </a:r>
            <a:r>
              <a:rPr lang="en-US" i="1" dirty="0" smtClean="0">
                <a:solidFill>
                  <a:srgbClr val="FF0000"/>
                </a:solidFill>
              </a:rPr>
              <a:t>support</a:t>
            </a:r>
            <a:r>
              <a:rPr lang="en-US" dirty="0" smtClean="0">
                <a:solidFill>
                  <a:srgbClr val="FF0000"/>
                </a:solidFill>
              </a:rPr>
              <a:t> </a:t>
            </a:r>
            <a:r>
              <a:rPr lang="en-US" dirty="0" smtClean="0"/>
              <a:t>Tools </a:t>
            </a:r>
            <a:r>
              <a:rPr lang="en-US" dirty="0" smtClean="0"/>
              <a:t>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a:t>
            </a:r>
            <a:r>
              <a:rPr lang="en-US" dirty="0" smtClean="0"/>
              <a:t>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t>
            </a:r>
            <a:r>
              <a:rPr lang="en-US" i="1" dirty="0" smtClean="0">
                <a:solidFill>
                  <a:srgbClr val="FF0000"/>
                </a:solidFill>
              </a:rPr>
              <a:t>analysis and change specification</a:t>
            </a:r>
            <a:r>
              <a:rPr lang="en-US" dirty="0" smtClean="0">
                <a:solidFill>
                  <a:srgbClr val="FF0000"/>
                </a:solidFill>
              </a:rPr>
              <a:t> </a:t>
            </a:r>
          </a:p>
          <a:p>
            <a:pPr lvl="2"/>
            <a:r>
              <a:rPr lang="en-US" dirty="0" smtClean="0"/>
              <a:t>During </a:t>
            </a:r>
            <a:r>
              <a:rPr lang="en-US" dirty="0" smtClean="0"/>
              <a:t>this stage, the problem or the change proposal is analyzed to </a:t>
            </a:r>
            <a:r>
              <a:rPr lang="en-US" dirty="0" smtClean="0"/>
              <a:t>check </a:t>
            </a:r>
            <a:r>
              <a:rPr lang="en-US" dirty="0" smtClean="0"/>
              <a:t>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t>
            </a:r>
            <a:r>
              <a:rPr lang="en-US" i="1" dirty="0" smtClean="0">
                <a:solidFill>
                  <a:srgbClr val="FF0000"/>
                </a:solidFill>
              </a:rPr>
              <a:t>analysis and costing</a:t>
            </a:r>
            <a:r>
              <a:rPr lang="en-US" dirty="0" smtClean="0">
                <a:solidFill>
                  <a:srgbClr val="FF0000"/>
                </a:solidFill>
              </a:rPr>
              <a:t> </a:t>
            </a:r>
          </a:p>
          <a:p>
            <a:pPr lvl="2"/>
            <a:r>
              <a:rPr lang="en-US" dirty="0" smtClean="0"/>
              <a:t>The </a:t>
            </a:r>
            <a:r>
              <a:rPr lang="en-US" dirty="0" smtClean="0"/>
              <a:t>effect of the proposed change is assessed using traceability information and general knowledge of the system requirements.</a:t>
            </a:r>
            <a:r>
              <a:rPr lang="en-US" dirty="0" smtClean="0"/>
              <a:t> Once </a:t>
            </a:r>
            <a:r>
              <a:rPr lang="en-US" dirty="0" smtClean="0"/>
              <a:t>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a:t>
            </a:r>
            <a:r>
              <a:rPr lang="en-US" dirty="0" smtClean="0"/>
              <a:t>requirements document and, where necessary, the system design and implementation, are modified.</a:t>
            </a:r>
            <a:r>
              <a:rPr lang="en-US" dirty="0" smtClean="0"/>
              <a:t>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a:t>
            </a:r>
            <a:r>
              <a:rPr lang="en-US" dirty="0" smtClean="0"/>
              <a:t>change management</a:t>
            </a:r>
            <a:r>
              <a:rPr lang="en-GB" dirty="0" smtClean="0"/>
              <a:t> </a:t>
            </a:r>
            <a:endParaRPr lang="en-US" dirty="0" smtClean="0"/>
          </a:p>
        </p:txBody>
      </p:sp>
      <p:pic>
        <p:nvPicPr>
          <p:cNvPr id="4" name="Picture 3" descr="4.18 ReqChangeMan.eps"/>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4100</TotalTime>
  <Words>5428</Words>
  <Application>Microsoft Macintosh PowerPoint</Application>
  <PresentationFormat>On-screen Show (4:3)</PresentationFormat>
  <Paragraphs>577</Paragraphs>
  <Slides>82</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SE9</vt:lpstr>
      <vt:lpstr>Microsoft Word 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Ian Sommerville</cp:lastModifiedBy>
  <cp:revision>19</cp:revision>
  <cp:lastPrinted>2010-01-11T10:54:43Z</cp:lastPrinted>
  <dcterms:created xsi:type="dcterms:W3CDTF">2010-01-08T19:43:52Z</dcterms:created>
  <dcterms:modified xsi:type="dcterms:W3CDTF">2010-01-11T14:31:02Z</dcterms:modified>
</cp:coreProperties>
</file>