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9" r:id="rId3"/>
    <p:sldId id="263" r:id="rId4"/>
    <p:sldId id="261" r:id="rId5"/>
    <p:sldId id="287" r:id="rId6"/>
    <p:sldId id="288" r:id="rId7"/>
    <p:sldId id="262" r:id="rId8"/>
    <p:sldId id="264" r:id="rId9"/>
    <p:sldId id="265" r:id="rId10"/>
    <p:sldId id="260" r:id="rId11"/>
    <p:sldId id="266" r:id="rId12"/>
    <p:sldId id="267" r:id="rId13"/>
    <p:sldId id="289" r:id="rId14"/>
    <p:sldId id="269" r:id="rId15"/>
    <p:sldId id="268"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57" r:id="rId34"/>
    <p:sldId id="25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1" d="100"/>
          <a:sy n="61" d="100"/>
        </p:scale>
        <p:origin x="8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8061D-9500-4DF8-93FC-C478E4ED04FE}" type="datetimeFigureOut">
              <a:rPr lang="id-ID" smtClean="0"/>
              <a:t>14/07/2018</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4E551-785F-4DEA-8DD8-BB7B9384A8AE}" type="slidenum">
              <a:rPr lang="id-ID" smtClean="0"/>
              <a:t>‹#›</a:t>
            </a:fld>
            <a:endParaRPr lang="id-ID"/>
          </a:p>
        </p:txBody>
      </p:sp>
    </p:spTree>
    <p:extLst>
      <p:ext uri="{BB962C8B-B14F-4D97-AF65-F5344CB8AC3E}">
        <p14:creationId xmlns:p14="http://schemas.microsoft.com/office/powerpoint/2010/main" val="1893546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B34E551-785F-4DEA-8DD8-BB7B9384A8AE}" type="slidenum">
              <a:rPr lang="id-ID" smtClean="0"/>
              <a:t>2</a:t>
            </a:fld>
            <a:endParaRPr lang="id-ID"/>
          </a:p>
        </p:txBody>
      </p:sp>
    </p:spTree>
    <p:extLst>
      <p:ext uri="{BB962C8B-B14F-4D97-AF65-F5344CB8AC3E}">
        <p14:creationId xmlns:p14="http://schemas.microsoft.com/office/powerpoint/2010/main" val="1672563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B34E551-785F-4DEA-8DD8-BB7B9384A8AE}" type="slidenum">
              <a:rPr lang="id-ID" smtClean="0"/>
              <a:t>27</a:t>
            </a:fld>
            <a:endParaRPr lang="id-ID"/>
          </a:p>
        </p:txBody>
      </p:sp>
    </p:spTree>
    <p:extLst>
      <p:ext uri="{BB962C8B-B14F-4D97-AF65-F5344CB8AC3E}">
        <p14:creationId xmlns:p14="http://schemas.microsoft.com/office/powerpoint/2010/main" val="1738771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B34E551-785F-4DEA-8DD8-BB7B9384A8AE}" type="slidenum">
              <a:rPr lang="id-ID" smtClean="0"/>
              <a:t>28</a:t>
            </a:fld>
            <a:endParaRPr lang="id-ID"/>
          </a:p>
        </p:txBody>
      </p:sp>
    </p:spTree>
    <p:extLst>
      <p:ext uri="{BB962C8B-B14F-4D97-AF65-F5344CB8AC3E}">
        <p14:creationId xmlns:p14="http://schemas.microsoft.com/office/powerpoint/2010/main" val="3932856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ln/>
        </p:spPr>
        <p:txBody>
          <a:bodyPr/>
          <a:lstStyle/>
          <a:p>
            <a:endParaRPr lang="en-US"/>
          </a:p>
        </p:txBody>
      </p:sp>
      <p:sp>
        <p:nvSpPr>
          <p:cNvPr id="696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167673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5BC368-5541-411C-9D2F-479068BAEA96}" type="datetime1">
              <a:rPr lang="en-US" smtClean="0"/>
              <a:t>7/14/2018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DAB71F-FA6B-4035-8834-C69C0D79D7C8}" type="datetime1">
              <a:rPr lang="en-US" smtClean="0"/>
              <a:t>7/14/2018</a:t>
            </a:fld>
            <a:endParaRPr lang="en-US"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0C16E5-D65F-4AC9-A98E-2939775FD006}" type="datetime1">
              <a:rPr lang="en-US" smtClean="0"/>
              <a:t>7/14/2018</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3AF81-4774-411E-A508-8423A61E4890}" type="datetime1">
              <a:rPr lang="en-US" smtClean="0"/>
              <a:t>7/14/2018</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EEDCE9-8875-4E4C-8DA8-21A2969E97B1}" type="datetime1">
              <a:rPr lang="en-US" smtClean="0"/>
              <a:t>7/14/2018</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42A6EE-FADD-4229-9CBE-1CA44D15B247}" type="datetime1">
              <a:rPr lang="en-US" smtClean="0"/>
              <a:t>7/14/2018</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3D136E-80DE-4219-8885-2882889E1F0B}" type="datetime1">
              <a:rPr lang="en-US" smtClean="0"/>
              <a:t>7/14/2018</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850C7F-265B-49D6-BDDB-D58ECD14D854}" type="datetime1">
              <a:rPr lang="en-US" smtClean="0"/>
              <a:t>7/14/2018</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FB9F29-C351-4D32-90F7-F66FC9242786}" type="datetime1">
              <a:rPr lang="en-US" smtClean="0"/>
              <a:t>7/14/2018</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F56554-A559-425E-94F2-DAF36051F662}" type="datetime1">
              <a:rPr lang="en-US" smtClean="0"/>
              <a:t>7/14/2018</a:t>
            </a:fld>
            <a:endParaRPr lang="en-US" dirty="0"/>
          </a:p>
        </p:txBody>
      </p:sp>
      <p:sp>
        <p:nvSpPr>
          <p:cNvPr id="5" name="Footer Placeholder 4"/>
          <p:cNvSpPr>
            <a:spLocks noGrp="1"/>
          </p:cNvSpPr>
          <p:nvPr>
            <p:ph type="ftr" sz="quarter" idx="11"/>
          </p:nvPr>
        </p:nvSpPr>
        <p:spPr>
          <a:xfrm>
            <a:off x="0" y="6489293"/>
            <a:ext cx="7084177" cy="365125"/>
          </a:xfrm>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CC9E72-7CEE-43D2-A542-3CEF317876CB}" type="datetime1">
              <a:rPr lang="en-US" smtClean="0"/>
              <a:t>7/14/2018</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92A2AE-6814-48E1-87D1-5E50E2FFEE0F}" type="datetime1">
              <a:rPr lang="en-US" smtClean="0"/>
              <a:t>7/14/2018</a:t>
            </a:fld>
            <a:endParaRPr lang="en-US"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F54A47-60EA-4332-A745-76D95D29AE1A}" type="datetime1">
              <a:rPr lang="en-US" smtClean="0"/>
              <a:t>7/14/2018</a:t>
            </a:fld>
            <a:endParaRPr lang="en-US" dirty="0"/>
          </a:p>
        </p:txBody>
      </p:sp>
      <p:sp>
        <p:nvSpPr>
          <p:cNvPr id="8" name="Footer Placeholder 7"/>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4BC0EB-18C7-4DC2-9B3C-CE47CBC67579}" type="datetime1">
              <a:rPr lang="en-US" smtClean="0"/>
              <a:t>7/14/2018</a:t>
            </a:fld>
            <a:endParaRPr lang="en-US"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1561A-E547-47D5-88BB-6A657D0E1E75}" type="datetime1">
              <a:rPr lang="en-US" smtClean="0"/>
              <a:t>7/14/2018</a:t>
            </a:fld>
            <a:endParaRPr lang="en-US" dirty="0"/>
          </a:p>
        </p:txBody>
      </p:sp>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8BC95F-F606-400D-BDDC-43B10AF50E6D}" type="datetime1">
              <a:rPr lang="en-US" smtClean="0"/>
              <a:t>7/14/2018</a:t>
            </a:fld>
            <a:endParaRPr lang="en-US"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5362E2-B735-4F90-A66B-F85E3A57717F}" type="datetime1">
              <a:rPr lang="en-US" smtClean="0"/>
              <a:t>7/14/2018</a:t>
            </a:fld>
            <a:endParaRPr lang="en-US"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334F61-63F2-4B95-AA97-B73B793ABD8A}" type="datetime1">
              <a:rPr lang="en-US" smtClean="0"/>
              <a:t>7/14/2018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chmatim@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achmatim.net/" TargetMode="External"/><Relationship Id="rId2" Type="http://schemas.openxmlformats.org/officeDocument/2006/relationships/hyperlink" Target="mailto:achmatim@gmai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7024" y="1380068"/>
            <a:ext cx="9095999" cy="2616199"/>
          </a:xfrm>
        </p:spPr>
        <p:txBody>
          <a:bodyPr/>
          <a:lstStyle/>
          <a:p>
            <a:r>
              <a:rPr lang="en-US" dirty="0" smtClean="0"/>
              <a:t>Software Quality Management</a:t>
            </a:r>
            <a:endParaRPr lang="id-ID" dirty="0"/>
          </a:p>
        </p:txBody>
      </p:sp>
      <p:sp>
        <p:nvSpPr>
          <p:cNvPr id="3" name="Subtitle 2"/>
          <p:cNvSpPr>
            <a:spLocks noGrp="1"/>
          </p:cNvSpPr>
          <p:nvPr>
            <p:ph type="subTitle" idx="1"/>
          </p:nvPr>
        </p:nvSpPr>
        <p:spPr/>
        <p:txBody>
          <a:bodyPr>
            <a:normAutofit fontScale="92500"/>
          </a:bodyPr>
          <a:lstStyle/>
          <a:p>
            <a:r>
              <a:rPr lang="en-US" dirty="0" err="1"/>
              <a:t>Matakuliah</a:t>
            </a:r>
            <a:r>
              <a:rPr lang="en-US" dirty="0"/>
              <a:t> </a:t>
            </a:r>
            <a:r>
              <a:rPr lang="en-US" dirty="0" err="1"/>
              <a:t>Rekayasa</a:t>
            </a:r>
            <a:r>
              <a:rPr lang="en-US" dirty="0"/>
              <a:t> </a:t>
            </a:r>
            <a:r>
              <a:rPr lang="en-US" dirty="0" err="1"/>
              <a:t>Perangkat</a:t>
            </a:r>
            <a:r>
              <a:rPr lang="en-US" dirty="0"/>
              <a:t> </a:t>
            </a:r>
            <a:r>
              <a:rPr lang="en-US" dirty="0" err="1"/>
              <a:t>Lunak</a:t>
            </a:r>
            <a:r>
              <a:rPr lang="en-US" dirty="0"/>
              <a:t> (CS215) – </a:t>
            </a:r>
            <a:r>
              <a:rPr lang="en-US" dirty="0" err="1"/>
              <a:t>Gasal</a:t>
            </a:r>
            <a:r>
              <a:rPr lang="en-US" dirty="0"/>
              <a:t> 2015/2016</a:t>
            </a:r>
          </a:p>
          <a:p>
            <a:r>
              <a:rPr lang="en-US" dirty="0"/>
              <a:t>Magister </a:t>
            </a:r>
            <a:r>
              <a:rPr lang="en-US" dirty="0" err="1"/>
              <a:t>Ilmu</a:t>
            </a:r>
            <a:r>
              <a:rPr lang="en-US" dirty="0"/>
              <a:t> </a:t>
            </a:r>
            <a:r>
              <a:rPr lang="en-US" dirty="0" err="1"/>
              <a:t>Komputer</a:t>
            </a:r>
            <a:r>
              <a:rPr lang="en-US" dirty="0"/>
              <a:t> - </a:t>
            </a:r>
            <a:r>
              <a:rPr lang="en-US" dirty="0" err="1"/>
              <a:t>Universitas</a:t>
            </a:r>
            <a:r>
              <a:rPr lang="en-US" dirty="0"/>
              <a:t> Budi </a:t>
            </a:r>
            <a:r>
              <a:rPr lang="en-US" dirty="0" err="1"/>
              <a:t>Luhur</a:t>
            </a:r>
            <a:endParaRPr lang="en-US" dirty="0"/>
          </a:p>
          <a:p>
            <a:r>
              <a:rPr lang="en-US" dirty="0"/>
              <a:t>Achmad Solichin, </a:t>
            </a:r>
            <a:r>
              <a:rPr lang="en-US" dirty="0" err="1"/>
              <a:t>S.Kom</a:t>
            </a:r>
            <a:r>
              <a:rPr lang="en-US" dirty="0"/>
              <a:t>, M.T.I (</a:t>
            </a:r>
            <a:r>
              <a:rPr lang="en-US" dirty="0">
                <a:hlinkClick r:id="rId2"/>
              </a:rPr>
              <a:t>achmatim@gmail.com</a:t>
            </a:r>
            <a:r>
              <a:rPr lang="en-US" dirty="0" smtClean="0"/>
              <a:t>)</a:t>
            </a:r>
            <a:endParaRPr lang="id-ID" dirty="0"/>
          </a:p>
        </p:txBody>
      </p:sp>
      <p:sp>
        <p:nvSpPr>
          <p:cNvPr id="4" name="Footer Placeholder 3"/>
          <p:cNvSpPr>
            <a:spLocks noGrp="1"/>
          </p:cNvSpPr>
          <p:nvPr>
            <p:ph type="ftr" sz="quarter" idx="11"/>
          </p:nvPr>
        </p:nvSpPr>
        <p:spPr>
          <a:xfrm>
            <a:off x="5332412" y="5883275"/>
            <a:ext cx="4797426" cy="365125"/>
          </a:xfrm>
        </p:spPr>
        <p:txBody>
          <a:bodyPr/>
          <a:lstStyle/>
          <a:p>
            <a:r>
              <a:rPr lang="en-US" dirty="0" smtClean="0"/>
              <a:t>CS215 – </a:t>
            </a:r>
            <a:r>
              <a:rPr lang="en-US" dirty="0" err="1" smtClean="0"/>
              <a:t>Rekayasa</a:t>
            </a:r>
            <a:r>
              <a:rPr lang="en-US" dirty="0" smtClean="0"/>
              <a:t> </a:t>
            </a:r>
            <a:r>
              <a:rPr lang="en-US" dirty="0" err="1" smtClean="0"/>
              <a:t>Perangkat</a:t>
            </a:r>
            <a:r>
              <a:rPr lang="en-US" dirty="0" smtClean="0"/>
              <a:t> </a:t>
            </a:r>
            <a:r>
              <a:rPr lang="en-US" dirty="0" err="1" smtClean="0"/>
              <a:t>Lunak</a:t>
            </a:r>
            <a:r>
              <a:rPr lang="en-US" dirty="0" smtClean="0"/>
              <a:t> – Magister </a:t>
            </a:r>
            <a:r>
              <a:rPr lang="en-US" dirty="0" err="1" smtClean="0"/>
              <a:t>Ilmu</a:t>
            </a:r>
            <a:r>
              <a:rPr lang="en-US" dirty="0" smtClean="0"/>
              <a:t> </a:t>
            </a:r>
            <a:r>
              <a:rPr lang="en-US" dirty="0" err="1" smtClean="0"/>
              <a:t>Komputer</a:t>
            </a:r>
            <a:r>
              <a:rPr lang="en-US" dirty="0" smtClean="0"/>
              <a:t> </a:t>
            </a:r>
            <a:r>
              <a:rPr lang="en-US" dirty="0" err="1" smtClean="0"/>
              <a:t>Universitas</a:t>
            </a:r>
            <a:r>
              <a:rPr lang="en-US" dirty="0" smtClean="0"/>
              <a:t> Budi </a:t>
            </a:r>
            <a:r>
              <a:rPr lang="en-US" dirty="0" err="1" smtClean="0"/>
              <a:t>Luhur</a:t>
            </a:r>
            <a:endParaRPr lang="en-US" dirty="0"/>
          </a:p>
        </p:txBody>
      </p:sp>
    </p:spTree>
    <p:extLst>
      <p:ext uri="{BB962C8B-B14F-4D97-AF65-F5344CB8AC3E}">
        <p14:creationId xmlns:p14="http://schemas.microsoft.com/office/powerpoint/2010/main" val="963871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What is Quality?</a:t>
            </a:r>
            <a:endParaRPr lang="id-ID" dirty="0"/>
          </a:p>
        </p:txBody>
      </p:sp>
      <p:sp>
        <p:nvSpPr>
          <p:cNvPr id="3" name="Content Placeholder 2"/>
          <p:cNvSpPr>
            <a:spLocks noGrp="1"/>
          </p:cNvSpPr>
          <p:nvPr>
            <p:ph idx="1"/>
          </p:nvPr>
        </p:nvSpPr>
        <p:spPr>
          <a:xfrm>
            <a:off x="1484310" y="1928813"/>
            <a:ext cx="10018713" cy="4560480"/>
          </a:xfrm>
        </p:spPr>
        <p:txBody>
          <a:bodyPr anchor="t">
            <a:normAutofit/>
          </a:bodyPr>
          <a:lstStyle/>
          <a:p>
            <a:r>
              <a:rPr lang="en-GB" dirty="0"/>
              <a:t>Quality, simplistically, means that a </a:t>
            </a:r>
            <a:r>
              <a:rPr lang="en-GB" dirty="0">
                <a:solidFill>
                  <a:srgbClr val="C00000"/>
                </a:solidFill>
              </a:rPr>
              <a:t>product should meet its specification</a:t>
            </a:r>
          </a:p>
          <a:p>
            <a:r>
              <a:rPr lang="en-GB" dirty="0"/>
              <a:t>This is problematical for software </a:t>
            </a:r>
            <a:r>
              <a:rPr lang="en-GB" dirty="0" smtClean="0"/>
              <a:t>systems:</a:t>
            </a:r>
            <a:endParaRPr lang="en-GB" dirty="0"/>
          </a:p>
          <a:p>
            <a:pPr lvl="1"/>
            <a:r>
              <a:rPr lang="en-GB" sz="2400" dirty="0"/>
              <a:t>Tension between customer quality requirements (efficiency, reliability, etc.) and developer quality requirements (maintainability, reusability, etc.)</a:t>
            </a:r>
          </a:p>
          <a:p>
            <a:pPr lvl="1"/>
            <a:r>
              <a:rPr lang="en-GB" sz="2400" dirty="0"/>
              <a:t>Some quality requirements are difficult to specify in an unambiguous way</a:t>
            </a:r>
          </a:p>
          <a:p>
            <a:pPr lvl="1"/>
            <a:r>
              <a:rPr lang="en-GB" sz="2400" dirty="0"/>
              <a:t>Software specifications are usually incomplete and often inconsistent</a:t>
            </a:r>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069854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Software Fitness for Purpose</a:t>
            </a:r>
            <a:endParaRPr lang="id-ID" dirty="0"/>
          </a:p>
        </p:txBody>
      </p:sp>
      <p:sp>
        <p:nvSpPr>
          <p:cNvPr id="3" name="Content Placeholder 2"/>
          <p:cNvSpPr>
            <a:spLocks noGrp="1"/>
          </p:cNvSpPr>
          <p:nvPr>
            <p:ph idx="1"/>
          </p:nvPr>
        </p:nvSpPr>
        <p:spPr>
          <a:xfrm>
            <a:off x="1484310" y="2100263"/>
            <a:ext cx="10018713" cy="3690937"/>
          </a:xfrm>
        </p:spPr>
        <p:txBody>
          <a:bodyPr anchor="t">
            <a:normAutofit/>
          </a:bodyPr>
          <a:lstStyle/>
          <a:p>
            <a:r>
              <a:rPr lang="en-US" dirty="0"/>
              <a:t>Have programming and documentation standards been followed in the development process?</a:t>
            </a:r>
            <a:endParaRPr lang="en-GB" dirty="0"/>
          </a:p>
          <a:p>
            <a:r>
              <a:rPr lang="en-US" dirty="0"/>
              <a:t>Has the software been properly tested?</a:t>
            </a:r>
            <a:endParaRPr lang="en-GB" dirty="0"/>
          </a:p>
          <a:p>
            <a:r>
              <a:rPr lang="en-US" dirty="0"/>
              <a:t>Is the software sufficiently dependable to be put into use?</a:t>
            </a:r>
            <a:endParaRPr lang="en-GB" dirty="0"/>
          </a:p>
          <a:p>
            <a:r>
              <a:rPr lang="en-US" dirty="0"/>
              <a:t>Is the performance of the software acceptable for normal use? </a:t>
            </a:r>
            <a:endParaRPr lang="en-GB" dirty="0"/>
          </a:p>
          <a:p>
            <a:r>
              <a:rPr lang="en-US" dirty="0"/>
              <a:t>Is the software usable?</a:t>
            </a:r>
            <a:endParaRPr lang="en-GB" dirty="0"/>
          </a:p>
          <a:p>
            <a:r>
              <a:rPr lang="en-US" dirty="0"/>
              <a:t>Is the software well-structured and understandable</a:t>
            </a:r>
            <a:r>
              <a:rPr lang="en-US" dirty="0" smtClean="0"/>
              <a:t>?</a:t>
            </a:r>
            <a:endParaRPr lang="en-GB"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00830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Software Quality Attributes</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039015"/>
              </p:ext>
            </p:extLst>
          </p:nvPr>
        </p:nvGraphicFramePr>
        <p:xfrm>
          <a:off x="1484313" y="1971675"/>
          <a:ext cx="10018710" cy="3000375"/>
        </p:xfrm>
        <a:graphic>
          <a:graphicData uri="http://schemas.openxmlformats.org/drawingml/2006/table">
            <a:tbl>
              <a:tblPr bandRow="1">
                <a:tableStyleId>{BC89EF96-8CEA-46FF-86C4-4CE0E7609802}</a:tableStyleId>
              </a:tblPr>
              <a:tblGrid>
                <a:gridCol w="3339570">
                  <a:extLst>
                    <a:ext uri="{9D8B030D-6E8A-4147-A177-3AD203B41FA5}">
                      <a16:colId xmlns:a16="http://schemas.microsoft.com/office/drawing/2014/main" val="20000"/>
                    </a:ext>
                  </a:extLst>
                </a:gridCol>
                <a:gridCol w="3339570">
                  <a:extLst>
                    <a:ext uri="{9D8B030D-6E8A-4147-A177-3AD203B41FA5}">
                      <a16:colId xmlns:a16="http://schemas.microsoft.com/office/drawing/2014/main" val="20001"/>
                    </a:ext>
                  </a:extLst>
                </a:gridCol>
                <a:gridCol w="3339570">
                  <a:extLst>
                    <a:ext uri="{9D8B030D-6E8A-4147-A177-3AD203B41FA5}">
                      <a16:colId xmlns:a16="http://schemas.microsoft.com/office/drawing/2014/main" val="20002"/>
                    </a:ext>
                  </a:extLst>
                </a:gridCol>
              </a:tblGrid>
              <a:tr h="600075">
                <a:tc>
                  <a:txBody>
                    <a:bodyPr/>
                    <a:lstStyle/>
                    <a:p>
                      <a:pPr indent="347345" algn="just">
                        <a:spcBef>
                          <a:spcPts val="300"/>
                        </a:spcBef>
                        <a:spcAft>
                          <a:spcPts val="0"/>
                        </a:spcAft>
                        <a:tabLst>
                          <a:tab pos="342900" algn="l"/>
                          <a:tab pos="685800" algn="l"/>
                          <a:tab pos="1028700" algn="l"/>
                        </a:tabLst>
                      </a:pPr>
                      <a:r>
                        <a:rPr lang="en-GB" sz="2400" b="0" dirty="0" smtClean="0">
                          <a:latin typeface="+mj-lt"/>
                          <a:cs typeface="Arial"/>
                        </a:rPr>
                        <a:t>Safety</a:t>
                      </a:r>
                      <a:endParaRPr lang="en-GB" sz="2400" b="0" dirty="0">
                        <a:solidFill>
                          <a:srgbClr val="000000"/>
                        </a:solidFill>
                        <a:latin typeface="+mj-lt"/>
                        <a:ea typeface="Times New Roman"/>
                        <a:cs typeface="Arial"/>
                      </a:endParaRPr>
                    </a:p>
                  </a:txBody>
                  <a:tcPr marL="68580" marR="68580" marT="0" marB="0" anchor="ctr"/>
                </a:tc>
                <a:tc>
                  <a:txBody>
                    <a:bodyPr/>
                    <a:lstStyle/>
                    <a:p>
                      <a:pPr algn="just">
                        <a:spcBef>
                          <a:spcPts val="300"/>
                        </a:spcBef>
                        <a:spcAft>
                          <a:spcPts val="0"/>
                        </a:spcAft>
                        <a:tabLst>
                          <a:tab pos="342900" algn="l"/>
                          <a:tab pos="685800" algn="l"/>
                          <a:tab pos="1028700" algn="l"/>
                        </a:tabLst>
                      </a:pPr>
                      <a:r>
                        <a:rPr lang="en-GB" sz="2400" b="0" dirty="0" err="1">
                          <a:latin typeface="+mj-lt"/>
                          <a:cs typeface="Arial"/>
                        </a:rPr>
                        <a:t>Understandability</a:t>
                      </a:r>
                      <a:endParaRPr lang="en-GB" sz="2400" b="0" dirty="0">
                        <a:solidFill>
                          <a:srgbClr val="000000"/>
                        </a:solidFill>
                        <a:latin typeface="+mj-lt"/>
                        <a:ea typeface="Times New Roman"/>
                        <a:cs typeface="Arial"/>
                      </a:endParaRPr>
                    </a:p>
                  </a:txBody>
                  <a:tcPr marL="68580" marR="68580" marT="0" marB="0" anchor="ctr"/>
                </a:tc>
                <a:tc>
                  <a:txBody>
                    <a:bodyPr/>
                    <a:lstStyle/>
                    <a:p>
                      <a:pPr indent="347345" algn="just">
                        <a:spcBef>
                          <a:spcPts val="300"/>
                        </a:spcBef>
                        <a:spcAft>
                          <a:spcPts val="0"/>
                        </a:spcAft>
                        <a:tabLst>
                          <a:tab pos="342900" algn="l"/>
                          <a:tab pos="685800" algn="l"/>
                          <a:tab pos="1028700" algn="l"/>
                        </a:tabLst>
                      </a:pPr>
                      <a:r>
                        <a:rPr lang="en-GB" sz="2400" b="0" dirty="0">
                          <a:latin typeface="+mj-lt"/>
                          <a:cs typeface="Arial"/>
                        </a:rPr>
                        <a:t>Portability</a:t>
                      </a:r>
                      <a:endParaRPr lang="en-GB" sz="2400" b="0" dirty="0">
                        <a:solidFill>
                          <a:srgbClr val="000000"/>
                        </a:solidFill>
                        <a:latin typeface="+mj-lt"/>
                        <a:ea typeface="Times New Roman"/>
                        <a:cs typeface="Arial"/>
                      </a:endParaRPr>
                    </a:p>
                  </a:txBody>
                  <a:tcPr marL="68580" marR="68580" marT="0" marB="0" anchor="ctr"/>
                </a:tc>
                <a:extLst>
                  <a:ext uri="{0D108BD9-81ED-4DB2-BD59-A6C34878D82A}">
                    <a16:rowId xmlns:a16="http://schemas.microsoft.com/office/drawing/2014/main" val="10000"/>
                  </a:ext>
                </a:extLst>
              </a:tr>
              <a:tr h="600075">
                <a:tc>
                  <a:txBody>
                    <a:bodyPr/>
                    <a:lstStyle/>
                    <a:p>
                      <a:pPr indent="347345" algn="just">
                        <a:spcBef>
                          <a:spcPts val="300"/>
                        </a:spcBef>
                        <a:spcAft>
                          <a:spcPts val="0"/>
                        </a:spcAft>
                        <a:tabLst>
                          <a:tab pos="342900" algn="l"/>
                          <a:tab pos="685800" algn="l"/>
                          <a:tab pos="1028700" algn="l"/>
                        </a:tabLst>
                      </a:pPr>
                      <a:r>
                        <a:rPr lang="en-GB" sz="2400" dirty="0">
                          <a:latin typeface="+mj-lt"/>
                          <a:cs typeface="Arial"/>
                        </a:rPr>
                        <a:t>Security</a:t>
                      </a:r>
                      <a:endParaRPr lang="en-GB" sz="2400" dirty="0">
                        <a:solidFill>
                          <a:srgbClr val="000000"/>
                        </a:solidFill>
                        <a:latin typeface="+mj-lt"/>
                        <a:ea typeface="Times New Roman"/>
                        <a:cs typeface="Arial"/>
                      </a:endParaRPr>
                    </a:p>
                  </a:txBody>
                  <a:tcPr marL="68580" marR="68580" marT="0" marB="0" anchor="ctr"/>
                </a:tc>
                <a:tc>
                  <a:txBody>
                    <a:bodyPr/>
                    <a:lstStyle/>
                    <a:p>
                      <a:pPr algn="just">
                        <a:spcBef>
                          <a:spcPts val="300"/>
                        </a:spcBef>
                        <a:spcAft>
                          <a:spcPts val="0"/>
                        </a:spcAft>
                        <a:tabLst>
                          <a:tab pos="342900" algn="l"/>
                          <a:tab pos="685800" algn="l"/>
                          <a:tab pos="1028700" algn="l"/>
                        </a:tabLst>
                      </a:pPr>
                      <a:r>
                        <a:rPr lang="en-GB" sz="2400" dirty="0">
                          <a:latin typeface="+mj-lt"/>
                          <a:cs typeface="Arial"/>
                        </a:rPr>
                        <a:t>Testability</a:t>
                      </a:r>
                      <a:endParaRPr lang="en-GB" sz="2400" dirty="0">
                        <a:solidFill>
                          <a:srgbClr val="000000"/>
                        </a:solidFill>
                        <a:latin typeface="+mj-lt"/>
                        <a:ea typeface="Times New Roman"/>
                        <a:cs typeface="Arial"/>
                      </a:endParaRPr>
                    </a:p>
                  </a:txBody>
                  <a:tcPr marL="68580" marR="68580" marT="0" marB="0" anchor="ctr"/>
                </a:tc>
                <a:tc>
                  <a:txBody>
                    <a:bodyPr/>
                    <a:lstStyle/>
                    <a:p>
                      <a:pPr indent="347345" algn="just">
                        <a:spcBef>
                          <a:spcPts val="300"/>
                        </a:spcBef>
                        <a:spcAft>
                          <a:spcPts val="0"/>
                        </a:spcAft>
                        <a:tabLst>
                          <a:tab pos="342900" algn="l"/>
                          <a:tab pos="685800" algn="l"/>
                          <a:tab pos="1028700" algn="l"/>
                        </a:tabLst>
                      </a:pPr>
                      <a:r>
                        <a:rPr lang="en-GB" sz="2400" dirty="0">
                          <a:latin typeface="+mj-lt"/>
                          <a:cs typeface="Arial"/>
                        </a:rPr>
                        <a:t>Usability</a:t>
                      </a:r>
                      <a:endParaRPr lang="en-GB" sz="2400" dirty="0">
                        <a:solidFill>
                          <a:srgbClr val="000000"/>
                        </a:solidFill>
                        <a:latin typeface="+mj-lt"/>
                        <a:ea typeface="Times New Roman"/>
                        <a:cs typeface="Arial"/>
                      </a:endParaRPr>
                    </a:p>
                  </a:txBody>
                  <a:tcPr marL="68580" marR="68580" marT="0" marB="0" anchor="ctr"/>
                </a:tc>
                <a:extLst>
                  <a:ext uri="{0D108BD9-81ED-4DB2-BD59-A6C34878D82A}">
                    <a16:rowId xmlns:a16="http://schemas.microsoft.com/office/drawing/2014/main" val="10001"/>
                  </a:ext>
                </a:extLst>
              </a:tr>
              <a:tr h="600075">
                <a:tc>
                  <a:txBody>
                    <a:bodyPr/>
                    <a:lstStyle/>
                    <a:p>
                      <a:pPr indent="347345" algn="just">
                        <a:spcBef>
                          <a:spcPts val="300"/>
                        </a:spcBef>
                        <a:spcAft>
                          <a:spcPts val="0"/>
                        </a:spcAft>
                        <a:tabLst>
                          <a:tab pos="342900" algn="l"/>
                          <a:tab pos="685800" algn="l"/>
                          <a:tab pos="1028700" algn="l"/>
                        </a:tabLst>
                      </a:pPr>
                      <a:r>
                        <a:rPr lang="en-GB" sz="2400">
                          <a:latin typeface="+mj-lt"/>
                          <a:cs typeface="Arial"/>
                        </a:rPr>
                        <a:t>Reliability</a:t>
                      </a:r>
                      <a:endParaRPr lang="en-GB" sz="2400">
                        <a:solidFill>
                          <a:srgbClr val="000000"/>
                        </a:solidFill>
                        <a:latin typeface="+mj-lt"/>
                        <a:ea typeface="Times New Roman"/>
                        <a:cs typeface="Arial"/>
                      </a:endParaRPr>
                    </a:p>
                  </a:txBody>
                  <a:tcPr marL="68580" marR="68580" marT="0" marB="0" anchor="ctr"/>
                </a:tc>
                <a:tc>
                  <a:txBody>
                    <a:bodyPr/>
                    <a:lstStyle/>
                    <a:p>
                      <a:pPr algn="just">
                        <a:spcBef>
                          <a:spcPts val="300"/>
                        </a:spcBef>
                        <a:spcAft>
                          <a:spcPts val="0"/>
                        </a:spcAft>
                        <a:tabLst>
                          <a:tab pos="342900" algn="l"/>
                          <a:tab pos="685800" algn="l"/>
                          <a:tab pos="1028700" algn="l"/>
                        </a:tabLst>
                      </a:pPr>
                      <a:r>
                        <a:rPr lang="en-GB" sz="2400">
                          <a:latin typeface="+mj-lt"/>
                          <a:cs typeface="Arial"/>
                        </a:rPr>
                        <a:t>Adaptability</a:t>
                      </a:r>
                      <a:endParaRPr lang="en-GB" sz="2400">
                        <a:solidFill>
                          <a:srgbClr val="000000"/>
                        </a:solidFill>
                        <a:latin typeface="+mj-lt"/>
                        <a:ea typeface="Times New Roman"/>
                        <a:cs typeface="Arial"/>
                      </a:endParaRPr>
                    </a:p>
                  </a:txBody>
                  <a:tcPr marL="68580" marR="68580" marT="0" marB="0" anchor="ctr"/>
                </a:tc>
                <a:tc>
                  <a:txBody>
                    <a:bodyPr/>
                    <a:lstStyle/>
                    <a:p>
                      <a:pPr indent="347345" algn="just">
                        <a:spcBef>
                          <a:spcPts val="300"/>
                        </a:spcBef>
                        <a:spcAft>
                          <a:spcPts val="0"/>
                        </a:spcAft>
                        <a:tabLst>
                          <a:tab pos="342900" algn="l"/>
                          <a:tab pos="685800" algn="l"/>
                          <a:tab pos="1028700" algn="l"/>
                        </a:tabLst>
                      </a:pPr>
                      <a:r>
                        <a:rPr lang="en-GB" sz="2400">
                          <a:latin typeface="+mj-lt"/>
                          <a:cs typeface="Arial"/>
                        </a:rPr>
                        <a:t>Reusability</a:t>
                      </a:r>
                      <a:endParaRPr lang="en-GB" sz="2400">
                        <a:solidFill>
                          <a:srgbClr val="000000"/>
                        </a:solidFill>
                        <a:latin typeface="+mj-lt"/>
                        <a:ea typeface="Times New Roman"/>
                        <a:cs typeface="Arial"/>
                      </a:endParaRPr>
                    </a:p>
                  </a:txBody>
                  <a:tcPr marL="68580" marR="68580" marT="0" marB="0" anchor="ctr"/>
                </a:tc>
                <a:extLst>
                  <a:ext uri="{0D108BD9-81ED-4DB2-BD59-A6C34878D82A}">
                    <a16:rowId xmlns:a16="http://schemas.microsoft.com/office/drawing/2014/main" val="10002"/>
                  </a:ext>
                </a:extLst>
              </a:tr>
              <a:tr h="600075">
                <a:tc>
                  <a:txBody>
                    <a:bodyPr/>
                    <a:lstStyle/>
                    <a:p>
                      <a:pPr indent="347345" algn="just">
                        <a:spcBef>
                          <a:spcPts val="300"/>
                        </a:spcBef>
                        <a:spcAft>
                          <a:spcPts val="0"/>
                        </a:spcAft>
                        <a:tabLst>
                          <a:tab pos="342900" algn="l"/>
                          <a:tab pos="685800" algn="l"/>
                          <a:tab pos="1028700" algn="l"/>
                        </a:tabLst>
                      </a:pPr>
                      <a:r>
                        <a:rPr lang="en-GB" sz="2400">
                          <a:latin typeface="+mj-lt"/>
                          <a:cs typeface="Arial"/>
                        </a:rPr>
                        <a:t>Resilience</a:t>
                      </a:r>
                      <a:endParaRPr lang="en-GB" sz="2400">
                        <a:solidFill>
                          <a:srgbClr val="000000"/>
                        </a:solidFill>
                        <a:latin typeface="+mj-lt"/>
                        <a:ea typeface="Times New Roman"/>
                        <a:cs typeface="Arial"/>
                      </a:endParaRPr>
                    </a:p>
                  </a:txBody>
                  <a:tcPr marL="68580" marR="68580" marT="0" marB="0" anchor="ctr"/>
                </a:tc>
                <a:tc>
                  <a:txBody>
                    <a:bodyPr/>
                    <a:lstStyle/>
                    <a:p>
                      <a:pPr algn="just">
                        <a:spcBef>
                          <a:spcPts val="300"/>
                        </a:spcBef>
                        <a:spcAft>
                          <a:spcPts val="0"/>
                        </a:spcAft>
                        <a:tabLst>
                          <a:tab pos="342900" algn="l"/>
                          <a:tab pos="685800" algn="l"/>
                          <a:tab pos="1028700" algn="l"/>
                        </a:tabLst>
                      </a:pPr>
                      <a:r>
                        <a:rPr lang="en-GB" sz="2400" dirty="0">
                          <a:latin typeface="+mj-lt"/>
                          <a:cs typeface="Arial"/>
                        </a:rPr>
                        <a:t>Modularity</a:t>
                      </a:r>
                      <a:endParaRPr lang="en-GB" sz="2400" dirty="0">
                        <a:solidFill>
                          <a:srgbClr val="000000"/>
                        </a:solidFill>
                        <a:latin typeface="+mj-lt"/>
                        <a:ea typeface="Times New Roman"/>
                        <a:cs typeface="Arial"/>
                      </a:endParaRPr>
                    </a:p>
                  </a:txBody>
                  <a:tcPr marL="68580" marR="68580" marT="0" marB="0" anchor="ctr"/>
                </a:tc>
                <a:tc>
                  <a:txBody>
                    <a:bodyPr/>
                    <a:lstStyle/>
                    <a:p>
                      <a:pPr indent="347345" algn="just">
                        <a:spcBef>
                          <a:spcPts val="300"/>
                        </a:spcBef>
                        <a:spcAft>
                          <a:spcPts val="0"/>
                        </a:spcAft>
                        <a:tabLst>
                          <a:tab pos="342900" algn="l"/>
                          <a:tab pos="685800" algn="l"/>
                          <a:tab pos="1028700" algn="l"/>
                        </a:tabLst>
                      </a:pPr>
                      <a:r>
                        <a:rPr lang="en-GB" sz="2400">
                          <a:latin typeface="+mj-lt"/>
                          <a:cs typeface="Arial"/>
                        </a:rPr>
                        <a:t>Efficiency</a:t>
                      </a:r>
                      <a:endParaRPr lang="en-GB" sz="2400">
                        <a:solidFill>
                          <a:srgbClr val="000000"/>
                        </a:solidFill>
                        <a:latin typeface="+mj-lt"/>
                        <a:ea typeface="Times New Roman"/>
                        <a:cs typeface="Arial"/>
                      </a:endParaRPr>
                    </a:p>
                  </a:txBody>
                  <a:tcPr marL="68580" marR="68580" marT="0" marB="0" anchor="ctr"/>
                </a:tc>
                <a:extLst>
                  <a:ext uri="{0D108BD9-81ED-4DB2-BD59-A6C34878D82A}">
                    <a16:rowId xmlns:a16="http://schemas.microsoft.com/office/drawing/2014/main" val="10003"/>
                  </a:ext>
                </a:extLst>
              </a:tr>
              <a:tr h="600075">
                <a:tc>
                  <a:txBody>
                    <a:bodyPr/>
                    <a:lstStyle/>
                    <a:p>
                      <a:pPr indent="347345" algn="just">
                        <a:spcBef>
                          <a:spcPts val="300"/>
                        </a:spcBef>
                        <a:spcAft>
                          <a:spcPts val="300"/>
                        </a:spcAft>
                        <a:tabLst>
                          <a:tab pos="342900" algn="l"/>
                          <a:tab pos="685800" algn="l"/>
                          <a:tab pos="1028700" algn="l"/>
                        </a:tabLst>
                      </a:pPr>
                      <a:r>
                        <a:rPr lang="en-GB" sz="2400">
                          <a:latin typeface="+mj-lt"/>
                          <a:cs typeface="Arial"/>
                        </a:rPr>
                        <a:t>Robustness</a:t>
                      </a:r>
                      <a:endParaRPr lang="en-GB" sz="2400">
                        <a:solidFill>
                          <a:srgbClr val="000000"/>
                        </a:solidFill>
                        <a:latin typeface="+mj-lt"/>
                        <a:ea typeface="Times New Roman"/>
                        <a:cs typeface="Arial"/>
                      </a:endParaRPr>
                    </a:p>
                  </a:txBody>
                  <a:tcPr marL="68580" marR="68580" marT="0" marB="0" anchor="ctr"/>
                </a:tc>
                <a:tc>
                  <a:txBody>
                    <a:bodyPr/>
                    <a:lstStyle/>
                    <a:p>
                      <a:pPr algn="just">
                        <a:spcBef>
                          <a:spcPts val="300"/>
                        </a:spcBef>
                        <a:spcAft>
                          <a:spcPts val="300"/>
                        </a:spcAft>
                        <a:tabLst>
                          <a:tab pos="342900" algn="l"/>
                          <a:tab pos="685800" algn="l"/>
                          <a:tab pos="1028700" algn="l"/>
                        </a:tabLst>
                      </a:pPr>
                      <a:r>
                        <a:rPr lang="en-GB" sz="2400">
                          <a:latin typeface="+mj-lt"/>
                          <a:cs typeface="Arial"/>
                        </a:rPr>
                        <a:t>Complexity</a:t>
                      </a:r>
                      <a:endParaRPr lang="en-GB" sz="2400">
                        <a:solidFill>
                          <a:srgbClr val="000000"/>
                        </a:solidFill>
                        <a:latin typeface="+mj-lt"/>
                        <a:ea typeface="Times New Roman"/>
                        <a:cs typeface="Arial"/>
                      </a:endParaRPr>
                    </a:p>
                  </a:txBody>
                  <a:tcPr marL="68580" marR="68580" marT="0" marB="0" anchor="ctr"/>
                </a:tc>
                <a:tc>
                  <a:txBody>
                    <a:bodyPr/>
                    <a:lstStyle/>
                    <a:p>
                      <a:pPr indent="347345" algn="just">
                        <a:spcBef>
                          <a:spcPts val="300"/>
                        </a:spcBef>
                        <a:spcAft>
                          <a:spcPts val="300"/>
                        </a:spcAft>
                        <a:tabLst>
                          <a:tab pos="342900" algn="l"/>
                          <a:tab pos="685800" algn="l"/>
                          <a:tab pos="1028700" algn="l"/>
                        </a:tabLst>
                      </a:pPr>
                      <a:r>
                        <a:rPr lang="en-GB" sz="2400" dirty="0" err="1" smtClean="0">
                          <a:latin typeface="+mj-lt"/>
                          <a:cs typeface="Arial"/>
                        </a:rPr>
                        <a:t>Learnability</a:t>
                      </a:r>
                      <a:endParaRPr lang="en-GB" sz="2400" dirty="0">
                        <a:solidFill>
                          <a:srgbClr val="000000"/>
                        </a:solidFill>
                        <a:latin typeface="+mj-lt"/>
                        <a:ea typeface="Times New Roman"/>
                        <a:cs typeface="Arial"/>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64323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855914" y="908051"/>
            <a:ext cx="6516687" cy="550863"/>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840" tIns="44623" rIns="90840" bIns="44623" rtlCol="0" anchor="ctr">
            <a:normAutofit/>
          </a:bodyPr>
          <a:lstStyle/>
          <a:p>
            <a:r>
              <a:rPr lang="en-GB" altLang="en-US" sz="2800"/>
              <a:t>Quality attributes and software metrics</a:t>
            </a:r>
          </a:p>
        </p:txBody>
      </p:sp>
      <p:pic>
        <p:nvPicPr>
          <p:cNvPr id="58371"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1" y="1916113"/>
            <a:ext cx="8378825" cy="472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163886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Process and Product Quality</a:t>
            </a:r>
            <a:endParaRPr lang="id-ID" dirty="0"/>
          </a:p>
        </p:txBody>
      </p:sp>
      <p:sp>
        <p:nvSpPr>
          <p:cNvPr id="3" name="Content Placeholder 2"/>
          <p:cNvSpPr>
            <a:spLocks noGrp="1"/>
          </p:cNvSpPr>
          <p:nvPr>
            <p:ph idx="1"/>
          </p:nvPr>
        </p:nvSpPr>
        <p:spPr>
          <a:xfrm>
            <a:off x="1484310" y="1500189"/>
            <a:ext cx="10018713" cy="4291012"/>
          </a:xfrm>
        </p:spPr>
        <p:txBody>
          <a:bodyPr anchor="t">
            <a:normAutofit/>
          </a:bodyPr>
          <a:lstStyle/>
          <a:p>
            <a:r>
              <a:rPr lang="en-GB" dirty="0"/>
              <a:t>The quality of a developed product is influenced by the quality of the production process.</a:t>
            </a:r>
          </a:p>
          <a:p>
            <a:r>
              <a:rPr lang="en-GB" dirty="0"/>
              <a:t>This is important in software development as some product quality attributes are hard to assess.</a:t>
            </a:r>
          </a:p>
          <a:p>
            <a:r>
              <a:rPr lang="en-GB" dirty="0"/>
              <a:t>However, there is a very complex and poorly understood relationship between software processes and product quality.</a:t>
            </a:r>
          </a:p>
          <a:p>
            <a:pPr lvl="1"/>
            <a:r>
              <a:rPr lang="en-GB" dirty="0"/>
              <a:t>The application of individual skills and experience is particularly important in software development;</a:t>
            </a:r>
          </a:p>
          <a:p>
            <a:pPr lvl="1"/>
            <a:r>
              <a:rPr lang="en-GB" dirty="0"/>
              <a:t>External factors such as the novelty of an application or the need for an accelerated development schedule may impair product quality</a:t>
            </a:r>
            <a:r>
              <a:rPr lang="en-GB" dirty="0" smtClean="0"/>
              <a:t>.</a:t>
            </a:r>
            <a:endParaRPr lang="en-GB"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67029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A high quality products…</a:t>
            </a:r>
            <a:endParaRPr lang="id-ID" dirty="0"/>
          </a:p>
        </p:txBody>
      </p:sp>
      <p:sp>
        <p:nvSpPr>
          <p:cNvPr id="3" name="Content Placeholder 2"/>
          <p:cNvSpPr>
            <a:spLocks noGrp="1"/>
          </p:cNvSpPr>
          <p:nvPr>
            <p:ph idx="1"/>
          </p:nvPr>
        </p:nvSpPr>
        <p:spPr>
          <a:xfrm>
            <a:off x="1484310" y="1914525"/>
            <a:ext cx="10018713" cy="3876675"/>
          </a:xfrm>
        </p:spPr>
        <p:txBody>
          <a:bodyPr anchor="t"/>
          <a:lstStyle/>
          <a:p>
            <a:r>
              <a:rPr lang="en-US" dirty="0"/>
              <a:t>Satisfies clearly stated requirements</a:t>
            </a:r>
          </a:p>
          <a:p>
            <a:r>
              <a:rPr lang="en-US" dirty="0"/>
              <a:t>Checks its inputs and that it reacts in predictable ways to illegal inputs</a:t>
            </a:r>
          </a:p>
          <a:p>
            <a:r>
              <a:rPr lang="en-US" dirty="0"/>
              <a:t>Has been inspected thoroughly by others</a:t>
            </a:r>
          </a:p>
          <a:p>
            <a:r>
              <a:rPr lang="en-US" dirty="0"/>
              <a:t>Has been tested exhaustively by others</a:t>
            </a:r>
          </a:p>
          <a:p>
            <a:r>
              <a:rPr lang="en-US" dirty="0"/>
              <a:t>Is thoroughly documented</a:t>
            </a:r>
          </a:p>
          <a:p>
            <a:r>
              <a:rPr lang="en-US" dirty="0"/>
              <a:t>Has a known defect </a:t>
            </a:r>
            <a:r>
              <a:rPr lang="en-US" dirty="0" smtClean="0"/>
              <a:t>rate</a:t>
            </a:r>
            <a:endParaRPr lang="en-US"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209856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Process-based Quality</a:t>
            </a:r>
            <a:endParaRPr lang="id-ID" dirty="0"/>
          </a:p>
        </p:txBody>
      </p:sp>
      <p:pic>
        <p:nvPicPr>
          <p:cNvPr id="5" name="Content Placeholder 4"/>
          <p:cNvPicPr>
            <a:picLocks noGrp="1" noChangeAspect="1"/>
          </p:cNvPicPr>
          <p:nvPr>
            <p:ph idx="1"/>
          </p:nvPr>
        </p:nvPicPr>
        <p:blipFill>
          <a:blip r:embed="rId2"/>
          <a:stretch>
            <a:fillRect/>
          </a:stretch>
        </p:blipFill>
        <p:spPr>
          <a:xfrm>
            <a:off x="1700479" y="1890712"/>
            <a:ext cx="9586375" cy="2938464"/>
          </a:xfrm>
          <a:prstGeom prst="rect">
            <a:avLst/>
          </a:prstGeom>
        </p:spPr>
      </p:pic>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4185728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Software Standards</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Content Placeholder 2"/>
          <p:cNvSpPr>
            <a:spLocks noGrp="1"/>
          </p:cNvSpPr>
          <p:nvPr>
            <p:ph idx="1"/>
          </p:nvPr>
        </p:nvSpPr>
        <p:spPr>
          <a:xfrm>
            <a:off x="1484310" y="1714501"/>
            <a:ext cx="10018713" cy="4076700"/>
          </a:xfrm>
        </p:spPr>
        <p:txBody>
          <a:bodyPr anchor="t">
            <a:normAutofit/>
          </a:bodyPr>
          <a:lstStyle/>
          <a:p>
            <a:r>
              <a:rPr lang="en-GB" dirty="0"/>
              <a:t>Standards define the required attributes of a product or process. They play an important role in quality management.</a:t>
            </a:r>
          </a:p>
          <a:p>
            <a:r>
              <a:rPr lang="en-GB" dirty="0"/>
              <a:t>Standards may be international, national, organizational or project standards.</a:t>
            </a:r>
          </a:p>
          <a:p>
            <a:r>
              <a:rPr lang="en-GB" dirty="0"/>
              <a:t>Product standards define characteristics that all software components should exhibit e.g. a common programming style.</a:t>
            </a:r>
          </a:p>
          <a:p>
            <a:r>
              <a:rPr lang="en-GB" dirty="0"/>
              <a:t>Process standards define how the software process should be enacted</a:t>
            </a:r>
            <a:r>
              <a:rPr lang="en-GB" dirty="0" smtClean="0"/>
              <a:t>.</a:t>
            </a:r>
            <a:endParaRPr lang="en-GB" dirty="0"/>
          </a:p>
        </p:txBody>
      </p:sp>
    </p:spTree>
    <p:extLst>
      <p:ext uri="{BB962C8B-B14F-4D97-AF65-F5344CB8AC3E}">
        <p14:creationId xmlns:p14="http://schemas.microsoft.com/office/powerpoint/2010/main" val="1805372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Importance of Standards</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Content Placeholder 2"/>
          <p:cNvSpPr>
            <a:spLocks noGrp="1"/>
          </p:cNvSpPr>
          <p:nvPr>
            <p:ph idx="1"/>
          </p:nvPr>
        </p:nvSpPr>
        <p:spPr>
          <a:xfrm>
            <a:off x="1484310" y="1714501"/>
            <a:ext cx="10018713" cy="4076700"/>
          </a:xfrm>
        </p:spPr>
        <p:txBody>
          <a:bodyPr anchor="t">
            <a:normAutofit/>
          </a:bodyPr>
          <a:lstStyle/>
          <a:p>
            <a:r>
              <a:rPr lang="en-GB" dirty="0"/>
              <a:t>Encapsulation of best practice- avoids repetition of past mistakes.</a:t>
            </a:r>
          </a:p>
          <a:p>
            <a:r>
              <a:rPr lang="en-GB" dirty="0"/>
              <a:t>They are a framework for defining what quality means in a particular setting i.e. that organization’s view of quality.</a:t>
            </a:r>
          </a:p>
          <a:p>
            <a:r>
              <a:rPr lang="en-GB" dirty="0"/>
              <a:t>They provide continuity - new staff can understand the organisation by understanding the standards that are used.</a:t>
            </a:r>
          </a:p>
        </p:txBody>
      </p:sp>
    </p:spTree>
    <p:extLst>
      <p:ext uri="{BB962C8B-B14F-4D97-AF65-F5344CB8AC3E}">
        <p14:creationId xmlns:p14="http://schemas.microsoft.com/office/powerpoint/2010/main" val="2264862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Product and Processes Standards</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020803097"/>
              </p:ext>
            </p:extLst>
          </p:nvPr>
        </p:nvGraphicFramePr>
        <p:xfrm>
          <a:off x="1484311" y="1714500"/>
          <a:ext cx="9831388" cy="3486148"/>
        </p:xfrm>
        <a:graphic>
          <a:graphicData uri="http://schemas.openxmlformats.org/drawingml/2006/table">
            <a:tbl>
              <a:tblPr firstRow="1" bandRow="1">
                <a:tableStyleId>{5C22544A-7EE6-4342-B048-85BDC9FD1C3A}</a:tableStyleId>
              </a:tblPr>
              <a:tblGrid>
                <a:gridCol w="4459289">
                  <a:extLst>
                    <a:ext uri="{9D8B030D-6E8A-4147-A177-3AD203B41FA5}">
                      <a16:colId xmlns:a16="http://schemas.microsoft.com/office/drawing/2014/main" val="20000"/>
                    </a:ext>
                  </a:extLst>
                </a:gridCol>
                <a:gridCol w="5372099">
                  <a:extLst>
                    <a:ext uri="{9D8B030D-6E8A-4147-A177-3AD203B41FA5}">
                      <a16:colId xmlns:a16="http://schemas.microsoft.com/office/drawing/2014/main" val="20001"/>
                    </a:ext>
                  </a:extLst>
                </a:gridCol>
              </a:tblGrid>
              <a:tr h="469970">
                <a:tc>
                  <a:txBody>
                    <a:bodyPr/>
                    <a:lstStyle/>
                    <a:p>
                      <a:pPr indent="347345" algn="just">
                        <a:spcBef>
                          <a:spcPts val="300"/>
                        </a:spcBef>
                        <a:spcAft>
                          <a:spcPts val="300"/>
                        </a:spcAft>
                        <a:tabLst>
                          <a:tab pos="342900" algn="l"/>
                          <a:tab pos="685800" algn="l"/>
                          <a:tab pos="1028700" algn="l"/>
                        </a:tabLst>
                      </a:pPr>
                      <a:r>
                        <a:rPr lang="en-GB" sz="2000" b="1" dirty="0" smtClean="0">
                          <a:solidFill>
                            <a:srgbClr val="000000"/>
                          </a:solidFill>
                          <a:latin typeface="+mj-lt"/>
                          <a:ea typeface="Times New Roman"/>
                          <a:cs typeface="Arial"/>
                        </a:rPr>
                        <a:t>Product </a:t>
                      </a:r>
                      <a:r>
                        <a:rPr lang="en-GB" sz="2000" b="1" dirty="0">
                          <a:solidFill>
                            <a:srgbClr val="000000"/>
                          </a:solidFill>
                          <a:latin typeface="+mj-lt"/>
                          <a:ea typeface="Times New Roman"/>
                          <a:cs typeface="Arial"/>
                        </a:rPr>
                        <a:t>standards</a:t>
                      </a:r>
                    </a:p>
                  </a:txBody>
                  <a:tcPr marL="68580" marR="68580" marT="0" marB="0" anchor="ctr"/>
                </a:tc>
                <a:tc>
                  <a:txBody>
                    <a:bodyPr/>
                    <a:lstStyle/>
                    <a:p>
                      <a:pPr indent="347345" algn="just">
                        <a:spcBef>
                          <a:spcPts val="300"/>
                        </a:spcBef>
                        <a:spcAft>
                          <a:spcPts val="300"/>
                        </a:spcAft>
                        <a:tabLst>
                          <a:tab pos="342900" algn="l"/>
                          <a:tab pos="685800" algn="l"/>
                          <a:tab pos="1028700" algn="l"/>
                        </a:tabLst>
                      </a:pPr>
                      <a:r>
                        <a:rPr lang="en-GB" sz="2000" b="1" dirty="0">
                          <a:solidFill>
                            <a:srgbClr val="000000"/>
                          </a:solidFill>
                          <a:latin typeface="+mj-lt"/>
                          <a:ea typeface="Times New Roman"/>
                          <a:cs typeface="Arial"/>
                        </a:rPr>
                        <a:t>Process </a:t>
                      </a:r>
                      <a:r>
                        <a:rPr lang="en-GB" sz="2000" b="1" dirty="0" smtClean="0">
                          <a:solidFill>
                            <a:srgbClr val="000000"/>
                          </a:solidFill>
                          <a:latin typeface="+mj-lt"/>
                          <a:ea typeface="Times New Roman"/>
                          <a:cs typeface="Arial"/>
                        </a:rPr>
                        <a:t>standards</a:t>
                      </a:r>
                      <a:endParaRPr lang="en-GB" sz="2000" b="1" dirty="0">
                        <a:solidFill>
                          <a:srgbClr val="000000"/>
                        </a:solidFill>
                        <a:latin typeface="+mj-lt"/>
                        <a:ea typeface="Times New Roman"/>
                        <a:cs typeface="Arial"/>
                      </a:endParaRPr>
                    </a:p>
                  </a:txBody>
                  <a:tcPr marL="68580" marR="68580" marT="0" marB="0" anchor="ctr"/>
                </a:tc>
                <a:extLst>
                  <a:ext uri="{0D108BD9-81ED-4DB2-BD59-A6C34878D82A}">
                    <a16:rowId xmlns:a16="http://schemas.microsoft.com/office/drawing/2014/main" val="10000"/>
                  </a:ext>
                </a:extLst>
              </a:tr>
              <a:tr h="469970">
                <a:tc>
                  <a:txBody>
                    <a:bodyPr/>
                    <a:lstStyle/>
                    <a:p>
                      <a:pPr indent="347345" algn="l">
                        <a:spcAft>
                          <a:spcPts val="300"/>
                        </a:spcAft>
                        <a:tabLst>
                          <a:tab pos="342900" algn="l"/>
                          <a:tab pos="685800" algn="l"/>
                          <a:tab pos="1028700" algn="l"/>
                        </a:tabLst>
                      </a:pPr>
                      <a:r>
                        <a:rPr lang="en-GB" sz="2000" dirty="0" smtClean="0">
                          <a:solidFill>
                            <a:srgbClr val="000000"/>
                          </a:solidFill>
                          <a:latin typeface="+mj-lt"/>
                          <a:ea typeface="Times New Roman"/>
                          <a:cs typeface="Arial"/>
                        </a:rPr>
                        <a:t>Design </a:t>
                      </a:r>
                      <a:r>
                        <a:rPr lang="en-GB" sz="2000" dirty="0">
                          <a:solidFill>
                            <a:srgbClr val="000000"/>
                          </a:solidFill>
                          <a:latin typeface="+mj-lt"/>
                          <a:ea typeface="Times New Roman"/>
                          <a:cs typeface="Arial"/>
                        </a:rPr>
                        <a:t>review form</a:t>
                      </a:r>
                    </a:p>
                  </a:txBody>
                  <a:tcPr marL="68580" marR="68580" marT="0" marB="0" anchor="ctr"/>
                </a:tc>
                <a:tc>
                  <a:txBody>
                    <a:bodyPr/>
                    <a:lstStyle/>
                    <a:p>
                      <a:pPr indent="347345" algn="just">
                        <a:spcAft>
                          <a:spcPts val="300"/>
                        </a:spcAft>
                        <a:tabLst>
                          <a:tab pos="342900" algn="l"/>
                          <a:tab pos="685800" algn="l"/>
                          <a:tab pos="1028700" algn="l"/>
                        </a:tabLst>
                      </a:pPr>
                      <a:r>
                        <a:rPr lang="en-GB" sz="2000" dirty="0">
                          <a:solidFill>
                            <a:srgbClr val="000000"/>
                          </a:solidFill>
                          <a:latin typeface="+mj-lt"/>
                          <a:ea typeface="Times New Roman"/>
                          <a:cs typeface="Arial"/>
                        </a:rPr>
                        <a:t>Design review conduct</a:t>
                      </a:r>
                    </a:p>
                  </a:txBody>
                  <a:tcPr marL="68580" marR="68580" marT="0" marB="0" anchor="ctr"/>
                </a:tc>
                <a:extLst>
                  <a:ext uri="{0D108BD9-81ED-4DB2-BD59-A6C34878D82A}">
                    <a16:rowId xmlns:a16="http://schemas.microsoft.com/office/drawing/2014/main" val="10001"/>
                  </a:ext>
                </a:extLst>
              </a:tr>
              <a:tr h="666328">
                <a:tc>
                  <a:txBody>
                    <a:bodyPr/>
                    <a:lstStyle/>
                    <a:p>
                      <a:pPr indent="347345" algn="l">
                        <a:spcAft>
                          <a:spcPts val="300"/>
                        </a:spcAft>
                        <a:tabLst>
                          <a:tab pos="342900" algn="l"/>
                          <a:tab pos="685800" algn="l"/>
                          <a:tab pos="1028700" algn="l"/>
                        </a:tabLst>
                      </a:pPr>
                      <a:r>
                        <a:rPr lang="en-GB" sz="2000" dirty="0">
                          <a:solidFill>
                            <a:srgbClr val="000000"/>
                          </a:solidFill>
                          <a:latin typeface="+mj-lt"/>
                          <a:ea typeface="Times New Roman"/>
                          <a:cs typeface="Arial"/>
                        </a:rPr>
                        <a:t>Requirements document </a:t>
                      </a:r>
                      <a:r>
                        <a:rPr lang="en-GB" sz="2000" dirty="0" smtClean="0">
                          <a:solidFill>
                            <a:srgbClr val="000000"/>
                          </a:solidFill>
                          <a:latin typeface="+mj-lt"/>
                          <a:ea typeface="Times New Roman"/>
                          <a:cs typeface="Arial"/>
                        </a:rPr>
                        <a:t>structure</a:t>
                      </a:r>
                      <a:endParaRPr lang="en-GB" sz="2000" dirty="0">
                        <a:solidFill>
                          <a:srgbClr val="000000"/>
                        </a:solidFill>
                        <a:latin typeface="+mj-lt"/>
                        <a:ea typeface="Times New Roman"/>
                        <a:cs typeface="Arial"/>
                      </a:endParaRPr>
                    </a:p>
                  </a:txBody>
                  <a:tcPr marL="68580" marR="68580" marT="0" marB="0" anchor="ctr"/>
                </a:tc>
                <a:tc>
                  <a:txBody>
                    <a:bodyPr/>
                    <a:lstStyle/>
                    <a:p>
                      <a:pPr indent="347345" algn="just">
                        <a:spcAft>
                          <a:spcPts val="300"/>
                        </a:spcAft>
                        <a:tabLst>
                          <a:tab pos="342900" algn="l"/>
                          <a:tab pos="685800" algn="l"/>
                          <a:tab pos="1028700" algn="l"/>
                        </a:tabLst>
                      </a:pPr>
                      <a:r>
                        <a:rPr lang="en-GB" sz="2000" dirty="0">
                          <a:solidFill>
                            <a:srgbClr val="000000"/>
                          </a:solidFill>
                          <a:latin typeface="+mj-lt"/>
                          <a:ea typeface="Times New Roman"/>
                          <a:cs typeface="Arial"/>
                        </a:rPr>
                        <a:t>Submission of new code </a:t>
                      </a:r>
                      <a:r>
                        <a:rPr lang="en-GB" sz="2000" dirty="0" smtClean="0">
                          <a:solidFill>
                            <a:srgbClr val="000000"/>
                          </a:solidFill>
                          <a:latin typeface="+mj-lt"/>
                          <a:ea typeface="Times New Roman"/>
                          <a:cs typeface="Arial"/>
                        </a:rPr>
                        <a:t>for</a:t>
                      </a:r>
                      <a:r>
                        <a:rPr lang="en-GB" sz="2000" baseline="0" dirty="0" smtClean="0">
                          <a:solidFill>
                            <a:srgbClr val="000000"/>
                          </a:solidFill>
                          <a:latin typeface="+mj-lt"/>
                          <a:ea typeface="Times New Roman"/>
                          <a:cs typeface="Arial"/>
                        </a:rPr>
                        <a:t> </a:t>
                      </a:r>
                      <a:r>
                        <a:rPr lang="en-GB" sz="2000" dirty="0" smtClean="0">
                          <a:solidFill>
                            <a:srgbClr val="000000"/>
                          </a:solidFill>
                          <a:latin typeface="+mj-lt"/>
                          <a:ea typeface="Times New Roman"/>
                          <a:cs typeface="Arial"/>
                        </a:rPr>
                        <a:t>system </a:t>
                      </a:r>
                      <a:r>
                        <a:rPr lang="en-GB" sz="2000" dirty="0">
                          <a:solidFill>
                            <a:srgbClr val="000000"/>
                          </a:solidFill>
                          <a:latin typeface="+mj-lt"/>
                          <a:ea typeface="Times New Roman"/>
                          <a:cs typeface="Arial"/>
                        </a:rPr>
                        <a:t>building</a:t>
                      </a:r>
                    </a:p>
                  </a:txBody>
                  <a:tcPr marL="68580" marR="68580" marT="0" marB="0" anchor="ctr"/>
                </a:tc>
                <a:extLst>
                  <a:ext uri="{0D108BD9-81ED-4DB2-BD59-A6C34878D82A}">
                    <a16:rowId xmlns:a16="http://schemas.microsoft.com/office/drawing/2014/main" val="10002"/>
                  </a:ext>
                </a:extLst>
              </a:tr>
              <a:tr h="469970">
                <a:tc>
                  <a:txBody>
                    <a:bodyPr/>
                    <a:lstStyle/>
                    <a:p>
                      <a:pPr indent="347345" algn="l">
                        <a:spcAft>
                          <a:spcPts val="300"/>
                        </a:spcAft>
                        <a:tabLst>
                          <a:tab pos="342900" algn="l"/>
                          <a:tab pos="685800" algn="l"/>
                          <a:tab pos="1028700" algn="l"/>
                        </a:tabLst>
                      </a:pPr>
                      <a:r>
                        <a:rPr lang="en-GB" sz="2000">
                          <a:solidFill>
                            <a:srgbClr val="000000"/>
                          </a:solidFill>
                          <a:latin typeface="+mj-lt"/>
                          <a:ea typeface="Times New Roman"/>
                          <a:cs typeface="Arial"/>
                        </a:rPr>
                        <a:t>Method header format</a:t>
                      </a:r>
                    </a:p>
                  </a:txBody>
                  <a:tcPr marL="68580" marR="68580" marT="0" marB="0" anchor="ctr"/>
                </a:tc>
                <a:tc>
                  <a:txBody>
                    <a:bodyPr/>
                    <a:lstStyle/>
                    <a:p>
                      <a:pPr indent="347345" algn="just">
                        <a:spcAft>
                          <a:spcPts val="300"/>
                        </a:spcAft>
                        <a:tabLst>
                          <a:tab pos="342900" algn="l"/>
                          <a:tab pos="685800" algn="l"/>
                          <a:tab pos="1028700" algn="l"/>
                        </a:tabLst>
                      </a:pPr>
                      <a:r>
                        <a:rPr lang="en-GB" sz="2000">
                          <a:solidFill>
                            <a:srgbClr val="000000"/>
                          </a:solidFill>
                          <a:latin typeface="+mj-lt"/>
                          <a:ea typeface="Times New Roman"/>
                          <a:cs typeface="Arial"/>
                        </a:rPr>
                        <a:t>Version release process</a:t>
                      </a:r>
                    </a:p>
                  </a:txBody>
                  <a:tcPr marL="68580" marR="68580" marT="0" marB="0" anchor="ctr"/>
                </a:tc>
                <a:extLst>
                  <a:ext uri="{0D108BD9-81ED-4DB2-BD59-A6C34878D82A}">
                    <a16:rowId xmlns:a16="http://schemas.microsoft.com/office/drawing/2014/main" val="10003"/>
                  </a:ext>
                </a:extLst>
              </a:tr>
              <a:tr h="469970">
                <a:tc>
                  <a:txBody>
                    <a:bodyPr/>
                    <a:lstStyle/>
                    <a:p>
                      <a:pPr indent="347345" algn="l">
                        <a:spcAft>
                          <a:spcPts val="300"/>
                        </a:spcAft>
                        <a:tabLst>
                          <a:tab pos="342900" algn="l"/>
                          <a:tab pos="685800" algn="l"/>
                          <a:tab pos="1028700" algn="l"/>
                        </a:tabLst>
                      </a:pPr>
                      <a:r>
                        <a:rPr lang="en-GB" sz="2000">
                          <a:solidFill>
                            <a:srgbClr val="000000"/>
                          </a:solidFill>
                          <a:latin typeface="+mj-lt"/>
                          <a:ea typeface="Times New Roman"/>
                          <a:cs typeface="Arial"/>
                        </a:rPr>
                        <a:t>Java programming style</a:t>
                      </a:r>
                    </a:p>
                  </a:txBody>
                  <a:tcPr marL="68580" marR="68580" marT="0" marB="0" anchor="ctr"/>
                </a:tc>
                <a:tc>
                  <a:txBody>
                    <a:bodyPr/>
                    <a:lstStyle/>
                    <a:p>
                      <a:pPr indent="347345" algn="just">
                        <a:spcAft>
                          <a:spcPts val="300"/>
                        </a:spcAft>
                        <a:tabLst>
                          <a:tab pos="342900" algn="l"/>
                          <a:tab pos="685800" algn="l"/>
                          <a:tab pos="1028700" algn="l"/>
                        </a:tabLst>
                      </a:pPr>
                      <a:r>
                        <a:rPr lang="en-GB" sz="2000">
                          <a:solidFill>
                            <a:srgbClr val="000000"/>
                          </a:solidFill>
                          <a:latin typeface="+mj-lt"/>
                          <a:ea typeface="Times New Roman"/>
                          <a:cs typeface="Arial"/>
                        </a:rPr>
                        <a:t>Project plan approval process</a:t>
                      </a:r>
                    </a:p>
                  </a:txBody>
                  <a:tcPr marL="68580" marR="68580" marT="0" marB="0" anchor="ctr"/>
                </a:tc>
                <a:extLst>
                  <a:ext uri="{0D108BD9-81ED-4DB2-BD59-A6C34878D82A}">
                    <a16:rowId xmlns:a16="http://schemas.microsoft.com/office/drawing/2014/main" val="10004"/>
                  </a:ext>
                </a:extLst>
              </a:tr>
              <a:tr h="469970">
                <a:tc>
                  <a:txBody>
                    <a:bodyPr/>
                    <a:lstStyle/>
                    <a:p>
                      <a:pPr indent="347345" algn="l">
                        <a:spcAft>
                          <a:spcPts val="300"/>
                        </a:spcAft>
                        <a:tabLst>
                          <a:tab pos="342900" algn="l"/>
                          <a:tab pos="685800" algn="l"/>
                          <a:tab pos="1028700" algn="l"/>
                        </a:tabLst>
                      </a:pPr>
                      <a:r>
                        <a:rPr lang="en-GB" sz="2000">
                          <a:solidFill>
                            <a:srgbClr val="000000"/>
                          </a:solidFill>
                          <a:latin typeface="+mj-lt"/>
                          <a:ea typeface="Times New Roman"/>
                          <a:cs typeface="Arial"/>
                        </a:rPr>
                        <a:t>Project plan format</a:t>
                      </a:r>
                    </a:p>
                  </a:txBody>
                  <a:tcPr marL="68580" marR="68580" marT="0" marB="0" anchor="ctr"/>
                </a:tc>
                <a:tc>
                  <a:txBody>
                    <a:bodyPr/>
                    <a:lstStyle/>
                    <a:p>
                      <a:pPr indent="347345" algn="just">
                        <a:spcAft>
                          <a:spcPts val="300"/>
                        </a:spcAft>
                        <a:tabLst>
                          <a:tab pos="342900" algn="l"/>
                          <a:tab pos="685800" algn="l"/>
                          <a:tab pos="1028700" algn="l"/>
                        </a:tabLst>
                      </a:pPr>
                      <a:r>
                        <a:rPr lang="en-GB" sz="2000">
                          <a:solidFill>
                            <a:srgbClr val="000000"/>
                          </a:solidFill>
                          <a:latin typeface="+mj-lt"/>
                          <a:ea typeface="Times New Roman"/>
                          <a:cs typeface="Arial"/>
                        </a:rPr>
                        <a:t>Change control process</a:t>
                      </a:r>
                    </a:p>
                  </a:txBody>
                  <a:tcPr marL="68580" marR="68580" marT="0" marB="0" anchor="ctr"/>
                </a:tc>
                <a:extLst>
                  <a:ext uri="{0D108BD9-81ED-4DB2-BD59-A6C34878D82A}">
                    <a16:rowId xmlns:a16="http://schemas.microsoft.com/office/drawing/2014/main" val="10005"/>
                  </a:ext>
                </a:extLst>
              </a:tr>
              <a:tr h="469970">
                <a:tc>
                  <a:txBody>
                    <a:bodyPr/>
                    <a:lstStyle/>
                    <a:p>
                      <a:pPr indent="347345" algn="l">
                        <a:spcAft>
                          <a:spcPts val="300"/>
                        </a:spcAft>
                        <a:tabLst>
                          <a:tab pos="342900" algn="l"/>
                          <a:tab pos="685800" algn="l"/>
                          <a:tab pos="1028700" algn="l"/>
                        </a:tabLst>
                      </a:pPr>
                      <a:r>
                        <a:rPr lang="en-GB" sz="2000">
                          <a:solidFill>
                            <a:srgbClr val="000000"/>
                          </a:solidFill>
                          <a:latin typeface="+mj-lt"/>
                          <a:ea typeface="Times New Roman"/>
                          <a:cs typeface="Arial"/>
                        </a:rPr>
                        <a:t>Change request form</a:t>
                      </a:r>
                    </a:p>
                  </a:txBody>
                  <a:tcPr marL="68580" marR="68580" marT="0" marB="0" anchor="ctr"/>
                </a:tc>
                <a:tc>
                  <a:txBody>
                    <a:bodyPr/>
                    <a:lstStyle/>
                    <a:p>
                      <a:pPr indent="347345" algn="just">
                        <a:spcAft>
                          <a:spcPts val="300"/>
                        </a:spcAft>
                        <a:tabLst>
                          <a:tab pos="342900" algn="l"/>
                          <a:tab pos="685800" algn="l"/>
                          <a:tab pos="1028700" algn="l"/>
                        </a:tabLst>
                      </a:pPr>
                      <a:r>
                        <a:rPr lang="en-GB" sz="2000" dirty="0">
                          <a:solidFill>
                            <a:srgbClr val="000000"/>
                          </a:solidFill>
                          <a:latin typeface="+mj-lt"/>
                          <a:ea typeface="Times New Roman"/>
                          <a:cs typeface="Arial"/>
                        </a:rPr>
                        <a:t>Test recording </a:t>
                      </a:r>
                      <a:r>
                        <a:rPr lang="en-GB" sz="2000" dirty="0" smtClean="0">
                          <a:solidFill>
                            <a:srgbClr val="000000"/>
                          </a:solidFill>
                          <a:latin typeface="+mj-lt"/>
                          <a:ea typeface="Times New Roman"/>
                          <a:cs typeface="Arial"/>
                        </a:rPr>
                        <a:t>process</a:t>
                      </a:r>
                      <a:endParaRPr lang="en-GB" sz="2000" dirty="0">
                        <a:solidFill>
                          <a:srgbClr val="000000"/>
                        </a:solidFill>
                        <a:latin typeface="+mj-lt"/>
                        <a:ea typeface="Times New Roman"/>
                        <a:cs typeface="Arial"/>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82914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id-ID" dirty="0"/>
          </a:p>
        </p:txBody>
      </p:sp>
      <p:sp>
        <p:nvSpPr>
          <p:cNvPr id="3" name="Content Placeholder 2"/>
          <p:cNvSpPr>
            <a:spLocks noGrp="1"/>
          </p:cNvSpPr>
          <p:nvPr>
            <p:ph idx="1"/>
          </p:nvPr>
        </p:nvSpPr>
        <p:spPr/>
        <p:txBody>
          <a:bodyPr anchor="t">
            <a:normAutofit/>
          </a:bodyPr>
          <a:lstStyle/>
          <a:p>
            <a:pPr lvl="0"/>
            <a:r>
              <a:rPr lang="en-US" dirty="0" smtClean="0"/>
              <a:t>Software Quality Management</a:t>
            </a:r>
          </a:p>
          <a:p>
            <a:pPr lvl="0"/>
            <a:r>
              <a:rPr lang="en-US" dirty="0" smtClean="0"/>
              <a:t>SQM Activities</a:t>
            </a:r>
            <a:endParaRPr lang="id-ID" dirty="0"/>
          </a:p>
          <a:p>
            <a:pPr lvl="0"/>
            <a:r>
              <a:rPr lang="en-US" dirty="0"/>
              <a:t>Software </a:t>
            </a:r>
            <a:r>
              <a:rPr lang="en-US" dirty="0" smtClean="0"/>
              <a:t>Quality </a:t>
            </a:r>
            <a:r>
              <a:rPr lang="en-US" dirty="0"/>
              <a:t>attributes</a:t>
            </a:r>
            <a:endParaRPr lang="id-ID" dirty="0"/>
          </a:p>
          <a:p>
            <a:pPr lvl="0"/>
            <a:r>
              <a:rPr lang="en-US" dirty="0" smtClean="0"/>
              <a:t>ISO 9001 </a:t>
            </a:r>
            <a:r>
              <a:rPr lang="en-US" dirty="0"/>
              <a:t>Quality </a:t>
            </a:r>
            <a:r>
              <a:rPr lang="en-US" dirty="0" smtClean="0"/>
              <a:t>Management Standards </a:t>
            </a:r>
            <a:endParaRPr lang="id-ID" dirty="0"/>
          </a:p>
          <a:p>
            <a:r>
              <a:rPr lang="en-US" dirty="0" smtClean="0"/>
              <a:t>Software Reviews </a:t>
            </a:r>
            <a:r>
              <a:rPr lang="en-US" smtClean="0"/>
              <a:t>and Inspections</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800910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Problems with Standards</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Content Placeholder 2"/>
          <p:cNvSpPr>
            <a:spLocks noGrp="1"/>
          </p:cNvSpPr>
          <p:nvPr>
            <p:ph idx="1"/>
          </p:nvPr>
        </p:nvSpPr>
        <p:spPr>
          <a:xfrm>
            <a:off x="1484310" y="1728789"/>
            <a:ext cx="10018713" cy="4062412"/>
          </a:xfrm>
        </p:spPr>
        <p:txBody>
          <a:bodyPr anchor="t"/>
          <a:lstStyle/>
          <a:p>
            <a:r>
              <a:rPr lang="en-GB" dirty="0"/>
              <a:t>They may not be seen as relevant and up-to-date by software engineers.</a:t>
            </a:r>
          </a:p>
          <a:p>
            <a:r>
              <a:rPr lang="en-GB" dirty="0"/>
              <a:t>They often involve too much bureaucratic form filling.</a:t>
            </a:r>
          </a:p>
          <a:p>
            <a:r>
              <a:rPr lang="en-GB" dirty="0"/>
              <a:t>If they are unsupported by software tools, tedious form filling work is often involved to maintain the documentation associated with the standards</a:t>
            </a:r>
            <a:r>
              <a:rPr lang="en-GB" dirty="0" smtClean="0"/>
              <a:t>.</a:t>
            </a:r>
            <a:endParaRPr lang="en-GB" dirty="0"/>
          </a:p>
        </p:txBody>
      </p:sp>
    </p:spTree>
    <p:extLst>
      <p:ext uri="{BB962C8B-B14F-4D97-AF65-F5344CB8AC3E}">
        <p14:creationId xmlns:p14="http://schemas.microsoft.com/office/powerpoint/2010/main" val="2072249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ISO 9001 Standards Framework</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Content Placeholder 2"/>
          <p:cNvSpPr>
            <a:spLocks noGrp="1"/>
          </p:cNvSpPr>
          <p:nvPr>
            <p:ph idx="1"/>
          </p:nvPr>
        </p:nvSpPr>
        <p:spPr>
          <a:xfrm>
            <a:off x="1484310" y="1728789"/>
            <a:ext cx="10018713" cy="4062412"/>
          </a:xfrm>
        </p:spPr>
        <p:txBody>
          <a:bodyPr anchor="t"/>
          <a:lstStyle/>
          <a:p>
            <a:r>
              <a:rPr lang="en-GB" dirty="0"/>
              <a:t>An international set of standards that can be used as a basis for developing quality management systems.</a:t>
            </a:r>
          </a:p>
          <a:p>
            <a:r>
              <a:rPr lang="en-US" dirty="0"/>
              <a:t>ISO 9001, the most general of these standards, applies to organizations that design, develop and maintain products, including software. </a:t>
            </a:r>
            <a:endParaRPr lang="en-GB" dirty="0"/>
          </a:p>
          <a:p>
            <a:r>
              <a:rPr lang="en-US" dirty="0"/>
              <a:t>The ISO 9001 standard is a framework for developing software standards.</a:t>
            </a:r>
          </a:p>
          <a:p>
            <a:pPr lvl="1"/>
            <a:r>
              <a:rPr lang="en-US" dirty="0" smtClean="0"/>
              <a:t> It sets out general quality principles, describes quality processes in general and lays out the organizational standards and procedures that should be defined. These should be documented in an organizational quality manual.</a:t>
            </a:r>
            <a:endParaRPr lang="en-GB" dirty="0"/>
          </a:p>
        </p:txBody>
      </p:sp>
    </p:spTree>
    <p:extLst>
      <p:ext uri="{BB962C8B-B14F-4D97-AF65-F5344CB8AC3E}">
        <p14:creationId xmlns:p14="http://schemas.microsoft.com/office/powerpoint/2010/main" val="2332821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ISO 9001 Core Processes</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pic>
        <p:nvPicPr>
          <p:cNvPr id="6" name="Content Placeholder 5"/>
          <p:cNvPicPr>
            <a:picLocks noGrp="1" noChangeAspect="1"/>
          </p:cNvPicPr>
          <p:nvPr>
            <p:ph idx="1"/>
          </p:nvPr>
        </p:nvPicPr>
        <p:blipFill>
          <a:blip r:embed="rId2"/>
          <a:stretch>
            <a:fillRect/>
          </a:stretch>
        </p:blipFill>
        <p:spPr>
          <a:xfrm>
            <a:off x="3864768" y="1459706"/>
            <a:ext cx="5236369" cy="4658828"/>
          </a:xfrm>
          <a:prstGeom prst="rect">
            <a:avLst/>
          </a:prstGeom>
        </p:spPr>
      </p:pic>
    </p:spTree>
    <p:extLst>
      <p:ext uri="{BB962C8B-B14F-4D97-AF65-F5344CB8AC3E}">
        <p14:creationId xmlns:p14="http://schemas.microsoft.com/office/powerpoint/2010/main" val="903275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ISO </a:t>
            </a:r>
            <a:r>
              <a:rPr lang="en-US" dirty="0"/>
              <a:t>9001 and </a:t>
            </a:r>
            <a:r>
              <a:rPr lang="en-US" dirty="0" smtClean="0"/>
              <a:t>Quality Management</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pic>
        <p:nvPicPr>
          <p:cNvPr id="5" name="Content Placeholder 4"/>
          <p:cNvPicPr>
            <a:picLocks noGrp="1" noChangeAspect="1"/>
          </p:cNvPicPr>
          <p:nvPr>
            <p:ph idx="1"/>
          </p:nvPr>
        </p:nvPicPr>
        <p:blipFill>
          <a:blip r:embed="rId2"/>
          <a:stretch>
            <a:fillRect/>
          </a:stretch>
        </p:blipFill>
        <p:spPr>
          <a:xfrm>
            <a:off x="2748524" y="1538287"/>
            <a:ext cx="7572909" cy="4648200"/>
          </a:xfrm>
          <a:prstGeom prst="rect">
            <a:avLst/>
          </a:prstGeom>
        </p:spPr>
      </p:pic>
    </p:spTree>
    <p:extLst>
      <p:ext uri="{BB962C8B-B14F-4D97-AF65-F5344CB8AC3E}">
        <p14:creationId xmlns:p14="http://schemas.microsoft.com/office/powerpoint/2010/main" val="1074729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ISO </a:t>
            </a:r>
            <a:r>
              <a:rPr lang="en-US" dirty="0"/>
              <a:t>9001 </a:t>
            </a:r>
            <a:r>
              <a:rPr lang="en-US" dirty="0" smtClean="0"/>
              <a:t>Certification</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Content Placeholder 2"/>
          <p:cNvSpPr>
            <a:spLocks noGrp="1"/>
          </p:cNvSpPr>
          <p:nvPr>
            <p:ph idx="1"/>
          </p:nvPr>
        </p:nvSpPr>
        <p:spPr>
          <a:xfrm>
            <a:off x="1484310" y="1628775"/>
            <a:ext cx="10018713" cy="4162425"/>
          </a:xfrm>
        </p:spPr>
        <p:txBody>
          <a:bodyPr anchor="t"/>
          <a:lstStyle/>
          <a:p>
            <a:r>
              <a:rPr lang="en-GB" dirty="0"/>
              <a:t>Quality standards and procedures should be documented in an organisational quality manual.</a:t>
            </a:r>
          </a:p>
          <a:p>
            <a:r>
              <a:rPr lang="en-GB" dirty="0"/>
              <a:t>An external body may certify that an organisation’s quality manual conforms to ISO 9000 standards.</a:t>
            </a:r>
          </a:p>
          <a:p>
            <a:r>
              <a:rPr lang="en-GB" dirty="0"/>
              <a:t>Some customers require suppliers to be ISO 9000 certified although the need for flexibility here is increasingly recognised</a:t>
            </a:r>
            <a:r>
              <a:rPr lang="en-GB" dirty="0" smtClean="0"/>
              <a:t>.</a:t>
            </a:r>
            <a:endParaRPr lang="en-GB" dirty="0"/>
          </a:p>
        </p:txBody>
      </p:sp>
    </p:spTree>
    <p:extLst>
      <p:ext uri="{BB962C8B-B14F-4D97-AF65-F5344CB8AC3E}">
        <p14:creationId xmlns:p14="http://schemas.microsoft.com/office/powerpoint/2010/main" val="3743412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Reviews and Inspections</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Content Placeholder 2"/>
          <p:cNvSpPr>
            <a:spLocks noGrp="1"/>
          </p:cNvSpPr>
          <p:nvPr>
            <p:ph idx="1"/>
          </p:nvPr>
        </p:nvSpPr>
        <p:spPr>
          <a:xfrm>
            <a:off x="1484310" y="1628775"/>
            <a:ext cx="10018713" cy="4162425"/>
          </a:xfrm>
        </p:spPr>
        <p:txBody>
          <a:bodyPr anchor="t">
            <a:normAutofit/>
          </a:bodyPr>
          <a:lstStyle/>
          <a:p>
            <a:r>
              <a:rPr lang="en-GB" dirty="0"/>
              <a:t>A group examines part or all of a process or system and its documentation to find potential problems.</a:t>
            </a:r>
          </a:p>
          <a:p>
            <a:r>
              <a:rPr lang="en-GB" dirty="0"/>
              <a:t>Software or documents may be 'signed off' at a </a:t>
            </a:r>
            <a:r>
              <a:rPr lang="en-GB" dirty="0" smtClean="0"/>
              <a:t> review </a:t>
            </a:r>
            <a:r>
              <a:rPr lang="en-GB" dirty="0"/>
              <a:t>which signifies that progress to the next </a:t>
            </a:r>
            <a:r>
              <a:rPr lang="en-GB" dirty="0" smtClean="0"/>
              <a:t> development </a:t>
            </a:r>
            <a:r>
              <a:rPr lang="en-GB" dirty="0"/>
              <a:t>stage has been approved by </a:t>
            </a:r>
            <a:r>
              <a:rPr lang="en-GB" dirty="0" smtClean="0"/>
              <a:t>management</a:t>
            </a:r>
            <a:r>
              <a:rPr lang="en-GB" dirty="0"/>
              <a:t>.</a:t>
            </a:r>
          </a:p>
          <a:p>
            <a:r>
              <a:rPr lang="en-GB" dirty="0"/>
              <a:t>There are different types of review with different objectives</a:t>
            </a:r>
          </a:p>
          <a:p>
            <a:pPr lvl="1"/>
            <a:r>
              <a:rPr lang="en-GB" dirty="0"/>
              <a:t>Inspections for defect removal (product);</a:t>
            </a:r>
          </a:p>
          <a:p>
            <a:pPr lvl="1"/>
            <a:r>
              <a:rPr lang="en-GB" dirty="0"/>
              <a:t>Reviews for progress assessment (product and process);</a:t>
            </a:r>
          </a:p>
          <a:p>
            <a:pPr lvl="1"/>
            <a:r>
              <a:rPr lang="en-GB" dirty="0"/>
              <a:t>Quality reviews (product and standards).</a:t>
            </a:r>
          </a:p>
        </p:txBody>
      </p:sp>
    </p:spTree>
    <p:extLst>
      <p:ext uri="{BB962C8B-B14F-4D97-AF65-F5344CB8AC3E}">
        <p14:creationId xmlns:p14="http://schemas.microsoft.com/office/powerpoint/2010/main" val="1164899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Quality Reviews</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Content Placeholder 2"/>
          <p:cNvSpPr>
            <a:spLocks noGrp="1"/>
          </p:cNvSpPr>
          <p:nvPr>
            <p:ph idx="1"/>
          </p:nvPr>
        </p:nvSpPr>
        <p:spPr>
          <a:xfrm>
            <a:off x="1484310" y="1628775"/>
            <a:ext cx="10018713" cy="4162425"/>
          </a:xfrm>
        </p:spPr>
        <p:txBody>
          <a:bodyPr anchor="t">
            <a:normAutofit/>
          </a:bodyPr>
          <a:lstStyle/>
          <a:p>
            <a:r>
              <a:rPr lang="en-GB" dirty="0"/>
              <a:t>A group of people carefully examine part or all </a:t>
            </a:r>
            <a:r>
              <a:rPr lang="en-GB" dirty="0" smtClean="0"/>
              <a:t> of </a:t>
            </a:r>
            <a:r>
              <a:rPr lang="en-GB" dirty="0"/>
              <a:t>a software system and its associated </a:t>
            </a:r>
            <a:r>
              <a:rPr lang="en-GB" dirty="0" smtClean="0"/>
              <a:t> documentation</a:t>
            </a:r>
            <a:r>
              <a:rPr lang="en-GB" dirty="0"/>
              <a:t>.</a:t>
            </a:r>
          </a:p>
          <a:p>
            <a:r>
              <a:rPr lang="en-GB" dirty="0"/>
              <a:t>Code, designs, specifications, test plans, </a:t>
            </a:r>
            <a:r>
              <a:rPr lang="en-GB" dirty="0" smtClean="0"/>
              <a:t> standards</a:t>
            </a:r>
            <a:r>
              <a:rPr lang="en-GB" dirty="0"/>
              <a:t>, etc. can all be reviewed.</a:t>
            </a:r>
          </a:p>
          <a:p>
            <a:r>
              <a:rPr lang="en-GB" dirty="0"/>
              <a:t>Software or documents may be 'signed off' at a </a:t>
            </a:r>
            <a:r>
              <a:rPr lang="en-GB" dirty="0" smtClean="0"/>
              <a:t> review </a:t>
            </a:r>
            <a:r>
              <a:rPr lang="en-GB" dirty="0"/>
              <a:t>which signifies that progress to the next </a:t>
            </a:r>
            <a:r>
              <a:rPr lang="en-GB" dirty="0" smtClean="0"/>
              <a:t> development </a:t>
            </a:r>
            <a:r>
              <a:rPr lang="en-GB" dirty="0"/>
              <a:t>stage has been approved by </a:t>
            </a:r>
            <a:r>
              <a:rPr lang="en-GB" dirty="0" smtClean="0"/>
              <a:t> management</a:t>
            </a:r>
            <a:r>
              <a:rPr lang="en-GB" dirty="0"/>
              <a:t>.</a:t>
            </a:r>
          </a:p>
        </p:txBody>
      </p:sp>
    </p:spTree>
    <p:extLst>
      <p:ext uri="{BB962C8B-B14F-4D97-AF65-F5344CB8AC3E}">
        <p14:creationId xmlns:p14="http://schemas.microsoft.com/office/powerpoint/2010/main" val="3217950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Software Reviews Process</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pic>
        <p:nvPicPr>
          <p:cNvPr id="5" name="Content Placeholder 4"/>
          <p:cNvPicPr>
            <a:picLocks noGrp="1" noChangeAspect="1"/>
          </p:cNvPicPr>
          <p:nvPr>
            <p:ph idx="1"/>
          </p:nvPr>
        </p:nvPicPr>
        <p:blipFill>
          <a:blip r:embed="rId3"/>
          <a:stretch>
            <a:fillRect/>
          </a:stretch>
        </p:blipFill>
        <p:spPr>
          <a:xfrm>
            <a:off x="1437555" y="1858758"/>
            <a:ext cx="10112223" cy="2605088"/>
          </a:xfrm>
          <a:prstGeom prst="rect">
            <a:avLst/>
          </a:prstGeom>
        </p:spPr>
      </p:pic>
    </p:spTree>
    <p:extLst>
      <p:ext uri="{BB962C8B-B14F-4D97-AF65-F5344CB8AC3E}">
        <p14:creationId xmlns:p14="http://schemas.microsoft.com/office/powerpoint/2010/main" val="2980633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smtClean="0"/>
              <a:t>Program inspections</a:t>
            </a:r>
            <a:endParaRPr lang="en-GB" dirty="0"/>
          </a:p>
        </p:txBody>
      </p:sp>
      <p:sp>
        <p:nvSpPr>
          <p:cNvPr id="56323" name="Rectangle 3"/>
          <p:cNvSpPr>
            <a:spLocks noGrp="1" noChangeArrowheads="1"/>
          </p:cNvSpPr>
          <p:nvPr>
            <p:ph type="body" idx="1"/>
          </p:nvPr>
        </p:nvSpPr>
        <p:spPr/>
        <p:txBody>
          <a:bodyPr>
            <a:normAutofit fontScale="92500"/>
          </a:bodyPr>
          <a:lstStyle/>
          <a:p>
            <a:r>
              <a:rPr lang="en-GB" dirty="0"/>
              <a:t>These are peer reviews where engineers examine the source of a system with the aim of discovering anomalies and defects.</a:t>
            </a:r>
          </a:p>
          <a:p>
            <a:r>
              <a:rPr lang="en-GB" dirty="0"/>
              <a:t>Inspections do not require execution of a system so may be used before implementation.</a:t>
            </a:r>
          </a:p>
          <a:p>
            <a:r>
              <a:rPr lang="en-GB" dirty="0"/>
              <a:t>They may be applied to any representation of the system (requirements, design</a:t>
            </a:r>
            <a:r>
              <a:rPr lang="en-GB" dirty="0" smtClean="0"/>
              <a:t>, configuration </a:t>
            </a:r>
            <a:r>
              <a:rPr lang="en-GB" dirty="0"/>
              <a:t>data, test data, etc.).</a:t>
            </a:r>
          </a:p>
          <a:p>
            <a:r>
              <a:rPr lang="en-GB" dirty="0"/>
              <a:t>They have been shown to be an effective technique for discovering program errors.</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695830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vert="horz" lIns="90840" tIns="44623" rIns="90840" bIns="44623" rtlCol="0" anchor="ctr">
            <a:normAutofit/>
          </a:bodyPr>
          <a:lstStyle/>
          <a:p>
            <a:r>
              <a:rPr lang="en-GB"/>
              <a:t>Inspection checklists</a:t>
            </a:r>
          </a:p>
        </p:txBody>
      </p:sp>
      <p:sp>
        <p:nvSpPr>
          <p:cNvPr id="68611" name="Rectangle 3"/>
          <p:cNvSpPr>
            <a:spLocks noGrp="1" noChangeArrowheads="1"/>
          </p:cNvSpPr>
          <p:nvPr>
            <p:ph type="body" idx="1"/>
          </p:nvPr>
        </p:nvSpPr>
        <p:spPr>
          <a:noFill/>
          <a:ln/>
        </p:spPr>
        <p:txBody>
          <a:bodyPr vert="horz" lIns="90840" tIns="44623" rIns="90840" bIns="44623" rtlCol="0" anchor="ctr">
            <a:normAutofit fontScale="92500" lnSpcReduction="10000"/>
          </a:bodyPr>
          <a:lstStyle/>
          <a:p>
            <a:r>
              <a:rPr lang="en-GB"/>
              <a:t>Checklist of common errors should be used to </a:t>
            </a:r>
            <a:br>
              <a:rPr lang="en-GB"/>
            </a:br>
            <a:r>
              <a:rPr lang="en-GB"/>
              <a:t>drive the inspection.</a:t>
            </a:r>
          </a:p>
          <a:p>
            <a:r>
              <a:rPr lang="en-GB"/>
              <a:t>Error checklists are programming language </a:t>
            </a:r>
            <a:br>
              <a:rPr lang="en-GB"/>
            </a:br>
            <a:r>
              <a:rPr lang="en-GB"/>
              <a:t>dependent and reflect the characteristic errors that are likely to arise in the language.</a:t>
            </a:r>
          </a:p>
          <a:p>
            <a:r>
              <a:rPr lang="en-GB"/>
              <a:t>In general, the 'weaker' the type checking, the larger the checklist.</a:t>
            </a:r>
          </a:p>
          <a:p>
            <a:r>
              <a:rPr lang="en-GB"/>
              <a:t>Examples: Initialisation, Constant naming, loop </a:t>
            </a:r>
            <a:br>
              <a:rPr lang="en-GB"/>
            </a:br>
            <a:r>
              <a:rPr lang="en-GB"/>
              <a:t>termination, array bounds, etc.</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2841449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Software Quality Management</a:t>
            </a:r>
            <a:endParaRPr lang="id-ID" dirty="0"/>
          </a:p>
        </p:txBody>
      </p:sp>
      <p:sp>
        <p:nvSpPr>
          <p:cNvPr id="3" name="Content Placeholder 2"/>
          <p:cNvSpPr>
            <a:spLocks noGrp="1"/>
          </p:cNvSpPr>
          <p:nvPr>
            <p:ph idx="1"/>
          </p:nvPr>
        </p:nvSpPr>
        <p:spPr>
          <a:xfrm>
            <a:off x="1484310" y="1928813"/>
            <a:ext cx="10018713" cy="4560480"/>
          </a:xfrm>
        </p:spPr>
        <p:txBody>
          <a:bodyPr anchor="t">
            <a:normAutofit/>
          </a:bodyPr>
          <a:lstStyle/>
          <a:p>
            <a:r>
              <a:rPr lang="en-US" dirty="0"/>
              <a:t>Concerned with </a:t>
            </a:r>
            <a:r>
              <a:rPr lang="en-US" dirty="0">
                <a:solidFill>
                  <a:srgbClr val="C00000"/>
                </a:solidFill>
              </a:rPr>
              <a:t>ensuring that </a:t>
            </a:r>
            <a:r>
              <a:rPr lang="en-US" dirty="0"/>
              <a:t>the required level of </a:t>
            </a:r>
            <a:r>
              <a:rPr lang="en-US" dirty="0">
                <a:solidFill>
                  <a:srgbClr val="C00000"/>
                </a:solidFill>
              </a:rPr>
              <a:t>quality is achieved </a:t>
            </a:r>
            <a:r>
              <a:rPr lang="en-US" dirty="0"/>
              <a:t>in a software product.</a:t>
            </a:r>
          </a:p>
          <a:p>
            <a:r>
              <a:rPr lang="en-US" dirty="0"/>
              <a:t>Three principal concerns:</a:t>
            </a:r>
          </a:p>
          <a:p>
            <a:pPr lvl="1"/>
            <a:r>
              <a:rPr lang="en-US" dirty="0"/>
              <a:t>At the </a:t>
            </a:r>
            <a:r>
              <a:rPr lang="en-US" dirty="0">
                <a:solidFill>
                  <a:srgbClr val="C00000"/>
                </a:solidFill>
              </a:rPr>
              <a:t>organizational level</a:t>
            </a:r>
            <a:r>
              <a:rPr lang="en-US" dirty="0"/>
              <a:t>, quality management is concerned with establishing a framework of organizational processes and standards that will lead to high-quality software. </a:t>
            </a:r>
          </a:p>
          <a:p>
            <a:pPr lvl="1"/>
            <a:r>
              <a:rPr lang="en-US" dirty="0"/>
              <a:t>At the </a:t>
            </a:r>
            <a:r>
              <a:rPr lang="en-US" dirty="0">
                <a:solidFill>
                  <a:srgbClr val="C00000"/>
                </a:solidFill>
              </a:rPr>
              <a:t>project level</a:t>
            </a:r>
            <a:r>
              <a:rPr lang="en-US" dirty="0"/>
              <a:t>, quality management involves the application of specific quality processes and checking that these planned processes have been followed. </a:t>
            </a:r>
          </a:p>
          <a:p>
            <a:pPr lvl="1"/>
            <a:r>
              <a:rPr lang="en-US" dirty="0"/>
              <a:t>At the </a:t>
            </a:r>
            <a:r>
              <a:rPr lang="en-US" dirty="0">
                <a:solidFill>
                  <a:srgbClr val="C00000"/>
                </a:solidFill>
              </a:rPr>
              <a:t>project level</a:t>
            </a:r>
            <a:r>
              <a:rPr lang="en-US" dirty="0"/>
              <a:t>, quality management is also concerned with establishing a quality plan for a project. The quality plan should set out the quality goals for the project and define what processes and standards are to be used.</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42541662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9223118"/>
              </p:ext>
            </p:extLst>
          </p:nvPr>
        </p:nvGraphicFramePr>
        <p:xfrm>
          <a:off x="1981200" y="2042160"/>
          <a:ext cx="9521825" cy="3870960"/>
        </p:xfrm>
        <a:graphic>
          <a:graphicData uri="http://schemas.openxmlformats.org/drawingml/2006/table">
            <a:tbl>
              <a:tblPr firstRow="1" bandRow="1">
                <a:tableStyleId>{5C22544A-7EE6-4342-B048-85BDC9FD1C3A}</a:tableStyleId>
              </a:tblPr>
              <a:tblGrid>
                <a:gridCol w="1833563">
                  <a:extLst>
                    <a:ext uri="{9D8B030D-6E8A-4147-A177-3AD203B41FA5}">
                      <a16:colId xmlns:a16="http://schemas.microsoft.com/office/drawing/2014/main" val="20000"/>
                    </a:ext>
                  </a:extLst>
                </a:gridCol>
                <a:gridCol w="7688262">
                  <a:extLst>
                    <a:ext uri="{9D8B030D-6E8A-4147-A177-3AD203B41FA5}">
                      <a16:colId xmlns:a16="http://schemas.microsoft.com/office/drawing/2014/main" val="20001"/>
                    </a:ext>
                  </a:extLst>
                </a:gridCol>
              </a:tblGrid>
              <a:tr h="370840">
                <a:tc>
                  <a:txBody>
                    <a:bodyPr/>
                    <a:lstStyle/>
                    <a:p>
                      <a:pPr algn="just">
                        <a:spcAft>
                          <a:spcPts val="0"/>
                        </a:spcAft>
                      </a:pPr>
                      <a:r>
                        <a:rPr lang="en-US" sz="1600" b="1" dirty="0" smtClean="0">
                          <a:solidFill>
                            <a:srgbClr val="000000"/>
                          </a:solidFill>
                          <a:latin typeface="+mj-lt"/>
                          <a:ea typeface="Times New Roman"/>
                          <a:cs typeface="Arial"/>
                        </a:rPr>
                        <a:t>Fault </a:t>
                      </a:r>
                      <a:r>
                        <a:rPr lang="en-US" sz="1600" b="1" dirty="0">
                          <a:solidFill>
                            <a:srgbClr val="000000"/>
                          </a:solidFill>
                          <a:latin typeface="+mj-lt"/>
                          <a:ea typeface="Times New Roman"/>
                          <a:cs typeface="Arial"/>
                        </a:rPr>
                        <a:t>class</a:t>
                      </a:r>
                      <a:endParaRPr lang="en-GB" sz="1600" b="1" dirty="0">
                        <a:solidFill>
                          <a:srgbClr val="000000"/>
                        </a:solidFill>
                        <a:latin typeface="+mj-lt"/>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mj-lt"/>
                          <a:ea typeface="Times New Roman"/>
                          <a:cs typeface="Arial"/>
                        </a:rPr>
                        <a:t>Inspection </a:t>
                      </a:r>
                      <a:r>
                        <a:rPr lang="en-US" sz="1600" b="1" dirty="0" smtClean="0">
                          <a:solidFill>
                            <a:srgbClr val="000000"/>
                          </a:solidFill>
                          <a:latin typeface="+mj-lt"/>
                          <a:ea typeface="Times New Roman"/>
                          <a:cs typeface="Arial"/>
                        </a:rPr>
                        <a:t>check</a:t>
                      </a:r>
                      <a:endParaRPr lang="en-GB" sz="1600" b="1" dirty="0">
                        <a:solidFill>
                          <a:srgbClr val="000000"/>
                        </a:solidFill>
                        <a:latin typeface="+mj-lt"/>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600" dirty="0" smtClean="0">
                          <a:solidFill>
                            <a:srgbClr val="000000"/>
                          </a:solidFill>
                          <a:latin typeface="+mj-lt"/>
                          <a:ea typeface="Times New Roman"/>
                          <a:cs typeface="Arial"/>
                        </a:rPr>
                        <a:t>Data </a:t>
                      </a:r>
                      <a:r>
                        <a:rPr lang="en-US" sz="1600" dirty="0">
                          <a:solidFill>
                            <a:srgbClr val="000000"/>
                          </a:solidFill>
                          <a:latin typeface="+mj-lt"/>
                          <a:ea typeface="Times New Roman"/>
                          <a:cs typeface="Arial"/>
                        </a:rPr>
                        <a:t>faults</a:t>
                      </a:r>
                      <a:endParaRPr lang="en-GB" sz="1600" dirty="0">
                        <a:solidFill>
                          <a:srgbClr val="000000"/>
                        </a:solidFill>
                        <a:latin typeface="+mj-lt"/>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mj-lt"/>
                          <a:ea typeface="Times New Roman"/>
                          <a:cs typeface="Arial"/>
                        </a:rPr>
                        <a:t>Are all program variables initialized before their values are used?</a:t>
                      </a:r>
                      <a:endParaRPr lang="en-GB" sz="1600">
                        <a:solidFill>
                          <a:srgbClr val="000000"/>
                        </a:solidFill>
                        <a:latin typeface="+mj-lt"/>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mj-lt"/>
                          <a:ea typeface="Times New Roman"/>
                          <a:cs typeface="Arial"/>
                        </a:rPr>
                        <a:t>Have all constants been named?</a:t>
                      </a:r>
                      <a:endParaRPr lang="en-GB" sz="1600">
                        <a:solidFill>
                          <a:srgbClr val="000000"/>
                        </a:solidFill>
                        <a:latin typeface="+mj-lt"/>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mj-lt"/>
                          <a:ea typeface="Times New Roman"/>
                          <a:cs typeface="Arial"/>
                        </a:rPr>
                        <a:t>Should the upper bound of arrays be equal to the size of the array or Size -1?</a:t>
                      </a:r>
                      <a:endParaRPr lang="en-GB" sz="1600">
                        <a:solidFill>
                          <a:srgbClr val="000000"/>
                        </a:solidFill>
                        <a:latin typeface="+mj-lt"/>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mj-lt"/>
                          <a:ea typeface="Times New Roman"/>
                          <a:cs typeface="Arial"/>
                        </a:rPr>
                        <a:t>If character strings are used, is a delimiter explicitly assigned?</a:t>
                      </a:r>
                      <a:endParaRPr lang="en-GB" sz="1600">
                        <a:solidFill>
                          <a:srgbClr val="000000"/>
                        </a:solidFill>
                        <a:latin typeface="+mj-lt"/>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mj-lt"/>
                          <a:ea typeface="Times New Roman"/>
                          <a:cs typeface="Arial"/>
                        </a:rPr>
                        <a:t>Is there any possibility of buffer overflow? </a:t>
                      </a:r>
                      <a:endParaRPr lang="en-GB" sz="1600">
                        <a:solidFill>
                          <a:srgbClr val="000000"/>
                        </a:solidFill>
                        <a:latin typeface="+mj-lt"/>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600">
                          <a:solidFill>
                            <a:srgbClr val="000000"/>
                          </a:solidFill>
                          <a:latin typeface="+mj-lt"/>
                          <a:ea typeface="Times New Roman"/>
                          <a:cs typeface="Arial"/>
                        </a:rPr>
                        <a:t>Control faults</a:t>
                      </a:r>
                      <a:endParaRPr lang="en-GB" sz="1600">
                        <a:solidFill>
                          <a:srgbClr val="000000"/>
                        </a:solidFill>
                        <a:latin typeface="+mj-lt"/>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mj-lt"/>
                          <a:ea typeface="Times New Roman"/>
                          <a:cs typeface="Arial"/>
                        </a:rPr>
                        <a:t>For each conditional statement, is the condition correct?</a:t>
                      </a:r>
                      <a:endParaRPr lang="en-GB" sz="1600">
                        <a:solidFill>
                          <a:srgbClr val="000000"/>
                        </a:solidFill>
                        <a:latin typeface="+mj-lt"/>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mj-lt"/>
                          <a:ea typeface="Times New Roman"/>
                          <a:cs typeface="Arial"/>
                        </a:rPr>
                        <a:t>Is each loop certain to terminate?</a:t>
                      </a:r>
                      <a:endParaRPr lang="en-GB" sz="1600">
                        <a:solidFill>
                          <a:srgbClr val="000000"/>
                        </a:solidFill>
                        <a:latin typeface="+mj-lt"/>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mj-lt"/>
                          <a:ea typeface="Times New Roman"/>
                          <a:cs typeface="Arial"/>
                        </a:rPr>
                        <a:t>Are compound statements correctly bracketed?</a:t>
                      </a:r>
                      <a:endParaRPr lang="en-GB" sz="1600">
                        <a:solidFill>
                          <a:srgbClr val="000000"/>
                        </a:solidFill>
                        <a:latin typeface="+mj-lt"/>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mj-lt"/>
                          <a:ea typeface="Times New Roman"/>
                          <a:cs typeface="Arial"/>
                        </a:rPr>
                        <a:t>In case statements, are all possible cases accounted for?</a:t>
                      </a:r>
                      <a:endParaRPr lang="en-GB" sz="1600">
                        <a:solidFill>
                          <a:srgbClr val="000000"/>
                        </a:solidFill>
                        <a:latin typeface="+mj-lt"/>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mj-lt"/>
                          <a:ea typeface="Times New Roman"/>
                          <a:cs typeface="Arial"/>
                        </a:rPr>
                        <a:t>If a break is required after each case in case statements, has it been included?</a:t>
                      </a:r>
                      <a:endParaRPr lang="en-GB" sz="1600">
                        <a:solidFill>
                          <a:srgbClr val="000000"/>
                        </a:solidFill>
                        <a:latin typeface="+mj-lt"/>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600">
                          <a:solidFill>
                            <a:srgbClr val="000000"/>
                          </a:solidFill>
                          <a:latin typeface="+mj-lt"/>
                          <a:ea typeface="Times New Roman"/>
                          <a:cs typeface="Arial"/>
                        </a:rPr>
                        <a:t>Input/output faults</a:t>
                      </a:r>
                      <a:endParaRPr lang="en-GB" sz="1600">
                        <a:solidFill>
                          <a:srgbClr val="000000"/>
                        </a:solidFill>
                        <a:latin typeface="+mj-lt"/>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mj-lt"/>
                          <a:ea typeface="Times New Roman"/>
                          <a:cs typeface="Arial"/>
                        </a:rPr>
                        <a:t>Are all input variables used?</a:t>
                      </a:r>
                      <a:endParaRPr lang="en-GB" sz="1600" dirty="0">
                        <a:solidFill>
                          <a:srgbClr val="000000"/>
                        </a:solidFill>
                        <a:latin typeface="+mj-lt"/>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mj-lt"/>
                          <a:ea typeface="Times New Roman"/>
                          <a:cs typeface="Arial"/>
                        </a:rPr>
                        <a:t>Are all output variables assigned a value before they are output?</a:t>
                      </a:r>
                      <a:endParaRPr lang="en-GB" sz="1600" dirty="0">
                        <a:solidFill>
                          <a:srgbClr val="000000"/>
                        </a:solidFill>
                        <a:latin typeface="+mj-lt"/>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mj-lt"/>
                          <a:ea typeface="Times New Roman"/>
                          <a:cs typeface="Arial"/>
                        </a:rPr>
                        <a:t>Can unexpected inputs cause corruption?</a:t>
                      </a:r>
                      <a:endParaRPr lang="en-GB" sz="1600" dirty="0">
                        <a:solidFill>
                          <a:srgbClr val="000000"/>
                        </a:solidFill>
                        <a:latin typeface="+mj-lt"/>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782838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t>
            </a:r>
            <a:r>
              <a:rPr lang="en-GB" dirty="0" err="1" smtClean="0"/>
              <a:t>b</a:t>
            </a:r>
            <a:r>
              <a:rPr lang="en-GB"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66204415"/>
              </p:ext>
            </p:extLst>
          </p:nvPr>
        </p:nvGraphicFramePr>
        <p:xfrm>
          <a:off x="1905000" y="1828800"/>
          <a:ext cx="9582150" cy="3992880"/>
        </p:xfrm>
        <a:graphic>
          <a:graphicData uri="http://schemas.openxmlformats.org/drawingml/2006/table">
            <a:tbl>
              <a:tblPr firstRow="1" bandRow="1">
                <a:tableStyleId>{5C22544A-7EE6-4342-B048-85BDC9FD1C3A}</a:tableStyleId>
              </a:tblPr>
              <a:tblGrid>
                <a:gridCol w="2542383">
                  <a:extLst>
                    <a:ext uri="{9D8B030D-6E8A-4147-A177-3AD203B41FA5}">
                      <a16:colId xmlns:a16="http://schemas.microsoft.com/office/drawing/2014/main" val="20000"/>
                    </a:ext>
                  </a:extLst>
                </a:gridCol>
                <a:gridCol w="7039767">
                  <a:extLst>
                    <a:ext uri="{9D8B030D-6E8A-4147-A177-3AD203B41FA5}">
                      <a16:colId xmlns:a16="http://schemas.microsoft.com/office/drawing/2014/main" val="20001"/>
                    </a:ext>
                  </a:extLst>
                </a:gridCol>
              </a:tblGrid>
              <a:tr h="370840">
                <a:tc>
                  <a:txBody>
                    <a:bodyPr/>
                    <a:lstStyle/>
                    <a:p>
                      <a:pPr algn="just">
                        <a:spcAft>
                          <a:spcPts val="0"/>
                        </a:spcAft>
                      </a:pPr>
                      <a:r>
                        <a:rPr lang="en-US" sz="1600" b="1" dirty="0" smtClean="0">
                          <a:solidFill>
                            <a:srgbClr val="000000"/>
                          </a:solidFill>
                          <a:latin typeface="+mj-lt"/>
                          <a:ea typeface="Times New Roman"/>
                          <a:cs typeface="Arial"/>
                        </a:rPr>
                        <a:t>Fault </a:t>
                      </a:r>
                      <a:r>
                        <a:rPr lang="en-US" sz="1600" b="1" dirty="0">
                          <a:solidFill>
                            <a:srgbClr val="000000"/>
                          </a:solidFill>
                          <a:latin typeface="+mj-lt"/>
                          <a:ea typeface="Times New Roman"/>
                          <a:cs typeface="Arial"/>
                        </a:rPr>
                        <a:t>class</a:t>
                      </a:r>
                      <a:endParaRPr lang="en-GB" sz="1600" b="1" dirty="0">
                        <a:solidFill>
                          <a:srgbClr val="000000"/>
                        </a:solidFill>
                        <a:latin typeface="+mj-lt"/>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mj-lt"/>
                          <a:ea typeface="Times New Roman"/>
                          <a:cs typeface="Arial"/>
                        </a:rPr>
                        <a:t>Inspection </a:t>
                      </a:r>
                      <a:r>
                        <a:rPr lang="en-US" sz="1600" b="1" dirty="0" smtClean="0">
                          <a:solidFill>
                            <a:srgbClr val="000000"/>
                          </a:solidFill>
                          <a:latin typeface="+mj-lt"/>
                          <a:ea typeface="Times New Roman"/>
                          <a:cs typeface="Arial"/>
                        </a:rPr>
                        <a:t>check</a:t>
                      </a:r>
                      <a:endParaRPr lang="en-GB" sz="1600" b="1" dirty="0">
                        <a:solidFill>
                          <a:srgbClr val="000000"/>
                        </a:solidFill>
                        <a:latin typeface="+mj-lt"/>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800" dirty="0">
                          <a:solidFill>
                            <a:srgbClr val="000000"/>
                          </a:solidFill>
                          <a:latin typeface="+mj-lt"/>
                          <a:ea typeface="Times New Roman"/>
                          <a:cs typeface="Arial"/>
                        </a:rPr>
                        <a:t>Interface faults</a:t>
                      </a:r>
                      <a:endParaRPr lang="en-GB" sz="1800" dirty="0">
                        <a:solidFill>
                          <a:srgbClr val="000000"/>
                        </a:solidFill>
                        <a:latin typeface="+mj-lt"/>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800">
                          <a:solidFill>
                            <a:srgbClr val="000000"/>
                          </a:solidFill>
                          <a:latin typeface="+mj-lt"/>
                          <a:ea typeface="Times New Roman"/>
                          <a:cs typeface="Arial"/>
                        </a:rPr>
                        <a:t>Do all function and method calls have the correct number of parameters?</a:t>
                      </a:r>
                      <a:endParaRPr lang="en-GB" sz="1800">
                        <a:solidFill>
                          <a:srgbClr val="000000"/>
                        </a:solidFill>
                        <a:latin typeface="+mj-lt"/>
                        <a:ea typeface="Times New Roman"/>
                        <a:cs typeface="Arial"/>
                      </a:endParaRPr>
                    </a:p>
                    <a:p>
                      <a:pPr marL="342900" lvl="0" indent="-342900" algn="just">
                        <a:spcAft>
                          <a:spcPts val="0"/>
                        </a:spcAft>
                        <a:buFont typeface="Symbol"/>
                        <a:buChar char=""/>
                        <a:tabLst>
                          <a:tab pos="228600" algn="l"/>
                        </a:tabLst>
                      </a:pPr>
                      <a:r>
                        <a:rPr lang="en-US" sz="1800">
                          <a:solidFill>
                            <a:srgbClr val="000000"/>
                          </a:solidFill>
                          <a:latin typeface="+mj-lt"/>
                          <a:ea typeface="Times New Roman"/>
                          <a:cs typeface="Arial"/>
                        </a:rPr>
                        <a:t>Do formal and actual parameter types match? </a:t>
                      </a:r>
                      <a:endParaRPr lang="en-GB" sz="1800">
                        <a:solidFill>
                          <a:srgbClr val="000000"/>
                        </a:solidFill>
                        <a:latin typeface="+mj-lt"/>
                        <a:ea typeface="Times New Roman"/>
                        <a:cs typeface="Arial"/>
                      </a:endParaRPr>
                    </a:p>
                    <a:p>
                      <a:pPr marL="342900" lvl="0" indent="-342900" algn="just">
                        <a:spcAft>
                          <a:spcPts val="0"/>
                        </a:spcAft>
                        <a:buFont typeface="Symbol"/>
                        <a:buChar char=""/>
                        <a:tabLst>
                          <a:tab pos="228600" algn="l"/>
                        </a:tabLst>
                      </a:pPr>
                      <a:r>
                        <a:rPr lang="en-US" sz="1800">
                          <a:solidFill>
                            <a:srgbClr val="000000"/>
                          </a:solidFill>
                          <a:latin typeface="+mj-lt"/>
                          <a:ea typeface="Times New Roman"/>
                          <a:cs typeface="Arial"/>
                        </a:rPr>
                        <a:t>Are the parameters in the right order? </a:t>
                      </a:r>
                      <a:endParaRPr lang="en-GB" sz="1800">
                        <a:solidFill>
                          <a:srgbClr val="000000"/>
                        </a:solidFill>
                        <a:latin typeface="+mj-lt"/>
                        <a:ea typeface="Times New Roman"/>
                        <a:cs typeface="Arial"/>
                      </a:endParaRPr>
                    </a:p>
                    <a:p>
                      <a:pPr marL="342900" lvl="0" indent="-342900" algn="just">
                        <a:spcAft>
                          <a:spcPts val="0"/>
                        </a:spcAft>
                        <a:buFont typeface="Symbol"/>
                        <a:buChar char=""/>
                        <a:tabLst>
                          <a:tab pos="228600" algn="l"/>
                        </a:tabLst>
                      </a:pPr>
                      <a:r>
                        <a:rPr lang="en-US" sz="1800">
                          <a:solidFill>
                            <a:srgbClr val="000000"/>
                          </a:solidFill>
                          <a:latin typeface="+mj-lt"/>
                          <a:ea typeface="Times New Roman"/>
                          <a:cs typeface="Arial"/>
                        </a:rPr>
                        <a:t>If components access shared memory, do they have the same model of the shared memory structure?</a:t>
                      </a:r>
                      <a:endParaRPr lang="en-GB" sz="1800">
                        <a:solidFill>
                          <a:srgbClr val="000000"/>
                        </a:solidFill>
                        <a:latin typeface="+mj-lt"/>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800" dirty="0">
                          <a:solidFill>
                            <a:srgbClr val="000000"/>
                          </a:solidFill>
                          <a:latin typeface="+mj-lt"/>
                          <a:ea typeface="Times New Roman"/>
                          <a:cs typeface="Arial"/>
                        </a:rPr>
                        <a:t>Storage management faults</a:t>
                      </a:r>
                      <a:endParaRPr lang="en-GB" sz="1800" dirty="0">
                        <a:solidFill>
                          <a:srgbClr val="000000"/>
                        </a:solidFill>
                        <a:latin typeface="+mj-lt"/>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800">
                          <a:solidFill>
                            <a:srgbClr val="000000"/>
                          </a:solidFill>
                          <a:latin typeface="+mj-lt"/>
                          <a:ea typeface="Times New Roman"/>
                          <a:cs typeface="Arial"/>
                        </a:rPr>
                        <a:t>If a linked structure is modified, have all links been correctly reassigned?</a:t>
                      </a:r>
                      <a:endParaRPr lang="en-GB" sz="1800">
                        <a:solidFill>
                          <a:srgbClr val="000000"/>
                        </a:solidFill>
                        <a:latin typeface="+mj-lt"/>
                        <a:ea typeface="Times New Roman"/>
                        <a:cs typeface="Arial"/>
                      </a:endParaRPr>
                    </a:p>
                    <a:p>
                      <a:pPr marL="342900" lvl="0" indent="-342900" algn="just">
                        <a:spcAft>
                          <a:spcPts val="0"/>
                        </a:spcAft>
                        <a:buFont typeface="Symbol"/>
                        <a:buChar char=""/>
                        <a:tabLst>
                          <a:tab pos="228600" algn="l"/>
                        </a:tabLst>
                      </a:pPr>
                      <a:r>
                        <a:rPr lang="en-US" sz="1800">
                          <a:solidFill>
                            <a:srgbClr val="000000"/>
                          </a:solidFill>
                          <a:latin typeface="+mj-lt"/>
                          <a:ea typeface="Times New Roman"/>
                          <a:cs typeface="Arial"/>
                        </a:rPr>
                        <a:t>If dynamic storage is used, has space been allocated correctly?</a:t>
                      </a:r>
                      <a:endParaRPr lang="en-GB" sz="1800">
                        <a:solidFill>
                          <a:srgbClr val="000000"/>
                        </a:solidFill>
                        <a:latin typeface="+mj-lt"/>
                        <a:ea typeface="Times New Roman"/>
                        <a:cs typeface="Arial"/>
                      </a:endParaRPr>
                    </a:p>
                    <a:p>
                      <a:pPr marL="342900" lvl="0" indent="-342900" algn="just">
                        <a:spcAft>
                          <a:spcPts val="0"/>
                        </a:spcAft>
                        <a:buFont typeface="Symbol"/>
                        <a:buChar char=""/>
                        <a:tabLst>
                          <a:tab pos="228600" algn="l"/>
                        </a:tabLst>
                      </a:pPr>
                      <a:r>
                        <a:rPr lang="en-US" sz="1800">
                          <a:solidFill>
                            <a:srgbClr val="000000"/>
                          </a:solidFill>
                          <a:latin typeface="+mj-lt"/>
                          <a:ea typeface="Times New Roman"/>
                          <a:cs typeface="Arial"/>
                        </a:rPr>
                        <a:t>Is space explicitly deallocated after it is no longer required?</a:t>
                      </a:r>
                      <a:endParaRPr lang="en-GB" sz="1800">
                        <a:solidFill>
                          <a:srgbClr val="000000"/>
                        </a:solidFill>
                        <a:latin typeface="+mj-lt"/>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800">
                          <a:solidFill>
                            <a:srgbClr val="000000"/>
                          </a:solidFill>
                          <a:latin typeface="+mj-lt"/>
                          <a:ea typeface="Times New Roman"/>
                          <a:cs typeface="Arial"/>
                        </a:rPr>
                        <a:t>Exception management faults</a:t>
                      </a:r>
                      <a:endParaRPr lang="en-GB" sz="1800">
                        <a:solidFill>
                          <a:srgbClr val="000000"/>
                        </a:solidFill>
                        <a:latin typeface="+mj-lt"/>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800" dirty="0">
                          <a:solidFill>
                            <a:srgbClr val="000000"/>
                          </a:solidFill>
                          <a:latin typeface="+mj-lt"/>
                          <a:ea typeface="Times New Roman"/>
                          <a:cs typeface="Arial"/>
                        </a:rPr>
                        <a:t>Have all possible error conditions been taken into account</a:t>
                      </a:r>
                      <a:r>
                        <a:rPr lang="en-US" sz="1800" dirty="0" smtClean="0">
                          <a:solidFill>
                            <a:srgbClr val="000000"/>
                          </a:solidFill>
                          <a:latin typeface="+mj-lt"/>
                          <a:ea typeface="Times New Roman"/>
                          <a:cs typeface="Arial"/>
                        </a:rPr>
                        <a:t>?</a:t>
                      </a:r>
                      <a:endParaRPr lang="en-GB" sz="1800" dirty="0">
                        <a:solidFill>
                          <a:srgbClr val="000000"/>
                        </a:solidFill>
                        <a:latin typeface="+mj-lt"/>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959596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Measurement and Metrics</a:t>
            </a:r>
            <a:endParaRPr lang="en-US" dirty="0"/>
          </a:p>
        </p:txBody>
      </p:sp>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5" name="Content Placeholder 4"/>
          <p:cNvSpPr>
            <a:spLocks noGrp="1"/>
          </p:cNvSpPr>
          <p:nvPr>
            <p:ph idx="1"/>
          </p:nvPr>
        </p:nvSpPr>
        <p:spPr/>
        <p:txBody>
          <a:bodyPr anchor="t"/>
          <a:lstStyle/>
          <a:p>
            <a:r>
              <a:rPr lang="en-US" dirty="0" smtClean="0"/>
              <a:t>See Previous Chapter</a:t>
            </a:r>
            <a:endParaRPr lang="id-ID" dirty="0"/>
          </a:p>
        </p:txBody>
      </p:sp>
    </p:spTree>
    <p:extLst>
      <p:ext uri="{BB962C8B-B14F-4D97-AF65-F5344CB8AC3E}">
        <p14:creationId xmlns:p14="http://schemas.microsoft.com/office/powerpoint/2010/main" val="61324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id-ID" dirty="0"/>
          </a:p>
        </p:txBody>
      </p:sp>
      <p:sp>
        <p:nvSpPr>
          <p:cNvPr id="3" name="Content Placeholder 2"/>
          <p:cNvSpPr>
            <a:spLocks noGrp="1"/>
          </p:cNvSpPr>
          <p:nvPr>
            <p:ph idx="1"/>
          </p:nvPr>
        </p:nvSpPr>
        <p:spPr>
          <a:xfrm>
            <a:off x="1484310" y="2438399"/>
            <a:ext cx="10018713" cy="3558989"/>
          </a:xfrm>
        </p:spPr>
        <p:txBody>
          <a:bodyPr anchor="t">
            <a:normAutofit/>
          </a:bodyPr>
          <a:lstStyle/>
          <a:p>
            <a:r>
              <a:rPr lang="en-US" dirty="0" smtClean="0"/>
              <a:t>Roger S. Pressman, 2010, Software Engineering: A Practitioner’s Approach 7</a:t>
            </a:r>
            <a:r>
              <a:rPr lang="en-US" baseline="30000" dirty="0" smtClean="0"/>
              <a:t>th</a:t>
            </a:r>
            <a:r>
              <a:rPr lang="en-US" dirty="0" smtClean="0"/>
              <a:t> edition, McGraw-Hill.</a:t>
            </a:r>
          </a:p>
          <a:p>
            <a:r>
              <a:rPr lang="en-US" dirty="0" smtClean="0"/>
              <a:t>Ian </a:t>
            </a:r>
            <a:r>
              <a:rPr lang="en-US" dirty="0" err="1" smtClean="0"/>
              <a:t>Sommerville</a:t>
            </a:r>
            <a:r>
              <a:rPr lang="en-US" dirty="0" smtClean="0"/>
              <a:t>, 2011, Software Engineering 9</a:t>
            </a:r>
            <a:r>
              <a:rPr lang="en-US" baseline="30000" dirty="0" smtClean="0"/>
              <a:t>th</a:t>
            </a:r>
            <a:r>
              <a:rPr lang="en-US" dirty="0"/>
              <a:t> edition, </a:t>
            </a:r>
            <a:r>
              <a:rPr lang="en-US" dirty="0" smtClean="0"/>
              <a:t>Addison-Wesley.</a:t>
            </a:r>
          </a:p>
          <a:p>
            <a:r>
              <a:rPr lang="en-US" smtClean="0"/>
              <a:t>Other references </a:t>
            </a:r>
            <a:endParaRPr lang="en-US" dirty="0" smtClean="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6829827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id-ID" dirty="0"/>
          </a:p>
        </p:txBody>
      </p:sp>
      <p:sp>
        <p:nvSpPr>
          <p:cNvPr id="3" name="Content Placeholder 2"/>
          <p:cNvSpPr>
            <a:spLocks noGrp="1"/>
          </p:cNvSpPr>
          <p:nvPr>
            <p:ph idx="1"/>
          </p:nvPr>
        </p:nvSpPr>
        <p:spPr/>
        <p:txBody>
          <a:bodyPr anchor="t"/>
          <a:lstStyle/>
          <a:p>
            <a:r>
              <a:rPr lang="en-US" dirty="0" smtClean="0"/>
              <a:t>Achmad Solichin, </a:t>
            </a:r>
            <a:r>
              <a:rPr lang="en-US" dirty="0" err="1" smtClean="0"/>
              <a:t>S.Kom</a:t>
            </a:r>
            <a:r>
              <a:rPr lang="en-US" smtClean="0"/>
              <a:t>, M.T.I</a:t>
            </a:r>
            <a:endParaRPr lang="en-US" dirty="0" smtClean="0"/>
          </a:p>
          <a:p>
            <a:r>
              <a:rPr lang="en-US" dirty="0" smtClean="0">
                <a:hlinkClick r:id="rId2"/>
              </a:rPr>
              <a:t>achmatim@gmail.com</a:t>
            </a:r>
            <a:endParaRPr lang="en-US" dirty="0" smtClean="0"/>
          </a:p>
          <a:p>
            <a:r>
              <a:rPr lang="en-US" dirty="0" smtClean="0"/>
              <a:t>Twitter: @</a:t>
            </a:r>
            <a:r>
              <a:rPr lang="en-US" dirty="0" err="1" smtClean="0"/>
              <a:t>achmatim</a:t>
            </a:r>
            <a:endParaRPr lang="en-US" dirty="0" smtClean="0"/>
          </a:p>
          <a:p>
            <a:r>
              <a:rPr lang="en-US" dirty="0" smtClean="0"/>
              <a:t>Facebook: facebook.com/</a:t>
            </a:r>
            <a:r>
              <a:rPr lang="en-US" dirty="0" err="1" smtClean="0"/>
              <a:t>achmatim</a:t>
            </a:r>
            <a:endParaRPr lang="en-US" dirty="0" smtClean="0"/>
          </a:p>
          <a:p>
            <a:r>
              <a:rPr lang="en-US" dirty="0" smtClean="0"/>
              <a:t>Web: </a:t>
            </a:r>
            <a:r>
              <a:rPr lang="en-US" dirty="0" smtClean="0">
                <a:hlinkClick r:id="rId3"/>
              </a:rPr>
              <a:t>http://achmatim.net</a:t>
            </a:r>
            <a:r>
              <a:rPr lang="en-US" dirty="0" smtClean="0"/>
              <a:t> </a:t>
            </a:r>
            <a:endParaRPr lang="id-ID" dirty="0"/>
          </a:p>
        </p:txBody>
      </p:sp>
      <p:sp>
        <p:nvSpPr>
          <p:cNvPr id="4" name="Footer Placeholder 3"/>
          <p:cNvSpPr>
            <a:spLocks noGrp="1"/>
          </p:cNvSpPr>
          <p:nvPr>
            <p:ph type="ftr" sz="quarter" idx="11"/>
          </p:nvPr>
        </p:nvSpPr>
        <p:spPr/>
        <p:txBody>
          <a:bodyPr/>
          <a:lstStyle/>
          <a:p>
            <a:r>
              <a:rPr lang="en-US" dirty="0" smtClean="0"/>
              <a:t>CS215 – </a:t>
            </a:r>
            <a:r>
              <a:rPr lang="en-US" dirty="0" err="1" smtClean="0"/>
              <a:t>Rekayasa</a:t>
            </a:r>
            <a:r>
              <a:rPr lang="en-US" dirty="0" smtClean="0"/>
              <a:t> </a:t>
            </a:r>
            <a:r>
              <a:rPr lang="en-US" dirty="0" err="1" smtClean="0"/>
              <a:t>Perangkat</a:t>
            </a:r>
            <a:r>
              <a:rPr lang="en-US" dirty="0" smtClean="0"/>
              <a:t> </a:t>
            </a:r>
            <a:r>
              <a:rPr lang="en-US" dirty="0" err="1" smtClean="0"/>
              <a:t>Lunak</a:t>
            </a:r>
            <a:r>
              <a:rPr lang="en-US" dirty="0" smtClean="0"/>
              <a:t> – Magister </a:t>
            </a:r>
            <a:r>
              <a:rPr lang="en-US" dirty="0" err="1" smtClean="0"/>
              <a:t>Ilmu</a:t>
            </a:r>
            <a:r>
              <a:rPr lang="en-US" dirty="0" smtClean="0"/>
              <a:t> </a:t>
            </a:r>
            <a:r>
              <a:rPr lang="en-US" dirty="0" err="1" smtClean="0"/>
              <a:t>Komputer</a:t>
            </a:r>
            <a:r>
              <a:rPr lang="en-US" dirty="0" smtClean="0"/>
              <a:t> </a:t>
            </a:r>
            <a:r>
              <a:rPr lang="en-US" dirty="0" err="1" smtClean="0"/>
              <a:t>Universitas</a:t>
            </a:r>
            <a:r>
              <a:rPr lang="en-US" dirty="0" smtClean="0"/>
              <a:t> Budi </a:t>
            </a:r>
            <a:r>
              <a:rPr lang="en-US" dirty="0" err="1" smtClean="0"/>
              <a:t>Luhur</a:t>
            </a:r>
            <a:endParaRPr lang="en-US" dirty="0"/>
          </a:p>
        </p:txBody>
      </p:sp>
    </p:spTree>
    <p:extLst>
      <p:ext uri="{BB962C8B-B14F-4D97-AF65-F5344CB8AC3E}">
        <p14:creationId xmlns:p14="http://schemas.microsoft.com/office/powerpoint/2010/main" val="328501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Quality Management Activities</a:t>
            </a:r>
            <a:endParaRPr lang="id-ID" dirty="0"/>
          </a:p>
        </p:txBody>
      </p:sp>
      <p:sp>
        <p:nvSpPr>
          <p:cNvPr id="3" name="Content Placeholder 2"/>
          <p:cNvSpPr>
            <a:spLocks noGrp="1"/>
          </p:cNvSpPr>
          <p:nvPr>
            <p:ph idx="1"/>
          </p:nvPr>
        </p:nvSpPr>
        <p:spPr>
          <a:xfrm>
            <a:off x="1484310" y="1928813"/>
            <a:ext cx="10018713" cy="4560480"/>
          </a:xfrm>
        </p:spPr>
        <p:txBody>
          <a:bodyPr anchor="t">
            <a:normAutofit/>
          </a:bodyPr>
          <a:lstStyle/>
          <a:p>
            <a:r>
              <a:rPr lang="en-US" dirty="0"/>
              <a:t>Quality management provides an independent check on the software development process. </a:t>
            </a:r>
            <a:endParaRPr lang="en-GB" dirty="0"/>
          </a:p>
          <a:p>
            <a:r>
              <a:rPr lang="en-US" dirty="0"/>
              <a:t>The quality management process checks the project deliverables to ensure that they are consistent with organizational standards and goals </a:t>
            </a:r>
          </a:p>
          <a:p>
            <a:r>
              <a:rPr lang="en-US" dirty="0"/>
              <a:t>The quality team should be independent from the development team so that they can take an objective view of the software. This allows them to report on software quality without being influenced by software development issues</a:t>
            </a:r>
            <a:r>
              <a:rPr lang="en-US" dirty="0" smtClean="0"/>
              <a:t>.</a:t>
            </a:r>
            <a:endParaRPr lang="en-GB"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162476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1379" name="AutoShape 3"/>
          <p:cNvCxnSpPr>
            <a:cxnSpLocks noChangeShapeType="1"/>
          </p:cNvCxnSpPr>
          <p:nvPr/>
        </p:nvCxnSpPr>
        <p:spPr bwMode="auto">
          <a:xfrm flipH="1">
            <a:off x="4522788" y="6399214"/>
            <a:ext cx="1725612" cy="1587"/>
          </a:xfrm>
          <a:prstGeom prst="straightConnector1">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380" name="AutoShape 4"/>
          <p:cNvSpPr>
            <a:spLocks noChangeArrowheads="1"/>
          </p:cNvSpPr>
          <p:nvPr/>
        </p:nvSpPr>
        <p:spPr bwMode="auto">
          <a:xfrm>
            <a:off x="9144000" y="6172200"/>
            <a:ext cx="1100138" cy="476250"/>
          </a:xfrm>
          <a:prstGeom prst="flowChartProcess">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sz="2400" b="1">
                <a:latin typeface="Times New Roman" panose="02020603050405020304" pitchFamily="18" charset="0"/>
              </a:rPr>
              <a:t>3. Plan</a:t>
            </a:r>
          </a:p>
        </p:txBody>
      </p:sp>
      <p:sp>
        <p:nvSpPr>
          <p:cNvPr id="101381" name="AutoShape 5"/>
          <p:cNvSpPr>
            <a:spLocks noChangeArrowheads="1"/>
          </p:cNvSpPr>
          <p:nvPr/>
        </p:nvSpPr>
        <p:spPr bwMode="auto">
          <a:xfrm>
            <a:off x="5638800" y="6172200"/>
            <a:ext cx="2711450" cy="476250"/>
          </a:xfrm>
          <a:prstGeom prst="flowChartProcess">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sz="2400" b="1">
                <a:latin typeface="Times New Roman" panose="02020603050405020304" pitchFamily="18" charset="0"/>
              </a:rPr>
              <a:t>4. Design and build</a:t>
            </a:r>
          </a:p>
        </p:txBody>
      </p:sp>
      <p:sp>
        <p:nvSpPr>
          <p:cNvPr id="101382" name="AutoShape 6"/>
          <p:cNvSpPr>
            <a:spLocks noChangeArrowheads="1"/>
          </p:cNvSpPr>
          <p:nvPr/>
        </p:nvSpPr>
        <p:spPr bwMode="auto">
          <a:xfrm>
            <a:off x="1797050" y="5788026"/>
            <a:ext cx="2622550" cy="841375"/>
          </a:xfrm>
          <a:prstGeom prst="flowChartProcess">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sz="2400" b="1">
                <a:latin typeface="Times New Roman" panose="02020603050405020304" pitchFamily="18" charset="0"/>
              </a:rPr>
              <a:t>5. Deliver &amp; main-</a:t>
            </a:r>
          </a:p>
          <a:p>
            <a:pPr eaLnBrk="0" hangingPunct="0"/>
            <a:r>
              <a:rPr lang="en-US" altLang="en-US" sz="2400" b="1">
                <a:latin typeface="Times New Roman" panose="02020603050405020304" pitchFamily="18" charset="0"/>
              </a:rPr>
              <a:t>tain the product </a:t>
            </a:r>
          </a:p>
        </p:txBody>
      </p:sp>
      <p:cxnSp>
        <p:nvCxnSpPr>
          <p:cNvPr id="101383" name="AutoShape 7"/>
          <p:cNvCxnSpPr>
            <a:cxnSpLocks noChangeShapeType="1"/>
            <a:stCxn id="101386" idx="3"/>
            <a:endCxn id="101380" idx="3"/>
          </p:cNvCxnSpPr>
          <p:nvPr/>
        </p:nvCxnSpPr>
        <p:spPr bwMode="auto">
          <a:xfrm flipH="1">
            <a:off x="10253664" y="600075"/>
            <a:ext cx="34925" cy="5810250"/>
          </a:xfrm>
          <a:prstGeom prst="bentConnector3">
            <a:avLst>
              <a:gd name="adj1" fmla="val -627273"/>
            </a:avLst>
          </a:prstGeom>
          <a:noFill/>
          <a:ln w="76200">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384" name="AutoShape 8"/>
          <p:cNvCxnSpPr>
            <a:cxnSpLocks noChangeShapeType="1"/>
            <a:stCxn id="101380" idx="1"/>
            <a:endCxn id="101381" idx="3"/>
          </p:cNvCxnSpPr>
          <p:nvPr/>
        </p:nvCxnSpPr>
        <p:spPr bwMode="auto">
          <a:xfrm rot="10800000">
            <a:off x="8359775" y="6410325"/>
            <a:ext cx="774700" cy="0"/>
          </a:xfrm>
          <a:prstGeom prst="straightConnector1">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385" name="AutoShape 9"/>
          <p:cNvSpPr>
            <a:spLocks noChangeArrowheads="1"/>
          </p:cNvSpPr>
          <p:nvPr/>
        </p:nvSpPr>
        <p:spPr bwMode="auto">
          <a:xfrm>
            <a:off x="1836738" y="152401"/>
            <a:ext cx="3497262" cy="841375"/>
          </a:xfrm>
          <a:prstGeom prst="flowChartProcess">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sz="2400" b="1">
                <a:latin typeface="Times New Roman" panose="02020603050405020304" pitchFamily="18" charset="0"/>
              </a:rPr>
              <a:t>1. Specify how to manage</a:t>
            </a:r>
          </a:p>
          <a:p>
            <a:pPr eaLnBrk="0" hangingPunct="0"/>
            <a:r>
              <a:rPr lang="en-US" altLang="en-US" sz="2400" b="1">
                <a:latin typeface="Times New Roman" panose="02020603050405020304" pitchFamily="18" charset="0"/>
              </a:rPr>
              <a:t>project documents </a:t>
            </a:r>
          </a:p>
        </p:txBody>
      </p:sp>
      <p:sp>
        <p:nvSpPr>
          <p:cNvPr id="101386" name="AutoShape 10"/>
          <p:cNvSpPr>
            <a:spLocks noChangeArrowheads="1"/>
          </p:cNvSpPr>
          <p:nvPr/>
        </p:nvSpPr>
        <p:spPr bwMode="auto">
          <a:xfrm>
            <a:off x="7620001" y="361950"/>
            <a:ext cx="2659063" cy="476250"/>
          </a:xfrm>
          <a:prstGeom prst="flowChartProcess">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sz="2400" b="1">
                <a:latin typeface="Times New Roman" panose="02020603050405020304" pitchFamily="18" charset="0"/>
              </a:rPr>
              <a:t>2. Identify process </a:t>
            </a:r>
          </a:p>
        </p:txBody>
      </p:sp>
      <p:sp>
        <p:nvSpPr>
          <p:cNvPr id="101387" name="Oval 11"/>
          <p:cNvSpPr>
            <a:spLocks noChangeArrowheads="1"/>
          </p:cNvSpPr>
          <p:nvPr/>
        </p:nvSpPr>
        <p:spPr bwMode="auto">
          <a:xfrm>
            <a:off x="5334000" y="2743200"/>
            <a:ext cx="2057400" cy="1295400"/>
          </a:xfrm>
          <a:prstGeom prst="ellipse">
            <a:avLst/>
          </a:prstGeom>
          <a:solidFill>
            <a:srgbClr val="FFFFE5"/>
          </a:solidFill>
          <a:ln w="222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6000" b="1" i="1">
                <a:latin typeface="Times New Roman" panose="02020603050405020304" pitchFamily="18" charset="0"/>
              </a:rPr>
              <a:t>QA</a:t>
            </a:r>
          </a:p>
        </p:txBody>
      </p:sp>
      <p:cxnSp>
        <p:nvCxnSpPr>
          <p:cNvPr id="101388" name="AutoShape 12"/>
          <p:cNvCxnSpPr>
            <a:cxnSpLocks noChangeShapeType="1"/>
            <a:stCxn id="101387" idx="1"/>
            <a:endCxn id="101385" idx="2"/>
          </p:cNvCxnSpPr>
          <p:nvPr/>
        </p:nvCxnSpPr>
        <p:spPr bwMode="auto">
          <a:xfrm flipH="1" flipV="1">
            <a:off x="3586163" y="1003300"/>
            <a:ext cx="2049462" cy="1917700"/>
          </a:xfrm>
          <a:prstGeom prst="straightConnector1">
            <a:avLst/>
          </a:prstGeom>
          <a:noFill/>
          <a:ln w="28575">
            <a:solidFill>
              <a:schemeClr val="tx1"/>
            </a:solidFill>
            <a:prstDash val="lg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389" name="Text Box 13"/>
          <p:cNvSpPr txBox="1">
            <a:spLocks noChangeArrowheads="1"/>
          </p:cNvSpPr>
          <p:nvPr/>
        </p:nvSpPr>
        <p:spPr bwMode="auto">
          <a:xfrm>
            <a:off x="1828800" y="1371601"/>
            <a:ext cx="2971800" cy="189706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a:spAutoFit/>
          </a:bodyPr>
          <a:lstStyle/>
          <a:p>
            <a:pPr eaLnBrk="0" hangingPunct="0">
              <a:lnSpc>
                <a:spcPct val="40000"/>
              </a:lnSpc>
              <a:spcBef>
                <a:spcPct val="50000"/>
              </a:spcBef>
            </a:pPr>
            <a:r>
              <a:rPr lang="en-US" altLang="en-US" sz="2800" b="1" i="1">
                <a:latin typeface="Times New Roman" panose="02020603050405020304" pitchFamily="18" charset="0"/>
              </a:rPr>
              <a:t>1. QA Develops</a:t>
            </a:r>
          </a:p>
          <a:p>
            <a:pPr eaLnBrk="0" hangingPunct="0">
              <a:lnSpc>
                <a:spcPct val="40000"/>
              </a:lnSpc>
              <a:spcBef>
                <a:spcPct val="50000"/>
              </a:spcBef>
            </a:pPr>
            <a:r>
              <a:rPr lang="en-US" altLang="en-US" sz="2800" b="1" i="1">
                <a:latin typeface="Times New Roman" panose="02020603050405020304" pitchFamily="18" charset="0"/>
              </a:rPr>
              <a:t>and/or reviews </a:t>
            </a:r>
          </a:p>
          <a:p>
            <a:pPr eaLnBrk="0" hangingPunct="0">
              <a:lnSpc>
                <a:spcPct val="40000"/>
              </a:lnSpc>
              <a:spcBef>
                <a:spcPct val="50000"/>
              </a:spcBef>
            </a:pPr>
            <a:r>
              <a:rPr lang="en-US" altLang="en-US" sz="2800" b="1" i="1">
                <a:latin typeface="Times New Roman" panose="02020603050405020304" pitchFamily="18" charset="0"/>
              </a:rPr>
              <a:t>configuration</a:t>
            </a:r>
          </a:p>
          <a:p>
            <a:pPr eaLnBrk="0" hangingPunct="0">
              <a:lnSpc>
                <a:spcPct val="40000"/>
              </a:lnSpc>
              <a:spcBef>
                <a:spcPct val="50000"/>
              </a:spcBef>
            </a:pPr>
            <a:r>
              <a:rPr lang="en-US" altLang="en-US" sz="2800" b="1" i="1">
                <a:latin typeface="Times New Roman" panose="02020603050405020304" pitchFamily="18" charset="0"/>
              </a:rPr>
              <a:t>management</a:t>
            </a:r>
          </a:p>
          <a:p>
            <a:pPr eaLnBrk="0" hangingPunct="0">
              <a:lnSpc>
                <a:spcPct val="40000"/>
              </a:lnSpc>
              <a:spcBef>
                <a:spcPct val="50000"/>
              </a:spcBef>
            </a:pPr>
            <a:r>
              <a:rPr lang="en-US" altLang="en-US" sz="2800" b="1" i="1">
                <a:latin typeface="Times New Roman" panose="02020603050405020304" pitchFamily="18" charset="0"/>
              </a:rPr>
              <a:t>plans, standards ...</a:t>
            </a:r>
          </a:p>
        </p:txBody>
      </p:sp>
      <p:cxnSp>
        <p:nvCxnSpPr>
          <p:cNvPr id="101390" name="AutoShape 14"/>
          <p:cNvCxnSpPr>
            <a:cxnSpLocks noChangeShapeType="1"/>
            <a:stCxn id="101387" idx="5"/>
            <a:endCxn id="101380" idx="0"/>
          </p:cNvCxnSpPr>
          <p:nvPr/>
        </p:nvCxnSpPr>
        <p:spPr bwMode="auto">
          <a:xfrm>
            <a:off x="7089775" y="3860801"/>
            <a:ext cx="2605088" cy="2301875"/>
          </a:xfrm>
          <a:prstGeom prst="straightConnector1">
            <a:avLst/>
          </a:prstGeom>
          <a:noFill/>
          <a:ln w="28575">
            <a:solidFill>
              <a:schemeClr val="tx1"/>
            </a:solidFill>
            <a:prstDash val="lg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391" name="AutoShape 15"/>
          <p:cNvCxnSpPr>
            <a:cxnSpLocks noChangeShapeType="1"/>
            <a:stCxn id="101387" idx="7"/>
            <a:endCxn id="101386" idx="2"/>
          </p:cNvCxnSpPr>
          <p:nvPr/>
        </p:nvCxnSpPr>
        <p:spPr bwMode="auto">
          <a:xfrm flipV="1">
            <a:off x="7089775" y="847726"/>
            <a:ext cx="1860550" cy="2073275"/>
          </a:xfrm>
          <a:prstGeom prst="straightConnector1">
            <a:avLst/>
          </a:prstGeom>
          <a:noFill/>
          <a:ln w="28575">
            <a:solidFill>
              <a:schemeClr val="tx1"/>
            </a:solidFill>
            <a:prstDash val="lg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392" name="Text Box 16"/>
          <p:cNvSpPr txBox="1">
            <a:spLocks noChangeArrowheads="1"/>
          </p:cNvSpPr>
          <p:nvPr/>
        </p:nvSpPr>
        <p:spPr bwMode="auto">
          <a:xfrm>
            <a:off x="7696200" y="4038600"/>
            <a:ext cx="2514600" cy="15113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a:spAutoFit/>
          </a:bodyPr>
          <a:lstStyle/>
          <a:p>
            <a:pPr eaLnBrk="0" hangingPunct="0">
              <a:lnSpc>
                <a:spcPct val="40000"/>
              </a:lnSpc>
              <a:spcBef>
                <a:spcPct val="50000"/>
              </a:spcBef>
            </a:pPr>
            <a:r>
              <a:rPr lang="en-US" altLang="en-US" sz="2800" b="1" i="1">
                <a:latin typeface="Times New Roman" panose="02020603050405020304" pitchFamily="18" charset="0"/>
              </a:rPr>
              <a:t>3. QA develops</a:t>
            </a:r>
          </a:p>
          <a:p>
            <a:pPr eaLnBrk="0" hangingPunct="0">
              <a:lnSpc>
                <a:spcPct val="40000"/>
              </a:lnSpc>
              <a:spcBef>
                <a:spcPct val="50000"/>
              </a:spcBef>
            </a:pPr>
            <a:r>
              <a:rPr lang="en-US" altLang="en-US" sz="2800" b="1" i="1">
                <a:latin typeface="Times New Roman" panose="02020603050405020304" pitchFamily="18" charset="0"/>
              </a:rPr>
              <a:t>and/or reviews </a:t>
            </a:r>
          </a:p>
          <a:p>
            <a:pPr eaLnBrk="0" hangingPunct="0">
              <a:lnSpc>
                <a:spcPct val="40000"/>
              </a:lnSpc>
              <a:spcBef>
                <a:spcPct val="50000"/>
              </a:spcBef>
            </a:pPr>
            <a:r>
              <a:rPr lang="en-US" altLang="en-US" sz="2800" b="1" i="1">
                <a:latin typeface="Times New Roman" panose="02020603050405020304" pitchFamily="18" charset="0"/>
              </a:rPr>
              <a:t>provision for </a:t>
            </a:r>
          </a:p>
          <a:p>
            <a:pPr eaLnBrk="0" hangingPunct="0">
              <a:lnSpc>
                <a:spcPct val="40000"/>
              </a:lnSpc>
              <a:spcBef>
                <a:spcPct val="50000"/>
              </a:spcBef>
            </a:pPr>
            <a:r>
              <a:rPr lang="en-US" altLang="en-US" sz="2800" b="1" i="1">
                <a:latin typeface="Times New Roman" panose="02020603050405020304" pitchFamily="18" charset="0"/>
              </a:rPr>
              <a:t>QA activities</a:t>
            </a:r>
          </a:p>
        </p:txBody>
      </p:sp>
      <p:sp>
        <p:nvSpPr>
          <p:cNvPr id="101393" name="Text Box 17"/>
          <p:cNvSpPr txBox="1">
            <a:spLocks noChangeArrowheads="1"/>
          </p:cNvSpPr>
          <p:nvPr/>
        </p:nvSpPr>
        <p:spPr bwMode="auto">
          <a:xfrm>
            <a:off x="7772400" y="1303338"/>
            <a:ext cx="2514600" cy="1897062"/>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a:spAutoFit/>
          </a:bodyPr>
          <a:lstStyle/>
          <a:p>
            <a:pPr eaLnBrk="0" hangingPunct="0">
              <a:lnSpc>
                <a:spcPct val="40000"/>
              </a:lnSpc>
              <a:spcBef>
                <a:spcPct val="50000"/>
              </a:spcBef>
            </a:pPr>
            <a:r>
              <a:rPr lang="en-US" altLang="en-US" sz="2800" b="1" i="1">
                <a:latin typeface="Times New Roman" panose="02020603050405020304" pitchFamily="18" charset="0"/>
              </a:rPr>
              <a:t>2. QA reviews </a:t>
            </a:r>
          </a:p>
          <a:p>
            <a:pPr eaLnBrk="0" hangingPunct="0">
              <a:lnSpc>
                <a:spcPct val="40000"/>
              </a:lnSpc>
              <a:spcBef>
                <a:spcPct val="50000"/>
              </a:spcBef>
            </a:pPr>
            <a:r>
              <a:rPr lang="en-US" altLang="en-US" sz="2800" b="1" i="1">
                <a:latin typeface="Times New Roman" panose="02020603050405020304" pitchFamily="18" charset="0"/>
              </a:rPr>
              <a:t>process for</a:t>
            </a:r>
          </a:p>
          <a:p>
            <a:pPr eaLnBrk="0" hangingPunct="0">
              <a:lnSpc>
                <a:spcPct val="40000"/>
              </a:lnSpc>
              <a:spcBef>
                <a:spcPct val="50000"/>
              </a:spcBef>
            </a:pPr>
            <a:r>
              <a:rPr lang="en-US" altLang="en-US" sz="2800" b="1" i="1">
                <a:latin typeface="Times New Roman" panose="02020603050405020304" pitchFamily="18" charset="0"/>
              </a:rPr>
              <a:t>conformance to</a:t>
            </a:r>
          </a:p>
          <a:p>
            <a:pPr eaLnBrk="0" hangingPunct="0">
              <a:lnSpc>
                <a:spcPct val="40000"/>
              </a:lnSpc>
              <a:spcBef>
                <a:spcPct val="50000"/>
              </a:spcBef>
            </a:pPr>
            <a:r>
              <a:rPr lang="en-US" altLang="en-US" sz="2800" b="1" i="1">
                <a:latin typeface="Times New Roman" panose="02020603050405020304" pitchFamily="18" charset="0"/>
              </a:rPr>
              <a:t>organizational  </a:t>
            </a:r>
          </a:p>
          <a:p>
            <a:pPr eaLnBrk="0" hangingPunct="0">
              <a:lnSpc>
                <a:spcPct val="40000"/>
              </a:lnSpc>
              <a:spcBef>
                <a:spcPct val="50000"/>
              </a:spcBef>
            </a:pPr>
            <a:r>
              <a:rPr lang="en-US" altLang="en-US" sz="2800" b="1" i="1">
                <a:latin typeface="Times New Roman" panose="02020603050405020304" pitchFamily="18" charset="0"/>
              </a:rPr>
              <a:t>policy</a:t>
            </a:r>
          </a:p>
        </p:txBody>
      </p:sp>
      <p:cxnSp>
        <p:nvCxnSpPr>
          <p:cNvPr id="101394" name="AutoShape 18"/>
          <p:cNvCxnSpPr>
            <a:cxnSpLocks noChangeShapeType="1"/>
            <a:stCxn id="101387" idx="4"/>
            <a:endCxn id="101381" idx="0"/>
          </p:cNvCxnSpPr>
          <p:nvPr/>
        </p:nvCxnSpPr>
        <p:spPr bwMode="auto">
          <a:xfrm>
            <a:off x="6362701" y="4049713"/>
            <a:ext cx="631825" cy="2112962"/>
          </a:xfrm>
          <a:prstGeom prst="straightConnector1">
            <a:avLst/>
          </a:prstGeom>
          <a:noFill/>
          <a:ln w="28575">
            <a:solidFill>
              <a:schemeClr val="tx1"/>
            </a:solidFill>
            <a:prstDash val="lg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395" name="AutoShape 19"/>
          <p:cNvCxnSpPr>
            <a:cxnSpLocks noChangeShapeType="1"/>
            <a:stCxn id="101387" idx="3"/>
            <a:endCxn id="101382" idx="0"/>
          </p:cNvCxnSpPr>
          <p:nvPr/>
        </p:nvCxnSpPr>
        <p:spPr bwMode="auto">
          <a:xfrm flipH="1">
            <a:off x="3108325" y="3860800"/>
            <a:ext cx="2527300" cy="1917700"/>
          </a:xfrm>
          <a:prstGeom prst="straightConnector1">
            <a:avLst/>
          </a:prstGeom>
          <a:noFill/>
          <a:ln w="28575">
            <a:solidFill>
              <a:schemeClr val="tx1"/>
            </a:solidFill>
            <a:prstDash val="lg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396" name="Text Box 20"/>
          <p:cNvSpPr txBox="1">
            <a:spLocks noChangeArrowheads="1"/>
          </p:cNvSpPr>
          <p:nvPr/>
        </p:nvSpPr>
        <p:spPr bwMode="auto">
          <a:xfrm>
            <a:off x="1824038" y="4737100"/>
            <a:ext cx="2432050" cy="8255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a:spAutoFit/>
          </a:bodyPr>
          <a:lstStyle/>
          <a:p>
            <a:pPr eaLnBrk="0" hangingPunct="0">
              <a:lnSpc>
                <a:spcPct val="50000"/>
              </a:lnSpc>
              <a:spcBef>
                <a:spcPct val="50000"/>
              </a:spcBef>
            </a:pPr>
            <a:r>
              <a:rPr lang="en-US" altLang="en-US" sz="2800" b="1" i="1">
                <a:latin typeface="Times New Roman" panose="02020603050405020304" pitchFamily="18" charset="0"/>
              </a:rPr>
              <a:t>5. QA reviews,</a:t>
            </a:r>
          </a:p>
          <a:p>
            <a:pPr eaLnBrk="0" hangingPunct="0">
              <a:lnSpc>
                <a:spcPct val="50000"/>
              </a:lnSpc>
              <a:spcBef>
                <a:spcPct val="50000"/>
              </a:spcBef>
            </a:pPr>
            <a:r>
              <a:rPr lang="en-US" altLang="en-US" sz="2800" b="1" i="1">
                <a:latin typeface="Times New Roman" panose="02020603050405020304" pitchFamily="18" charset="0"/>
              </a:rPr>
              <a:t>inspects &amp; tests</a:t>
            </a:r>
          </a:p>
        </p:txBody>
      </p:sp>
      <p:sp>
        <p:nvSpPr>
          <p:cNvPr id="101397" name="Text Box 21"/>
          <p:cNvSpPr txBox="1">
            <a:spLocks noChangeArrowheads="1"/>
          </p:cNvSpPr>
          <p:nvPr/>
        </p:nvSpPr>
        <p:spPr bwMode="auto">
          <a:xfrm>
            <a:off x="4857750" y="4724400"/>
            <a:ext cx="2432050" cy="8255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a:spAutoFit/>
          </a:bodyPr>
          <a:lstStyle/>
          <a:p>
            <a:pPr eaLnBrk="0" hangingPunct="0">
              <a:lnSpc>
                <a:spcPct val="50000"/>
              </a:lnSpc>
              <a:spcBef>
                <a:spcPct val="50000"/>
              </a:spcBef>
            </a:pPr>
            <a:r>
              <a:rPr lang="en-US" altLang="en-US" sz="2800" b="1" i="1">
                <a:latin typeface="Times New Roman" panose="02020603050405020304" pitchFamily="18" charset="0"/>
              </a:rPr>
              <a:t>4. QA reviews,</a:t>
            </a:r>
          </a:p>
          <a:p>
            <a:pPr eaLnBrk="0" hangingPunct="0">
              <a:lnSpc>
                <a:spcPct val="50000"/>
              </a:lnSpc>
              <a:spcBef>
                <a:spcPct val="50000"/>
              </a:spcBef>
            </a:pPr>
            <a:r>
              <a:rPr lang="en-US" altLang="en-US" sz="2800" b="1" i="1">
                <a:latin typeface="Times New Roman" panose="02020603050405020304" pitchFamily="18" charset="0"/>
              </a:rPr>
              <a:t>inspects &amp; tests</a:t>
            </a:r>
          </a:p>
        </p:txBody>
      </p:sp>
      <p:cxnSp>
        <p:nvCxnSpPr>
          <p:cNvPr id="101398" name="AutoShape 22"/>
          <p:cNvCxnSpPr>
            <a:cxnSpLocks noChangeShapeType="1"/>
            <a:stCxn id="101385" idx="3"/>
            <a:endCxn id="101386" idx="1"/>
          </p:cNvCxnSpPr>
          <p:nvPr/>
        </p:nvCxnSpPr>
        <p:spPr bwMode="auto">
          <a:xfrm>
            <a:off x="5343525" y="573089"/>
            <a:ext cx="2266950" cy="26987"/>
          </a:xfrm>
          <a:prstGeom prst="straightConnector1">
            <a:avLst/>
          </a:prstGeom>
          <a:noFill/>
          <a:ln w="762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399" name="Rectangle 23"/>
          <p:cNvSpPr>
            <a:spLocks noChangeArrowheads="1"/>
          </p:cNvSpPr>
          <p:nvPr/>
        </p:nvSpPr>
        <p:spPr bwMode="auto">
          <a:xfrm>
            <a:off x="1600200" y="6629400"/>
            <a:ext cx="6288088" cy="152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altLang="en-US" sz="1000">
                <a:latin typeface="Times New Roman" panose="02020603050405020304" pitchFamily="18" charset="0"/>
              </a:rPr>
              <a:t>Adapted from </a:t>
            </a:r>
            <a:r>
              <a:rPr lang="en-US" altLang="en-US" sz="1000" i="1">
                <a:latin typeface="Times New Roman" panose="02020603050405020304" pitchFamily="18" charset="0"/>
              </a:rPr>
              <a:t>Software Engineering: An Object-Oriented Perspective </a:t>
            </a:r>
            <a:r>
              <a:rPr lang="en-US" altLang="en-US" sz="1000">
                <a:latin typeface="Times New Roman" panose="02020603050405020304" pitchFamily="18" charset="0"/>
              </a:rPr>
              <a:t>by Eric J. Braude (Wiley 2001), with permission.</a:t>
            </a:r>
          </a:p>
        </p:txBody>
      </p:sp>
      <p:sp>
        <p:nvSpPr>
          <p:cNvPr id="101400" name="Text Box 24"/>
          <p:cNvSpPr txBox="1">
            <a:spLocks noChangeArrowheads="1"/>
          </p:cNvSpPr>
          <p:nvPr/>
        </p:nvSpPr>
        <p:spPr bwMode="auto">
          <a:xfrm>
            <a:off x="5087939" y="1341438"/>
            <a:ext cx="2289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CA" altLang="en-US" sz="2400" i="1">
                <a:latin typeface="Times" panose="02020603050405020304" pitchFamily="18" charset="0"/>
              </a:rPr>
              <a:t>Quality Planning</a:t>
            </a:r>
            <a:endParaRPr lang="en-US" altLang="en-US" sz="2400" i="1">
              <a:latin typeface="Times" panose="02020603050405020304" pitchFamily="18" charset="0"/>
            </a:endParaRPr>
          </a:p>
        </p:txBody>
      </p:sp>
      <p:sp>
        <p:nvSpPr>
          <p:cNvPr id="101401" name="Text Box 25"/>
          <p:cNvSpPr txBox="1">
            <a:spLocks noChangeArrowheads="1"/>
          </p:cNvSpPr>
          <p:nvPr/>
        </p:nvSpPr>
        <p:spPr bwMode="auto">
          <a:xfrm>
            <a:off x="3503613" y="4149725"/>
            <a:ext cx="212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CA" altLang="en-US" sz="2400" i="1">
                <a:latin typeface="Times" panose="02020603050405020304" pitchFamily="18" charset="0"/>
              </a:rPr>
              <a:t>Quality Control</a:t>
            </a:r>
            <a:endParaRPr lang="en-US" altLang="en-US" sz="2400" i="1">
              <a:latin typeface="Times" panose="02020603050405020304" pitchFamily="18" charset="0"/>
            </a:endParaRPr>
          </a:p>
        </p:txBody>
      </p:sp>
      <p:sp>
        <p:nvSpPr>
          <p:cNvPr id="101402" name="AutoShape 26"/>
          <p:cNvSpPr>
            <a:spLocks noChangeArrowheads="1"/>
          </p:cNvSpPr>
          <p:nvPr/>
        </p:nvSpPr>
        <p:spPr bwMode="auto">
          <a:xfrm>
            <a:off x="4943475" y="2060575"/>
            <a:ext cx="2808288" cy="2592388"/>
          </a:xfrm>
          <a:prstGeom prst="irregularSeal1">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CA" altLang="en-US" b="1">
                <a:latin typeface="Times" panose="02020603050405020304" pitchFamily="18" charset="0"/>
              </a:rPr>
              <a:t>QM should have</a:t>
            </a:r>
          </a:p>
          <a:p>
            <a:pPr algn="ctr" eaLnBrk="0" hangingPunct="0"/>
            <a:r>
              <a:rPr lang="en-CA" altLang="en-US" b="1">
                <a:latin typeface="Times" panose="02020603050405020304" pitchFamily="18" charset="0"/>
              </a:rPr>
              <a:t>some independence </a:t>
            </a:r>
          </a:p>
          <a:p>
            <a:pPr algn="ctr" eaLnBrk="0" hangingPunct="0"/>
            <a:r>
              <a:rPr lang="en-CA" altLang="en-US" b="1">
                <a:latin typeface="Times" panose="02020603050405020304" pitchFamily="18" charset="0"/>
              </a:rPr>
              <a:t>from PM</a:t>
            </a:r>
            <a:endParaRPr lang="en-US" altLang="en-US" b="1">
              <a:latin typeface="Times" panose="02020603050405020304" pitchFamily="18" charset="0"/>
            </a:endParaRPr>
          </a:p>
        </p:txBody>
      </p:sp>
    </p:spTree>
    <p:extLst>
      <p:ext uri="{BB962C8B-B14F-4D97-AF65-F5344CB8AC3E}">
        <p14:creationId xmlns:p14="http://schemas.microsoft.com/office/powerpoint/2010/main" val="384392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1402"/>
                                        </p:tgtEl>
                                        <p:attrNameLst>
                                          <p:attrName>style.visibility</p:attrName>
                                        </p:attrNameLst>
                                      </p:cBhvr>
                                      <p:to>
                                        <p:strVal val="visible"/>
                                      </p:to>
                                    </p:set>
                                    <p:anim calcmode="lin" valueType="num">
                                      <p:cBhvr>
                                        <p:cTn id="7" dur="1000" fill="hold"/>
                                        <p:tgtEl>
                                          <p:spTgt spid="101402"/>
                                        </p:tgtEl>
                                        <p:attrNameLst>
                                          <p:attrName>ppt_w</p:attrName>
                                        </p:attrNameLst>
                                      </p:cBhvr>
                                      <p:tavLst>
                                        <p:tav tm="0">
                                          <p:val>
                                            <p:strVal val="#ppt_w*0.70"/>
                                          </p:val>
                                        </p:tav>
                                        <p:tav tm="100000">
                                          <p:val>
                                            <p:strVal val="#ppt_w"/>
                                          </p:val>
                                        </p:tav>
                                      </p:tavLst>
                                    </p:anim>
                                    <p:anim calcmode="lin" valueType="num">
                                      <p:cBhvr>
                                        <p:cTn id="8" dur="1000" fill="hold"/>
                                        <p:tgtEl>
                                          <p:spTgt spid="101402"/>
                                        </p:tgtEl>
                                        <p:attrNameLst>
                                          <p:attrName>ppt_h</p:attrName>
                                        </p:attrNameLst>
                                      </p:cBhvr>
                                      <p:tavLst>
                                        <p:tav tm="0">
                                          <p:val>
                                            <p:strVal val="#ppt_h"/>
                                          </p:val>
                                        </p:tav>
                                        <p:tav tm="100000">
                                          <p:val>
                                            <p:strVal val="#ppt_h"/>
                                          </p:val>
                                        </p:tav>
                                      </p:tavLst>
                                    </p:anim>
                                    <p:animEffect transition="in" filter="fade">
                                      <p:cBhvr>
                                        <p:cTn id="9" dur="1000"/>
                                        <p:tgtEl>
                                          <p:spTgt spid="101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0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927350" y="1125538"/>
            <a:ext cx="5005388" cy="550862"/>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840" tIns="44623" rIns="90840" bIns="44623" rtlCol="0" anchor="ctr">
            <a:normAutofit/>
          </a:bodyPr>
          <a:lstStyle/>
          <a:p>
            <a:r>
              <a:rPr lang="en-GB" altLang="en-US" sz="2800"/>
              <a:t>Quality management activities</a:t>
            </a:r>
          </a:p>
        </p:txBody>
      </p:sp>
      <p:sp>
        <p:nvSpPr>
          <p:cNvPr id="15363" name="Rectangle 3"/>
          <p:cNvSpPr>
            <a:spLocks noGrp="1" noChangeArrowheads="1"/>
          </p:cNvSpPr>
          <p:nvPr>
            <p:ph type="body" idx="1"/>
          </p:nvPr>
        </p:nvSpPr>
        <p:spPr>
          <a:xfrm>
            <a:off x="2135187" y="2017714"/>
            <a:ext cx="9058329" cy="4651375"/>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840" tIns="44623" rIns="90840" bIns="44623" rtlCol="0" anchor="ctr">
            <a:normAutofit/>
          </a:bodyPr>
          <a:lstStyle/>
          <a:p>
            <a:r>
              <a:rPr lang="en-GB" altLang="en-US"/>
              <a:t>Quality assurance</a:t>
            </a:r>
          </a:p>
          <a:p>
            <a:pPr lvl="1"/>
            <a:r>
              <a:rPr lang="en-GB" altLang="en-US" sz="2400"/>
              <a:t>Establish organisational procedures and standards for quality</a:t>
            </a:r>
          </a:p>
          <a:p>
            <a:r>
              <a:rPr lang="en-GB" altLang="en-US"/>
              <a:t>Quality planning</a:t>
            </a:r>
          </a:p>
          <a:p>
            <a:pPr lvl="1"/>
            <a:r>
              <a:rPr lang="en-GB" altLang="en-US" sz="2400"/>
              <a:t>Select applicable procedures and standards for a particular project and modify these as required</a:t>
            </a:r>
          </a:p>
          <a:p>
            <a:r>
              <a:rPr lang="en-GB" altLang="en-US"/>
              <a:t>Quality control</a:t>
            </a:r>
          </a:p>
          <a:p>
            <a:pPr lvl="1"/>
            <a:r>
              <a:rPr lang="en-GB" altLang="en-US" sz="2400"/>
              <a:t>Ensure that procedures and standards are followed by the software development team</a:t>
            </a:r>
          </a:p>
          <a:p>
            <a:r>
              <a:rPr lang="en-GB" altLang="en-US"/>
              <a:t>Quality management should be separate from project management to ensure independence</a:t>
            </a:r>
          </a:p>
        </p:txBody>
      </p:sp>
    </p:spTree>
    <p:extLst>
      <p:ext uri="{BB962C8B-B14F-4D97-AF65-F5344CB8AC3E}">
        <p14:creationId xmlns:p14="http://schemas.microsoft.com/office/powerpoint/2010/main" val="18518633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Quality Management and Software Development</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pic>
        <p:nvPicPr>
          <p:cNvPr id="7" name="Content Placeholder 6"/>
          <p:cNvPicPr>
            <a:picLocks noGrp="1" noChangeAspect="1"/>
          </p:cNvPicPr>
          <p:nvPr>
            <p:ph idx="1"/>
          </p:nvPr>
        </p:nvPicPr>
        <p:blipFill>
          <a:blip r:embed="rId2"/>
          <a:stretch>
            <a:fillRect/>
          </a:stretch>
        </p:blipFill>
        <p:spPr>
          <a:xfrm>
            <a:off x="2054340" y="2277858"/>
            <a:ext cx="8878654" cy="3308555"/>
          </a:xfrm>
          <a:prstGeom prst="rect">
            <a:avLst/>
          </a:prstGeom>
        </p:spPr>
      </p:pic>
    </p:spTree>
    <p:extLst>
      <p:ext uri="{BB962C8B-B14F-4D97-AF65-F5344CB8AC3E}">
        <p14:creationId xmlns:p14="http://schemas.microsoft.com/office/powerpoint/2010/main" val="161354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Quality Planning</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Content Placeholder 2"/>
          <p:cNvSpPr>
            <a:spLocks noGrp="1"/>
          </p:cNvSpPr>
          <p:nvPr>
            <p:ph idx="1"/>
          </p:nvPr>
        </p:nvSpPr>
        <p:spPr>
          <a:xfrm>
            <a:off x="1484310" y="1757363"/>
            <a:ext cx="10018713" cy="4500562"/>
          </a:xfrm>
        </p:spPr>
        <p:txBody>
          <a:bodyPr anchor="t"/>
          <a:lstStyle/>
          <a:p>
            <a:r>
              <a:rPr lang="en-GB" dirty="0"/>
              <a:t>A quality plan sets out the desired product qualities and how these are assessed and defines the most significant quality attributes.</a:t>
            </a:r>
          </a:p>
          <a:p>
            <a:r>
              <a:rPr lang="en-GB" dirty="0"/>
              <a:t>The quality plan should define the quality assessment process.</a:t>
            </a:r>
          </a:p>
          <a:p>
            <a:r>
              <a:rPr lang="en-GB" dirty="0"/>
              <a:t>It should set out which organisational standards should be applied and, where necessary, define new standards to be used.</a:t>
            </a:r>
            <a:endParaRPr lang="id-ID" dirty="0"/>
          </a:p>
        </p:txBody>
      </p:sp>
    </p:spTree>
    <p:extLst>
      <p:ext uri="{BB962C8B-B14F-4D97-AF65-F5344CB8AC3E}">
        <p14:creationId xmlns:p14="http://schemas.microsoft.com/office/powerpoint/2010/main" val="2360566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Quality </a:t>
            </a:r>
            <a:r>
              <a:rPr lang="en-US" dirty="0"/>
              <a:t>Plan Structure </a:t>
            </a:r>
            <a:r>
              <a:rPr lang="en-US" baseline="30000" dirty="0"/>
              <a:t>[</a:t>
            </a:r>
            <a:r>
              <a:rPr lang="en-US" baseline="30000" dirty="0" smtClean="0"/>
              <a:t>Humphrey </a:t>
            </a:r>
            <a:r>
              <a:rPr lang="en-US" baseline="30000" dirty="0"/>
              <a:t>(1989</a:t>
            </a:r>
            <a:r>
              <a:rPr lang="en-US" baseline="30000" dirty="0" smtClean="0"/>
              <a:t>)]</a:t>
            </a:r>
            <a:endParaRPr lang="id-ID" baseline="30000"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Content Placeholder 2"/>
          <p:cNvSpPr>
            <a:spLocks noGrp="1"/>
          </p:cNvSpPr>
          <p:nvPr>
            <p:ph idx="1"/>
          </p:nvPr>
        </p:nvSpPr>
        <p:spPr>
          <a:xfrm>
            <a:off x="1484310" y="1757363"/>
            <a:ext cx="10018713" cy="4500562"/>
          </a:xfrm>
        </p:spPr>
        <p:txBody>
          <a:bodyPr anchor="t">
            <a:normAutofit/>
          </a:bodyPr>
          <a:lstStyle/>
          <a:p>
            <a:r>
              <a:rPr lang="en-US" dirty="0">
                <a:solidFill>
                  <a:srgbClr val="C00000"/>
                </a:solidFill>
              </a:rPr>
              <a:t>Product </a:t>
            </a:r>
            <a:r>
              <a:rPr lang="en-US" dirty="0" smtClean="0">
                <a:solidFill>
                  <a:srgbClr val="C00000"/>
                </a:solidFill>
              </a:rPr>
              <a:t>introduction</a:t>
            </a:r>
            <a:r>
              <a:rPr lang="en-US" dirty="0" smtClean="0"/>
              <a:t>. </a:t>
            </a:r>
            <a:r>
              <a:rPr lang="en-US" dirty="0"/>
              <a:t>A description of the product, its intended market, and </a:t>
            </a:r>
            <a:r>
              <a:rPr lang="en-US" dirty="0" smtClean="0"/>
              <a:t>the quality </a:t>
            </a:r>
            <a:r>
              <a:rPr lang="en-US" dirty="0"/>
              <a:t>expectations for the product.</a:t>
            </a:r>
          </a:p>
          <a:p>
            <a:r>
              <a:rPr lang="en-US" dirty="0" smtClean="0">
                <a:solidFill>
                  <a:srgbClr val="C00000"/>
                </a:solidFill>
              </a:rPr>
              <a:t>Product plans</a:t>
            </a:r>
            <a:r>
              <a:rPr lang="en-US" dirty="0" smtClean="0"/>
              <a:t>. </a:t>
            </a:r>
            <a:r>
              <a:rPr lang="en-US" dirty="0"/>
              <a:t>The critical release dates and responsibilities for the </a:t>
            </a:r>
            <a:r>
              <a:rPr lang="en-US" dirty="0" smtClean="0"/>
              <a:t>product, along </a:t>
            </a:r>
            <a:r>
              <a:rPr lang="en-US" dirty="0"/>
              <a:t>with plans for distribution and product servicing</a:t>
            </a:r>
            <a:r>
              <a:rPr lang="en-US" dirty="0" smtClean="0"/>
              <a:t>.</a:t>
            </a:r>
          </a:p>
          <a:p>
            <a:r>
              <a:rPr lang="en-US" dirty="0">
                <a:solidFill>
                  <a:srgbClr val="C00000"/>
                </a:solidFill>
              </a:rPr>
              <a:t>Process </a:t>
            </a:r>
            <a:r>
              <a:rPr lang="en-US" dirty="0" smtClean="0">
                <a:solidFill>
                  <a:srgbClr val="C00000"/>
                </a:solidFill>
              </a:rPr>
              <a:t>descriptions</a:t>
            </a:r>
            <a:r>
              <a:rPr lang="en-US" dirty="0" smtClean="0"/>
              <a:t>. </a:t>
            </a:r>
            <a:r>
              <a:rPr lang="en-US" dirty="0"/>
              <a:t>The development and service processes and standards </a:t>
            </a:r>
            <a:r>
              <a:rPr lang="en-US" dirty="0" smtClean="0"/>
              <a:t>that should </a:t>
            </a:r>
            <a:r>
              <a:rPr lang="en-US" dirty="0"/>
              <a:t>be used for product development and management.</a:t>
            </a:r>
          </a:p>
          <a:p>
            <a:r>
              <a:rPr lang="en-US" dirty="0" smtClean="0">
                <a:solidFill>
                  <a:srgbClr val="C00000"/>
                </a:solidFill>
              </a:rPr>
              <a:t>Quality goals</a:t>
            </a:r>
            <a:r>
              <a:rPr lang="en-US" dirty="0" smtClean="0"/>
              <a:t>. </a:t>
            </a:r>
            <a:r>
              <a:rPr lang="en-US" dirty="0"/>
              <a:t>The quality goals and plans for the product, including an identification and justification of critical product quality attributes.</a:t>
            </a:r>
          </a:p>
          <a:p>
            <a:r>
              <a:rPr lang="en-US" dirty="0" smtClean="0">
                <a:solidFill>
                  <a:srgbClr val="C00000"/>
                </a:solidFill>
              </a:rPr>
              <a:t>Risks </a:t>
            </a:r>
            <a:r>
              <a:rPr lang="en-US" dirty="0">
                <a:solidFill>
                  <a:srgbClr val="C00000"/>
                </a:solidFill>
              </a:rPr>
              <a:t>and risk </a:t>
            </a:r>
            <a:r>
              <a:rPr lang="en-US" dirty="0" smtClean="0">
                <a:solidFill>
                  <a:srgbClr val="C00000"/>
                </a:solidFill>
              </a:rPr>
              <a:t>management</a:t>
            </a:r>
            <a:r>
              <a:rPr lang="en-US" dirty="0" smtClean="0"/>
              <a:t>. </a:t>
            </a:r>
            <a:r>
              <a:rPr lang="en-US" dirty="0"/>
              <a:t>The key risks that might affect product quality </a:t>
            </a:r>
            <a:r>
              <a:rPr lang="en-US" dirty="0" smtClean="0"/>
              <a:t>and the </a:t>
            </a:r>
            <a:r>
              <a:rPr lang="en-US" dirty="0"/>
              <a:t>actions to be taken to address these risks.</a:t>
            </a:r>
            <a:endParaRPr lang="id-ID" dirty="0"/>
          </a:p>
        </p:txBody>
      </p:sp>
    </p:spTree>
    <p:extLst>
      <p:ext uri="{BB962C8B-B14F-4D97-AF65-F5344CB8AC3E}">
        <p14:creationId xmlns:p14="http://schemas.microsoft.com/office/powerpoint/2010/main" val="3763593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324</TotalTime>
  <Words>2144</Words>
  <Application>Microsoft Office PowerPoint</Application>
  <PresentationFormat>Widescreen</PresentationFormat>
  <Paragraphs>255</Paragraphs>
  <Slides>34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Corbel</vt:lpstr>
      <vt:lpstr>Symbol</vt:lpstr>
      <vt:lpstr>Times</vt:lpstr>
      <vt:lpstr>Times New Roman</vt:lpstr>
      <vt:lpstr>Parallax</vt:lpstr>
      <vt:lpstr>Software Quality Management</vt:lpstr>
      <vt:lpstr>Overview</vt:lpstr>
      <vt:lpstr>Software Quality Management</vt:lpstr>
      <vt:lpstr>Quality Management Activities</vt:lpstr>
      <vt:lpstr>PowerPoint Presentation</vt:lpstr>
      <vt:lpstr>Quality management activities</vt:lpstr>
      <vt:lpstr>Quality Management and Software Development</vt:lpstr>
      <vt:lpstr>Quality Planning</vt:lpstr>
      <vt:lpstr>Quality Plan Structure [Humphrey (1989)]</vt:lpstr>
      <vt:lpstr>What is Quality?</vt:lpstr>
      <vt:lpstr>Software Fitness for Purpose</vt:lpstr>
      <vt:lpstr>Software Quality Attributes</vt:lpstr>
      <vt:lpstr>Quality attributes and software metrics</vt:lpstr>
      <vt:lpstr>Process and Product Quality</vt:lpstr>
      <vt:lpstr>A high quality products…</vt:lpstr>
      <vt:lpstr>Process-based Quality</vt:lpstr>
      <vt:lpstr>Software Standards</vt:lpstr>
      <vt:lpstr>Importance of Standards</vt:lpstr>
      <vt:lpstr>Product and Processes Standards</vt:lpstr>
      <vt:lpstr>Problems with Standards</vt:lpstr>
      <vt:lpstr>ISO 9001 Standards Framework</vt:lpstr>
      <vt:lpstr>ISO 9001 Core Processes</vt:lpstr>
      <vt:lpstr>ISO 9001 and Quality Management</vt:lpstr>
      <vt:lpstr>ISO 9001 Certification</vt:lpstr>
      <vt:lpstr>Reviews and Inspections</vt:lpstr>
      <vt:lpstr>Quality Reviews</vt:lpstr>
      <vt:lpstr>Software Reviews Process</vt:lpstr>
      <vt:lpstr>Program inspections</vt:lpstr>
      <vt:lpstr>Inspection checklists</vt:lpstr>
      <vt:lpstr>An inspection checklist (a)</vt:lpstr>
      <vt:lpstr>An inspection checklist (b)</vt:lpstr>
      <vt:lpstr>Software Measurement and Metrics</vt:lpstr>
      <vt:lpstr>References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Risk Management</dc:title>
  <dc:creator>Achmad Solichin</dc:creator>
  <cp:lastModifiedBy>AS</cp:lastModifiedBy>
  <cp:revision>177</cp:revision>
  <dcterms:created xsi:type="dcterms:W3CDTF">2015-07-15T04:19:32Z</dcterms:created>
  <dcterms:modified xsi:type="dcterms:W3CDTF">2018-07-13T21:27:23Z</dcterms:modified>
</cp:coreProperties>
</file>