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9" r:id="rId3"/>
    <p:sldId id="260" r:id="rId4"/>
    <p:sldId id="261" r:id="rId5"/>
    <p:sldId id="263" r:id="rId6"/>
    <p:sldId id="264"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78" r:id="rId24"/>
    <p:sldId id="281" r:id="rId25"/>
    <p:sldId id="282" r:id="rId26"/>
    <p:sldId id="283" r:id="rId27"/>
    <p:sldId id="284" r:id="rId28"/>
    <p:sldId id="285" r:id="rId29"/>
    <p:sldId id="257" r:id="rId30"/>
    <p:sldId id="25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8061D-9500-4DF8-93FC-C478E4ED04FE}" type="datetimeFigureOut">
              <a:rPr lang="id-ID" smtClean="0"/>
              <a:t>17/10/2015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4E551-785F-4DEA-8DD8-BB7B9384A8AE}" type="slidenum">
              <a:rPr lang="id-ID" smtClean="0"/>
              <a:t>‹#›</a:t>
            </a:fld>
            <a:endParaRPr lang="id-ID"/>
          </a:p>
        </p:txBody>
      </p:sp>
    </p:spTree>
    <p:extLst>
      <p:ext uri="{BB962C8B-B14F-4D97-AF65-F5344CB8AC3E}">
        <p14:creationId xmlns:p14="http://schemas.microsoft.com/office/powerpoint/2010/main" val="189354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a:t>
            </a:fld>
            <a:endParaRPr lang="id-ID"/>
          </a:p>
        </p:txBody>
      </p:sp>
    </p:spTree>
    <p:extLst>
      <p:ext uri="{BB962C8B-B14F-4D97-AF65-F5344CB8AC3E}">
        <p14:creationId xmlns:p14="http://schemas.microsoft.com/office/powerpoint/2010/main" val="167256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C36D60-42EA-41FE-8912-AC77D0EAA470}" type="datetime1">
              <a:rPr lang="en-US" smtClean="0"/>
              <a:t>10/17/2015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EB19B-92F2-4976-9E92-0C511DA5E917}" type="datetime1">
              <a:rPr lang="en-US" smtClean="0"/>
              <a:t>10/17/2015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0AED6-D820-4681-B936-8CC9763EA89F}"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AB147-EE8E-49CC-8CD2-4485E1AB5E86}"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F52B9-748B-473D-A182-D6AA6D45DD9C}"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3AB6B-04EE-4813-8808-A26ADA4B19CF}"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CAEA01-7319-4EBC-9730-9D9F1D5C1E4B}"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63DFB-0101-4D8E-8673-63AD406C4E26}"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A4AAA1-B461-40CA-9D34-BEAEDD805560}"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F6ED72-CEBA-47DD-A684-A27AAD87A123}" type="datetime1">
              <a:rPr lang="en-US" smtClean="0"/>
              <a:t>10/17/2015</a:t>
            </a:fld>
            <a:endParaRPr lang="en-US" dirty="0"/>
          </a:p>
        </p:txBody>
      </p:sp>
      <p:sp>
        <p:nvSpPr>
          <p:cNvPr id="5" name="Footer Placeholder 4"/>
          <p:cNvSpPr>
            <a:spLocks noGrp="1"/>
          </p:cNvSpPr>
          <p:nvPr>
            <p:ph type="ftr" sz="quarter" idx="11"/>
          </p:nvPr>
        </p:nvSpPr>
        <p:spPr>
          <a:xfrm>
            <a:off x="0" y="6489293"/>
            <a:ext cx="7084177"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06769-8C89-4982-8388-0F6938BF9131}" type="datetime1">
              <a:rPr lang="en-US" smtClean="0"/>
              <a:t>10/17/2015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E8AA18-3180-43C9-9E7A-B1F5AA3416BE}" type="datetime1">
              <a:rPr lang="en-US" smtClean="0"/>
              <a:t>10/17/2015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F69B3B-FD42-4222-A5D3-11F90266972C}" type="datetime1">
              <a:rPr lang="en-US" smtClean="0"/>
              <a:t>10/17/2015</a:t>
            </a:fld>
            <a:endParaRPr lang="en-US"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314CE-1F20-4C03-9FB5-9764C089EC98}" type="datetime1">
              <a:rPr lang="en-US" smtClean="0"/>
              <a:t>10/17/2015</a:t>
            </a:fld>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5D51B-97B9-4793-B865-216BECE6E938}" type="datetime1">
              <a:rPr lang="en-US" smtClean="0"/>
              <a:t>10/17/2015</a:t>
            </a:fld>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3EFB5-9B1B-4567-87F2-AD2486B14899}" type="datetime1">
              <a:rPr lang="en-US" smtClean="0"/>
              <a:t>10/17/2015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EBB54-C83D-4806-9F2A-3F4843589DD7}" type="datetime1">
              <a:rPr lang="en-US" smtClean="0"/>
              <a:t>10/17/2015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0EC2AA-8914-41F7-84A0-6F554852CAA1}" type="datetime1">
              <a:rPr lang="en-US" smtClean="0"/>
              <a:t>10/17/2015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vannah.nongnu.org/projects/cv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024" y="1380068"/>
            <a:ext cx="9095999" cy="2616199"/>
          </a:xfrm>
        </p:spPr>
        <p:txBody>
          <a:bodyPr/>
          <a:lstStyle/>
          <a:p>
            <a:r>
              <a:rPr lang="en-US" smtClean="0"/>
              <a:t>Software Configuration </a:t>
            </a:r>
            <a:r>
              <a:rPr lang="en-US" dirty="0" smtClean="0"/>
              <a:t>Management</a:t>
            </a:r>
            <a:endParaRPr lang="id-ID" dirty="0"/>
          </a:p>
        </p:txBody>
      </p:sp>
      <p:sp>
        <p:nvSpPr>
          <p:cNvPr id="3" name="Subtitle 2"/>
          <p:cNvSpPr>
            <a:spLocks noGrp="1"/>
          </p:cNvSpPr>
          <p:nvPr>
            <p:ph type="subTitle" idx="1"/>
          </p:nvPr>
        </p:nvSpPr>
        <p:spPr/>
        <p:txBody>
          <a:bodyPr>
            <a:normAutofit fontScale="92500"/>
          </a:bodyPr>
          <a:lstStyle/>
          <a:p>
            <a:r>
              <a:rPr lang="en-US" dirty="0" err="1"/>
              <a:t>Matakuliah</a:t>
            </a:r>
            <a:r>
              <a:rPr lang="en-US" dirty="0"/>
              <a:t> </a:t>
            </a:r>
            <a:r>
              <a:rPr lang="en-US" dirty="0" err="1"/>
              <a:t>Rekayasa</a:t>
            </a:r>
            <a:r>
              <a:rPr lang="en-US" dirty="0"/>
              <a:t> </a:t>
            </a:r>
            <a:r>
              <a:rPr lang="en-US" dirty="0" err="1"/>
              <a:t>Perangkat</a:t>
            </a:r>
            <a:r>
              <a:rPr lang="en-US" dirty="0"/>
              <a:t> </a:t>
            </a:r>
            <a:r>
              <a:rPr lang="en-US" dirty="0" err="1"/>
              <a:t>Lunak</a:t>
            </a:r>
            <a:r>
              <a:rPr lang="en-US" dirty="0"/>
              <a:t> (CS215) – </a:t>
            </a:r>
            <a:r>
              <a:rPr lang="en-US" dirty="0" err="1"/>
              <a:t>Gasal</a:t>
            </a:r>
            <a:r>
              <a:rPr lang="en-US" dirty="0"/>
              <a:t> 2015/2016</a:t>
            </a:r>
          </a:p>
          <a:p>
            <a:r>
              <a:rPr lang="en-US" dirty="0"/>
              <a:t>Magister </a:t>
            </a:r>
            <a:r>
              <a:rPr lang="en-US" dirty="0" err="1"/>
              <a:t>Ilmu</a:t>
            </a:r>
            <a:r>
              <a:rPr lang="en-US" dirty="0"/>
              <a:t> </a:t>
            </a:r>
            <a:r>
              <a:rPr lang="en-US" dirty="0" err="1"/>
              <a:t>Komputer</a:t>
            </a:r>
            <a:r>
              <a:rPr lang="en-US" dirty="0"/>
              <a:t> - </a:t>
            </a:r>
            <a:r>
              <a:rPr lang="en-US" dirty="0" err="1"/>
              <a:t>Universitas</a:t>
            </a:r>
            <a:r>
              <a:rPr lang="en-US" dirty="0"/>
              <a:t> Budi </a:t>
            </a:r>
            <a:r>
              <a:rPr lang="en-US" dirty="0" err="1"/>
              <a:t>Luhur</a:t>
            </a:r>
            <a:endParaRPr lang="en-US" dirty="0"/>
          </a:p>
          <a:p>
            <a:r>
              <a:rPr lang="en-US" dirty="0"/>
              <a:t>Achmad Solichin, </a:t>
            </a:r>
            <a:r>
              <a:rPr lang="en-US" dirty="0" err="1"/>
              <a:t>S.Kom</a:t>
            </a:r>
            <a:r>
              <a:rPr lang="en-US" dirty="0"/>
              <a:t>, M.T.I (</a:t>
            </a:r>
            <a:r>
              <a:rPr lang="en-US" dirty="0">
                <a:hlinkClick r:id="rId2"/>
              </a:rPr>
              <a:t>achmatim@gmail.com</a:t>
            </a:r>
            <a:r>
              <a:rPr lang="en-US" dirty="0" smtClean="0"/>
              <a:t>)</a:t>
            </a:r>
            <a:endParaRPr lang="id-ID" dirty="0"/>
          </a:p>
        </p:txBody>
      </p:sp>
      <p:sp>
        <p:nvSpPr>
          <p:cNvPr id="4" name="Footer Placeholder 3"/>
          <p:cNvSpPr>
            <a:spLocks noGrp="1"/>
          </p:cNvSpPr>
          <p:nvPr>
            <p:ph type="ftr" sz="quarter" idx="11"/>
          </p:nvPr>
        </p:nvSpPr>
        <p:spPr>
          <a:xfrm>
            <a:off x="5332412" y="5883275"/>
            <a:ext cx="4797426" cy="365125"/>
          </a:xfrm>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96387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Configuration Objects</a:t>
            </a:r>
            <a:endParaRPr lang="id-ID" dirty="0"/>
          </a:p>
        </p:txBody>
      </p:sp>
      <p:sp>
        <p:nvSpPr>
          <p:cNvPr id="3" name="Content Placeholder 2"/>
          <p:cNvSpPr>
            <a:spLocks noGrp="1"/>
          </p:cNvSpPr>
          <p:nvPr>
            <p:ph idx="1"/>
          </p:nvPr>
        </p:nvSpPr>
        <p:spPr>
          <a:xfrm>
            <a:off x="1484310" y="1514476"/>
            <a:ext cx="10018713" cy="4276726"/>
          </a:xfrm>
        </p:spPr>
        <p:txBody>
          <a:bodyPr anchor="t"/>
          <a:lstStyle/>
          <a:p>
            <a:r>
              <a:rPr lang="en-US" dirty="0"/>
              <a:t>SCIs are organized to form </a:t>
            </a:r>
            <a:r>
              <a:rPr lang="en-US" dirty="0">
                <a:solidFill>
                  <a:srgbClr val="C00000"/>
                </a:solidFill>
              </a:rPr>
              <a:t>configuration objects </a:t>
            </a:r>
            <a:r>
              <a:rPr lang="en-US" dirty="0"/>
              <a:t>that may be cataloged in the project database with a single name</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5" name="Picture 4"/>
          <p:cNvPicPr>
            <a:picLocks noChangeAspect="1"/>
          </p:cNvPicPr>
          <p:nvPr/>
        </p:nvPicPr>
        <p:blipFill>
          <a:blip r:embed="rId2"/>
          <a:stretch>
            <a:fillRect/>
          </a:stretch>
        </p:blipFill>
        <p:spPr>
          <a:xfrm>
            <a:off x="4464235" y="2439141"/>
            <a:ext cx="4058862" cy="4050152"/>
          </a:xfrm>
          <a:prstGeom prst="rect">
            <a:avLst/>
          </a:prstGeom>
        </p:spPr>
      </p:pic>
    </p:spTree>
    <p:extLst>
      <p:ext uri="{BB962C8B-B14F-4D97-AF65-F5344CB8AC3E}">
        <p14:creationId xmlns:p14="http://schemas.microsoft.com/office/powerpoint/2010/main" val="295239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Repository</a:t>
            </a:r>
            <a:endParaRPr lang="id-ID" dirty="0"/>
          </a:p>
        </p:txBody>
      </p:sp>
      <p:sp>
        <p:nvSpPr>
          <p:cNvPr id="3" name="Content Placeholder 2"/>
          <p:cNvSpPr>
            <a:spLocks noGrp="1"/>
          </p:cNvSpPr>
          <p:nvPr>
            <p:ph idx="1"/>
          </p:nvPr>
        </p:nvSpPr>
        <p:spPr>
          <a:xfrm>
            <a:off x="1484310" y="1557338"/>
            <a:ext cx="10018713" cy="4233863"/>
          </a:xfrm>
        </p:spPr>
        <p:txBody>
          <a:bodyPr>
            <a:normAutofit/>
          </a:bodyPr>
          <a:lstStyle/>
          <a:p>
            <a:pPr>
              <a:lnSpc>
                <a:spcPct val="90000"/>
              </a:lnSpc>
            </a:pPr>
            <a:r>
              <a:rPr lang="en-US" dirty="0"/>
              <a:t>The SCM repository is the </a:t>
            </a:r>
            <a:r>
              <a:rPr lang="en-US" dirty="0">
                <a:solidFill>
                  <a:srgbClr val="C00000"/>
                </a:solidFill>
              </a:rPr>
              <a:t>set of mechanisms </a:t>
            </a:r>
            <a:r>
              <a:rPr lang="en-US" dirty="0"/>
              <a:t>and data structures that allow a software team </a:t>
            </a:r>
            <a:r>
              <a:rPr lang="en-US" dirty="0">
                <a:solidFill>
                  <a:srgbClr val="C00000"/>
                </a:solidFill>
              </a:rPr>
              <a:t>to manage change </a:t>
            </a:r>
            <a:r>
              <a:rPr lang="en-US" dirty="0"/>
              <a:t>in an effective manner</a:t>
            </a:r>
          </a:p>
          <a:p>
            <a:pPr>
              <a:lnSpc>
                <a:spcPct val="90000"/>
              </a:lnSpc>
            </a:pPr>
            <a:r>
              <a:rPr lang="en-US" dirty="0"/>
              <a:t>The repository performs or precipitates the following functions [For89]:</a:t>
            </a:r>
          </a:p>
          <a:p>
            <a:pPr lvl="1">
              <a:lnSpc>
                <a:spcPct val="90000"/>
              </a:lnSpc>
            </a:pPr>
            <a:r>
              <a:rPr lang="en-US" dirty="0"/>
              <a:t>Data integrity</a:t>
            </a:r>
          </a:p>
          <a:p>
            <a:pPr lvl="1">
              <a:lnSpc>
                <a:spcPct val="90000"/>
              </a:lnSpc>
            </a:pPr>
            <a:r>
              <a:rPr lang="en-US" dirty="0"/>
              <a:t>Information sharing</a:t>
            </a:r>
          </a:p>
          <a:p>
            <a:pPr lvl="1">
              <a:lnSpc>
                <a:spcPct val="90000"/>
              </a:lnSpc>
            </a:pPr>
            <a:r>
              <a:rPr lang="en-US" dirty="0"/>
              <a:t>Tool integration</a:t>
            </a:r>
          </a:p>
          <a:p>
            <a:pPr lvl="1">
              <a:lnSpc>
                <a:spcPct val="90000"/>
              </a:lnSpc>
            </a:pPr>
            <a:r>
              <a:rPr lang="en-US" dirty="0"/>
              <a:t>Data integration</a:t>
            </a:r>
          </a:p>
          <a:p>
            <a:pPr lvl="1">
              <a:lnSpc>
                <a:spcPct val="90000"/>
              </a:lnSpc>
            </a:pPr>
            <a:r>
              <a:rPr lang="en-US" dirty="0"/>
              <a:t>Methodology enforcement</a:t>
            </a:r>
          </a:p>
          <a:p>
            <a:pPr lvl="1">
              <a:lnSpc>
                <a:spcPct val="90000"/>
              </a:lnSpc>
            </a:pPr>
            <a:r>
              <a:rPr lang="en-US" dirty="0"/>
              <a:t>Document </a:t>
            </a:r>
            <a:r>
              <a:rPr lang="en-US" dirty="0" smtClean="0"/>
              <a:t>standardization</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06847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Repository</a:t>
            </a:r>
            <a:endParaRPr lang="id-ID" dirty="0"/>
          </a:p>
        </p:txBody>
      </p:sp>
      <p:pic>
        <p:nvPicPr>
          <p:cNvPr id="5" name="Content Placeholder 4"/>
          <p:cNvPicPr>
            <a:picLocks noGrp="1" noChangeAspect="1"/>
          </p:cNvPicPr>
          <p:nvPr>
            <p:ph idx="1"/>
          </p:nvPr>
        </p:nvPicPr>
        <p:blipFill>
          <a:blip r:embed="rId2"/>
          <a:stretch>
            <a:fillRect/>
          </a:stretch>
        </p:blipFill>
        <p:spPr>
          <a:xfrm>
            <a:off x="3190912" y="1493388"/>
            <a:ext cx="6605509" cy="5021299"/>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1602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Repository Features</a:t>
            </a:r>
            <a:endParaRPr lang="id-ID" dirty="0"/>
          </a:p>
        </p:txBody>
      </p:sp>
      <p:sp>
        <p:nvSpPr>
          <p:cNvPr id="3" name="Content Placeholder 2"/>
          <p:cNvSpPr>
            <a:spLocks noGrp="1"/>
          </p:cNvSpPr>
          <p:nvPr>
            <p:ph idx="1"/>
          </p:nvPr>
        </p:nvSpPr>
        <p:spPr>
          <a:xfrm>
            <a:off x="1484310" y="1485900"/>
            <a:ext cx="10018713" cy="4900613"/>
          </a:xfrm>
        </p:spPr>
        <p:txBody>
          <a:bodyPr>
            <a:normAutofit fontScale="92500" lnSpcReduction="20000"/>
          </a:bodyPr>
          <a:lstStyle/>
          <a:p>
            <a:pPr>
              <a:lnSpc>
                <a:spcPct val="90000"/>
              </a:lnSpc>
            </a:pPr>
            <a:r>
              <a:rPr lang="en-US" b="1" dirty="0"/>
              <a:t>Versioning</a:t>
            </a:r>
            <a:r>
              <a:rPr lang="en-US" dirty="0"/>
              <a:t>. </a:t>
            </a:r>
          </a:p>
          <a:p>
            <a:pPr lvl="1">
              <a:lnSpc>
                <a:spcPct val="90000"/>
              </a:lnSpc>
            </a:pPr>
            <a:r>
              <a:rPr lang="en-US" dirty="0"/>
              <a:t>saves all of these versions to enable effective management of product releases and to permit developers to go back to previous versions</a:t>
            </a:r>
          </a:p>
          <a:p>
            <a:pPr>
              <a:lnSpc>
                <a:spcPct val="90000"/>
              </a:lnSpc>
            </a:pPr>
            <a:r>
              <a:rPr lang="en-US" b="1" dirty="0"/>
              <a:t>Dependency tracking and change management</a:t>
            </a:r>
            <a:r>
              <a:rPr lang="en-US" dirty="0"/>
              <a:t>.  </a:t>
            </a:r>
          </a:p>
          <a:p>
            <a:pPr lvl="1">
              <a:lnSpc>
                <a:spcPct val="90000"/>
              </a:lnSpc>
            </a:pPr>
            <a:r>
              <a:rPr lang="en-US" dirty="0"/>
              <a:t>The repository manages a wide variety of relationships among the data elements stored in it. </a:t>
            </a:r>
          </a:p>
          <a:p>
            <a:pPr>
              <a:lnSpc>
                <a:spcPct val="90000"/>
              </a:lnSpc>
            </a:pPr>
            <a:r>
              <a:rPr lang="en-US" b="1" dirty="0"/>
              <a:t>Requirements tracing</a:t>
            </a:r>
            <a:r>
              <a:rPr lang="en-US" dirty="0"/>
              <a:t>.  </a:t>
            </a:r>
          </a:p>
          <a:p>
            <a:pPr lvl="1">
              <a:lnSpc>
                <a:spcPct val="90000"/>
              </a:lnSpc>
            </a:pPr>
            <a:r>
              <a:rPr lang="en-US" dirty="0"/>
              <a:t>Provides the ability to track all the design and construction components and deliverables that result from a specific requirement specification</a:t>
            </a:r>
          </a:p>
          <a:p>
            <a:pPr>
              <a:lnSpc>
                <a:spcPct val="90000"/>
              </a:lnSpc>
            </a:pPr>
            <a:r>
              <a:rPr lang="en-US" b="1" dirty="0"/>
              <a:t>Configuration management</a:t>
            </a:r>
            <a:r>
              <a:rPr lang="en-US" dirty="0"/>
              <a:t>.  </a:t>
            </a:r>
          </a:p>
          <a:p>
            <a:pPr lvl="1">
              <a:lnSpc>
                <a:spcPct val="90000"/>
              </a:lnSpc>
            </a:pPr>
            <a:r>
              <a:rPr lang="en-US" dirty="0"/>
              <a:t>Keeps track of a series of configurations representing specific project milestones or production releases. Version management provides the needed versions, and link management keeps track of interdependencies. </a:t>
            </a:r>
          </a:p>
          <a:p>
            <a:pPr>
              <a:lnSpc>
                <a:spcPct val="90000"/>
              </a:lnSpc>
              <a:spcBef>
                <a:spcPts val="900"/>
              </a:spcBef>
            </a:pPr>
            <a:r>
              <a:rPr lang="en-US" b="1" dirty="0"/>
              <a:t>Audit trails</a:t>
            </a:r>
            <a:r>
              <a:rPr lang="en-US" dirty="0"/>
              <a:t>.  </a:t>
            </a:r>
          </a:p>
          <a:p>
            <a:pPr lvl="1">
              <a:lnSpc>
                <a:spcPct val="90000"/>
              </a:lnSpc>
              <a:spcBef>
                <a:spcPts val="900"/>
              </a:spcBef>
            </a:pPr>
            <a:r>
              <a:rPr lang="en-US" dirty="0"/>
              <a:t> establishes additional information about when, why, and by whom changes are made. </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55735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Elements</a:t>
            </a:r>
            <a:endParaRPr lang="id-ID" dirty="0"/>
          </a:p>
        </p:txBody>
      </p:sp>
      <p:sp>
        <p:nvSpPr>
          <p:cNvPr id="3" name="Content Placeholder 2"/>
          <p:cNvSpPr>
            <a:spLocks noGrp="1"/>
          </p:cNvSpPr>
          <p:nvPr>
            <p:ph idx="1"/>
          </p:nvPr>
        </p:nvSpPr>
        <p:spPr>
          <a:xfrm>
            <a:off x="1484310" y="1485900"/>
            <a:ext cx="10018713" cy="4900613"/>
          </a:xfrm>
        </p:spPr>
        <p:txBody>
          <a:bodyPr>
            <a:normAutofit/>
          </a:bodyPr>
          <a:lstStyle/>
          <a:p>
            <a:pPr>
              <a:lnSpc>
                <a:spcPct val="90000"/>
              </a:lnSpc>
              <a:spcBef>
                <a:spcPts val="600"/>
              </a:spcBef>
            </a:pPr>
            <a:r>
              <a:rPr lang="en-US" i="1" dirty="0">
                <a:solidFill>
                  <a:schemeClr val="accent1"/>
                </a:solidFill>
              </a:rPr>
              <a:t>Component elements</a:t>
            </a:r>
            <a:r>
              <a:rPr lang="en-US" dirty="0"/>
              <a:t>—a set of tools coupled within a file management system (e.g., a database) that enables access to and management of each software configuration item. </a:t>
            </a:r>
          </a:p>
          <a:p>
            <a:pPr>
              <a:lnSpc>
                <a:spcPct val="90000"/>
              </a:lnSpc>
              <a:spcBef>
                <a:spcPts val="300"/>
              </a:spcBef>
            </a:pPr>
            <a:r>
              <a:rPr lang="en-US" i="1" dirty="0">
                <a:solidFill>
                  <a:schemeClr val="accent1"/>
                </a:solidFill>
              </a:rPr>
              <a:t>Process elements</a:t>
            </a:r>
            <a:r>
              <a:rPr lang="en-US" dirty="0"/>
              <a:t>—a collection of procedures and tasks that define an effective approach to change management (and related activities) for all constituencies involved in the management, engineering and use of computer software.</a:t>
            </a:r>
          </a:p>
          <a:p>
            <a:pPr>
              <a:lnSpc>
                <a:spcPct val="90000"/>
              </a:lnSpc>
            </a:pPr>
            <a:r>
              <a:rPr lang="en-US" i="1" dirty="0">
                <a:solidFill>
                  <a:schemeClr val="accent1"/>
                </a:solidFill>
              </a:rPr>
              <a:t>Construction elements</a:t>
            </a:r>
            <a:r>
              <a:rPr lang="en-US" dirty="0"/>
              <a:t>—a set of tools that automate the construction of software by ensuring that the proper set of validated components (i.e., the correct version) have been assembled.</a:t>
            </a:r>
          </a:p>
          <a:p>
            <a:pPr>
              <a:lnSpc>
                <a:spcPct val="90000"/>
              </a:lnSpc>
            </a:pPr>
            <a:r>
              <a:rPr lang="en-US" i="1" dirty="0">
                <a:solidFill>
                  <a:schemeClr val="accent1"/>
                </a:solidFill>
              </a:rPr>
              <a:t>Human elements</a:t>
            </a:r>
            <a:r>
              <a:rPr lang="en-US" dirty="0"/>
              <a:t>—to implement effective SCM, the software team uses a set of tools and process features (encompassing other CM elements) </a:t>
            </a:r>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0832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743200" y="1066801"/>
            <a:ext cx="6705600" cy="633413"/>
          </a:xfrm>
        </p:spPr>
        <p:txBody>
          <a:bodyPr>
            <a:normAutofit fontScale="90000"/>
          </a:bodyPr>
          <a:lstStyle/>
          <a:p>
            <a:r>
              <a:rPr lang="en-US" dirty="0"/>
              <a:t>The SCM Process</a:t>
            </a:r>
          </a:p>
        </p:txBody>
      </p:sp>
      <p:sp>
        <p:nvSpPr>
          <p:cNvPr id="183299" name="Rectangle 3"/>
          <p:cNvSpPr>
            <a:spLocks noGrp="1" noChangeArrowheads="1"/>
          </p:cNvSpPr>
          <p:nvPr>
            <p:ph type="body" idx="1"/>
          </p:nvPr>
        </p:nvSpPr>
        <p:spPr>
          <a:xfrm>
            <a:off x="2128247" y="2222069"/>
            <a:ext cx="9144591" cy="4278743"/>
          </a:xfrm>
        </p:spPr>
        <p:txBody>
          <a:bodyPr>
            <a:normAutofit/>
          </a:bodyPr>
          <a:lstStyle/>
          <a:p>
            <a:pPr>
              <a:lnSpc>
                <a:spcPct val="90000"/>
              </a:lnSpc>
              <a:spcBef>
                <a:spcPts val="600"/>
              </a:spcBef>
            </a:pPr>
            <a:r>
              <a:rPr lang="en-US" sz="2000" dirty="0"/>
              <a:t>How does a software team identify the discrete elements of a software configuration?</a:t>
            </a:r>
          </a:p>
          <a:p>
            <a:pPr>
              <a:lnSpc>
                <a:spcPct val="90000"/>
              </a:lnSpc>
              <a:spcBef>
                <a:spcPts val="300"/>
              </a:spcBef>
            </a:pPr>
            <a:r>
              <a:rPr lang="en-US" sz="2000" dirty="0"/>
              <a:t>How does an organization manage the many existing versions of a program (and its documentation) in a manner that will enable change to be accommodated efficiently?</a:t>
            </a:r>
          </a:p>
          <a:p>
            <a:pPr>
              <a:lnSpc>
                <a:spcPct val="90000"/>
              </a:lnSpc>
            </a:pPr>
            <a:r>
              <a:rPr lang="en-US" sz="2000" dirty="0"/>
              <a:t>How does an organization control changes before and after software is released to a customer?</a:t>
            </a:r>
          </a:p>
          <a:p>
            <a:pPr>
              <a:lnSpc>
                <a:spcPct val="90000"/>
              </a:lnSpc>
            </a:pPr>
            <a:r>
              <a:rPr lang="en-US" sz="2000" dirty="0"/>
              <a:t>Who has responsibility for approving and ranking changes? </a:t>
            </a:r>
          </a:p>
          <a:p>
            <a:pPr>
              <a:lnSpc>
                <a:spcPct val="90000"/>
              </a:lnSpc>
            </a:pPr>
            <a:r>
              <a:rPr lang="en-US" sz="2000" dirty="0"/>
              <a:t>How can we ensure that changes have been made properly?</a:t>
            </a:r>
          </a:p>
          <a:p>
            <a:pPr>
              <a:lnSpc>
                <a:spcPct val="90000"/>
              </a:lnSpc>
            </a:pPr>
            <a:r>
              <a:rPr lang="en-US" sz="2000" dirty="0"/>
              <a:t>What mechanism is used to appraise others of changes that are made? </a:t>
            </a:r>
          </a:p>
          <a:p>
            <a:pPr>
              <a:lnSpc>
                <a:spcPct val="90000"/>
              </a:lnSpc>
            </a:pPr>
            <a:endParaRPr lang="en-US" sz="2000" dirty="0"/>
          </a:p>
        </p:txBody>
      </p:sp>
      <p:sp>
        <p:nvSpPr>
          <p:cNvPr id="183300" name="Text Box 4"/>
          <p:cNvSpPr txBox="1">
            <a:spLocks noChangeArrowheads="1"/>
          </p:cNvSpPr>
          <p:nvPr/>
        </p:nvSpPr>
        <p:spPr bwMode="auto">
          <a:xfrm>
            <a:off x="2128247" y="1880438"/>
            <a:ext cx="396775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i="1" dirty="0">
                <a:solidFill>
                  <a:schemeClr val="accent1"/>
                </a:solidFill>
                <a:latin typeface="Palatino" pitchFamily="-128" charset="0"/>
              </a:rPr>
              <a:t>Addresses the following questions …</a:t>
            </a:r>
            <a:endParaRPr lang="en-US" i="1" dirty="0">
              <a:solidFill>
                <a:schemeClr val="accent1"/>
              </a:solidFill>
              <a:effectLst>
                <a:outerShdw blurRad="38100" dist="38100" dir="2700000" algn="tl">
                  <a:srgbClr val="000000"/>
                </a:outerShdw>
              </a:effectLst>
              <a:latin typeface="Palatino" pitchFamily="-128" charset="0"/>
            </a:endParaRPr>
          </a:p>
        </p:txBody>
      </p:sp>
    </p:spTree>
    <p:extLst>
      <p:ext uri="{BB962C8B-B14F-4D97-AF65-F5344CB8AC3E}">
        <p14:creationId xmlns:p14="http://schemas.microsoft.com/office/powerpoint/2010/main" val="329261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Process</a:t>
            </a:r>
            <a:endParaRPr lang="id-ID" dirty="0"/>
          </a:p>
        </p:txBody>
      </p:sp>
      <p:pic>
        <p:nvPicPr>
          <p:cNvPr id="5" name="Content Placeholder 4"/>
          <p:cNvPicPr>
            <a:picLocks noGrp="1" noChangeAspect="1"/>
          </p:cNvPicPr>
          <p:nvPr>
            <p:ph idx="1"/>
          </p:nvPr>
        </p:nvPicPr>
        <p:blipFill>
          <a:blip r:embed="rId2"/>
          <a:stretch>
            <a:fillRect/>
          </a:stretch>
        </p:blipFill>
        <p:spPr>
          <a:xfrm>
            <a:off x="3677838" y="1562099"/>
            <a:ext cx="5631657" cy="4855688"/>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7848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Version Control</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400175"/>
            <a:ext cx="10018713" cy="4886325"/>
          </a:xfrm>
        </p:spPr>
        <p:txBody>
          <a:bodyPr anchor="t">
            <a:noAutofit/>
          </a:bodyPr>
          <a:lstStyle/>
          <a:p>
            <a:pPr>
              <a:lnSpc>
                <a:spcPct val="90000"/>
              </a:lnSpc>
            </a:pPr>
            <a:r>
              <a:rPr lang="en-US" dirty="0"/>
              <a:t>Version control combines procedures and tools to manage different versions of configuration objects that are created during the software process</a:t>
            </a:r>
          </a:p>
          <a:p>
            <a:pPr>
              <a:lnSpc>
                <a:spcPct val="90000"/>
              </a:lnSpc>
              <a:spcBef>
                <a:spcPts val="300"/>
              </a:spcBef>
            </a:pPr>
            <a:r>
              <a:rPr lang="en-US" dirty="0"/>
              <a:t>A version control system implements or is directly integrated with four major capabilities: </a:t>
            </a:r>
          </a:p>
          <a:p>
            <a:pPr lvl="1">
              <a:lnSpc>
                <a:spcPct val="90000"/>
              </a:lnSpc>
              <a:spcBef>
                <a:spcPts val="300"/>
              </a:spcBef>
            </a:pPr>
            <a:r>
              <a:rPr lang="en-US" dirty="0"/>
              <a:t> a</a:t>
            </a:r>
            <a:r>
              <a:rPr lang="en-US" dirty="0">
                <a:solidFill>
                  <a:schemeClr val="accent1"/>
                </a:solidFill>
              </a:rPr>
              <a:t> </a:t>
            </a:r>
            <a:r>
              <a:rPr lang="en-US" i="1" dirty="0">
                <a:solidFill>
                  <a:schemeClr val="accent1"/>
                </a:solidFill>
              </a:rPr>
              <a:t>project database (repository)</a:t>
            </a:r>
            <a:r>
              <a:rPr lang="en-US" dirty="0">
                <a:solidFill>
                  <a:schemeClr val="accent1"/>
                </a:solidFill>
              </a:rPr>
              <a:t> </a:t>
            </a:r>
            <a:r>
              <a:rPr lang="en-US" dirty="0"/>
              <a:t>that stores all relevant configuration objects</a:t>
            </a:r>
          </a:p>
          <a:p>
            <a:pPr lvl="1">
              <a:lnSpc>
                <a:spcPct val="90000"/>
              </a:lnSpc>
              <a:spcBef>
                <a:spcPts val="300"/>
              </a:spcBef>
            </a:pPr>
            <a:r>
              <a:rPr lang="en-US" dirty="0"/>
              <a:t> a </a:t>
            </a:r>
            <a:r>
              <a:rPr lang="en-US" i="1" dirty="0">
                <a:solidFill>
                  <a:schemeClr val="accent1"/>
                </a:solidFill>
              </a:rPr>
              <a:t>version management</a:t>
            </a:r>
            <a:r>
              <a:rPr lang="en-US" dirty="0">
                <a:solidFill>
                  <a:schemeClr val="accent1"/>
                </a:solidFill>
              </a:rPr>
              <a:t> </a:t>
            </a:r>
            <a:r>
              <a:rPr lang="en-US" dirty="0"/>
              <a:t>capability that stores all versions of a configuration object (or enables any version to be constructed using differences from past versions); </a:t>
            </a:r>
          </a:p>
          <a:p>
            <a:pPr lvl="1">
              <a:lnSpc>
                <a:spcPct val="90000"/>
              </a:lnSpc>
              <a:spcBef>
                <a:spcPts val="300"/>
              </a:spcBef>
            </a:pPr>
            <a:r>
              <a:rPr lang="en-US" dirty="0"/>
              <a:t> a</a:t>
            </a:r>
            <a:r>
              <a:rPr lang="en-US" dirty="0">
                <a:solidFill>
                  <a:schemeClr val="folHlink"/>
                </a:solidFill>
              </a:rPr>
              <a:t> </a:t>
            </a:r>
            <a:r>
              <a:rPr lang="en-US" i="1" dirty="0">
                <a:solidFill>
                  <a:schemeClr val="accent1"/>
                </a:solidFill>
              </a:rPr>
              <a:t>make facility</a:t>
            </a:r>
            <a:r>
              <a:rPr lang="en-US" dirty="0"/>
              <a:t> that enables the software engineer to collect all relevant configuration objects and construct a specific version of the software. </a:t>
            </a:r>
          </a:p>
          <a:p>
            <a:pPr lvl="1">
              <a:lnSpc>
                <a:spcPct val="90000"/>
              </a:lnSpc>
              <a:spcBef>
                <a:spcPts val="300"/>
              </a:spcBef>
            </a:pPr>
            <a:r>
              <a:rPr lang="en-US" dirty="0"/>
              <a:t> an</a:t>
            </a:r>
            <a:r>
              <a:rPr lang="en-US" dirty="0">
                <a:solidFill>
                  <a:schemeClr val="accent1"/>
                </a:solidFill>
              </a:rPr>
              <a:t> </a:t>
            </a:r>
            <a:r>
              <a:rPr lang="en-US" i="1" dirty="0">
                <a:solidFill>
                  <a:schemeClr val="accent1"/>
                </a:solidFill>
              </a:rPr>
              <a:t>issues tracking</a:t>
            </a:r>
            <a:r>
              <a:rPr lang="en-US" dirty="0">
                <a:solidFill>
                  <a:schemeClr val="folHlink"/>
                </a:solidFill>
              </a:rPr>
              <a:t> </a:t>
            </a:r>
            <a:r>
              <a:rPr lang="en-US" dirty="0"/>
              <a:t>(also called </a:t>
            </a:r>
            <a:r>
              <a:rPr lang="en-US" i="1" dirty="0"/>
              <a:t>bug tracking</a:t>
            </a:r>
            <a:r>
              <a:rPr lang="en-US" dirty="0"/>
              <a:t>) capability that enables the team to record and track the status of all outstanding issues associated with each configuration object</a:t>
            </a:r>
            <a:r>
              <a:rPr lang="en-US" dirty="0" smtClean="0"/>
              <a:t>.</a:t>
            </a:r>
            <a:endParaRPr lang="en-US" dirty="0"/>
          </a:p>
        </p:txBody>
      </p:sp>
    </p:spTree>
    <p:extLst>
      <p:ext uri="{BB962C8B-B14F-4D97-AF65-F5344CB8AC3E}">
        <p14:creationId xmlns:p14="http://schemas.microsoft.com/office/powerpoint/2010/main" val="2029014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Concurrent Versions System (CVS)</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pPr>
              <a:lnSpc>
                <a:spcPct val="90000"/>
              </a:lnSpc>
            </a:pPr>
            <a:r>
              <a:rPr lang="en-US" sz="2800" dirty="0" smtClean="0"/>
              <a:t>The CVS </a:t>
            </a:r>
            <a:r>
              <a:rPr lang="en-US" sz="2800" dirty="0"/>
              <a:t>is a widely used tool </a:t>
            </a:r>
            <a:r>
              <a:rPr lang="en-US" sz="2800" dirty="0" smtClean="0"/>
              <a:t>for version control</a:t>
            </a:r>
          </a:p>
          <a:p>
            <a:pPr>
              <a:lnSpc>
                <a:spcPct val="90000"/>
              </a:lnSpc>
            </a:pPr>
            <a:r>
              <a:rPr lang="en-US" sz="2800" dirty="0"/>
              <a:t>Originally designed for source code, </a:t>
            </a:r>
            <a:r>
              <a:rPr lang="en-US" sz="2800" dirty="0" smtClean="0"/>
              <a:t>but useful </a:t>
            </a:r>
            <a:r>
              <a:rPr lang="en-US" sz="2800" dirty="0"/>
              <a:t>for any text-based file, the CVS </a:t>
            </a:r>
            <a:r>
              <a:rPr lang="en-US" sz="2800" dirty="0" smtClean="0"/>
              <a:t>system:</a:t>
            </a:r>
          </a:p>
          <a:p>
            <a:pPr lvl="1">
              <a:lnSpc>
                <a:spcPct val="90000"/>
              </a:lnSpc>
            </a:pPr>
            <a:r>
              <a:rPr lang="en-US" sz="2400" dirty="0" smtClean="0"/>
              <a:t> establishes a </a:t>
            </a:r>
            <a:r>
              <a:rPr lang="en-US" sz="2400" dirty="0"/>
              <a:t>simple repository</a:t>
            </a:r>
            <a:r>
              <a:rPr lang="en-US" sz="2400" dirty="0" smtClean="0"/>
              <a:t>,</a:t>
            </a:r>
          </a:p>
          <a:p>
            <a:pPr lvl="1">
              <a:lnSpc>
                <a:spcPct val="90000"/>
              </a:lnSpc>
            </a:pPr>
            <a:r>
              <a:rPr lang="en-US" sz="2400" dirty="0" smtClean="0"/>
              <a:t> maintains </a:t>
            </a:r>
            <a:r>
              <a:rPr lang="en-US" sz="2400" dirty="0"/>
              <a:t>all versions of a file in </a:t>
            </a:r>
            <a:r>
              <a:rPr lang="en-US" sz="2400" dirty="0" smtClean="0"/>
              <a:t>a single </a:t>
            </a:r>
            <a:r>
              <a:rPr lang="en-US" sz="2400" dirty="0"/>
              <a:t>named file by storing only the differences </a:t>
            </a:r>
            <a:r>
              <a:rPr lang="en-US" sz="2400" dirty="0" smtClean="0"/>
              <a:t>between progressive </a:t>
            </a:r>
            <a:r>
              <a:rPr lang="en-US" sz="2400" dirty="0"/>
              <a:t>versions of the original file, and </a:t>
            </a:r>
            <a:endParaRPr lang="en-US" sz="2400" dirty="0" smtClean="0"/>
          </a:p>
          <a:p>
            <a:pPr lvl="1">
              <a:lnSpc>
                <a:spcPct val="90000"/>
              </a:lnSpc>
            </a:pPr>
            <a:r>
              <a:rPr lang="en-US" sz="2400" dirty="0" smtClean="0"/>
              <a:t>protects against </a:t>
            </a:r>
            <a:r>
              <a:rPr lang="en-US" sz="2400" dirty="0"/>
              <a:t>simultaneous changes to a file by </a:t>
            </a:r>
            <a:r>
              <a:rPr lang="en-US" sz="2400" dirty="0" smtClean="0"/>
              <a:t>establishing different </a:t>
            </a:r>
            <a:r>
              <a:rPr lang="en-US" sz="2400" dirty="0"/>
              <a:t>directories for each developer, thus insulating </a:t>
            </a:r>
            <a:r>
              <a:rPr lang="en-US" sz="2400" dirty="0" smtClean="0"/>
              <a:t>one from </a:t>
            </a:r>
            <a:r>
              <a:rPr lang="en-US" sz="2400" dirty="0"/>
              <a:t>another</a:t>
            </a:r>
            <a:r>
              <a:rPr lang="en-US" sz="2400" dirty="0" smtClean="0"/>
              <a:t>.</a:t>
            </a:r>
          </a:p>
          <a:p>
            <a:pPr>
              <a:lnSpc>
                <a:spcPct val="90000"/>
              </a:lnSpc>
            </a:pPr>
            <a:r>
              <a:rPr lang="en-US" sz="2800" dirty="0"/>
              <a:t>CVS is available at no cost for Windows, Mac </a:t>
            </a:r>
            <a:r>
              <a:rPr lang="en-US" sz="2800" dirty="0" smtClean="0"/>
              <a:t>OS, LINUX</a:t>
            </a:r>
            <a:r>
              <a:rPr lang="en-US" sz="2800" dirty="0"/>
              <a:t>, and UNIX environments </a:t>
            </a:r>
            <a:r>
              <a:rPr lang="en-US" sz="2800" dirty="0">
                <a:hlinkClick r:id="rId2"/>
              </a:rPr>
              <a:t>http://</a:t>
            </a:r>
            <a:r>
              <a:rPr lang="en-US" sz="2800" dirty="0" smtClean="0">
                <a:hlinkClick r:id="rId2"/>
              </a:rPr>
              <a:t>savannah.nongnu.org/projects/cvs</a:t>
            </a:r>
            <a:r>
              <a:rPr lang="en-US" sz="2800" dirty="0" smtClean="0"/>
              <a:t> </a:t>
            </a:r>
            <a:endParaRPr lang="en-US" sz="2800" dirty="0"/>
          </a:p>
        </p:txBody>
      </p:sp>
    </p:spTree>
    <p:extLst>
      <p:ext uri="{BB962C8B-B14F-4D97-AF65-F5344CB8AC3E}">
        <p14:creationId xmlns:p14="http://schemas.microsoft.com/office/powerpoint/2010/main" val="527945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Change Control</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pPr>
              <a:lnSpc>
                <a:spcPct val="90000"/>
              </a:lnSpc>
            </a:pPr>
            <a:r>
              <a:rPr lang="en-US" sz="2800" dirty="0"/>
              <a:t>Change control is vital. But the forces that make it necessary also make it annoying. </a:t>
            </a:r>
            <a:r>
              <a:rPr lang="en-US" sz="2800" dirty="0" smtClean="0"/>
              <a:t>We worry </a:t>
            </a:r>
            <a:r>
              <a:rPr lang="en-US" sz="2800" dirty="0"/>
              <a:t>about change because a tiny </a:t>
            </a:r>
            <a:r>
              <a:rPr lang="en-US" sz="2800" dirty="0" smtClean="0"/>
              <a:t>perturbation </a:t>
            </a:r>
            <a:r>
              <a:rPr lang="en-US" sz="2800" dirty="0"/>
              <a:t>in the code can create a big failure in </a:t>
            </a:r>
            <a:r>
              <a:rPr lang="en-US" sz="2800" dirty="0" smtClean="0"/>
              <a:t>the product</a:t>
            </a:r>
            <a:r>
              <a:rPr lang="en-US" sz="2800" dirty="0"/>
              <a:t>. But it can also fix a big failure or enable wonderful </a:t>
            </a:r>
            <a:r>
              <a:rPr lang="en-US" sz="2800" dirty="0" smtClean="0"/>
              <a:t>new capabilities</a:t>
            </a:r>
            <a:r>
              <a:rPr lang="en-US" sz="2800" dirty="0"/>
              <a:t>. We </a:t>
            </a:r>
            <a:r>
              <a:rPr lang="en-US" sz="2800" dirty="0" smtClean="0"/>
              <a:t>worry about </a:t>
            </a:r>
            <a:r>
              <a:rPr lang="en-US" sz="2800" dirty="0"/>
              <a:t>change because a single rogue developer could sink the project; yet brilliant </a:t>
            </a:r>
            <a:r>
              <a:rPr lang="en-US" sz="2800" dirty="0" smtClean="0"/>
              <a:t>ideas originate </a:t>
            </a:r>
            <a:r>
              <a:rPr lang="en-US" sz="2800" dirty="0"/>
              <a:t>in the minds of those rogues, and a burdensome change control process </a:t>
            </a:r>
            <a:r>
              <a:rPr lang="en-US" sz="2800" dirty="0" smtClean="0"/>
              <a:t>could effectively </a:t>
            </a:r>
            <a:r>
              <a:rPr lang="en-US" sz="2800" dirty="0"/>
              <a:t>discourage them from doing creative </a:t>
            </a:r>
            <a:r>
              <a:rPr lang="en-US" sz="2800" dirty="0" smtClean="0"/>
              <a:t>work [Bac98]</a:t>
            </a:r>
          </a:p>
          <a:p>
            <a:pPr>
              <a:lnSpc>
                <a:spcPct val="90000"/>
              </a:lnSpc>
            </a:pPr>
            <a:r>
              <a:rPr lang="en-US" sz="2800" dirty="0"/>
              <a:t>Too much change control and </a:t>
            </a:r>
            <a:r>
              <a:rPr lang="en-US" sz="2800" dirty="0" smtClean="0"/>
              <a:t>we create </a:t>
            </a:r>
            <a:r>
              <a:rPr lang="en-US" sz="2800" dirty="0"/>
              <a:t>problems. Too little, and we create other </a:t>
            </a:r>
            <a:r>
              <a:rPr lang="en-US" sz="2800" dirty="0" smtClean="0"/>
              <a:t>problems</a:t>
            </a: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27111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chor="t">
            <a:normAutofit fontScale="92500" lnSpcReduction="10000"/>
          </a:bodyPr>
          <a:lstStyle/>
          <a:p>
            <a:pPr lvl="0"/>
            <a:r>
              <a:rPr lang="en-US" dirty="0"/>
              <a:t>Software Configuration Items</a:t>
            </a:r>
            <a:endParaRPr lang="id-ID" dirty="0"/>
          </a:p>
          <a:p>
            <a:pPr lvl="0"/>
            <a:r>
              <a:rPr lang="en-US" dirty="0"/>
              <a:t>SCM International Standard</a:t>
            </a:r>
            <a:endParaRPr lang="id-ID" dirty="0"/>
          </a:p>
          <a:p>
            <a:pPr lvl="0"/>
            <a:r>
              <a:rPr lang="en-US" dirty="0"/>
              <a:t>Software Configuration identification</a:t>
            </a:r>
            <a:endParaRPr lang="id-ID" dirty="0"/>
          </a:p>
          <a:p>
            <a:pPr lvl="0"/>
            <a:r>
              <a:rPr lang="en-US" dirty="0"/>
              <a:t>Software Configuration version control</a:t>
            </a:r>
            <a:endParaRPr lang="id-ID" dirty="0"/>
          </a:p>
          <a:p>
            <a:pPr lvl="0"/>
            <a:r>
              <a:rPr lang="en-US" dirty="0"/>
              <a:t>Software Configuration change control</a:t>
            </a:r>
            <a:endParaRPr lang="id-ID" dirty="0"/>
          </a:p>
          <a:p>
            <a:pPr lvl="0"/>
            <a:r>
              <a:rPr lang="en-US" dirty="0"/>
              <a:t>Software Configuration auditing</a:t>
            </a:r>
            <a:endParaRPr lang="id-ID" dirty="0"/>
          </a:p>
          <a:p>
            <a:r>
              <a:rPr lang="en-US"/>
              <a:t>Software Configuration reporting</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00910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76599" y="128588"/>
            <a:ext cx="5195888" cy="6533326"/>
          </a:xfrm>
          <a:prstGeom prst="rect">
            <a:avLst/>
          </a:prstGeom>
        </p:spPr>
      </p:pic>
    </p:spTree>
    <p:extLst>
      <p:ext uri="{BB962C8B-B14F-4D97-AF65-F5344CB8AC3E}">
        <p14:creationId xmlns:p14="http://schemas.microsoft.com/office/powerpoint/2010/main" val="1495357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en-US"/>
              <a:t>These slides are designed to accompany </a:t>
            </a:r>
            <a:r>
              <a:rPr lang="en-US" i="1"/>
              <a:t>Software Engineering: A Practitioner’s Approach, 7/e </a:t>
            </a:r>
            <a:r>
              <a:rPr lang="en-US"/>
              <a:t>(McGraw-Hill 2009). Slides copyright 2009 by Roger Pressman. </a:t>
            </a:r>
          </a:p>
        </p:txBody>
      </p:sp>
      <p:sp>
        <p:nvSpPr>
          <p:cNvPr id="190466" name="Oval 2"/>
          <p:cNvSpPr>
            <a:spLocks noChangeArrowheads="1"/>
          </p:cNvSpPr>
          <p:nvPr/>
        </p:nvSpPr>
        <p:spPr bwMode="auto">
          <a:xfrm>
            <a:off x="3544888" y="3546475"/>
            <a:ext cx="5994400" cy="1930400"/>
          </a:xfrm>
          <a:prstGeom prst="ellipse">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id-ID"/>
          </a:p>
        </p:txBody>
      </p:sp>
      <p:sp>
        <p:nvSpPr>
          <p:cNvPr id="190467" name="Rectangle 3"/>
          <p:cNvSpPr>
            <a:spLocks noGrp="1" noChangeArrowheads="1"/>
          </p:cNvSpPr>
          <p:nvPr>
            <p:ph type="title"/>
          </p:nvPr>
        </p:nvSpPr>
        <p:spPr>
          <a:xfrm>
            <a:off x="2819400" y="1066800"/>
            <a:ext cx="6477000" cy="58578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t>Auditing</a:t>
            </a:r>
          </a:p>
        </p:txBody>
      </p:sp>
      <p:sp>
        <p:nvSpPr>
          <p:cNvPr id="190468" name="Rectangle 4"/>
          <p:cNvSpPr>
            <a:spLocks noChangeArrowheads="1"/>
          </p:cNvSpPr>
          <p:nvPr/>
        </p:nvSpPr>
        <p:spPr bwMode="auto">
          <a:xfrm>
            <a:off x="5678488" y="2200275"/>
            <a:ext cx="1460500" cy="1981200"/>
          </a:xfrm>
          <a:prstGeom prst="rect">
            <a:avLst/>
          </a:pr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id-ID"/>
          </a:p>
        </p:txBody>
      </p:sp>
      <p:sp>
        <p:nvSpPr>
          <p:cNvPr id="190469" name="Rectangle 5"/>
          <p:cNvSpPr>
            <a:spLocks noChangeArrowheads="1"/>
          </p:cNvSpPr>
          <p:nvPr/>
        </p:nvSpPr>
        <p:spPr bwMode="auto">
          <a:xfrm>
            <a:off x="7113588" y="2390775"/>
            <a:ext cx="1460500" cy="1981200"/>
          </a:xfrm>
          <a:prstGeom prst="rect">
            <a:avLst/>
          </a:prstGeom>
          <a:solidFill>
            <a:srgbClr val="037C03"/>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id-ID"/>
          </a:p>
        </p:txBody>
      </p:sp>
      <p:sp>
        <p:nvSpPr>
          <p:cNvPr id="190470" name="Oval 6"/>
          <p:cNvSpPr>
            <a:spLocks noChangeArrowheads="1"/>
          </p:cNvSpPr>
          <p:nvPr/>
        </p:nvSpPr>
        <p:spPr bwMode="auto">
          <a:xfrm>
            <a:off x="4141788" y="2771775"/>
            <a:ext cx="1320800" cy="1320800"/>
          </a:xfrm>
          <a:prstGeom prst="ellipse">
            <a:avLst/>
          </a:prstGeom>
          <a:solidFill>
            <a:srgbClr val="E5405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1" name="Oval 7"/>
          <p:cNvSpPr>
            <a:spLocks noChangeArrowheads="1"/>
          </p:cNvSpPr>
          <p:nvPr/>
        </p:nvSpPr>
        <p:spPr bwMode="auto">
          <a:xfrm>
            <a:off x="4141788" y="2773364"/>
            <a:ext cx="1320800" cy="13176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2" name="Rectangle 8"/>
          <p:cNvSpPr>
            <a:spLocks noChangeArrowheads="1"/>
          </p:cNvSpPr>
          <p:nvPr/>
        </p:nvSpPr>
        <p:spPr bwMode="auto">
          <a:xfrm>
            <a:off x="4445000" y="3149601"/>
            <a:ext cx="695702"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chemeClr val="bg1"/>
                </a:solidFill>
                <a:effectLst>
                  <a:outerShdw blurRad="38100" dist="38100" dir="2700000" algn="tl">
                    <a:srgbClr val="000000"/>
                  </a:outerShdw>
                </a:effectLst>
                <a:latin typeface="Helvetica" panose="020B0604020202020204" pitchFamily="34" charset="0"/>
              </a:rPr>
              <a:t>SCIs</a:t>
            </a:r>
          </a:p>
        </p:txBody>
      </p:sp>
      <p:sp>
        <p:nvSpPr>
          <p:cNvPr id="190473" name="Oval 9"/>
          <p:cNvSpPr>
            <a:spLocks noChangeArrowheads="1"/>
          </p:cNvSpPr>
          <p:nvPr/>
        </p:nvSpPr>
        <p:spPr bwMode="auto">
          <a:xfrm>
            <a:off x="4764088" y="3762375"/>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4" name="Oval 10"/>
          <p:cNvSpPr>
            <a:spLocks noChangeArrowheads="1"/>
          </p:cNvSpPr>
          <p:nvPr/>
        </p:nvSpPr>
        <p:spPr bwMode="auto">
          <a:xfrm>
            <a:off x="4764088" y="3763964"/>
            <a:ext cx="469900" cy="4794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5" name="Oval 11"/>
          <p:cNvSpPr>
            <a:spLocks noChangeArrowheads="1"/>
          </p:cNvSpPr>
          <p:nvPr/>
        </p:nvSpPr>
        <p:spPr bwMode="auto">
          <a:xfrm>
            <a:off x="5284788" y="3370263"/>
            <a:ext cx="469900" cy="468312"/>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6" name="Oval 12"/>
          <p:cNvSpPr>
            <a:spLocks noChangeArrowheads="1"/>
          </p:cNvSpPr>
          <p:nvPr/>
        </p:nvSpPr>
        <p:spPr bwMode="auto">
          <a:xfrm>
            <a:off x="5284788" y="3370264"/>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7" name="Oval 13"/>
          <p:cNvSpPr>
            <a:spLocks noChangeArrowheads="1"/>
          </p:cNvSpPr>
          <p:nvPr/>
        </p:nvSpPr>
        <p:spPr bwMode="auto">
          <a:xfrm>
            <a:off x="4903788" y="2708275"/>
            <a:ext cx="4826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8" name="Oval 14"/>
          <p:cNvSpPr>
            <a:spLocks noChangeArrowheads="1"/>
          </p:cNvSpPr>
          <p:nvPr/>
        </p:nvSpPr>
        <p:spPr bwMode="auto">
          <a:xfrm>
            <a:off x="4903788" y="2709864"/>
            <a:ext cx="4826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79" name="Oval 15"/>
          <p:cNvSpPr>
            <a:spLocks noChangeArrowheads="1"/>
          </p:cNvSpPr>
          <p:nvPr/>
        </p:nvSpPr>
        <p:spPr bwMode="auto">
          <a:xfrm>
            <a:off x="4141788" y="2733675"/>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80" name="Oval 16"/>
          <p:cNvSpPr>
            <a:spLocks noChangeArrowheads="1"/>
          </p:cNvSpPr>
          <p:nvPr/>
        </p:nvSpPr>
        <p:spPr bwMode="auto">
          <a:xfrm>
            <a:off x="4141788" y="2735264"/>
            <a:ext cx="469900" cy="4794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81" name="Oval 17"/>
          <p:cNvSpPr>
            <a:spLocks noChangeArrowheads="1"/>
          </p:cNvSpPr>
          <p:nvPr/>
        </p:nvSpPr>
        <p:spPr bwMode="auto">
          <a:xfrm>
            <a:off x="4027488" y="3508375"/>
            <a:ext cx="4699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82" name="Oval 18"/>
          <p:cNvSpPr>
            <a:spLocks noChangeArrowheads="1"/>
          </p:cNvSpPr>
          <p:nvPr/>
        </p:nvSpPr>
        <p:spPr bwMode="auto">
          <a:xfrm>
            <a:off x="4027488" y="3509964"/>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0483" name="Rectangle 19"/>
          <p:cNvSpPr>
            <a:spLocks noChangeArrowheads="1"/>
          </p:cNvSpPr>
          <p:nvPr/>
        </p:nvSpPr>
        <p:spPr bwMode="auto">
          <a:xfrm>
            <a:off x="5638801" y="2438400"/>
            <a:ext cx="1095171" cy="5329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80000"/>
              </a:lnSpc>
            </a:pPr>
            <a:r>
              <a:rPr lang="en-US" b="1">
                <a:solidFill>
                  <a:schemeClr val="bg1"/>
                </a:solidFill>
                <a:effectLst>
                  <a:outerShdw blurRad="38100" dist="38100" dir="2700000" algn="tl">
                    <a:srgbClr val="000000"/>
                  </a:outerShdw>
                </a:effectLst>
              </a:rPr>
              <a:t>Change</a:t>
            </a:r>
          </a:p>
          <a:p>
            <a:pPr>
              <a:lnSpc>
                <a:spcPct val="80000"/>
              </a:lnSpc>
            </a:pPr>
            <a:r>
              <a:rPr lang="en-US" b="1">
                <a:solidFill>
                  <a:schemeClr val="bg1"/>
                </a:solidFill>
                <a:effectLst>
                  <a:outerShdw blurRad="38100" dist="38100" dir="2700000" algn="tl">
                    <a:srgbClr val="000000"/>
                  </a:outerShdw>
                </a:effectLst>
              </a:rPr>
              <a:t>Requests</a:t>
            </a:r>
          </a:p>
        </p:txBody>
      </p:sp>
      <p:sp>
        <p:nvSpPr>
          <p:cNvPr id="190484" name="Rectangle 20"/>
          <p:cNvSpPr>
            <a:spLocks noChangeArrowheads="1"/>
          </p:cNvSpPr>
          <p:nvPr/>
        </p:nvSpPr>
        <p:spPr bwMode="auto">
          <a:xfrm>
            <a:off x="7391400" y="2678113"/>
            <a:ext cx="642804" cy="5329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80000"/>
              </a:lnSpc>
            </a:pPr>
            <a:r>
              <a:rPr lang="en-US" b="1">
                <a:solidFill>
                  <a:schemeClr val="bg1"/>
                </a:solidFill>
                <a:effectLst>
                  <a:outerShdw blurRad="38100" dist="38100" dir="2700000" algn="tl">
                    <a:srgbClr val="000000"/>
                  </a:outerShdw>
                </a:effectLst>
              </a:rPr>
              <a:t>SQA</a:t>
            </a:r>
          </a:p>
          <a:p>
            <a:pPr>
              <a:lnSpc>
                <a:spcPct val="80000"/>
              </a:lnSpc>
            </a:pPr>
            <a:r>
              <a:rPr lang="en-US" b="1">
                <a:solidFill>
                  <a:schemeClr val="bg1"/>
                </a:solidFill>
                <a:effectLst>
                  <a:outerShdw blurRad="38100" dist="38100" dir="2700000" algn="tl">
                    <a:srgbClr val="000000"/>
                  </a:outerShdw>
                </a:effectLst>
              </a:rPr>
              <a:t>Plan</a:t>
            </a:r>
          </a:p>
        </p:txBody>
      </p:sp>
      <p:sp>
        <p:nvSpPr>
          <p:cNvPr id="190485" name="Rectangle 21"/>
          <p:cNvSpPr>
            <a:spLocks noChangeArrowheads="1"/>
          </p:cNvSpPr>
          <p:nvPr/>
        </p:nvSpPr>
        <p:spPr bwMode="auto">
          <a:xfrm>
            <a:off x="5308601" y="4459288"/>
            <a:ext cx="2209515"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sz="3600">
                <a:solidFill>
                  <a:schemeClr val="bg1"/>
                </a:solidFill>
                <a:effectLst>
                  <a:outerShdw blurRad="38100" dist="38100" dir="2700000" algn="tl">
                    <a:srgbClr val="000000"/>
                  </a:outerShdw>
                </a:effectLst>
              </a:rPr>
              <a:t>SCM Audit</a:t>
            </a:r>
          </a:p>
        </p:txBody>
      </p:sp>
    </p:spTree>
    <p:extLst>
      <p:ext uri="{BB962C8B-B14F-4D97-AF65-F5344CB8AC3E}">
        <p14:creationId xmlns:p14="http://schemas.microsoft.com/office/powerpoint/2010/main" val="37422080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en-US"/>
              <a:t>These slides are designed to accompany </a:t>
            </a:r>
            <a:r>
              <a:rPr lang="en-US" i="1"/>
              <a:t>Software Engineering: A Practitioner’s Approach, 7/e </a:t>
            </a:r>
            <a:r>
              <a:rPr lang="en-US"/>
              <a:t>(McGraw-Hill 2009). Slides copyright 2009 by Roger Pressman. </a:t>
            </a:r>
          </a:p>
        </p:txBody>
      </p:sp>
      <p:sp>
        <p:nvSpPr>
          <p:cNvPr id="191490" name="Rectangle 2"/>
          <p:cNvSpPr>
            <a:spLocks noGrp="1" noChangeArrowheads="1"/>
          </p:cNvSpPr>
          <p:nvPr>
            <p:ph type="title"/>
          </p:nvPr>
        </p:nvSpPr>
        <p:spPr>
          <a:xfrm>
            <a:off x="2819400" y="990600"/>
            <a:ext cx="6477000" cy="79533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US"/>
              <a:t>Status Accounting</a:t>
            </a:r>
          </a:p>
        </p:txBody>
      </p:sp>
      <p:sp>
        <p:nvSpPr>
          <p:cNvPr id="191491" name="Oval 3"/>
          <p:cNvSpPr>
            <a:spLocks noChangeArrowheads="1"/>
          </p:cNvSpPr>
          <p:nvPr/>
        </p:nvSpPr>
        <p:spPr bwMode="auto">
          <a:xfrm>
            <a:off x="3773488" y="3281363"/>
            <a:ext cx="5994400" cy="1928812"/>
          </a:xfrm>
          <a:prstGeom prst="ellipse">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id-ID"/>
          </a:p>
        </p:txBody>
      </p:sp>
      <p:sp>
        <p:nvSpPr>
          <p:cNvPr id="191492" name="Rectangle 4"/>
          <p:cNvSpPr>
            <a:spLocks noChangeArrowheads="1"/>
          </p:cNvSpPr>
          <p:nvPr/>
        </p:nvSpPr>
        <p:spPr bwMode="auto">
          <a:xfrm>
            <a:off x="5145088" y="2024063"/>
            <a:ext cx="1460500" cy="1979612"/>
          </a:xfrm>
          <a:prstGeom prst="rect">
            <a:avLst/>
          </a:pr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id-ID"/>
          </a:p>
        </p:txBody>
      </p:sp>
      <p:sp>
        <p:nvSpPr>
          <p:cNvPr id="191493" name="Rectangle 5"/>
          <p:cNvSpPr>
            <a:spLocks noChangeArrowheads="1"/>
          </p:cNvSpPr>
          <p:nvPr/>
        </p:nvSpPr>
        <p:spPr bwMode="auto">
          <a:xfrm>
            <a:off x="6567488" y="1857375"/>
            <a:ext cx="1460500" cy="1981200"/>
          </a:xfrm>
          <a:prstGeom prst="rect">
            <a:avLst/>
          </a:prstGeom>
          <a:solidFill>
            <a:srgbClr val="4E4F00"/>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id-ID"/>
          </a:p>
        </p:txBody>
      </p:sp>
      <p:sp>
        <p:nvSpPr>
          <p:cNvPr id="191494" name="Oval 6"/>
          <p:cNvSpPr>
            <a:spLocks noChangeArrowheads="1"/>
          </p:cNvSpPr>
          <p:nvPr/>
        </p:nvSpPr>
        <p:spPr bwMode="auto">
          <a:xfrm>
            <a:off x="3608388" y="2595563"/>
            <a:ext cx="1320800" cy="1319212"/>
          </a:xfrm>
          <a:prstGeom prst="ellipse">
            <a:avLst/>
          </a:prstGeom>
          <a:solidFill>
            <a:srgbClr val="E5405D"/>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495" name="Oval 7"/>
          <p:cNvSpPr>
            <a:spLocks noChangeArrowheads="1"/>
          </p:cNvSpPr>
          <p:nvPr/>
        </p:nvSpPr>
        <p:spPr bwMode="auto">
          <a:xfrm>
            <a:off x="3608388" y="2595564"/>
            <a:ext cx="1320800" cy="13176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496" name="Rectangle 8"/>
          <p:cNvSpPr>
            <a:spLocks noChangeArrowheads="1"/>
          </p:cNvSpPr>
          <p:nvPr/>
        </p:nvSpPr>
        <p:spPr bwMode="auto">
          <a:xfrm>
            <a:off x="3911600" y="2971801"/>
            <a:ext cx="695702"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chemeClr val="bg1"/>
                </a:solidFill>
                <a:effectLst>
                  <a:outerShdw blurRad="38100" dist="38100" dir="2700000" algn="tl">
                    <a:srgbClr val="000000"/>
                  </a:outerShdw>
                </a:effectLst>
                <a:latin typeface="Helvetica" panose="020B0604020202020204" pitchFamily="34" charset="0"/>
              </a:rPr>
              <a:t>SCIs</a:t>
            </a:r>
          </a:p>
        </p:txBody>
      </p:sp>
      <p:sp>
        <p:nvSpPr>
          <p:cNvPr id="191497" name="Oval 9"/>
          <p:cNvSpPr>
            <a:spLocks noChangeArrowheads="1"/>
          </p:cNvSpPr>
          <p:nvPr/>
        </p:nvSpPr>
        <p:spPr bwMode="auto">
          <a:xfrm>
            <a:off x="4230688" y="3584575"/>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498" name="Oval 10"/>
          <p:cNvSpPr>
            <a:spLocks noChangeArrowheads="1"/>
          </p:cNvSpPr>
          <p:nvPr/>
        </p:nvSpPr>
        <p:spPr bwMode="auto">
          <a:xfrm>
            <a:off x="4230688" y="3586163"/>
            <a:ext cx="469900" cy="4810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499" name="Oval 11"/>
          <p:cNvSpPr>
            <a:spLocks noChangeArrowheads="1"/>
          </p:cNvSpPr>
          <p:nvPr/>
        </p:nvSpPr>
        <p:spPr bwMode="auto">
          <a:xfrm>
            <a:off x="4751388" y="3190875"/>
            <a:ext cx="4699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0" name="Oval 12"/>
          <p:cNvSpPr>
            <a:spLocks noChangeArrowheads="1"/>
          </p:cNvSpPr>
          <p:nvPr/>
        </p:nvSpPr>
        <p:spPr bwMode="auto">
          <a:xfrm>
            <a:off x="4751388" y="3192464"/>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1" name="Oval 13"/>
          <p:cNvSpPr>
            <a:spLocks noChangeArrowheads="1"/>
          </p:cNvSpPr>
          <p:nvPr/>
        </p:nvSpPr>
        <p:spPr bwMode="auto">
          <a:xfrm>
            <a:off x="4370388" y="2530475"/>
            <a:ext cx="4826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2" name="Oval 14"/>
          <p:cNvSpPr>
            <a:spLocks noChangeArrowheads="1"/>
          </p:cNvSpPr>
          <p:nvPr/>
        </p:nvSpPr>
        <p:spPr bwMode="auto">
          <a:xfrm>
            <a:off x="4370388" y="2532064"/>
            <a:ext cx="4826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3" name="Oval 15"/>
          <p:cNvSpPr>
            <a:spLocks noChangeArrowheads="1"/>
          </p:cNvSpPr>
          <p:nvPr/>
        </p:nvSpPr>
        <p:spPr bwMode="auto">
          <a:xfrm>
            <a:off x="3608388" y="2555875"/>
            <a:ext cx="469900" cy="4826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4" name="Oval 16"/>
          <p:cNvSpPr>
            <a:spLocks noChangeArrowheads="1"/>
          </p:cNvSpPr>
          <p:nvPr/>
        </p:nvSpPr>
        <p:spPr bwMode="auto">
          <a:xfrm>
            <a:off x="3608388" y="2557463"/>
            <a:ext cx="469900" cy="481012"/>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5" name="Oval 17"/>
          <p:cNvSpPr>
            <a:spLocks noChangeArrowheads="1"/>
          </p:cNvSpPr>
          <p:nvPr/>
        </p:nvSpPr>
        <p:spPr bwMode="auto">
          <a:xfrm>
            <a:off x="3494088" y="3330575"/>
            <a:ext cx="469900" cy="469900"/>
          </a:xfrm>
          <a:prstGeom prst="ellipse">
            <a:avLst/>
          </a:prstGeom>
          <a:solidFill>
            <a:schemeClr val="accent2"/>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6" name="Oval 18"/>
          <p:cNvSpPr>
            <a:spLocks noChangeArrowheads="1"/>
          </p:cNvSpPr>
          <p:nvPr/>
        </p:nvSpPr>
        <p:spPr bwMode="auto">
          <a:xfrm>
            <a:off x="3494088" y="3332164"/>
            <a:ext cx="469900" cy="466725"/>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91507" name="Rectangle 19"/>
          <p:cNvSpPr>
            <a:spLocks noChangeArrowheads="1"/>
          </p:cNvSpPr>
          <p:nvPr/>
        </p:nvSpPr>
        <p:spPr bwMode="auto">
          <a:xfrm>
            <a:off x="5067301" y="2212975"/>
            <a:ext cx="1095171"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rgbClr val="F3FF07"/>
                </a:solidFill>
                <a:effectLst>
                  <a:outerShdw blurRad="38100" dist="38100" dir="2700000" algn="tl">
                    <a:srgbClr val="000000"/>
                  </a:outerShdw>
                </a:effectLst>
              </a:rPr>
              <a:t>Change</a:t>
            </a:r>
          </a:p>
          <a:p>
            <a:r>
              <a:rPr lang="en-US" b="1">
                <a:solidFill>
                  <a:srgbClr val="F3FF07"/>
                </a:solidFill>
                <a:effectLst>
                  <a:outerShdw blurRad="38100" dist="38100" dir="2700000" algn="tl">
                    <a:srgbClr val="000000"/>
                  </a:outerShdw>
                </a:effectLst>
              </a:rPr>
              <a:t>Requests</a:t>
            </a:r>
          </a:p>
        </p:txBody>
      </p:sp>
      <p:sp>
        <p:nvSpPr>
          <p:cNvPr id="191508" name="Rectangle 20"/>
          <p:cNvSpPr>
            <a:spLocks noChangeArrowheads="1"/>
          </p:cNvSpPr>
          <p:nvPr/>
        </p:nvSpPr>
        <p:spPr bwMode="auto">
          <a:xfrm>
            <a:off x="6629401" y="2057400"/>
            <a:ext cx="987449"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rgbClr val="F3FF07"/>
                </a:solidFill>
                <a:effectLst>
                  <a:outerShdw blurRad="38100" dist="38100" dir="2700000" algn="tl">
                    <a:srgbClr val="000000"/>
                  </a:outerShdw>
                </a:effectLst>
              </a:rPr>
              <a:t>Change</a:t>
            </a:r>
            <a:r>
              <a:rPr lang="en-US" b="1">
                <a:solidFill>
                  <a:schemeClr val="bg1"/>
                </a:solidFill>
                <a:effectLst>
                  <a:outerShdw blurRad="38100" dist="38100" dir="2700000" algn="tl">
                    <a:srgbClr val="000000"/>
                  </a:outerShdw>
                </a:effectLst>
              </a:rPr>
              <a:t> </a:t>
            </a:r>
          </a:p>
          <a:p>
            <a:r>
              <a:rPr lang="en-US" b="1">
                <a:solidFill>
                  <a:srgbClr val="F3FF07"/>
                </a:solidFill>
                <a:effectLst>
                  <a:outerShdw blurRad="38100" dist="38100" dir="2700000" algn="tl">
                    <a:srgbClr val="000000"/>
                  </a:outerShdw>
                </a:effectLst>
              </a:rPr>
              <a:t>Reports</a:t>
            </a:r>
            <a:endParaRPr lang="en-US" b="1">
              <a:solidFill>
                <a:schemeClr val="bg1"/>
              </a:solidFill>
              <a:effectLst>
                <a:outerShdw blurRad="38100" dist="38100" dir="2700000" algn="tl">
                  <a:srgbClr val="000000"/>
                </a:outerShdw>
              </a:effectLst>
            </a:endParaRPr>
          </a:p>
        </p:txBody>
      </p:sp>
      <p:sp>
        <p:nvSpPr>
          <p:cNvPr id="191509" name="Rectangle 21"/>
          <p:cNvSpPr>
            <a:spLocks noChangeArrowheads="1"/>
          </p:cNvSpPr>
          <p:nvPr/>
        </p:nvSpPr>
        <p:spPr bwMode="auto">
          <a:xfrm>
            <a:off x="7875588" y="2047875"/>
            <a:ext cx="1460500" cy="1981200"/>
          </a:xfrm>
          <a:prstGeom prst="rect">
            <a:avLst/>
          </a:prstGeom>
          <a:solidFill>
            <a:srgbClr val="438E00"/>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id-ID"/>
          </a:p>
        </p:txBody>
      </p:sp>
      <p:sp>
        <p:nvSpPr>
          <p:cNvPr id="191510" name="Rectangle 22"/>
          <p:cNvSpPr>
            <a:spLocks noChangeArrowheads="1"/>
          </p:cNvSpPr>
          <p:nvPr/>
        </p:nvSpPr>
        <p:spPr bwMode="auto">
          <a:xfrm>
            <a:off x="8115300" y="2476501"/>
            <a:ext cx="716542"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rgbClr val="F3FF07"/>
                </a:solidFill>
                <a:effectLst>
                  <a:outerShdw blurRad="38100" dist="38100" dir="2700000" algn="tl">
                    <a:srgbClr val="000000"/>
                  </a:outerShdw>
                </a:effectLst>
              </a:rPr>
              <a:t>ECOs</a:t>
            </a:r>
          </a:p>
        </p:txBody>
      </p:sp>
      <p:sp>
        <p:nvSpPr>
          <p:cNvPr id="191511" name="Freeform 23"/>
          <p:cNvSpPr>
            <a:spLocks/>
          </p:cNvSpPr>
          <p:nvPr/>
        </p:nvSpPr>
        <p:spPr bwMode="auto">
          <a:xfrm>
            <a:off x="5437189" y="4524375"/>
            <a:ext cx="2427287" cy="1093788"/>
          </a:xfrm>
          <a:custGeom>
            <a:avLst/>
            <a:gdLst>
              <a:gd name="T0" fmla="*/ 712 w 1529"/>
              <a:gd name="T1" fmla="*/ 0 h 613"/>
              <a:gd name="T2" fmla="*/ 328 w 1529"/>
              <a:gd name="T3" fmla="*/ 399 h 613"/>
              <a:gd name="T4" fmla="*/ 0 w 1529"/>
              <a:gd name="T5" fmla="*/ 399 h 613"/>
              <a:gd name="T6" fmla="*/ 744 w 1529"/>
              <a:gd name="T7" fmla="*/ 612 h 613"/>
              <a:gd name="T8" fmla="*/ 1528 w 1529"/>
              <a:gd name="T9" fmla="*/ 441 h 613"/>
              <a:gd name="T10" fmla="*/ 1136 w 1529"/>
              <a:gd name="T11" fmla="*/ 427 h 613"/>
              <a:gd name="T12" fmla="*/ 960 w 1529"/>
              <a:gd name="T13" fmla="*/ 0 h 613"/>
              <a:gd name="T14" fmla="*/ 712 w 1529"/>
              <a:gd name="T15" fmla="*/ 0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9" h="613">
                <a:moveTo>
                  <a:pt x="712" y="0"/>
                </a:moveTo>
                <a:lnTo>
                  <a:pt x="328" y="399"/>
                </a:lnTo>
                <a:lnTo>
                  <a:pt x="0" y="399"/>
                </a:lnTo>
                <a:lnTo>
                  <a:pt x="744" y="612"/>
                </a:lnTo>
                <a:lnTo>
                  <a:pt x="1528" y="441"/>
                </a:lnTo>
                <a:lnTo>
                  <a:pt x="1136" y="427"/>
                </a:lnTo>
                <a:lnTo>
                  <a:pt x="960" y="0"/>
                </a:lnTo>
                <a:lnTo>
                  <a:pt x="712" y="0"/>
                </a:lnTo>
              </a:path>
            </a:pathLst>
          </a:cu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cap="rnd">
                <a:solidFill>
                  <a:schemeClr val="tx1"/>
                </a:solidFill>
                <a:round/>
                <a:headEnd/>
                <a:tailEnd/>
              </a14:hiddenLine>
            </a:ext>
          </a:extLst>
        </p:spPr>
        <p:txBody>
          <a:bodyPr/>
          <a:lstStyle/>
          <a:p>
            <a:endParaRPr lang="id-ID"/>
          </a:p>
        </p:txBody>
      </p:sp>
      <p:sp>
        <p:nvSpPr>
          <p:cNvPr id="191512" name="Rectangle 24"/>
          <p:cNvSpPr>
            <a:spLocks noChangeArrowheads="1"/>
          </p:cNvSpPr>
          <p:nvPr/>
        </p:nvSpPr>
        <p:spPr bwMode="auto">
          <a:xfrm>
            <a:off x="4889500" y="4162425"/>
            <a:ext cx="3658308"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sz="3600">
                <a:solidFill>
                  <a:schemeClr val="bg1"/>
                </a:solidFill>
                <a:effectLst>
                  <a:outerShdw blurRad="38100" dist="38100" dir="2700000" algn="tl">
                    <a:srgbClr val="000000"/>
                  </a:outerShdw>
                </a:effectLst>
              </a:rPr>
              <a:t>Status Accounting</a:t>
            </a:r>
          </a:p>
        </p:txBody>
      </p:sp>
      <p:sp>
        <p:nvSpPr>
          <p:cNvPr id="191513" name="Rectangle 25"/>
          <p:cNvSpPr>
            <a:spLocks noChangeArrowheads="1"/>
          </p:cNvSpPr>
          <p:nvPr/>
        </p:nvSpPr>
        <p:spPr bwMode="auto">
          <a:xfrm>
            <a:off x="5562600" y="5534025"/>
            <a:ext cx="2078068"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sz="3600">
                <a:solidFill>
                  <a:srgbClr val="F3FF07"/>
                </a:solidFill>
                <a:effectLst>
                  <a:outerShdw blurRad="38100" dist="38100" dir="2700000" algn="tl">
                    <a:srgbClr val="000000"/>
                  </a:outerShdw>
                </a:effectLst>
              </a:rPr>
              <a:t>Reporting</a:t>
            </a:r>
            <a:endParaRPr lang="en-US" sz="360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13818301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for Web Engineering</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r>
              <a:rPr lang="en-US" sz="2800" b="1" dirty="0"/>
              <a:t>Content.</a:t>
            </a:r>
            <a:r>
              <a:rPr lang="en-US" sz="2800" dirty="0"/>
              <a:t>  </a:t>
            </a:r>
          </a:p>
          <a:p>
            <a:pPr lvl="1"/>
            <a:r>
              <a:rPr lang="en-US" sz="2400" dirty="0"/>
              <a:t>A typical </a:t>
            </a:r>
            <a:r>
              <a:rPr lang="en-US" sz="2400" dirty="0" err="1"/>
              <a:t>WebApp</a:t>
            </a:r>
            <a:r>
              <a:rPr lang="en-US" sz="2400" dirty="0"/>
              <a:t> contains a vast array of content—text, graphics, applets, scripts, audio/video files, forms, active page elements, tables, streaming data, and many others. </a:t>
            </a:r>
          </a:p>
          <a:p>
            <a:pPr lvl="1"/>
            <a:r>
              <a:rPr lang="en-US" sz="2400" dirty="0"/>
              <a:t>The challenge is to organize this sea of content into a rational set of configuration objects </a:t>
            </a:r>
            <a:r>
              <a:rPr lang="en-US" sz="2400" dirty="0" smtClean="0"/>
              <a:t>and </a:t>
            </a:r>
            <a:r>
              <a:rPr lang="en-US" sz="2400" dirty="0"/>
              <a:t>then establish appropriate configuration control mechanisms for these objects.</a:t>
            </a:r>
          </a:p>
          <a:p>
            <a:r>
              <a:rPr lang="en-US" sz="2800" b="1" dirty="0"/>
              <a:t>People.  </a:t>
            </a:r>
          </a:p>
          <a:p>
            <a:pPr lvl="1"/>
            <a:r>
              <a:rPr lang="en-US" sz="2400" dirty="0"/>
              <a:t>Because a significant percentage of </a:t>
            </a:r>
            <a:r>
              <a:rPr lang="en-US" sz="2400" dirty="0" err="1"/>
              <a:t>WebApp</a:t>
            </a:r>
            <a:r>
              <a:rPr lang="en-US" sz="2400" dirty="0"/>
              <a:t> development continues to be conducted in an ad hoc manner, any person involved in the </a:t>
            </a:r>
            <a:r>
              <a:rPr lang="en-US" sz="2400" dirty="0" err="1"/>
              <a:t>WebApp</a:t>
            </a:r>
            <a:r>
              <a:rPr lang="en-US" sz="2400" dirty="0"/>
              <a:t> can (and often does) create content.</a:t>
            </a:r>
            <a:endParaRPr lang="en-US" sz="2400" dirty="0"/>
          </a:p>
        </p:txBody>
      </p:sp>
    </p:spTree>
    <p:extLst>
      <p:ext uri="{BB962C8B-B14F-4D97-AF65-F5344CB8AC3E}">
        <p14:creationId xmlns:p14="http://schemas.microsoft.com/office/powerpoint/2010/main" val="323278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SCM for Web Engineering</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pPr>
              <a:lnSpc>
                <a:spcPct val="90000"/>
              </a:lnSpc>
              <a:spcBef>
                <a:spcPts val="900"/>
              </a:spcBef>
            </a:pPr>
            <a:r>
              <a:rPr lang="en-US" b="1" dirty="0"/>
              <a:t>Scalability. </a:t>
            </a:r>
            <a:endParaRPr lang="en-US" dirty="0"/>
          </a:p>
          <a:p>
            <a:pPr lvl="1">
              <a:lnSpc>
                <a:spcPct val="90000"/>
              </a:lnSpc>
              <a:spcBef>
                <a:spcPts val="900"/>
              </a:spcBef>
            </a:pPr>
            <a:r>
              <a:rPr lang="en-US" dirty="0"/>
              <a:t>As size and complexity grow, small changes can have far-reaching and unintended affects that can be problematic. Therefore, the rigor of configuration control mechanisms should be directly proportional to application scale.</a:t>
            </a:r>
          </a:p>
          <a:p>
            <a:pPr>
              <a:lnSpc>
                <a:spcPct val="90000"/>
              </a:lnSpc>
              <a:spcBef>
                <a:spcPts val="900"/>
              </a:spcBef>
            </a:pPr>
            <a:r>
              <a:rPr lang="en-US" b="1" dirty="0"/>
              <a:t>Politics.  </a:t>
            </a:r>
          </a:p>
          <a:p>
            <a:pPr lvl="1">
              <a:lnSpc>
                <a:spcPct val="90000"/>
              </a:lnSpc>
              <a:spcBef>
                <a:spcPts val="900"/>
              </a:spcBef>
            </a:pPr>
            <a:r>
              <a:rPr lang="en-US" dirty="0"/>
              <a:t>Who ‘owns’ a </a:t>
            </a:r>
            <a:r>
              <a:rPr lang="en-US" dirty="0" err="1"/>
              <a:t>WebApp</a:t>
            </a:r>
            <a:r>
              <a:rPr lang="en-US" dirty="0"/>
              <a:t>? </a:t>
            </a:r>
            <a:endParaRPr lang="en-US" noProof="1">
              <a:latin typeface="Symbol" panose="05050102010706020507" pitchFamily="18" charset="2"/>
              <a:cs typeface="Times New Roman" panose="02020603050405020304" pitchFamily="18" charset="0"/>
              <a:sym typeface="Symbol" panose="05050102010706020507" pitchFamily="18" charset="2"/>
            </a:endParaRPr>
          </a:p>
          <a:p>
            <a:pPr lvl="1">
              <a:lnSpc>
                <a:spcPct val="90000"/>
              </a:lnSpc>
              <a:spcBef>
                <a:spcPts val="900"/>
              </a:spcBef>
            </a:pPr>
            <a:r>
              <a:rPr lang="en-US" dirty="0"/>
              <a:t>Who assumes responsibility for the accuracy of the information on the Web site?</a:t>
            </a:r>
          </a:p>
          <a:p>
            <a:pPr lvl="1">
              <a:lnSpc>
                <a:spcPct val="90000"/>
              </a:lnSpc>
            </a:pPr>
            <a:r>
              <a:rPr lang="en-US" dirty="0"/>
              <a:t>Who assures that quality control processes have been followed before information is published to the site? </a:t>
            </a:r>
          </a:p>
          <a:p>
            <a:pPr lvl="1">
              <a:lnSpc>
                <a:spcPct val="90000"/>
              </a:lnSpc>
            </a:pPr>
            <a:r>
              <a:rPr lang="en-US" dirty="0"/>
              <a:t>Who is responsible for making changes?  </a:t>
            </a:r>
          </a:p>
          <a:p>
            <a:pPr lvl="1">
              <a:lnSpc>
                <a:spcPct val="90000"/>
              </a:lnSpc>
            </a:pPr>
            <a:r>
              <a:rPr lang="en-US" dirty="0"/>
              <a:t>Who assumes the cost of change? </a:t>
            </a:r>
            <a:endParaRPr lang="en-US" dirty="0"/>
          </a:p>
        </p:txBody>
      </p:sp>
    </p:spTree>
    <p:extLst>
      <p:ext uri="{BB962C8B-B14F-4D97-AF65-F5344CB8AC3E}">
        <p14:creationId xmlns:p14="http://schemas.microsoft.com/office/powerpoint/2010/main" val="307141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Content Management</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pPr>
              <a:lnSpc>
                <a:spcPct val="90000"/>
              </a:lnSpc>
              <a:spcBef>
                <a:spcPts val="900"/>
              </a:spcBef>
            </a:pPr>
            <a:r>
              <a:rPr lang="en-US" sz="2000" b="1" dirty="0">
                <a:solidFill>
                  <a:schemeClr val="accent1"/>
                </a:solidFill>
              </a:rPr>
              <a:t>The collection subsystem </a:t>
            </a:r>
            <a:r>
              <a:rPr lang="en-US" sz="2000" dirty="0"/>
              <a:t>encompasses all actions required to create and/or acquire content, and the technical functions that are necessary to </a:t>
            </a:r>
          </a:p>
          <a:p>
            <a:pPr lvl="1">
              <a:lnSpc>
                <a:spcPct val="90000"/>
              </a:lnSpc>
              <a:spcBef>
                <a:spcPts val="900"/>
              </a:spcBef>
            </a:pPr>
            <a:r>
              <a:rPr lang="en-US" sz="1800" dirty="0"/>
              <a:t> convert content into a form that can be represented by a mark-up language (e.g., HTML, XML</a:t>
            </a:r>
          </a:p>
          <a:p>
            <a:pPr lvl="1">
              <a:lnSpc>
                <a:spcPct val="90000"/>
              </a:lnSpc>
              <a:spcBef>
                <a:spcPts val="900"/>
              </a:spcBef>
            </a:pPr>
            <a:r>
              <a:rPr lang="en-US" sz="1800" dirty="0"/>
              <a:t> organize content into packets that can be displayed effectively on the client-side.</a:t>
            </a:r>
          </a:p>
          <a:p>
            <a:pPr>
              <a:lnSpc>
                <a:spcPct val="90000"/>
              </a:lnSpc>
              <a:spcBef>
                <a:spcPts val="900"/>
              </a:spcBef>
            </a:pPr>
            <a:r>
              <a:rPr lang="en-US" sz="2000" b="1" dirty="0">
                <a:solidFill>
                  <a:schemeClr val="accent1"/>
                </a:solidFill>
              </a:rPr>
              <a:t>The management subsystem</a:t>
            </a:r>
            <a:r>
              <a:rPr lang="en-US" sz="2000" dirty="0">
                <a:solidFill>
                  <a:schemeClr val="accent1"/>
                </a:solidFill>
              </a:rPr>
              <a:t> </a:t>
            </a:r>
            <a:r>
              <a:rPr lang="en-US" sz="2000" dirty="0"/>
              <a:t>implements a repository that encompasses the following elements:</a:t>
            </a:r>
          </a:p>
          <a:p>
            <a:pPr lvl="1">
              <a:lnSpc>
                <a:spcPct val="90000"/>
              </a:lnSpc>
              <a:spcBef>
                <a:spcPts val="600"/>
              </a:spcBef>
            </a:pPr>
            <a:r>
              <a:rPr lang="en-US" sz="1800" i="1" dirty="0">
                <a:solidFill>
                  <a:schemeClr val="accent1"/>
                </a:solidFill>
              </a:rPr>
              <a:t>Content database</a:t>
            </a:r>
            <a:r>
              <a:rPr lang="en-US" sz="1800" dirty="0"/>
              <a:t>—the information structure that has been established to store all content objects</a:t>
            </a:r>
          </a:p>
          <a:p>
            <a:pPr lvl="1">
              <a:lnSpc>
                <a:spcPct val="90000"/>
              </a:lnSpc>
              <a:spcBef>
                <a:spcPts val="300"/>
              </a:spcBef>
            </a:pPr>
            <a:r>
              <a:rPr lang="en-US" sz="1800" i="1" dirty="0">
                <a:solidFill>
                  <a:schemeClr val="accent1"/>
                </a:solidFill>
              </a:rPr>
              <a:t>Database capabilities</a:t>
            </a:r>
            <a:r>
              <a:rPr lang="en-US" sz="1800" dirty="0"/>
              <a:t>—functions that enable the CMS to search for specific content objects (or categories of objects), store and retrieve objects, and manage the file structure that has been established for the content</a:t>
            </a:r>
          </a:p>
          <a:p>
            <a:pPr lvl="1">
              <a:lnSpc>
                <a:spcPct val="90000"/>
              </a:lnSpc>
            </a:pPr>
            <a:r>
              <a:rPr lang="en-US" sz="1800" i="1" dirty="0">
                <a:solidFill>
                  <a:schemeClr val="accent1"/>
                </a:solidFill>
              </a:rPr>
              <a:t>Configuration management functions</a:t>
            </a:r>
            <a:r>
              <a:rPr lang="en-US" sz="1800" dirty="0"/>
              <a:t>—the functional elements and associated workflow that support content object identification, version control, change management, change auditing, and reporting.</a:t>
            </a:r>
            <a:endParaRPr lang="en-US" sz="1800" dirty="0"/>
          </a:p>
        </p:txBody>
      </p:sp>
    </p:spTree>
    <p:extLst>
      <p:ext uri="{BB962C8B-B14F-4D97-AF65-F5344CB8AC3E}">
        <p14:creationId xmlns:p14="http://schemas.microsoft.com/office/powerpoint/2010/main" val="397939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Content Management</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
        <p:nvSpPr>
          <p:cNvPr id="3" name="Content Placeholder 2"/>
          <p:cNvSpPr>
            <a:spLocks noGrp="1"/>
          </p:cNvSpPr>
          <p:nvPr>
            <p:ph idx="1"/>
          </p:nvPr>
        </p:nvSpPr>
        <p:spPr>
          <a:xfrm>
            <a:off x="1484310" y="1571625"/>
            <a:ext cx="10018713" cy="4714875"/>
          </a:xfrm>
        </p:spPr>
        <p:txBody>
          <a:bodyPr anchor="t">
            <a:noAutofit/>
          </a:bodyPr>
          <a:lstStyle/>
          <a:p>
            <a:pPr>
              <a:lnSpc>
                <a:spcPct val="90000"/>
              </a:lnSpc>
              <a:spcBef>
                <a:spcPts val="900"/>
              </a:spcBef>
            </a:pPr>
            <a:r>
              <a:rPr lang="en-US" dirty="0">
                <a:solidFill>
                  <a:schemeClr val="accent1"/>
                </a:solidFill>
              </a:rPr>
              <a:t>The</a:t>
            </a:r>
            <a:r>
              <a:rPr lang="en-US" b="1" dirty="0">
                <a:solidFill>
                  <a:schemeClr val="accent1"/>
                </a:solidFill>
              </a:rPr>
              <a:t> publishing subsystem  </a:t>
            </a:r>
            <a:r>
              <a:rPr lang="en-US" dirty="0"/>
              <a:t>extracts from the repository, converts it to a form that is amenable to publication, and formats it so that it can be transmitted to client-side browsers. The publishing subsystem accomplishes these tasks using a series of templates. </a:t>
            </a:r>
          </a:p>
          <a:p>
            <a:pPr>
              <a:lnSpc>
                <a:spcPct val="90000"/>
              </a:lnSpc>
              <a:spcBef>
                <a:spcPts val="900"/>
              </a:spcBef>
            </a:pPr>
            <a:r>
              <a:rPr lang="en-US" dirty="0"/>
              <a:t>Each </a:t>
            </a:r>
            <a:r>
              <a:rPr lang="en-US" i="1" dirty="0"/>
              <a:t>template</a:t>
            </a:r>
            <a:r>
              <a:rPr lang="en-US" dirty="0"/>
              <a:t> is a function that builds a publication using one of three different components [BOI02]:</a:t>
            </a:r>
          </a:p>
          <a:p>
            <a:pPr lvl="1">
              <a:lnSpc>
                <a:spcPct val="90000"/>
              </a:lnSpc>
              <a:spcBef>
                <a:spcPts val="900"/>
              </a:spcBef>
            </a:pPr>
            <a:r>
              <a:rPr lang="en-US" i="1" dirty="0">
                <a:solidFill>
                  <a:schemeClr val="accent1"/>
                </a:solidFill>
              </a:rPr>
              <a:t>Static elements</a:t>
            </a:r>
            <a:r>
              <a:rPr lang="en-US" dirty="0"/>
              <a:t>—text, graphics, media, and scripts that require no further processing are transmitted directly to the client-side</a:t>
            </a:r>
          </a:p>
          <a:p>
            <a:pPr lvl="1">
              <a:lnSpc>
                <a:spcPct val="90000"/>
              </a:lnSpc>
            </a:pPr>
            <a:r>
              <a:rPr lang="en-US" i="1" dirty="0">
                <a:solidFill>
                  <a:schemeClr val="accent1"/>
                </a:solidFill>
              </a:rPr>
              <a:t>Publication services</a:t>
            </a:r>
            <a:r>
              <a:rPr lang="en-US" dirty="0"/>
              <a:t>—function calls to specific retrieval and formatting services that personalize content (using predefined rules), perform data conversion, and build appropriate navigation links.</a:t>
            </a:r>
          </a:p>
          <a:p>
            <a:pPr lvl="1">
              <a:lnSpc>
                <a:spcPct val="90000"/>
              </a:lnSpc>
            </a:pPr>
            <a:r>
              <a:rPr lang="en-US" i="1" dirty="0">
                <a:solidFill>
                  <a:schemeClr val="accent1"/>
                </a:solidFill>
              </a:rPr>
              <a:t>External services</a:t>
            </a:r>
            <a:r>
              <a:rPr lang="en-US" dirty="0"/>
              <a:t>—provide access to external corporate information infrastructure such as enterprise data or “back-room” applications.</a:t>
            </a:r>
            <a:endParaRPr lang="en-US" dirty="0"/>
          </a:p>
        </p:txBody>
      </p:sp>
    </p:spTree>
    <p:extLst>
      <p:ext uri="{BB962C8B-B14F-4D97-AF65-F5344CB8AC3E}">
        <p14:creationId xmlns:p14="http://schemas.microsoft.com/office/powerpoint/2010/main" val="352506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Content Management System</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pic>
        <p:nvPicPr>
          <p:cNvPr id="5" name="Content Placeholder 4"/>
          <p:cNvPicPr>
            <a:picLocks noGrp="1" noChangeAspect="1"/>
          </p:cNvPicPr>
          <p:nvPr>
            <p:ph idx="1"/>
          </p:nvPr>
        </p:nvPicPr>
        <p:blipFill>
          <a:blip r:embed="rId2"/>
          <a:stretch>
            <a:fillRect/>
          </a:stretch>
        </p:blipFill>
        <p:spPr>
          <a:xfrm>
            <a:off x="3413520" y="1390364"/>
            <a:ext cx="6160294" cy="5098929"/>
          </a:xfrm>
          <a:prstGeom prst="rect">
            <a:avLst/>
          </a:prstGeom>
        </p:spPr>
      </p:pic>
    </p:spTree>
    <p:extLst>
      <p:ext uri="{BB962C8B-B14F-4D97-AF65-F5344CB8AC3E}">
        <p14:creationId xmlns:p14="http://schemas.microsoft.com/office/powerpoint/2010/main" val="231265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Change Management for Web Apps</a:t>
            </a:r>
            <a:endParaRPr lang="id-ID" dirty="0"/>
          </a:p>
        </p:txBody>
      </p:sp>
      <p:pic>
        <p:nvPicPr>
          <p:cNvPr id="5" name="Content Placeholder 4"/>
          <p:cNvPicPr>
            <a:picLocks noGrp="1" noChangeAspect="1"/>
          </p:cNvPicPr>
          <p:nvPr>
            <p:ph idx="1"/>
          </p:nvPr>
        </p:nvPicPr>
        <p:blipFill>
          <a:blip r:embed="rId2"/>
          <a:stretch>
            <a:fillRect/>
          </a:stretch>
        </p:blipFill>
        <p:spPr>
          <a:xfrm>
            <a:off x="4604736" y="1339645"/>
            <a:ext cx="4082063" cy="5143573"/>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7935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484310" y="2438399"/>
            <a:ext cx="10018713" cy="3558989"/>
          </a:xfrm>
        </p:spPr>
        <p:txBody>
          <a:bodyPr anchor="t">
            <a:normAutofit/>
          </a:bodyPr>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p>
          <a:p>
            <a:r>
              <a:rPr lang="en-US" smtClean="0"/>
              <a:t>Other references </a:t>
            </a:r>
            <a:endParaRPr lang="en-US" dirty="0" smtClean="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82982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Law” of System Engineering</a:t>
            </a:r>
            <a:endParaRPr lang="id-ID" dirty="0"/>
          </a:p>
        </p:txBody>
      </p:sp>
      <p:sp>
        <p:nvSpPr>
          <p:cNvPr id="3" name="Content Placeholder 2"/>
          <p:cNvSpPr>
            <a:spLocks noGrp="1"/>
          </p:cNvSpPr>
          <p:nvPr>
            <p:ph idx="1"/>
          </p:nvPr>
        </p:nvSpPr>
        <p:spPr/>
        <p:txBody>
          <a:bodyPr anchor="t">
            <a:normAutofit/>
          </a:bodyPr>
          <a:lstStyle/>
          <a:p>
            <a:pPr marL="0" indent="0">
              <a:buNone/>
            </a:pPr>
            <a:r>
              <a:rPr lang="en-US" sz="3200" dirty="0"/>
              <a:t>No matter where you are in the system life cycle, </a:t>
            </a:r>
            <a:r>
              <a:rPr lang="en-US" sz="3200" dirty="0">
                <a:solidFill>
                  <a:srgbClr val="FF0000"/>
                </a:solidFill>
              </a:rPr>
              <a:t>the system will change</a:t>
            </a:r>
            <a:r>
              <a:rPr lang="en-US" sz="3200" dirty="0"/>
              <a:t>, and the desire to change it will persist throughout the life cycle. [</a:t>
            </a:r>
            <a:r>
              <a:rPr lang="en-US" sz="3200" dirty="0" err="1" smtClean="0"/>
              <a:t>Bersoff</a:t>
            </a:r>
            <a:r>
              <a:rPr lang="en-US" sz="3200" dirty="0" smtClean="0"/>
              <a:t> </a:t>
            </a:r>
            <a:r>
              <a:rPr lang="en-US" sz="3200" dirty="0"/>
              <a:t>et al, </a:t>
            </a:r>
            <a:r>
              <a:rPr lang="en-US" sz="3200" dirty="0" smtClean="0"/>
              <a:t>1980]</a:t>
            </a:r>
            <a:endParaRPr lang="en-US" sz="3200"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341432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328501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Change</a:t>
            </a:r>
            <a:endParaRPr lang="id-ID" dirty="0"/>
          </a:p>
        </p:txBody>
      </p:sp>
      <p:sp>
        <p:nvSpPr>
          <p:cNvPr id="3" name="Content Placeholder 2"/>
          <p:cNvSpPr>
            <a:spLocks noGrp="1"/>
          </p:cNvSpPr>
          <p:nvPr>
            <p:ph idx="1"/>
          </p:nvPr>
        </p:nvSpPr>
        <p:spPr/>
        <p:txBody>
          <a:bodyPr anchor="t"/>
          <a:lstStyle/>
          <a:p>
            <a:r>
              <a:rPr lang="en-US" dirty="0"/>
              <a:t>New business or market </a:t>
            </a:r>
            <a:r>
              <a:rPr lang="en-US" dirty="0" smtClean="0"/>
              <a:t>conditions</a:t>
            </a:r>
          </a:p>
          <a:p>
            <a:r>
              <a:rPr lang="en-US" dirty="0"/>
              <a:t>New stakeholder needs demand </a:t>
            </a:r>
            <a:r>
              <a:rPr lang="en-US" dirty="0" smtClean="0"/>
              <a:t>modification</a:t>
            </a:r>
          </a:p>
          <a:p>
            <a:r>
              <a:rPr lang="id-ID" dirty="0" err="1"/>
              <a:t>Reorganization</a:t>
            </a:r>
            <a:r>
              <a:rPr lang="id-ID" dirty="0"/>
              <a:t> </a:t>
            </a:r>
            <a:r>
              <a:rPr lang="id-ID" dirty="0" err="1"/>
              <a:t>or</a:t>
            </a:r>
            <a:r>
              <a:rPr lang="id-ID" dirty="0"/>
              <a:t> </a:t>
            </a:r>
            <a:r>
              <a:rPr lang="id-ID" dirty="0" err="1"/>
              <a:t>business</a:t>
            </a:r>
            <a:r>
              <a:rPr lang="id-ID" dirty="0"/>
              <a:t> </a:t>
            </a:r>
            <a:r>
              <a:rPr lang="id-ID" dirty="0" err="1" smtClean="0"/>
              <a:t>growth</a:t>
            </a:r>
            <a:r>
              <a:rPr lang="id-ID" dirty="0" smtClean="0"/>
              <a:t>/</a:t>
            </a:r>
            <a:r>
              <a:rPr lang="id-ID" dirty="0" err="1" smtClean="0"/>
              <a:t>downsizing</a:t>
            </a:r>
            <a:endParaRPr lang="en-US" dirty="0" smtClean="0"/>
          </a:p>
          <a:p>
            <a:r>
              <a:rPr lang="id-ID" dirty="0" err="1"/>
              <a:t>Budgetary</a:t>
            </a:r>
            <a:r>
              <a:rPr lang="id-ID" dirty="0"/>
              <a:t> </a:t>
            </a:r>
            <a:r>
              <a:rPr lang="id-ID" dirty="0" err="1"/>
              <a:t>or</a:t>
            </a:r>
            <a:r>
              <a:rPr lang="id-ID" dirty="0"/>
              <a:t> </a:t>
            </a:r>
            <a:r>
              <a:rPr lang="id-ID" dirty="0" err="1"/>
              <a:t>scheduling</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30239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Change Management</a:t>
            </a:r>
            <a:endParaRPr lang="id-ID" dirty="0"/>
          </a:p>
        </p:txBody>
      </p:sp>
      <p:sp>
        <p:nvSpPr>
          <p:cNvPr id="3" name="Content Placeholder 2"/>
          <p:cNvSpPr>
            <a:spLocks noGrp="1"/>
          </p:cNvSpPr>
          <p:nvPr>
            <p:ph idx="1"/>
          </p:nvPr>
        </p:nvSpPr>
        <p:spPr/>
        <p:txBody>
          <a:bodyPr anchor="t">
            <a:normAutofit/>
          </a:bodyPr>
          <a:lstStyle/>
          <a:p>
            <a:pPr marL="0" indent="0">
              <a:buNone/>
            </a:pPr>
            <a:r>
              <a:rPr lang="en-US" sz="2800" dirty="0"/>
              <a:t>Software configuration management (SCM), also </a:t>
            </a:r>
            <a:r>
              <a:rPr lang="en-US" sz="2800" dirty="0" smtClean="0"/>
              <a:t>called change </a:t>
            </a:r>
            <a:r>
              <a:rPr lang="en-US" sz="2800" dirty="0"/>
              <a:t>management, is a </a:t>
            </a:r>
            <a:r>
              <a:rPr lang="en-US" sz="2800" dirty="0">
                <a:solidFill>
                  <a:srgbClr val="FF0000"/>
                </a:solidFill>
              </a:rPr>
              <a:t>set of activities </a:t>
            </a:r>
            <a:r>
              <a:rPr lang="en-US" sz="2800" dirty="0"/>
              <a:t>designed to </a:t>
            </a:r>
            <a:r>
              <a:rPr lang="en-US" sz="2800" dirty="0">
                <a:solidFill>
                  <a:srgbClr val="FF0000"/>
                </a:solidFill>
              </a:rPr>
              <a:t>manage change </a:t>
            </a:r>
            <a:r>
              <a:rPr lang="en-US" sz="2800" dirty="0"/>
              <a:t>by identifying </a:t>
            </a:r>
            <a:r>
              <a:rPr lang="en-US" sz="2800" dirty="0" smtClean="0"/>
              <a:t>the work </a:t>
            </a:r>
            <a:r>
              <a:rPr lang="en-US" sz="2800" dirty="0"/>
              <a:t>products that are likely to change, establishing relationships among them, </a:t>
            </a:r>
            <a:r>
              <a:rPr lang="en-US" sz="2800" dirty="0" smtClean="0"/>
              <a:t>defining mechanisms </a:t>
            </a:r>
            <a:r>
              <a:rPr lang="en-US" sz="2800" dirty="0"/>
              <a:t>for managing different versions </a:t>
            </a:r>
            <a:r>
              <a:rPr lang="en-US" sz="2800" dirty="0" smtClean="0"/>
              <a:t>of these </a:t>
            </a:r>
            <a:r>
              <a:rPr lang="en-US" sz="2800" dirty="0"/>
              <a:t>work products, controlling the </a:t>
            </a:r>
            <a:r>
              <a:rPr lang="en-US" sz="2800" dirty="0" smtClean="0"/>
              <a:t>changes imposed</a:t>
            </a:r>
            <a:r>
              <a:rPr lang="en-US" sz="2800" dirty="0"/>
              <a:t>, and auditing and reporting on </a:t>
            </a:r>
            <a:r>
              <a:rPr lang="en-US" sz="2800" dirty="0" smtClean="0"/>
              <a:t>the changes </a:t>
            </a:r>
            <a:r>
              <a:rPr lang="en-US" sz="2800" dirty="0"/>
              <a:t>made.</a:t>
            </a:r>
            <a:endParaRPr lang="id-ID" sz="2800"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12534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SCM</a:t>
            </a:r>
            <a:endParaRPr lang="id-ID" dirty="0"/>
          </a:p>
        </p:txBody>
      </p:sp>
      <p:sp>
        <p:nvSpPr>
          <p:cNvPr id="3" name="Content Placeholder 2"/>
          <p:cNvSpPr>
            <a:spLocks noGrp="1"/>
          </p:cNvSpPr>
          <p:nvPr>
            <p:ph idx="1"/>
          </p:nvPr>
        </p:nvSpPr>
        <p:spPr/>
        <p:txBody>
          <a:bodyPr anchor="t"/>
          <a:lstStyle/>
          <a:p>
            <a:r>
              <a:rPr lang="en-US" dirty="0"/>
              <a:t>I</a:t>
            </a:r>
            <a:r>
              <a:rPr lang="en-US" dirty="0" smtClean="0"/>
              <a:t>dentify change</a:t>
            </a:r>
          </a:p>
          <a:p>
            <a:r>
              <a:rPr lang="en-US" dirty="0" smtClean="0"/>
              <a:t>Control change</a:t>
            </a:r>
          </a:p>
          <a:p>
            <a:r>
              <a:rPr lang="en-US" dirty="0" smtClean="0"/>
              <a:t>Ensure that </a:t>
            </a:r>
            <a:r>
              <a:rPr lang="en-US" dirty="0"/>
              <a:t>change is being properly </a:t>
            </a:r>
            <a:r>
              <a:rPr lang="en-US" dirty="0" smtClean="0"/>
              <a:t>implemented</a:t>
            </a:r>
          </a:p>
          <a:p>
            <a:r>
              <a:rPr lang="en-US" dirty="0" smtClean="0"/>
              <a:t>Report </a:t>
            </a:r>
            <a:r>
              <a:rPr lang="en-US" dirty="0"/>
              <a:t>changes to others </a:t>
            </a:r>
            <a:r>
              <a:rPr lang="en-US" dirty="0" smtClean="0"/>
              <a:t>who may </a:t>
            </a:r>
            <a:r>
              <a:rPr lang="en-US" dirty="0"/>
              <a:t>have an interest</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32997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521FF5A2-78DB-4AFE-8AE7-3FA7B9116C5B}" type="slidenum">
              <a:rPr lang="en-US"/>
              <a:pPr/>
              <a:t>7</a:t>
            </a:fld>
            <a:endParaRPr lang="en-US"/>
          </a:p>
        </p:txBody>
      </p:sp>
      <p:sp>
        <p:nvSpPr>
          <p:cNvPr id="175106" name="Rectangle 2"/>
          <p:cNvSpPr>
            <a:spLocks noGrp="1" noChangeArrowheads="1"/>
          </p:cNvSpPr>
          <p:nvPr>
            <p:ph type="title"/>
          </p:nvPr>
        </p:nvSpPr>
        <p:spPr>
          <a:xfrm>
            <a:off x="2743201" y="1066801"/>
            <a:ext cx="6888163" cy="536575"/>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t>The Software Configuration</a:t>
            </a:r>
          </a:p>
        </p:txBody>
      </p:sp>
      <p:sp>
        <p:nvSpPr>
          <p:cNvPr id="175107" name="Oval 3"/>
          <p:cNvSpPr>
            <a:spLocks noChangeArrowheads="1"/>
          </p:cNvSpPr>
          <p:nvPr/>
        </p:nvSpPr>
        <p:spPr bwMode="auto">
          <a:xfrm>
            <a:off x="3779838" y="1809751"/>
            <a:ext cx="5816600" cy="4346575"/>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id-ID"/>
          </a:p>
        </p:txBody>
      </p:sp>
      <p:sp>
        <p:nvSpPr>
          <p:cNvPr id="175108" name="Oval 4"/>
          <p:cNvSpPr>
            <a:spLocks noChangeArrowheads="1"/>
          </p:cNvSpPr>
          <p:nvPr/>
        </p:nvSpPr>
        <p:spPr bwMode="auto">
          <a:xfrm>
            <a:off x="5629275" y="3863976"/>
            <a:ext cx="2139950" cy="2189163"/>
          </a:xfrm>
          <a:prstGeom prst="ellipse">
            <a:avLst/>
          </a:prstGeom>
          <a:solidFill>
            <a:srgbClr val="F76681"/>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id-ID"/>
          </a:p>
        </p:txBody>
      </p:sp>
      <p:sp>
        <p:nvSpPr>
          <p:cNvPr id="175109" name="Oval 5"/>
          <p:cNvSpPr>
            <a:spLocks noChangeArrowheads="1"/>
          </p:cNvSpPr>
          <p:nvPr/>
        </p:nvSpPr>
        <p:spPr bwMode="auto">
          <a:xfrm>
            <a:off x="6607175" y="2120900"/>
            <a:ext cx="2141538" cy="2190750"/>
          </a:xfrm>
          <a:prstGeom prst="ellipse">
            <a:avLst/>
          </a:prstGeom>
          <a:solidFill>
            <a:srgbClr val="E5405D"/>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id-ID"/>
          </a:p>
        </p:txBody>
      </p:sp>
      <p:sp>
        <p:nvSpPr>
          <p:cNvPr id="175110" name="Oval 6"/>
          <p:cNvSpPr>
            <a:spLocks noChangeArrowheads="1"/>
          </p:cNvSpPr>
          <p:nvPr/>
        </p:nvSpPr>
        <p:spPr bwMode="auto">
          <a:xfrm>
            <a:off x="4646613" y="2135188"/>
            <a:ext cx="2139950" cy="2189162"/>
          </a:xfrm>
          <a:prstGeom prst="ellipse">
            <a:avLst/>
          </a:prstGeom>
          <a:solidFill>
            <a:srgbClr val="CF0E30"/>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id-ID"/>
          </a:p>
        </p:txBody>
      </p:sp>
      <p:sp>
        <p:nvSpPr>
          <p:cNvPr id="175111" name="Rectangle 7"/>
          <p:cNvSpPr>
            <a:spLocks noChangeArrowheads="1"/>
          </p:cNvSpPr>
          <p:nvPr/>
        </p:nvSpPr>
        <p:spPr bwMode="auto">
          <a:xfrm>
            <a:off x="4903789" y="2960689"/>
            <a:ext cx="1247135"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dirty="0">
                <a:solidFill>
                  <a:schemeClr val="bg1"/>
                </a:solidFill>
                <a:effectLst>
                  <a:outerShdw blurRad="38100" dist="38100" dir="2700000" algn="tl">
                    <a:srgbClr val="000000"/>
                  </a:outerShdw>
                </a:effectLst>
                <a:latin typeface="Helvetica" panose="020B0604020202020204" pitchFamily="34" charset="0"/>
              </a:rPr>
              <a:t>programs</a:t>
            </a:r>
          </a:p>
        </p:txBody>
      </p:sp>
      <p:sp>
        <p:nvSpPr>
          <p:cNvPr id="175112" name="Rectangle 8"/>
          <p:cNvSpPr>
            <a:spLocks noChangeArrowheads="1"/>
          </p:cNvSpPr>
          <p:nvPr/>
        </p:nvSpPr>
        <p:spPr bwMode="auto">
          <a:xfrm>
            <a:off x="6858000" y="2971801"/>
            <a:ext cx="1413848"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chemeClr val="bg1"/>
                </a:solidFill>
                <a:effectLst>
                  <a:outerShdw blurRad="38100" dist="38100" dir="2700000" algn="tl">
                    <a:srgbClr val="000000"/>
                  </a:outerShdw>
                </a:effectLst>
                <a:latin typeface="Helvetica" panose="020B0604020202020204" pitchFamily="34" charset="0"/>
              </a:rPr>
              <a:t>documents</a:t>
            </a:r>
          </a:p>
        </p:txBody>
      </p:sp>
      <p:sp>
        <p:nvSpPr>
          <p:cNvPr id="175113" name="Rectangle 9"/>
          <p:cNvSpPr>
            <a:spLocks noChangeArrowheads="1"/>
          </p:cNvSpPr>
          <p:nvPr/>
        </p:nvSpPr>
        <p:spPr bwMode="auto">
          <a:xfrm>
            <a:off x="6230938" y="4738689"/>
            <a:ext cx="657230"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a:solidFill>
                  <a:schemeClr val="bg1"/>
                </a:solidFill>
                <a:effectLst>
                  <a:outerShdw blurRad="38100" dist="38100" dir="2700000" algn="tl">
                    <a:srgbClr val="000000"/>
                  </a:outerShdw>
                </a:effectLst>
                <a:latin typeface="Helvetica" panose="020B0604020202020204" pitchFamily="34" charset="0"/>
              </a:rPr>
              <a:t>data</a:t>
            </a:r>
          </a:p>
        </p:txBody>
      </p:sp>
      <p:sp>
        <p:nvSpPr>
          <p:cNvPr id="175114" name="Rectangle 10"/>
          <p:cNvSpPr>
            <a:spLocks noChangeArrowheads="1"/>
          </p:cNvSpPr>
          <p:nvPr/>
        </p:nvSpPr>
        <p:spPr bwMode="auto">
          <a:xfrm>
            <a:off x="3098800" y="4598989"/>
            <a:ext cx="1375376"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b="1" i="1">
                <a:effectLst>
                  <a:outerShdw blurRad="38100" dist="38100" dir="2700000" algn="tl">
                    <a:srgbClr val="FFFFFF"/>
                  </a:outerShdw>
                </a:effectLst>
                <a:latin typeface="Helvetica" panose="020B0604020202020204" pitchFamily="34" charset="0"/>
              </a:rPr>
              <a:t>The pieces</a:t>
            </a:r>
          </a:p>
        </p:txBody>
      </p:sp>
      <p:sp>
        <p:nvSpPr>
          <p:cNvPr id="175115" name="Arc 11"/>
          <p:cNvSpPr>
            <a:spLocks/>
          </p:cNvSpPr>
          <p:nvPr/>
        </p:nvSpPr>
        <p:spPr bwMode="auto">
          <a:xfrm>
            <a:off x="4959350" y="5049839"/>
            <a:ext cx="1270000" cy="857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75116" name="Arc 12"/>
          <p:cNvSpPr>
            <a:spLocks/>
          </p:cNvSpPr>
          <p:nvPr/>
        </p:nvSpPr>
        <p:spPr bwMode="auto">
          <a:xfrm>
            <a:off x="4906963" y="3614738"/>
            <a:ext cx="3187700" cy="1166812"/>
          </a:xfrm>
          <a:custGeom>
            <a:avLst/>
            <a:gdLst>
              <a:gd name="G0" fmla="+- 0 0 0"/>
              <a:gd name="G1" fmla="+- 33 0 0"/>
              <a:gd name="G2" fmla="+- 21600 0 0"/>
              <a:gd name="T0" fmla="*/ 21599 w 21600"/>
              <a:gd name="T1" fmla="*/ 0 h 21633"/>
              <a:gd name="T2" fmla="*/ 0 w 21600"/>
              <a:gd name="T3" fmla="*/ 21633 h 21633"/>
              <a:gd name="T4" fmla="*/ 0 w 21600"/>
              <a:gd name="T5" fmla="*/ 33 h 21633"/>
            </a:gdLst>
            <a:ahLst/>
            <a:cxnLst>
              <a:cxn ang="0">
                <a:pos x="T0" y="T1"/>
              </a:cxn>
              <a:cxn ang="0">
                <a:pos x="T2" y="T3"/>
              </a:cxn>
              <a:cxn ang="0">
                <a:pos x="T4" y="T5"/>
              </a:cxn>
            </a:cxnLst>
            <a:rect l="0" t="0" r="r" b="b"/>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close/>
              </a:path>
            </a:pathLst>
          </a:custGeom>
          <a:noFill/>
          <a:ln w="508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
        <p:nvSpPr>
          <p:cNvPr id="175117" name="Arc 13"/>
          <p:cNvSpPr>
            <a:spLocks/>
          </p:cNvSpPr>
          <p:nvPr/>
        </p:nvSpPr>
        <p:spPr bwMode="auto">
          <a:xfrm>
            <a:off x="4881563" y="3513139"/>
            <a:ext cx="1117600" cy="1114425"/>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id-ID"/>
          </a:p>
        </p:txBody>
      </p:sp>
    </p:spTree>
    <p:extLst>
      <p:ext uri="{BB962C8B-B14F-4D97-AF65-F5344CB8AC3E}">
        <p14:creationId xmlns:p14="http://schemas.microsoft.com/office/powerpoint/2010/main" val="10982020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a:t>
            </a:r>
            <a:endParaRPr lang="id-ID" dirty="0"/>
          </a:p>
        </p:txBody>
      </p:sp>
      <p:sp>
        <p:nvSpPr>
          <p:cNvPr id="3" name="Content Placeholder 2"/>
          <p:cNvSpPr>
            <a:spLocks noGrp="1"/>
          </p:cNvSpPr>
          <p:nvPr>
            <p:ph idx="1"/>
          </p:nvPr>
        </p:nvSpPr>
        <p:spPr>
          <a:xfrm>
            <a:off x="1484310" y="2028825"/>
            <a:ext cx="10018713" cy="3762375"/>
          </a:xfrm>
        </p:spPr>
        <p:txBody>
          <a:bodyPr>
            <a:noAutofit/>
          </a:bodyPr>
          <a:lstStyle/>
          <a:p>
            <a:pPr>
              <a:lnSpc>
                <a:spcPct val="90000"/>
              </a:lnSpc>
              <a:spcBef>
                <a:spcPts val="300"/>
              </a:spcBef>
            </a:pPr>
            <a:r>
              <a:rPr lang="en-US" sz="2800" dirty="0"/>
              <a:t> The IEEE (IEEE Std. No. 610.12-1990) defines a baseline as:</a:t>
            </a:r>
          </a:p>
          <a:p>
            <a:pPr lvl="1">
              <a:lnSpc>
                <a:spcPct val="90000"/>
              </a:lnSpc>
              <a:spcBef>
                <a:spcPts val="600"/>
              </a:spcBef>
            </a:pPr>
            <a:r>
              <a:rPr lang="en-US" sz="2400" dirty="0"/>
              <a:t>A specification or product that has been formally reviewed and agreed upon, that thereafter serves as the </a:t>
            </a:r>
            <a:r>
              <a:rPr lang="en-US" sz="2400" dirty="0">
                <a:solidFill>
                  <a:srgbClr val="C00000"/>
                </a:solidFill>
              </a:rPr>
              <a:t>basis for further development</a:t>
            </a:r>
            <a:r>
              <a:rPr lang="en-US" sz="2400" dirty="0"/>
              <a:t>, and that can be changed only through formal change control procedures.</a:t>
            </a:r>
          </a:p>
          <a:p>
            <a:pPr>
              <a:lnSpc>
                <a:spcPct val="90000"/>
              </a:lnSpc>
            </a:pPr>
            <a:r>
              <a:rPr lang="en-US" sz="2800" dirty="0">
                <a:solidFill>
                  <a:srgbClr val="C00000"/>
                </a:solidFill>
              </a:rPr>
              <a:t>a baseline is a milestone </a:t>
            </a:r>
            <a:r>
              <a:rPr lang="en-US" sz="2800" dirty="0"/>
              <a:t>in the development of software that is marked by the delivery of one or more software configuration items and the approval of these SCIs that is obtained through a formal technical </a:t>
            </a:r>
            <a:r>
              <a:rPr lang="en-US" sz="2800" dirty="0" smtClean="0"/>
              <a:t>review</a:t>
            </a:r>
            <a:endParaRPr lang="en-US" sz="2800"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14219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Baseline</a:t>
            </a:r>
            <a:endParaRPr lang="id-ID" dirty="0"/>
          </a:p>
        </p:txBody>
      </p:sp>
      <p:pic>
        <p:nvPicPr>
          <p:cNvPr id="5" name="Content Placeholder 4"/>
          <p:cNvPicPr>
            <a:picLocks noGrp="1" noChangeAspect="1"/>
          </p:cNvPicPr>
          <p:nvPr>
            <p:ph idx="1"/>
          </p:nvPr>
        </p:nvPicPr>
        <p:blipFill>
          <a:blip r:embed="rId2"/>
          <a:stretch>
            <a:fillRect/>
          </a:stretch>
        </p:blipFill>
        <p:spPr>
          <a:xfrm>
            <a:off x="2733317" y="1562099"/>
            <a:ext cx="7520700" cy="4857815"/>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548395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449</TotalTime>
  <Words>1968</Words>
  <Application>Microsoft Office PowerPoint</Application>
  <PresentationFormat>Widescreen</PresentationFormat>
  <Paragraphs>176</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Corbel</vt:lpstr>
      <vt:lpstr>Helvetica</vt:lpstr>
      <vt:lpstr>Palatino</vt:lpstr>
      <vt:lpstr>Symbol</vt:lpstr>
      <vt:lpstr>Times New Roman</vt:lpstr>
      <vt:lpstr>Parallax</vt:lpstr>
      <vt:lpstr>Software Configuration Management</vt:lpstr>
      <vt:lpstr>Overview</vt:lpstr>
      <vt:lpstr>The “First Law” of System Engineering</vt:lpstr>
      <vt:lpstr>Source of Change</vt:lpstr>
      <vt:lpstr>Software Change Management</vt:lpstr>
      <vt:lpstr>Purpose of SCM</vt:lpstr>
      <vt:lpstr>The Software Configuration</vt:lpstr>
      <vt:lpstr>Baseline</vt:lpstr>
      <vt:lpstr>Baseline</vt:lpstr>
      <vt:lpstr>Software Configuration Objects</vt:lpstr>
      <vt:lpstr>SCM Repository</vt:lpstr>
      <vt:lpstr>SCM Repository</vt:lpstr>
      <vt:lpstr>Repository Features</vt:lpstr>
      <vt:lpstr>SCM Elements</vt:lpstr>
      <vt:lpstr>The SCM Process</vt:lpstr>
      <vt:lpstr>SCM Process</vt:lpstr>
      <vt:lpstr>Version Control</vt:lpstr>
      <vt:lpstr>Concurrent Versions System (CVS)</vt:lpstr>
      <vt:lpstr>Change Control</vt:lpstr>
      <vt:lpstr>PowerPoint Presentation</vt:lpstr>
      <vt:lpstr>Auditing</vt:lpstr>
      <vt:lpstr>Status Accounting</vt:lpstr>
      <vt:lpstr>SCM for Web Engineering</vt:lpstr>
      <vt:lpstr>SCM for Web Engineering</vt:lpstr>
      <vt:lpstr>Content Management</vt:lpstr>
      <vt:lpstr>Content Management</vt:lpstr>
      <vt:lpstr>Content Management System</vt:lpstr>
      <vt:lpstr>Change Management for Web Apps</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Risk Management</dc:title>
  <dc:creator>Achmad Solichin</dc:creator>
  <cp:lastModifiedBy>Achmad Solichin</cp:lastModifiedBy>
  <cp:revision>178</cp:revision>
  <dcterms:created xsi:type="dcterms:W3CDTF">2015-07-15T04:19:32Z</dcterms:created>
  <dcterms:modified xsi:type="dcterms:W3CDTF">2015-10-16T22:09:07Z</dcterms:modified>
</cp:coreProperties>
</file>