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 Management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CS201 – </a:t>
            </a:r>
            <a:r>
              <a:rPr lang="en-US" dirty="0" err="1" smtClean="0"/>
              <a:t>Manajemen</a:t>
            </a:r>
            <a:r>
              <a:rPr lang="en-US" dirty="0" smtClean="0"/>
              <a:t> Data </a:t>
            </a:r>
            <a:br>
              <a:rPr lang="en-US" dirty="0" smtClean="0"/>
            </a:br>
            <a:r>
              <a:rPr lang="en-US" dirty="0" smtClean="0"/>
              <a:t>Magister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Budi </a:t>
            </a:r>
            <a:r>
              <a:rPr lang="en-US" dirty="0" err="1" smtClean="0"/>
              <a:t>Luhur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167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44609"/>
          </a:xfrm>
        </p:spPr>
        <p:txBody>
          <a:bodyPr>
            <a:normAutofit/>
          </a:bodyPr>
          <a:lstStyle/>
          <a:p>
            <a:r>
              <a:rPr lang="en-US" dirty="0" smtClean="0"/>
              <a:t>What is a database?</a:t>
            </a:r>
          </a:p>
          <a:p>
            <a:pPr lvl="1"/>
            <a:r>
              <a:rPr lang="en-US" dirty="0" smtClean="0"/>
              <a:t>Is an Excel/CSV file a database?</a:t>
            </a:r>
          </a:p>
          <a:p>
            <a:pPr lvl="1"/>
            <a:r>
              <a:rPr lang="en-US" dirty="0" smtClean="0"/>
              <a:t>A collection of files storing related data.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structured set of data held in a computer, especially one that is accessible in various </a:t>
            </a:r>
            <a:r>
              <a:rPr lang="en-US" dirty="0" smtClean="0"/>
              <a:t>ways (Google)</a:t>
            </a:r>
          </a:p>
          <a:p>
            <a:pPr lvl="1"/>
            <a:r>
              <a:rPr lang="en-US" dirty="0"/>
              <a:t>a collection of information that is organized so that it can be easily accessed, managed and </a:t>
            </a:r>
            <a:r>
              <a:rPr lang="en-US" dirty="0" smtClean="0"/>
              <a:t>updated (</a:t>
            </a:r>
            <a:r>
              <a:rPr lang="en-US" dirty="0" err="1" smtClean="0"/>
              <a:t>SQLServer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an organized collection of </a:t>
            </a:r>
            <a:r>
              <a:rPr lang="en-US" dirty="0" smtClean="0"/>
              <a:t>data (Wikipedia) </a:t>
            </a:r>
            <a:endParaRPr lang="en-US" dirty="0"/>
          </a:p>
          <a:p>
            <a:r>
              <a:rPr lang="en-US" dirty="0" smtClean="0"/>
              <a:t>Example of database</a:t>
            </a:r>
          </a:p>
          <a:p>
            <a:pPr lvl="1"/>
            <a:r>
              <a:rPr lang="en-US" dirty="0" smtClean="0"/>
              <a:t>Student database</a:t>
            </a:r>
          </a:p>
          <a:p>
            <a:pPr lvl="1"/>
            <a:r>
              <a:rPr lang="en-US" dirty="0" smtClean="0"/>
              <a:t>Employee database</a:t>
            </a:r>
          </a:p>
          <a:p>
            <a:pPr lvl="1"/>
            <a:r>
              <a:rPr lang="en-US" dirty="0" smtClean="0"/>
              <a:t>Store database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229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 (DBMS)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DBMS?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that handles the storage, retrieval, and updating of data in a computer </a:t>
            </a:r>
            <a:r>
              <a:rPr lang="en-US" dirty="0" smtClean="0"/>
              <a:t>system (Google)</a:t>
            </a:r>
          </a:p>
          <a:p>
            <a:pPr lvl="1"/>
            <a:r>
              <a:rPr lang="en-US" dirty="0"/>
              <a:t>a type of software that allows you to define, manipulate, retrieve and manage data stored within a </a:t>
            </a:r>
            <a:r>
              <a:rPr lang="en-US" dirty="0" smtClean="0"/>
              <a:t>database (SQL Server)</a:t>
            </a:r>
          </a:p>
          <a:p>
            <a:pPr lvl="1"/>
            <a:r>
              <a:rPr lang="en-US" dirty="0"/>
              <a:t>a computer-software application that interacts with end-users, other applications, and the database itself to capture and analyze data</a:t>
            </a:r>
            <a:r>
              <a:rPr lang="en-US" dirty="0" smtClean="0"/>
              <a:t>. (Wikipedia)</a:t>
            </a:r>
          </a:p>
          <a:p>
            <a:r>
              <a:rPr lang="en-US" dirty="0" smtClean="0"/>
              <a:t>Example of DBMS: MySQL, Oracle, SQL Server,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04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Online Bookstore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data do we need?</a:t>
            </a:r>
          </a:p>
          <a:p>
            <a:r>
              <a:rPr lang="en-US" sz="3200" dirty="0" smtClean="0"/>
              <a:t>What capabilities on the data do we need?</a:t>
            </a:r>
          </a:p>
          <a:p>
            <a:r>
              <a:rPr lang="en-US" sz="3200" dirty="0" smtClean="0"/>
              <a:t>Who can access the data?</a:t>
            </a:r>
            <a:endParaRPr lang="id-ID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68" y="3910851"/>
            <a:ext cx="6386232" cy="28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Functionality for Data Management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real-world entities in terms of stored data.</a:t>
            </a:r>
          </a:p>
          <a:p>
            <a:r>
              <a:rPr lang="en-US" dirty="0" smtClean="0"/>
              <a:t>Persistently store large datasets</a:t>
            </a:r>
          </a:p>
          <a:p>
            <a:r>
              <a:rPr lang="en-US" dirty="0" smtClean="0"/>
              <a:t>Efficiently query &amp;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Easily change structure (add attributes, relations,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Enable simultaneous updates</a:t>
            </a:r>
          </a:p>
          <a:p>
            <a:r>
              <a:rPr lang="en-US" dirty="0" smtClean="0"/>
              <a:t>Crash recovery</a:t>
            </a:r>
          </a:p>
          <a:p>
            <a:r>
              <a:rPr lang="en-US" dirty="0" smtClean="0"/>
              <a:t>Security and integrity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245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server that stores the database (DBMS)</a:t>
            </a:r>
          </a:p>
          <a:p>
            <a:r>
              <a:rPr lang="en-US" dirty="0" smtClean="0"/>
              <a:t>Many clients run apps and connect to the DBMS</a:t>
            </a:r>
          </a:p>
          <a:p>
            <a:r>
              <a:rPr lang="en-US" dirty="0" smtClean="0"/>
              <a:t>Client “talk” to server using a protocol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47" y="3039035"/>
            <a:ext cx="5091953" cy="3818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73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People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 application developer : write programs that query and modify data</a:t>
            </a:r>
          </a:p>
          <a:p>
            <a:r>
              <a:rPr lang="en-US" dirty="0" smtClean="0"/>
              <a:t>DB designer: establishes schemas</a:t>
            </a:r>
          </a:p>
          <a:p>
            <a:r>
              <a:rPr lang="en-US" dirty="0" smtClean="0"/>
              <a:t>DB administrator: loads data, tune systems, keep whole things running</a:t>
            </a:r>
          </a:p>
          <a:p>
            <a:r>
              <a:rPr lang="en-US" dirty="0" smtClean="0"/>
              <a:t>Data analyst: data mining, data integration</a:t>
            </a:r>
          </a:p>
          <a:p>
            <a:r>
              <a:rPr lang="en-US" dirty="0" smtClean="0"/>
              <a:t>DBMS implementer: build the DBMS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293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models</a:t>
            </a:r>
          </a:p>
          <a:p>
            <a:pPr lvl="1"/>
            <a:r>
              <a:rPr lang="en-US" dirty="0" smtClean="0"/>
              <a:t>Relational, XML, JSON, Object</a:t>
            </a:r>
          </a:p>
          <a:p>
            <a:r>
              <a:rPr lang="en-US" dirty="0" smtClean="0"/>
              <a:t>Schema </a:t>
            </a:r>
            <a:r>
              <a:rPr lang="en-US" dirty="0" err="1" smtClean="0"/>
              <a:t>vs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Query language</a:t>
            </a:r>
          </a:p>
          <a:p>
            <a:pPr lvl="1"/>
            <a:r>
              <a:rPr lang="en-US" dirty="0" smtClean="0"/>
              <a:t>DDL, DML, DCL, Joins &amp; Aggregation.</a:t>
            </a:r>
          </a:p>
          <a:p>
            <a:r>
              <a:rPr lang="en-US" dirty="0" smtClean="0"/>
              <a:t>Data independence</a:t>
            </a:r>
          </a:p>
          <a:p>
            <a:pPr lvl="1"/>
            <a:r>
              <a:rPr lang="en-US" dirty="0" smtClean="0"/>
              <a:t>Can change physical or logical schema without affecting apps</a:t>
            </a:r>
          </a:p>
          <a:p>
            <a:r>
              <a:rPr lang="en-US" dirty="0" smtClean="0"/>
              <a:t>Query optimizer</a:t>
            </a:r>
          </a:p>
          <a:p>
            <a:r>
              <a:rPr lang="en-US" dirty="0" smtClean="0"/>
              <a:t>Transaction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961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982" y="2175436"/>
            <a:ext cx="6972537" cy="4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0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461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ini disusun oleh: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Achmad Solichin</a:t>
            </a:r>
          </a:p>
          <a:p>
            <a:r>
              <a:rPr lang="en-ID" smtClean="0"/>
              <a:t>Universitas Budi Luhur</a:t>
            </a:r>
          </a:p>
          <a:p>
            <a:r>
              <a:rPr lang="en-ID" smtClean="0"/>
              <a:t>achmatim@gmail.com | achmad.solichin@budiluhur.ac.id</a:t>
            </a:r>
          </a:p>
          <a:p>
            <a:r>
              <a:rPr lang="en-ID" smtClean="0"/>
              <a:t>Web http://achmatim.net </a:t>
            </a:r>
          </a:p>
          <a:p>
            <a:r>
              <a:rPr lang="en-ID" smtClean="0"/>
              <a:t>Twitter @achmatim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985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id-ID" dirty="0"/>
          </a:p>
        </p:txBody>
      </p:sp>
      <p:pic>
        <p:nvPicPr>
          <p:cNvPr id="1026" name="Picture 2" descr="http://www.impactradius.com/wp-content/uploads/2016/05/MM2016_Campaign_Banners-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3271"/>
            <a:ext cx="12192000" cy="48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0647" y="2164976"/>
            <a:ext cx="31518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 world is </a:t>
            </a:r>
          </a:p>
          <a:p>
            <a:r>
              <a:rPr lang="en-US" sz="4000" dirty="0" smtClean="0"/>
              <a:t>drowning </a:t>
            </a:r>
          </a:p>
          <a:p>
            <a:r>
              <a:rPr lang="en-US" sz="4000" dirty="0" smtClean="0"/>
              <a:t>in data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25592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one second…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21880"/>
          </a:xfrm>
        </p:spPr>
        <p:txBody>
          <a:bodyPr>
            <a:normAutofit/>
          </a:bodyPr>
          <a:lstStyle/>
          <a:p>
            <a:r>
              <a:rPr lang="en-ID" b="1" smtClean="0"/>
              <a:t>8,657</a:t>
            </a:r>
            <a:r>
              <a:rPr lang="en-US" smtClean="0"/>
              <a:t> </a:t>
            </a:r>
            <a:r>
              <a:rPr lang="id-ID"/>
              <a:t>Tweets sent</a:t>
            </a:r>
            <a:endParaRPr lang="en-US"/>
          </a:p>
          <a:p>
            <a:r>
              <a:rPr lang="en-ID" b="1" smtClean="0"/>
              <a:t>941</a:t>
            </a:r>
            <a:r>
              <a:rPr lang="en-US" smtClean="0"/>
              <a:t> </a:t>
            </a:r>
            <a:r>
              <a:rPr lang="id-ID"/>
              <a:t>Instagram photos uploaded</a:t>
            </a:r>
            <a:endParaRPr lang="en-US"/>
          </a:p>
          <a:p>
            <a:r>
              <a:rPr lang="en-ID" b="1" smtClean="0"/>
              <a:t>1,587</a:t>
            </a:r>
            <a:r>
              <a:rPr lang="en-US" smtClean="0"/>
              <a:t> </a:t>
            </a:r>
            <a:r>
              <a:rPr lang="id-ID"/>
              <a:t>Tumblr posts</a:t>
            </a:r>
            <a:endParaRPr lang="en-US"/>
          </a:p>
          <a:p>
            <a:r>
              <a:rPr lang="en-US" b="1" smtClean="0"/>
              <a:t>4,090</a:t>
            </a:r>
            <a:r>
              <a:rPr lang="en-US" smtClean="0"/>
              <a:t> </a:t>
            </a:r>
            <a:r>
              <a:rPr lang="id-ID"/>
              <a:t>Skype calls</a:t>
            </a:r>
            <a:endParaRPr lang="en-US"/>
          </a:p>
          <a:p>
            <a:r>
              <a:rPr lang="en-US" b="1" smtClean="0"/>
              <a:t>79,012</a:t>
            </a:r>
            <a:r>
              <a:rPr lang="en-US" smtClean="0"/>
              <a:t> </a:t>
            </a:r>
            <a:r>
              <a:rPr lang="id-ID"/>
              <a:t>GB of Internet traffic</a:t>
            </a:r>
            <a:endParaRPr lang="en-US"/>
          </a:p>
          <a:p>
            <a:r>
              <a:rPr lang="en-US" b="1" smtClean="0"/>
              <a:t>77,298 </a:t>
            </a:r>
            <a:r>
              <a:rPr lang="id-ID"/>
              <a:t>Google searches</a:t>
            </a:r>
            <a:endParaRPr lang="en-US"/>
          </a:p>
          <a:p>
            <a:r>
              <a:rPr lang="en-US" b="1" smtClean="0"/>
              <a:t>80,575</a:t>
            </a:r>
            <a:r>
              <a:rPr lang="en-US" smtClean="0"/>
              <a:t> </a:t>
            </a:r>
            <a:r>
              <a:rPr lang="id-ID"/>
              <a:t>YouTube videos viewed</a:t>
            </a:r>
            <a:endParaRPr lang="en-US"/>
          </a:p>
          <a:p>
            <a:r>
              <a:rPr lang="en-US" b="1" smtClean="0"/>
              <a:t>2,837,686 </a:t>
            </a:r>
            <a:r>
              <a:rPr lang="id-ID"/>
              <a:t>Emails sent</a:t>
            </a:r>
            <a:r>
              <a:rPr lang="en-US"/>
              <a:t> (67% spam)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36" y="2526589"/>
            <a:ext cx="4020159" cy="34424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62311" y="6212299"/>
            <a:ext cx="4770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mtClean="0"/>
              <a:t>Sumber: https</a:t>
            </a:r>
            <a:r>
              <a:rPr lang="en-ID"/>
              <a:t>://www.internetlivestats.com</a:t>
            </a:r>
          </a:p>
        </p:txBody>
      </p:sp>
    </p:spTree>
    <p:extLst>
      <p:ext uri="{BB962C8B-B14F-4D97-AF65-F5344CB8AC3E}">
        <p14:creationId xmlns:p14="http://schemas.microsoft.com/office/powerpoint/2010/main" val="351173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Need professional to help manage it</a:t>
            </a:r>
          </a:p>
          <a:p>
            <a:pPr lvl="1"/>
            <a:r>
              <a:rPr lang="en-US" sz="2400" dirty="0" smtClean="0"/>
              <a:t>Help domain scientist achieve new discoveries</a:t>
            </a:r>
          </a:p>
          <a:p>
            <a:pPr lvl="1"/>
            <a:r>
              <a:rPr lang="en-US" sz="2400" dirty="0" smtClean="0"/>
              <a:t>Help companies provide better services</a:t>
            </a:r>
          </a:p>
          <a:p>
            <a:pPr lvl="1"/>
            <a:r>
              <a:rPr lang="en-US" sz="2400" dirty="0" smtClean="0"/>
              <a:t>Help governments become more efficient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49" y="2662518"/>
            <a:ext cx="5181280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is Universal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Managing data is at the core of most apps / services</a:t>
            </a:r>
          </a:p>
          <a:p>
            <a:pPr lvl="1"/>
            <a:r>
              <a:rPr lang="en-US" sz="2400" dirty="0" smtClean="0"/>
              <a:t>Small or large</a:t>
            </a:r>
          </a:p>
          <a:p>
            <a:pPr lvl="1"/>
            <a:r>
              <a:rPr lang="en-US" sz="2400" dirty="0" smtClean="0"/>
              <a:t>Modern or older ones</a:t>
            </a:r>
          </a:p>
          <a:p>
            <a:r>
              <a:rPr lang="en-US" sz="2800" dirty="0" smtClean="0"/>
              <a:t>Doing it right typically makes the everything </a:t>
            </a:r>
            <a:br>
              <a:rPr lang="en-US" sz="2800" dirty="0" smtClean="0"/>
            </a:br>
            <a:r>
              <a:rPr lang="en-US" sz="2800" dirty="0" smtClean="0"/>
              <a:t>else easier.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39" y="3570194"/>
            <a:ext cx="4728961" cy="32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0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id-ID" dirty="0" err="1"/>
              <a:t>Introduction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Data Management</a:t>
            </a:r>
          </a:p>
          <a:p>
            <a:r>
              <a:rPr lang="id-ID" dirty="0"/>
              <a:t>Data </a:t>
            </a:r>
            <a:r>
              <a:rPr lang="id-ID" dirty="0" err="1"/>
              <a:t>Models</a:t>
            </a:r>
            <a:endParaRPr lang="id-ID" dirty="0"/>
          </a:p>
          <a:p>
            <a:r>
              <a:rPr lang="id-ID" dirty="0" err="1"/>
              <a:t>Conceptual</a:t>
            </a:r>
            <a:r>
              <a:rPr lang="id-ID" dirty="0"/>
              <a:t> DB </a:t>
            </a:r>
            <a:r>
              <a:rPr lang="id-ID" dirty="0" err="1"/>
              <a:t>Modelling</a:t>
            </a:r>
            <a:endParaRPr lang="id-ID" dirty="0"/>
          </a:p>
          <a:p>
            <a:r>
              <a:rPr lang="id-ID" dirty="0" err="1"/>
              <a:t>Schema</a:t>
            </a:r>
            <a:r>
              <a:rPr lang="id-ID" dirty="0"/>
              <a:t> / </a:t>
            </a:r>
            <a:r>
              <a:rPr lang="id-ID" dirty="0" err="1"/>
              <a:t>Physical</a:t>
            </a:r>
            <a:r>
              <a:rPr lang="id-ID" dirty="0"/>
              <a:t> DB </a:t>
            </a:r>
            <a:r>
              <a:rPr lang="id-ID" dirty="0" err="1"/>
              <a:t>Modelling</a:t>
            </a:r>
            <a:endParaRPr lang="id-ID" dirty="0"/>
          </a:p>
          <a:p>
            <a:r>
              <a:rPr lang="id-ID" dirty="0" err="1"/>
              <a:t>Normalization</a:t>
            </a:r>
            <a:endParaRPr lang="id-ID" dirty="0"/>
          </a:p>
          <a:p>
            <a:r>
              <a:rPr lang="id-ID" dirty="0"/>
              <a:t>SQL </a:t>
            </a:r>
            <a:r>
              <a:rPr lang="id-ID" dirty="0" err="1"/>
              <a:t>Basics</a:t>
            </a:r>
            <a:endParaRPr lang="id-ID" dirty="0"/>
          </a:p>
          <a:p>
            <a:r>
              <a:rPr lang="id-ID" dirty="0" err="1"/>
              <a:t>Advanced</a:t>
            </a:r>
            <a:r>
              <a:rPr lang="id-ID" dirty="0"/>
              <a:t> SQL</a:t>
            </a:r>
          </a:p>
          <a:p>
            <a:r>
              <a:rPr lang="id-ID" dirty="0" err="1"/>
              <a:t>Transaction</a:t>
            </a:r>
            <a:r>
              <a:rPr lang="id-ID" dirty="0"/>
              <a:t> Management</a:t>
            </a:r>
          </a:p>
          <a:p>
            <a:r>
              <a:rPr lang="id-ID" dirty="0"/>
              <a:t>DB </a:t>
            </a:r>
            <a:r>
              <a:rPr lang="id-ID" dirty="0" err="1"/>
              <a:t>Administration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Security</a:t>
            </a:r>
            <a:endParaRPr lang="id-ID" dirty="0"/>
          </a:p>
          <a:p>
            <a:r>
              <a:rPr lang="id-ID" dirty="0" err="1"/>
              <a:t>Query</a:t>
            </a:r>
            <a:r>
              <a:rPr lang="id-ID" dirty="0"/>
              <a:t> </a:t>
            </a:r>
            <a:r>
              <a:rPr lang="id-ID" dirty="0" err="1"/>
              <a:t>Optimization</a:t>
            </a:r>
            <a:endParaRPr lang="id-ID" dirty="0"/>
          </a:p>
          <a:p>
            <a:r>
              <a:rPr lang="id-ID" dirty="0" err="1"/>
              <a:t>Datawarehouse</a:t>
            </a:r>
            <a:r>
              <a:rPr lang="id-ID" dirty="0"/>
              <a:t> dan OLAP</a:t>
            </a:r>
          </a:p>
          <a:p>
            <a:r>
              <a:rPr lang="id-ID" dirty="0"/>
              <a:t>Data </a:t>
            </a:r>
            <a:r>
              <a:rPr lang="id-ID" dirty="0" err="1"/>
              <a:t>mining</a:t>
            </a:r>
            <a:endParaRPr lang="id-ID" dirty="0"/>
          </a:p>
          <a:p>
            <a:r>
              <a:rPr lang="id-ID" dirty="0"/>
              <a:t>Big Data</a:t>
            </a:r>
          </a:p>
          <a:p>
            <a:r>
              <a:rPr lang="id-ID" dirty="0" err="1"/>
              <a:t>NoSQL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580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 smtClean="0"/>
              <a:t>Hector</a:t>
            </a:r>
            <a:r>
              <a:rPr lang="id-ID" dirty="0" smtClean="0"/>
              <a:t> </a:t>
            </a:r>
            <a:r>
              <a:rPr lang="id-ID" dirty="0" err="1"/>
              <a:t>Garcia-Molina</a:t>
            </a:r>
            <a:r>
              <a:rPr lang="id-ID" dirty="0"/>
              <a:t>, Jeffrey D. </a:t>
            </a:r>
            <a:r>
              <a:rPr lang="id-ID" dirty="0" err="1"/>
              <a:t>Ullman</a:t>
            </a:r>
            <a:r>
              <a:rPr lang="id-ID" dirty="0"/>
              <a:t> &amp; Jennifer </a:t>
            </a:r>
            <a:r>
              <a:rPr lang="id-ID" dirty="0" err="1"/>
              <a:t>Widom</a:t>
            </a:r>
            <a:r>
              <a:rPr lang="id-ID" dirty="0"/>
              <a:t> (2009), “</a:t>
            </a:r>
            <a:r>
              <a:rPr lang="id-ID" dirty="0" err="1"/>
              <a:t>Database</a:t>
            </a:r>
            <a:r>
              <a:rPr lang="id-ID" dirty="0"/>
              <a:t> Systems: The </a:t>
            </a:r>
            <a:r>
              <a:rPr lang="id-ID" dirty="0" err="1"/>
              <a:t>Complete</a:t>
            </a:r>
            <a:r>
              <a:rPr lang="id-ID" dirty="0"/>
              <a:t> </a:t>
            </a:r>
            <a:r>
              <a:rPr lang="id-ID" dirty="0" err="1"/>
              <a:t>Book</a:t>
            </a:r>
            <a:r>
              <a:rPr lang="id-ID" dirty="0"/>
              <a:t>, 2nd </a:t>
            </a:r>
            <a:r>
              <a:rPr lang="id-ID" dirty="0" err="1"/>
              <a:t>Edition</a:t>
            </a:r>
            <a:r>
              <a:rPr lang="id-ID" dirty="0"/>
              <a:t>”, Pearson Education </a:t>
            </a:r>
            <a:r>
              <a:rPr lang="id-ID" dirty="0" err="1" smtClean="0"/>
              <a:t>Publishing</a:t>
            </a:r>
            <a:endParaRPr lang="en-US" dirty="0" smtClean="0"/>
          </a:p>
          <a:p>
            <a:r>
              <a:rPr lang="id-ID" dirty="0" smtClean="0"/>
              <a:t>Thomas </a:t>
            </a:r>
            <a:r>
              <a:rPr lang="id-ID" dirty="0"/>
              <a:t>M </a:t>
            </a:r>
            <a:r>
              <a:rPr lang="id-ID" dirty="0" err="1"/>
              <a:t>Connolly</a:t>
            </a:r>
            <a:r>
              <a:rPr lang="id-ID" dirty="0"/>
              <a:t> &amp; </a:t>
            </a:r>
            <a:r>
              <a:rPr lang="id-ID" dirty="0" err="1"/>
              <a:t>Carolyn</a:t>
            </a:r>
            <a:r>
              <a:rPr lang="id-ID" dirty="0"/>
              <a:t> </a:t>
            </a:r>
            <a:r>
              <a:rPr lang="id-ID" dirty="0" err="1"/>
              <a:t>Begg</a:t>
            </a:r>
            <a:r>
              <a:rPr lang="id-ID" dirty="0"/>
              <a:t> (2015), “</a:t>
            </a:r>
            <a:r>
              <a:rPr lang="id-ID" dirty="0" err="1"/>
              <a:t>Database</a:t>
            </a:r>
            <a:r>
              <a:rPr lang="id-ID" dirty="0"/>
              <a:t> Systems: A </a:t>
            </a:r>
            <a:r>
              <a:rPr lang="id-ID" dirty="0" err="1"/>
              <a:t>Practical</a:t>
            </a:r>
            <a:r>
              <a:rPr lang="id-ID" dirty="0"/>
              <a:t> </a:t>
            </a:r>
            <a:r>
              <a:rPr lang="id-ID" dirty="0" err="1"/>
              <a:t>Approach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Design</a:t>
            </a:r>
            <a:r>
              <a:rPr lang="id-ID" dirty="0"/>
              <a:t>, </a:t>
            </a:r>
            <a:r>
              <a:rPr lang="id-ID" dirty="0" err="1"/>
              <a:t>Implementation</a:t>
            </a:r>
            <a:r>
              <a:rPr lang="id-ID" dirty="0"/>
              <a:t>, </a:t>
            </a:r>
            <a:r>
              <a:rPr lang="id-ID" dirty="0" err="1"/>
              <a:t>and</a:t>
            </a:r>
            <a:r>
              <a:rPr lang="id-ID" dirty="0"/>
              <a:t> Management 6th </a:t>
            </a:r>
            <a:r>
              <a:rPr lang="id-ID" dirty="0" err="1"/>
              <a:t>Edition</a:t>
            </a:r>
            <a:r>
              <a:rPr lang="id-ID" dirty="0"/>
              <a:t>”, Pearson Education </a:t>
            </a:r>
            <a:r>
              <a:rPr lang="id-ID" dirty="0" err="1"/>
              <a:t>Publishing</a:t>
            </a:r>
            <a:r>
              <a:rPr lang="id-ID" dirty="0"/>
              <a:t>.</a:t>
            </a:r>
          </a:p>
          <a:p>
            <a:r>
              <a:rPr lang="id-ID" dirty="0" smtClean="0"/>
              <a:t>Achmad </a:t>
            </a:r>
            <a:r>
              <a:rPr lang="id-ID" dirty="0"/>
              <a:t>Solichin (2010), </a:t>
            </a:r>
            <a:r>
              <a:rPr lang="en-US" dirty="0" smtClean="0"/>
              <a:t>“</a:t>
            </a:r>
            <a:r>
              <a:rPr lang="id-ID" dirty="0" smtClean="0"/>
              <a:t>MySQL5</a:t>
            </a:r>
            <a:r>
              <a:rPr lang="id-ID" dirty="0"/>
              <a:t>: Dari Pemula Hingga </a:t>
            </a:r>
            <a:r>
              <a:rPr lang="id-ID" dirty="0" smtClean="0"/>
              <a:t>Mahir</a:t>
            </a:r>
            <a:r>
              <a:rPr lang="en-US" dirty="0" smtClean="0"/>
              <a:t>”</a:t>
            </a:r>
            <a:r>
              <a:rPr lang="id-ID" dirty="0" smtClean="0"/>
              <a:t>, </a:t>
            </a:r>
            <a:r>
              <a:rPr lang="id-ID" dirty="0" err="1"/>
              <a:t>Achmatim.Net</a:t>
            </a:r>
            <a:r>
              <a:rPr lang="id-ID" dirty="0"/>
              <a:t>. http://bit.ly/BukuGratisMySQL5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394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Assignment		: 30%</a:t>
            </a:r>
          </a:p>
          <a:p>
            <a:r>
              <a:rPr lang="en-US" smtClean="0"/>
              <a:t>Mid </a:t>
            </a:r>
            <a:r>
              <a:rPr lang="en-US" dirty="0" smtClean="0"/>
              <a:t>test		: </a:t>
            </a:r>
            <a:r>
              <a:rPr lang="en-US" smtClean="0"/>
              <a:t>30%</a:t>
            </a:r>
            <a:endParaRPr lang="en-US" dirty="0" smtClean="0"/>
          </a:p>
          <a:p>
            <a:r>
              <a:rPr lang="en-US" dirty="0" smtClean="0"/>
              <a:t>Final test		: </a:t>
            </a:r>
            <a:r>
              <a:rPr lang="en-US" smtClean="0"/>
              <a:t>40%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723" y="2336873"/>
            <a:ext cx="3798698" cy="42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2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Database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6619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112</TotalTime>
  <Words>604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Introduction to Data Management</vt:lpstr>
      <vt:lpstr>Motivation</vt:lpstr>
      <vt:lpstr>In one second…</vt:lpstr>
      <vt:lpstr>Motivation</vt:lpstr>
      <vt:lpstr>Data Management is Universal</vt:lpstr>
      <vt:lpstr>Course Outline</vt:lpstr>
      <vt:lpstr>References</vt:lpstr>
      <vt:lpstr>Grading</vt:lpstr>
      <vt:lpstr>Introduction to Database</vt:lpstr>
      <vt:lpstr>Database</vt:lpstr>
      <vt:lpstr>Database Management System (DBMS)</vt:lpstr>
      <vt:lpstr>An Example: Online Bookstore</vt:lpstr>
      <vt:lpstr>Required Functionality for Data Management</vt:lpstr>
      <vt:lpstr>Client-Server Architecture</vt:lpstr>
      <vt:lpstr>Key People</vt:lpstr>
      <vt:lpstr>Key concepts</vt:lpstr>
      <vt:lpstr>Next…</vt:lpstr>
      <vt:lpstr>Questions?</vt:lpstr>
      <vt:lpstr>Slide ini disusun oleh: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Management</dc:title>
  <dc:creator>Achmad Solichin</dc:creator>
  <cp:lastModifiedBy>Achmad Solichin</cp:lastModifiedBy>
  <cp:revision>59</cp:revision>
  <dcterms:created xsi:type="dcterms:W3CDTF">2017-08-25T21:47:57Z</dcterms:created>
  <dcterms:modified xsi:type="dcterms:W3CDTF">2020-03-14T03:18:57Z</dcterms:modified>
</cp:coreProperties>
</file>