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notesMasterIdLst>
    <p:notesMasterId r:id="rId37"/>
  </p:notesMasterIdLst>
  <p:sldIdLst>
    <p:sldId id="307" r:id="rId2"/>
    <p:sldId id="258" r:id="rId3"/>
    <p:sldId id="312" r:id="rId4"/>
    <p:sldId id="313" r:id="rId5"/>
    <p:sldId id="314" r:id="rId6"/>
    <p:sldId id="315" r:id="rId7"/>
    <p:sldId id="316" r:id="rId8"/>
    <p:sldId id="283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1" r:id="rId23"/>
    <p:sldId id="333" r:id="rId24"/>
    <p:sldId id="334" r:id="rId25"/>
    <p:sldId id="335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06" r:id="rId35"/>
    <p:sldId id="27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E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6DB8D0-9CF0-45BD-953D-074495E5E492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C62103-D802-48FE-AB4B-69D6AB443151}">
      <dgm:prSet/>
      <dgm:spPr/>
      <dgm:t>
        <a:bodyPr/>
        <a:lstStyle/>
        <a:p>
          <a:pPr rtl="0"/>
          <a:r>
            <a:rPr lang="en-ID" smtClean="0"/>
            <a:t>Sistem Inferensi Fuzzy</a:t>
          </a:r>
          <a:endParaRPr lang="en-ID"/>
        </a:p>
      </dgm:t>
    </dgm:pt>
    <dgm:pt modelId="{1ACD6F4F-16ED-40A3-9017-6A2C25F73239}" type="parTrans" cxnId="{B0F0186B-2C63-4748-92FC-4FF41BA8687E}">
      <dgm:prSet/>
      <dgm:spPr/>
      <dgm:t>
        <a:bodyPr/>
        <a:lstStyle/>
        <a:p>
          <a:endParaRPr lang="en-US"/>
        </a:p>
      </dgm:t>
    </dgm:pt>
    <dgm:pt modelId="{6605CB96-290C-4A9D-8453-EB17C965B02E}" type="sibTrans" cxnId="{B0F0186B-2C63-4748-92FC-4FF41BA8687E}">
      <dgm:prSet/>
      <dgm:spPr/>
      <dgm:t>
        <a:bodyPr/>
        <a:lstStyle/>
        <a:p>
          <a:endParaRPr lang="en-US"/>
        </a:p>
      </dgm:t>
    </dgm:pt>
    <dgm:pt modelId="{657CDA69-D1F5-4C6A-B109-7F5AC6D082AA}">
      <dgm:prSet/>
      <dgm:spPr/>
      <dgm:t>
        <a:bodyPr/>
        <a:lstStyle/>
        <a:p>
          <a:pPr rtl="0"/>
          <a:r>
            <a:rPr lang="en-ID" smtClean="0"/>
            <a:t>Metode Tsukamoto</a:t>
          </a:r>
          <a:endParaRPr lang="en-ID"/>
        </a:p>
      </dgm:t>
    </dgm:pt>
    <dgm:pt modelId="{DA576795-0C03-4924-8D9F-90C8F76325FA}" type="parTrans" cxnId="{9FC267B1-95D2-4973-B607-0E3F62F49039}">
      <dgm:prSet/>
      <dgm:spPr/>
      <dgm:t>
        <a:bodyPr/>
        <a:lstStyle/>
        <a:p>
          <a:endParaRPr lang="en-US"/>
        </a:p>
      </dgm:t>
    </dgm:pt>
    <dgm:pt modelId="{D719F085-9510-4DBE-9E29-4081DEDFE6D6}" type="sibTrans" cxnId="{9FC267B1-95D2-4973-B607-0E3F62F49039}">
      <dgm:prSet/>
      <dgm:spPr/>
      <dgm:t>
        <a:bodyPr/>
        <a:lstStyle/>
        <a:p>
          <a:endParaRPr lang="en-US"/>
        </a:p>
      </dgm:t>
    </dgm:pt>
    <dgm:pt modelId="{DA3F397E-A998-4987-A840-5C7111EC4FDD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pPr rtl="0"/>
          <a:r>
            <a:rPr lang="en-ID" smtClean="0"/>
            <a:t>Metode Mamdani</a:t>
          </a:r>
          <a:endParaRPr lang="en-ID"/>
        </a:p>
      </dgm:t>
    </dgm:pt>
    <dgm:pt modelId="{43FCD1AC-7BFB-4531-AFCA-15117FE661D5}" type="parTrans" cxnId="{FF17AF1C-67B2-46BB-9DD1-5E9F829D0A45}">
      <dgm:prSet/>
      <dgm:spPr/>
      <dgm:t>
        <a:bodyPr/>
        <a:lstStyle/>
        <a:p>
          <a:endParaRPr lang="en-US"/>
        </a:p>
      </dgm:t>
    </dgm:pt>
    <dgm:pt modelId="{08F385AA-3D27-44EC-8940-7A7A2ACDAC9F}" type="sibTrans" cxnId="{FF17AF1C-67B2-46BB-9DD1-5E9F829D0A45}">
      <dgm:prSet/>
      <dgm:spPr/>
      <dgm:t>
        <a:bodyPr/>
        <a:lstStyle/>
        <a:p>
          <a:endParaRPr lang="en-US"/>
        </a:p>
      </dgm:t>
    </dgm:pt>
    <dgm:pt modelId="{E6A3CB48-F7D1-49F0-A1EB-E1FA7C03DCEB}">
      <dgm:prSet/>
      <dgm:spPr>
        <a:solidFill>
          <a:srgbClr val="FFFF00">
            <a:alpha val="90000"/>
          </a:srgbClr>
        </a:solidFill>
      </dgm:spPr>
      <dgm:t>
        <a:bodyPr/>
        <a:lstStyle/>
        <a:p>
          <a:pPr rtl="0"/>
          <a:r>
            <a:rPr lang="en-ID" smtClean="0"/>
            <a:t>Metode Sugeno</a:t>
          </a:r>
          <a:endParaRPr lang="en-ID"/>
        </a:p>
      </dgm:t>
    </dgm:pt>
    <dgm:pt modelId="{B1DE12C9-6F29-41ED-B398-99ABE167AF9A}" type="parTrans" cxnId="{50206D8A-B972-408D-B7DC-35F12A23CD47}">
      <dgm:prSet/>
      <dgm:spPr/>
      <dgm:t>
        <a:bodyPr/>
        <a:lstStyle/>
        <a:p>
          <a:endParaRPr lang="en-US"/>
        </a:p>
      </dgm:t>
    </dgm:pt>
    <dgm:pt modelId="{1039B5A9-A2DB-42E1-B7C1-FBDC80DA28A2}" type="sibTrans" cxnId="{50206D8A-B972-408D-B7DC-35F12A23CD47}">
      <dgm:prSet/>
      <dgm:spPr/>
      <dgm:t>
        <a:bodyPr/>
        <a:lstStyle/>
        <a:p>
          <a:endParaRPr lang="en-US"/>
        </a:p>
      </dgm:t>
    </dgm:pt>
    <dgm:pt modelId="{BE6D5E32-3388-4723-B5C5-4899083D7B7F}" type="pres">
      <dgm:prSet presAssocID="{746DB8D0-9CF0-45BD-953D-074495E5E4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884E7B0-4A2A-4DEF-AC31-02DC25484749}" type="pres">
      <dgm:prSet presAssocID="{76C62103-D802-48FE-AB4B-69D6AB443151}" presName="hierRoot1" presStyleCnt="0"/>
      <dgm:spPr/>
    </dgm:pt>
    <dgm:pt modelId="{9678A643-A610-412C-8BC2-EE256D963947}" type="pres">
      <dgm:prSet presAssocID="{76C62103-D802-48FE-AB4B-69D6AB443151}" presName="composite" presStyleCnt="0"/>
      <dgm:spPr/>
    </dgm:pt>
    <dgm:pt modelId="{B516FD2B-D301-495B-A026-4F305E3AC8C7}" type="pres">
      <dgm:prSet presAssocID="{76C62103-D802-48FE-AB4B-69D6AB443151}" presName="background" presStyleLbl="node0" presStyleIdx="0" presStyleCnt="1"/>
      <dgm:spPr/>
    </dgm:pt>
    <dgm:pt modelId="{390BF5CA-0207-489F-A27C-A7494D71E904}" type="pres">
      <dgm:prSet presAssocID="{76C62103-D802-48FE-AB4B-69D6AB44315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D03188-5608-48C8-8344-001DAFE981DD}" type="pres">
      <dgm:prSet presAssocID="{76C62103-D802-48FE-AB4B-69D6AB443151}" presName="hierChild2" presStyleCnt="0"/>
      <dgm:spPr/>
    </dgm:pt>
    <dgm:pt modelId="{866B3177-D5D1-4E03-8E65-644CDECDE47D}" type="pres">
      <dgm:prSet presAssocID="{DA576795-0C03-4924-8D9F-90C8F76325FA}" presName="Name10" presStyleLbl="parChTrans1D2" presStyleIdx="0" presStyleCnt="3"/>
      <dgm:spPr/>
      <dgm:t>
        <a:bodyPr/>
        <a:lstStyle/>
        <a:p>
          <a:endParaRPr lang="en-US"/>
        </a:p>
      </dgm:t>
    </dgm:pt>
    <dgm:pt modelId="{CB0A1282-7090-42D9-986D-294092759901}" type="pres">
      <dgm:prSet presAssocID="{657CDA69-D1F5-4C6A-B109-7F5AC6D082AA}" presName="hierRoot2" presStyleCnt="0"/>
      <dgm:spPr/>
    </dgm:pt>
    <dgm:pt modelId="{04DF40F5-D897-44FF-9590-163FF32EB4DD}" type="pres">
      <dgm:prSet presAssocID="{657CDA69-D1F5-4C6A-B109-7F5AC6D082AA}" presName="composite2" presStyleCnt="0"/>
      <dgm:spPr/>
    </dgm:pt>
    <dgm:pt modelId="{00AB4EC3-370A-48DB-B4E5-10794A2FB6CD}" type="pres">
      <dgm:prSet presAssocID="{657CDA69-D1F5-4C6A-B109-7F5AC6D082AA}" presName="background2" presStyleLbl="node2" presStyleIdx="0" presStyleCnt="3"/>
      <dgm:spPr/>
    </dgm:pt>
    <dgm:pt modelId="{D99EE130-1B48-4A06-8D38-ACAFDEF630E8}" type="pres">
      <dgm:prSet presAssocID="{657CDA69-D1F5-4C6A-B109-7F5AC6D082AA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13838-877C-4931-BD0B-D4EACD6F6062}" type="pres">
      <dgm:prSet presAssocID="{657CDA69-D1F5-4C6A-B109-7F5AC6D082AA}" presName="hierChild3" presStyleCnt="0"/>
      <dgm:spPr/>
    </dgm:pt>
    <dgm:pt modelId="{552A4E6C-60D7-4E1A-9137-FEDA5DF57F8E}" type="pres">
      <dgm:prSet presAssocID="{43FCD1AC-7BFB-4531-AFCA-15117FE661D5}" presName="Name10" presStyleLbl="parChTrans1D2" presStyleIdx="1" presStyleCnt="3"/>
      <dgm:spPr/>
      <dgm:t>
        <a:bodyPr/>
        <a:lstStyle/>
        <a:p>
          <a:endParaRPr lang="en-US"/>
        </a:p>
      </dgm:t>
    </dgm:pt>
    <dgm:pt modelId="{741782D3-8912-45FB-AAB1-9756AB33B60C}" type="pres">
      <dgm:prSet presAssocID="{DA3F397E-A998-4987-A840-5C7111EC4FDD}" presName="hierRoot2" presStyleCnt="0"/>
      <dgm:spPr/>
    </dgm:pt>
    <dgm:pt modelId="{37766F30-47EB-4A34-9BC7-B36030321AF7}" type="pres">
      <dgm:prSet presAssocID="{DA3F397E-A998-4987-A840-5C7111EC4FDD}" presName="composite2" presStyleCnt="0"/>
      <dgm:spPr/>
    </dgm:pt>
    <dgm:pt modelId="{3BC52CEB-6F41-453E-A926-B8982ED73050}" type="pres">
      <dgm:prSet presAssocID="{DA3F397E-A998-4987-A840-5C7111EC4FDD}" presName="background2" presStyleLbl="node2" presStyleIdx="1" presStyleCnt="3"/>
      <dgm:spPr/>
    </dgm:pt>
    <dgm:pt modelId="{EEB0570B-EB62-4FE9-AC47-391341C086D0}" type="pres">
      <dgm:prSet presAssocID="{DA3F397E-A998-4987-A840-5C7111EC4FD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4DAEC7-1CFB-4EEB-9801-45CB2701D39B}" type="pres">
      <dgm:prSet presAssocID="{DA3F397E-A998-4987-A840-5C7111EC4FDD}" presName="hierChild3" presStyleCnt="0"/>
      <dgm:spPr/>
    </dgm:pt>
    <dgm:pt modelId="{E88B21D7-50E6-4C89-B4AD-FEC45636AD71}" type="pres">
      <dgm:prSet presAssocID="{B1DE12C9-6F29-41ED-B398-99ABE167AF9A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1069B5B-E264-40F1-9F93-F94A774C84F4}" type="pres">
      <dgm:prSet presAssocID="{E6A3CB48-F7D1-49F0-A1EB-E1FA7C03DCEB}" presName="hierRoot2" presStyleCnt="0"/>
      <dgm:spPr/>
    </dgm:pt>
    <dgm:pt modelId="{75B251B5-AE09-4B3D-AEC6-0898880D50EA}" type="pres">
      <dgm:prSet presAssocID="{E6A3CB48-F7D1-49F0-A1EB-E1FA7C03DCEB}" presName="composite2" presStyleCnt="0"/>
      <dgm:spPr/>
    </dgm:pt>
    <dgm:pt modelId="{515E795C-BD4A-4D22-BF9E-9716590034EF}" type="pres">
      <dgm:prSet presAssocID="{E6A3CB48-F7D1-49F0-A1EB-E1FA7C03DCEB}" presName="background2" presStyleLbl="node2" presStyleIdx="2" presStyleCnt="3"/>
      <dgm:spPr/>
    </dgm:pt>
    <dgm:pt modelId="{67558476-E162-4462-B191-6F1F7D0C0500}" type="pres">
      <dgm:prSet presAssocID="{E6A3CB48-F7D1-49F0-A1EB-E1FA7C03DCEB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6E632D-D55B-48CB-BA47-19F1B20023E3}" type="pres">
      <dgm:prSet presAssocID="{E6A3CB48-F7D1-49F0-A1EB-E1FA7C03DCEB}" presName="hierChild3" presStyleCnt="0"/>
      <dgm:spPr/>
    </dgm:pt>
  </dgm:ptLst>
  <dgm:cxnLst>
    <dgm:cxn modelId="{FDCC39A1-839E-49B2-8383-A1F5254F5A77}" type="presOf" srcId="{43FCD1AC-7BFB-4531-AFCA-15117FE661D5}" destId="{552A4E6C-60D7-4E1A-9137-FEDA5DF57F8E}" srcOrd="0" destOrd="0" presId="urn:microsoft.com/office/officeart/2005/8/layout/hierarchy1"/>
    <dgm:cxn modelId="{C017FC64-3B1D-4E33-B05D-F8A9968F5A95}" type="presOf" srcId="{DA3F397E-A998-4987-A840-5C7111EC4FDD}" destId="{EEB0570B-EB62-4FE9-AC47-391341C086D0}" srcOrd="0" destOrd="0" presId="urn:microsoft.com/office/officeart/2005/8/layout/hierarchy1"/>
    <dgm:cxn modelId="{A46A3405-3BD3-41A7-AC6D-EA9BE3D0336E}" type="presOf" srcId="{657CDA69-D1F5-4C6A-B109-7F5AC6D082AA}" destId="{D99EE130-1B48-4A06-8D38-ACAFDEF630E8}" srcOrd="0" destOrd="0" presId="urn:microsoft.com/office/officeart/2005/8/layout/hierarchy1"/>
    <dgm:cxn modelId="{7964E452-DC62-4252-B618-322EDA2F514E}" type="presOf" srcId="{76C62103-D802-48FE-AB4B-69D6AB443151}" destId="{390BF5CA-0207-489F-A27C-A7494D71E904}" srcOrd="0" destOrd="0" presId="urn:microsoft.com/office/officeart/2005/8/layout/hierarchy1"/>
    <dgm:cxn modelId="{8F33C65F-AF59-4355-8810-64AAD5352D7F}" type="presOf" srcId="{B1DE12C9-6F29-41ED-B398-99ABE167AF9A}" destId="{E88B21D7-50E6-4C89-B4AD-FEC45636AD71}" srcOrd="0" destOrd="0" presId="urn:microsoft.com/office/officeart/2005/8/layout/hierarchy1"/>
    <dgm:cxn modelId="{FF17AF1C-67B2-46BB-9DD1-5E9F829D0A45}" srcId="{76C62103-D802-48FE-AB4B-69D6AB443151}" destId="{DA3F397E-A998-4987-A840-5C7111EC4FDD}" srcOrd="1" destOrd="0" parTransId="{43FCD1AC-7BFB-4531-AFCA-15117FE661D5}" sibTransId="{08F385AA-3D27-44EC-8940-7A7A2ACDAC9F}"/>
    <dgm:cxn modelId="{50206D8A-B972-408D-B7DC-35F12A23CD47}" srcId="{76C62103-D802-48FE-AB4B-69D6AB443151}" destId="{E6A3CB48-F7D1-49F0-A1EB-E1FA7C03DCEB}" srcOrd="2" destOrd="0" parTransId="{B1DE12C9-6F29-41ED-B398-99ABE167AF9A}" sibTransId="{1039B5A9-A2DB-42E1-B7C1-FBDC80DA28A2}"/>
    <dgm:cxn modelId="{6C02BD5B-0E1D-48DD-8B20-AD045ABE03D0}" type="presOf" srcId="{DA576795-0C03-4924-8D9F-90C8F76325FA}" destId="{866B3177-D5D1-4E03-8E65-644CDECDE47D}" srcOrd="0" destOrd="0" presId="urn:microsoft.com/office/officeart/2005/8/layout/hierarchy1"/>
    <dgm:cxn modelId="{DD9C8B4C-BEEA-482D-A618-33D208B6D1D3}" type="presOf" srcId="{E6A3CB48-F7D1-49F0-A1EB-E1FA7C03DCEB}" destId="{67558476-E162-4462-B191-6F1F7D0C0500}" srcOrd="0" destOrd="0" presId="urn:microsoft.com/office/officeart/2005/8/layout/hierarchy1"/>
    <dgm:cxn modelId="{9FC267B1-95D2-4973-B607-0E3F62F49039}" srcId="{76C62103-D802-48FE-AB4B-69D6AB443151}" destId="{657CDA69-D1F5-4C6A-B109-7F5AC6D082AA}" srcOrd="0" destOrd="0" parTransId="{DA576795-0C03-4924-8D9F-90C8F76325FA}" sibTransId="{D719F085-9510-4DBE-9E29-4081DEDFE6D6}"/>
    <dgm:cxn modelId="{05996463-CB27-41FC-81D7-9768E261136C}" type="presOf" srcId="{746DB8D0-9CF0-45BD-953D-074495E5E492}" destId="{BE6D5E32-3388-4723-B5C5-4899083D7B7F}" srcOrd="0" destOrd="0" presId="urn:microsoft.com/office/officeart/2005/8/layout/hierarchy1"/>
    <dgm:cxn modelId="{B0F0186B-2C63-4748-92FC-4FF41BA8687E}" srcId="{746DB8D0-9CF0-45BD-953D-074495E5E492}" destId="{76C62103-D802-48FE-AB4B-69D6AB443151}" srcOrd="0" destOrd="0" parTransId="{1ACD6F4F-16ED-40A3-9017-6A2C25F73239}" sibTransId="{6605CB96-290C-4A9D-8453-EB17C965B02E}"/>
    <dgm:cxn modelId="{613B7E25-98EF-4565-840F-D81CCFB0267D}" type="presParOf" srcId="{BE6D5E32-3388-4723-B5C5-4899083D7B7F}" destId="{9884E7B0-4A2A-4DEF-AC31-02DC25484749}" srcOrd="0" destOrd="0" presId="urn:microsoft.com/office/officeart/2005/8/layout/hierarchy1"/>
    <dgm:cxn modelId="{35DBEF71-32BC-4377-ADEF-23D33AD91D7F}" type="presParOf" srcId="{9884E7B0-4A2A-4DEF-AC31-02DC25484749}" destId="{9678A643-A610-412C-8BC2-EE256D963947}" srcOrd="0" destOrd="0" presId="urn:microsoft.com/office/officeart/2005/8/layout/hierarchy1"/>
    <dgm:cxn modelId="{D261070D-8E40-4959-98D7-80A294D97ABC}" type="presParOf" srcId="{9678A643-A610-412C-8BC2-EE256D963947}" destId="{B516FD2B-D301-495B-A026-4F305E3AC8C7}" srcOrd="0" destOrd="0" presId="urn:microsoft.com/office/officeart/2005/8/layout/hierarchy1"/>
    <dgm:cxn modelId="{E4815309-7FF3-4A36-BF82-71E22B1FFDE7}" type="presParOf" srcId="{9678A643-A610-412C-8BC2-EE256D963947}" destId="{390BF5CA-0207-489F-A27C-A7494D71E904}" srcOrd="1" destOrd="0" presId="urn:microsoft.com/office/officeart/2005/8/layout/hierarchy1"/>
    <dgm:cxn modelId="{F8F50456-AC46-4D3F-AA9B-869E35132D6D}" type="presParOf" srcId="{9884E7B0-4A2A-4DEF-AC31-02DC25484749}" destId="{CFD03188-5608-48C8-8344-001DAFE981DD}" srcOrd="1" destOrd="0" presId="urn:microsoft.com/office/officeart/2005/8/layout/hierarchy1"/>
    <dgm:cxn modelId="{F8C344E4-1BDB-4CF7-9F69-859A8A3D7266}" type="presParOf" srcId="{CFD03188-5608-48C8-8344-001DAFE981DD}" destId="{866B3177-D5D1-4E03-8E65-644CDECDE47D}" srcOrd="0" destOrd="0" presId="urn:microsoft.com/office/officeart/2005/8/layout/hierarchy1"/>
    <dgm:cxn modelId="{B9821929-B980-4EE8-A657-77FCD886B642}" type="presParOf" srcId="{CFD03188-5608-48C8-8344-001DAFE981DD}" destId="{CB0A1282-7090-42D9-986D-294092759901}" srcOrd="1" destOrd="0" presId="urn:microsoft.com/office/officeart/2005/8/layout/hierarchy1"/>
    <dgm:cxn modelId="{CDF44A7F-7667-49EA-AA12-E2781BFB8B22}" type="presParOf" srcId="{CB0A1282-7090-42D9-986D-294092759901}" destId="{04DF40F5-D897-44FF-9590-163FF32EB4DD}" srcOrd="0" destOrd="0" presId="urn:microsoft.com/office/officeart/2005/8/layout/hierarchy1"/>
    <dgm:cxn modelId="{83EEB696-60E2-4A21-8EB7-CE1F9DC8FF7C}" type="presParOf" srcId="{04DF40F5-D897-44FF-9590-163FF32EB4DD}" destId="{00AB4EC3-370A-48DB-B4E5-10794A2FB6CD}" srcOrd="0" destOrd="0" presId="urn:microsoft.com/office/officeart/2005/8/layout/hierarchy1"/>
    <dgm:cxn modelId="{08BDA176-90FF-43A7-88FE-30806E640907}" type="presParOf" srcId="{04DF40F5-D897-44FF-9590-163FF32EB4DD}" destId="{D99EE130-1B48-4A06-8D38-ACAFDEF630E8}" srcOrd="1" destOrd="0" presId="urn:microsoft.com/office/officeart/2005/8/layout/hierarchy1"/>
    <dgm:cxn modelId="{44E22EF3-1B93-4710-8124-2F0918E60508}" type="presParOf" srcId="{CB0A1282-7090-42D9-986D-294092759901}" destId="{B5113838-877C-4931-BD0B-D4EACD6F6062}" srcOrd="1" destOrd="0" presId="urn:microsoft.com/office/officeart/2005/8/layout/hierarchy1"/>
    <dgm:cxn modelId="{68E89B31-0858-49F0-B592-17DF30C54914}" type="presParOf" srcId="{CFD03188-5608-48C8-8344-001DAFE981DD}" destId="{552A4E6C-60D7-4E1A-9137-FEDA5DF57F8E}" srcOrd="2" destOrd="0" presId="urn:microsoft.com/office/officeart/2005/8/layout/hierarchy1"/>
    <dgm:cxn modelId="{B255934F-0ECA-47E5-A893-71F4D581D8EC}" type="presParOf" srcId="{CFD03188-5608-48C8-8344-001DAFE981DD}" destId="{741782D3-8912-45FB-AAB1-9756AB33B60C}" srcOrd="3" destOrd="0" presId="urn:microsoft.com/office/officeart/2005/8/layout/hierarchy1"/>
    <dgm:cxn modelId="{29B0CF89-C36B-4E90-8430-B414C3CE6F68}" type="presParOf" srcId="{741782D3-8912-45FB-AAB1-9756AB33B60C}" destId="{37766F30-47EB-4A34-9BC7-B36030321AF7}" srcOrd="0" destOrd="0" presId="urn:microsoft.com/office/officeart/2005/8/layout/hierarchy1"/>
    <dgm:cxn modelId="{72F2DF42-0471-4A93-8805-A3725AE1070A}" type="presParOf" srcId="{37766F30-47EB-4A34-9BC7-B36030321AF7}" destId="{3BC52CEB-6F41-453E-A926-B8982ED73050}" srcOrd="0" destOrd="0" presId="urn:microsoft.com/office/officeart/2005/8/layout/hierarchy1"/>
    <dgm:cxn modelId="{3EDD0803-E13D-4EED-9ED3-67802E508312}" type="presParOf" srcId="{37766F30-47EB-4A34-9BC7-B36030321AF7}" destId="{EEB0570B-EB62-4FE9-AC47-391341C086D0}" srcOrd="1" destOrd="0" presId="urn:microsoft.com/office/officeart/2005/8/layout/hierarchy1"/>
    <dgm:cxn modelId="{ACCD9BBE-71BA-4531-9C71-C0226A37E37C}" type="presParOf" srcId="{741782D3-8912-45FB-AAB1-9756AB33B60C}" destId="{EE4DAEC7-1CFB-4EEB-9801-45CB2701D39B}" srcOrd="1" destOrd="0" presId="urn:microsoft.com/office/officeart/2005/8/layout/hierarchy1"/>
    <dgm:cxn modelId="{6515081F-9B3D-4D0E-8872-92A195576494}" type="presParOf" srcId="{CFD03188-5608-48C8-8344-001DAFE981DD}" destId="{E88B21D7-50E6-4C89-B4AD-FEC45636AD71}" srcOrd="4" destOrd="0" presId="urn:microsoft.com/office/officeart/2005/8/layout/hierarchy1"/>
    <dgm:cxn modelId="{B6FCC7A5-00A0-402F-BBFC-910F31DFFB5A}" type="presParOf" srcId="{CFD03188-5608-48C8-8344-001DAFE981DD}" destId="{11069B5B-E264-40F1-9F93-F94A774C84F4}" srcOrd="5" destOrd="0" presId="urn:microsoft.com/office/officeart/2005/8/layout/hierarchy1"/>
    <dgm:cxn modelId="{CF4DBC3D-49C6-43A7-A26E-0DB87D28D778}" type="presParOf" srcId="{11069B5B-E264-40F1-9F93-F94A774C84F4}" destId="{75B251B5-AE09-4B3D-AEC6-0898880D50EA}" srcOrd="0" destOrd="0" presId="urn:microsoft.com/office/officeart/2005/8/layout/hierarchy1"/>
    <dgm:cxn modelId="{86587619-C7DC-468C-9777-7B6C1F869B8C}" type="presParOf" srcId="{75B251B5-AE09-4B3D-AEC6-0898880D50EA}" destId="{515E795C-BD4A-4D22-BF9E-9716590034EF}" srcOrd="0" destOrd="0" presId="urn:microsoft.com/office/officeart/2005/8/layout/hierarchy1"/>
    <dgm:cxn modelId="{DF527A30-60FA-444C-A90C-38588A573E4B}" type="presParOf" srcId="{75B251B5-AE09-4B3D-AEC6-0898880D50EA}" destId="{67558476-E162-4462-B191-6F1F7D0C0500}" srcOrd="1" destOrd="0" presId="urn:microsoft.com/office/officeart/2005/8/layout/hierarchy1"/>
    <dgm:cxn modelId="{8277FD89-872C-439A-9BE9-ABC5D7E0C9DA}" type="presParOf" srcId="{11069B5B-E264-40F1-9F93-F94A774C84F4}" destId="{796E632D-D55B-48CB-BA47-19F1B20023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B21D7-50E6-4C89-B4AD-FEC45636AD71}">
      <dsp:nvSpPr>
        <dsp:cNvPr id="0" name=""/>
        <dsp:cNvSpPr/>
      </dsp:nvSpPr>
      <dsp:spPr>
        <a:xfrm>
          <a:off x="4725958" y="1533356"/>
          <a:ext cx="2949719" cy="701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323"/>
              </a:lnTo>
              <a:lnTo>
                <a:pt x="2949719" y="478323"/>
              </a:lnTo>
              <a:lnTo>
                <a:pt x="2949719" y="7018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A4E6C-60D7-4E1A-9137-FEDA5DF57F8E}">
      <dsp:nvSpPr>
        <dsp:cNvPr id="0" name=""/>
        <dsp:cNvSpPr/>
      </dsp:nvSpPr>
      <dsp:spPr>
        <a:xfrm>
          <a:off x="4680238" y="1533356"/>
          <a:ext cx="91440" cy="7018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18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B3177-D5D1-4E03-8E65-644CDECDE47D}">
      <dsp:nvSpPr>
        <dsp:cNvPr id="0" name=""/>
        <dsp:cNvSpPr/>
      </dsp:nvSpPr>
      <dsp:spPr>
        <a:xfrm>
          <a:off x="1776238" y="1533356"/>
          <a:ext cx="2949719" cy="701899"/>
        </a:xfrm>
        <a:custGeom>
          <a:avLst/>
          <a:gdLst/>
          <a:ahLst/>
          <a:cxnLst/>
          <a:rect l="0" t="0" r="0" b="0"/>
          <a:pathLst>
            <a:path>
              <a:moveTo>
                <a:pt x="2949719" y="0"/>
              </a:moveTo>
              <a:lnTo>
                <a:pt x="2949719" y="478323"/>
              </a:lnTo>
              <a:lnTo>
                <a:pt x="0" y="478323"/>
              </a:lnTo>
              <a:lnTo>
                <a:pt x="0" y="7018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6FD2B-D301-495B-A026-4F305E3AC8C7}">
      <dsp:nvSpPr>
        <dsp:cNvPr id="0" name=""/>
        <dsp:cNvSpPr/>
      </dsp:nvSpPr>
      <dsp:spPr>
        <a:xfrm>
          <a:off x="3519254" y="842"/>
          <a:ext cx="2413406" cy="15325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0BF5CA-0207-489F-A27C-A7494D71E904}">
      <dsp:nvSpPr>
        <dsp:cNvPr id="0" name=""/>
        <dsp:cNvSpPr/>
      </dsp:nvSpPr>
      <dsp:spPr>
        <a:xfrm>
          <a:off x="3787411" y="255591"/>
          <a:ext cx="2413406" cy="1532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3200" kern="1200" smtClean="0"/>
            <a:t>Sistem Inferensi Fuzzy</a:t>
          </a:r>
          <a:endParaRPr lang="en-ID" sz="3200" kern="1200"/>
        </a:p>
      </dsp:txBody>
      <dsp:txXfrm>
        <a:off x="3832297" y="300477"/>
        <a:ext cx="2323634" cy="1442741"/>
      </dsp:txXfrm>
    </dsp:sp>
    <dsp:sp modelId="{00AB4EC3-370A-48DB-B4E5-10794A2FB6CD}">
      <dsp:nvSpPr>
        <dsp:cNvPr id="0" name=""/>
        <dsp:cNvSpPr/>
      </dsp:nvSpPr>
      <dsp:spPr>
        <a:xfrm>
          <a:off x="569535" y="2235255"/>
          <a:ext cx="2413406" cy="15325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9EE130-1B48-4A06-8D38-ACAFDEF630E8}">
      <dsp:nvSpPr>
        <dsp:cNvPr id="0" name=""/>
        <dsp:cNvSpPr/>
      </dsp:nvSpPr>
      <dsp:spPr>
        <a:xfrm>
          <a:off x="837691" y="2490003"/>
          <a:ext cx="2413406" cy="1532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3200" kern="1200" smtClean="0"/>
            <a:t>Metode Tsukamoto</a:t>
          </a:r>
          <a:endParaRPr lang="en-ID" sz="3200" kern="1200"/>
        </a:p>
      </dsp:txBody>
      <dsp:txXfrm>
        <a:off x="882577" y="2534889"/>
        <a:ext cx="2323634" cy="1442741"/>
      </dsp:txXfrm>
    </dsp:sp>
    <dsp:sp modelId="{3BC52CEB-6F41-453E-A926-B8982ED73050}">
      <dsp:nvSpPr>
        <dsp:cNvPr id="0" name=""/>
        <dsp:cNvSpPr/>
      </dsp:nvSpPr>
      <dsp:spPr>
        <a:xfrm>
          <a:off x="3519254" y="2235255"/>
          <a:ext cx="2413406" cy="15325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B0570B-EB62-4FE9-AC47-391341C086D0}">
      <dsp:nvSpPr>
        <dsp:cNvPr id="0" name=""/>
        <dsp:cNvSpPr/>
      </dsp:nvSpPr>
      <dsp:spPr>
        <a:xfrm>
          <a:off x="3787411" y="2490003"/>
          <a:ext cx="2413406" cy="1532513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3200" kern="1200" smtClean="0"/>
            <a:t>Metode Mamdani</a:t>
          </a:r>
          <a:endParaRPr lang="en-ID" sz="3200" kern="1200"/>
        </a:p>
      </dsp:txBody>
      <dsp:txXfrm>
        <a:off x="3832297" y="2534889"/>
        <a:ext cx="2323634" cy="1442741"/>
      </dsp:txXfrm>
    </dsp:sp>
    <dsp:sp modelId="{515E795C-BD4A-4D22-BF9E-9716590034EF}">
      <dsp:nvSpPr>
        <dsp:cNvPr id="0" name=""/>
        <dsp:cNvSpPr/>
      </dsp:nvSpPr>
      <dsp:spPr>
        <a:xfrm>
          <a:off x="6468974" y="2235255"/>
          <a:ext cx="2413406" cy="15325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558476-E162-4462-B191-6F1F7D0C0500}">
      <dsp:nvSpPr>
        <dsp:cNvPr id="0" name=""/>
        <dsp:cNvSpPr/>
      </dsp:nvSpPr>
      <dsp:spPr>
        <a:xfrm>
          <a:off x="6737130" y="2490003"/>
          <a:ext cx="2413406" cy="1532513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3200" kern="1200" smtClean="0"/>
            <a:t>Metode Sugeno</a:t>
          </a:r>
          <a:endParaRPr lang="en-ID" sz="3200" kern="1200"/>
        </a:p>
      </dsp:txBody>
      <dsp:txXfrm>
        <a:off x="6782016" y="2534889"/>
        <a:ext cx="2323634" cy="1442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EDA4E-5F1E-4CE2-811C-23DE541F8E8D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7EB83-0131-49F6-A1A9-D13118D06F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335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0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1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9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 algn="just">
              <a:buFont typeface="Wingdings" panose="05000000000000000000" pitchFamily="2" charset="2"/>
              <a:buChar char="q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5475" indent="-269875" algn="just">
              <a:buFont typeface="Courier New" panose="02070309020205020404" pitchFamily="49" charset="0"/>
              <a:buChar char="o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95350" indent="-269875" algn="just"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65225" indent="-269875" algn="just"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182563" algn="just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6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75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1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2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2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8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3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tegral-calculator.com/" TargetMode="External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tegral-calculator.com/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710" y="3102281"/>
            <a:ext cx="55156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4400" b="1" smtClean="0">
                <a:solidFill>
                  <a:schemeClr val="bg1"/>
                </a:solidFill>
                <a:latin typeface="Bradley Hand ITC" panose="03070402050302030203" pitchFamily="66" charset="0"/>
              </a:rPr>
              <a:t>Penjelasan mudah dengan langkah dan contoh perhitungan</a:t>
            </a:r>
            <a:endParaRPr lang="en-ID" sz="4400" b="1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286" y="365490"/>
            <a:ext cx="1347535" cy="134753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79223" y="882028"/>
            <a:ext cx="8735084" cy="2335784"/>
            <a:chOff x="979223" y="882028"/>
            <a:chExt cx="8735084" cy="2335784"/>
          </a:xfrm>
        </p:grpSpPr>
        <p:sp>
          <p:nvSpPr>
            <p:cNvPr id="2" name="Rectangle 1"/>
            <p:cNvSpPr/>
            <p:nvPr/>
          </p:nvSpPr>
          <p:spPr>
            <a:xfrm>
              <a:off x="979223" y="1355764"/>
              <a:ext cx="8735084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1500" b="1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dist="38100" dir="2700000" algn="tl" rotWithShape="0">
                      <a:srgbClr val="FF0000"/>
                    </a:outerShdw>
                  </a:effectLst>
                  <a:latin typeface="Bahnschrift SemiBold Condensed" panose="020B0502040204020203" pitchFamily="34" charset="0"/>
                </a:rPr>
                <a:t>METODE MAMDANI</a:t>
              </a:r>
              <a:endParaRPr lang="en-US" sz="115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rgbClr val="FF0000"/>
                  </a:outerShdw>
                </a:effectLst>
                <a:latin typeface="Bahnschrift SemiBold Condensed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0413" y="882028"/>
              <a:ext cx="64027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4800" b="1" smtClean="0">
                  <a:solidFill>
                    <a:schemeClr val="bg1"/>
                  </a:solidFill>
                  <a:latin typeface="Bradley Hand ITC" panose="03070402050302030203" pitchFamily="66" charset="0"/>
                </a:rPr>
                <a:t>Sistem Inferensi Fuzzy</a:t>
              </a:r>
              <a:endParaRPr lang="en-ID" sz="4800" b="1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7"/>
          <a:stretch/>
        </p:blipFill>
        <p:spPr>
          <a:xfrm>
            <a:off x="7757962" y="2536242"/>
            <a:ext cx="4449413" cy="4331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" y="2946734"/>
            <a:ext cx="3544585" cy="391126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921744" y="5580216"/>
            <a:ext cx="4235966" cy="1077218"/>
            <a:chOff x="4280877" y="5401540"/>
            <a:chExt cx="4235966" cy="107721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819" y="5401540"/>
              <a:ext cx="1036024" cy="103602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80877" y="5401540"/>
              <a:ext cx="31162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D" sz="2800" b="1" smtClean="0">
                  <a:solidFill>
                    <a:schemeClr val="bg1"/>
                  </a:solidFill>
                  <a:latin typeface="Bebas Neue Bold" panose="020B0606020202050201" pitchFamily="34" charset="0"/>
                </a:rPr>
                <a:t>Dr. ACHMAD SOLICHIN</a:t>
              </a:r>
            </a:p>
            <a:p>
              <a:pPr algn="r"/>
              <a:r>
                <a:rPr lang="en-ID" b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@achmatim</a:t>
              </a:r>
            </a:p>
            <a:p>
              <a:pPr algn="r"/>
              <a:r>
                <a:rPr lang="en-ID" b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Universitas Budi Luhur, Jakarta</a:t>
              </a:r>
              <a:endParaRPr lang="en-ID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695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29958" y="2802595"/>
            <a:ext cx="7073462" cy="1500187"/>
          </a:xfrm>
        </p:spPr>
        <p:txBody>
          <a:bodyPr>
            <a:normAutofit/>
          </a:bodyPr>
          <a:lstStyle/>
          <a:p>
            <a:r>
              <a:rPr lang="en-ID" sz="8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 MAMDANI</a:t>
            </a:r>
            <a:endParaRPr lang="en-ID" sz="80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6855"/>
            <a:ext cx="4635922" cy="548114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29958" y="4117427"/>
            <a:ext cx="6464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>
                <a:latin typeface="Calibri" panose="020F0502020204030204" pitchFamily="34" charset="0"/>
                <a:cs typeface="Calibri" panose="020F0502020204030204" pitchFamily="34" charset="0"/>
              </a:rPr>
              <a:t>Diusulkan oleh </a:t>
            </a:r>
            <a:r>
              <a:rPr lang="en-ID" sz="2800" b="1">
                <a:latin typeface="Calibri" panose="020F0502020204030204" pitchFamily="34" charset="0"/>
                <a:cs typeface="Calibri" panose="020F0502020204030204" pitchFamily="34" charset="0"/>
              </a:rPr>
              <a:t>Ebrahim (Abe) H. Mamdani</a:t>
            </a:r>
          </a:p>
        </p:txBody>
      </p:sp>
    </p:spTree>
    <p:extLst>
      <p:ext uri="{BB962C8B-B14F-4D97-AF65-F5344CB8AC3E}">
        <p14:creationId xmlns:p14="http://schemas.microsoft.com/office/powerpoint/2010/main" val="176409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1. FUZZIFIKASI</a:t>
            </a:r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57138" y="5403323"/>
                <a:ext cx="4194506" cy="10889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𝑆𝐸𝐷𝐼𝐾𝐼𝑇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≥80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80 −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80−40</m:t>
                                  </m:r>
                                </m:den>
                              </m:f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40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≤80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38" y="5403323"/>
                <a:ext cx="4194506" cy="10889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764318" y="2433320"/>
            <a:ext cx="4780146" cy="2726051"/>
            <a:chOff x="764318" y="2506890"/>
            <a:chExt cx="4780146" cy="2726051"/>
          </a:xfrm>
        </p:grpSpPr>
        <p:grpSp>
          <p:nvGrpSpPr>
            <p:cNvPr id="4" name="Group 3"/>
            <p:cNvGrpSpPr/>
            <p:nvPr/>
          </p:nvGrpSpPr>
          <p:grpSpPr>
            <a:xfrm>
              <a:off x="764318" y="2560543"/>
              <a:ext cx="4780146" cy="2672398"/>
              <a:chOff x="716340" y="2329315"/>
              <a:chExt cx="4780146" cy="2672398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413521" y="2329315"/>
                <a:ext cx="0" cy="232227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301980" y="4540048"/>
                <a:ext cx="4194506" cy="153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2156059" y="2773940"/>
                <a:ext cx="2262237" cy="17418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1413522" y="2773940"/>
                <a:ext cx="74253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1255279" y="3656611"/>
                <a:ext cx="1766108" cy="76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988253" y="4540048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197580" y="4515772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80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6340" y="3177943"/>
                <a:ext cx="6815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indent="-514350">
                  <a:buNone/>
                </a:pPr>
                <a:r>
                  <a:rPr lang="en-US" sz="240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(x)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  <a:sym typeface="Symbol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161797" y="4034982"/>
                <a:ext cx="306825" cy="44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08136" y="4428669"/>
                <a:ext cx="328497" cy="44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08135" y="251071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 flipH="1">
              <a:off x="1464741" y="3006006"/>
              <a:ext cx="7392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02057" y="2506890"/>
              <a:ext cx="870751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chemeClr val="bg1"/>
                  </a:solidFill>
                </a:rPr>
                <a:t>SEDIKIT</a:t>
              </a:r>
              <a:endParaRPr lang="en-ID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466274" y="1104191"/>
            <a:ext cx="4059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Variabel 1: Banyaknya Pakaian</a:t>
            </a:r>
            <a:endParaRPr lang="en-ID" sz="2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803142" y="2451272"/>
            <a:ext cx="4780146" cy="2708645"/>
            <a:chOff x="5803142" y="2451272"/>
            <a:chExt cx="4780146" cy="270864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500323" y="2487519"/>
              <a:ext cx="0" cy="232227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388782" y="4698252"/>
              <a:ext cx="4194506" cy="153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7236203" y="2918474"/>
              <a:ext cx="2235776" cy="17797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650032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858234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075055" y="4698252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40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273870" y="4673976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03142" y="3336147"/>
              <a:ext cx="6815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14350" indent="-514350">
                <a:buNone/>
              </a:pPr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(x)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48599" y="4193186"/>
              <a:ext cx="306825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94938" y="4586873"/>
              <a:ext cx="328497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94937" y="266892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9444295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531260" y="2451272"/>
              <a:ext cx="972317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chemeClr val="bg1"/>
                  </a:solidFill>
                </a:rPr>
                <a:t>BANYAK</a:t>
              </a:r>
              <a:endParaRPr lang="en-ID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84739" y="5404329"/>
                <a:ext cx="4232722" cy="10889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𝐵𝐴𝑁𝑌𝐴𝐾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−40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80−40</m:t>
                                  </m:r>
                                </m:den>
                              </m:f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40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≤80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≥80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39" y="5404329"/>
                <a:ext cx="4232722" cy="1088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33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-0.41342 -0.00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1. FUZZIFIKASI</a:t>
            </a:r>
            <a:endParaRPr lang="en-ID"/>
          </a:p>
        </p:txBody>
      </p:sp>
      <p:sp>
        <p:nvSpPr>
          <p:cNvPr id="23" name="TextBox 22"/>
          <p:cNvSpPr txBox="1"/>
          <p:nvPr/>
        </p:nvSpPr>
        <p:spPr>
          <a:xfrm>
            <a:off x="4466274" y="1104191"/>
            <a:ext cx="4059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Variabel 1: Banyaknya Pakaian</a:t>
            </a:r>
            <a:endParaRPr lang="en-ID" sz="2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64318" y="2433320"/>
            <a:ext cx="4780146" cy="2726051"/>
            <a:chOff x="764318" y="2433320"/>
            <a:chExt cx="4780146" cy="2726051"/>
          </a:xfrm>
        </p:grpSpPr>
        <p:cxnSp>
          <p:nvCxnSpPr>
            <p:cNvPr id="29" name="Straight Connector 28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64318" y="2433320"/>
              <a:ext cx="4780146" cy="2726051"/>
              <a:chOff x="764318" y="2506890"/>
              <a:chExt cx="4780146" cy="272605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64318" y="2560543"/>
                <a:ext cx="4780146" cy="2672398"/>
                <a:chOff x="716340" y="2329315"/>
                <a:chExt cx="4780146" cy="2672398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1988253" y="4540048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197580" y="4515772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80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16340" y="3177943"/>
                  <a:ext cx="681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514350" indent="-514350">
                    <a:buNone/>
                  </a:pPr>
                  <a:r>
                    <a:rPr lang="en-US" sz="240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(x)</a:t>
                  </a:r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161797" y="4034982"/>
                  <a:ext cx="306825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x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702057" y="2506890"/>
                <a:ext cx="870751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mtClean="0">
                    <a:solidFill>
                      <a:schemeClr val="bg1"/>
                    </a:solidFill>
                  </a:rPr>
                  <a:t>SEDIKIT</a:t>
                </a:r>
                <a:endParaRPr lang="en-ID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507330" y="2451272"/>
              <a:ext cx="972317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chemeClr val="bg1"/>
                  </a:solidFill>
                </a:rPr>
                <a:t>BANYAK</a:t>
              </a:r>
              <a:endParaRPr lang="en-ID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484739" y="1655976"/>
            <a:ext cx="4195145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Berapa derajat keanggotaan untuk banyaknya pakaian =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50 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57138" y="5403323"/>
                <a:ext cx="4194506" cy="10889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𝑆𝐸𝐷𝐼𝐾𝐼𝑇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≥80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80 −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80−40</m:t>
                                  </m:r>
                                </m:den>
                              </m:f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40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≤80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38" y="5403323"/>
                <a:ext cx="4194506" cy="10889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484739" y="5404329"/>
                <a:ext cx="4232722" cy="10889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𝐵𝐴𝑁𝑌𝐴𝐾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−40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80−40</m:t>
                                  </m:r>
                                </m:den>
                              </m:f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40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≤80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≥80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39" y="5404329"/>
                <a:ext cx="4232722" cy="1088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1461500" y="3335601"/>
            <a:ext cx="1489644" cy="1807499"/>
            <a:chOff x="1461500" y="3335601"/>
            <a:chExt cx="1489644" cy="1807499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2703320" y="3335601"/>
              <a:ext cx="1" cy="1358172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461500" y="3335601"/>
              <a:ext cx="1241820" cy="0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455495" y="46814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solidFill>
                    <a:srgbClr val="7030A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50</a:t>
              </a:r>
              <a:endParaRPr lang="en-ID" sz="240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484739" y="2762910"/>
                <a:ext cx="4195145" cy="5845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𝑆𝐸𝐷𝐼𝐾𝐼𝑇</m:t>
                          </m:r>
                        </m:sub>
                      </m:sSub>
                      <m:d>
                        <m:dPr>
                          <m:ctrlP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e>
                      </m:d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80−50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80−40</m:t>
                          </m:r>
                        </m:den>
                      </m:f>
                      <m:r>
                        <a:rPr lang="en-ID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=0,75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39" y="2762910"/>
                <a:ext cx="4195145" cy="584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484738" y="3564827"/>
                <a:ext cx="4195146" cy="5845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𝐵𝐴𝑁𝑌𝐴𝐾</m:t>
                          </m:r>
                        </m:sub>
                      </m:sSub>
                      <m:d>
                        <m:dPr>
                          <m:ctrlP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e>
                      </m:d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50−40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80−40</m:t>
                          </m:r>
                        </m:den>
                      </m:f>
                      <m:r>
                        <a:rPr lang="en-ID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=0,25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38" y="3564827"/>
                <a:ext cx="4195146" cy="584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1. FUZZIFIKASI</a:t>
            </a:r>
            <a:endParaRPr lang="en-ID"/>
          </a:p>
        </p:txBody>
      </p:sp>
      <p:sp>
        <p:nvSpPr>
          <p:cNvPr id="23" name="TextBox 22"/>
          <p:cNvSpPr txBox="1"/>
          <p:nvPr/>
        </p:nvSpPr>
        <p:spPr>
          <a:xfrm>
            <a:off x="4466274" y="1104191"/>
            <a:ext cx="393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Variabel 2: Tingkat Kekotoran</a:t>
            </a:r>
            <a:endParaRPr lang="en-ID" sz="2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84739" y="1655976"/>
            <a:ext cx="4195145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Berapa derajat keanggotaan untuk tingkat kekotoran =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58 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7675" y="5433684"/>
                <a:ext cx="3296503" cy="971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𝑅𝐸𝑁𝐷𝐴𝐻</m:t>
                          </m:r>
                        </m:sub>
                      </m:sSub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≥50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50 −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50−40</m:t>
                                  </m:r>
                                </m:den>
                              </m:f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;       40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</m:t>
                              </m:r>
                            </m:e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140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75" y="5433684"/>
                <a:ext cx="3296503" cy="9710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192852" y="5433684"/>
                <a:ext cx="3265627" cy="971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𝑇𝐼𝑁𝐺𝐺𝐼</m:t>
                          </m:r>
                        </m:sub>
                      </m:sSub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−50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60−50</m:t>
                                  </m:r>
                                </m:den>
                              </m:f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;       50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≤60</m:t>
                              </m:r>
                            </m:e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≥60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14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852" y="5433684"/>
                <a:ext cx="3265627" cy="971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484739" y="2762910"/>
                <a:ext cx="4195145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𝑅𝐸𝑁𝐷𝐴𝐻</m:t>
                          </m:r>
                        </m:sub>
                      </m:sSub>
                      <m:d>
                        <m:dPr>
                          <m:ctrlP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58</m:t>
                          </m:r>
                        </m:e>
                      </m:d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39" y="2762910"/>
                <a:ext cx="4195145" cy="307777"/>
              </a:xfrm>
              <a:prstGeom prst="rect">
                <a:avLst/>
              </a:prstGeom>
              <a:blipFill>
                <a:blip r:embed="rId4"/>
                <a:stretch>
                  <a:fillRect l="-2180" b="-215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484738" y="3249527"/>
                <a:ext cx="4195146" cy="5845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𝑆𝐸𝐷𝐴𝑁𝐺</m:t>
                          </m:r>
                        </m:sub>
                      </m:sSub>
                      <m:d>
                        <m:dPr>
                          <m:ctrlP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58</m:t>
                          </m:r>
                        </m:e>
                      </m:d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60−58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60−50</m:t>
                          </m:r>
                        </m:den>
                      </m:f>
                      <m:r>
                        <a:rPr lang="en-ID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=0,20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38" y="3249527"/>
                <a:ext cx="4195146" cy="584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764318" y="2423473"/>
            <a:ext cx="4780146" cy="2735898"/>
            <a:chOff x="764318" y="2423473"/>
            <a:chExt cx="4780146" cy="2735898"/>
          </a:xfrm>
        </p:grpSpPr>
        <p:cxnSp>
          <p:nvCxnSpPr>
            <p:cNvPr id="29" name="Straight Connector 28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461499" y="2486973"/>
              <a:ext cx="0" cy="232227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349958" y="4697706"/>
              <a:ext cx="4194506" cy="153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0"/>
            </p:cNvCxnSpPr>
            <p:nvPr/>
          </p:nvCxnSpPr>
          <p:spPr>
            <a:xfrm flipH="1" flipV="1">
              <a:off x="2204038" y="2931598"/>
              <a:ext cx="1127287" cy="17549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461500" y="2931598"/>
              <a:ext cx="74253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1303257" y="3814269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41641" y="4697706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40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14028" y="467343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4318" y="3335601"/>
              <a:ext cx="6815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14350" indent="-514350">
                <a:buNone/>
              </a:pPr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(x)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09775" y="4192640"/>
              <a:ext cx="306825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6114" y="4586327"/>
              <a:ext cx="328497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6113" y="26683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464741" y="2932436"/>
              <a:ext cx="7392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482760" y="2432605"/>
              <a:ext cx="968727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chemeClr val="bg1"/>
                  </a:solidFill>
                </a:rPr>
                <a:t>RENDAH</a:t>
              </a:r>
              <a:endParaRPr lang="en-ID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Connector 27"/>
            <p:cNvCxnSpPr>
              <a:endCxn id="35" idx="0"/>
            </p:cNvCxnSpPr>
            <p:nvPr/>
          </p:nvCxnSpPr>
          <p:spPr>
            <a:xfrm flipH="1">
              <a:off x="3331325" y="2930611"/>
              <a:ext cx="1099553" cy="17559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353641" y="2423473"/>
              <a:ext cx="898003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chemeClr val="bg1"/>
                  </a:solidFill>
                </a:rPr>
                <a:t>TINGGI</a:t>
              </a:r>
              <a:endParaRPr lang="en-ID">
                <a:solidFill>
                  <a:schemeClr val="bg1"/>
                </a:solidFill>
              </a:endParaRPr>
            </a:p>
          </p:txBody>
        </p:sp>
        <p:cxnSp>
          <p:nvCxnSpPr>
            <p:cNvPr id="34" name="Straight Connector 33"/>
            <p:cNvCxnSpPr>
              <a:endCxn id="10" idx="0"/>
            </p:cNvCxnSpPr>
            <p:nvPr/>
          </p:nvCxnSpPr>
          <p:spPr>
            <a:xfrm flipH="1">
              <a:off x="2189466" y="2919454"/>
              <a:ext cx="1162057" cy="177825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83500" y="4686549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50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5400000" flipH="1" flipV="1">
              <a:off x="2458342" y="3796882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1" idx="0"/>
            </p:cNvCxnSpPr>
            <p:nvPr/>
          </p:nvCxnSpPr>
          <p:spPr>
            <a:xfrm>
              <a:off x="3341012" y="2932436"/>
              <a:ext cx="1120841" cy="174099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892010" y="2423473"/>
              <a:ext cx="1007199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ID" smtClean="0">
                  <a:solidFill>
                    <a:schemeClr val="bg1"/>
                  </a:solidFill>
                </a:rPr>
                <a:t>SEDANG</a:t>
              </a:r>
              <a:endParaRPr lang="en-ID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214028" y="5447053"/>
                <a:ext cx="3605669" cy="10799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𝑆𝐸𝐷𝐴𝑁𝐺</m:t>
                          </m:r>
                        </m:sub>
                      </m:sSub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≤40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≥60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−40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50−40</m:t>
                                  </m:r>
                                </m:den>
                              </m:f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;       40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  <m:t>0−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≤60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140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028" y="5447053"/>
                <a:ext cx="3605669" cy="10799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484739" y="4028728"/>
                <a:ext cx="4195145" cy="5845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𝑇𝐼𝑁𝐺𝐺𝐼</m:t>
                          </m:r>
                        </m:sub>
                      </m:sSub>
                      <m:d>
                        <m:dPr>
                          <m:ctrlP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58</m:t>
                          </m:r>
                        </m:e>
                      </m:d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58−50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60−50</m:t>
                          </m:r>
                        </m:den>
                      </m:f>
                      <m:r>
                        <a:rPr lang="en-ID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=0,80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39" y="4028728"/>
                <a:ext cx="4195145" cy="5845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7" grpId="0" animBg="1"/>
      <p:bldP spid="48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1. FUZZIFIKASI</a:t>
            </a:r>
            <a:endParaRPr lang="en-ID"/>
          </a:p>
        </p:txBody>
      </p:sp>
      <p:sp>
        <p:nvSpPr>
          <p:cNvPr id="23" name="TextBox 22"/>
          <p:cNvSpPr txBox="1"/>
          <p:nvPr/>
        </p:nvSpPr>
        <p:spPr>
          <a:xfrm>
            <a:off x="4466274" y="1104191"/>
            <a:ext cx="402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Variabel 3: Kecepatan Putaran</a:t>
            </a:r>
            <a:endParaRPr lang="en-ID" sz="2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64318" y="2433320"/>
            <a:ext cx="4780146" cy="2726051"/>
            <a:chOff x="764318" y="2433320"/>
            <a:chExt cx="4780146" cy="2726051"/>
          </a:xfrm>
        </p:grpSpPr>
        <p:cxnSp>
          <p:nvCxnSpPr>
            <p:cNvPr id="29" name="Straight Connector 28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64318" y="2433320"/>
              <a:ext cx="4780146" cy="2726051"/>
              <a:chOff x="764318" y="2506890"/>
              <a:chExt cx="4780146" cy="272605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64318" y="2560543"/>
                <a:ext cx="4780146" cy="2672398"/>
                <a:chOff x="716340" y="2329315"/>
                <a:chExt cx="4780146" cy="2672398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1988253" y="4540048"/>
                  <a:ext cx="6511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500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197580" y="4515772"/>
                  <a:ext cx="8066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1200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16340" y="3177943"/>
                  <a:ext cx="681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514350" indent="-514350">
                    <a:buNone/>
                  </a:pPr>
                  <a:r>
                    <a:rPr lang="en-US" sz="240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</a:t>
                  </a:r>
                  <a:r>
                    <a:rPr lang="en-US" sz="2400" smtClean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(z)</a:t>
                  </a:r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161797" y="4034982"/>
                  <a:ext cx="3064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z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702057" y="2506890"/>
                <a:ext cx="929998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mtClean="0">
                    <a:solidFill>
                      <a:schemeClr val="bg1"/>
                    </a:solidFill>
                  </a:rPr>
                  <a:t>LAMBAT</a:t>
                </a:r>
                <a:endParaRPr lang="en-ID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507330" y="2451272"/>
              <a:ext cx="751039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chemeClr val="bg1"/>
                  </a:solidFill>
                </a:rPr>
                <a:t>CEPAT</a:t>
              </a:r>
              <a:endParaRPr lang="en-ID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479131" y="2165740"/>
                <a:ext cx="4903571" cy="12485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𝐿𝐴𝑀𝐵𝐴𝑇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≥1200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1200 −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1200−500</m:t>
                                  </m:r>
                                </m:den>
                              </m:f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500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≤1200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131" y="2165740"/>
                <a:ext cx="4903571" cy="12485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462688" y="3743326"/>
                <a:ext cx="4920014" cy="12485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𝐶𝐸𝑃𝐴𝑇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−500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1200−500</m:t>
                                  </m:r>
                                </m:den>
                              </m:f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500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≤1200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≥1200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88" y="3743326"/>
                <a:ext cx="4920014" cy="1248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8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2400" b="1" smtClean="0"/>
              <a:t>Aturan (rule):</a:t>
            </a:r>
            <a:endParaRPr lang="en-ID" sz="2400" b="1"/>
          </a:p>
          <a:p>
            <a:r>
              <a:rPr lang="en-ID" sz="2400"/>
              <a:t>[R1] Jika pakaian </a:t>
            </a:r>
            <a:r>
              <a:rPr lang="en-ID" sz="2400" b="1"/>
              <a:t>sedikit</a:t>
            </a:r>
            <a:r>
              <a:rPr lang="en-ID" sz="2400"/>
              <a:t> dan kekotoran </a:t>
            </a:r>
            <a:r>
              <a:rPr lang="en-ID" sz="2400" b="1"/>
              <a:t>rendah</a:t>
            </a:r>
            <a:r>
              <a:rPr lang="en-ID" sz="2400"/>
              <a:t>, maka putaran </a:t>
            </a:r>
            <a:r>
              <a:rPr lang="en-ID" sz="2400" b="1"/>
              <a:t>lambat</a:t>
            </a:r>
          </a:p>
          <a:p>
            <a:r>
              <a:rPr lang="en-ID" sz="2400"/>
              <a:t>[</a:t>
            </a:r>
            <a:r>
              <a:rPr lang="en-ID" sz="2400" smtClean="0"/>
              <a:t>R2] </a:t>
            </a:r>
            <a:r>
              <a:rPr lang="en-ID" sz="2400"/>
              <a:t>Jika pakaian </a:t>
            </a:r>
            <a:r>
              <a:rPr lang="en-ID" sz="2400" b="1"/>
              <a:t>sedikit</a:t>
            </a:r>
            <a:r>
              <a:rPr lang="en-ID" sz="2400"/>
              <a:t> dan kekotoran </a:t>
            </a:r>
            <a:r>
              <a:rPr lang="en-ID" sz="2400" b="1"/>
              <a:t>sedang</a:t>
            </a:r>
            <a:r>
              <a:rPr lang="en-ID" sz="2400"/>
              <a:t>, maka putaran </a:t>
            </a:r>
            <a:r>
              <a:rPr lang="en-ID" sz="2400" b="1"/>
              <a:t>lambat</a:t>
            </a:r>
          </a:p>
          <a:p>
            <a:r>
              <a:rPr lang="en-ID" sz="2400"/>
              <a:t>[</a:t>
            </a:r>
            <a:r>
              <a:rPr lang="en-ID" sz="2400" smtClean="0"/>
              <a:t>R3] </a:t>
            </a:r>
            <a:r>
              <a:rPr lang="en-ID" sz="2400"/>
              <a:t>Jika pakaian </a:t>
            </a:r>
            <a:r>
              <a:rPr lang="en-ID" sz="2400" b="1"/>
              <a:t>sedikit</a:t>
            </a:r>
            <a:r>
              <a:rPr lang="en-ID" sz="2400"/>
              <a:t> dan kekotoran </a:t>
            </a:r>
            <a:r>
              <a:rPr lang="en-ID" sz="2400" b="1"/>
              <a:t>tinggi</a:t>
            </a:r>
            <a:r>
              <a:rPr lang="en-ID" sz="2400"/>
              <a:t>, maka putaran </a:t>
            </a:r>
            <a:r>
              <a:rPr lang="en-ID" sz="2400" b="1"/>
              <a:t>cepat</a:t>
            </a:r>
          </a:p>
          <a:p>
            <a:r>
              <a:rPr lang="en-ID" sz="2400"/>
              <a:t>[</a:t>
            </a:r>
            <a:r>
              <a:rPr lang="en-ID" sz="2400" smtClean="0"/>
              <a:t>R4] </a:t>
            </a:r>
            <a:r>
              <a:rPr lang="en-ID" sz="2400"/>
              <a:t>Jika pakaian </a:t>
            </a:r>
            <a:r>
              <a:rPr lang="en-ID" sz="2400" b="1"/>
              <a:t>banyak</a:t>
            </a:r>
            <a:r>
              <a:rPr lang="en-ID" sz="2400"/>
              <a:t> dan kekotoran </a:t>
            </a:r>
            <a:r>
              <a:rPr lang="en-ID" sz="2400" b="1"/>
              <a:t>rendah</a:t>
            </a:r>
            <a:r>
              <a:rPr lang="en-ID" sz="2400"/>
              <a:t>, maka putaran </a:t>
            </a:r>
            <a:r>
              <a:rPr lang="en-ID" sz="2400" b="1"/>
              <a:t>lambat</a:t>
            </a:r>
          </a:p>
          <a:p>
            <a:r>
              <a:rPr lang="en-ID" sz="2400"/>
              <a:t>[</a:t>
            </a:r>
            <a:r>
              <a:rPr lang="en-ID" sz="2400" smtClean="0"/>
              <a:t>R5] </a:t>
            </a:r>
            <a:r>
              <a:rPr lang="en-ID" sz="2400"/>
              <a:t>Jika pakaian </a:t>
            </a:r>
            <a:r>
              <a:rPr lang="en-ID" sz="2400" b="1"/>
              <a:t>banyak</a:t>
            </a:r>
            <a:r>
              <a:rPr lang="en-ID" sz="2400"/>
              <a:t> dan kekotoran </a:t>
            </a:r>
            <a:r>
              <a:rPr lang="en-ID" sz="2400" b="1"/>
              <a:t>sedang</a:t>
            </a:r>
            <a:r>
              <a:rPr lang="en-ID" sz="2400"/>
              <a:t>, maka putaran </a:t>
            </a:r>
            <a:r>
              <a:rPr lang="en-ID" sz="2400" b="1"/>
              <a:t>cepat</a:t>
            </a:r>
          </a:p>
          <a:p>
            <a:r>
              <a:rPr lang="en-ID" sz="2400"/>
              <a:t>[</a:t>
            </a:r>
            <a:r>
              <a:rPr lang="en-ID" sz="2400" smtClean="0"/>
              <a:t>R6] </a:t>
            </a:r>
            <a:r>
              <a:rPr lang="en-ID" sz="2400"/>
              <a:t>Jika pakaian </a:t>
            </a:r>
            <a:r>
              <a:rPr lang="en-ID" sz="2400" b="1"/>
              <a:t>banyak</a:t>
            </a:r>
            <a:r>
              <a:rPr lang="en-ID" sz="2400"/>
              <a:t> dan kekotoran </a:t>
            </a:r>
            <a:r>
              <a:rPr lang="en-ID" sz="2400" b="1"/>
              <a:t>tinggi</a:t>
            </a:r>
            <a:r>
              <a:rPr lang="en-ID" sz="2400"/>
              <a:t>, maka putaran </a:t>
            </a:r>
            <a:r>
              <a:rPr lang="en-ID" sz="2400" b="1" smtClean="0"/>
              <a:t>cepat</a:t>
            </a:r>
            <a:endParaRPr lang="en-ID" sz="2400" b="1"/>
          </a:p>
        </p:txBody>
      </p:sp>
    </p:spTree>
    <p:extLst>
      <p:ext uri="{BB962C8B-B14F-4D97-AF65-F5344CB8AC3E}">
        <p14:creationId xmlns:p14="http://schemas.microsoft.com/office/powerpoint/2010/main" val="305248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089940"/>
          </a:xfrm>
        </p:spPr>
        <p:txBody>
          <a:bodyPr/>
          <a:lstStyle/>
          <a:p>
            <a:r>
              <a:rPr lang="en-ID" sz="2400" smtClean="0"/>
              <a:t>[</a:t>
            </a:r>
            <a:r>
              <a:rPr lang="en-ID" sz="2400"/>
              <a:t>R1] Jika pakaian </a:t>
            </a:r>
            <a:r>
              <a:rPr lang="en-ID" sz="2400" b="1"/>
              <a:t>sedikit</a:t>
            </a:r>
            <a:r>
              <a:rPr lang="en-ID" sz="2400"/>
              <a:t> dan kekotoran </a:t>
            </a:r>
            <a:r>
              <a:rPr lang="en-ID" sz="2400" b="1"/>
              <a:t>rendah</a:t>
            </a:r>
            <a:r>
              <a:rPr lang="en-ID" sz="2400"/>
              <a:t>, maka putaran </a:t>
            </a:r>
            <a:r>
              <a:rPr lang="en-ID" sz="2400" b="1" smtClean="0"/>
              <a:t>lambat</a:t>
            </a:r>
          </a:p>
          <a:p>
            <a:pPr lvl="1"/>
            <a:r>
              <a:rPr lang="en-ID" sz="2400">
                <a:sym typeface="Symbol" panose="05050102010706020507" pitchFamily="18" charset="2"/>
              </a:rPr>
              <a:t>-</a:t>
            </a:r>
            <a:r>
              <a:rPr lang="en-ID" sz="2400" smtClean="0">
                <a:sym typeface="Symbol" panose="05050102010706020507" pitchFamily="18" charset="2"/>
              </a:rPr>
              <a:t>predikat</a:t>
            </a:r>
            <a:r>
              <a:rPr lang="en-ID" sz="2400" baseline="-25000" smtClean="0">
                <a:sym typeface="Symbol" panose="05050102010706020507" pitchFamily="18" charset="2"/>
              </a:rPr>
              <a:t>1</a:t>
            </a:r>
            <a:r>
              <a:rPr lang="en-ID" sz="2400" smtClean="0">
                <a:sym typeface="Symbol" panose="05050102010706020507" pitchFamily="18" charset="2"/>
              </a:rPr>
              <a:t>  	= </a:t>
            </a:r>
            <a:r>
              <a:rPr lang="en-ID" sz="2400" baseline="-25000" smtClean="0">
                <a:sym typeface="Symbol" panose="05050102010706020507" pitchFamily="18" charset="2"/>
              </a:rPr>
              <a:t>SEDIKIT</a:t>
            </a:r>
            <a:r>
              <a:rPr lang="en-ID" sz="2400" smtClean="0">
                <a:sym typeface="Symbol" panose="05050102010706020507" pitchFamily="18" charset="2"/>
              </a:rPr>
              <a:t>(x)  </a:t>
            </a:r>
            <a:r>
              <a:rPr lang="en-ID" sz="2400" baseline="-25000" smtClean="0">
                <a:sym typeface="Symbol" panose="05050102010706020507" pitchFamily="18" charset="2"/>
              </a:rPr>
              <a:t>RENDAH</a:t>
            </a:r>
            <a:r>
              <a:rPr lang="en-ID" sz="2400" smtClean="0">
                <a:sym typeface="Symbol" panose="05050102010706020507" pitchFamily="18" charset="2"/>
              </a:rPr>
              <a:t>(x)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   	= min(</a:t>
            </a:r>
            <a:r>
              <a:rPr lang="en-ID" sz="2400" baseline="-25000" smtClean="0">
                <a:sym typeface="Symbol" panose="05050102010706020507" pitchFamily="18" charset="2"/>
              </a:rPr>
              <a:t>SEDIKIT</a:t>
            </a:r>
            <a:r>
              <a:rPr lang="en-ID" sz="2400" smtClean="0">
                <a:sym typeface="Symbol" panose="05050102010706020507" pitchFamily="18" charset="2"/>
              </a:rPr>
              <a:t>(50); </a:t>
            </a:r>
            <a:r>
              <a:rPr lang="en-ID" sz="2400">
                <a:sym typeface="Symbol" panose="05050102010706020507" pitchFamily="18" charset="2"/>
              </a:rPr>
              <a:t></a:t>
            </a:r>
            <a:r>
              <a:rPr lang="en-ID" sz="2400" baseline="-25000" smtClean="0">
                <a:sym typeface="Symbol" panose="05050102010706020507" pitchFamily="18" charset="2"/>
              </a:rPr>
              <a:t>RENDAH</a:t>
            </a:r>
            <a:r>
              <a:rPr lang="en-ID" sz="2400" smtClean="0">
                <a:sym typeface="Symbol" panose="05050102010706020507" pitchFamily="18" charset="2"/>
              </a:rPr>
              <a:t>(58))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min(0,75; 0)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13011" y="4404010"/>
            <a:ext cx="4303085" cy="2453990"/>
            <a:chOff x="764318" y="2433320"/>
            <a:chExt cx="4780146" cy="2726051"/>
          </a:xfrm>
        </p:grpSpPr>
        <p:cxnSp>
          <p:nvCxnSpPr>
            <p:cNvPr id="5" name="Straight Connector 4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64318" y="2433320"/>
              <a:ext cx="4780146" cy="2726051"/>
              <a:chOff x="764318" y="2506890"/>
              <a:chExt cx="4780146" cy="272605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764318" y="2560543"/>
                <a:ext cx="4780146" cy="2672398"/>
                <a:chOff x="716340" y="2329315"/>
                <a:chExt cx="4780146" cy="2672398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1988253" y="4540048"/>
                  <a:ext cx="6511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197580" y="4515772"/>
                  <a:ext cx="8066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1200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16340" y="3177943"/>
                  <a:ext cx="744697" cy="512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514350" indent="-514350">
                    <a:buNone/>
                  </a:pPr>
                  <a:r>
                    <a:rPr lang="en-US" sz="240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</a:t>
                  </a:r>
                  <a:r>
                    <a:rPr lang="en-US" sz="2400" smtClean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(z)</a:t>
                  </a:r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161797" y="4034982"/>
                  <a:ext cx="306825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x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702057" y="2506890"/>
                <a:ext cx="973982" cy="376088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LAMBAT</a:t>
                </a:r>
                <a:endParaRPr lang="en-ID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07331" y="2451272"/>
              <a:ext cx="763502" cy="376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CEPAT</a:t>
              </a:r>
              <a:endParaRPr lang="en-ID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16326" y="4386098"/>
            <a:ext cx="4303085" cy="2453990"/>
            <a:chOff x="764318" y="2433320"/>
            <a:chExt cx="4780146" cy="2726051"/>
          </a:xfrm>
        </p:grpSpPr>
        <p:cxnSp>
          <p:nvCxnSpPr>
            <p:cNvPr id="28" name="Straight Connector 27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764318" y="2433320"/>
              <a:ext cx="4780146" cy="2726051"/>
              <a:chOff x="764318" y="2506890"/>
              <a:chExt cx="4780146" cy="2726051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764318" y="2560543"/>
                <a:ext cx="4780146" cy="2672398"/>
                <a:chOff x="716340" y="2329315"/>
                <a:chExt cx="4780146" cy="2672398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/>
                <p:cNvSpPr txBox="1"/>
                <p:nvPr/>
              </p:nvSpPr>
              <p:spPr>
                <a:xfrm>
                  <a:off x="1988253" y="4540048"/>
                  <a:ext cx="6511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197580" y="4515772"/>
                  <a:ext cx="8066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1200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716340" y="3177943"/>
                  <a:ext cx="744697" cy="512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514350" indent="-514350">
                    <a:buNone/>
                  </a:pPr>
                  <a:r>
                    <a:rPr lang="en-US" sz="240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</a:t>
                  </a:r>
                  <a:r>
                    <a:rPr lang="en-US" sz="2400" smtClean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(z)</a:t>
                  </a:r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161797" y="4034982"/>
                  <a:ext cx="306825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x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5" name="Straight Connector 34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702057" y="2506890"/>
                <a:ext cx="973982" cy="376088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LAMBAT</a:t>
                </a:r>
                <a:endParaRPr lang="en-ID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07331" y="2451272"/>
              <a:ext cx="763502" cy="376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CEPAT</a:t>
              </a:r>
              <a:endParaRPr lang="en-ID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39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190203"/>
          </a:xfrm>
        </p:spPr>
        <p:txBody>
          <a:bodyPr/>
          <a:lstStyle/>
          <a:p>
            <a:r>
              <a:rPr lang="en-ID" sz="2400" smtClean="0"/>
              <a:t>[R2] Jika pakaian </a:t>
            </a:r>
            <a:r>
              <a:rPr lang="en-ID" sz="2400" b="1"/>
              <a:t>sedikit</a:t>
            </a:r>
            <a:r>
              <a:rPr lang="en-ID" sz="2400"/>
              <a:t> dan kekotoran </a:t>
            </a:r>
            <a:r>
              <a:rPr lang="en-ID" sz="2400" b="1"/>
              <a:t>sedang</a:t>
            </a:r>
            <a:r>
              <a:rPr lang="en-ID" sz="2400"/>
              <a:t>, maka putaran </a:t>
            </a:r>
            <a:r>
              <a:rPr lang="en-ID" sz="2400" b="1"/>
              <a:t>lambat</a:t>
            </a:r>
            <a:endParaRPr lang="en-ID" sz="2400" b="1" smtClean="0"/>
          </a:p>
          <a:p>
            <a:pPr lvl="1"/>
            <a:r>
              <a:rPr lang="en-ID" sz="2400">
                <a:sym typeface="Symbol" panose="05050102010706020507" pitchFamily="18" charset="2"/>
              </a:rPr>
              <a:t>-</a:t>
            </a:r>
            <a:r>
              <a:rPr lang="en-ID" sz="2400" smtClean="0">
                <a:sym typeface="Symbol" panose="05050102010706020507" pitchFamily="18" charset="2"/>
              </a:rPr>
              <a:t>predikat</a:t>
            </a:r>
            <a:r>
              <a:rPr lang="en-ID" sz="2400" baseline="-25000">
                <a:sym typeface="Symbol" panose="05050102010706020507" pitchFamily="18" charset="2"/>
              </a:rPr>
              <a:t>2</a:t>
            </a:r>
            <a:r>
              <a:rPr lang="en-ID" sz="2400" smtClean="0">
                <a:sym typeface="Symbol" panose="05050102010706020507" pitchFamily="18" charset="2"/>
              </a:rPr>
              <a:t>  	= </a:t>
            </a:r>
            <a:r>
              <a:rPr lang="en-ID" sz="2400" baseline="-25000" smtClean="0">
                <a:sym typeface="Symbol" panose="05050102010706020507" pitchFamily="18" charset="2"/>
              </a:rPr>
              <a:t>SEDIKIT</a:t>
            </a:r>
            <a:r>
              <a:rPr lang="en-ID" sz="2400" smtClean="0">
                <a:sym typeface="Symbol" panose="05050102010706020507" pitchFamily="18" charset="2"/>
              </a:rPr>
              <a:t>(x)  </a:t>
            </a:r>
            <a:r>
              <a:rPr lang="en-ID" sz="2400" baseline="-25000" smtClean="0">
                <a:sym typeface="Symbol" panose="05050102010706020507" pitchFamily="18" charset="2"/>
              </a:rPr>
              <a:t>SEDANG</a:t>
            </a:r>
            <a:r>
              <a:rPr lang="en-ID" sz="2400" smtClean="0">
                <a:sym typeface="Symbol" panose="05050102010706020507" pitchFamily="18" charset="2"/>
              </a:rPr>
              <a:t>(x)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   	= min(</a:t>
            </a:r>
            <a:r>
              <a:rPr lang="en-ID" sz="2400" baseline="-25000" smtClean="0">
                <a:sym typeface="Symbol" panose="05050102010706020507" pitchFamily="18" charset="2"/>
              </a:rPr>
              <a:t>SEDIKIT</a:t>
            </a:r>
            <a:r>
              <a:rPr lang="en-ID" sz="2400" smtClean="0">
                <a:sym typeface="Symbol" panose="05050102010706020507" pitchFamily="18" charset="2"/>
              </a:rPr>
              <a:t>(50); </a:t>
            </a:r>
            <a:r>
              <a:rPr lang="en-ID" sz="2400" baseline="-25000" smtClean="0">
                <a:sym typeface="Symbol" panose="05050102010706020507" pitchFamily="18" charset="2"/>
              </a:rPr>
              <a:t>SEDANG</a:t>
            </a:r>
            <a:r>
              <a:rPr lang="en-ID" sz="2400" smtClean="0">
                <a:sym typeface="Symbol" panose="05050102010706020507" pitchFamily="18" charset="2"/>
              </a:rPr>
              <a:t>(58))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min(0,75; 0,20)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0,20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984845" y="4404010"/>
            <a:ext cx="4731251" cy="2453990"/>
            <a:chOff x="984845" y="4404010"/>
            <a:chExt cx="4731251" cy="2453990"/>
          </a:xfrm>
        </p:grpSpPr>
        <p:grpSp>
          <p:nvGrpSpPr>
            <p:cNvPr id="30" name="Group 29"/>
            <p:cNvGrpSpPr/>
            <p:nvPr/>
          </p:nvGrpSpPr>
          <p:grpSpPr>
            <a:xfrm>
              <a:off x="984845" y="4404010"/>
              <a:ext cx="4731251" cy="2453990"/>
              <a:chOff x="288683" y="2433320"/>
              <a:chExt cx="5255781" cy="2726051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rot="10800000">
                <a:off x="1476393" y="2932144"/>
                <a:ext cx="3679391" cy="153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288683" y="2433320"/>
                <a:ext cx="5255781" cy="2726051"/>
                <a:chOff x="288683" y="2506890"/>
                <a:chExt cx="5255781" cy="2726051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288683" y="2560543"/>
                  <a:ext cx="5255781" cy="2672398"/>
                  <a:chOff x="240705" y="2329315"/>
                  <a:chExt cx="5255781" cy="2672398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413521" y="2329315"/>
                    <a:ext cx="0" cy="23222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301980" y="4540048"/>
                    <a:ext cx="4194506" cy="15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H="1" flipV="1">
                    <a:off x="2156059" y="2773940"/>
                    <a:ext cx="2262237" cy="1741832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H="1">
                    <a:off x="1413522" y="2773940"/>
                    <a:ext cx="742537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rot="5400000" flipH="1" flipV="1">
                    <a:off x="1255279" y="3656611"/>
                    <a:ext cx="1766108" cy="76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988253" y="4540048"/>
                    <a:ext cx="6511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0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500</a:t>
                    </a:r>
                    <a:endParaRPr lang="en-ID" sz="20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197580" y="4515772"/>
                    <a:ext cx="8066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0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1200</a:t>
                    </a:r>
                    <a:endParaRPr lang="en-ID" sz="20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240705" y="3234028"/>
                    <a:ext cx="744697" cy="51284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514350" indent="-514350">
                      <a:buNone/>
                    </a:pPr>
                    <a:r>
                      <a:rPr lang="en-US" sz="2400">
                        <a:latin typeface="Calibri" panose="020F0502020204030204" pitchFamily="34" charset="0"/>
                        <a:cs typeface="Calibri" panose="020F0502020204030204" pitchFamily="34" charset="0"/>
                        <a:sym typeface="Symbol"/>
                      </a:rPr>
                      <a:t></a:t>
                    </a:r>
                    <a:r>
                      <a:rPr lang="en-US" sz="2400" smtClean="0">
                        <a:latin typeface="Calibri" panose="020F0502020204030204" pitchFamily="34" charset="0"/>
                        <a:cs typeface="Calibri" panose="020F0502020204030204" pitchFamily="34" charset="0"/>
                        <a:sym typeface="Symbol"/>
                      </a:rPr>
                      <a:t>(z)</a:t>
                    </a:r>
                    <a:endParaRPr lang="en-US" sz="2400" dirty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161797" y="4034982"/>
                    <a:ext cx="306825" cy="4458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x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108136" y="4428669"/>
                    <a:ext cx="328497" cy="4458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108135" y="2510718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1464741" y="3006006"/>
                  <a:ext cx="73929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1702057" y="2506890"/>
                  <a:ext cx="973982" cy="376088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LAMBAT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3" name="Straight Connector 32"/>
              <p:cNvCxnSpPr/>
              <p:nvPr/>
            </p:nvCxnSpPr>
            <p:spPr>
              <a:xfrm flipH="1">
                <a:off x="2180746" y="2930611"/>
                <a:ext cx="2250132" cy="1767641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 flipH="1" flipV="1">
                <a:off x="3558412" y="3814815"/>
                <a:ext cx="1766108" cy="76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430878" y="2930611"/>
                <a:ext cx="73929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4507331" y="2451272"/>
                <a:ext cx="763502" cy="3760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CEPAT</a:t>
                </a:r>
                <a:endParaRPr lang="en-ID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529156" y="5131461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latin typeface="Calibri" panose="020F0502020204030204" pitchFamily="34" charset="0"/>
                  <a:cs typeface="Calibri" panose="020F0502020204030204" pitchFamily="34" charset="0"/>
                </a:rPr>
                <a:t>0,75</a:t>
              </a:r>
              <a:endParaRPr lang="en-ID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37456" y="5873169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latin typeface="Calibri" panose="020F0502020204030204" pitchFamily="34" charset="0"/>
                  <a:cs typeface="Calibri" panose="020F0502020204030204" pitchFamily="34" charset="0"/>
                </a:rPr>
                <a:t>0,20</a:t>
              </a:r>
              <a:endParaRPr lang="en-ID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2071185" y="6045303"/>
              <a:ext cx="2164484" cy="1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2008921" y="5318174"/>
              <a:ext cx="1249286" cy="0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836413" y="4409562"/>
            <a:ext cx="4731251" cy="2453990"/>
            <a:chOff x="5836413" y="4409562"/>
            <a:chExt cx="4731251" cy="2453990"/>
          </a:xfrm>
        </p:grpSpPr>
        <p:grpSp>
          <p:nvGrpSpPr>
            <p:cNvPr id="57" name="Group 56"/>
            <p:cNvGrpSpPr/>
            <p:nvPr/>
          </p:nvGrpSpPr>
          <p:grpSpPr>
            <a:xfrm>
              <a:off x="5836413" y="4409562"/>
              <a:ext cx="4731251" cy="2453990"/>
              <a:chOff x="984845" y="4404010"/>
              <a:chExt cx="4731251" cy="245399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984845" y="4404010"/>
                <a:ext cx="4731251" cy="2453990"/>
                <a:chOff x="288683" y="2433320"/>
                <a:chExt cx="5255781" cy="2726051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rot="10800000">
                  <a:off x="1476393" y="2932144"/>
                  <a:ext cx="3679391" cy="153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" name="Group 63"/>
                <p:cNvGrpSpPr/>
                <p:nvPr/>
              </p:nvGrpSpPr>
              <p:grpSpPr>
                <a:xfrm>
                  <a:off x="288683" y="2433320"/>
                  <a:ext cx="5255781" cy="2726051"/>
                  <a:chOff x="288683" y="2506890"/>
                  <a:chExt cx="5255781" cy="2726051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88683" y="2560543"/>
                    <a:ext cx="5255781" cy="2672398"/>
                    <a:chOff x="240705" y="2329315"/>
                    <a:chExt cx="5255781" cy="2672398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>
                      <a:off x="1413521" y="2329315"/>
                      <a:ext cx="0" cy="232227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>
                      <a:off x="1301980" y="4540048"/>
                      <a:ext cx="4194506" cy="153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flipH="1" flipV="1">
                      <a:off x="2156059" y="2773940"/>
                      <a:ext cx="2262237" cy="1741832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 flipH="1">
                      <a:off x="1413522" y="2773940"/>
                      <a:ext cx="742537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rot="5400000" flipH="1" flipV="1">
                      <a:off x="1255279" y="3656611"/>
                      <a:ext cx="1766108" cy="767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988253" y="4540048"/>
                      <a:ext cx="65114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0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ID"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4197580" y="4515772"/>
                      <a:ext cx="80663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0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1200</a:t>
                      </a:r>
                      <a:endParaRPr lang="en-ID"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240705" y="3234028"/>
                      <a:ext cx="744697" cy="51284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514350" indent="-514350">
                        <a:buNone/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</a:t>
                      </a:r>
                      <a:r>
                        <a:rPr lang="en-US" sz="2400" smtClean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(z)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/>
                      </a:endParaRPr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5161797" y="4034982"/>
                      <a:ext cx="306825" cy="4458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1108136" y="4428669"/>
                      <a:ext cx="328497" cy="4458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1108135" y="2510718"/>
                      <a:ext cx="34015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1464741" y="3006006"/>
                    <a:ext cx="739296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702057" y="2506890"/>
                    <a:ext cx="973982" cy="376088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160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LAMBAT</a:t>
                    </a:r>
                    <a:endParaRPr lang="en-ID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180746" y="2930611"/>
                  <a:ext cx="2250132" cy="1767641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rot="5400000" flipH="1" flipV="1">
                  <a:off x="3558412" y="3814815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4430878" y="2930611"/>
                  <a:ext cx="739296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4507331" y="2451272"/>
                  <a:ext cx="763502" cy="37608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CEPAT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1529156" y="5131461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0,75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537456" y="5873169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0,20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flipH="1">
                <a:off x="2071185" y="6045303"/>
                <a:ext cx="2164484" cy="1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2008921" y="5318174"/>
                <a:ext cx="1249286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Flowchart: Manual Input 82"/>
            <p:cNvSpPr/>
            <p:nvPr/>
          </p:nvSpPr>
          <p:spPr>
            <a:xfrm rot="5400000">
              <a:off x="8047100" y="4897361"/>
              <a:ext cx="398124" cy="2668586"/>
            </a:xfrm>
            <a:prstGeom prst="flowChartManualInpu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18096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052234"/>
          </a:xfrm>
        </p:spPr>
        <p:txBody>
          <a:bodyPr/>
          <a:lstStyle/>
          <a:p>
            <a:r>
              <a:rPr lang="en-ID" sz="2400"/>
              <a:t>[R3] Jika pakaian </a:t>
            </a:r>
            <a:r>
              <a:rPr lang="en-ID" sz="2400" b="1"/>
              <a:t>sedikit</a:t>
            </a:r>
            <a:r>
              <a:rPr lang="en-ID" sz="2400"/>
              <a:t> dan kekotoran </a:t>
            </a:r>
            <a:r>
              <a:rPr lang="en-ID" sz="2400" b="1"/>
              <a:t>tinggi</a:t>
            </a:r>
            <a:r>
              <a:rPr lang="en-ID" sz="2400"/>
              <a:t>, maka putaran </a:t>
            </a:r>
            <a:r>
              <a:rPr lang="en-ID" sz="2400" b="1"/>
              <a:t>cepat</a:t>
            </a:r>
            <a:endParaRPr lang="en-ID" sz="2400" b="1" smtClean="0"/>
          </a:p>
          <a:p>
            <a:pPr lvl="1"/>
            <a:r>
              <a:rPr lang="en-ID" sz="2400">
                <a:sym typeface="Symbol" panose="05050102010706020507" pitchFamily="18" charset="2"/>
              </a:rPr>
              <a:t>-</a:t>
            </a:r>
            <a:r>
              <a:rPr lang="en-ID" sz="2400" smtClean="0">
                <a:sym typeface="Symbol" panose="05050102010706020507" pitchFamily="18" charset="2"/>
              </a:rPr>
              <a:t>predikat</a:t>
            </a:r>
            <a:r>
              <a:rPr lang="en-ID" sz="2400" baseline="-25000" smtClean="0">
                <a:sym typeface="Symbol" panose="05050102010706020507" pitchFamily="18" charset="2"/>
              </a:rPr>
              <a:t>3</a:t>
            </a:r>
            <a:r>
              <a:rPr lang="en-ID" sz="2400" smtClean="0">
                <a:sym typeface="Symbol" panose="05050102010706020507" pitchFamily="18" charset="2"/>
              </a:rPr>
              <a:t>  	= </a:t>
            </a:r>
            <a:r>
              <a:rPr lang="en-ID" sz="2400" baseline="-25000" smtClean="0">
                <a:sym typeface="Symbol" panose="05050102010706020507" pitchFamily="18" charset="2"/>
              </a:rPr>
              <a:t>SEDIKIT</a:t>
            </a:r>
            <a:r>
              <a:rPr lang="en-ID" sz="2400" smtClean="0">
                <a:sym typeface="Symbol" panose="05050102010706020507" pitchFamily="18" charset="2"/>
              </a:rPr>
              <a:t>(x)  </a:t>
            </a:r>
            <a:r>
              <a:rPr lang="en-ID" sz="2400" baseline="-25000" smtClean="0">
                <a:sym typeface="Symbol" panose="05050102010706020507" pitchFamily="18" charset="2"/>
              </a:rPr>
              <a:t>TINGGI</a:t>
            </a:r>
            <a:r>
              <a:rPr lang="en-ID" sz="2400" smtClean="0">
                <a:sym typeface="Symbol" panose="05050102010706020507" pitchFamily="18" charset="2"/>
              </a:rPr>
              <a:t>(x)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   	= min(</a:t>
            </a:r>
            <a:r>
              <a:rPr lang="en-ID" sz="2400" baseline="-25000" smtClean="0">
                <a:sym typeface="Symbol" panose="05050102010706020507" pitchFamily="18" charset="2"/>
              </a:rPr>
              <a:t>SEDIKIT</a:t>
            </a:r>
            <a:r>
              <a:rPr lang="en-ID" sz="2400" smtClean="0">
                <a:sym typeface="Symbol" panose="05050102010706020507" pitchFamily="18" charset="2"/>
              </a:rPr>
              <a:t>(50); </a:t>
            </a:r>
            <a:r>
              <a:rPr lang="en-ID" sz="2400" baseline="-25000" smtClean="0">
                <a:sym typeface="Symbol" panose="05050102010706020507" pitchFamily="18" charset="2"/>
              </a:rPr>
              <a:t>TINGGI</a:t>
            </a:r>
            <a:r>
              <a:rPr lang="en-ID" sz="2400" smtClean="0">
                <a:sym typeface="Symbol" panose="05050102010706020507" pitchFamily="18" charset="2"/>
              </a:rPr>
              <a:t>(58))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min(0,75; 0,80)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0,75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29842" y="4404010"/>
            <a:ext cx="4602578" cy="2407732"/>
            <a:chOff x="729842" y="4404010"/>
            <a:chExt cx="4602578" cy="2407732"/>
          </a:xfrm>
        </p:grpSpPr>
        <p:grpSp>
          <p:nvGrpSpPr>
            <p:cNvPr id="4" name="Group 3"/>
            <p:cNvGrpSpPr/>
            <p:nvPr/>
          </p:nvGrpSpPr>
          <p:grpSpPr>
            <a:xfrm>
              <a:off x="729842" y="4404010"/>
              <a:ext cx="4602578" cy="2407732"/>
              <a:chOff x="437409" y="2433320"/>
              <a:chExt cx="5112839" cy="2674664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10800000">
                <a:off x="1476393" y="2932144"/>
                <a:ext cx="3679391" cy="153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"/>
              <p:cNvGrpSpPr/>
              <p:nvPr/>
            </p:nvGrpSpPr>
            <p:grpSpPr>
              <a:xfrm>
                <a:off x="437409" y="2433320"/>
                <a:ext cx="5112839" cy="2674664"/>
                <a:chOff x="437409" y="2506890"/>
                <a:chExt cx="5112839" cy="2674664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37409" y="2560543"/>
                  <a:ext cx="5112839" cy="2621011"/>
                  <a:chOff x="389431" y="2329315"/>
                  <a:chExt cx="5112839" cy="2621011"/>
                </a:xfrm>
              </p:grpSpPr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1413521" y="2329315"/>
                    <a:ext cx="0" cy="23222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1301980" y="4540048"/>
                    <a:ext cx="4194506" cy="15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H="1" flipV="1">
                    <a:off x="2156059" y="2773940"/>
                    <a:ext cx="2262237" cy="1741832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1413522" y="2773940"/>
                    <a:ext cx="742537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rot="5400000" flipH="1" flipV="1">
                    <a:off x="1255279" y="3656611"/>
                    <a:ext cx="1766108" cy="76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988254" y="4540048"/>
                    <a:ext cx="595117" cy="4102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500</a:t>
                    </a:r>
                    <a:endParaRPr lang="en-ID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197580" y="4515772"/>
                    <a:ext cx="725109" cy="4102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1200</a:t>
                    </a:r>
                    <a:endParaRPr lang="en-ID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89431" y="3177943"/>
                    <a:ext cx="744697" cy="51284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514350" indent="-514350">
                      <a:buNone/>
                    </a:pPr>
                    <a:r>
                      <a:rPr lang="en-US" sz="2400">
                        <a:latin typeface="Calibri" panose="020F0502020204030204" pitchFamily="34" charset="0"/>
                        <a:cs typeface="Calibri" panose="020F0502020204030204" pitchFamily="34" charset="0"/>
                        <a:sym typeface="Symbol"/>
                      </a:rPr>
                      <a:t></a:t>
                    </a:r>
                    <a:r>
                      <a:rPr lang="en-US" sz="2400" smtClean="0">
                        <a:latin typeface="Calibri" panose="020F0502020204030204" pitchFamily="34" charset="0"/>
                        <a:cs typeface="Calibri" panose="020F0502020204030204" pitchFamily="34" charset="0"/>
                        <a:sym typeface="Symbol"/>
                      </a:rPr>
                      <a:t>(z)</a:t>
                    </a:r>
                    <a:endParaRPr lang="en-US" sz="2400" dirty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161797" y="4034982"/>
                    <a:ext cx="340473" cy="5128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z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108136" y="4428669"/>
                    <a:ext cx="328497" cy="4458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108135" y="2510718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1464741" y="3006006"/>
                  <a:ext cx="739296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1702057" y="2506890"/>
                  <a:ext cx="973982" cy="37608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LAMBAT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 flipH="1">
                <a:off x="2180746" y="2930611"/>
                <a:ext cx="2250132" cy="1767641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3558412" y="3814815"/>
                <a:ext cx="1766108" cy="76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4430878" y="2930611"/>
                <a:ext cx="739296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507331" y="2451272"/>
                <a:ext cx="763502" cy="376088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CEPAT</a:t>
                </a:r>
                <a:endParaRPr lang="en-ID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171803" y="5141971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latin typeface="Calibri" panose="020F0502020204030204" pitchFamily="34" charset="0"/>
                  <a:cs typeface="Calibri" panose="020F0502020204030204" pitchFamily="34" charset="0"/>
                </a:rPr>
                <a:t>0,75</a:t>
              </a:r>
              <a:endParaRPr lang="en-ID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6396" y="4926832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latin typeface="Calibri" panose="020F0502020204030204" pitchFamily="34" charset="0"/>
                  <a:cs typeface="Calibri" panose="020F0502020204030204" pitchFamily="34" charset="0"/>
                </a:rPr>
                <a:t>0,80</a:t>
              </a:r>
              <a:endParaRPr lang="en-ID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1622585" y="5309951"/>
              <a:ext cx="3403341" cy="0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644114" y="5162991"/>
              <a:ext cx="3403341" cy="0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322363" y="4382157"/>
            <a:ext cx="4602578" cy="2407732"/>
            <a:chOff x="5322363" y="4382157"/>
            <a:chExt cx="4602578" cy="2407732"/>
          </a:xfrm>
        </p:grpSpPr>
        <p:grpSp>
          <p:nvGrpSpPr>
            <p:cNvPr id="35" name="Group 34"/>
            <p:cNvGrpSpPr/>
            <p:nvPr/>
          </p:nvGrpSpPr>
          <p:grpSpPr>
            <a:xfrm>
              <a:off x="5322363" y="4382157"/>
              <a:ext cx="4602578" cy="2407732"/>
              <a:chOff x="729842" y="4404010"/>
              <a:chExt cx="4602578" cy="240773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29842" y="4404010"/>
                <a:ext cx="4602578" cy="2407732"/>
                <a:chOff x="437409" y="2433320"/>
                <a:chExt cx="5112839" cy="267466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rot="10800000">
                  <a:off x="1476393" y="2932144"/>
                  <a:ext cx="3679391" cy="153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Group 41"/>
                <p:cNvGrpSpPr/>
                <p:nvPr/>
              </p:nvGrpSpPr>
              <p:grpSpPr>
                <a:xfrm>
                  <a:off x="437409" y="2433320"/>
                  <a:ext cx="5112839" cy="2674664"/>
                  <a:chOff x="437409" y="2506890"/>
                  <a:chExt cx="5112839" cy="2674664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437409" y="2560543"/>
                    <a:ext cx="5112839" cy="2621011"/>
                    <a:chOff x="389431" y="2329315"/>
                    <a:chExt cx="5112839" cy="2621011"/>
                  </a:xfrm>
                </p:grpSpPr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>
                      <a:off x="1413521" y="2329315"/>
                      <a:ext cx="0" cy="232227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1301980" y="4540048"/>
                      <a:ext cx="4194506" cy="153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 flipH="1" flipV="1">
                      <a:off x="2156059" y="2773940"/>
                      <a:ext cx="2262237" cy="1741832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 flipH="1">
                      <a:off x="1413522" y="2773940"/>
                      <a:ext cx="742537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 rot="5400000" flipH="1" flipV="1">
                      <a:off x="1255279" y="3656611"/>
                      <a:ext cx="1766108" cy="767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1988254" y="4540048"/>
                      <a:ext cx="595117" cy="41027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197580" y="4515772"/>
                      <a:ext cx="725109" cy="41027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1200</a:t>
                      </a:r>
                      <a:endParaRPr lang="en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389431" y="3177943"/>
                      <a:ext cx="744697" cy="51284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514350" indent="-514350">
                        <a:buNone/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</a:t>
                      </a:r>
                      <a:r>
                        <a:rPr lang="en-US" sz="2400" smtClean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(z)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/>
                      </a:endParaRPr>
                    </a:p>
                  </p:txBody>
                </p:sp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5161797" y="4034982"/>
                      <a:ext cx="340473" cy="51284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1108136" y="4428669"/>
                      <a:ext cx="328497" cy="4458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1108135" y="2510718"/>
                      <a:ext cx="34015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1464741" y="3006006"/>
                    <a:ext cx="739296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702057" y="2506890"/>
                    <a:ext cx="973982" cy="37608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160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LAMBAT</a:t>
                    </a:r>
                    <a:endParaRPr lang="en-ID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2180746" y="2930611"/>
                  <a:ext cx="2250132" cy="1767641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5400000" flipH="1" flipV="1">
                  <a:off x="3558412" y="3814815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4430878" y="2930611"/>
                  <a:ext cx="739296" cy="0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4507331" y="2451272"/>
                  <a:ext cx="763502" cy="376088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CEPAT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1171803" y="5141971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0,75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76396" y="4926832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0,80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>
                <a:off x="1622585" y="5309951"/>
                <a:ext cx="3403341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1644114" y="5162991"/>
                <a:ext cx="3403341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Freeform 64"/>
            <p:cNvSpPr/>
            <p:nvPr/>
          </p:nvSpPr>
          <p:spPr>
            <a:xfrm rot="16200000" flipH="1">
              <a:off x="7713195" y="4542940"/>
              <a:ext cx="1099800" cy="2613503"/>
            </a:xfrm>
            <a:custGeom>
              <a:avLst/>
              <a:gdLst>
                <a:gd name="connsiteX0" fmla="*/ 361347 w 1099800"/>
                <a:gd name="connsiteY0" fmla="*/ 945356 h 2613503"/>
                <a:gd name="connsiteX1" fmla="*/ 361347 w 1099800"/>
                <a:gd name="connsiteY1" fmla="*/ 2613500 h 2613503"/>
                <a:gd name="connsiteX2" fmla="*/ 687959 w 1099800"/>
                <a:gd name="connsiteY2" fmla="*/ 2613500 h 2613503"/>
                <a:gd name="connsiteX3" fmla="*/ 687959 w 1099800"/>
                <a:gd name="connsiteY3" fmla="*/ 2613503 h 2613503"/>
                <a:gd name="connsiteX4" fmla="*/ 1099800 w 1099800"/>
                <a:gd name="connsiteY4" fmla="*/ 2613503 h 2613503"/>
                <a:gd name="connsiteX5" fmla="*/ 1099800 w 1099800"/>
                <a:gd name="connsiteY5" fmla="*/ 0 h 2613503"/>
                <a:gd name="connsiteX6" fmla="*/ 687959 w 1099800"/>
                <a:gd name="connsiteY6" fmla="*/ 522700 h 2613503"/>
                <a:gd name="connsiteX7" fmla="*/ 687959 w 1099800"/>
                <a:gd name="connsiteY7" fmla="*/ 529543 h 2613503"/>
                <a:gd name="connsiteX8" fmla="*/ 0 w 1099800"/>
                <a:gd name="connsiteY8" fmla="*/ 1391183 h 2613503"/>
                <a:gd name="connsiteX9" fmla="*/ 0 w 1099800"/>
                <a:gd name="connsiteY9" fmla="*/ 2613500 h 2613503"/>
                <a:gd name="connsiteX10" fmla="*/ 95169 w 1099800"/>
                <a:gd name="connsiteY10" fmla="*/ 2613500 h 2613503"/>
                <a:gd name="connsiteX11" fmla="*/ 236805 w 1099800"/>
                <a:gd name="connsiteY11" fmla="*/ 2613500 h 2613503"/>
                <a:gd name="connsiteX12" fmla="*/ 359346 w 1099800"/>
                <a:gd name="connsiteY12" fmla="*/ 2613500 h 2613503"/>
                <a:gd name="connsiteX13" fmla="*/ 359346 w 1099800"/>
                <a:gd name="connsiteY13" fmla="*/ 942167 h 2613503"/>
                <a:gd name="connsiteX14" fmla="*/ 236805 w 1099800"/>
                <a:gd name="connsiteY14" fmla="*/ 1097220 h 2613503"/>
                <a:gd name="connsiteX15" fmla="*/ 236805 w 1099800"/>
                <a:gd name="connsiteY15" fmla="*/ 1085603 h 261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9800" h="2613503">
                  <a:moveTo>
                    <a:pt x="361347" y="945356"/>
                  </a:moveTo>
                  <a:lnTo>
                    <a:pt x="361347" y="2613500"/>
                  </a:lnTo>
                  <a:lnTo>
                    <a:pt x="687959" y="2613500"/>
                  </a:lnTo>
                  <a:lnTo>
                    <a:pt x="687959" y="2613503"/>
                  </a:lnTo>
                  <a:lnTo>
                    <a:pt x="1099800" y="2613503"/>
                  </a:lnTo>
                  <a:lnTo>
                    <a:pt x="1099800" y="0"/>
                  </a:lnTo>
                  <a:lnTo>
                    <a:pt x="687959" y="522700"/>
                  </a:lnTo>
                  <a:lnTo>
                    <a:pt x="687959" y="529543"/>
                  </a:lnTo>
                  <a:close/>
                  <a:moveTo>
                    <a:pt x="0" y="1391183"/>
                  </a:moveTo>
                  <a:lnTo>
                    <a:pt x="0" y="2613500"/>
                  </a:lnTo>
                  <a:lnTo>
                    <a:pt x="95169" y="2613500"/>
                  </a:lnTo>
                  <a:lnTo>
                    <a:pt x="236805" y="2613500"/>
                  </a:lnTo>
                  <a:lnTo>
                    <a:pt x="359346" y="2613500"/>
                  </a:lnTo>
                  <a:lnTo>
                    <a:pt x="359346" y="942167"/>
                  </a:lnTo>
                  <a:lnTo>
                    <a:pt x="236805" y="1097220"/>
                  </a:lnTo>
                  <a:lnTo>
                    <a:pt x="236805" y="1085603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32386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044700"/>
          </a:xfrm>
        </p:spPr>
        <p:txBody>
          <a:bodyPr/>
          <a:lstStyle/>
          <a:p>
            <a:r>
              <a:rPr lang="en-ID" sz="2400"/>
              <a:t>[R4] Jika pakaian </a:t>
            </a:r>
            <a:r>
              <a:rPr lang="en-ID" sz="2400" b="1"/>
              <a:t>banyak</a:t>
            </a:r>
            <a:r>
              <a:rPr lang="en-ID" sz="2400"/>
              <a:t> dan kekotoran </a:t>
            </a:r>
            <a:r>
              <a:rPr lang="en-ID" sz="2400" b="1"/>
              <a:t>rendah</a:t>
            </a:r>
            <a:r>
              <a:rPr lang="en-ID" sz="2400"/>
              <a:t>, maka putaran </a:t>
            </a:r>
            <a:r>
              <a:rPr lang="en-ID" sz="2400" b="1"/>
              <a:t>lambat</a:t>
            </a:r>
            <a:endParaRPr lang="en-ID" sz="2400" b="1" smtClean="0"/>
          </a:p>
          <a:p>
            <a:pPr lvl="1"/>
            <a:r>
              <a:rPr lang="en-ID" sz="2400">
                <a:sym typeface="Symbol" panose="05050102010706020507" pitchFamily="18" charset="2"/>
              </a:rPr>
              <a:t>-</a:t>
            </a:r>
            <a:r>
              <a:rPr lang="en-ID" sz="2400" smtClean="0">
                <a:sym typeface="Symbol" panose="05050102010706020507" pitchFamily="18" charset="2"/>
              </a:rPr>
              <a:t>predikat</a:t>
            </a:r>
            <a:r>
              <a:rPr lang="en-ID" sz="2400" baseline="-25000" smtClean="0">
                <a:sym typeface="Symbol" panose="05050102010706020507" pitchFamily="18" charset="2"/>
              </a:rPr>
              <a:t>4</a:t>
            </a:r>
            <a:r>
              <a:rPr lang="en-ID" sz="2400" smtClean="0">
                <a:sym typeface="Symbol" panose="05050102010706020507" pitchFamily="18" charset="2"/>
              </a:rPr>
              <a:t>  	= </a:t>
            </a:r>
            <a:r>
              <a:rPr lang="en-ID" sz="2400" baseline="-25000" smtClean="0">
                <a:sym typeface="Symbol" panose="05050102010706020507" pitchFamily="18" charset="2"/>
              </a:rPr>
              <a:t>BANYAK</a:t>
            </a:r>
            <a:r>
              <a:rPr lang="en-ID" sz="2400" smtClean="0">
                <a:sym typeface="Symbol" panose="05050102010706020507" pitchFamily="18" charset="2"/>
              </a:rPr>
              <a:t>(x)  </a:t>
            </a:r>
            <a:r>
              <a:rPr lang="en-ID" sz="2400" baseline="-25000" smtClean="0">
                <a:sym typeface="Symbol" panose="05050102010706020507" pitchFamily="18" charset="2"/>
              </a:rPr>
              <a:t>RENDAH</a:t>
            </a:r>
            <a:r>
              <a:rPr lang="en-ID" sz="2400" smtClean="0">
                <a:sym typeface="Symbol" panose="05050102010706020507" pitchFamily="18" charset="2"/>
              </a:rPr>
              <a:t>(x)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   	= min(</a:t>
            </a:r>
            <a:r>
              <a:rPr lang="en-ID" sz="2400" baseline="-25000" smtClean="0">
                <a:sym typeface="Symbol" panose="05050102010706020507" pitchFamily="18" charset="2"/>
              </a:rPr>
              <a:t>BANYAK</a:t>
            </a:r>
            <a:r>
              <a:rPr lang="en-ID" sz="2400" smtClean="0">
                <a:sym typeface="Symbol" panose="05050102010706020507" pitchFamily="18" charset="2"/>
              </a:rPr>
              <a:t>(50); </a:t>
            </a:r>
            <a:r>
              <a:rPr lang="en-ID" sz="2400" baseline="-25000" smtClean="0">
                <a:sym typeface="Symbol" panose="05050102010706020507" pitchFamily="18" charset="2"/>
              </a:rPr>
              <a:t>RENDAH</a:t>
            </a:r>
            <a:r>
              <a:rPr lang="en-ID" sz="2400" smtClean="0">
                <a:sym typeface="Symbol" panose="05050102010706020507" pitchFamily="18" charset="2"/>
              </a:rPr>
              <a:t>(58))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min(0,25; 0)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0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413011" y="4404010"/>
            <a:ext cx="4303085" cy="2453990"/>
            <a:chOff x="764318" y="2433320"/>
            <a:chExt cx="4780146" cy="2726051"/>
          </a:xfrm>
        </p:grpSpPr>
        <p:cxnSp>
          <p:nvCxnSpPr>
            <p:cNvPr id="27" name="Straight Connector 26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764318" y="2433320"/>
              <a:ext cx="4780146" cy="2726051"/>
              <a:chOff x="764318" y="2506890"/>
              <a:chExt cx="4780146" cy="2726051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764318" y="2560543"/>
                <a:ext cx="4780146" cy="2672398"/>
                <a:chOff x="716340" y="2329315"/>
                <a:chExt cx="4780146" cy="2672398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/>
                <p:cNvSpPr txBox="1"/>
                <p:nvPr/>
              </p:nvSpPr>
              <p:spPr>
                <a:xfrm>
                  <a:off x="1988253" y="4540048"/>
                  <a:ext cx="6511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197580" y="4515772"/>
                  <a:ext cx="8066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1200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716340" y="3177943"/>
                  <a:ext cx="744697" cy="512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514350" indent="-514350">
                    <a:buNone/>
                  </a:pPr>
                  <a:r>
                    <a:rPr lang="en-US" sz="240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</a:t>
                  </a:r>
                  <a:r>
                    <a:rPr lang="en-US" sz="2400" smtClean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(z)</a:t>
                  </a:r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161797" y="4034982"/>
                  <a:ext cx="306825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x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5" name="Straight Connector 34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702057" y="2506890"/>
                <a:ext cx="973982" cy="376088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LAMBAT</a:t>
                </a:r>
                <a:endParaRPr lang="en-ID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07331" y="2451272"/>
              <a:ext cx="763502" cy="376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CEPAT</a:t>
              </a:r>
              <a:endParaRPr lang="en-ID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116326" y="4386098"/>
            <a:ext cx="4303085" cy="2453990"/>
            <a:chOff x="764318" y="2433320"/>
            <a:chExt cx="4780146" cy="2726051"/>
          </a:xfrm>
        </p:grpSpPr>
        <p:cxnSp>
          <p:nvCxnSpPr>
            <p:cNvPr id="49" name="Straight Connector 48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764318" y="2433320"/>
              <a:ext cx="4780146" cy="2726051"/>
              <a:chOff x="764318" y="2506890"/>
              <a:chExt cx="4780146" cy="2726051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64318" y="2560543"/>
                <a:ext cx="4780146" cy="2672398"/>
                <a:chOff x="716340" y="2329315"/>
                <a:chExt cx="4780146" cy="2672398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1988253" y="4540048"/>
                  <a:ext cx="6511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197580" y="4515772"/>
                  <a:ext cx="8066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1200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716340" y="3177943"/>
                  <a:ext cx="744697" cy="512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514350" indent="-514350">
                    <a:buNone/>
                  </a:pPr>
                  <a:r>
                    <a:rPr lang="en-US" sz="240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</a:t>
                  </a:r>
                  <a:r>
                    <a:rPr lang="en-US" sz="2400" smtClean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(z)</a:t>
                  </a:r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161797" y="4034982"/>
                  <a:ext cx="306825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x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56" name="Straight Connector 55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702057" y="2506890"/>
                <a:ext cx="973982" cy="376088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LAMBAT</a:t>
                </a:r>
                <a:endParaRPr lang="en-ID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507331" y="2451272"/>
              <a:ext cx="763502" cy="376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CEPAT</a:t>
              </a:r>
              <a:endParaRPr lang="en-ID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73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6000">
              <a:schemeClr val="accent1">
                <a:lumMod val="5000"/>
                <a:lumOff val="95000"/>
              </a:schemeClr>
            </a:gs>
            <a:gs pos="100000">
              <a:srgbClr val="00B0F0"/>
            </a:gs>
            <a:gs pos="100000">
              <a:srgbClr val="00B0F0"/>
            </a:gs>
            <a:gs pos="100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KITA AKAN BELAJAR…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Sistem Inferensi Fuzzy</a:t>
            </a:r>
          </a:p>
          <a:p>
            <a:r>
              <a:rPr lang="en-ID" sz="2800" smtClean="0"/>
              <a:t>Contoh Kasus: Mesin Cuci Otomatis</a:t>
            </a:r>
          </a:p>
          <a:p>
            <a:r>
              <a:rPr lang="en-ID" sz="2800" smtClean="0"/>
              <a:t>Langkah-langkah Metode </a:t>
            </a:r>
            <a:r>
              <a:rPr lang="en-ID" sz="2800" b="1" smtClean="0"/>
              <a:t>Mamdani</a:t>
            </a:r>
            <a:r>
              <a:rPr lang="en-ID" sz="2800" smtClean="0"/>
              <a:t>:</a:t>
            </a:r>
          </a:p>
          <a:p>
            <a:pPr lvl="1"/>
            <a:r>
              <a:rPr lang="en-ID" sz="2400" smtClean="0"/>
              <a:t>Fuzzifikasi</a:t>
            </a:r>
          </a:p>
          <a:p>
            <a:pPr lvl="1"/>
            <a:r>
              <a:rPr lang="en-ID" sz="2400" smtClean="0"/>
              <a:t>Inferensi</a:t>
            </a:r>
          </a:p>
          <a:p>
            <a:pPr lvl="1"/>
            <a:r>
              <a:rPr lang="en-ID" sz="2400" smtClean="0"/>
              <a:t>Defuzzifikasi</a:t>
            </a:r>
          </a:p>
          <a:p>
            <a:endParaRPr lang="en-ID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7048" y="570985"/>
            <a:ext cx="2291255" cy="597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133600"/>
          </a:xfrm>
        </p:spPr>
        <p:txBody>
          <a:bodyPr>
            <a:normAutofit/>
          </a:bodyPr>
          <a:lstStyle/>
          <a:p>
            <a:r>
              <a:rPr lang="en-ID" sz="2400"/>
              <a:t>[R5] Jika pakaian </a:t>
            </a:r>
            <a:r>
              <a:rPr lang="en-ID" sz="2400" b="1"/>
              <a:t>banyak</a:t>
            </a:r>
            <a:r>
              <a:rPr lang="en-ID" sz="2400"/>
              <a:t> dan kekotoran </a:t>
            </a:r>
            <a:r>
              <a:rPr lang="en-ID" sz="2400" b="1"/>
              <a:t>sedang</a:t>
            </a:r>
            <a:r>
              <a:rPr lang="en-ID" sz="2400"/>
              <a:t>, maka putaran </a:t>
            </a:r>
            <a:r>
              <a:rPr lang="en-ID" sz="2400" b="1"/>
              <a:t>cepat</a:t>
            </a:r>
            <a:endParaRPr lang="en-ID" sz="2400" b="1" smtClean="0"/>
          </a:p>
          <a:p>
            <a:pPr lvl="1"/>
            <a:r>
              <a:rPr lang="en-ID" sz="2400">
                <a:sym typeface="Symbol" panose="05050102010706020507" pitchFamily="18" charset="2"/>
              </a:rPr>
              <a:t>-</a:t>
            </a:r>
            <a:r>
              <a:rPr lang="en-ID" sz="2400" smtClean="0">
                <a:sym typeface="Symbol" panose="05050102010706020507" pitchFamily="18" charset="2"/>
              </a:rPr>
              <a:t>predikat</a:t>
            </a:r>
            <a:r>
              <a:rPr lang="en-ID" sz="2400" baseline="-25000">
                <a:sym typeface="Symbol" panose="05050102010706020507" pitchFamily="18" charset="2"/>
              </a:rPr>
              <a:t>5</a:t>
            </a:r>
            <a:r>
              <a:rPr lang="en-ID" sz="2400" smtClean="0">
                <a:sym typeface="Symbol" panose="05050102010706020507" pitchFamily="18" charset="2"/>
              </a:rPr>
              <a:t>  	= </a:t>
            </a:r>
            <a:r>
              <a:rPr lang="en-ID" sz="2400">
                <a:sym typeface="Symbol" panose="05050102010706020507" pitchFamily="18" charset="2"/>
              </a:rPr>
              <a:t></a:t>
            </a:r>
            <a:r>
              <a:rPr lang="en-ID" sz="2400" baseline="-25000">
                <a:sym typeface="Symbol" panose="05050102010706020507" pitchFamily="18" charset="2"/>
              </a:rPr>
              <a:t>BANYAK</a:t>
            </a:r>
            <a:r>
              <a:rPr lang="en-ID" sz="2400">
                <a:sym typeface="Symbol" panose="05050102010706020507" pitchFamily="18" charset="2"/>
              </a:rPr>
              <a:t>(x)  </a:t>
            </a:r>
            <a:r>
              <a:rPr lang="en-ID" sz="2400" smtClean="0">
                <a:sym typeface="Symbol" panose="05050102010706020507" pitchFamily="18" charset="2"/>
              </a:rPr>
              <a:t></a:t>
            </a:r>
            <a:r>
              <a:rPr lang="en-ID" sz="2400" baseline="-25000" smtClean="0">
                <a:sym typeface="Symbol" panose="05050102010706020507" pitchFamily="18" charset="2"/>
              </a:rPr>
              <a:t>SEDANG</a:t>
            </a:r>
            <a:r>
              <a:rPr lang="en-ID" sz="2400" smtClean="0">
                <a:sym typeface="Symbol" panose="05050102010706020507" pitchFamily="18" charset="2"/>
              </a:rPr>
              <a:t>(x</a:t>
            </a:r>
            <a:r>
              <a:rPr lang="en-ID" sz="2400">
                <a:sym typeface="Symbol" panose="05050102010706020507" pitchFamily="18" charset="2"/>
              </a:rPr>
              <a:t>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	   	= min(</a:t>
            </a:r>
            <a:r>
              <a:rPr lang="en-ID" sz="2400" baseline="-25000">
                <a:sym typeface="Symbol" panose="05050102010706020507" pitchFamily="18" charset="2"/>
              </a:rPr>
              <a:t>BANYAK</a:t>
            </a:r>
            <a:r>
              <a:rPr lang="en-ID" sz="2400">
                <a:sym typeface="Symbol" panose="05050102010706020507" pitchFamily="18" charset="2"/>
              </a:rPr>
              <a:t>(50); </a:t>
            </a:r>
            <a:r>
              <a:rPr lang="en-ID" sz="2400" smtClean="0">
                <a:sym typeface="Symbol" panose="05050102010706020507" pitchFamily="18" charset="2"/>
              </a:rPr>
              <a:t></a:t>
            </a:r>
            <a:r>
              <a:rPr lang="en-ID" sz="2400" baseline="-25000" smtClean="0">
                <a:sym typeface="Symbol" panose="05050102010706020507" pitchFamily="18" charset="2"/>
              </a:rPr>
              <a:t>SEDANG</a:t>
            </a:r>
            <a:r>
              <a:rPr lang="en-ID" sz="2400" smtClean="0">
                <a:sym typeface="Symbol" panose="05050102010706020507" pitchFamily="18" charset="2"/>
              </a:rPr>
              <a:t>(58</a:t>
            </a:r>
            <a:r>
              <a:rPr lang="en-ID" sz="2400">
                <a:sym typeface="Symbol" panose="05050102010706020507" pitchFamily="18" charset="2"/>
              </a:rPr>
              <a:t>))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		= min(0,25; </a:t>
            </a:r>
            <a:r>
              <a:rPr lang="en-ID" sz="2400" smtClean="0">
                <a:sym typeface="Symbol" panose="05050102010706020507" pitchFamily="18" charset="2"/>
              </a:rPr>
              <a:t>0,20)</a:t>
            </a:r>
            <a:endParaRPr lang="en-ID" sz="2400">
              <a:sym typeface="Symbol" panose="05050102010706020507" pitchFamily="18" charset="2"/>
            </a:endParaRP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		= </a:t>
            </a:r>
            <a:r>
              <a:rPr lang="en-ID" sz="2400" smtClean="0">
                <a:sym typeface="Symbol" panose="05050102010706020507" pitchFamily="18" charset="2"/>
              </a:rPr>
              <a:t>0,20</a:t>
            </a:r>
            <a:endParaRPr lang="en-ID" sz="2400">
              <a:sym typeface="Symbol" panose="05050102010706020507" pitchFamily="18" charset="2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29842" y="4404010"/>
            <a:ext cx="4602578" cy="2407732"/>
            <a:chOff x="729842" y="4404010"/>
            <a:chExt cx="4602578" cy="2407732"/>
          </a:xfrm>
        </p:grpSpPr>
        <p:grpSp>
          <p:nvGrpSpPr>
            <p:cNvPr id="32" name="Group 31"/>
            <p:cNvGrpSpPr/>
            <p:nvPr/>
          </p:nvGrpSpPr>
          <p:grpSpPr>
            <a:xfrm>
              <a:off x="729842" y="4404010"/>
              <a:ext cx="4602578" cy="2407732"/>
              <a:chOff x="437409" y="2433320"/>
              <a:chExt cx="5112839" cy="267466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rot="10800000">
                <a:off x="1476393" y="2932144"/>
                <a:ext cx="3679391" cy="153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/>
              <p:cNvGrpSpPr/>
              <p:nvPr/>
            </p:nvGrpSpPr>
            <p:grpSpPr>
              <a:xfrm>
                <a:off x="437409" y="2433320"/>
                <a:ext cx="5112839" cy="2674664"/>
                <a:chOff x="437409" y="2506890"/>
                <a:chExt cx="5112839" cy="2674664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437409" y="2560543"/>
                  <a:ext cx="5112839" cy="2621011"/>
                  <a:chOff x="389431" y="2329315"/>
                  <a:chExt cx="5112839" cy="2621011"/>
                </a:xfrm>
              </p:grpSpPr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413521" y="2329315"/>
                    <a:ext cx="0" cy="23222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1301980" y="4540048"/>
                    <a:ext cx="4194506" cy="15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 flipV="1">
                    <a:off x="2156059" y="2773940"/>
                    <a:ext cx="2262237" cy="1741832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1413522" y="2773940"/>
                    <a:ext cx="742537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rot="5400000" flipH="1" flipV="1">
                    <a:off x="1255279" y="3656611"/>
                    <a:ext cx="1766108" cy="76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988254" y="4540048"/>
                    <a:ext cx="595117" cy="4102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500</a:t>
                    </a:r>
                    <a:endParaRPr lang="en-ID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197580" y="4515772"/>
                    <a:ext cx="725109" cy="4102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1200</a:t>
                    </a:r>
                    <a:endParaRPr lang="en-ID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389431" y="3177943"/>
                    <a:ext cx="744697" cy="51284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514350" indent="-514350">
                      <a:buNone/>
                    </a:pPr>
                    <a:r>
                      <a:rPr lang="en-US" sz="2400">
                        <a:latin typeface="Calibri" panose="020F0502020204030204" pitchFamily="34" charset="0"/>
                        <a:cs typeface="Calibri" panose="020F0502020204030204" pitchFamily="34" charset="0"/>
                        <a:sym typeface="Symbol"/>
                      </a:rPr>
                      <a:t></a:t>
                    </a:r>
                    <a:r>
                      <a:rPr lang="en-US" sz="2400" smtClean="0">
                        <a:latin typeface="Calibri" panose="020F0502020204030204" pitchFamily="34" charset="0"/>
                        <a:cs typeface="Calibri" panose="020F0502020204030204" pitchFamily="34" charset="0"/>
                        <a:sym typeface="Symbol"/>
                      </a:rPr>
                      <a:t>(z)</a:t>
                    </a:r>
                    <a:endParaRPr lang="en-US" sz="2400" dirty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endParaRP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161797" y="4034982"/>
                    <a:ext cx="340473" cy="5128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z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108136" y="4428669"/>
                    <a:ext cx="328497" cy="4458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108135" y="2510718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464741" y="3006006"/>
                  <a:ext cx="739296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1702057" y="2506890"/>
                  <a:ext cx="973982" cy="37608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LAMBAT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9" name="Straight Connector 38"/>
              <p:cNvCxnSpPr/>
              <p:nvPr/>
            </p:nvCxnSpPr>
            <p:spPr>
              <a:xfrm flipH="1">
                <a:off x="2180746" y="2930611"/>
                <a:ext cx="2250132" cy="1767641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 flipH="1" flipV="1">
                <a:off x="3558412" y="3814815"/>
                <a:ext cx="1766108" cy="76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4430878" y="2930611"/>
                <a:ext cx="739296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4507331" y="2451272"/>
                <a:ext cx="763502" cy="376088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CEPAT</a:t>
                </a:r>
                <a:endParaRPr lang="en-ID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171803" y="5954771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latin typeface="Calibri" panose="020F0502020204030204" pitchFamily="34" charset="0"/>
                  <a:cs typeface="Calibri" panose="020F0502020204030204" pitchFamily="34" charset="0"/>
                </a:rPr>
                <a:t>0,20</a:t>
              </a:r>
              <a:endParaRPr lang="en-ID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76396" y="5765032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latin typeface="Calibri" panose="020F0502020204030204" pitchFamily="34" charset="0"/>
                  <a:cs typeface="Calibri" panose="020F0502020204030204" pitchFamily="34" charset="0"/>
                </a:rPr>
                <a:t>0,25</a:t>
              </a:r>
              <a:endParaRPr lang="en-ID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1622585" y="6122751"/>
              <a:ext cx="3403341" cy="0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644114" y="5975791"/>
              <a:ext cx="3403341" cy="0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322363" y="4382157"/>
            <a:ext cx="4602578" cy="2407732"/>
            <a:chOff x="5322363" y="4382157"/>
            <a:chExt cx="4602578" cy="2407732"/>
          </a:xfrm>
        </p:grpSpPr>
        <p:grpSp>
          <p:nvGrpSpPr>
            <p:cNvPr id="57" name="Group 56"/>
            <p:cNvGrpSpPr/>
            <p:nvPr/>
          </p:nvGrpSpPr>
          <p:grpSpPr>
            <a:xfrm>
              <a:off x="5322363" y="4382157"/>
              <a:ext cx="4602578" cy="2407732"/>
              <a:chOff x="729842" y="4404010"/>
              <a:chExt cx="4602578" cy="2407732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29842" y="4404010"/>
                <a:ext cx="4602578" cy="2407732"/>
                <a:chOff x="437409" y="2433320"/>
                <a:chExt cx="5112839" cy="2674664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rot="10800000">
                  <a:off x="1476393" y="2932144"/>
                  <a:ext cx="3679391" cy="153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" name="Group 63"/>
                <p:cNvGrpSpPr/>
                <p:nvPr/>
              </p:nvGrpSpPr>
              <p:grpSpPr>
                <a:xfrm>
                  <a:off x="437409" y="2433320"/>
                  <a:ext cx="5112839" cy="2674664"/>
                  <a:chOff x="437409" y="2506890"/>
                  <a:chExt cx="5112839" cy="2674664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437409" y="2560543"/>
                    <a:ext cx="5112839" cy="2621011"/>
                    <a:chOff x="389431" y="2329315"/>
                    <a:chExt cx="5112839" cy="2621011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>
                      <a:off x="1413521" y="2329315"/>
                      <a:ext cx="0" cy="232227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>
                      <a:off x="1301980" y="4540048"/>
                      <a:ext cx="4194506" cy="153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flipH="1" flipV="1">
                      <a:off x="2156059" y="2773940"/>
                      <a:ext cx="2262237" cy="1741832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 flipH="1">
                      <a:off x="1413522" y="2773940"/>
                      <a:ext cx="742537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rot="5400000" flipH="1" flipV="1">
                      <a:off x="1255279" y="3656611"/>
                      <a:ext cx="1766108" cy="767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988254" y="4540048"/>
                      <a:ext cx="595117" cy="41027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4197580" y="4515772"/>
                      <a:ext cx="725109" cy="41027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1200</a:t>
                      </a:r>
                      <a:endParaRPr lang="en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389431" y="3177943"/>
                      <a:ext cx="744697" cy="51284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514350" indent="-514350">
                        <a:buNone/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</a:t>
                      </a:r>
                      <a:r>
                        <a:rPr lang="en-US" sz="2400" smtClean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(z)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/>
                      </a:endParaRPr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5161797" y="4034982"/>
                      <a:ext cx="340473" cy="51284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1108136" y="4428669"/>
                      <a:ext cx="328497" cy="4458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1108135" y="2510718"/>
                      <a:ext cx="34015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1464741" y="3006006"/>
                    <a:ext cx="739296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702057" y="2506890"/>
                    <a:ext cx="973982" cy="37608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160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LAMBAT</a:t>
                    </a:r>
                    <a:endParaRPr lang="en-ID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180746" y="2930611"/>
                  <a:ext cx="2250132" cy="1767641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rot="5400000" flipH="1" flipV="1">
                  <a:off x="3558412" y="3814815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4430878" y="2930611"/>
                  <a:ext cx="739296" cy="0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4507331" y="2451272"/>
                  <a:ext cx="763502" cy="376088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CEPAT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1171803" y="5992871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0,20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176396" y="5777732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0,25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flipH="1">
                <a:off x="1622585" y="6160851"/>
                <a:ext cx="3403341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1644114" y="6013891"/>
                <a:ext cx="3403341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Freeform 84"/>
            <p:cNvSpPr/>
            <p:nvPr/>
          </p:nvSpPr>
          <p:spPr>
            <a:xfrm>
              <a:off x="6930919" y="6138106"/>
              <a:ext cx="2651879" cy="273600"/>
            </a:xfrm>
            <a:custGeom>
              <a:avLst/>
              <a:gdLst>
                <a:gd name="connsiteX0" fmla="*/ 1732411 w 2651879"/>
                <a:gd name="connsiteY0" fmla="*/ 0 h 273600"/>
                <a:gd name="connsiteX1" fmla="*/ 2651879 w 2651879"/>
                <a:gd name="connsiteY1" fmla="*/ 0 h 273600"/>
                <a:gd name="connsiteX2" fmla="*/ 2651879 w 2651879"/>
                <a:gd name="connsiteY2" fmla="*/ 273600 h 273600"/>
                <a:gd name="connsiteX3" fmla="*/ 1732411 w 2651879"/>
                <a:gd name="connsiteY3" fmla="*/ 273600 h 273600"/>
                <a:gd name="connsiteX4" fmla="*/ 1732411 w 2651879"/>
                <a:gd name="connsiteY4" fmla="*/ 273560 h 273600"/>
                <a:gd name="connsiteX5" fmla="*/ 0 w 2651879"/>
                <a:gd name="connsiteY5" fmla="*/ 273560 h 273600"/>
                <a:gd name="connsiteX6" fmla="*/ 347366 w 2651879"/>
                <a:gd name="connsiteY6" fmla="*/ 892 h 273600"/>
                <a:gd name="connsiteX7" fmla="*/ 1732411 w 2651879"/>
                <a:gd name="connsiteY7" fmla="*/ 892 h 27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1879" h="273600">
                  <a:moveTo>
                    <a:pt x="1732411" y="0"/>
                  </a:moveTo>
                  <a:lnTo>
                    <a:pt x="2651879" y="0"/>
                  </a:lnTo>
                  <a:lnTo>
                    <a:pt x="2651879" y="273600"/>
                  </a:lnTo>
                  <a:lnTo>
                    <a:pt x="1732411" y="273600"/>
                  </a:lnTo>
                  <a:lnTo>
                    <a:pt x="1732411" y="273560"/>
                  </a:lnTo>
                  <a:lnTo>
                    <a:pt x="0" y="273560"/>
                  </a:lnTo>
                  <a:lnTo>
                    <a:pt x="347366" y="892"/>
                  </a:lnTo>
                  <a:lnTo>
                    <a:pt x="1732411" y="89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97619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189616"/>
          </a:xfrm>
        </p:spPr>
        <p:txBody>
          <a:bodyPr/>
          <a:lstStyle/>
          <a:p>
            <a:r>
              <a:rPr lang="en-ID" sz="2400"/>
              <a:t>[R6] Jika pakaian </a:t>
            </a:r>
            <a:r>
              <a:rPr lang="en-ID" sz="2400" b="1"/>
              <a:t>banyak</a:t>
            </a:r>
            <a:r>
              <a:rPr lang="en-ID" sz="2400"/>
              <a:t> dan kekotoran </a:t>
            </a:r>
            <a:r>
              <a:rPr lang="en-ID" sz="2400" b="1"/>
              <a:t>tinggi</a:t>
            </a:r>
            <a:r>
              <a:rPr lang="en-ID" sz="2400"/>
              <a:t>, maka putaran </a:t>
            </a:r>
            <a:r>
              <a:rPr lang="en-ID" sz="2400" b="1"/>
              <a:t>cepat</a:t>
            </a:r>
            <a:endParaRPr lang="en-ID" sz="2400" b="1" smtClean="0"/>
          </a:p>
          <a:p>
            <a:pPr lvl="1"/>
            <a:r>
              <a:rPr lang="en-ID" sz="2400">
                <a:sym typeface="Symbol" panose="05050102010706020507" pitchFamily="18" charset="2"/>
              </a:rPr>
              <a:t>-</a:t>
            </a:r>
            <a:r>
              <a:rPr lang="en-ID" sz="2400" smtClean="0">
                <a:sym typeface="Symbol" panose="05050102010706020507" pitchFamily="18" charset="2"/>
              </a:rPr>
              <a:t>predikat</a:t>
            </a:r>
            <a:r>
              <a:rPr lang="en-ID" sz="2400" baseline="-25000" smtClean="0">
                <a:sym typeface="Symbol" panose="05050102010706020507" pitchFamily="18" charset="2"/>
              </a:rPr>
              <a:t>6</a:t>
            </a:r>
            <a:r>
              <a:rPr lang="en-ID" sz="2400" smtClean="0">
                <a:sym typeface="Symbol" panose="05050102010706020507" pitchFamily="18" charset="2"/>
              </a:rPr>
              <a:t>  	= </a:t>
            </a:r>
            <a:r>
              <a:rPr lang="en-ID" sz="2400">
                <a:sym typeface="Symbol" panose="05050102010706020507" pitchFamily="18" charset="2"/>
              </a:rPr>
              <a:t></a:t>
            </a:r>
            <a:r>
              <a:rPr lang="en-ID" sz="2400" baseline="-25000">
                <a:sym typeface="Symbol" panose="05050102010706020507" pitchFamily="18" charset="2"/>
              </a:rPr>
              <a:t>BANYAK</a:t>
            </a:r>
            <a:r>
              <a:rPr lang="en-ID" sz="2400">
                <a:sym typeface="Symbol" panose="05050102010706020507" pitchFamily="18" charset="2"/>
              </a:rPr>
              <a:t>(x)  </a:t>
            </a:r>
            <a:r>
              <a:rPr lang="en-ID" sz="2400" smtClean="0">
                <a:sym typeface="Symbol" panose="05050102010706020507" pitchFamily="18" charset="2"/>
              </a:rPr>
              <a:t></a:t>
            </a:r>
            <a:r>
              <a:rPr lang="en-ID" sz="2400" baseline="-25000" smtClean="0">
                <a:sym typeface="Symbol" panose="05050102010706020507" pitchFamily="18" charset="2"/>
              </a:rPr>
              <a:t>TINGGI</a:t>
            </a:r>
            <a:r>
              <a:rPr lang="en-ID" sz="2400" smtClean="0">
                <a:sym typeface="Symbol" panose="05050102010706020507" pitchFamily="18" charset="2"/>
              </a:rPr>
              <a:t>(x</a:t>
            </a:r>
            <a:r>
              <a:rPr lang="en-ID" sz="2400">
                <a:sym typeface="Symbol" panose="05050102010706020507" pitchFamily="18" charset="2"/>
              </a:rPr>
              <a:t>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	   	= min(</a:t>
            </a:r>
            <a:r>
              <a:rPr lang="en-ID" sz="2400" baseline="-25000">
                <a:sym typeface="Symbol" panose="05050102010706020507" pitchFamily="18" charset="2"/>
              </a:rPr>
              <a:t>BANYAK</a:t>
            </a:r>
            <a:r>
              <a:rPr lang="en-ID" sz="2400">
                <a:sym typeface="Symbol" panose="05050102010706020507" pitchFamily="18" charset="2"/>
              </a:rPr>
              <a:t>(50); </a:t>
            </a:r>
            <a:r>
              <a:rPr lang="en-ID" sz="2400" smtClean="0">
                <a:sym typeface="Symbol" panose="05050102010706020507" pitchFamily="18" charset="2"/>
              </a:rPr>
              <a:t></a:t>
            </a:r>
            <a:r>
              <a:rPr lang="en-ID" sz="2400" baseline="-25000" smtClean="0">
                <a:sym typeface="Symbol" panose="05050102010706020507" pitchFamily="18" charset="2"/>
              </a:rPr>
              <a:t>TINGGI</a:t>
            </a:r>
            <a:r>
              <a:rPr lang="en-ID" sz="2400" smtClean="0">
                <a:sym typeface="Symbol" panose="05050102010706020507" pitchFamily="18" charset="2"/>
              </a:rPr>
              <a:t>(58</a:t>
            </a:r>
            <a:r>
              <a:rPr lang="en-ID" sz="2400">
                <a:sym typeface="Symbol" panose="05050102010706020507" pitchFamily="18" charset="2"/>
              </a:rPr>
              <a:t>))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		= min(0,25; </a:t>
            </a:r>
            <a:r>
              <a:rPr lang="en-ID" sz="2400" smtClean="0">
                <a:sym typeface="Symbol" panose="05050102010706020507" pitchFamily="18" charset="2"/>
              </a:rPr>
              <a:t>0,80)</a:t>
            </a:r>
            <a:endParaRPr lang="en-ID" sz="2400">
              <a:sym typeface="Symbol" panose="05050102010706020507" pitchFamily="18" charset="2"/>
            </a:endParaRP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		= </a:t>
            </a:r>
            <a:r>
              <a:rPr lang="en-ID" sz="2400" smtClean="0">
                <a:sym typeface="Symbol" panose="05050102010706020507" pitchFamily="18" charset="2"/>
              </a:rPr>
              <a:t>0,25</a:t>
            </a:r>
            <a:endParaRPr lang="en-ID" sz="2400">
              <a:sym typeface="Symbol" panose="05050102010706020507" pitchFamily="18" charset="2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29842" y="4404010"/>
            <a:ext cx="4602578" cy="2407732"/>
            <a:chOff x="729842" y="4404010"/>
            <a:chExt cx="4602578" cy="2407732"/>
          </a:xfrm>
        </p:grpSpPr>
        <p:grpSp>
          <p:nvGrpSpPr>
            <p:cNvPr id="32" name="Group 31"/>
            <p:cNvGrpSpPr/>
            <p:nvPr/>
          </p:nvGrpSpPr>
          <p:grpSpPr>
            <a:xfrm>
              <a:off x="729842" y="4404010"/>
              <a:ext cx="4602578" cy="2407732"/>
              <a:chOff x="437409" y="2433320"/>
              <a:chExt cx="5112839" cy="267466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rot="10800000">
                <a:off x="1476393" y="2932144"/>
                <a:ext cx="3679391" cy="153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/>
              <p:cNvGrpSpPr/>
              <p:nvPr/>
            </p:nvGrpSpPr>
            <p:grpSpPr>
              <a:xfrm>
                <a:off x="437409" y="2433320"/>
                <a:ext cx="5112839" cy="2674664"/>
                <a:chOff x="437409" y="2506890"/>
                <a:chExt cx="5112839" cy="2674664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437409" y="2560543"/>
                  <a:ext cx="5112839" cy="2621011"/>
                  <a:chOff x="389431" y="2329315"/>
                  <a:chExt cx="5112839" cy="2621011"/>
                </a:xfrm>
              </p:grpSpPr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413521" y="2329315"/>
                    <a:ext cx="0" cy="23222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1301980" y="4540048"/>
                    <a:ext cx="4194506" cy="15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 flipV="1">
                    <a:off x="2156059" y="2773940"/>
                    <a:ext cx="2262237" cy="1741832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1413522" y="2773940"/>
                    <a:ext cx="742537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rot="5400000" flipH="1" flipV="1">
                    <a:off x="1255279" y="3656611"/>
                    <a:ext cx="1766108" cy="76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988254" y="4540048"/>
                    <a:ext cx="595117" cy="4102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500</a:t>
                    </a:r>
                    <a:endParaRPr lang="en-ID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197580" y="4515772"/>
                    <a:ext cx="725109" cy="4102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1200</a:t>
                    </a:r>
                    <a:endParaRPr lang="en-ID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389431" y="3177943"/>
                    <a:ext cx="744697" cy="51284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514350" indent="-514350">
                      <a:buNone/>
                    </a:pPr>
                    <a:r>
                      <a:rPr lang="en-US" sz="2400">
                        <a:latin typeface="Calibri" panose="020F0502020204030204" pitchFamily="34" charset="0"/>
                        <a:cs typeface="Calibri" panose="020F0502020204030204" pitchFamily="34" charset="0"/>
                        <a:sym typeface="Symbol"/>
                      </a:rPr>
                      <a:t></a:t>
                    </a:r>
                    <a:r>
                      <a:rPr lang="en-US" sz="2400" smtClean="0">
                        <a:latin typeface="Calibri" panose="020F0502020204030204" pitchFamily="34" charset="0"/>
                        <a:cs typeface="Calibri" panose="020F0502020204030204" pitchFamily="34" charset="0"/>
                        <a:sym typeface="Symbol"/>
                      </a:rPr>
                      <a:t>(z)</a:t>
                    </a:r>
                    <a:endParaRPr lang="en-US" sz="2400" dirty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endParaRP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161797" y="4034982"/>
                    <a:ext cx="340473" cy="5128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z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108136" y="4428669"/>
                    <a:ext cx="328497" cy="4458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108135" y="2510718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464741" y="3006006"/>
                  <a:ext cx="739296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1702057" y="2506890"/>
                  <a:ext cx="973982" cy="37608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LAMBAT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9" name="Straight Connector 38"/>
              <p:cNvCxnSpPr/>
              <p:nvPr/>
            </p:nvCxnSpPr>
            <p:spPr>
              <a:xfrm flipH="1">
                <a:off x="2180746" y="2930611"/>
                <a:ext cx="2250132" cy="1767641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 flipH="1" flipV="1">
                <a:off x="3558412" y="3814815"/>
                <a:ext cx="1766108" cy="76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4430878" y="2930611"/>
                <a:ext cx="739296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4507331" y="2451272"/>
                <a:ext cx="763502" cy="376088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CEPAT</a:t>
                </a:r>
                <a:endParaRPr lang="en-ID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171803" y="5050884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latin typeface="Calibri" panose="020F0502020204030204" pitchFamily="34" charset="0"/>
                  <a:cs typeface="Calibri" panose="020F0502020204030204" pitchFamily="34" charset="0"/>
                </a:rPr>
                <a:t>0,80</a:t>
              </a:r>
              <a:endParaRPr lang="en-ID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76396" y="5765032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latin typeface="Calibri" panose="020F0502020204030204" pitchFamily="34" charset="0"/>
                  <a:cs typeface="Calibri" panose="020F0502020204030204" pitchFamily="34" charset="0"/>
                </a:rPr>
                <a:t>0,25</a:t>
              </a:r>
              <a:endParaRPr lang="en-ID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1622585" y="5218864"/>
              <a:ext cx="3403341" cy="0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644114" y="5975791"/>
              <a:ext cx="3403341" cy="0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322363" y="4382157"/>
            <a:ext cx="4602578" cy="2407732"/>
            <a:chOff x="5322363" y="4382157"/>
            <a:chExt cx="4602578" cy="2407732"/>
          </a:xfrm>
        </p:grpSpPr>
        <p:grpSp>
          <p:nvGrpSpPr>
            <p:cNvPr id="57" name="Group 56"/>
            <p:cNvGrpSpPr/>
            <p:nvPr/>
          </p:nvGrpSpPr>
          <p:grpSpPr>
            <a:xfrm>
              <a:off x="5322363" y="4382157"/>
              <a:ext cx="4602578" cy="2407732"/>
              <a:chOff x="729842" y="4404010"/>
              <a:chExt cx="4602578" cy="2407732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29842" y="4404010"/>
                <a:ext cx="4602578" cy="2407732"/>
                <a:chOff x="437409" y="2433320"/>
                <a:chExt cx="5112839" cy="2674664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rot="10800000">
                  <a:off x="1476393" y="2932144"/>
                  <a:ext cx="3679391" cy="153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" name="Group 63"/>
                <p:cNvGrpSpPr/>
                <p:nvPr/>
              </p:nvGrpSpPr>
              <p:grpSpPr>
                <a:xfrm>
                  <a:off x="437409" y="2433320"/>
                  <a:ext cx="5112839" cy="2674664"/>
                  <a:chOff x="437409" y="2506890"/>
                  <a:chExt cx="5112839" cy="2674664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437409" y="2560543"/>
                    <a:ext cx="5112839" cy="2621011"/>
                    <a:chOff x="389431" y="2329315"/>
                    <a:chExt cx="5112839" cy="2621011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>
                      <a:off x="1413521" y="2329315"/>
                      <a:ext cx="0" cy="232227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>
                      <a:off x="1301980" y="4540048"/>
                      <a:ext cx="4194506" cy="153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flipH="1" flipV="1">
                      <a:off x="2156059" y="2773940"/>
                      <a:ext cx="2262237" cy="1741832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 flipH="1">
                      <a:off x="1413522" y="2773940"/>
                      <a:ext cx="742537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rot="5400000" flipH="1" flipV="1">
                      <a:off x="1255279" y="3656611"/>
                      <a:ext cx="1766108" cy="767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988254" y="4540048"/>
                      <a:ext cx="595117" cy="41027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4197580" y="4515772"/>
                      <a:ext cx="725109" cy="41027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1200</a:t>
                      </a:r>
                      <a:endParaRPr lang="en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389431" y="3177943"/>
                      <a:ext cx="744697" cy="51284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514350" indent="-514350">
                        <a:buNone/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</a:t>
                      </a:r>
                      <a:r>
                        <a:rPr lang="en-US" sz="2400" smtClean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/>
                        </a:rPr>
                        <a:t>(z)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/>
                      </a:endParaRPr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5161797" y="4034982"/>
                      <a:ext cx="340473" cy="51284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1108136" y="4428669"/>
                      <a:ext cx="328497" cy="4458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1108135" y="2510718"/>
                      <a:ext cx="34015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1464741" y="3006006"/>
                    <a:ext cx="739296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702057" y="2506890"/>
                    <a:ext cx="973982" cy="37608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160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LAMBAT</a:t>
                    </a:r>
                    <a:endParaRPr lang="en-ID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180746" y="2930611"/>
                  <a:ext cx="2250132" cy="1767641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rot="5400000" flipH="1" flipV="1">
                  <a:off x="3558412" y="3814815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4430878" y="2930611"/>
                  <a:ext cx="739296" cy="0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4507331" y="2451272"/>
                  <a:ext cx="763502" cy="376088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CEPAT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1171803" y="5057451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0,80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176396" y="5777732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0,25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flipH="1">
                <a:off x="1622585" y="5225431"/>
                <a:ext cx="3403341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1644114" y="6013891"/>
                <a:ext cx="3403341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Flowchart: Manual Input 83"/>
            <p:cNvSpPr/>
            <p:nvPr/>
          </p:nvSpPr>
          <p:spPr>
            <a:xfrm rot="16200000" flipH="1">
              <a:off x="8066096" y="4859315"/>
              <a:ext cx="398124" cy="2706578"/>
            </a:xfrm>
            <a:prstGeom prst="flowChartManualInpu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1068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grpSp>
        <p:nvGrpSpPr>
          <p:cNvPr id="6" name="Group 5"/>
          <p:cNvGrpSpPr/>
          <p:nvPr/>
        </p:nvGrpSpPr>
        <p:grpSpPr>
          <a:xfrm>
            <a:off x="8075963" y="4446691"/>
            <a:ext cx="3972062" cy="2301156"/>
            <a:chOff x="7892001" y="4340115"/>
            <a:chExt cx="4156024" cy="2407732"/>
          </a:xfrm>
        </p:grpSpPr>
        <p:grpSp>
          <p:nvGrpSpPr>
            <p:cNvPr id="57" name="Group 56"/>
            <p:cNvGrpSpPr/>
            <p:nvPr/>
          </p:nvGrpSpPr>
          <p:grpSpPr>
            <a:xfrm>
              <a:off x="7892001" y="4340115"/>
              <a:ext cx="4156024" cy="2407732"/>
              <a:chOff x="1176396" y="4404010"/>
              <a:chExt cx="4156024" cy="2407732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376819" y="4404010"/>
                <a:ext cx="3955601" cy="2407732"/>
                <a:chOff x="1156113" y="2433320"/>
                <a:chExt cx="4394135" cy="2674664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rot="10800000">
                  <a:off x="1476393" y="2932144"/>
                  <a:ext cx="3679391" cy="153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" name="Group 63"/>
                <p:cNvGrpSpPr/>
                <p:nvPr/>
              </p:nvGrpSpPr>
              <p:grpSpPr>
                <a:xfrm>
                  <a:off x="1156113" y="2433320"/>
                  <a:ext cx="4394135" cy="2674664"/>
                  <a:chOff x="1156113" y="2506890"/>
                  <a:chExt cx="4394135" cy="2674664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1156113" y="2560543"/>
                    <a:ext cx="4394135" cy="2621011"/>
                    <a:chOff x="1108135" y="2329315"/>
                    <a:chExt cx="4394135" cy="2621011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>
                      <a:off x="1413521" y="2329315"/>
                      <a:ext cx="0" cy="232227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>
                      <a:off x="1301980" y="4540048"/>
                      <a:ext cx="4194506" cy="153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flipH="1" flipV="1">
                      <a:off x="2156059" y="2773940"/>
                      <a:ext cx="2262237" cy="1741832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 flipH="1">
                      <a:off x="1413522" y="2773940"/>
                      <a:ext cx="742537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rot="5400000" flipH="1" flipV="1">
                      <a:off x="1255279" y="3656611"/>
                      <a:ext cx="1766108" cy="767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988254" y="4540048"/>
                      <a:ext cx="595117" cy="41027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4197580" y="4515772"/>
                      <a:ext cx="725109" cy="41027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1200</a:t>
                      </a:r>
                      <a:endParaRPr lang="en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5161797" y="4034982"/>
                      <a:ext cx="340473" cy="51284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1108136" y="4428669"/>
                      <a:ext cx="328497" cy="4458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1108135" y="2510718"/>
                      <a:ext cx="34015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1464741" y="3006006"/>
                    <a:ext cx="739296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702057" y="2506890"/>
                    <a:ext cx="973982" cy="37608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160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LAMBAT</a:t>
                    </a:r>
                    <a:endParaRPr lang="en-ID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180746" y="2930611"/>
                  <a:ext cx="2250132" cy="1767641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rot="5400000" flipH="1" flipV="1">
                  <a:off x="3558412" y="3814815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4430878" y="2930611"/>
                  <a:ext cx="739296" cy="0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4507331" y="2451272"/>
                  <a:ext cx="763502" cy="376088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CEPAT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1176396" y="5777732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0,25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1644114" y="6013891"/>
                <a:ext cx="3403341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Flowchart: Manual Input 83"/>
            <p:cNvSpPr/>
            <p:nvPr/>
          </p:nvSpPr>
          <p:spPr>
            <a:xfrm rot="16200000" flipH="1">
              <a:off x="10189180" y="4817273"/>
              <a:ext cx="398124" cy="2706578"/>
            </a:xfrm>
            <a:prstGeom prst="flowChartManualInpu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00677" y="4492852"/>
            <a:ext cx="3895244" cy="2254162"/>
            <a:chOff x="3241324" y="4318262"/>
            <a:chExt cx="4160617" cy="2407732"/>
          </a:xfrm>
        </p:grpSpPr>
        <p:grpSp>
          <p:nvGrpSpPr>
            <p:cNvPr id="83" name="Group 82"/>
            <p:cNvGrpSpPr/>
            <p:nvPr/>
          </p:nvGrpSpPr>
          <p:grpSpPr>
            <a:xfrm>
              <a:off x="3241324" y="4318262"/>
              <a:ext cx="4160617" cy="2407732"/>
              <a:chOff x="1171803" y="4404010"/>
              <a:chExt cx="4160617" cy="2407732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376819" y="4404010"/>
                <a:ext cx="3955601" cy="2407732"/>
                <a:chOff x="1156113" y="2433320"/>
                <a:chExt cx="4394135" cy="2674664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 rot="10800000">
                  <a:off x="1476393" y="2932144"/>
                  <a:ext cx="3679391" cy="153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Group 90"/>
                <p:cNvGrpSpPr/>
                <p:nvPr/>
              </p:nvGrpSpPr>
              <p:grpSpPr>
                <a:xfrm>
                  <a:off x="1156113" y="2433320"/>
                  <a:ext cx="4394135" cy="2674664"/>
                  <a:chOff x="1156113" y="2506890"/>
                  <a:chExt cx="4394135" cy="2674664"/>
                </a:xfrm>
              </p:grpSpPr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1156113" y="2560543"/>
                    <a:ext cx="4394135" cy="2621011"/>
                    <a:chOff x="1108135" y="2329315"/>
                    <a:chExt cx="4394135" cy="2621011"/>
                  </a:xfrm>
                </p:grpSpPr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1413521" y="2329315"/>
                      <a:ext cx="0" cy="232227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>
                      <a:off x="1301980" y="4540048"/>
                      <a:ext cx="4194506" cy="153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 flipH="1" flipV="1">
                      <a:off x="2156059" y="2773940"/>
                      <a:ext cx="2262237" cy="1741832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/>
                    <p:cNvCxnSpPr/>
                    <p:nvPr/>
                  </p:nvCxnSpPr>
                  <p:spPr>
                    <a:xfrm flipH="1">
                      <a:off x="1413522" y="2773940"/>
                      <a:ext cx="742537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rot="5400000" flipH="1" flipV="1">
                      <a:off x="1255279" y="3656611"/>
                      <a:ext cx="1766108" cy="767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1988254" y="4540048"/>
                      <a:ext cx="595117" cy="41027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4197580" y="4515772"/>
                      <a:ext cx="725109" cy="41027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1200</a:t>
                      </a:r>
                      <a:endParaRPr lang="en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5161797" y="4034982"/>
                      <a:ext cx="340473" cy="51284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1108136" y="4428669"/>
                      <a:ext cx="328497" cy="4458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1108135" y="2510718"/>
                      <a:ext cx="34015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cxnSp>
                <p:nvCxnSpPr>
                  <p:cNvPr id="97" name="Straight Connector 96"/>
                  <p:cNvCxnSpPr/>
                  <p:nvPr/>
                </p:nvCxnSpPr>
                <p:spPr>
                  <a:xfrm flipH="1">
                    <a:off x="1464741" y="3006006"/>
                    <a:ext cx="739296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702057" y="2506890"/>
                    <a:ext cx="973982" cy="37608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160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LAMBAT</a:t>
                    </a:r>
                    <a:endParaRPr lang="en-ID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92" name="Straight Connector 91"/>
                <p:cNvCxnSpPr/>
                <p:nvPr/>
              </p:nvCxnSpPr>
              <p:spPr>
                <a:xfrm flipH="1">
                  <a:off x="2180746" y="2930611"/>
                  <a:ext cx="2250132" cy="1767641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rot="5400000" flipH="1" flipV="1">
                  <a:off x="3558412" y="3814815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4430878" y="2930611"/>
                  <a:ext cx="739296" cy="0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4507331" y="2451272"/>
                  <a:ext cx="763502" cy="376088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CEPAT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1171803" y="5992871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0,20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flipH="1">
                <a:off x="1622585" y="6160851"/>
                <a:ext cx="3403341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Freeform 109"/>
            <p:cNvSpPr/>
            <p:nvPr/>
          </p:nvSpPr>
          <p:spPr>
            <a:xfrm>
              <a:off x="4407919" y="6074211"/>
              <a:ext cx="2651879" cy="273600"/>
            </a:xfrm>
            <a:custGeom>
              <a:avLst/>
              <a:gdLst>
                <a:gd name="connsiteX0" fmla="*/ 1732411 w 2651879"/>
                <a:gd name="connsiteY0" fmla="*/ 0 h 273600"/>
                <a:gd name="connsiteX1" fmla="*/ 2651879 w 2651879"/>
                <a:gd name="connsiteY1" fmla="*/ 0 h 273600"/>
                <a:gd name="connsiteX2" fmla="*/ 2651879 w 2651879"/>
                <a:gd name="connsiteY2" fmla="*/ 273600 h 273600"/>
                <a:gd name="connsiteX3" fmla="*/ 1732411 w 2651879"/>
                <a:gd name="connsiteY3" fmla="*/ 273600 h 273600"/>
                <a:gd name="connsiteX4" fmla="*/ 1732411 w 2651879"/>
                <a:gd name="connsiteY4" fmla="*/ 273560 h 273600"/>
                <a:gd name="connsiteX5" fmla="*/ 0 w 2651879"/>
                <a:gd name="connsiteY5" fmla="*/ 273560 h 273600"/>
                <a:gd name="connsiteX6" fmla="*/ 347366 w 2651879"/>
                <a:gd name="connsiteY6" fmla="*/ 892 h 273600"/>
                <a:gd name="connsiteX7" fmla="*/ 1732411 w 2651879"/>
                <a:gd name="connsiteY7" fmla="*/ 892 h 27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1879" h="273600">
                  <a:moveTo>
                    <a:pt x="1732411" y="0"/>
                  </a:moveTo>
                  <a:lnTo>
                    <a:pt x="2651879" y="0"/>
                  </a:lnTo>
                  <a:lnTo>
                    <a:pt x="2651879" y="273600"/>
                  </a:lnTo>
                  <a:lnTo>
                    <a:pt x="1732411" y="273600"/>
                  </a:lnTo>
                  <a:lnTo>
                    <a:pt x="1732411" y="273560"/>
                  </a:lnTo>
                  <a:lnTo>
                    <a:pt x="0" y="273560"/>
                  </a:lnTo>
                  <a:lnTo>
                    <a:pt x="347366" y="892"/>
                  </a:lnTo>
                  <a:lnTo>
                    <a:pt x="1732411" y="89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13806" y="4492852"/>
            <a:ext cx="3712327" cy="2290392"/>
            <a:chOff x="1156113" y="2433320"/>
            <a:chExt cx="4418455" cy="2726051"/>
          </a:xfrm>
        </p:grpSpPr>
        <p:cxnSp>
          <p:nvCxnSpPr>
            <p:cNvPr id="112" name="Straight Connector 111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>
            <a:xfrm>
              <a:off x="1156113" y="2433320"/>
              <a:ext cx="4418455" cy="2726051"/>
              <a:chOff x="1156113" y="2506890"/>
              <a:chExt cx="4418455" cy="2726051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156113" y="2560543"/>
                <a:ext cx="4418455" cy="2672398"/>
                <a:chOff x="1108135" y="2329315"/>
                <a:chExt cx="4418455" cy="2672398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/>
                <p:cNvSpPr txBox="1"/>
                <p:nvPr/>
              </p:nvSpPr>
              <p:spPr>
                <a:xfrm>
                  <a:off x="1988253" y="4540048"/>
                  <a:ext cx="6511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4197580" y="4515772"/>
                  <a:ext cx="8066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1200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161797" y="4034983"/>
                  <a:ext cx="364793" cy="549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z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19" name="Straight Connector 118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1702057" y="2506890"/>
                <a:ext cx="973982" cy="376088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LAMBAT</a:t>
                </a:r>
                <a:endParaRPr lang="en-ID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4" name="Straight Connector 113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4507331" y="2451272"/>
              <a:ext cx="763502" cy="376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CEPAT</a:t>
              </a:r>
              <a:endParaRPr lang="en-ID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075963" y="1809750"/>
            <a:ext cx="3975700" cy="2300721"/>
            <a:chOff x="6408186" y="1535170"/>
            <a:chExt cx="4160617" cy="2407732"/>
          </a:xfrm>
        </p:grpSpPr>
        <p:grpSp>
          <p:nvGrpSpPr>
            <p:cNvPr id="132" name="Group 131"/>
            <p:cNvGrpSpPr/>
            <p:nvPr/>
          </p:nvGrpSpPr>
          <p:grpSpPr>
            <a:xfrm>
              <a:off x="6408186" y="1535170"/>
              <a:ext cx="4160617" cy="2407732"/>
              <a:chOff x="1171803" y="4404010"/>
              <a:chExt cx="4160617" cy="24077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1376819" y="4404010"/>
                <a:ext cx="3955601" cy="2407732"/>
                <a:chOff x="1156113" y="2433320"/>
                <a:chExt cx="4394135" cy="2674664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 rot="10800000">
                  <a:off x="1476393" y="2932144"/>
                  <a:ext cx="3679391" cy="153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9" name="Group 138"/>
                <p:cNvGrpSpPr/>
                <p:nvPr/>
              </p:nvGrpSpPr>
              <p:grpSpPr>
                <a:xfrm>
                  <a:off x="1156113" y="2433320"/>
                  <a:ext cx="4394135" cy="2674664"/>
                  <a:chOff x="1156113" y="2506890"/>
                  <a:chExt cx="4394135" cy="2674664"/>
                </a:xfrm>
              </p:grpSpPr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1156113" y="2560543"/>
                    <a:ext cx="4394135" cy="2621011"/>
                    <a:chOff x="1108135" y="2329315"/>
                    <a:chExt cx="4394135" cy="2621011"/>
                  </a:xfrm>
                </p:grpSpPr>
                <p:cxnSp>
                  <p:nvCxnSpPr>
                    <p:cNvPr id="147" name="Straight Connector 146"/>
                    <p:cNvCxnSpPr/>
                    <p:nvPr/>
                  </p:nvCxnSpPr>
                  <p:spPr>
                    <a:xfrm>
                      <a:off x="1413521" y="2329315"/>
                      <a:ext cx="0" cy="232227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Straight Connector 147"/>
                    <p:cNvCxnSpPr/>
                    <p:nvPr/>
                  </p:nvCxnSpPr>
                  <p:spPr>
                    <a:xfrm>
                      <a:off x="1301980" y="4540048"/>
                      <a:ext cx="4194506" cy="153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Straight Connector 148"/>
                    <p:cNvCxnSpPr/>
                    <p:nvPr/>
                  </p:nvCxnSpPr>
                  <p:spPr>
                    <a:xfrm flipH="1" flipV="1">
                      <a:off x="2156059" y="2773940"/>
                      <a:ext cx="2262237" cy="1741832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Straight Connector 149"/>
                    <p:cNvCxnSpPr/>
                    <p:nvPr/>
                  </p:nvCxnSpPr>
                  <p:spPr>
                    <a:xfrm flipH="1">
                      <a:off x="1413522" y="2773940"/>
                      <a:ext cx="742537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rot="5400000" flipH="1" flipV="1">
                      <a:off x="1255279" y="3656611"/>
                      <a:ext cx="1766108" cy="767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1988254" y="4540048"/>
                      <a:ext cx="595117" cy="41027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3" name="TextBox 152"/>
                    <p:cNvSpPr txBox="1"/>
                    <p:nvPr/>
                  </p:nvSpPr>
                  <p:spPr>
                    <a:xfrm>
                      <a:off x="4197580" y="4515772"/>
                      <a:ext cx="725109" cy="41027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1200</a:t>
                      </a:r>
                      <a:endParaRPr lang="en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5161797" y="4034982"/>
                      <a:ext cx="340473" cy="51284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1108136" y="4428669"/>
                      <a:ext cx="328497" cy="4458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1108135" y="2510718"/>
                      <a:ext cx="34015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1464741" y="3006006"/>
                    <a:ext cx="739296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1702057" y="2506890"/>
                    <a:ext cx="973982" cy="37608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160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LAMBAT</a:t>
                    </a:r>
                    <a:endParaRPr lang="en-ID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2180746" y="2930611"/>
                  <a:ext cx="2250132" cy="1767641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rot="5400000" flipH="1" flipV="1">
                  <a:off x="3558412" y="3814815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H="1">
                  <a:off x="4430878" y="2930611"/>
                  <a:ext cx="739296" cy="0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TextBox 142"/>
                <p:cNvSpPr txBox="1"/>
                <p:nvPr/>
              </p:nvSpPr>
              <p:spPr>
                <a:xfrm>
                  <a:off x="4507331" y="2451272"/>
                  <a:ext cx="763502" cy="376088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CEPAT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1171803" y="5141971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0,75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36" name="Straight Connector 135"/>
              <p:cNvCxnSpPr/>
              <p:nvPr/>
            </p:nvCxnSpPr>
            <p:spPr>
              <a:xfrm flipH="1">
                <a:off x="1622585" y="5309951"/>
                <a:ext cx="3403341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Freeform 157"/>
            <p:cNvSpPr/>
            <p:nvPr/>
          </p:nvSpPr>
          <p:spPr>
            <a:xfrm rot="16200000" flipH="1">
              <a:off x="8357057" y="1695953"/>
              <a:ext cx="1099800" cy="2613503"/>
            </a:xfrm>
            <a:custGeom>
              <a:avLst/>
              <a:gdLst>
                <a:gd name="connsiteX0" fmla="*/ 361347 w 1099800"/>
                <a:gd name="connsiteY0" fmla="*/ 945356 h 2613503"/>
                <a:gd name="connsiteX1" fmla="*/ 361347 w 1099800"/>
                <a:gd name="connsiteY1" fmla="*/ 2613500 h 2613503"/>
                <a:gd name="connsiteX2" fmla="*/ 687959 w 1099800"/>
                <a:gd name="connsiteY2" fmla="*/ 2613500 h 2613503"/>
                <a:gd name="connsiteX3" fmla="*/ 687959 w 1099800"/>
                <a:gd name="connsiteY3" fmla="*/ 2613503 h 2613503"/>
                <a:gd name="connsiteX4" fmla="*/ 1099800 w 1099800"/>
                <a:gd name="connsiteY4" fmla="*/ 2613503 h 2613503"/>
                <a:gd name="connsiteX5" fmla="*/ 1099800 w 1099800"/>
                <a:gd name="connsiteY5" fmla="*/ 0 h 2613503"/>
                <a:gd name="connsiteX6" fmla="*/ 687959 w 1099800"/>
                <a:gd name="connsiteY6" fmla="*/ 522700 h 2613503"/>
                <a:gd name="connsiteX7" fmla="*/ 687959 w 1099800"/>
                <a:gd name="connsiteY7" fmla="*/ 529543 h 2613503"/>
                <a:gd name="connsiteX8" fmla="*/ 0 w 1099800"/>
                <a:gd name="connsiteY8" fmla="*/ 1391183 h 2613503"/>
                <a:gd name="connsiteX9" fmla="*/ 0 w 1099800"/>
                <a:gd name="connsiteY9" fmla="*/ 2613500 h 2613503"/>
                <a:gd name="connsiteX10" fmla="*/ 95169 w 1099800"/>
                <a:gd name="connsiteY10" fmla="*/ 2613500 h 2613503"/>
                <a:gd name="connsiteX11" fmla="*/ 236805 w 1099800"/>
                <a:gd name="connsiteY11" fmla="*/ 2613500 h 2613503"/>
                <a:gd name="connsiteX12" fmla="*/ 359346 w 1099800"/>
                <a:gd name="connsiteY12" fmla="*/ 2613500 h 2613503"/>
                <a:gd name="connsiteX13" fmla="*/ 359346 w 1099800"/>
                <a:gd name="connsiteY13" fmla="*/ 942167 h 2613503"/>
                <a:gd name="connsiteX14" fmla="*/ 236805 w 1099800"/>
                <a:gd name="connsiteY14" fmla="*/ 1097220 h 2613503"/>
                <a:gd name="connsiteX15" fmla="*/ 236805 w 1099800"/>
                <a:gd name="connsiteY15" fmla="*/ 1085603 h 261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9800" h="2613503">
                  <a:moveTo>
                    <a:pt x="361347" y="945356"/>
                  </a:moveTo>
                  <a:lnTo>
                    <a:pt x="361347" y="2613500"/>
                  </a:lnTo>
                  <a:lnTo>
                    <a:pt x="687959" y="2613500"/>
                  </a:lnTo>
                  <a:lnTo>
                    <a:pt x="687959" y="2613503"/>
                  </a:lnTo>
                  <a:lnTo>
                    <a:pt x="1099800" y="2613503"/>
                  </a:lnTo>
                  <a:lnTo>
                    <a:pt x="1099800" y="0"/>
                  </a:lnTo>
                  <a:lnTo>
                    <a:pt x="687959" y="522700"/>
                  </a:lnTo>
                  <a:lnTo>
                    <a:pt x="687959" y="529543"/>
                  </a:lnTo>
                  <a:close/>
                  <a:moveTo>
                    <a:pt x="0" y="1391183"/>
                  </a:moveTo>
                  <a:lnTo>
                    <a:pt x="0" y="2613500"/>
                  </a:lnTo>
                  <a:lnTo>
                    <a:pt x="95169" y="2613500"/>
                  </a:lnTo>
                  <a:lnTo>
                    <a:pt x="236805" y="2613500"/>
                  </a:lnTo>
                  <a:lnTo>
                    <a:pt x="359346" y="2613500"/>
                  </a:lnTo>
                  <a:lnTo>
                    <a:pt x="359346" y="942167"/>
                  </a:lnTo>
                  <a:lnTo>
                    <a:pt x="236805" y="1097220"/>
                  </a:lnTo>
                  <a:lnTo>
                    <a:pt x="236805" y="1085603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40690" y="1855902"/>
            <a:ext cx="3970475" cy="2318946"/>
            <a:chOff x="3206152" y="1765710"/>
            <a:chExt cx="4201696" cy="2453990"/>
          </a:xfrm>
        </p:grpSpPr>
        <p:grpSp>
          <p:nvGrpSpPr>
            <p:cNvPr id="159" name="Group 158"/>
            <p:cNvGrpSpPr/>
            <p:nvPr/>
          </p:nvGrpSpPr>
          <p:grpSpPr>
            <a:xfrm>
              <a:off x="3206152" y="1765710"/>
              <a:ext cx="4201696" cy="2453990"/>
              <a:chOff x="1537456" y="4404010"/>
              <a:chExt cx="4201696" cy="2453990"/>
            </a:xfrm>
          </p:grpSpPr>
          <p:grpSp>
            <p:nvGrpSpPr>
              <p:cNvPr id="160" name="Group 159"/>
              <p:cNvGrpSpPr/>
              <p:nvPr/>
            </p:nvGrpSpPr>
            <p:grpSpPr>
              <a:xfrm>
                <a:off x="1765705" y="4404010"/>
                <a:ext cx="3973447" cy="2453990"/>
                <a:chOff x="1156113" y="2433320"/>
                <a:chExt cx="4413963" cy="2726051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 rot="10800000">
                  <a:off x="1476393" y="2932144"/>
                  <a:ext cx="3679391" cy="153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6" name="Group 165"/>
                <p:cNvGrpSpPr/>
                <p:nvPr/>
              </p:nvGrpSpPr>
              <p:grpSpPr>
                <a:xfrm>
                  <a:off x="1156113" y="2433320"/>
                  <a:ext cx="4413963" cy="2726051"/>
                  <a:chOff x="1156113" y="2506890"/>
                  <a:chExt cx="4413963" cy="2726051"/>
                </a:xfrm>
              </p:grpSpPr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1156113" y="2560543"/>
                    <a:ext cx="4413963" cy="2672398"/>
                    <a:chOff x="1108135" y="2329315"/>
                    <a:chExt cx="4413963" cy="2672398"/>
                  </a:xfrm>
                </p:grpSpPr>
                <p:cxnSp>
                  <p:nvCxnSpPr>
                    <p:cNvPr id="174" name="Straight Connector 173"/>
                    <p:cNvCxnSpPr/>
                    <p:nvPr/>
                  </p:nvCxnSpPr>
                  <p:spPr>
                    <a:xfrm>
                      <a:off x="1413521" y="2329315"/>
                      <a:ext cx="0" cy="232227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Straight Connector 174"/>
                    <p:cNvCxnSpPr/>
                    <p:nvPr/>
                  </p:nvCxnSpPr>
                  <p:spPr>
                    <a:xfrm>
                      <a:off x="1301980" y="4540048"/>
                      <a:ext cx="4194506" cy="153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Straight Connector 175"/>
                    <p:cNvCxnSpPr/>
                    <p:nvPr/>
                  </p:nvCxnSpPr>
                  <p:spPr>
                    <a:xfrm flipH="1" flipV="1">
                      <a:off x="2156059" y="2773940"/>
                      <a:ext cx="2262237" cy="1741832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Straight Connector 176"/>
                    <p:cNvCxnSpPr/>
                    <p:nvPr/>
                  </p:nvCxnSpPr>
                  <p:spPr>
                    <a:xfrm flipH="1">
                      <a:off x="1413522" y="2773940"/>
                      <a:ext cx="742537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Straight Connector 177"/>
                    <p:cNvCxnSpPr/>
                    <p:nvPr/>
                  </p:nvCxnSpPr>
                  <p:spPr>
                    <a:xfrm rot="5400000" flipH="1" flipV="1">
                      <a:off x="1255279" y="3656611"/>
                      <a:ext cx="1766108" cy="767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9" name="TextBox 178"/>
                    <p:cNvSpPr txBox="1"/>
                    <p:nvPr/>
                  </p:nvSpPr>
                  <p:spPr>
                    <a:xfrm>
                      <a:off x="1988253" y="4540048"/>
                      <a:ext cx="65114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0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ID"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0" name="TextBox 179"/>
                    <p:cNvSpPr txBox="1"/>
                    <p:nvPr/>
                  </p:nvSpPr>
                  <p:spPr>
                    <a:xfrm>
                      <a:off x="4197580" y="4515772"/>
                      <a:ext cx="80663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0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1200</a:t>
                      </a:r>
                      <a:endParaRPr lang="en-ID"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2" name="TextBox 181"/>
                    <p:cNvSpPr txBox="1"/>
                    <p:nvPr/>
                  </p:nvSpPr>
                  <p:spPr>
                    <a:xfrm>
                      <a:off x="5161797" y="4034983"/>
                      <a:ext cx="360301" cy="542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3" name="TextBox 182"/>
                    <p:cNvSpPr txBox="1"/>
                    <p:nvPr/>
                  </p:nvSpPr>
                  <p:spPr>
                    <a:xfrm>
                      <a:off x="1108136" y="4428669"/>
                      <a:ext cx="328497" cy="4458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1108135" y="2510718"/>
                      <a:ext cx="34015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1464741" y="3006006"/>
                    <a:ext cx="739296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3" name="TextBox 172"/>
                  <p:cNvSpPr txBox="1"/>
                  <p:nvPr/>
                </p:nvSpPr>
                <p:spPr>
                  <a:xfrm>
                    <a:off x="1702057" y="2506890"/>
                    <a:ext cx="973982" cy="376088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160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LAMBAT</a:t>
                    </a:r>
                    <a:endParaRPr lang="en-ID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180746" y="2930611"/>
                  <a:ext cx="2250132" cy="1767641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rot="5400000" flipH="1" flipV="1">
                  <a:off x="3558412" y="3814815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H="1">
                  <a:off x="4430878" y="2930611"/>
                  <a:ext cx="739296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Box 169"/>
                <p:cNvSpPr txBox="1"/>
                <p:nvPr/>
              </p:nvSpPr>
              <p:spPr>
                <a:xfrm>
                  <a:off x="4507331" y="2451272"/>
                  <a:ext cx="763502" cy="37608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CEPAT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62" name="TextBox 161"/>
              <p:cNvSpPr txBox="1"/>
              <p:nvPr/>
            </p:nvSpPr>
            <p:spPr>
              <a:xfrm>
                <a:off x="1537456" y="5873169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0,20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 flipH="1">
                <a:off x="2071185" y="6045303"/>
                <a:ext cx="2164484" cy="1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Flowchart: Manual Input 184"/>
            <p:cNvSpPr/>
            <p:nvPr/>
          </p:nvSpPr>
          <p:spPr>
            <a:xfrm rot="5400000">
              <a:off x="4864228" y="2253509"/>
              <a:ext cx="398124" cy="2668586"/>
            </a:xfrm>
            <a:prstGeom prst="flowChartManualInpu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232094" y="1888671"/>
            <a:ext cx="3712327" cy="2290392"/>
            <a:chOff x="1156113" y="2433320"/>
            <a:chExt cx="4418455" cy="2726051"/>
          </a:xfrm>
        </p:grpSpPr>
        <p:cxnSp>
          <p:nvCxnSpPr>
            <p:cNvPr id="187" name="Straight Connector 186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/>
            <p:cNvGrpSpPr/>
            <p:nvPr/>
          </p:nvGrpSpPr>
          <p:grpSpPr>
            <a:xfrm>
              <a:off x="1156113" y="2433320"/>
              <a:ext cx="4418455" cy="2726051"/>
              <a:chOff x="1156113" y="2506890"/>
              <a:chExt cx="4418455" cy="2726051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1156113" y="2560543"/>
                <a:ext cx="4418455" cy="2672398"/>
                <a:chOff x="1108135" y="2329315"/>
                <a:chExt cx="4418455" cy="2672398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TextBox 200"/>
                <p:cNvSpPr txBox="1"/>
                <p:nvPr/>
              </p:nvSpPr>
              <p:spPr>
                <a:xfrm>
                  <a:off x="1988253" y="4540048"/>
                  <a:ext cx="6511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4197580" y="4515772"/>
                  <a:ext cx="8066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1200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5161797" y="4034983"/>
                  <a:ext cx="364793" cy="549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z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4" name="Straight Connector 193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/>
              <p:cNvSpPr txBox="1"/>
              <p:nvPr/>
            </p:nvSpPr>
            <p:spPr>
              <a:xfrm>
                <a:off x="1702057" y="2506890"/>
                <a:ext cx="973982" cy="376088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LAMBAT</a:t>
                </a:r>
                <a:endParaRPr lang="en-ID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89" name="Straight Connector 188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4507331" y="2451272"/>
              <a:ext cx="763502" cy="376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CEPAT</a:t>
              </a:r>
              <a:endParaRPr lang="en-ID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Oval 8"/>
          <p:cNvSpPr/>
          <p:nvPr/>
        </p:nvSpPr>
        <p:spPr>
          <a:xfrm>
            <a:off x="1721743" y="1825192"/>
            <a:ext cx="794016" cy="79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5563281" y="1786775"/>
            <a:ext cx="794016" cy="79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9809576" y="1736413"/>
            <a:ext cx="794016" cy="79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R3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662645" y="4445701"/>
            <a:ext cx="794016" cy="79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R4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5700079" y="4332941"/>
            <a:ext cx="794016" cy="79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R5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9777102" y="4373252"/>
            <a:ext cx="794016" cy="79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R6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8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6" grpId="0" animBg="1"/>
      <p:bldP spid="207" grpId="0" animBg="1"/>
      <p:bldP spid="208" grpId="0" animBg="1"/>
      <p:bldP spid="209" grpId="0" animBg="1"/>
      <p:bldP spid="2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grpSp>
        <p:nvGrpSpPr>
          <p:cNvPr id="6" name="Group 5"/>
          <p:cNvGrpSpPr/>
          <p:nvPr/>
        </p:nvGrpSpPr>
        <p:grpSpPr>
          <a:xfrm>
            <a:off x="8075963" y="4462136"/>
            <a:ext cx="3972062" cy="2285711"/>
            <a:chOff x="7892001" y="4356276"/>
            <a:chExt cx="4156024" cy="2391572"/>
          </a:xfrm>
        </p:grpSpPr>
        <p:grpSp>
          <p:nvGrpSpPr>
            <p:cNvPr id="57" name="Group 56"/>
            <p:cNvGrpSpPr/>
            <p:nvPr/>
          </p:nvGrpSpPr>
          <p:grpSpPr>
            <a:xfrm>
              <a:off x="7892001" y="4356276"/>
              <a:ext cx="4156024" cy="2391572"/>
              <a:chOff x="1176396" y="4420171"/>
              <a:chExt cx="4156024" cy="2391572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376819" y="4420171"/>
                <a:ext cx="3955601" cy="2391572"/>
                <a:chOff x="1156113" y="2451272"/>
                <a:chExt cx="4394135" cy="2656712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rot="10800000">
                  <a:off x="1476393" y="2932144"/>
                  <a:ext cx="3679391" cy="153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Group 68"/>
                <p:cNvGrpSpPr/>
                <p:nvPr/>
              </p:nvGrpSpPr>
              <p:grpSpPr>
                <a:xfrm>
                  <a:off x="1156113" y="2486972"/>
                  <a:ext cx="4394135" cy="2621012"/>
                  <a:chOff x="1108135" y="2329315"/>
                  <a:chExt cx="4394135" cy="2621011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1413521" y="2329315"/>
                    <a:ext cx="0" cy="23222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1301980" y="4540048"/>
                    <a:ext cx="4194506" cy="15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988254" y="4540048"/>
                    <a:ext cx="595117" cy="4102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500</a:t>
                    </a:r>
                    <a:endParaRPr lang="en-ID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4197580" y="4515772"/>
                    <a:ext cx="725109" cy="4102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1200</a:t>
                    </a:r>
                    <a:endParaRPr lang="en-ID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5161797" y="4034982"/>
                    <a:ext cx="340473" cy="5128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z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108136" y="4428669"/>
                    <a:ext cx="328497" cy="4458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1108135" y="2510718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180746" y="2930611"/>
                  <a:ext cx="2250132" cy="1767641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rot="5400000" flipH="1" flipV="1">
                  <a:off x="3558412" y="3814815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4430878" y="2930611"/>
                  <a:ext cx="739296" cy="0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4507331" y="2451272"/>
                  <a:ext cx="763502" cy="376088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CEPAT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1176396" y="5777732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0,25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1644114" y="6013891"/>
                <a:ext cx="3403341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Flowchart: Manual Input 83"/>
            <p:cNvSpPr/>
            <p:nvPr/>
          </p:nvSpPr>
          <p:spPr>
            <a:xfrm rot="16200000" flipH="1">
              <a:off x="10189180" y="4817273"/>
              <a:ext cx="398124" cy="2706578"/>
            </a:xfrm>
            <a:prstGeom prst="flowChartManualInpu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00677" y="4507983"/>
            <a:ext cx="3895244" cy="2239033"/>
            <a:chOff x="3241324" y="4334423"/>
            <a:chExt cx="4160617" cy="2391572"/>
          </a:xfrm>
        </p:grpSpPr>
        <p:grpSp>
          <p:nvGrpSpPr>
            <p:cNvPr id="83" name="Group 82"/>
            <p:cNvGrpSpPr/>
            <p:nvPr/>
          </p:nvGrpSpPr>
          <p:grpSpPr>
            <a:xfrm>
              <a:off x="3241324" y="4334423"/>
              <a:ext cx="4160617" cy="2391572"/>
              <a:chOff x="1171803" y="4420171"/>
              <a:chExt cx="4160617" cy="2391572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376819" y="4420171"/>
                <a:ext cx="3955601" cy="2391572"/>
                <a:chOff x="1156113" y="2451272"/>
                <a:chExt cx="4394135" cy="2656712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 rot="10800000">
                  <a:off x="1476393" y="2932144"/>
                  <a:ext cx="3679391" cy="153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Group 95"/>
                <p:cNvGrpSpPr/>
                <p:nvPr/>
              </p:nvGrpSpPr>
              <p:grpSpPr>
                <a:xfrm>
                  <a:off x="1156113" y="2486973"/>
                  <a:ext cx="4394135" cy="2621011"/>
                  <a:chOff x="1108135" y="2329315"/>
                  <a:chExt cx="4394135" cy="2621011"/>
                </a:xfrm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1413521" y="2329315"/>
                    <a:ext cx="0" cy="23222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1301980" y="4540048"/>
                    <a:ext cx="4194506" cy="15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 flipH="1">
                    <a:off x="1413522" y="2773940"/>
                    <a:ext cx="742537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988254" y="4540048"/>
                    <a:ext cx="595117" cy="4102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500</a:t>
                    </a:r>
                    <a:endParaRPr lang="en-ID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4197580" y="4515772"/>
                    <a:ext cx="725109" cy="4102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1200</a:t>
                    </a:r>
                    <a:endParaRPr lang="en-ID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161797" y="4034982"/>
                    <a:ext cx="340473" cy="5128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z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108136" y="4428669"/>
                    <a:ext cx="328497" cy="4458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1108135" y="2510718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92" name="Straight Connector 91"/>
                <p:cNvCxnSpPr/>
                <p:nvPr/>
              </p:nvCxnSpPr>
              <p:spPr>
                <a:xfrm flipH="1">
                  <a:off x="2180746" y="2930611"/>
                  <a:ext cx="2250132" cy="1767641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rot="5400000" flipH="1" flipV="1">
                  <a:off x="3558412" y="3814815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4430878" y="2930611"/>
                  <a:ext cx="739296" cy="0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4507331" y="2451272"/>
                  <a:ext cx="763502" cy="376088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CEPAT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1171803" y="5992871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0,20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flipH="1">
                <a:off x="1622585" y="6160851"/>
                <a:ext cx="3403341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Freeform 109"/>
            <p:cNvSpPr/>
            <p:nvPr/>
          </p:nvSpPr>
          <p:spPr>
            <a:xfrm>
              <a:off x="4407919" y="6074211"/>
              <a:ext cx="2651879" cy="273600"/>
            </a:xfrm>
            <a:custGeom>
              <a:avLst/>
              <a:gdLst>
                <a:gd name="connsiteX0" fmla="*/ 1732411 w 2651879"/>
                <a:gd name="connsiteY0" fmla="*/ 0 h 273600"/>
                <a:gd name="connsiteX1" fmla="*/ 2651879 w 2651879"/>
                <a:gd name="connsiteY1" fmla="*/ 0 h 273600"/>
                <a:gd name="connsiteX2" fmla="*/ 2651879 w 2651879"/>
                <a:gd name="connsiteY2" fmla="*/ 273600 h 273600"/>
                <a:gd name="connsiteX3" fmla="*/ 1732411 w 2651879"/>
                <a:gd name="connsiteY3" fmla="*/ 273600 h 273600"/>
                <a:gd name="connsiteX4" fmla="*/ 1732411 w 2651879"/>
                <a:gd name="connsiteY4" fmla="*/ 273560 h 273600"/>
                <a:gd name="connsiteX5" fmla="*/ 0 w 2651879"/>
                <a:gd name="connsiteY5" fmla="*/ 273560 h 273600"/>
                <a:gd name="connsiteX6" fmla="*/ 347366 w 2651879"/>
                <a:gd name="connsiteY6" fmla="*/ 892 h 273600"/>
                <a:gd name="connsiteX7" fmla="*/ 1732411 w 2651879"/>
                <a:gd name="connsiteY7" fmla="*/ 892 h 27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1879" h="273600">
                  <a:moveTo>
                    <a:pt x="1732411" y="0"/>
                  </a:moveTo>
                  <a:lnTo>
                    <a:pt x="2651879" y="0"/>
                  </a:lnTo>
                  <a:lnTo>
                    <a:pt x="2651879" y="273600"/>
                  </a:lnTo>
                  <a:lnTo>
                    <a:pt x="1732411" y="273600"/>
                  </a:lnTo>
                  <a:lnTo>
                    <a:pt x="1732411" y="273560"/>
                  </a:lnTo>
                  <a:lnTo>
                    <a:pt x="0" y="273560"/>
                  </a:lnTo>
                  <a:lnTo>
                    <a:pt x="347366" y="892"/>
                  </a:lnTo>
                  <a:lnTo>
                    <a:pt x="1732411" y="89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13806" y="4492852"/>
            <a:ext cx="3712327" cy="2290392"/>
            <a:chOff x="1156113" y="2506890"/>
            <a:chExt cx="4418455" cy="2726051"/>
          </a:xfrm>
        </p:grpSpPr>
        <p:grpSp>
          <p:nvGrpSpPr>
            <p:cNvPr id="118" name="Group 117"/>
            <p:cNvGrpSpPr/>
            <p:nvPr/>
          </p:nvGrpSpPr>
          <p:grpSpPr>
            <a:xfrm>
              <a:off x="1156113" y="2560543"/>
              <a:ext cx="4418455" cy="2672398"/>
              <a:chOff x="1108135" y="2329315"/>
              <a:chExt cx="4418455" cy="2672398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>
                <a:off x="1413521" y="2329315"/>
                <a:ext cx="0" cy="232227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1301980" y="4540048"/>
                <a:ext cx="4194506" cy="153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2156059" y="2773940"/>
                <a:ext cx="2262237" cy="17418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H="1">
                <a:off x="1413522" y="2773940"/>
                <a:ext cx="74253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5400000" flipH="1" flipV="1">
                <a:off x="1255279" y="3656611"/>
                <a:ext cx="1766108" cy="76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1988253" y="4540048"/>
                <a:ext cx="6511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500</a:t>
                </a:r>
                <a:endParaRPr lang="en-ID"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197580" y="4515772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endParaRPr lang="en-ID"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161797" y="4034983"/>
                <a:ext cx="364793" cy="54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108136" y="4428669"/>
                <a:ext cx="328497" cy="44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1108135" y="251071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9" name="Straight Connector 118"/>
            <p:cNvCxnSpPr/>
            <p:nvPr/>
          </p:nvCxnSpPr>
          <p:spPr>
            <a:xfrm flipH="1">
              <a:off x="1464741" y="3006006"/>
              <a:ext cx="7392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1702057" y="2506890"/>
              <a:ext cx="973982" cy="376088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LAMBAT</a:t>
              </a:r>
              <a:endParaRPr lang="en-ID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075963" y="1825193"/>
            <a:ext cx="3975700" cy="2285279"/>
            <a:chOff x="6408186" y="1551331"/>
            <a:chExt cx="4160617" cy="2391572"/>
          </a:xfrm>
        </p:grpSpPr>
        <p:grpSp>
          <p:nvGrpSpPr>
            <p:cNvPr id="132" name="Group 131"/>
            <p:cNvGrpSpPr/>
            <p:nvPr/>
          </p:nvGrpSpPr>
          <p:grpSpPr>
            <a:xfrm>
              <a:off x="6408186" y="1551331"/>
              <a:ext cx="4160617" cy="2391572"/>
              <a:chOff x="1171803" y="4420171"/>
              <a:chExt cx="4160617" cy="239157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1376819" y="4420171"/>
                <a:ext cx="3955601" cy="2391572"/>
                <a:chOff x="1156113" y="2451272"/>
                <a:chExt cx="4394135" cy="2656712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 rot="10800000">
                  <a:off x="1476393" y="2932144"/>
                  <a:ext cx="3679391" cy="153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4" name="Group 143"/>
                <p:cNvGrpSpPr/>
                <p:nvPr/>
              </p:nvGrpSpPr>
              <p:grpSpPr>
                <a:xfrm>
                  <a:off x="1156113" y="2486973"/>
                  <a:ext cx="4394135" cy="2621011"/>
                  <a:chOff x="1108135" y="2329315"/>
                  <a:chExt cx="4394135" cy="2621011"/>
                </a:xfrm>
              </p:grpSpPr>
              <p:cxnSp>
                <p:nvCxnSpPr>
                  <p:cNvPr id="147" name="Straight Connector 146"/>
                  <p:cNvCxnSpPr/>
                  <p:nvPr/>
                </p:nvCxnSpPr>
                <p:spPr>
                  <a:xfrm>
                    <a:off x="1413521" y="2329315"/>
                    <a:ext cx="0" cy="23222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>
                    <a:off x="1301980" y="4540048"/>
                    <a:ext cx="4194506" cy="15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988254" y="4540048"/>
                    <a:ext cx="595117" cy="4102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500</a:t>
                    </a:r>
                    <a:endParaRPr lang="en-ID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197580" y="4515772"/>
                    <a:ext cx="725109" cy="4102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1200</a:t>
                    </a:r>
                    <a:endParaRPr lang="en-ID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5161797" y="4034982"/>
                    <a:ext cx="340473" cy="5128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z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1108136" y="4428669"/>
                    <a:ext cx="328497" cy="4458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1108135" y="2510718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2180746" y="2930611"/>
                  <a:ext cx="2250132" cy="1767641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rot="5400000" flipH="1" flipV="1">
                  <a:off x="3558412" y="3814815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H="1">
                  <a:off x="4430878" y="2930611"/>
                  <a:ext cx="739296" cy="0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TextBox 142"/>
                <p:cNvSpPr txBox="1"/>
                <p:nvPr/>
              </p:nvSpPr>
              <p:spPr>
                <a:xfrm>
                  <a:off x="4507331" y="2451272"/>
                  <a:ext cx="763502" cy="376088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CEPAT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1171803" y="5141971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0,75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36" name="Straight Connector 135"/>
              <p:cNvCxnSpPr/>
              <p:nvPr/>
            </p:nvCxnSpPr>
            <p:spPr>
              <a:xfrm flipH="1">
                <a:off x="1622585" y="5309951"/>
                <a:ext cx="3403341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Freeform 157"/>
            <p:cNvSpPr/>
            <p:nvPr/>
          </p:nvSpPr>
          <p:spPr>
            <a:xfrm rot="16200000" flipH="1">
              <a:off x="8357057" y="1695953"/>
              <a:ext cx="1099800" cy="2613503"/>
            </a:xfrm>
            <a:custGeom>
              <a:avLst/>
              <a:gdLst>
                <a:gd name="connsiteX0" fmla="*/ 361347 w 1099800"/>
                <a:gd name="connsiteY0" fmla="*/ 945356 h 2613503"/>
                <a:gd name="connsiteX1" fmla="*/ 361347 w 1099800"/>
                <a:gd name="connsiteY1" fmla="*/ 2613500 h 2613503"/>
                <a:gd name="connsiteX2" fmla="*/ 687959 w 1099800"/>
                <a:gd name="connsiteY2" fmla="*/ 2613500 h 2613503"/>
                <a:gd name="connsiteX3" fmla="*/ 687959 w 1099800"/>
                <a:gd name="connsiteY3" fmla="*/ 2613503 h 2613503"/>
                <a:gd name="connsiteX4" fmla="*/ 1099800 w 1099800"/>
                <a:gd name="connsiteY4" fmla="*/ 2613503 h 2613503"/>
                <a:gd name="connsiteX5" fmla="*/ 1099800 w 1099800"/>
                <a:gd name="connsiteY5" fmla="*/ 0 h 2613503"/>
                <a:gd name="connsiteX6" fmla="*/ 687959 w 1099800"/>
                <a:gd name="connsiteY6" fmla="*/ 522700 h 2613503"/>
                <a:gd name="connsiteX7" fmla="*/ 687959 w 1099800"/>
                <a:gd name="connsiteY7" fmla="*/ 529543 h 2613503"/>
                <a:gd name="connsiteX8" fmla="*/ 0 w 1099800"/>
                <a:gd name="connsiteY8" fmla="*/ 1391183 h 2613503"/>
                <a:gd name="connsiteX9" fmla="*/ 0 w 1099800"/>
                <a:gd name="connsiteY9" fmla="*/ 2613500 h 2613503"/>
                <a:gd name="connsiteX10" fmla="*/ 95169 w 1099800"/>
                <a:gd name="connsiteY10" fmla="*/ 2613500 h 2613503"/>
                <a:gd name="connsiteX11" fmla="*/ 236805 w 1099800"/>
                <a:gd name="connsiteY11" fmla="*/ 2613500 h 2613503"/>
                <a:gd name="connsiteX12" fmla="*/ 359346 w 1099800"/>
                <a:gd name="connsiteY12" fmla="*/ 2613500 h 2613503"/>
                <a:gd name="connsiteX13" fmla="*/ 359346 w 1099800"/>
                <a:gd name="connsiteY13" fmla="*/ 942167 h 2613503"/>
                <a:gd name="connsiteX14" fmla="*/ 236805 w 1099800"/>
                <a:gd name="connsiteY14" fmla="*/ 1097220 h 2613503"/>
                <a:gd name="connsiteX15" fmla="*/ 236805 w 1099800"/>
                <a:gd name="connsiteY15" fmla="*/ 1085603 h 261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9800" h="2613503">
                  <a:moveTo>
                    <a:pt x="361347" y="945356"/>
                  </a:moveTo>
                  <a:lnTo>
                    <a:pt x="361347" y="2613500"/>
                  </a:lnTo>
                  <a:lnTo>
                    <a:pt x="687959" y="2613500"/>
                  </a:lnTo>
                  <a:lnTo>
                    <a:pt x="687959" y="2613503"/>
                  </a:lnTo>
                  <a:lnTo>
                    <a:pt x="1099800" y="2613503"/>
                  </a:lnTo>
                  <a:lnTo>
                    <a:pt x="1099800" y="0"/>
                  </a:lnTo>
                  <a:lnTo>
                    <a:pt x="687959" y="522700"/>
                  </a:lnTo>
                  <a:lnTo>
                    <a:pt x="687959" y="529543"/>
                  </a:lnTo>
                  <a:close/>
                  <a:moveTo>
                    <a:pt x="0" y="1391183"/>
                  </a:moveTo>
                  <a:lnTo>
                    <a:pt x="0" y="2613500"/>
                  </a:lnTo>
                  <a:lnTo>
                    <a:pt x="95169" y="2613500"/>
                  </a:lnTo>
                  <a:lnTo>
                    <a:pt x="236805" y="2613500"/>
                  </a:lnTo>
                  <a:lnTo>
                    <a:pt x="359346" y="2613500"/>
                  </a:lnTo>
                  <a:lnTo>
                    <a:pt x="359346" y="942167"/>
                  </a:lnTo>
                  <a:lnTo>
                    <a:pt x="236805" y="1097220"/>
                  </a:lnTo>
                  <a:lnTo>
                    <a:pt x="236805" y="1085603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40690" y="1855902"/>
            <a:ext cx="3970475" cy="2318946"/>
            <a:chOff x="3206152" y="1765710"/>
            <a:chExt cx="4201696" cy="2453990"/>
          </a:xfrm>
        </p:grpSpPr>
        <p:grpSp>
          <p:nvGrpSpPr>
            <p:cNvPr id="159" name="Group 158"/>
            <p:cNvGrpSpPr/>
            <p:nvPr/>
          </p:nvGrpSpPr>
          <p:grpSpPr>
            <a:xfrm>
              <a:off x="3206152" y="1765710"/>
              <a:ext cx="4201696" cy="2453990"/>
              <a:chOff x="1537456" y="4404010"/>
              <a:chExt cx="4201696" cy="2453990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1765705" y="4404010"/>
                <a:ext cx="3973447" cy="2453990"/>
                <a:chOff x="1156113" y="2506890"/>
                <a:chExt cx="4413963" cy="2726051"/>
              </a:xfrm>
            </p:grpSpPr>
            <p:grpSp>
              <p:nvGrpSpPr>
                <p:cNvPr id="171" name="Group 170"/>
                <p:cNvGrpSpPr/>
                <p:nvPr/>
              </p:nvGrpSpPr>
              <p:grpSpPr>
                <a:xfrm>
                  <a:off x="1156113" y="2560543"/>
                  <a:ext cx="4413963" cy="2672398"/>
                  <a:chOff x="1108135" y="2329315"/>
                  <a:chExt cx="4413963" cy="2672398"/>
                </a:xfrm>
              </p:grpSpPr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1413521" y="2329315"/>
                    <a:ext cx="0" cy="23222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>
                    <a:off x="1301980" y="4540048"/>
                    <a:ext cx="4194506" cy="15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H="1" flipV="1">
                    <a:off x="2156059" y="2773940"/>
                    <a:ext cx="2262237" cy="1741832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1413522" y="2773940"/>
                    <a:ext cx="742537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 rot="5400000" flipH="1" flipV="1">
                    <a:off x="1255279" y="3656611"/>
                    <a:ext cx="1766108" cy="76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1988253" y="4540048"/>
                    <a:ext cx="6511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0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500</a:t>
                    </a:r>
                    <a:endParaRPr lang="en-ID" sz="20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4197580" y="4515772"/>
                    <a:ext cx="8066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0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1200</a:t>
                    </a:r>
                    <a:endParaRPr lang="en-ID" sz="20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5161797" y="4034983"/>
                    <a:ext cx="360301" cy="54271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z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1108136" y="4428669"/>
                    <a:ext cx="328497" cy="4458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1108135" y="2510718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172" name="Straight Connector 171"/>
                <p:cNvCxnSpPr/>
                <p:nvPr/>
              </p:nvCxnSpPr>
              <p:spPr>
                <a:xfrm flipH="1">
                  <a:off x="1464741" y="3006006"/>
                  <a:ext cx="73929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TextBox 172"/>
                <p:cNvSpPr txBox="1"/>
                <p:nvPr/>
              </p:nvSpPr>
              <p:spPr>
                <a:xfrm>
                  <a:off x="1702057" y="2506890"/>
                  <a:ext cx="973982" cy="376088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LAMBAT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62" name="TextBox 161"/>
              <p:cNvSpPr txBox="1"/>
              <p:nvPr/>
            </p:nvSpPr>
            <p:spPr>
              <a:xfrm>
                <a:off x="1537456" y="5873169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0,20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 flipH="1">
                <a:off x="2071185" y="6045303"/>
                <a:ext cx="2164484" cy="1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Flowchart: Manual Input 184"/>
            <p:cNvSpPr/>
            <p:nvPr/>
          </p:nvSpPr>
          <p:spPr>
            <a:xfrm rot="5400000">
              <a:off x="4864228" y="2253509"/>
              <a:ext cx="398124" cy="2668586"/>
            </a:xfrm>
            <a:prstGeom prst="flowChartManualInpu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232094" y="1888671"/>
            <a:ext cx="3712327" cy="2290392"/>
            <a:chOff x="1156113" y="2506890"/>
            <a:chExt cx="4418455" cy="2726051"/>
          </a:xfrm>
        </p:grpSpPr>
        <p:grpSp>
          <p:nvGrpSpPr>
            <p:cNvPr id="193" name="Group 192"/>
            <p:cNvGrpSpPr/>
            <p:nvPr/>
          </p:nvGrpSpPr>
          <p:grpSpPr>
            <a:xfrm>
              <a:off x="1156113" y="2560543"/>
              <a:ext cx="4418455" cy="2672398"/>
              <a:chOff x="1108135" y="2329315"/>
              <a:chExt cx="4418455" cy="2672398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>
                <a:off x="1413521" y="2329315"/>
                <a:ext cx="0" cy="232227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1301980" y="4540048"/>
                <a:ext cx="4194506" cy="153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H="1" flipV="1">
                <a:off x="2156059" y="2773940"/>
                <a:ext cx="2262237" cy="17418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H="1">
                <a:off x="1413522" y="2773940"/>
                <a:ext cx="74253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5400000" flipH="1" flipV="1">
                <a:off x="1255279" y="3656611"/>
                <a:ext cx="1766108" cy="76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/>
              <p:cNvSpPr txBox="1"/>
              <p:nvPr/>
            </p:nvSpPr>
            <p:spPr>
              <a:xfrm>
                <a:off x="1988253" y="4540048"/>
                <a:ext cx="6511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500</a:t>
                </a:r>
                <a:endParaRPr lang="en-ID"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4197580" y="4515772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endParaRPr lang="en-ID"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5161797" y="4034983"/>
                <a:ext cx="364793" cy="54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1108136" y="4428669"/>
                <a:ext cx="328497" cy="44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1108135" y="251071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94" name="Straight Connector 193"/>
            <p:cNvCxnSpPr/>
            <p:nvPr/>
          </p:nvCxnSpPr>
          <p:spPr>
            <a:xfrm flipH="1">
              <a:off x="1464741" y="3006006"/>
              <a:ext cx="7392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>
              <a:off x="1702057" y="2506890"/>
              <a:ext cx="973982" cy="376088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LAMBAT</a:t>
              </a:r>
              <a:endParaRPr lang="en-ID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Oval 8"/>
          <p:cNvSpPr/>
          <p:nvPr/>
        </p:nvSpPr>
        <p:spPr>
          <a:xfrm>
            <a:off x="1721743" y="1825192"/>
            <a:ext cx="794016" cy="79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5563281" y="1786775"/>
            <a:ext cx="794016" cy="79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9809576" y="1736413"/>
            <a:ext cx="794016" cy="79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R3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662645" y="4445701"/>
            <a:ext cx="794016" cy="79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R4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5700079" y="4332941"/>
            <a:ext cx="794016" cy="79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R5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9777102" y="4373252"/>
            <a:ext cx="794016" cy="79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R6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095329" y="561717"/>
            <a:ext cx="560592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Mamdani menggunakan komposisi aturan dengan fungsi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endParaRPr lang="en-ID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grpSp>
        <p:nvGrpSpPr>
          <p:cNvPr id="6" name="Group 5"/>
          <p:cNvGrpSpPr/>
          <p:nvPr/>
        </p:nvGrpSpPr>
        <p:grpSpPr>
          <a:xfrm>
            <a:off x="8075963" y="4462136"/>
            <a:ext cx="3972062" cy="2285711"/>
            <a:chOff x="7892001" y="4356276"/>
            <a:chExt cx="4156024" cy="2391572"/>
          </a:xfrm>
        </p:grpSpPr>
        <p:grpSp>
          <p:nvGrpSpPr>
            <p:cNvPr id="57" name="Group 56"/>
            <p:cNvGrpSpPr/>
            <p:nvPr/>
          </p:nvGrpSpPr>
          <p:grpSpPr>
            <a:xfrm>
              <a:off x="7892001" y="4356276"/>
              <a:ext cx="4156024" cy="2391572"/>
              <a:chOff x="1176396" y="4420171"/>
              <a:chExt cx="4156024" cy="2391572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376819" y="4420171"/>
                <a:ext cx="3955601" cy="2391572"/>
                <a:chOff x="1156113" y="2451272"/>
                <a:chExt cx="4394135" cy="2656712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rot="10800000">
                  <a:off x="1476393" y="2932144"/>
                  <a:ext cx="3679391" cy="153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Group 68"/>
                <p:cNvGrpSpPr/>
                <p:nvPr/>
              </p:nvGrpSpPr>
              <p:grpSpPr>
                <a:xfrm>
                  <a:off x="1156113" y="2486972"/>
                  <a:ext cx="4394135" cy="2621012"/>
                  <a:chOff x="1108135" y="2329315"/>
                  <a:chExt cx="4394135" cy="2621011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1413521" y="2329315"/>
                    <a:ext cx="0" cy="23222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1301980" y="4540048"/>
                    <a:ext cx="4194506" cy="15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988254" y="4540048"/>
                    <a:ext cx="595117" cy="4102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500</a:t>
                    </a:r>
                    <a:endParaRPr lang="en-ID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4197580" y="4515772"/>
                    <a:ext cx="725109" cy="4102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1200</a:t>
                    </a:r>
                    <a:endParaRPr lang="en-ID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5161797" y="4034982"/>
                    <a:ext cx="340473" cy="5128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z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108136" y="4428669"/>
                    <a:ext cx="328497" cy="4458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1108135" y="2510718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180746" y="2930611"/>
                  <a:ext cx="2250132" cy="1767641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rot="5400000" flipH="1" flipV="1">
                  <a:off x="3558412" y="3814815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4430878" y="2930611"/>
                  <a:ext cx="739296" cy="0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4507331" y="2451272"/>
                  <a:ext cx="763502" cy="376088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CEPAT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1176396" y="5777732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0,25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1644114" y="6013891"/>
                <a:ext cx="3403341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Flowchart: Manual Input 83"/>
            <p:cNvSpPr/>
            <p:nvPr/>
          </p:nvSpPr>
          <p:spPr>
            <a:xfrm rot="16200000" flipH="1">
              <a:off x="10189180" y="4817273"/>
              <a:ext cx="398124" cy="2706578"/>
            </a:xfrm>
            <a:prstGeom prst="flowChartManualInpu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00677" y="4507983"/>
            <a:ext cx="3895244" cy="2239033"/>
            <a:chOff x="3241324" y="4334423"/>
            <a:chExt cx="4160617" cy="2391572"/>
          </a:xfrm>
        </p:grpSpPr>
        <p:grpSp>
          <p:nvGrpSpPr>
            <p:cNvPr id="83" name="Group 82"/>
            <p:cNvGrpSpPr/>
            <p:nvPr/>
          </p:nvGrpSpPr>
          <p:grpSpPr>
            <a:xfrm>
              <a:off x="3241324" y="4334423"/>
              <a:ext cx="4160617" cy="2391572"/>
              <a:chOff x="1171803" y="4420171"/>
              <a:chExt cx="4160617" cy="2391572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376819" y="4420171"/>
                <a:ext cx="3955601" cy="2391572"/>
                <a:chOff x="1156113" y="2451272"/>
                <a:chExt cx="4394135" cy="2656712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 rot="10800000">
                  <a:off x="1476393" y="2932144"/>
                  <a:ext cx="3679391" cy="153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Group 95"/>
                <p:cNvGrpSpPr/>
                <p:nvPr/>
              </p:nvGrpSpPr>
              <p:grpSpPr>
                <a:xfrm>
                  <a:off x="1156113" y="2486973"/>
                  <a:ext cx="4394135" cy="2621011"/>
                  <a:chOff x="1108135" y="2329315"/>
                  <a:chExt cx="4394135" cy="2621011"/>
                </a:xfrm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1413521" y="2329315"/>
                    <a:ext cx="0" cy="23222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1301980" y="4540048"/>
                    <a:ext cx="4194506" cy="15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 flipH="1">
                    <a:off x="1413522" y="2773940"/>
                    <a:ext cx="742537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988254" y="4540048"/>
                    <a:ext cx="595117" cy="4102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500</a:t>
                    </a:r>
                    <a:endParaRPr lang="en-ID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4197580" y="4515772"/>
                    <a:ext cx="725109" cy="4102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1200</a:t>
                    </a:r>
                    <a:endParaRPr lang="en-ID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161797" y="4034982"/>
                    <a:ext cx="340473" cy="5128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z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108136" y="4428669"/>
                    <a:ext cx="328497" cy="4458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1108135" y="2510718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92" name="Straight Connector 91"/>
                <p:cNvCxnSpPr/>
                <p:nvPr/>
              </p:nvCxnSpPr>
              <p:spPr>
                <a:xfrm flipH="1">
                  <a:off x="2180746" y="2930611"/>
                  <a:ext cx="2250132" cy="1767641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rot="5400000" flipH="1" flipV="1">
                  <a:off x="3558412" y="3814815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4430878" y="2930611"/>
                  <a:ext cx="739296" cy="0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4507331" y="2451272"/>
                  <a:ext cx="763502" cy="376088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CEPAT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1171803" y="5992871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0,20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flipH="1">
                <a:off x="1622585" y="6160851"/>
                <a:ext cx="3403341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Freeform 109"/>
            <p:cNvSpPr/>
            <p:nvPr/>
          </p:nvSpPr>
          <p:spPr>
            <a:xfrm>
              <a:off x="4407919" y="6074211"/>
              <a:ext cx="2651879" cy="273600"/>
            </a:xfrm>
            <a:custGeom>
              <a:avLst/>
              <a:gdLst>
                <a:gd name="connsiteX0" fmla="*/ 1732411 w 2651879"/>
                <a:gd name="connsiteY0" fmla="*/ 0 h 273600"/>
                <a:gd name="connsiteX1" fmla="*/ 2651879 w 2651879"/>
                <a:gd name="connsiteY1" fmla="*/ 0 h 273600"/>
                <a:gd name="connsiteX2" fmla="*/ 2651879 w 2651879"/>
                <a:gd name="connsiteY2" fmla="*/ 273600 h 273600"/>
                <a:gd name="connsiteX3" fmla="*/ 1732411 w 2651879"/>
                <a:gd name="connsiteY3" fmla="*/ 273600 h 273600"/>
                <a:gd name="connsiteX4" fmla="*/ 1732411 w 2651879"/>
                <a:gd name="connsiteY4" fmla="*/ 273560 h 273600"/>
                <a:gd name="connsiteX5" fmla="*/ 0 w 2651879"/>
                <a:gd name="connsiteY5" fmla="*/ 273560 h 273600"/>
                <a:gd name="connsiteX6" fmla="*/ 347366 w 2651879"/>
                <a:gd name="connsiteY6" fmla="*/ 892 h 273600"/>
                <a:gd name="connsiteX7" fmla="*/ 1732411 w 2651879"/>
                <a:gd name="connsiteY7" fmla="*/ 892 h 27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1879" h="273600">
                  <a:moveTo>
                    <a:pt x="1732411" y="0"/>
                  </a:moveTo>
                  <a:lnTo>
                    <a:pt x="2651879" y="0"/>
                  </a:lnTo>
                  <a:lnTo>
                    <a:pt x="2651879" y="273600"/>
                  </a:lnTo>
                  <a:lnTo>
                    <a:pt x="1732411" y="273600"/>
                  </a:lnTo>
                  <a:lnTo>
                    <a:pt x="1732411" y="273560"/>
                  </a:lnTo>
                  <a:lnTo>
                    <a:pt x="0" y="273560"/>
                  </a:lnTo>
                  <a:lnTo>
                    <a:pt x="347366" y="892"/>
                  </a:lnTo>
                  <a:lnTo>
                    <a:pt x="1732411" y="89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13806" y="4492852"/>
            <a:ext cx="3712327" cy="2290392"/>
            <a:chOff x="1156113" y="2506890"/>
            <a:chExt cx="4418455" cy="2726051"/>
          </a:xfrm>
        </p:grpSpPr>
        <p:grpSp>
          <p:nvGrpSpPr>
            <p:cNvPr id="118" name="Group 117"/>
            <p:cNvGrpSpPr/>
            <p:nvPr/>
          </p:nvGrpSpPr>
          <p:grpSpPr>
            <a:xfrm>
              <a:off x="1156113" y="2560543"/>
              <a:ext cx="4418455" cy="2672398"/>
              <a:chOff x="1108135" y="2329315"/>
              <a:chExt cx="4418455" cy="2672398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>
                <a:off x="1413521" y="2329315"/>
                <a:ext cx="0" cy="232227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1301980" y="4540048"/>
                <a:ext cx="4194506" cy="153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2156059" y="2773940"/>
                <a:ext cx="2262237" cy="17418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H="1">
                <a:off x="1413522" y="2773940"/>
                <a:ext cx="74253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5400000" flipH="1" flipV="1">
                <a:off x="1255279" y="3656611"/>
                <a:ext cx="1766108" cy="76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1988253" y="4540048"/>
                <a:ext cx="6511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500</a:t>
                </a:r>
                <a:endParaRPr lang="en-ID"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197580" y="4515772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endParaRPr lang="en-ID"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161797" y="4034983"/>
                <a:ext cx="364793" cy="54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108136" y="4428669"/>
                <a:ext cx="328497" cy="44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1108135" y="251071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9" name="Straight Connector 118"/>
            <p:cNvCxnSpPr/>
            <p:nvPr/>
          </p:nvCxnSpPr>
          <p:spPr>
            <a:xfrm flipH="1">
              <a:off x="1464741" y="3006006"/>
              <a:ext cx="7392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1702057" y="2506890"/>
              <a:ext cx="973982" cy="376088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LAMBAT</a:t>
              </a:r>
              <a:endParaRPr lang="en-ID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075963" y="1825193"/>
            <a:ext cx="3975700" cy="2285279"/>
            <a:chOff x="6408186" y="1551331"/>
            <a:chExt cx="4160617" cy="2391572"/>
          </a:xfrm>
        </p:grpSpPr>
        <p:grpSp>
          <p:nvGrpSpPr>
            <p:cNvPr id="132" name="Group 131"/>
            <p:cNvGrpSpPr/>
            <p:nvPr/>
          </p:nvGrpSpPr>
          <p:grpSpPr>
            <a:xfrm>
              <a:off x="6408186" y="1551331"/>
              <a:ext cx="4160617" cy="2391572"/>
              <a:chOff x="1171803" y="4420171"/>
              <a:chExt cx="4160617" cy="239157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1376819" y="4420171"/>
                <a:ext cx="3955601" cy="2391572"/>
                <a:chOff x="1156113" y="2451272"/>
                <a:chExt cx="4394135" cy="2656712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 rot="10800000">
                  <a:off x="1476393" y="2932144"/>
                  <a:ext cx="3679391" cy="153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4" name="Group 143"/>
                <p:cNvGrpSpPr/>
                <p:nvPr/>
              </p:nvGrpSpPr>
              <p:grpSpPr>
                <a:xfrm>
                  <a:off x="1156113" y="2486973"/>
                  <a:ext cx="4394135" cy="2621011"/>
                  <a:chOff x="1108135" y="2329315"/>
                  <a:chExt cx="4394135" cy="2621011"/>
                </a:xfrm>
              </p:grpSpPr>
              <p:cxnSp>
                <p:nvCxnSpPr>
                  <p:cNvPr id="147" name="Straight Connector 146"/>
                  <p:cNvCxnSpPr/>
                  <p:nvPr/>
                </p:nvCxnSpPr>
                <p:spPr>
                  <a:xfrm>
                    <a:off x="1413521" y="2329315"/>
                    <a:ext cx="0" cy="23222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>
                    <a:off x="1301980" y="4540048"/>
                    <a:ext cx="4194506" cy="15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988254" y="4540048"/>
                    <a:ext cx="595117" cy="4102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500</a:t>
                    </a:r>
                    <a:endParaRPr lang="en-ID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197580" y="4515772"/>
                    <a:ext cx="725109" cy="4102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1200</a:t>
                    </a:r>
                    <a:endParaRPr lang="en-ID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5161797" y="4034982"/>
                    <a:ext cx="340473" cy="5128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z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1108136" y="4428669"/>
                    <a:ext cx="328497" cy="4458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1108135" y="2510718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2180746" y="2930611"/>
                  <a:ext cx="2250132" cy="1767641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rot="5400000" flipH="1" flipV="1">
                  <a:off x="3558412" y="3814815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H="1">
                  <a:off x="4430878" y="2930611"/>
                  <a:ext cx="739296" cy="0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TextBox 142"/>
                <p:cNvSpPr txBox="1"/>
                <p:nvPr/>
              </p:nvSpPr>
              <p:spPr>
                <a:xfrm>
                  <a:off x="4507331" y="2451272"/>
                  <a:ext cx="763502" cy="376088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CEPAT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1171803" y="5141971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0,75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36" name="Straight Connector 135"/>
              <p:cNvCxnSpPr/>
              <p:nvPr/>
            </p:nvCxnSpPr>
            <p:spPr>
              <a:xfrm flipH="1">
                <a:off x="1622585" y="5309951"/>
                <a:ext cx="3403341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Freeform 157"/>
            <p:cNvSpPr/>
            <p:nvPr/>
          </p:nvSpPr>
          <p:spPr>
            <a:xfrm rot="16200000" flipH="1">
              <a:off x="8357057" y="1695953"/>
              <a:ext cx="1099800" cy="2613503"/>
            </a:xfrm>
            <a:custGeom>
              <a:avLst/>
              <a:gdLst>
                <a:gd name="connsiteX0" fmla="*/ 361347 w 1099800"/>
                <a:gd name="connsiteY0" fmla="*/ 945356 h 2613503"/>
                <a:gd name="connsiteX1" fmla="*/ 361347 w 1099800"/>
                <a:gd name="connsiteY1" fmla="*/ 2613500 h 2613503"/>
                <a:gd name="connsiteX2" fmla="*/ 687959 w 1099800"/>
                <a:gd name="connsiteY2" fmla="*/ 2613500 h 2613503"/>
                <a:gd name="connsiteX3" fmla="*/ 687959 w 1099800"/>
                <a:gd name="connsiteY3" fmla="*/ 2613503 h 2613503"/>
                <a:gd name="connsiteX4" fmla="*/ 1099800 w 1099800"/>
                <a:gd name="connsiteY4" fmla="*/ 2613503 h 2613503"/>
                <a:gd name="connsiteX5" fmla="*/ 1099800 w 1099800"/>
                <a:gd name="connsiteY5" fmla="*/ 0 h 2613503"/>
                <a:gd name="connsiteX6" fmla="*/ 687959 w 1099800"/>
                <a:gd name="connsiteY6" fmla="*/ 522700 h 2613503"/>
                <a:gd name="connsiteX7" fmla="*/ 687959 w 1099800"/>
                <a:gd name="connsiteY7" fmla="*/ 529543 h 2613503"/>
                <a:gd name="connsiteX8" fmla="*/ 0 w 1099800"/>
                <a:gd name="connsiteY8" fmla="*/ 1391183 h 2613503"/>
                <a:gd name="connsiteX9" fmla="*/ 0 w 1099800"/>
                <a:gd name="connsiteY9" fmla="*/ 2613500 h 2613503"/>
                <a:gd name="connsiteX10" fmla="*/ 95169 w 1099800"/>
                <a:gd name="connsiteY10" fmla="*/ 2613500 h 2613503"/>
                <a:gd name="connsiteX11" fmla="*/ 236805 w 1099800"/>
                <a:gd name="connsiteY11" fmla="*/ 2613500 h 2613503"/>
                <a:gd name="connsiteX12" fmla="*/ 359346 w 1099800"/>
                <a:gd name="connsiteY12" fmla="*/ 2613500 h 2613503"/>
                <a:gd name="connsiteX13" fmla="*/ 359346 w 1099800"/>
                <a:gd name="connsiteY13" fmla="*/ 942167 h 2613503"/>
                <a:gd name="connsiteX14" fmla="*/ 236805 w 1099800"/>
                <a:gd name="connsiteY14" fmla="*/ 1097220 h 2613503"/>
                <a:gd name="connsiteX15" fmla="*/ 236805 w 1099800"/>
                <a:gd name="connsiteY15" fmla="*/ 1085603 h 261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9800" h="2613503">
                  <a:moveTo>
                    <a:pt x="361347" y="945356"/>
                  </a:moveTo>
                  <a:lnTo>
                    <a:pt x="361347" y="2613500"/>
                  </a:lnTo>
                  <a:lnTo>
                    <a:pt x="687959" y="2613500"/>
                  </a:lnTo>
                  <a:lnTo>
                    <a:pt x="687959" y="2613503"/>
                  </a:lnTo>
                  <a:lnTo>
                    <a:pt x="1099800" y="2613503"/>
                  </a:lnTo>
                  <a:lnTo>
                    <a:pt x="1099800" y="0"/>
                  </a:lnTo>
                  <a:lnTo>
                    <a:pt x="687959" y="522700"/>
                  </a:lnTo>
                  <a:lnTo>
                    <a:pt x="687959" y="529543"/>
                  </a:lnTo>
                  <a:close/>
                  <a:moveTo>
                    <a:pt x="0" y="1391183"/>
                  </a:moveTo>
                  <a:lnTo>
                    <a:pt x="0" y="2613500"/>
                  </a:lnTo>
                  <a:lnTo>
                    <a:pt x="95169" y="2613500"/>
                  </a:lnTo>
                  <a:lnTo>
                    <a:pt x="236805" y="2613500"/>
                  </a:lnTo>
                  <a:lnTo>
                    <a:pt x="359346" y="2613500"/>
                  </a:lnTo>
                  <a:lnTo>
                    <a:pt x="359346" y="942167"/>
                  </a:lnTo>
                  <a:lnTo>
                    <a:pt x="236805" y="1097220"/>
                  </a:lnTo>
                  <a:lnTo>
                    <a:pt x="236805" y="1085603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40690" y="1855902"/>
            <a:ext cx="3970475" cy="2318946"/>
            <a:chOff x="3206152" y="1765710"/>
            <a:chExt cx="4201696" cy="2453990"/>
          </a:xfrm>
        </p:grpSpPr>
        <p:grpSp>
          <p:nvGrpSpPr>
            <p:cNvPr id="159" name="Group 158"/>
            <p:cNvGrpSpPr/>
            <p:nvPr/>
          </p:nvGrpSpPr>
          <p:grpSpPr>
            <a:xfrm>
              <a:off x="3206152" y="1765710"/>
              <a:ext cx="4201696" cy="2453990"/>
              <a:chOff x="1537456" y="4404010"/>
              <a:chExt cx="4201696" cy="2453990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1765705" y="4404010"/>
                <a:ext cx="3973447" cy="2453990"/>
                <a:chOff x="1156113" y="2506890"/>
                <a:chExt cx="4413963" cy="2726051"/>
              </a:xfrm>
            </p:grpSpPr>
            <p:grpSp>
              <p:nvGrpSpPr>
                <p:cNvPr id="171" name="Group 170"/>
                <p:cNvGrpSpPr/>
                <p:nvPr/>
              </p:nvGrpSpPr>
              <p:grpSpPr>
                <a:xfrm>
                  <a:off x="1156113" y="2560543"/>
                  <a:ext cx="4413963" cy="2672398"/>
                  <a:chOff x="1108135" y="2329315"/>
                  <a:chExt cx="4413963" cy="2672398"/>
                </a:xfrm>
              </p:grpSpPr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1413521" y="2329315"/>
                    <a:ext cx="0" cy="23222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>
                    <a:off x="1301980" y="4540048"/>
                    <a:ext cx="4194506" cy="15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H="1" flipV="1">
                    <a:off x="2156059" y="2773940"/>
                    <a:ext cx="2262237" cy="1741832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1413522" y="2773940"/>
                    <a:ext cx="742537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 rot="5400000" flipH="1" flipV="1">
                    <a:off x="1255279" y="3656611"/>
                    <a:ext cx="1766108" cy="76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1988253" y="4540048"/>
                    <a:ext cx="6511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0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500</a:t>
                    </a:r>
                    <a:endParaRPr lang="en-ID" sz="20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4197580" y="4515772"/>
                    <a:ext cx="8066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0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1200</a:t>
                    </a:r>
                    <a:endParaRPr lang="en-ID" sz="20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5161797" y="4034983"/>
                    <a:ext cx="360301" cy="54271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z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1108136" y="4428669"/>
                    <a:ext cx="328497" cy="4458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1108135" y="2510718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172" name="Straight Connector 171"/>
                <p:cNvCxnSpPr/>
                <p:nvPr/>
              </p:nvCxnSpPr>
              <p:spPr>
                <a:xfrm flipH="1">
                  <a:off x="1464741" y="3006006"/>
                  <a:ext cx="73929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TextBox 172"/>
                <p:cNvSpPr txBox="1"/>
                <p:nvPr/>
              </p:nvSpPr>
              <p:spPr>
                <a:xfrm>
                  <a:off x="1702057" y="2506890"/>
                  <a:ext cx="973982" cy="376088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LAMBAT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62" name="TextBox 161"/>
              <p:cNvSpPr txBox="1"/>
              <p:nvPr/>
            </p:nvSpPr>
            <p:spPr>
              <a:xfrm>
                <a:off x="1537456" y="5873169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0,20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 flipH="1">
                <a:off x="2071185" y="6045303"/>
                <a:ext cx="2164484" cy="1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Flowchart: Manual Input 184"/>
            <p:cNvSpPr/>
            <p:nvPr/>
          </p:nvSpPr>
          <p:spPr>
            <a:xfrm rot="5400000">
              <a:off x="4864228" y="2253509"/>
              <a:ext cx="398124" cy="2668586"/>
            </a:xfrm>
            <a:prstGeom prst="flowChartManualInpu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232094" y="1888671"/>
            <a:ext cx="3712327" cy="2290392"/>
            <a:chOff x="1156113" y="2506890"/>
            <a:chExt cx="4418455" cy="2726051"/>
          </a:xfrm>
        </p:grpSpPr>
        <p:grpSp>
          <p:nvGrpSpPr>
            <p:cNvPr id="193" name="Group 192"/>
            <p:cNvGrpSpPr/>
            <p:nvPr/>
          </p:nvGrpSpPr>
          <p:grpSpPr>
            <a:xfrm>
              <a:off x="1156113" y="2560543"/>
              <a:ext cx="4418455" cy="2672398"/>
              <a:chOff x="1108135" y="2329315"/>
              <a:chExt cx="4418455" cy="2672398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>
                <a:off x="1413521" y="2329315"/>
                <a:ext cx="0" cy="232227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1301980" y="4540048"/>
                <a:ext cx="4194506" cy="153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H="1" flipV="1">
                <a:off x="2156059" y="2773940"/>
                <a:ext cx="2262237" cy="17418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H="1">
                <a:off x="1413522" y="2773940"/>
                <a:ext cx="74253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5400000" flipH="1" flipV="1">
                <a:off x="1255279" y="3656611"/>
                <a:ext cx="1766108" cy="76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/>
              <p:cNvSpPr txBox="1"/>
              <p:nvPr/>
            </p:nvSpPr>
            <p:spPr>
              <a:xfrm>
                <a:off x="1988253" y="4540048"/>
                <a:ext cx="6511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500</a:t>
                </a:r>
                <a:endParaRPr lang="en-ID"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4197580" y="4515772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endParaRPr lang="en-ID"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5161797" y="4034983"/>
                <a:ext cx="364793" cy="54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1108136" y="4428669"/>
                <a:ext cx="328497" cy="44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1108135" y="251071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94" name="Straight Connector 193"/>
            <p:cNvCxnSpPr/>
            <p:nvPr/>
          </p:nvCxnSpPr>
          <p:spPr>
            <a:xfrm flipH="1">
              <a:off x="1464741" y="3006006"/>
              <a:ext cx="7392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>
              <a:off x="1702057" y="2506890"/>
              <a:ext cx="973982" cy="376088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LAMBAT</a:t>
              </a:r>
              <a:endParaRPr lang="en-ID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Oval 8"/>
          <p:cNvSpPr/>
          <p:nvPr/>
        </p:nvSpPr>
        <p:spPr>
          <a:xfrm>
            <a:off x="1721743" y="1825192"/>
            <a:ext cx="794016" cy="79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5563281" y="1786775"/>
            <a:ext cx="794016" cy="79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9809576" y="1736413"/>
            <a:ext cx="794016" cy="79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R3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662645" y="4445701"/>
            <a:ext cx="794016" cy="79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R4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5700079" y="4332941"/>
            <a:ext cx="794016" cy="79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R5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9777102" y="4373252"/>
            <a:ext cx="794016" cy="79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R6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00079" y="561717"/>
            <a:ext cx="600117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Pilih rule yang memiliki derajat keanggotaan terbesar untuk setiap variabel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linguistik</a:t>
            </a:r>
            <a:endParaRPr lang="en-ID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561626" y="1786775"/>
            <a:ext cx="2631156" cy="2627586"/>
          </a:xfrm>
          <a:prstGeom prst="mathMultiply">
            <a:avLst/>
          </a:prstGeom>
          <a:solidFill>
            <a:srgbClr val="FF00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6" name="Multiply 115"/>
          <p:cNvSpPr/>
          <p:nvPr/>
        </p:nvSpPr>
        <p:spPr>
          <a:xfrm>
            <a:off x="400858" y="4221858"/>
            <a:ext cx="2631156" cy="2627586"/>
          </a:xfrm>
          <a:prstGeom prst="mathMultiply">
            <a:avLst/>
          </a:prstGeom>
          <a:solidFill>
            <a:srgbClr val="FF00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7" name="Multiply 116"/>
          <p:cNvSpPr/>
          <p:nvPr/>
        </p:nvSpPr>
        <p:spPr>
          <a:xfrm>
            <a:off x="4748124" y="4256612"/>
            <a:ext cx="2631156" cy="2627586"/>
          </a:xfrm>
          <a:prstGeom prst="mathMultiply">
            <a:avLst/>
          </a:prstGeom>
          <a:solidFill>
            <a:srgbClr val="FF00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8" name="Multiply 127"/>
          <p:cNvSpPr/>
          <p:nvPr/>
        </p:nvSpPr>
        <p:spPr>
          <a:xfrm>
            <a:off x="8880375" y="4179063"/>
            <a:ext cx="2631156" cy="2627586"/>
          </a:xfrm>
          <a:prstGeom prst="mathMultiply">
            <a:avLst/>
          </a:prstGeom>
          <a:solidFill>
            <a:srgbClr val="FF00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612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6" grpId="0" animBg="1"/>
      <p:bldP spid="117" grpId="0" animBg="1"/>
      <p:bldP spid="1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grpSp>
        <p:nvGrpSpPr>
          <p:cNvPr id="7" name="Group 6"/>
          <p:cNvGrpSpPr/>
          <p:nvPr/>
        </p:nvGrpSpPr>
        <p:grpSpPr>
          <a:xfrm>
            <a:off x="8075963" y="1825193"/>
            <a:ext cx="3975700" cy="2285279"/>
            <a:chOff x="6408186" y="1551331"/>
            <a:chExt cx="4160617" cy="2391572"/>
          </a:xfrm>
        </p:grpSpPr>
        <p:grpSp>
          <p:nvGrpSpPr>
            <p:cNvPr id="132" name="Group 131"/>
            <p:cNvGrpSpPr/>
            <p:nvPr/>
          </p:nvGrpSpPr>
          <p:grpSpPr>
            <a:xfrm>
              <a:off x="6408186" y="1551331"/>
              <a:ext cx="4160617" cy="2391572"/>
              <a:chOff x="1171803" y="4420171"/>
              <a:chExt cx="4160617" cy="239157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1376819" y="4420171"/>
                <a:ext cx="3955601" cy="2391572"/>
                <a:chOff x="1156113" y="2451272"/>
                <a:chExt cx="4394135" cy="2656712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 rot="10800000">
                  <a:off x="1476393" y="2932144"/>
                  <a:ext cx="3679391" cy="153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4" name="Group 143"/>
                <p:cNvGrpSpPr/>
                <p:nvPr/>
              </p:nvGrpSpPr>
              <p:grpSpPr>
                <a:xfrm>
                  <a:off x="1156113" y="2486973"/>
                  <a:ext cx="4394135" cy="2621011"/>
                  <a:chOff x="1108135" y="2329315"/>
                  <a:chExt cx="4394135" cy="2621011"/>
                </a:xfrm>
              </p:grpSpPr>
              <p:cxnSp>
                <p:nvCxnSpPr>
                  <p:cNvPr id="147" name="Straight Connector 146"/>
                  <p:cNvCxnSpPr/>
                  <p:nvPr/>
                </p:nvCxnSpPr>
                <p:spPr>
                  <a:xfrm>
                    <a:off x="1413521" y="2329315"/>
                    <a:ext cx="0" cy="23222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>
                    <a:off x="1301980" y="4540048"/>
                    <a:ext cx="4194506" cy="15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988254" y="4540048"/>
                    <a:ext cx="595117" cy="4102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500</a:t>
                    </a:r>
                    <a:endParaRPr lang="en-ID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197580" y="4515772"/>
                    <a:ext cx="725109" cy="4102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1200</a:t>
                    </a:r>
                    <a:endParaRPr lang="en-ID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5161797" y="4034982"/>
                    <a:ext cx="340473" cy="5128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z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1108136" y="4428669"/>
                    <a:ext cx="328497" cy="4458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1108135" y="2510718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2180746" y="2930611"/>
                  <a:ext cx="2250132" cy="1767641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rot="5400000" flipH="1" flipV="1">
                  <a:off x="3558412" y="3814815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H="1">
                  <a:off x="4430878" y="2930611"/>
                  <a:ext cx="739296" cy="0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TextBox 142"/>
                <p:cNvSpPr txBox="1"/>
                <p:nvPr/>
              </p:nvSpPr>
              <p:spPr>
                <a:xfrm>
                  <a:off x="4507331" y="2451272"/>
                  <a:ext cx="763502" cy="376088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CEPAT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1171803" y="5141971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0,75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36" name="Straight Connector 135"/>
              <p:cNvCxnSpPr/>
              <p:nvPr/>
            </p:nvCxnSpPr>
            <p:spPr>
              <a:xfrm flipH="1">
                <a:off x="1622585" y="5309951"/>
                <a:ext cx="3403341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Freeform 157"/>
            <p:cNvSpPr/>
            <p:nvPr/>
          </p:nvSpPr>
          <p:spPr>
            <a:xfrm rot="16200000" flipH="1">
              <a:off x="8357057" y="1695953"/>
              <a:ext cx="1099800" cy="2613503"/>
            </a:xfrm>
            <a:custGeom>
              <a:avLst/>
              <a:gdLst>
                <a:gd name="connsiteX0" fmla="*/ 361347 w 1099800"/>
                <a:gd name="connsiteY0" fmla="*/ 945356 h 2613503"/>
                <a:gd name="connsiteX1" fmla="*/ 361347 w 1099800"/>
                <a:gd name="connsiteY1" fmla="*/ 2613500 h 2613503"/>
                <a:gd name="connsiteX2" fmla="*/ 687959 w 1099800"/>
                <a:gd name="connsiteY2" fmla="*/ 2613500 h 2613503"/>
                <a:gd name="connsiteX3" fmla="*/ 687959 w 1099800"/>
                <a:gd name="connsiteY3" fmla="*/ 2613503 h 2613503"/>
                <a:gd name="connsiteX4" fmla="*/ 1099800 w 1099800"/>
                <a:gd name="connsiteY4" fmla="*/ 2613503 h 2613503"/>
                <a:gd name="connsiteX5" fmla="*/ 1099800 w 1099800"/>
                <a:gd name="connsiteY5" fmla="*/ 0 h 2613503"/>
                <a:gd name="connsiteX6" fmla="*/ 687959 w 1099800"/>
                <a:gd name="connsiteY6" fmla="*/ 522700 h 2613503"/>
                <a:gd name="connsiteX7" fmla="*/ 687959 w 1099800"/>
                <a:gd name="connsiteY7" fmla="*/ 529543 h 2613503"/>
                <a:gd name="connsiteX8" fmla="*/ 0 w 1099800"/>
                <a:gd name="connsiteY8" fmla="*/ 1391183 h 2613503"/>
                <a:gd name="connsiteX9" fmla="*/ 0 w 1099800"/>
                <a:gd name="connsiteY9" fmla="*/ 2613500 h 2613503"/>
                <a:gd name="connsiteX10" fmla="*/ 95169 w 1099800"/>
                <a:gd name="connsiteY10" fmla="*/ 2613500 h 2613503"/>
                <a:gd name="connsiteX11" fmla="*/ 236805 w 1099800"/>
                <a:gd name="connsiteY11" fmla="*/ 2613500 h 2613503"/>
                <a:gd name="connsiteX12" fmla="*/ 359346 w 1099800"/>
                <a:gd name="connsiteY12" fmla="*/ 2613500 h 2613503"/>
                <a:gd name="connsiteX13" fmla="*/ 359346 w 1099800"/>
                <a:gd name="connsiteY13" fmla="*/ 942167 h 2613503"/>
                <a:gd name="connsiteX14" fmla="*/ 236805 w 1099800"/>
                <a:gd name="connsiteY14" fmla="*/ 1097220 h 2613503"/>
                <a:gd name="connsiteX15" fmla="*/ 236805 w 1099800"/>
                <a:gd name="connsiteY15" fmla="*/ 1085603 h 261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9800" h="2613503">
                  <a:moveTo>
                    <a:pt x="361347" y="945356"/>
                  </a:moveTo>
                  <a:lnTo>
                    <a:pt x="361347" y="2613500"/>
                  </a:lnTo>
                  <a:lnTo>
                    <a:pt x="687959" y="2613500"/>
                  </a:lnTo>
                  <a:lnTo>
                    <a:pt x="687959" y="2613503"/>
                  </a:lnTo>
                  <a:lnTo>
                    <a:pt x="1099800" y="2613503"/>
                  </a:lnTo>
                  <a:lnTo>
                    <a:pt x="1099800" y="0"/>
                  </a:lnTo>
                  <a:lnTo>
                    <a:pt x="687959" y="522700"/>
                  </a:lnTo>
                  <a:lnTo>
                    <a:pt x="687959" y="529543"/>
                  </a:lnTo>
                  <a:close/>
                  <a:moveTo>
                    <a:pt x="0" y="1391183"/>
                  </a:moveTo>
                  <a:lnTo>
                    <a:pt x="0" y="2613500"/>
                  </a:lnTo>
                  <a:lnTo>
                    <a:pt x="95169" y="2613500"/>
                  </a:lnTo>
                  <a:lnTo>
                    <a:pt x="236805" y="2613500"/>
                  </a:lnTo>
                  <a:lnTo>
                    <a:pt x="359346" y="2613500"/>
                  </a:lnTo>
                  <a:lnTo>
                    <a:pt x="359346" y="942167"/>
                  </a:lnTo>
                  <a:lnTo>
                    <a:pt x="236805" y="1097220"/>
                  </a:lnTo>
                  <a:lnTo>
                    <a:pt x="236805" y="1085603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40690" y="1855902"/>
            <a:ext cx="3970475" cy="2318946"/>
            <a:chOff x="3206152" y="1765710"/>
            <a:chExt cx="4201696" cy="2453990"/>
          </a:xfrm>
        </p:grpSpPr>
        <p:grpSp>
          <p:nvGrpSpPr>
            <p:cNvPr id="159" name="Group 158"/>
            <p:cNvGrpSpPr/>
            <p:nvPr/>
          </p:nvGrpSpPr>
          <p:grpSpPr>
            <a:xfrm>
              <a:off x="3206152" y="1765710"/>
              <a:ext cx="4201696" cy="2453990"/>
              <a:chOff x="1537456" y="4404010"/>
              <a:chExt cx="4201696" cy="2453990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1765705" y="4404010"/>
                <a:ext cx="3973447" cy="2453990"/>
                <a:chOff x="1156113" y="2506890"/>
                <a:chExt cx="4413963" cy="2726051"/>
              </a:xfrm>
            </p:grpSpPr>
            <p:grpSp>
              <p:nvGrpSpPr>
                <p:cNvPr id="171" name="Group 170"/>
                <p:cNvGrpSpPr/>
                <p:nvPr/>
              </p:nvGrpSpPr>
              <p:grpSpPr>
                <a:xfrm>
                  <a:off x="1156113" y="2560543"/>
                  <a:ext cx="4413963" cy="2672398"/>
                  <a:chOff x="1108135" y="2329315"/>
                  <a:chExt cx="4413963" cy="2672398"/>
                </a:xfrm>
              </p:grpSpPr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1413521" y="2329315"/>
                    <a:ext cx="0" cy="23222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>
                    <a:off x="1301980" y="4540048"/>
                    <a:ext cx="4194506" cy="15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H="1" flipV="1">
                    <a:off x="2156059" y="2773940"/>
                    <a:ext cx="2262237" cy="1741832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1413522" y="2773940"/>
                    <a:ext cx="742537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 rot="5400000" flipH="1" flipV="1">
                    <a:off x="1255279" y="3656611"/>
                    <a:ext cx="1766108" cy="76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1988253" y="4540048"/>
                    <a:ext cx="6511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0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500</a:t>
                    </a:r>
                    <a:endParaRPr lang="en-ID" sz="20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4197580" y="4515772"/>
                    <a:ext cx="8066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0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1200</a:t>
                    </a:r>
                    <a:endParaRPr lang="en-ID" sz="20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5161797" y="4034983"/>
                    <a:ext cx="360301" cy="54271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z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1108136" y="4428669"/>
                    <a:ext cx="328497" cy="4458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1108135" y="2510718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172" name="Straight Connector 171"/>
                <p:cNvCxnSpPr/>
                <p:nvPr/>
              </p:nvCxnSpPr>
              <p:spPr>
                <a:xfrm flipH="1">
                  <a:off x="1464741" y="3006006"/>
                  <a:ext cx="73929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TextBox 172"/>
                <p:cNvSpPr txBox="1"/>
                <p:nvPr/>
              </p:nvSpPr>
              <p:spPr>
                <a:xfrm>
                  <a:off x="1702057" y="2506890"/>
                  <a:ext cx="973982" cy="376088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LAMBAT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62" name="TextBox 161"/>
              <p:cNvSpPr txBox="1"/>
              <p:nvPr/>
            </p:nvSpPr>
            <p:spPr>
              <a:xfrm>
                <a:off x="1537456" y="5873169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0,20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 flipH="1">
                <a:off x="2071185" y="6045303"/>
                <a:ext cx="2164484" cy="1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Flowchart: Manual Input 184"/>
            <p:cNvSpPr/>
            <p:nvPr/>
          </p:nvSpPr>
          <p:spPr>
            <a:xfrm rot="5400000">
              <a:off x="4864228" y="2253509"/>
              <a:ext cx="398124" cy="2668586"/>
            </a:xfrm>
            <a:prstGeom prst="flowChartManualInpu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06" name="Oval 205"/>
          <p:cNvSpPr/>
          <p:nvPr/>
        </p:nvSpPr>
        <p:spPr>
          <a:xfrm>
            <a:off x="5563281" y="1786775"/>
            <a:ext cx="794016" cy="79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9809576" y="1736413"/>
            <a:ext cx="794016" cy="79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R3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095329" y="561717"/>
            <a:ext cx="560592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Gabungkan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grafik keanggotaan yang tertinggi dari setiap variabel linguistik </a:t>
            </a:r>
            <a:endParaRPr lang="en-ID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grpSp>
        <p:nvGrpSpPr>
          <p:cNvPr id="7" name="Group 6"/>
          <p:cNvGrpSpPr/>
          <p:nvPr/>
        </p:nvGrpSpPr>
        <p:grpSpPr>
          <a:xfrm>
            <a:off x="388886" y="4539797"/>
            <a:ext cx="3975700" cy="2285279"/>
            <a:chOff x="6408186" y="1551331"/>
            <a:chExt cx="4160617" cy="2391572"/>
          </a:xfrm>
        </p:grpSpPr>
        <p:grpSp>
          <p:nvGrpSpPr>
            <p:cNvPr id="132" name="Group 131"/>
            <p:cNvGrpSpPr/>
            <p:nvPr/>
          </p:nvGrpSpPr>
          <p:grpSpPr>
            <a:xfrm>
              <a:off x="6408186" y="1551331"/>
              <a:ext cx="4160617" cy="2391572"/>
              <a:chOff x="1171803" y="4420171"/>
              <a:chExt cx="4160617" cy="239157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1376819" y="4420171"/>
                <a:ext cx="3955601" cy="2391572"/>
                <a:chOff x="1156113" y="2451272"/>
                <a:chExt cx="4394135" cy="2656712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 rot="10800000">
                  <a:off x="1476393" y="2932144"/>
                  <a:ext cx="3679391" cy="153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4" name="Group 143"/>
                <p:cNvGrpSpPr/>
                <p:nvPr/>
              </p:nvGrpSpPr>
              <p:grpSpPr>
                <a:xfrm>
                  <a:off x="1156113" y="2486973"/>
                  <a:ext cx="4394135" cy="2621011"/>
                  <a:chOff x="1108135" y="2329315"/>
                  <a:chExt cx="4394135" cy="2621011"/>
                </a:xfrm>
              </p:grpSpPr>
              <p:cxnSp>
                <p:nvCxnSpPr>
                  <p:cNvPr id="147" name="Straight Connector 146"/>
                  <p:cNvCxnSpPr/>
                  <p:nvPr/>
                </p:nvCxnSpPr>
                <p:spPr>
                  <a:xfrm>
                    <a:off x="1413521" y="2329315"/>
                    <a:ext cx="0" cy="23222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>
                    <a:off x="1301980" y="4540048"/>
                    <a:ext cx="4194506" cy="15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988254" y="4540048"/>
                    <a:ext cx="595117" cy="4102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500</a:t>
                    </a:r>
                    <a:endParaRPr lang="en-ID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197580" y="4515772"/>
                    <a:ext cx="725109" cy="4102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1200</a:t>
                    </a:r>
                    <a:endParaRPr lang="en-ID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5161797" y="4034982"/>
                    <a:ext cx="340473" cy="5128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z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1108136" y="4428669"/>
                    <a:ext cx="328497" cy="4458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1108135" y="2510718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2180746" y="2930611"/>
                  <a:ext cx="2250132" cy="1767641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rot="5400000" flipH="1" flipV="1">
                  <a:off x="3558412" y="3814815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H="1">
                  <a:off x="4430878" y="2930611"/>
                  <a:ext cx="739296" cy="0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TextBox 142"/>
                <p:cNvSpPr txBox="1"/>
                <p:nvPr/>
              </p:nvSpPr>
              <p:spPr>
                <a:xfrm>
                  <a:off x="4507331" y="2451272"/>
                  <a:ext cx="763502" cy="376088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CEPAT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1171803" y="5141971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0,75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36" name="Straight Connector 135"/>
              <p:cNvCxnSpPr/>
              <p:nvPr/>
            </p:nvCxnSpPr>
            <p:spPr>
              <a:xfrm flipH="1">
                <a:off x="1622585" y="5309951"/>
                <a:ext cx="3403341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Freeform 157"/>
            <p:cNvSpPr/>
            <p:nvPr/>
          </p:nvSpPr>
          <p:spPr>
            <a:xfrm rot="16200000" flipH="1">
              <a:off x="8357057" y="1695953"/>
              <a:ext cx="1099800" cy="2613503"/>
            </a:xfrm>
            <a:custGeom>
              <a:avLst/>
              <a:gdLst>
                <a:gd name="connsiteX0" fmla="*/ 361347 w 1099800"/>
                <a:gd name="connsiteY0" fmla="*/ 945356 h 2613503"/>
                <a:gd name="connsiteX1" fmla="*/ 361347 w 1099800"/>
                <a:gd name="connsiteY1" fmla="*/ 2613500 h 2613503"/>
                <a:gd name="connsiteX2" fmla="*/ 687959 w 1099800"/>
                <a:gd name="connsiteY2" fmla="*/ 2613500 h 2613503"/>
                <a:gd name="connsiteX3" fmla="*/ 687959 w 1099800"/>
                <a:gd name="connsiteY3" fmla="*/ 2613503 h 2613503"/>
                <a:gd name="connsiteX4" fmla="*/ 1099800 w 1099800"/>
                <a:gd name="connsiteY4" fmla="*/ 2613503 h 2613503"/>
                <a:gd name="connsiteX5" fmla="*/ 1099800 w 1099800"/>
                <a:gd name="connsiteY5" fmla="*/ 0 h 2613503"/>
                <a:gd name="connsiteX6" fmla="*/ 687959 w 1099800"/>
                <a:gd name="connsiteY6" fmla="*/ 522700 h 2613503"/>
                <a:gd name="connsiteX7" fmla="*/ 687959 w 1099800"/>
                <a:gd name="connsiteY7" fmla="*/ 529543 h 2613503"/>
                <a:gd name="connsiteX8" fmla="*/ 0 w 1099800"/>
                <a:gd name="connsiteY8" fmla="*/ 1391183 h 2613503"/>
                <a:gd name="connsiteX9" fmla="*/ 0 w 1099800"/>
                <a:gd name="connsiteY9" fmla="*/ 2613500 h 2613503"/>
                <a:gd name="connsiteX10" fmla="*/ 95169 w 1099800"/>
                <a:gd name="connsiteY10" fmla="*/ 2613500 h 2613503"/>
                <a:gd name="connsiteX11" fmla="*/ 236805 w 1099800"/>
                <a:gd name="connsiteY11" fmla="*/ 2613500 h 2613503"/>
                <a:gd name="connsiteX12" fmla="*/ 359346 w 1099800"/>
                <a:gd name="connsiteY12" fmla="*/ 2613500 h 2613503"/>
                <a:gd name="connsiteX13" fmla="*/ 359346 w 1099800"/>
                <a:gd name="connsiteY13" fmla="*/ 942167 h 2613503"/>
                <a:gd name="connsiteX14" fmla="*/ 236805 w 1099800"/>
                <a:gd name="connsiteY14" fmla="*/ 1097220 h 2613503"/>
                <a:gd name="connsiteX15" fmla="*/ 236805 w 1099800"/>
                <a:gd name="connsiteY15" fmla="*/ 1085603 h 261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9800" h="2613503">
                  <a:moveTo>
                    <a:pt x="361347" y="945356"/>
                  </a:moveTo>
                  <a:lnTo>
                    <a:pt x="361347" y="2613500"/>
                  </a:lnTo>
                  <a:lnTo>
                    <a:pt x="687959" y="2613500"/>
                  </a:lnTo>
                  <a:lnTo>
                    <a:pt x="687959" y="2613503"/>
                  </a:lnTo>
                  <a:lnTo>
                    <a:pt x="1099800" y="2613503"/>
                  </a:lnTo>
                  <a:lnTo>
                    <a:pt x="1099800" y="0"/>
                  </a:lnTo>
                  <a:lnTo>
                    <a:pt x="687959" y="522700"/>
                  </a:lnTo>
                  <a:lnTo>
                    <a:pt x="687959" y="529543"/>
                  </a:lnTo>
                  <a:close/>
                  <a:moveTo>
                    <a:pt x="0" y="1391183"/>
                  </a:moveTo>
                  <a:lnTo>
                    <a:pt x="0" y="2613500"/>
                  </a:lnTo>
                  <a:lnTo>
                    <a:pt x="95169" y="2613500"/>
                  </a:lnTo>
                  <a:lnTo>
                    <a:pt x="236805" y="2613500"/>
                  </a:lnTo>
                  <a:lnTo>
                    <a:pt x="359346" y="2613500"/>
                  </a:lnTo>
                  <a:lnTo>
                    <a:pt x="359346" y="942167"/>
                  </a:lnTo>
                  <a:lnTo>
                    <a:pt x="236805" y="1097220"/>
                  </a:lnTo>
                  <a:lnTo>
                    <a:pt x="236805" y="1085603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4111" y="2127592"/>
            <a:ext cx="3970475" cy="2318946"/>
            <a:chOff x="3206152" y="1765710"/>
            <a:chExt cx="4201696" cy="2453990"/>
          </a:xfrm>
        </p:grpSpPr>
        <p:grpSp>
          <p:nvGrpSpPr>
            <p:cNvPr id="159" name="Group 158"/>
            <p:cNvGrpSpPr/>
            <p:nvPr/>
          </p:nvGrpSpPr>
          <p:grpSpPr>
            <a:xfrm>
              <a:off x="3206152" y="1765710"/>
              <a:ext cx="4201696" cy="2453990"/>
              <a:chOff x="1537456" y="4404010"/>
              <a:chExt cx="4201696" cy="2453990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1765705" y="4404010"/>
                <a:ext cx="3973447" cy="2453990"/>
                <a:chOff x="1156113" y="2506890"/>
                <a:chExt cx="4413963" cy="2726051"/>
              </a:xfrm>
            </p:grpSpPr>
            <p:grpSp>
              <p:nvGrpSpPr>
                <p:cNvPr id="171" name="Group 170"/>
                <p:cNvGrpSpPr/>
                <p:nvPr/>
              </p:nvGrpSpPr>
              <p:grpSpPr>
                <a:xfrm>
                  <a:off x="1156113" y="2560543"/>
                  <a:ext cx="4413963" cy="2672398"/>
                  <a:chOff x="1108135" y="2329315"/>
                  <a:chExt cx="4413963" cy="2672398"/>
                </a:xfrm>
              </p:grpSpPr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1413521" y="2329315"/>
                    <a:ext cx="0" cy="23222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>
                    <a:off x="1301980" y="4540048"/>
                    <a:ext cx="4194506" cy="15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H="1" flipV="1">
                    <a:off x="2156059" y="2773940"/>
                    <a:ext cx="2262237" cy="1741832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1413522" y="2773940"/>
                    <a:ext cx="742537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 rot="5400000" flipH="1" flipV="1">
                    <a:off x="1255279" y="3656611"/>
                    <a:ext cx="1766108" cy="76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1988253" y="4540048"/>
                    <a:ext cx="6511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0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500</a:t>
                    </a:r>
                    <a:endParaRPr lang="en-ID" sz="20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4197580" y="4515772"/>
                    <a:ext cx="8066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0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1200</a:t>
                    </a:r>
                    <a:endParaRPr lang="en-ID" sz="20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5161797" y="4034983"/>
                    <a:ext cx="360301" cy="54271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z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1108136" y="4428669"/>
                    <a:ext cx="328497" cy="4458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1108135" y="2510718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172" name="Straight Connector 171"/>
                <p:cNvCxnSpPr/>
                <p:nvPr/>
              </p:nvCxnSpPr>
              <p:spPr>
                <a:xfrm flipH="1">
                  <a:off x="1464741" y="3006006"/>
                  <a:ext cx="73929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TextBox 172"/>
                <p:cNvSpPr txBox="1"/>
                <p:nvPr/>
              </p:nvSpPr>
              <p:spPr>
                <a:xfrm>
                  <a:off x="1702057" y="2506890"/>
                  <a:ext cx="973982" cy="376088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LAMBAT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62" name="TextBox 161"/>
              <p:cNvSpPr txBox="1"/>
              <p:nvPr/>
            </p:nvSpPr>
            <p:spPr>
              <a:xfrm>
                <a:off x="1537456" y="5873169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0,20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 flipH="1">
                <a:off x="2071185" y="6045303"/>
                <a:ext cx="2164484" cy="1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Flowchart: Manual Input 184"/>
            <p:cNvSpPr/>
            <p:nvPr/>
          </p:nvSpPr>
          <p:spPr>
            <a:xfrm rot="5400000">
              <a:off x="4864228" y="2253509"/>
              <a:ext cx="398124" cy="2668586"/>
            </a:xfrm>
            <a:prstGeom prst="flowChartManualInpu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06" name="Oval 205"/>
          <p:cNvSpPr/>
          <p:nvPr/>
        </p:nvSpPr>
        <p:spPr>
          <a:xfrm>
            <a:off x="2158564" y="2084832"/>
            <a:ext cx="794016" cy="79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2066417" y="4460573"/>
            <a:ext cx="794016" cy="79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R3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095329" y="561717"/>
            <a:ext cx="560592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Gabungkan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grafik keanggotaan yang tertinggi dari setiap variabel linguistik </a:t>
            </a:r>
            <a:endParaRPr lang="en-ID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675435" y="2130273"/>
            <a:ext cx="3970475" cy="2318946"/>
            <a:chOff x="3206152" y="1765710"/>
            <a:chExt cx="4201696" cy="2453990"/>
          </a:xfrm>
        </p:grpSpPr>
        <p:grpSp>
          <p:nvGrpSpPr>
            <p:cNvPr id="45" name="Group 44"/>
            <p:cNvGrpSpPr/>
            <p:nvPr/>
          </p:nvGrpSpPr>
          <p:grpSpPr>
            <a:xfrm>
              <a:off x="3206152" y="1765710"/>
              <a:ext cx="4201696" cy="2453990"/>
              <a:chOff x="1537456" y="4404010"/>
              <a:chExt cx="4201696" cy="245399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765705" y="4404010"/>
                <a:ext cx="3973447" cy="2453990"/>
                <a:chOff x="1156113" y="2506890"/>
                <a:chExt cx="4413963" cy="2726051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1156113" y="2560543"/>
                  <a:ext cx="4413963" cy="2672398"/>
                  <a:chOff x="1108135" y="2329315"/>
                  <a:chExt cx="4413963" cy="2672398"/>
                </a:xfrm>
              </p:grpSpPr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1413521" y="2329315"/>
                    <a:ext cx="0" cy="23222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1301980" y="4540048"/>
                    <a:ext cx="4194506" cy="15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H="1" flipV="1">
                    <a:off x="2156059" y="2773940"/>
                    <a:ext cx="2262237" cy="1741832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H="1">
                    <a:off x="1413522" y="2773940"/>
                    <a:ext cx="742537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rot="5400000" flipH="1" flipV="1">
                    <a:off x="1255279" y="3656611"/>
                    <a:ext cx="1766108" cy="76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988253" y="4540048"/>
                    <a:ext cx="6511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0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500</a:t>
                    </a:r>
                    <a:endParaRPr lang="en-ID" sz="20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4197580" y="4515772"/>
                    <a:ext cx="8066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0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1200</a:t>
                    </a:r>
                    <a:endParaRPr lang="en-ID" sz="20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5161797" y="4034983"/>
                    <a:ext cx="360301" cy="54271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z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108136" y="4428669"/>
                    <a:ext cx="328497" cy="4458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1108135" y="2510718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1464741" y="3006006"/>
                  <a:ext cx="73929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/>
                <p:cNvSpPr txBox="1"/>
                <p:nvPr/>
              </p:nvSpPr>
              <p:spPr>
                <a:xfrm>
                  <a:off x="1702057" y="2506890"/>
                  <a:ext cx="973982" cy="376088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LAMBAT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537456" y="5873169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0,20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H="1">
                <a:off x="2071185" y="6045303"/>
                <a:ext cx="2164484" cy="1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Flowchart: Manual Input 45"/>
            <p:cNvSpPr/>
            <p:nvPr/>
          </p:nvSpPr>
          <p:spPr>
            <a:xfrm rot="5400000">
              <a:off x="4864228" y="2253509"/>
              <a:ext cx="398124" cy="2668586"/>
            </a:xfrm>
            <a:prstGeom prst="flowChartManualInpu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96454" y="2127592"/>
            <a:ext cx="3970724" cy="2028308"/>
            <a:chOff x="6408186" y="1551331"/>
            <a:chExt cx="4155410" cy="2122649"/>
          </a:xfrm>
        </p:grpSpPr>
        <p:grpSp>
          <p:nvGrpSpPr>
            <p:cNvPr id="64" name="Group 63"/>
            <p:cNvGrpSpPr/>
            <p:nvPr/>
          </p:nvGrpSpPr>
          <p:grpSpPr>
            <a:xfrm>
              <a:off x="6408186" y="1551331"/>
              <a:ext cx="4155410" cy="2122649"/>
              <a:chOff x="1171803" y="4420171"/>
              <a:chExt cx="4155410" cy="2122649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551318" y="4420171"/>
                <a:ext cx="3775895" cy="2122649"/>
                <a:chOff x="1349958" y="2451272"/>
                <a:chExt cx="4194506" cy="2357975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2180746" y="2930611"/>
                  <a:ext cx="2250132" cy="1767641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rot="10800000">
                  <a:off x="1476393" y="2932144"/>
                  <a:ext cx="3679391" cy="153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" name="Group 70"/>
                <p:cNvGrpSpPr/>
                <p:nvPr/>
              </p:nvGrpSpPr>
              <p:grpSpPr>
                <a:xfrm>
                  <a:off x="1349958" y="2486973"/>
                  <a:ext cx="4194506" cy="2322274"/>
                  <a:chOff x="1301980" y="2329315"/>
                  <a:chExt cx="4194506" cy="2322274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413521" y="2329315"/>
                    <a:ext cx="0" cy="23222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1301980" y="4540048"/>
                    <a:ext cx="4194506" cy="15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" name="Straight Connector 71"/>
                <p:cNvCxnSpPr/>
                <p:nvPr/>
              </p:nvCxnSpPr>
              <p:spPr>
                <a:xfrm rot="5400000" flipH="1" flipV="1">
                  <a:off x="3558412" y="3814815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4430878" y="2930611"/>
                  <a:ext cx="739296" cy="0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/>
                <p:cNvSpPr txBox="1"/>
                <p:nvPr/>
              </p:nvSpPr>
              <p:spPr>
                <a:xfrm>
                  <a:off x="4507331" y="2451272"/>
                  <a:ext cx="763502" cy="376088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CEPAT</a:t>
                  </a:r>
                  <a:endParaRPr lang="en-ID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1171803" y="5141971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0,75</a:t>
                </a:r>
                <a:endParaRPr lang="en-ID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 flipH="1">
                <a:off x="1622585" y="5309951"/>
                <a:ext cx="3403341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Freeform 64"/>
            <p:cNvSpPr/>
            <p:nvPr/>
          </p:nvSpPr>
          <p:spPr>
            <a:xfrm rot="16200000" flipH="1">
              <a:off x="8357057" y="1695953"/>
              <a:ext cx="1099800" cy="2613503"/>
            </a:xfrm>
            <a:custGeom>
              <a:avLst/>
              <a:gdLst>
                <a:gd name="connsiteX0" fmla="*/ 361347 w 1099800"/>
                <a:gd name="connsiteY0" fmla="*/ 945356 h 2613503"/>
                <a:gd name="connsiteX1" fmla="*/ 361347 w 1099800"/>
                <a:gd name="connsiteY1" fmla="*/ 2613500 h 2613503"/>
                <a:gd name="connsiteX2" fmla="*/ 687959 w 1099800"/>
                <a:gd name="connsiteY2" fmla="*/ 2613500 h 2613503"/>
                <a:gd name="connsiteX3" fmla="*/ 687959 w 1099800"/>
                <a:gd name="connsiteY3" fmla="*/ 2613503 h 2613503"/>
                <a:gd name="connsiteX4" fmla="*/ 1099800 w 1099800"/>
                <a:gd name="connsiteY4" fmla="*/ 2613503 h 2613503"/>
                <a:gd name="connsiteX5" fmla="*/ 1099800 w 1099800"/>
                <a:gd name="connsiteY5" fmla="*/ 0 h 2613503"/>
                <a:gd name="connsiteX6" fmla="*/ 687959 w 1099800"/>
                <a:gd name="connsiteY6" fmla="*/ 522700 h 2613503"/>
                <a:gd name="connsiteX7" fmla="*/ 687959 w 1099800"/>
                <a:gd name="connsiteY7" fmla="*/ 529543 h 2613503"/>
                <a:gd name="connsiteX8" fmla="*/ 0 w 1099800"/>
                <a:gd name="connsiteY8" fmla="*/ 1391183 h 2613503"/>
                <a:gd name="connsiteX9" fmla="*/ 0 w 1099800"/>
                <a:gd name="connsiteY9" fmla="*/ 2613500 h 2613503"/>
                <a:gd name="connsiteX10" fmla="*/ 95169 w 1099800"/>
                <a:gd name="connsiteY10" fmla="*/ 2613500 h 2613503"/>
                <a:gd name="connsiteX11" fmla="*/ 236805 w 1099800"/>
                <a:gd name="connsiteY11" fmla="*/ 2613500 h 2613503"/>
                <a:gd name="connsiteX12" fmla="*/ 359346 w 1099800"/>
                <a:gd name="connsiteY12" fmla="*/ 2613500 h 2613503"/>
                <a:gd name="connsiteX13" fmla="*/ 359346 w 1099800"/>
                <a:gd name="connsiteY13" fmla="*/ 942167 h 2613503"/>
                <a:gd name="connsiteX14" fmla="*/ 236805 w 1099800"/>
                <a:gd name="connsiteY14" fmla="*/ 1097220 h 2613503"/>
                <a:gd name="connsiteX15" fmla="*/ 236805 w 1099800"/>
                <a:gd name="connsiteY15" fmla="*/ 1085603 h 261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9800" h="2613503">
                  <a:moveTo>
                    <a:pt x="361347" y="945356"/>
                  </a:moveTo>
                  <a:lnTo>
                    <a:pt x="361347" y="2613500"/>
                  </a:lnTo>
                  <a:lnTo>
                    <a:pt x="687959" y="2613500"/>
                  </a:lnTo>
                  <a:lnTo>
                    <a:pt x="687959" y="2613503"/>
                  </a:lnTo>
                  <a:lnTo>
                    <a:pt x="1099800" y="2613503"/>
                  </a:lnTo>
                  <a:lnTo>
                    <a:pt x="1099800" y="0"/>
                  </a:lnTo>
                  <a:lnTo>
                    <a:pt x="687959" y="522700"/>
                  </a:lnTo>
                  <a:lnTo>
                    <a:pt x="687959" y="529543"/>
                  </a:lnTo>
                  <a:close/>
                  <a:moveTo>
                    <a:pt x="0" y="1391183"/>
                  </a:moveTo>
                  <a:lnTo>
                    <a:pt x="0" y="2613500"/>
                  </a:lnTo>
                  <a:lnTo>
                    <a:pt x="95169" y="2613500"/>
                  </a:lnTo>
                  <a:lnTo>
                    <a:pt x="236805" y="2613500"/>
                  </a:lnTo>
                  <a:lnTo>
                    <a:pt x="359346" y="2613500"/>
                  </a:lnTo>
                  <a:lnTo>
                    <a:pt x="359346" y="942167"/>
                  </a:lnTo>
                  <a:lnTo>
                    <a:pt x="236805" y="1097220"/>
                  </a:lnTo>
                  <a:lnTo>
                    <a:pt x="236805" y="1085603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Right Brace 2"/>
          <p:cNvSpPr/>
          <p:nvPr/>
        </p:nvSpPr>
        <p:spPr>
          <a:xfrm>
            <a:off x="4708634" y="2447515"/>
            <a:ext cx="756745" cy="3774609"/>
          </a:xfrm>
          <a:prstGeom prst="rightBrace">
            <a:avLst>
              <a:gd name="adj1" fmla="val 8333"/>
              <a:gd name="adj2" fmla="val 2271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" name="Group 4"/>
          <p:cNvGrpSpPr/>
          <p:nvPr/>
        </p:nvGrpSpPr>
        <p:grpSpPr>
          <a:xfrm>
            <a:off x="5636852" y="4425887"/>
            <a:ext cx="3991743" cy="2432114"/>
            <a:chOff x="5636852" y="4425887"/>
            <a:chExt cx="3991743" cy="2432114"/>
          </a:xfrm>
        </p:grpSpPr>
        <p:grpSp>
          <p:nvGrpSpPr>
            <p:cNvPr id="6" name="Group 5"/>
            <p:cNvGrpSpPr/>
            <p:nvPr/>
          </p:nvGrpSpPr>
          <p:grpSpPr>
            <a:xfrm>
              <a:off x="5636852" y="4567082"/>
              <a:ext cx="3991743" cy="2290919"/>
              <a:chOff x="5636852" y="4567082"/>
              <a:chExt cx="3991743" cy="2290919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 rot="5400000" flipH="1" flipV="1">
                <a:off x="6019301" y="5675848"/>
                <a:ext cx="1502359" cy="65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>
                <a:off x="6161789" y="4917150"/>
                <a:ext cx="255627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rot="5400000" flipH="1" flipV="1">
                <a:off x="7952722" y="5676415"/>
                <a:ext cx="1519190" cy="66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Group 83"/>
              <p:cNvGrpSpPr/>
              <p:nvPr/>
            </p:nvGrpSpPr>
            <p:grpSpPr>
              <a:xfrm>
                <a:off x="5636852" y="4567082"/>
                <a:ext cx="3991743" cy="2290919"/>
                <a:chOff x="5563281" y="4567082"/>
                <a:chExt cx="3991743" cy="229091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5563281" y="4584695"/>
                  <a:ext cx="3970475" cy="2273306"/>
                  <a:chOff x="1537456" y="4452309"/>
                  <a:chExt cx="4201696" cy="2405692"/>
                </a:xfrm>
              </p:grpSpPr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1765705" y="4452309"/>
                    <a:ext cx="3973447" cy="2405692"/>
                    <a:chOff x="1108135" y="2329315"/>
                    <a:chExt cx="4413963" cy="2672398"/>
                  </a:xfrm>
                </p:grpSpPr>
                <p:cxnSp>
                  <p:nvCxnSpPr>
                    <p:cNvPr id="97" name="Straight Connector 96"/>
                    <p:cNvCxnSpPr/>
                    <p:nvPr/>
                  </p:nvCxnSpPr>
                  <p:spPr>
                    <a:xfrm>
                      <a:off x="1413521" y="2329315"/>
                      <a:ext cx="0" cy="232227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>
                      <a:off x="1301980" y="4540048"/>
                      <a:ext cx="4194506" cy="153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9" name="TextBox 98"/>
                    <p:cNvSpPr txBox="1"/>
                    <p:nvPr/>
                  </p:nvSpPr>
                  <p:spPr>
                    <a:xfrm>
                      <a:off x="1988253" y="4540048"/>
                      <a:ext cx="65114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0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ID"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4197580" y="4515772"/>
                      <a:ext cx="80663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0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1200</a:t>
                      </a:r>
                      <a:endParaRPr lang="en-ID"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5161797" y="4034983"/>
                      <a:ext cx="360301" cy="542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108136" y="4428669"/>
                      <a:ext cx="328497" cy="4458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1108135" y="2510718"/>
                      <a:ext cx="34015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1537456" y="5873169"/>
                    <a:ext cx="54854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16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0,20</a:t>
                    </a:r>
                    <a:endParaRPr lang="en-ID" sz="16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96" name="Straight Connector 95"/>
                  <p:cNvCxnSpPr/>
                  <p:nvPr/>
                </p:nvCxnSpPr>
                <p:spPr>
                  <a:xfrm flipH="1">
                    <a:off x="2071185" y="6045303"/>
                    <a:ext cx="2164484" cy="1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Flowchart: Manual Input 85"/>
                <p:cNvSpPr/>
                <p:nvPr/>
              </p:nvSpPr>
              <p:spPr>
                <a:xfrm rot="5400000">
                  <a:off x="7130112" y="5000009"/>
                  <a:ext cx="376215" cy="2521733"/>
                </a:xfrm>
                <a:prstGeom prst="flowChartManualInpu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5584300" y="4567082"/>
                  <a:ext cx="3970724" cy="1997598"/>
                  <a:chOff x="1171803" y="4452309"/>
                  <a:chExt cx="4155410" cy="2090511"/>
                </a:xfrm>
              </p:grpSpPr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1551318" y="4452309"/>
                    <a:ext cx="3775895" cy="2090511"/>
                    <a:chOff x="1301980" y="2329315"/>
                    <a:chExt cx="4194506" cy="232227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>
                      <a:off x="1413521" y="2329315"/>
                      <a:ext cx="0" cy="232227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1301980" y="4540048"/>
                      <a:ext cx="4194506" cy="153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1171803" y="5141971"/>
                    <a:ext cx="54854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16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0,75</a:t>
                    </a:r>
                    <a:endParaRPr lang="en-ID" sz="16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91" name="Straight Connector 90"/>
                  <p:cNvCxnSpPr/>
                  <p:nvPr/>
                </p:nvCxnSpPr>
                <p:spPr>
                  <a:xfrm flipH="1">
                    <a:off x="1622585" y="5309951"/>
                    <a:ext cx="3403341" cy="0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8" name="Freeform 87"/>
                <p:cNvSpPr/>
                <p:nvPr/>
              </p:nvSpPr>
              <p:spPr>
                <a:xfrm rot="16200000" flipH="1">
                  <a:off x="7446554" y="4674567"/>
                  <a:ext cx="1050919" cy="2497347"/>
                </a:xfrm>
                <a:custGeom>
                  <a:avLst/>
                  <a:gdLst>
                    <a:gd name="connsiteX0" fmla="*/ 361347 w 1099800"/>
                    <a:gd name="connsiteY0" fmla="*/ 945356 h 2613503"/>
                    <a:gd name="connsiteX1" fmla="*/ 361347 w 1099800"/>
                    <a:gd name="connsiteY1" fmla="*/ 2613500 h 2613503"/>
                    <a:gd name="connsiteX2" fmla="*/ 687959 w 1099800"/>
                    <a:gd name="connsiteY2" fmla="*/ 2613500 h 2613503"/>
                    <a:gd name="connsiteX3" fmla="*/ 687959 w 1099800"/>
                    <a:gd name="connsiteY3" fmla="*/ 2613503 h 2613503"/>
                    <a:gd name="connsiteX4" fmla="*/ 1099800 w 1099800"/>
                    <a:gd name="connsiteY4" fmla="*/ 2613503 h 2613503"/>
                    <a:gd name="connsiteX5" fmla="*/ 1099800 w 1099800"/>
                    <a:gd name="connsiteY5" fmla="*/ 0 h 2613503"/>
                    <a:gd name="connsiteX6" fmla="*/ 687959 w 1099800"/>
                    <a:gd name="connsiteY6" fmla="*/ 522700 h 2613503"/>
                    <a:gd name="connsiteX7" fmla="*/ 687959 w 1099800"/>
                    <a:gd name="connsiteY7" fmla="*/ 529543 h 2613503"/>
                    <a:gd name="connsiteX8" fmla="*/ 0 w 1099800"/>
                    <a:gd name="connsiteY8" fmla="*/ 1391183 h 2613503"/>
                    <a:gd name="connsiteX9" fmla="*/ 0 w 1099800"/>
                    <a:gd name="connsiteY9" fmla="*/ 2613500 h 2613503"/>
                    <a:gd name="connsiteX10" fmla="*/ 95169 w 1099800"/>
                    <a:gd name="connsiteY10" fmla="*/ 2613500 h 2613503"/>
                    <a:gd name="connsiteX11" fmla="*/ 236805 w 1099800"/>
                    <a:gd name="connsiteY11" fmla="*/ 2613500 h 2613503"/>
                    <a:gd name="connsiteX12" fmla="*/ 359346 w 1099800"/>
                    <a:gd name="connsiteY12" fmla="*/ 2613500 h 2613503"/>
                    <a:gd name="connsiteX13" fmla="*/ 359346 w 1099800"/>
                    <a:gd name="connsiteY13" fmla="*/ 942167 h 2613503"/>
                    <a:gd name="connsiteX14" fmla="*/ 236805 w 1099800"/>
                    <a:gd name="connsiteY14" fmla="*/ 1097220 h 2613503"/>
                    <a:gd name="connsiteX15" fmla="*/ 236805 w 1099800"/>
                    <a:gd name="connsiteY15" fmla="*/ 1085603 h 2613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99800" h="2613503">
                      <a:moveTo>
                        <a:pt x="361347" y="945356"/>
                      </a:moveTo>
                      <a:lnTo>
                        <a:pt x="361347" y="2613500"/>
                      </a:lnTo>
                      <a:lnTo>
                        <a:pt x="687959" y="2613500"/>
                      </a:lnTo>
                      <a:lnTo>
                        <a:pt x="687959" y="2613503"/>
                      </a:lnTo>
                      <a:lnTo>
                        <a:pt x="1099800" y="2613503"/>
                      </a:lnTo>
                      <a:lnTo>
                        <a:pt x="1099800" y="0"/>
                      </a:lnTo>
                      <a:lnTo>
                        <a:pt x="687959" y="522700"/>
                      </a:lnTo>
                      <a:lnTo>
                        <a:pt x="687959" y="529543"/>
                      </a:lnTo>
                      <a:close/>
                      <a:moveTo>
                        <a:pt x="0" y="1391183"/>
                      </a:moveTo>
                      <a:lnTo>
                        <a:pt x="0" y="2613500"/>
                      </a:lnTo>
                      <a:lnTo>
                        <a:pt x="95169" y="2613500"/>
                      </a:lnTo>
                      <a:lnTo>
                        <a:pt x="236805" y="2613500"/>
                      </a:lnTo>
                      <a:lnTo>
                        <a:pt x="359346" y="2613500"/>
                      </a:lnTo>
                      <a:lnTo>
                        <a:pt x="359346" y="942167"/>
                      </a:lnTo>
                      <a:lnTo>
                        <a:pt x="236805" y="1097220"/>
                      </a:lnTo>
                      <a:lnTo>
                        <a:pt x="236805" y="108560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sp>
          <p:nvSpPr>
            <p:cNvPr id="4" name="Down Arrow 3"/>
            <p:cNvSpPr/>
            <p:nvPr/>
          </p:nvSpPr>
          <p:spPr>
            <a:xfrm>
              <a:off x="7472855" y="4425887"/>
              <a:ext cx="752310" cy="4374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14294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154" name="TextBox 153"/>
          <p:cNvSpPr txBox="1"/>
          <p:nvPr/>
        </p:nvSpPr>
        <p:spPr>
          <a:xfrm>
            <a:off x="6095329" y="561717"/>
            <a:ext cx="560592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Untuk menghitung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nilai z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, tentukan terlebih dahulu titik perpotongan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D" sz="2400" b="1" baseline="-2500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D" sz="2400" b="1" baseline="-2500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9638" y="3001040"/>
            <a:ext cx="3991743" cy="2290919"/>
            <a:chOff x="5636852" y="4567082"/>
            <a:chExt cx="3991743" cy="2290919"/>
          </a:xfrm>
        </p:grpSpPr>
        <p:cxnSp>
          <p:nvCxnSpPr>
            <p:cNvPr id="108" name="Straight Connector 107"/>
            <p:cNvCxnSpPr/>
            <p:nvPr/>
          </p:nvCxnSpPr>
          <p:spPr>
            <a:xfrm rot="5400000" flipH="1" flipV="1">
              <a:off x="6019301" y="5675848"/>
              <a:ext cx="1502359" cy="65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6161789" y="4917150"/>
              <a:ext cx="255627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7952722" y="5676415"/>
              <a:ext cx="1519190" cy="6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5636852" y="4567082"/>
              <a:ext cx="3991743" cy="2290919"/>
              <a:chOff x="5563281" y="4567082"/>
              <a:chExt cx="3991743" cy="2290919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5563281" y="4584695"/>
                <a:ext cx="3970475" cy="2273306"/>
                <a:chOff x="1537456" y="4452309"/>
                <a:chExt cx="4201696" cy="2405692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1765705" y="4452309"/>
                  <a:ext cx="3973447" cy="2405692"/>
                  <a:chOff x="1108135" y="2329315"/>
                  <a:chExt cx="4413963" cy="2672398"/>
                </a:xfrm>
              </p:grpSpPr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1413521" y="2329315"/>
                    <a:ext cx="0" cy="23222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1301980" y="4540048"/>
                    <a:ext cx="4194506" cy="15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988253" y="4540048"/>
                    <a:ext cx="6511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0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500</a:t>
                    </a:r>
                    <a:endParaRPr lang="en-ID" sz="20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4197580" y="4515772"/>
                    <a:ext cx="8066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0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1200</a:t>
                    </a:r>
                    <a:endParaRPr lang="en-ID" sz="20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5161797" y="4034983"/>
                    <a:ext cx="360301" cy="54271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z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108136" y="4428669"/>
                    <a:ext cx="328497" cy="4458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1108135" y="2510718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95" name="TextBox 94"/>
                <p:cNvSpPr txBox="1"/>
                <p:nvPr/>
              </p:nvSpPr>
              <p:spPr>
                <a:xfrm>
                  <a:off x="1537456" y="5873169"/>
                  <a:ext cx="5485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0,20</a:t>
                  </a:r>
                  <a:endParaRPr lang="en-ID" sz="16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96" name="Straight Connector 95"/>
                <p:cNvCxnSpPr/>
                <p:nvPr/>
              </p:nvCxnSpPr>
              <p:spPr>
                <a:xfrm flipH="1">
                  <a:off x="2071185" y="6045303"/>
                  <a:ext cx="2164484" cy="1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Flowchart: Manual Input 85"/>
              <p:cNvSpPr/>
              <p:nvPr/>
            </p:nvSpPr>
            <p:spPr>
              <a:xfrm rot="5400000">
                <a:off x="7130112" y="5000009"/>
                <a:ext cx="376215" cy="2521733"/>
              </a:xfrm>
              <a:prstGeom prst="flowChartManualInpu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5584300" y="4567082"/>
                <a:ext cx="3970724" cy="1997598"/>
                <a:chOff x="1171803" y="4452309"/>
                <a:chExt cx="4155410" cy="2090511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1551318" y="4452309"/>
                  <a:ext cx="3775895" cy="2090511"/>
                  <a:chOff x="1301980" y="2329315"/>
                  <a:chExt cx="4194506" cy="2322274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413521" y="2329315"/>
                    <a:ext cx="0" cy="23222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1301980" y="4540048"/>
                    <a:ext cx="4194506" cy="15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TextBox 89"/>
                <p:cNvSpPr txBox="1"/>
                <p:nvPr/>
              </p:nvSpPr>
              <p:spPr>
                <a:xfrm>
                  <a:off x="1171803" y="5141971"/>
                  <a:ext cx="5485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0,75</a:t>
                  </a:r>
                  <a:endParaRPr lang="en-ID" sz="16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1622585" y="5309951"/>
                  <a:ext cx="3403341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/>
              <p:cNvSpPr/>
              <p:nvPr/>
            </p:nvSpPr>
            <p:spPr>
              <a:xfrm rot="16200000" flipH="1">
                <a:off x="7446554" y="4674567"/>
                <a:ext cx="1050919" cy="2497347"/>
              </a:xfrm>
              <a:custGeom>
                <a:avLst/>
                <a:gdLst>
                  <a:gd name="connsiteX0" fmla="*/ 361347 w 1099800"/>
                  <a:gd name="connsiteY0" fmla="*/ 945356 h 2613503"/>
                  <a:gd name="connsiteX1" fmla="*/ 361347 w 1099800"/>
                  <a:gd name="connsiteY1" fmla="*/ 2613500 h 2613503"/>
                  <a:gd name="connsiteX2" fmla="*/ 687959 w 1099800"/>
                  <a:gd name="connsiteY2" fmla="*/ 2613500 h 2613503"/>
                  <a:gd name="connsiteX3" fmla="*/ 687959 w 1099800"/>
                  <a:gd name="connsiteY3" fmla="*/ 2613503 h 2613503"/>
                  <a:gd name="connsiteX4" fmla="*/ 1099800 w 1099800"/>
                  <a:gd name="connsiteY4" fmla="*/ 2613503 h 2613503"/>
                  <a:gd name="connsiteX5" fmla="*/ 1099800 w 1099800"/>
                  <a:gd name="connsiteY5" fmla="*/ 0 h 2613503"/>
                  <a:gd name="connsiteX6" fmla="*/ 687959 w 1099800"/>
                  <a:gd name="connsiteY6" fmla="*/ 522700 h 2613503"/>
                  <a:gd name="connsiteX7" fmla="*/ 687959 w 1099800"/>
                  <a:gd name="connsiteY7" fmla="*/ 529543 h 2613503"/>
                  <a:gd name="connsiteX8" fmla="*/ 0 w 1099800"/>
                  <a:gd name="connsiteY8" fmla="*/ 1391183 h 2613503"/>
                  <a:gd name="connsiteX9" fmla="*/ 0 w 1099800"/>
                  <a:gd name="connsiteY9" fmla="*/ 2613500 h 2613503"/>
                  <a:gd name="connsiteX10" fmla="*/ 95169 w 1099800"/>
                  <a:gd name="connsiteY10" fmla="*/ 2613500 h 2613503"/>
                  <a:gd name="connsiteX11" fmla="*/ 236805 w 1099800"/>
                  <a:gd name="connsiteY11" fmla="*/ 2613500 h 2613503"/>
                  <a:gd name="connsiteX12" fmla="*/ 359346 w 1099800"/>
                  <a:gd name="connsiteY12" fmla="*/ 2613500 h 2613503"/>
                  <a:gd name="connsiteX13" fmla="*/ 359346 w 1099800"/>
                  <a:gd name="connsiteY13" fmla="*/ 942167 h 2613503"/>
                  <a:gd name="connsiteX14" fmla="*/ 236805 w 1099800"/>
                  <a:gd name="connsiteY14" fmla="*/ 1097220 h 2613503"/>
                  <a:gd name="connsiteX15" fmla="*/ 236805 w 1099800"/>
                  <a:gd name="connsiteY15" fmla="*/ 1085603 h 261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99800" h="2613503">
                    <a:moveTo>
                      <a:pt x="361347" y="945356"/>
                    </a:moveTo>
                    <a:lnTo>
                      <a:pt x="361347" y="2613500"/>
                    </a:lnTo>
                    <a:lnTo>
                      <a:pt x="687959" y="2613500"/>
                    </a:lnTo>
                    <a:lnTo>
                      <a:pt x="687959" y="2613503"/>
                    </a:lnTo>
                    <a:lnTo>
                      <a:pt x="1099800" y="2613503"/>
                    </a:lnTo>
                    <a:lnTo>
                      <a:pt x="1099800" y="0"/>
                    </a:lnTo>
                    <a:lnTo>
                      <a:pt x="687959" y="522700"/>
                    </a:lnTo>
                    <a:lnTo>
                      <a:pt x="687959" y="529543"/>
                    </a:lnTo>
                    <a:close/>
                    <a:moveTo>
                      <a:pt x="0" y="1391183"/>
                    </a:moveTo>
                    <a:lnTo>
                      <a:pt x="0" y="2613500"/>
                    </a:lnTo>
                    <a:lnTo>
                      <a:pt x="95169" y="2613500"/>
                    </a:lnTo>
                    <a:lnTo>
                      <a:pt x="236805" y="2613500"/>
                    </a:lnTo>
                    <a:lnTo>
                      <a:pt x="359346" y="2613500"/>
                    </a:lnTo>
                    <a:lnTo>
                      <a:pt x="359346" y="942167"/>
                    </a:lnTo>
                    <a:lnTo>
                      <a:pt x="236805" y="1097220"/>
                    </a:lnTo>
                    <a:lnTo>
                      <a:pt x="236805" y="108560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cxnSp>
        <p:nvCxnSpPr>
          <p:cNvPr id="9" name="Straight Connector 8"/>
          <p:cNvCxnSpPr>
            <a:stCxn id="88" idx="6"/>
          </p:cNvCxnSpPr>
          <p:nvPr/>
        </p:nvCxnSpPr>
        <p:spPr>
          <a:xfrm flipH="1">
            <a:off x="1996966" y="4489121"/>
            <a:ext cx="2200" cy="3894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839552" y="3797999"/>
            <a:ext cx="0" cy="11081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43412" y="401430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D" sz="2400" b="1" baseline="-2500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ID" sz="2400" b="1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87734" y="3346768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D" sz="2400" b="1" baseline="-2500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ID" sz="2400" b="1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397653" y="2492612"/>
                <a:ext cx="1843453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num>
                        <m:den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1200−500</m:t>
                          </m:r>
                        </m:den>
                      </m:f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0,2</m:t>
                      </m:r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653" y="2492612"/>
                <a:ext cx="1843453" cy="526041"/>
              </a:xfrm>
              <a:prstGeom prst="rect">
                <a:avLst/>
              </a:prstGeom>
              <a:blipFill>
                <a:blip r:embed="rId2"/>
                <a:stretch>
                  <a:fillRect l="-33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095329" y="2307789"/>
            <a:ext cx="1018227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Nilai t</a:t>
            </a:r>
            <a:r>
              <a:rPr lang="en-ID" sz="2400" baseline="-2500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ID" sz="2400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7397653" y="3261592"/>
                <a:ext cx="3048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0,2 ∗700</m:t>
                          </m:r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+500=</m:t>
                      </m:r>
                      <m:r>
                        <a:rPr lang="en-ID" b="1" i="1" smtClean="0">
                          <a:latin typeface="Cambria Math" panose="02040503050406030204" pitchFamily="18" charset="0"/>
                        </a:rPr>
                        <m:t>𝟔𝟒𝟎</m:t>
                      </m:r>
                    </m:oMath>
                  </m:oMathPara>
                </a14:m>
                <a:endParaRPr lang="en-ID" b="1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653" y="3261592"/>
                <a:ext cx="3048976" cy="276999"/>
              </a:xfrm>
              <a:prstGeom prst="rect">
                <a:avLst/>
              </a:prstGeom>
              <a:blipFill>
                <a:blip r:embed="rId3"/>
                <a:stretch>
                  <a:fillRect l="-2600" r="-800" b="-177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397653" y="4502329"/>
                <a:ext cx="1971694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num>
                        <m:den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1200−500</m:t>
                          </m:r>
                        </m:den>
                      </m:f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0,75</m:t>
                      </m:r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653" y="4502329"/>
                <a:ext cx="1971694" cy="526041"/>
              </a:xfrm>
              <a:prstGeom prst="rect">
                <a:avLst/>
              </a:prstGeom>
              <a:blipFill>
                <a:blip r:embed="rId4"/>
                <a:stretch>
                  <a:fillRect l="-3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95329" y="4317506"/>
            <a:ext cx="1018227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Nilai t</a:t>
            </a:r>
            <a:r>
              <a:rPr lang="en-ID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7397653" y="5271309"/>
                <a:ext cx="3407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0,75 ∗700</m:t>
                          </m:r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+500=</m:t>
                      </m:r>
                      <m:r>
                        <a:rPr lang="en-ID" b="1" i="1" smtClean="0">
                          <a:latin typeface="Cambria Math" panose="02040503050406030204" pitchFamily="18" charset="0"/>
                        </a:rPr>
                        <m:t>𝟏𝟎𝟐𝟓</m:t>
                      </m:r>
                    </m:oMath>
                  </m:oMathPara>
                </a14:m>
                <a:endParaRPr lang="en-ID" b="1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653" y="5271309"/>
                <a:ext cx="3407151" cy="276999"/>
              </a:xfrm>
              <a:prstGeom prst="rect">
                <a:avLst/>
              </a:prstGeom>
              <a:blipFill>
                <a:blip r:embed="rId5"/>
                <a:stretch>
                  <a:fillRect l="-2330" b="-1555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1761122" y="5023991"/>
            <a:ext cx="458780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D" sz="1400" smtClean="0">
                <a:latin typeface="Calibri" panose="020F0502020204030204" pitchFamily="34" charset="0"/>
                <a:cs typeface="Calibri" panose="020F0502020204030204" pitchFamily="34" charset="0"/>
              </a:rPr>
              <a:t>640</a:t>
            </a:r>
            <a:endParaRPr lang="en-ID" sz="1400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522141" y="5029326"/>
            <a:ext cx="550152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D" sz="1400" smtClean="0">
                <a:latin typeface="Calibri" panose="020F0502020204030204" pitchFamily="34" charset="0"/>
                <a:cs typeface="Calibri" panose="020F0502020204030204" pitchFamily="34" charset="0"/>
              </a:rPr>
              <a:t>1025</a:t>
            </a:r>
            <a:endParaRPr lang="en-ID" sz="1400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39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11" grpId="0"/>
      <p:bldP spid="112" grpId="0"/>
      <p:bldP spid="113" grpId="0" animBg="1"/>
      <p:bldP spid="1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154" name="TextBox 153"/>
          <p:cNvSpPr txBox="1"/>
          <p:nvPr/>
        </p:nvSpPr>
        <p:spPr>
          <a:xfrm>
            <a:off x="6095329" y="1576120"/>
            <a:ext cx="560592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Tentukan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fungsi himpunan fuzzy yang baru 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berdasarkan hasil kurva penggabungan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9638" y="3001040"/>
            <a:ext cx="3991743" cy="2182712"/>
            <a:chOff x="5636852" y="4567082"/>
            <a:chExt cx="3991743" cy="2182712"/>
          </a:xfrm>
        </p:grpSpPr>
        <p:cxnSp>
          <p:nvCxnSpPr>
            <p:cNvPr id="108" name="Straight Connector 107"/>
            <p:cNvCxnSpPr/>
            <p:nvPr/>
          </p:nvCxnSpPr>
          <p:spPr>
            <a:xfrm rot="5400000" flipH="1" flipV="1">
              <a:off x="6019301" y="5675848"/>
              <a:ext cx="1502359" cy="65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6161789" y="4917150"/>
              <a:ext cx="255627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7952722" y="5676415"/>
              <a:ext cx="1519190" cy="6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5636852" y="4567082"/>
              <a:ext cx="3991743" cy="2182712"/>
              <a:chOff x="5563281" y="4567082"/>
              <a:chExt cx="3991743" cy="2182712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5563281" y="4584696"/>
                <a:ext cx="3970475" cy="2165098"/>
                <a:chOff x="1537456" y="4452309"/>
                <a:chExt cx="4201696" cy="2291182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1765705" y="4452309"/>
                  <a:ext cx="3973447" cy="2291182"/>
                  <a:chOff x="1108135" y="2329315"/>
                  <a:chExt cx="4413963" cy="2545193"/>
                </a:xfrm>
              </p:grpSpPr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1413521" y="2329315"/>
                    <a:ext cx="0" cy="23222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1301980" y="4540048"/>
                    <a:ext cx="4194506" cy="15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5161797" y="4034983"/>
                    <a:ext cx="360301" cy="54271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z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108136" y="4428669"/>
                    <a:ext cx="328497" cy="4458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1108135" y="2510718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2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D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95" name="TextBox 94"/>
                <p:cNvSpPr txBox="1"/>
                <p:nvPr/>
              </p:nvSpPr>
              <p:spPr>
                <a:xfrm>
                  <a:off x="1537456" y="5873169"/>
                  <a:ext cx="5485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0,20</a:t>
                  </a:r>
                  <a:endParaRPr lang="en-ID" sz="16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96" name="Straight Connector 95"/>
                <p:cNvCxnSpPr/>
                <p:nvPr/>
              </p:nvCxnSpPr>
              <p:spPr>
                <a:xfrm flipH="1">
                  <a:off x="2071185" y="6045303"/>
                  <a:ext cx="2164484" cy="1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Flowchart: Manual Input 85"/>
              <p:cNvSpPr/>
              <p:nvPr/>
            </p:nvSpPr>
            <p:spPr>
              <a:xfrm rot="5400000">
                <a:off x="7130112" y="5000009"/>
                <a:ext cx="376215" cy="2521733"/>
              </a:xfrm>
              <a:prstGeom prst="flowChartManualInpu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5584300" y="4567082"/>
                <a:ext cx="3970724" cy="1997598"/>
                <a:chOff x="1171803" y="4452309"/>
                <a:chExt cx="4155410" cy="2090511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1551318" y="4452309"/>
                  <a:ext cx="3775895" cy="2090511"/>
                  <a:chOff x="1301980" y="2329315"/>
                  <a:chExt cx="4194506" cy="2322274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413521" y="2329315"/>
                    <a:ext cx="0" cy="23222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1301980" y="4540048"/>
                    <a:ext cx="4194506" cy="15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TextBox 89"/>
                <p:cNvSpPr txBox="1"/>
                <p:nvPr/>
              </p:nvSpPr>
              <p:spPr>
                <a:xfrm>
                  <a:off x="1171803" y="5141971"/>
                  <a:ext cx="5485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16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0,75</a:t>
                  </a:r>
                  <a:endParaRPr lang="en-ID" sz="16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1622585" y="5309951"/>
                  <a:ext cx="3403341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/>
              <p:cNvSpPr/>
              <p:nvPr/>
            </p:nvSpPr>
            <p:spPr>
              <a:xfrm rot="16200000" flipH="1">
                <a:off x="7446554" y="4674567"/>
                <a:ext cx="1050919" cy="2497347"/>
              </a:xfrm>
              <a:custGeom>
                <a:avLst/>
                <a:gdLst>
                  <a:gd name="connsiteX0" fmla="*/ 361347 w 1099800"/>
                  <a:gd name="connsiteY0" fmla="*/ 945356 h 2613503"/>
                  <a:gd name="connsiteX1" fmla="*/ 361347 w 1099800"/>
                  <a:gd name="connsiteY1" fmla="*/ 2613500 h 2613503"/>
                  <a:gd name="connsiteX2" fmla="*/ 687959 w 1099800"/>
                  <a:gd name="connsiteY2" fmla="*/ 2613500 h 2613503"/>
                  <a:gd name="connsiteX3" fmla="*/ 687959 w 1099800"/>
                  <a:gd name="connsiteY3" fmla="*/ 2613503 h 2613503"/>
                  <a:gd name="connsiteX4" fmla="*/ 1099800 w 1099800"/>
                  <a:gd name="connsiteY4" fmla="*/ 2613503 h 2613503"/>
                  <a:gd name="connsiteX5" fmla="*/ 1099800 w 1099800"/>
                  <a:gd name="connsiteY5" fmla="*/ 0 h 2613503"/>
                  <a:gd name="connsiteX6" fmla="*/ 687959 w 1099800"/>
                  <a:gd name="connsiteY6" fmla="*/ 522700 h 2613503"/>
                  <a:gd name="connsiteX7" fmla="*/ 687959 w 1099800"/>
                  <a:gd name="connsiteY7" fmla="*/ 529543 h 2613503"/>
                  <a:gd name="connsiteX8" fmla="*/ 0 w 1099800"/>
                  <a:gd name="connsiteY8" fmla="*/ 1391183 h 2613503"/>
                  <a:gd name="connsiteX9" fmla="*/ 0 w 1099800"/>
                  <a:gd name="connsiteY9" fmla="*/ 2613500 h 2613503"/>
                  <a:gd name="connsiteX10" fmla="*/ 95169 w 1099800"/>
                  <a:gd name="connsiteY10" fmla="*/ 2613500 h 2613503"/>
                  <a:gd name="connsiteX11" fmla="*/ 236805 w 1099800"/>
                  <a:gd name="connsiteY11" fmla="*/ 2613500 h 2613503"/>
                  <a:gd name="connsiteX12" fmla="*/ 359346 w 1099800"/>
                  <a:gd name="connsiteY12" fmla="*/ 2613500 h 2613503"/>
                  <a:gd name="connsiteX13" fmla="*/ 359346 w 1099800"/>
                  <a:gd name="connsiteY13" fmla="*/ 942167 h 2613503"/>
                  <a:gd name="connsiteX14" fmla="*/ 236805 w 1099800"/>
                  <a:gd name="connsiteY14" fmla="*/ 1097220 h 2613503"/>
                  <a:gd name="connsiteX15" fmla="*/ 236805 w 1099800"/>
                  <a:gd name="connsiteY15" fmla="*/ 1085603 h 261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99800" h="2613503">
                    <a:moveTo>
                      <a:pt x="361347" y="945356"/>
                    </a:moveTo>
                    <a:lnTo>
                      <a:pt x="361347" y="2613500"/>
                    </a:lnTo>
                    <a:lnTo>
                      <a:pt x="687959" y="2613500"/>
                    </a:lnTo>
                    <a:lnTo>
                      <a:pt x="687959" y="2613503"/>
                    </a:lnTo>
                    <a:lnTo>
                      <a:pt x="1099800" y="2613503"/>
                    </a:lnTo>
                    <a:lnTo>
                      <a:pt x="1099800" y="0"/>
                    </a:lnTo>
                    <a:lnTo>
                      <a:pt x="687959" y="522700"/>
                    </a:lnTo>
                    <a:lnTo>
                      <a:pt x="687959" y="529543"/>
                    </a:lnTo>
                    <a:close/>
                    <a:moveTo>
                      <a:pt x="0" y="1391183"/>
                    </a:moveTo>
                    <a:lnTo>
                      <a:pt x="0" y="2613500"/>
                    </a:lnTo>
                    <a:lnTo>
                      <a:pt x="95169" y="2613500"/>
                    </a:lnTo>
                    <a:lnTo>
                      <a:pt x="236805" y="2613500"/>
                    </a:lnTo>
                    <a:lnTo>
                      <a:pt x="359346" y="2613500"/>
                    </a:lnTo>
                    <a:lnTo>
                      <a:pt x="359346" y="942167"/>
                    </a:lnTo>
                    <a:lnTo>
                      <a:pt x="236805" y="1097220"/>
                    </a:lnTo>
                    <a:lnTo>
                      <a:pt x="236805" y="108560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cxnSp>
        <p:nvCxnSpPr>
          <p:cNvPr id="9" name="Straight Connector 8"/>
          <p:cNvCxnSpPr>
            <a:stCxn id="88" idx="6"/>
          </p:cNvCxnSpPr>
          <p:nvPr/>
        </p:nvCxnSpPr>
        <p:spPr>
          <a:xfrm flipH="1">
            <a:off x="1996966" y="4489121"/>
            <a:ext cx="2200" cy="3894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839552" y="3797999"/>
            <a:ext cx="0" cy="11081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43412" y="401430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D" sz="2400" b="1" baseline="-2500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ID" sz="2400" b="1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87734" y="3346768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D" sz="2400" b="1" baseline="-2500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ID" sz="2400" b="1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61122" y="5023991"/>
            <a:ext cx="458780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D" sz="1400" smtClean="0">
                <a:latin typeface="Calibri" panose="020F0502020204030204" pitchFamily="34" charset="0"/>
                <a:cs typeface="Calibri" panose="020F0502020204030204" pitchFamily="34" charset="0"/>
              </a:rPr>
              <a:t>640</a:t>
            </a:r>
            <a:endParaRPr lang="en-ID" sz="1400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522141" y="5029326"/>
            <a:ext cx="550152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D" sz="1400" smtClean="0">
                <a:latin typeface="Calibri" panose="020F0502020204030204" pitchFamily="34" charset="0"/>
                <a:cs typeface="Calibri" panose="020F0502020204030204" pitchFamily="34" charset="0"/>
              </a:rPr>
              <a:t>1025</a:t>
            </a:r>
            <a:endParaRPr lang="en-ID" sz="1400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095329" y="2676644"/>
                <a:ext cx="4194506" cy="12485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0,20;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≤640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 −500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1200−500</m:t>
                                  </m:r>
                                </m:den>
                              </m:f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640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≤1025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0,75;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≥1025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329" y="2676644"/>
                <a:ext cx="4194506" cy="12485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304008" y="4899238"/>
            <a:ext cx="553900" cy="39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smtClean="0">
                <a:latin typeface="Calibri" panose="020F0502020204030204" pitchFamily="34" charset="0"/>
                <a:cs typeface="Calibri" panose="020F0502020204030204" pitchFamily="34" charset="0"/>
              </a:rPr>
              <a:t>500</a:t>
            </a:r>
            <a:endParaRPr lang="en-ID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83397" y="4878588"/>
            <a:ext cx="686170" cy="39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smtClean="0">
                <a:latin typeface="Calibri" panose="020F0502020204030204" pitchFamily="34" charset="0"/>
                <a:cs typeface="Calibri" panose="020F0502020204030204" pitchFamily="34" charset="0"/>
              </a:rPr>
              <a:t>1200</a:t>
            </a:r>
            <a:endParaRPr lang="en-ID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95329" y="4521285"/>
            <a:ext cx="5605922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Titik potong t</a:t>
            </a:r>
            <a:r>
              <a:rPr lang="en-ID" sz="2400" baseline="-2500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dan t</a:t>
            </a:r>
            <a:r>
              <a:rPr lang="en-ID" sz="2400" baseline="-2500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akan membagi kurva menjadi 3 daerah yaitu D</a:t>
            </a:r>
            <a:r>
              <a:rPr lang="en-ID" sz="2400" baseline="-2500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ID" sz="2400" baseline="-2500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, dan D</a:t>
            </a:r>
            <a:r>
              <a:rPr lang="en-ID" sz="2400" baseline="-2500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ID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dengan luas masing-masing A</a:t>
            </a:r>
            <a:r>
              <a:rPr lang="en-ID" sz="2400" baseline="-2500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ID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D" sz="2400" baseline="-2500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, dan A</a:t>
            </a:r>
            <a:r>
              <a:rPr lang="en-ID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, serta momen M</a:t>
            </a:r>
            <a:r>
              <a:rPr lang="en-ID" sz="2400" baseline="-2500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ID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ID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, dan M</a:t>
            </a:r>
            <a:r>
              <a:rPr lang="en-ID" sz="2400" baseline="-2500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63097" y="4179806"/>
            <a:ext cx="2475024" cy="704998"/>
            <a:chOff x="1163097" y="4179806"/>
            <a:chExt cx="2475024" cy="704998"/>
          </a:xfrm>
        </p:grpSpPr>
        <p:sp>
          <p:nvSpPr>
            <p:cNvPr id="44" name="Rectangle 43"/>
            <p:cNvSpPr/>
            <p:nvPr/>
          </p:nvSpPr>
          <p:spPr>
            <a:xfrm>
              <a:off x="1163097" y="4515472"/>
              <a:ext cx="405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ID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55641" y="4379028"/>
              <a:ext cx="405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ID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ID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32241" y="4179806"/>
              <a:ext cx="405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ID" baseline="-25000" smtClean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90084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40" grpId="0" animBg="1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Defuzzifikasi</a:t>
            </a:r>
            <a:endParaRPr lang="en-ID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24128" y="2286000"/>
            <a:ext cx="5055825" cy="793531"/>
          </a:xfrm>
        </p:spPr>
        <p:txBody>
          <a:bodyPr/>
          <a:lstStyle/>
          <a:p>
            <a:r>
              <a:rPr lang="en-ID" smtClean="0"/>
              <a:t>Defuzzifikasi Mamdani menggunakan </a:t>
            </a:r>
            <a:r>
              <a:rPr lang="en-ID" b="1" smtClean="0"/>
              <a:t>Centroid</a:t>
            </a:r>
            <a:r>
              <a:rPr lang="en-ID" smtClean="0"/>
              <a:t> atau </a:t>
            </a:r>
            <a:r>
              <a:rPr lang="en-ID" b="1" smtClean="0"/>
              <a:t>CoA</a:t>
            </a:r>
            <a:endParaRPr lang="en-ID" b="1"/>
          </a:p>
        </p:txBody>
      </p:sp>
      <p:grpSp>
        <p:nvGrpSpPr>
          <p:cNvPr id="7" name="Group 6"/>
          <p:cNvGrpSpPr/>
          <p:nvPr/>
        </p:nvGrpSpPr>
        <p:grpSpPr>
          <a:xfrm>
            <a:off x="7801983" y="2811854"/>
            <a:ext cx="3991743" cy="2336063"/>
            <a:chOff x="339638" y="3001040"/>
            <a:chExt cx="3991743" cy="2336063"/>
          </a:xfrm>
        </p:grpSpPr>
        <p:grpSp>
          <p:nvGrpSpPr>
            <p:cNvPr id="6" name="Group 5"/>
            <p:cNvGrpSpPr/>
            <p:nvPr/>
          </p:nvGrpSpPr>
          <p:grpSpPr>
            <a:xfrm>
              <a:off x="339638" y="3001040"/>
              <a:ext cx="3991743" cy="2182712"/>
              <a:chOff x="5636852" y="4567082"/>
              <a:chExt cx="3991743" cy="2182712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 rot="5400000" flipH="1" flipV="1">
                <a:off x="6019301" y="5675848"/>
                <a:ext cx="1502359" cy="65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>
                <a:off x="6161789" y="4917150"/>
                <a:ext cx="255627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rot="5400000" flipH="1" flipV="1">
                <a:off x="7952722" y="5676415"/>
                <a:ext cx="1519190" cy="66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Group 83"/>
              <p:cNvGrpSpPr/>
              <p:nvPr/>
            </p:nvGrpSpPr>
            <p:grpSpPr>
              <a:xfrm>
                <a:off x="5636852" y="4567082"/>
                <a:ext cx="3991743" cy="2182712"/>
                <a:chOff x="5563281" y="4567082"/>
                <a:chExt cx="3991743" cy="2182712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5563281" y="4584696"/>
                  <a:ext cx="3970475" cy="2165098"/>
                  <a:chOff x="1537456" y="4452309"/>
                  <a:chExt cx="4201696" cy="2291182"/>
                </a:xfrm>
              </p:grpSpPr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1765705" y="4452309"/>
                    <a:ext cx="3973447" cy="2291182"/>
                    <a:chOff x="1108135" y="2329315"/>
                    <a:chExt cx="4413963" cy="2545193"/>
                  </a:xfrm>
                </p:grpSpPr>
                <p:cxnSp>
                  <p:nvCxnSpPr>
                    <p:cNvPr id="97" name="Straight Connector 96"/>
                    <p:cNvCxnSpPr/>
                    <p:nvPr/>
                  </p:nvCxnSpPr>
                  <p:spPr>
                    <a:xfrm>
                      <a:off x="1413521" y="2329315"/>
                      <a:ext cx="0" cy="232227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>
                      <a:off x="1301980" y="4540048"/>
                      <a:ext cx="4194506" cy="153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5161797" y="4034983"/>
                      <a:ext cx="360301" cy="542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108136" y="4428669"/>
                      <a:ext cx="328497" cy="4458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1108135" y="2510718"/>
                      <a:ext cx="34015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1537456" y="5873169"/>
                    <a:ext cx="54854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16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0,20</a:t>
                    </a:r>
                    <a:endParaRPr lang="en-ID" sz="16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96" name="Straight Connector 95"/>
                  <p:cNvCxnSpPr/>
                  <p:nvPr/>
                </p:nvCxnSpPr>
                <p:spPr>
                  <a:xfrm flipH="1">
                    <a:off x="2071185" y="6045303"/>
                    <a:ext cx="2164484" cy="1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Flowchart: Manual Input 85"/>
                <p:cNvSpPr/>
                <p:nvPr/>
              </p:nvSpPr>
              <p:spPr>
                <a:xfrm rot="5400000">
                  <a:off x="7130112" y="5000009"/>
                  <a:ext cx="376215" cy="2521733"/>
                </a:xfrm>
                <a:prstGeom prst="flowChartManualInpu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5584300" y="4567082"/>
                  <a:ext cx="3970724" cy="1997598"/>
                  <a:chOff x="1171803" y="4452309"/>
                  <a:chExt cx="4155410" cy="2090511"/>
                </a:xfrm>
              </p:grpSpPr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1551318" y="4452309"/>
                    <a:ext cx="3775895" cy="2090511"/>
                    <a:chOff x="1301980" y="2329315"/>
                    <a:chExt cx="4194506" cy="232227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>
                      <a:off x="1413521" y="2329315"/>
                      <a:ext cx="0" cy="232227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1301980" y="4540048"/>
                      <a:ext cx="4194506" cy="153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1171803" y="5141971"/>
                    <a:ext cx="54854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16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0,75</a:t>
                    </a:r>
                    <a:endParaRPr lang="en-ID" sz="16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91" name="Straight Connector 90"/>
                  <p:cNvCxnSpPr/>
                  <p:nvPr/>
                </p:nvCxnSpPr>
                <p:spPr>
                  <a:xfrm flipH="1">
                    <a:off x="1622585" y="5309951"/>
                    <a:ext cx="3403341" cy="0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8" name="Freeform 87"/>
                <p:cNvSpPr/>
                <p:nvPr/>
              </p:nvSpPr>
              <p:spPr>
                <a:xfrm rot="16200000" flipH="1">
                  <a:off x="7446554" y="4674567"/>
                  <a:ext cx="1050919" cy="2497347"/>
                </a:xfrm>
                <a:custGeom>
                  <a:avLst/>
                  <a:gdLst>
                    <a:gd name="connsiteX0" fmla="*/ 361347 w 1099800"/>
                    <a:gd name="connsiteY0" fmla="*/ 945356 h 2613503"/>
                    <a:gd name="connsiteX1" fmla="*/ 361347 w 1099800"/>
                    <a:gd name="connsiteY1" fmla="*/ 2613500 h 2613503"/>
                    <a:gd name="connsiteX2" fmla="*/ 687959 w 1099800"/>
                    <a:gd name="connsiteY2" fmla="*/ 2613500 h 2613503"/>
                    <a:gd name="connsiteX3" fmla="*/ 687959 w 1099800"/>
                    <a:gd name="connsiteY3" fmla="*/ 2613503 h 2613503"/>
                    <a:gd name="connsiteX4" fmla="*/ 1099800 w 1099800"/>
                    <a:gd name="connsiteY4" fmla="*/ 2613503 h 2613503"/>
                    <a:gd name="connsiteX5" fmla="*/ 1099800 w 1099800"/>
                    <a:gd name="connsiteY5" fmla="*/ 0 h 2613503"/>
                    <a:gd name="connsiteX6" fmla="*/ 687959 w 1099800"/>
                    <a:gd name="connsiteY6" fmla="*/ 522700 h 2613503"/>
                    <a:gd name="connsiteX7" fmla="*/ 687959 w 1099800"/>
                    <a:gd name="connsiteY7" fmla="*/ 529543 h 2613503"/>
                    <a:gd name="connsiteX8" fmla="*/ 0 w 1099800"/>
                    <a:gd name="connsiteY8" fmla="*/ 1391183 h 2613503"/>
                    <a:gd name="connsiteX9" fmla="*/ 0 w 1099800"/>
                    <a:gd name="connsiteY9" fmla="*/ 2613500 h 2613503"/>
                    <a:gd name="connsiteX10" fmla="*/ 95169 w 1099800"/>
                    <a:gd name="connsiteY10" fmla="*/ 2613500 h 2613503"/>
                    <a:gd name="connsiteX11" fmla="*/ 236805 w 1099800"/>
                    <a:gd name="connsiteY11" fmla="*/ 2613500 h 2613503"/>
                    <a:gd name="connsiteX12" fmla="*/ 359346 w 1099800"/>
                    <a:gd name="connsiteY12" fmla="*/ 2613500 h 2613503"/>
                    <a:gd name="connsiteX13" fmla="*/ 359346 w 1099800"/>
                    <a:gd name="connsiteY13" fmla="*/ 942167 h 2613503"/>
                    <a:gd name="connsiteX14" fmla="*/ 236805 w 1099800"/>
                    <a:gd name="connsiteY14" fmla="*/ 1097220 h 2613503"/>
                    <a:gd name="connsiteX15" fmla="*/ 236805 w 1099800"/>
                    <a:gd name="connsiteY15" fmla="*/ 1085603 h 2613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99800" h="2613503">
                      <a:moveTo>
                        <a:pt x="361347" y="945356"/>
                      </a:moveTo>
                      <a:lnTo>
                        <a:pt x="361347" y="2613500"/>
                      </a:lnTo>
                      <a:lnTo>
                        <a:pt x="687959" y="2613500"/>
                      </a:lnTo>
                      <a:lnTo>
                        <a:pt x="687959" y="2613503"/>
                      </a:lnTo>
                      <a:lnTo>
                        <a:pt x="1099800" y="2613503"/>
                      </a:lnTo>
                      <a:lnTo>
                        <a:pt x="1099800" y="0"/>
                      </a:lnTo>
                      <a:lnTo>
                        <a:pt x="687959" y="522700"/>
                      </a:lnTo>
                      <a:lnTo>
                        <a:pt x="687959" y="529543"/>
                      </a:lnTo>
                      <a:close/>
                      <a:moveTo>
                        <a:pt x="0" y="1391183"/>
                      </a:moveTo>
                      <a:lnTo>
                        <a:pt x="0" y="2613500"/>
                      </a:lnTo>
                      <a:lnTo>
                        <a:pt x="95169" y="2613500"/>
                      </a:lnTo>
                      <a:lnTo>
                        <a:pt x="236805" y="2613500"/>
                      </a:lnTo>
                      <a:lnTo>
                        <a:pt x="359346" y="2613500"/>
                      </a:lnTo>
                      <a:lnTo>
                        <a:pt x="359346" y="942167"/>
                      </a:lnTo>
                      <a:lnTo>
                        <a:pt x="236805" y="1097220"/>
                      </a:lnTo>
                      <a:lnTo>
                        <a:pt x="236805" y="108560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cxnSp>
          <p:nvCxnSpPr>
            <p:cNvPr id="9" name="Straight Connector 8"/>
            <p:cNvCxnSpPr>
              <a:stCxn id="88" idx="6"/>
            </p:cNvCxnSpPr>
            <p:nvPr/>
          </p:nvCxnSpPr>
          <p:spPr>
            <a:xfrm flipH="1">
              <a:off x="1996966" y="4489121"/>
              <a:ext cx="2200" cy="38946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839552" y="3797999"/>
              <a:ext cx="0" cy="110816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43412" y="4014309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b="1" smtClean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ID" sz="2400" b="1" baseline="-2500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 sz="2400" b="1" baseline="-25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587734" y="3346768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b="1" smtClean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ID" sz="2400" b="1" baseline="-25000" smtClean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ID" sz="2400" b="1" baseline="-25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761122" y="5023991"/>
              <a:ext cx="458780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00" smtClean="0">
                  <a:latin typeface="Calibri" panose="020F0502020204030204" pitchFamily="34" charset="0"/>
                  <a:cs typeface="Calibri" panose="020F0502020204030204" pitchFamily="34" charset="0"/>
                </a:rPr>
                <a:t>640</a:t>
              </a:r>
              <a:endParaRPr lang="en-ID" sz="1400" baseline="-25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522141" y="5029326"/>
              <a:ext cx="550152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00" smtClean="0">
                  <a:latin typeface="Calibri" panose="020F0502020204030204" pitchFamily="34" charset="0"/>
                  <a:cs typeface="Calibri" panose="020F0502020204030204" pitchFamily="34" charset="0"/>
                </a:rPr>
                <a:t>1025</a:t>
              </a:r>
              <a:endParaRPr lang="en-ID" sz="1400" baseline="-25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04008" y="4899238"/>
              <a:ext cx="553900" cy="392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000" smtClean="0">
                  <a:latin typeface="Calibri" panose="020F0502020204030204" pitchFamily="34" charset="0"/>
                  <a:cs typeface="Calibri" panose="020F0502020204030204" pitchFamily="34" charset="0"/>
                </a:rPr>
                <a:t>500</a:t>
              </a:r>
              <a:endParaRPr lang="en-ID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83397" y="4878588"/>
              <a:ext cx="686170" cy="392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000" smtClean="0">
                  <a:latin typeface="Calibri" panose="020F0502020204030204" pitchFamily="34" charset="0"/>
                  <a:cs typeface="Calibri" panose="020F0502020204030204" pitchFamily="34" charset="0"/>
                </a:rPr>
                <a:t>1200</a:t>
              </a:r>
              <a:endParaRPr lang="en-ID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163097" y="4515472"/>
              <a:ext cx="405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ID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255641" y="4379028"/>
              <a:ext cx="405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ID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ID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32241" y="4179806"/>
              <a:ext cx="405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ID" baseline="-25000" smtClean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I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02366" y="3440804"/>
                <a:ext cx="2143086" cy="9059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D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D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ID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D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ID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ID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D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ID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D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D" sz="240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366" y="3440804"/>
                <a:ext cx="2143086" cy="9059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ular Callout 11"/>
          <p:cNvSpPr/>
          <p:nvPr/>
        </p:nvSpPr>
        <p:spPr>
          <a:xfrm>
            <a:off x="3929124" y="3440804"/>
            <a:ext cx="1460938" cy="450082"/>
          </a:xfrm>
          <a:prstGeom prst="wedgeRectCallout">
            <a:avLst>
              <a:gd name="adj1" fmla="val -70473"/>
              <a:gd name="adj2" fmla="val -168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Momen (M)</a:t>
            </a:r>
            <a:endParaRPr lang="en-ID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ular Callout 42"/>
          <p:cNvSpPr/>
          <p:nvPr/>
        </p:nvSpPr>
        <p:spPr>
          <a:xfrm>
            <a:off x="3925222" y="3990620"/>
            <a:ext cx="1460938" cy="450082"/>
          </a:xfrm>
          <a:prstGeom prst="wedgeRectCallout">
            <a:avLst>
              <a:gd name="adj1" fmla="val -70473"/>
              <a:gd name="adj2" fmla="val -168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Luas (A)</a:t>
            </a:r>
            <a:endParaRPr lang="en-ID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3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SISTEM INFERENSI FUZZY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Sistem inferensi fuzzy adalah cara memetakan ruang input menuju ruang output menggunakan logika fuzzy</a:t>
            </a:r>
            <a:endParaRPr lang="en-ID" sz="2800"/>
          </a:p>
        </p:txBody>
      </p:sp>
      <p:grpSp>
        <p:nvGrpSpPr>
          <p:cNvPr id="10" name="Group 9"/>
          <p:cNvGrpSpPr/>
          <p:nvPr/>
        </p:nvGrpSpPr>
        <p:grpSpPr>
          <a:xfrm>
            <a:off x="1126156" y="3796203"/>
            <a:ext cx="9355756" cy="2776889"/>
            <a:chOff x="1126156" y="3796203"/>
            <a:chExt cx="9355756" cy="2776889"/>
          </a:xfrm>
        </p:grpSpPr>
        <p:sp>
          <p:nvSpPr>
            <p:cNvPr id="4" name="Oval 3"/>
            <p:cNvSpPr/>
            <p:nvPr/>
          </p:nvSpPr>
          <p:spPr>
            <a:xfrm>
              <a:off x="1126156" y="3850105"/>
              <a:ext cx="1126156" cy="6256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>
                  <a:solidFill>
                    <a:srgbClr val="FF0000"/>
                  </a:solidFill>
                </a:rPr>
                <a:t>INPUT</a:t>
              </a:r>
              <a:endParaRPr lang="en-ID">
                <a:solidFill>
                  <a:srgbClr val="FF0000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33575" y="3797166"/>
              <a:ext cx="1645920" cy="731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Fuzzifikasi</a:t>
              </a:r>
              <a:endParaRPr lang="en-ID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860758" y="3796203"/>
              <a:ext cx="1645920" cy="731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Inferensi</a:t>
              </a:r>
              <a:endParaRPr lang="en-ID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987941" y="3796203"/>
              <a:ext cx="1645920" cy="731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Defuzzifikasi</a:t>
              </a:r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9115124" y="3852992"/>
              <a:ext cx="1366788" cy="6256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>
                  <a:solidFill>
                    <a:srgbClr val="FF0000"/>
                  </a:solidFill>
                </a:rPr>
                <a:t>OUTPUT</a:t>
              </a:r>
              <a:endParaRPr lang="en-ID">
                <a:solidFill>
                  <a:srgbClr val="FF0000"/>
                </a:solidFill>
              </a:endParaRPr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4100362" y="5331434"/>
              <a:ext cx="3166711" cy="124165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Basis Pengetahuan</a:t>
              </a:r>
              <a:endParaRPr lang="en-ID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290814" y="4062581"/>
              <a:ext cx="413886" cy="198763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417996" y="4062580"/>
              <a:ext cx="413886" cy="198763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6545179" y="4062580"/>
              <a:ext cx="413886" cy="198763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8672361" y="4062579"/>
              <a:ext cx="413886" cy="198763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18033" y="4553232"/>
              <a:ext cx="4393933" cy="927876"/>
              <a:chOff x="3518033" y="4553232"/>
              <a:chExt cx="4393933" cy="927876"/>
            </a:xfrm>
          </p:grpSpPr>
          <p:sp>
            <p:nvSpPr>
              <p:cNvPr id="16" name="Bent-Up Arrow 15"/>
              <p:cNvSpPr/>
              <p:nvPr/>
            </p:nvSpPr>
            <p:spPr>
              <a:xfrm>
                <a:off x="5746282" y="4553232"/>
                <a:ext cx="2165684" cy="346028"/>
              </a:xfrm>
              <a:prstGeom prst="bentUpArrow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Bent-Up Arrow 16"/>
              <p:cNvSpPr/>
              <p:nvPr/>
            </p:nvSpPr>
            <p:spPr>
              <a:xfrm flipH="1">
                <a:off x="3518033" y="4554435"/>
                <a:ext cx="2165684" cy="346028"/>
              </a:xfrm>
              <a:prstGeom prst="bentUpArrow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8" name="Down Arrow 17"/>
              <p:cNvSpPr/>
              <p:nvPr/>
            </p:nvSpPr>
            <p:spPr>
              <a:xfrm flipV="1">
                <a:off x="5611528" y="4553232"/>
                <a:ext cx="206943" cy="927876"/>
              </a:xfrm>
              <a:prstGeom prst="downArrow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71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Defuzzifikasi</a:t>
            </a:r>
            <a:endParaRPr lang="en-ID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24128" y="1970698"/>
            <a:ext cx="6007293" cy="697781"/>
          </a:xfrm>
        </p:spPr>
        <p:txBody>
          <a:bodyPr>
            <a:normAutofit/>
          </a:bodyPr>
          <a:lstStyle/>
          <a:p>
            <a:r>
              <a:rPr lang="en-ID" smtClean="0"/>
              <a:t>Menghitung </a:t>
            </a:r>
            <a:r>
              <a:rPr lang="en-ID" b="1" smtClean="0"/>
              <a:t>Momen (M)</a:t>
            </a:r>
            <a:endParaRPr lang="en-ID" b="1"/>
          </a:p>
        </p:txBody>
      </p:sp>
      <p:grpSp>
        <p:nvGrpSpPr>
          <p:cNvPr id="7" name="Group 6"/>
          <p:cNvGrpSpPr/>
          <p:nvPr/>
        </p:nvGrpSpPr>
        <p:grpSpPr>
          <a:xfrm>
            <a:off x="7801983" y="2811854"/>
            <a:ext cx="3991743" cy="2336063"/>
            <a:chOff x="339638" y="3001040"/>
            <a:chExt cx="3991743" cy="2336063"/>
          </a:xfrm>
        </p:grpSpPr>
        <p:grpSp>
          <p:nvGrpSpPr>
            <p:cNvPr id="6" name="Group 5"/>
            <p:cNvGrpSpPr/>
            <p:nvPr/>
          </p:nvGrpSpPr>
          <p:grpSpPr>
            <a:xfrm>
              <a:off x="339638" y="3001040"/>
              <a:ext cx="3991743" cy="2182712"/>
              <a:chOff x="5636852" y="4567082"/>
              <a:chExt cx="3991743" cy="2182712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 rot="5400000" flipH="1" flipV="1">
                <a:off x="6019301" y="5675848"/>
                <a:ext cx="1502359" cy="65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>
                <a:off x="6161789" y="4917150"/>
                <a:ext cx="255627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rot="5400000" flipH="1" flipV="1">
                <a:off x="7952722" y="5676415"/>
                <a:ext cx="1519190" cy="66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Group 83"/>
              <p:cNvGrpSpPr/>
              <p:nvPr/>
            </p:nvGrpSpPr>
            <p:grpSpPr>
              <a:xfrm>
                <a:off x="5636852" y="4567082"/>
                <a:ext cx="3991743" cy="2182712"/>
                <a:chOff x="5563281" y="4567082"/>
                <a:chExt cx="3991743" cy="2182712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5563281" y="4584696"/>
                  <a:ext cx="3970475" cy="2165098"/>
                  <a:chOff x="1537456" y="4452309"/>
                  <a:chExt cx="4201696" cy="2291182"/>
                </a:xfrm>
              </p:grpSpPr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1765705" y="4452309"/>
                    <a:ext cx="3973447" cy="2291182"/>
                    <a:chOff x="1108135" y="2329315"/>
                    <a:chExt cx="4413963" cy="2545193"/>
                  </a:xfrm>
                </p:grpSpPr>
                <p:cxnSp>
                  <p:nvCxnSpPr>
                    <p:cNvPr id="97" name="Straight Connector 96"/>
                    <p:cNvCxnSpPr/>
                    <p:nvPr/>
                  </p:nvCxnSpPr>
                  <p:spPr>
                    <a:xfrm>
                      <a:off x="1413521" y="2329315"/>
                      <a:ext cx="0" cy="232227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>
                      <a:off x="1301980" y="4540048"/>
                      <a:ext cx="4194506" cy="153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5161797" y="4034983"/>
                      <a:ext cx="360301" cy="542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108136" y="4428669"/>
                      <a:ext cx="328497" cy="4458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1108135" y="2510718"/>
                      <a:ext cx="34015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1537456" y="5873169"/>
                    <a:ext cx="54854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16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0,20</a:t>
                    </a:r>
                    <a:endParaRPr lang="en-ID" sz="16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96" name="Straight Connector 95"/>
                  <p:cNvCxnSpPr/>
                  <p:nvPr/>
                </p:nvCxnSpPr>
                <p:spPr>
                  <a:xfrm flipH="1">
                    <a:off x="2071185" y="6045303"/>
                    <a:ext cx="2164484" cy="1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Flowchart: Manual Input 85"/>
                <p:cNvSpPr/>
                <p:nvPr/>
              </p:nvSpPr>
              <p:spPr>
                <a:xfrm rot="5400000">
                  <a:off x="7130112" y="5000009"/>
                  <a:ext cx="376215" cy="2521733"/>
                </a:xfrm>
                <a:prstGeom prst="flowChartManualInpu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5584300" y="4567082"/>
                  <a:ext cx="3970724" cy="1997598"/>
                  <a:chOff x="1171803" y="4452309"/>
                  <a:chExt cx="4155410" cy="2090511"/>
                </a:xfrm>
              </p:grpSpPr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1551318" y="4452309"/>
                    <a:ext cx="3775895" cy="2090511"/>
                    <a:chOff x="1301980" y="2329315"/>
                    <a:chExt cx="4194506" cy="232227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>
                      <a:off x="1413521" y="2329315"/>
                      <a:ext cx="0" cy="232227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1301980" y="4540048"/>
                      <a:ext cx="4194506" cy="153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1171803" y="5141971"/>
                    <a:ext cx="54854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16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0,75</a:t>
                    </a:r>
                    <a:endParaRPr lang="en-ID" sz="16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91" name="Straight Connector 90"/>
                  <p:cNvCxnSpPr/>
                  <p:nvPr/>
                </p:nvCxnSpPr>
                <p:spPr>
                  <a:xfrm flipH="1">
                    <a:off x="1622585" y="5309951"/>
                    <a:ext cx="3403341" cy="0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8" name="Freeform 87"/>
                <p:cNvSpPr/>
                <p:nvPr/>
              </p:nvSpPr>
              <p:spPr>
                <a:xfrm rot="16200000" flipH="1">
                  <a:off x="7446554" y="4674567"/>
                  <a:ext cx="1050919" cy="2497347"/>
                </a:xfrm>
                <a:custGeom>
                  <a:avLst/>
                  <a:gdLst>
                    <a:gd name="connsiteX0" fmla="*/ 361347 w 1099800"/>
                    <a:gd name="connsiteY0" fmla="*/ 945356 h 2613503"/>
                    <a:gd name="connsiteX1" fmla="*/ 361347 w 1099800"/>
                    <a:gd name="connsiteY1" fmla="*/ 2613500 h 2613503"/>
                    <a:gd name="connsiteX2" fmla="*/ 687959 w 1099800"/>
                    <a:gd name="connsiteY2" fmla="*/ 2613500 h 2613503"/>
                    <a:gd name="connsiteX3" fmla="*/ 687959 w 1099800"/>
                    <a:gd name="connsiteY3" fmla="*/ 2613503 h 2613503"/>
                    <a:gd name="connsiteX4" fmla="*/ 1099800 w 1099800"/>
                    <a:gd name="connsiteY4" fmla="*/ 2613503 h 2613503"/>
                    <a:gd name="connsiteX5" fmla="*/ 1099800 w 1099800"/>
                    <a:gd name="connsiteY5" fmla="*/ 0 h 2613503"/>
                    <a:gd name="connsiteX6" fmla="*/ 687959 w 1099800"/>
                    <a:gd name="connsiteY6" fmla="*/ 522700 h 2613503"/>
                    <a:gd name="connsiteX7" fmla="*/ 687959 w 1099800"/>
                    <a:gd name="connsiteY7" fmla="*/ 529543 h 2613503"/>
                    <a:gd name="connsiteX8" fmla="*/ 0 w 1099800"/>
                    <a:gd name="connsiteY8" fmla="*/ 1391183 h 2613503"/>
                    <a:gd name="connsiteX9" fmla="*/ 0 w 1099800"/>
                    <a:gd name="connsiteY9" fmla="*/ 2613500 h 2613503"/>
                    <a:gd name="connsiteX10" fmla="*/ 95169 w 1099800"/>
                    <a:gd name="connsiteY10" fmla="*/ 2613500 h 2613503"/>
                    <a:gd name="connsiteX11" fmla="*/ 236805 w 1099800"/>
                    <a:gd name="connsiteY11" fmla="*/ 2613500 h 2613503"/>
                    <a:gd name="connsiteX12" fmla="*/ 359346 w 1099800"/>
                    <a:gd name="connsiteY12" fmla="*/ 2613500 h 2613503"/>
                    <a:gd name="connsiteX13" fmla="*/ 359346 w 1099800"/>
                    <a:gd name="connsiteY13" fmla="*/ 942167 h 2613503"/>
                    <a:gd name="connsiteX14" fmla="*/ 236805 w 1099800"/>
                    <a:gd name="connsiteY14" fmla="*/ 1097220 h 2613503"/>
                    <a:gd name="connsiteX15" fmla="*/ 236805 w 1099800"/>
                    <a:gd name="connsiteY15" fmla="*/ 1085603 h 2613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99800" h="2613503">
                      <a:moveTo>
                        <a:pt x="361347" y="945356"/>
                      </a:moveTo>
                      <a:lnTo>
                        <a:pt x="361347" y="2613500"/>
                      </a:lnTo>
                      <a:lnTo>
                        <a:pt x="687959" y="2613500"/>
                      </a:lnTo>
                      <a:lnTo>
                        <a:pt x="687959" y="2613503"/>
                      </a:lnTo>
                      <a:lnTo>
                        <a:pt x="1099800" y="2613503"/>
                      </a:lnTo>
                      <a:lnTo>
                        <a:pt x="1099800" y="0"/>
                      </a:lnTo>
                      <a:lnTo>
                        <a:pt x="687959" y="522700"/>
                      </a:lnTo>
                      <a:lnTo>
                        <a:pt x="687959" y="529543"/>
                      </a:lnTo>
                      <a:close/>
                      <a:moveTo>
                        <a:pt x="0" y="1391183"/>
                      </a:moveTo>
                      <a:lnTo>
                        <a:pt x="0" y="2613500"/>
                      </a:lnTo>
                      <a:lnTo>
                        <a:pt x="95169" y="2613500"/>
                      </a:lnTo>
                      <a:lnTo>
                        <a:pt x="236805" y="2613500"/>
                      </a:lnTo>
                      <a:lnTo>
                        <a:pt x="359346" y="2613500"/>
                      </a:lnTo>
                      <a:lnTo>
                        <a:pt x="359346" y="942167"/>
                      </a:lnTo>
                      <a:lnTo>
                        <a:pt x="236805" y="1097220"/>
                      </a:lnTo>
                      <a:lnTo>
                        <a:pt x="236805" y="108560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cxnSp>
          <p:nvCxnSpPr>
            <p:cNvPr id="9" name="Straight Connector 8"/>
            <p:cNvCxnSpPr>
              <a:stCxn id="88" idx="6"/>
            </p:cNvCxnSpPr>
            <p:nvPr/>
          </p:nvCxnSpPr>
          <p:spPr>
            <a:xfrm flipH="1">
              <a:off x="1996966" y="4489121"/>
              <a:ext cx="2200" cy="38946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839552" y="3797999"/>
              <a:ext cx="0" cy="110816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43412" y="4014309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b="1" smtClean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ID" sz="2400" b="1" baseline="-2500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 sz="2400" b="1" baseline="-25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587734" y="3346768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b="1" smtClean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ID" sz="2400" b="1" baseline="-25000" smtClean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ID" sz="2400" b="1" baseline="-25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761122" y="5023991"/>
              <a:ext cx="458780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00" smtClean="0">
                  <a:latin typeface="Calibri" panose="020F0502020204030204" pitchFamily="34" charset="0"/>
                  <a:cs typeface="Calibri" panose="020F0502020204030204" pitchFamily="34" charset="0"/>
                </a:rPr>
                <a:t>640</a:t>
              </a:r>
              <a:endParaRPr lang="en-ID" sz="1400" baseline="-25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522141" y="5029326"/>
              <a:ext cx="550152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00" smtClean="0">
                  <a:latin typeface="Calibri" panose="020F0502020204030204" pitchFamily="34" charset="0"/>
                  <a:cs typeface="Calibri" panose="020F0502020204030204" pitchFamily="34" charset="0"/>
                </a:rPr>
                <a:t>1025</a:t>
              </a:r>
              <a:endParaRPr lang="en-ID" sz="1400" baseline="-25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04008" y="4899238"/>
              <a:ext cx="553900" cy="392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000" smtClean="0">
                  <a:latin typeface="Calibri" panose="020F0502020204030204" pitchFamily="34" charset="0"/>
                  <a:cs typeface="Calibri" panose="020F0502020204030204" pitchFamily="34" charset="0"/>
                </a:rPr>
                <a:t>500</a:t>
              </a:r>
              <a:endParaRPr lang="en-ID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83397" y="4878588"/>
              <a:ext cx="686170" cy="392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000" smtClean="0">
                  <a:latin typeface="Calibri" panose="020F0502020204030204" pitchFamily="34" charset="0"/>
                  <a:cs typeface="Calibri" panose="020F0502020204030204" pitchFamily="34" charset="0"/>
                </a:rPr>
                <a:t>1200</a:t>
              </a:r>
              <a:endParaRPr lang="en-ID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163097" y="4515472"/>
              <a:ext cx="405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ID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255641" y="4379028"/>
              <a:ext cx="405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ID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ID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32241" y="4179806"/>
              <a:ext cx="405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ID" baseline="-25000" smtClean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I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65428" y="2629119"/>
                <a:ext cx="3453959" cy="834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D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640</m:t>
                          </m:r>
                        </m:sup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bSup>
                            <m:sSubSup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0,2∗</m:t>
                                  </m:r>
                                  <m:f>
                                    <m:fPr>
                                      <m:ctrlPr>
                                        <a:rPr lang="en-ID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D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ID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ID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D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ID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640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428" y="2629119"/>
                <a:ext cx="3453959" cy="8347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35476" y="3530841"/>
                <a:ext cx="4116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0,1∗409.600</m:t>
                          </m:r>
                        </m:e>
                      </m:d>
                      <m:r>
                        <a:rPr lang="en-ID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0,1∗0</m:t>
                          </m:r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b="1" i="1" smtClean="0">
                          <a:latin typeface="Cambria Math" panose="02040503050406030204" pitchFamily="18" charset="0"/>
                        </a:rPr>
                        <m:t>𝟒𝟎𝟗𝟔𝟎</m:t>
                      </m:r>
                    </m:oMath>
                  </m:oMathPara>
                </a14:m>
                <a:endParaRPr lang="en-ID" b="1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76" y="3530841"/>
                <a:ext cx="41168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12465" y="4116347"/>
                <a:ext cx="6076407" cy="8386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640</m:t>
                          </m:r>
                        </m:sub>
                        <m:sup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1025</m:t>
                          </m:r>
                        </m:sup>
                        <m:e>
                          <m:f>
                            <m:f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−500</m:t>
                              </m:r>
                            </m:num>
                            <m:den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1200−500</m:t>
                              </m:r>
                            </m:den>
                          </m:f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640</m:t>
                              </m:r>
                            </m:sub>
                            <m:sup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1025</m:t>
                              </m:r>
                            </m:sup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(0,0014</m:t>
                              </m:r>
                              <m:sSup>
                                <m:sSup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−0,7143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ID"/>
                            <m:t> </m:t>
                          </m:r>
                        </m:e>
                      </m:nary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465" y="4116347"/>
                <a:ext cx="6076407" cy="8386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782513" y="5018069"/>
                <a:ext cx="18101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b="1" i="1">
                          <a:latin typeface="Cambria Math" panose="02040503050406030204" pitchFamily="18" charset="0"/>
                        </a:rPr>
                        <m:t>𝟏𝟓𝟏𝟐𝟕𝟑</m:t>
                      </m:r>
                      <m:r>
                        <a:rPr lang="en-ID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D" b="1" i="1">
                          <a:latin typeface="Cambria Math" panose="02040503050406030204" pitchFamily="18" charset="0"/>
                        </a:rPr>
                        <m:t>𝟎𝟏</m:t>
                      </m:r>
                      <m:r>
                        <a:rPr lang="en-ID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D" b="1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513" y="5018069"/>
                <a:ext cx="18101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465351" y="5602602"/>
                <a:ext cx="4068421" cy="834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025</m:t>
                          </m:r>
                        </m:sub>
                        <m:sup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1200</m:t>
                          </m:r>
                        </m:sup>
                        <m:e>
                          <m:r>
                            <a:rPr lang="en-ID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,75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1025</m:t>
                              </m:r>
                            </m:sub>
                            <m:sup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1200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1" y="5602602"/>
                <a:ext cx="4068421" cy="8347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35399" y="6504324"/>
                <a:ext cx="1800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b="1" i="1">
                          <a:latin typeface="Cambria Math" panose="02040503050406030204" pitchFamily="18" charset="0"/>
                        </a:rPr>
                        <m:t>𝟏𝟒𝟔𝟎𝟏𝟓</m:t>
                      </m:r>
                      <m:r>
                        <a:rPr lang="en-ID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D" b="1" i="1">
                          <a:latin typeface="Cambria Math" panose="02040503050406030204" pitchFamily="18" charset="0"/>
                        </a:rPr>
                        <m:t>𝟔𝟐𝟓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99" y="6504324"/>
                <a:ext cx="1800493" cy="369332"/>
              </a:xfrm>
              <a:prstGeom prst="rect">
                <a:avLst/>
              </a:prstGeom>
              <a:blipFill>
                <a:blip r:embed="rId7"/>
                <a:stretch>
                  <a:fillRect t="-11475" r="-1695" b="-2295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675320" y="6465725"/>
            <a:ext cx="5457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>
                <a:latin typeface="Calibri" panose="020F0502020204030204" pitchFamily="34" charset="0"/>
                <a:cs typeface="Calibri" panose="020F0502020204030204" pitchFamily="34" charset="0"/>
              </a:rPr>
              <a:t>Kalkulator integral online: </a:t>
            </a:r>
            <a:r>
              <a:rPr lang="en-ID" sz="160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</a:t>
            </a:r>
            <a:r>
              <a:rPr lang="en-ID" sz="1600" smtClean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www.integral-calculator.com</a:t>
            </a:r>
            <a:r>
              <a:rPr lang="en-ID" sz="160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7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3" grpId="0"/>
      <p:bldP spid="45" grpId="0"/>
      <p:bldP spid="46" grpId="0"/>
      <p:bldP spid="47" grpId="0"/>
      <p:bldP spid="48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Defuzzifikasi</a:t>
            </a:r>
            <a:endParaRPr lang="en-ID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24128" y="1970698"/>
            <a:ext cx="6007293" cy="697781"/>
          </a:xfrm>
        </p:spPr>
        <p:txBody>
          <a:bodyPr>
            <a:normAutofit/>
          </a:bodyPr>
          <a:lstStyle/>
          <a:p>
            <a:r>
              <a:rPr lang="en-ID" smtClean="0"/>
              <a:t>Menghitung </a:t>
            </a:r>
            <a:r>
              <a:rPr lang="en-ID" b="1" smtClean="0"/>
              <a:t>Luas (A)</a:t>
            </a:r>
            <a:endParaRPr lang="en-ID" b="1"/>
          </a:p>
        </p:txBody>
      </p:sp>
      <p:grpSp>
        <p:nvGrpSpPr>
          <p:cNvPr id="7" name="Group 6"/>
          <p:cNvGrpSpPr/>
          <p:nvPr/>
        </p:nvGrpSpPr>
        <p:grpSpPr>
          <a:xfrm>
            <a:off x="7801983" y="2811854"/>
            <a:ext cx="3991743" cy="2336063"/>
            <a:chOff x="339638" y="3001040"/>
            <a:chExt cx="3991743" cy="2336063"/>
          </a:xfrm>
        </p:grpSpPr>
        <p:grpSp>
          <p:nvGrpSpPr>
            <p:cNvPr id="6" name="Group 5"/>
            <p:cNvGrpSpPr/>
            <p:nvPr/>
          </p:nvGrpSpPr>
          <p:grpSpPr>
            <a:xfrm>
              <a:off x="339638" y="3001040"/>
              <a:ext cx="3991743" cy="2182712"/>
              <a:chOff x="5636852" y="4567082"/>
              <a:chExt cx="3991743" cy="2182712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 rot="5400000" flipH="1" flipV="1">
                <a:off x="6019301" y="5675848"/>
                <a:ext cx="1502359" cy="65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>
                <a:off x="6161789" y="4917150"/>
                <a:ext cx="255627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rot="5400000" flipH="1" flipV="1">
                <a:off x="7952722" y="5676415"/>
                <a:ext cx="1519190" cy="66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Group 83"/>
              <p:cNvGrpSpPr/>
              <p:nvPr/>
            </p:nvGrpSpPr>
            <p:grpSpPr>
              <a:xfrm>
                <a:off x="5636852" y="4567082"/>
                <a:ext cx="3991743" cy="2182712"/>
                <a:chOff x="5563281" y="4567082"/>
                <a:chExt cx="3991743" cy="2182712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5563281" y="4584696"/>
                  <a:ext cx="3970475" cy="2165098"/>
                  <a:chOff x="1537456" y="4452309"/>
                  <a:chExt cx="4201696" cy="2291182"/>
                </a:xfrm>
              </p:grpSpPr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1765705" y="4452309"/>
                    <a:ext cx="3973447" cy="2291182"/>
                    <a:chOff x="1108135" y="2329315"/>
                    <a:chExt cx="4413963" cy="2545193"/>
                  </a:xfrm>
                </p:grpSpPr>
                <p:cxnSp>
                  <p:nvCxnSpPr>
                    <p:cNvPr id="97" name="Straight Connector 96"/>
                    <p:cNvCxnSpPr/>
                    <p:nvPr/>
                  </p:nvCxnSpPr>
                  <p:spPr>
                    <a:xfrm>
                      <a:off x="1413521" y="2329315"/>
                      <a:ext cx="0" cy="232227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>
                      <a:off x="1301980" y="4540048"/>
                      <a:ext cx="4194506" cy="153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5161797" y="4034983"/>
                      <a:ext cx="360301" cy="542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108136" y="4428669"/>
                      <a:ext cx="328497" cy="4458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1108135" y="2510718"/>
                      <a:ext cx="34015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1537456" y="5873169"/>
                    <a:ext cx="54854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16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0,20</a:t>
                    </a:r>
                    <a:endParaRPr lang="en-ID" sz="16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96" name="Straight Connector 95"/>
                  <p:cNvCxnSpPr/>
                  <p:nvPr/>
                </p:nvCxnSpPr>
                <p:spPr>
                  <a:xfrm flipH="1">
                    <a:off x="2071185" y="6045303"/>
                    <a:ext cx="2164484" cy="1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Flowchart: Manual Input 85"/>
                <p:cNvSpPr/>
                <p:nvPr/>
              </p:nvSpPr>
              <p:spPr>
                <a:xfrm rot="5400000">
                  <a:off x="7130112" y="5000009"/>
                  <a:ext cx="376215" cy="2521733"/>
                </a:xfrm>
                <a:prstGeom prst="flowChartManualInpu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5584300" y="4567082"/>
                  <a:ext cx="3970724" cy="1997598"/>
                  <a:chOff x="1171803" y="4452309"/>
                  <a:chExt cx="4155410" cy="2090511"/>
                </a:xfrm>
              </p:grpSpPr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1551318" y="4452309"/>
                    <a:ext cx="3775895" cy="2090511"/>
                    <a:chOff x="1301980" y="2329315"/>
                    <a:chExt cx="4194506" cy="232227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>
                      <a:off x="1413521" y="2329315"/>
                      <a:ext cx="0" cy="232227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1301980" y="4540048"/>
                      <a:ext cx="4194506" cy="153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1171803" y="5141971"/>
                    <a:ext cx="54854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16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0,75</a:t>
                    </a:r>
                    <a:endParaRPr lang="en-ID" sz="16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91" name="Straight Connector 90"/>
                  <p:cNvCxnSpPr/>
                  <p:nvPr/>
                </p:nvCxnSpPr>
                <p:spPr>
                  <a:xfrm flipH="1">
                    <a:off x="1622585" y="5309951"/>
                    <a:ext cx="3403341" cy="0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8" name="Freeform 87"/>
                <p:cNvSpPr/>
                <p:nvPr/>
              </p:nvSpPr>
              <p:spPr>
                <a:xfrm rot="16200000" flipH="1">
                  <a:off x="7446554" y="4674567"/>
                  <a:ext cx="1050919" cy="2497347"/>
                </a:xfrm>
                <a:custGeom>
                  <a:avLst/>
                  <a:gdLst>
                    <a:gd name="connsiteX0" fmla="*/ 361347 w 1099800"/>
                    <a:gd name="connsiteY0" fmla="*/ 945356 h 2613503"/>
                    <a:gd name="connsiteX1" fmla="*/ 361347 w 1099800"/>
                    <a:gd name="connsiteY1" fmla="*/ 2613500 h 2613503"/>
                    <a:gd name="connsiteX2" fmla="*/ 687959 w 1099800"/>
                    <a:gd name="connsiteY2" fmla="*/ 2613500 h 2613503"/>
                    <a:gd name="connsiteX3" fmla="*/ 687959 w 1099800"/>
                    <a:gd name="connsiteY3" fmla="*/ 2613503 h 2613503"/>
                    <a:gd name="connsiteX4" fmla="*/ 1099800 w 1099800"/>
                    <a:gd name="connsiteY4" fmla="*/ 2613503 h 2613503"/>
                    <a:gd name="connsiteX5" fmla="*/ 1099800 w 1099800"/>
                    <a:gd name="connsiteY5" fmla="*/ 0 h 2613503"/>
                    <a:gd name="connsiteX6" fmla="*/ 687959 w 1099800"/>
                    <a:gd name="connsiteY6" fmla="*/ 522700 h 2613503"/>
                    <a:gd name="connsiteX7" fmla="*/ 687959 w 1099800"/>
                    <a:gd name="connsiteY7" fmla="*/ 529543 h 2613503"/>
                    <a:gd name="connsiteX8" fmla="*/ 0 w 1099800"/>
                    <a:gd name="connsiteY8" fmla="*/ 1391183 h 2613503"/>
                    <a:gd name="connsiteX9" fmla="*/ 0 w 1099800"/>
                    <a:gd name="connsiteY9" fmla="*/ 2613500 h 2613503"/>
                    <a:gd name="connsiteX10" fmla="*/ 95169 w 1099800"/>
                    <a:gd name="connsiteY10" fmla="*/ 2613500 h 2613503"/>
                    <a:gd name="connsiteX11" fmla="*/ 236805 w 1099800"/>
                    <a:gd name="connsiteY11" fmla="*/ 2613500 h 2613503"/>
                    <a:gd name="connsiteX12" fmla="*/ 359346 w 1099800"/>
                    <a:gd name="connsiteY12" fmla="*/ 2613500 h 2613503"/>
                    <a:gd name="connsiteX13" fmla="*/ 359346 w 1099800"/>
                    <a:gd name="connsiteY13" fmla="*/ 942167 h 2613503"/>
                    <a:gd name="connsiteX14" fmla="*/ 236805 w 1099800"/>
                    <a:gd name="connsiteY14" fmla="*/ 1097220 h 2613503"/>
                    <a:gd name="connsiteX15" fmla="*/ 236805 w 1099800"/>
                    <a:gd name="connsiteY15" fmla="*/ 1085603 h 2613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99800" h="2613503">
                      <a:moveTo>
                        <a:pt x="361347" y="945356"/>
                      </a:moveTo>
                      <a:lnTo>
                        <a:pt x="361347" y="2613500"/>
                      </a:lnTo>
                      <a:lnTo>
                        <a:pt x="687959" y="2613500"/>
                      </a:lnTo>
                      <a:lnTo>
                        <a:pt x="687959" y="2613503"/>
                      </a:lnTo>
                      <a:lnTo>
                        <a:pt x="1099800" y="2613503"/>
                      </a:lnTo>
                      <a:lnTo>
                        <a:pt x="1099800" y="0"/>
                      </a:lnTo>
                      <a:lnTo>
                        <a:pt x="687959" y="522700"/>
                      </a:lnTo>
                      <a:lnTo>
                        <a:pt x="687959" y="529543"/>
                      </a:lnTo>
                      <a:close/>
                      <a:moveTo>
                        <a:pt x="0" y="1391183"/>
                      </a:moveTo>
                      <a:lnTo>
                        <a:pt x="0" y="2613500"/>
                      </a:lnTo>
                      <a:lnTo>
                        <a:pt x="95169" y="2613500"/>
                      </a:lnTo>
                      <a:lnTo>
                        <a:pt x="236805" y="2613500"/>
                      </a:lnTo>
                      <a:lnTo>
                        <a:pt x="359346" y="2613500"/>
                      </a:lnTo>
                      <a:lnTo>
                        <a:pt x="359346" y="942167"/>
                      </a:lnTo>
                      <a:lnTo>
                        <a:pt x="236805" y="1097220"/>
                      </a:lnTo>
                      <a:lnTo>
                        <a:pt x="236805" y="108560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cxnSp>
          <p:nvCxnSpPr>
            <p:cNvPr id="9" name="Straight Connector 8"/>
            <p:cNvCxnSpPr>
              <a:stCxn id="88" idx="6"/>
            </p:cNvCxnSpPr>
            <p:nvPr/>
          </p:nvCxnSpPr>
          <p:spPr>
            <a:xfrm flipH="1">
              <a:off x="1996966" y="4489121"/>
              <a:ext cx="2200" cy="38946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839552" y="3797999"/>
              <a:ext cx="0" cy="110816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43412" y="4014309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b="1" smtClean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ID" sz="2400" b="1" baseline="-2500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 sz="2400" b="1" baseline="-25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587734" y="3346768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b="1" smtClean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ID" sz="2400" b="1" baseline="-25000" smtClean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ID" sz="2400" b="1" baseline="-25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761122" y="5023991"/>
              <a:ext cx="458780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00" smtClean="0">
                  <a:latin typeface="Calibri" panose="020F0502020204030204" pitchFamily="34" charset="0"/>
                  <a:cs typeface="Calibri" panose="020F0502020204030204" pitchFamily="34" charset="0"/>
                </a:rPr>
                <a:t>640</a:t>
              </a:r>
              <a:endParaRPr lang="en-ID" sz="1400" baseline="-25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522141" y="5029326"/>
              <a:ext cx="550152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00" smtClean="0">
                  <a:latin typeface="Calibri" panose="020F0502020204030204" pitchFamily="34" charset="0"/>
                  <a:cs typeface="Calibri" panose="020F0502020204030204" pitchFamily="34" charset="0"/>
                </a:rPr>
                <a:t>1025</a:t>
              </a:r>
              <a:endParaRPr lang="en-ID" sz="1400" baseline="-25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04008" y="4899238"/>
              <a:ext cx="553900" cy="392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000" smtClean="0">
                  <a:latin typeface="Calibri" panose="020F0502020204030204" pitchFamily="34" charset="0"/>
                  <a:cs typeface="Calibri" panose="020F0502020204030204" pitchFamily="34" charset="0"/>
                </a:rPr>
                <a:t>500</a:t>
              </a:r>
              <a:endParaRPr lang="en-ID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83397" y="4878588"/>
              <a:ext cx="686170" cy="392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000" smtClean="0">
                  <a:latin typeface="Calibri" panose="020F0502020204030204" pitchFamily="34" charset="0"/>
                  <a:cs typeface="Calibri" panose="020F0502020204030204" pitchFamily="34" charset="0"/>
                </a:rPr>
                <a:t>1200</a:t>
              </a:r>
              <a:endParaRPr lang="en-ID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163097" y="4515472"/>
              <a:ext cx="405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ID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255641" y="4379028"/>
              <a:ext cx="405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ID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ID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32241" y="4179806"/>
              <a:ext cx="405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ID" baseline="-25000" smtClean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I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65428" y="2629119"/>
                <a:ext cx="2265236" cy="834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D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640</m:t>
                          </m:r>
                        </m:sup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0,2 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D" b="1" i="1" smtClean="0">
                              <a:latin typeface="Cambria Math" panose="02040503050406030204" pitchFamily="18" charset="0"/>
                            </a:rPr>
                            <m:t>𝟏𝟐𝟖</m:t>
                          </m:r>
                        </m:e>
                      </m:nary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428" y="2629119"/>
                <a:ext cx="2265236" cy="8347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426331" y="3603206"/>
                <a:ext cx="5729389" cy="8386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640</m:t>
                          </m:r>
                        </m:sub>
                        <m:sup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1025</m:t>
                          </m:r>
                        </m:sup>
                        <m:e>
                          <m:f>
                            <m:f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−500</m:t>
                              </m:r>
                            </m:num>
                            <m:den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1200−500</m:t>
                              </m:r>
                            </m:den>
                          </m:f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640</m:t>
                              </m:r>
                            </m:sub>
                            <m:sup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1025</m:t>
                              </m:r>
                            </m:sup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(0,0014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−0,7143) 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ID"/>
                            <m:t> </m:t>
                          </m:r>
                        </m:e>
                      </m:nary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331" y="3603206"/>
                <a:ext cx="5729389" cy="838691"/>
              </a:xfrm>
              <a:prstGeom prst="rect">
                <a:avLst/>
              </a:prstGeom>
              <a:blipFill>
                <a:blip r:embed="rId3"/>
                <a:stretch>
                  <a:fillRect l="-1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633319" y="4504928"/>
                <a:ext cx="1396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b="1" i="1">
                          <a:latin typeface="Cambria Math" panose="02040503050406030204" pitchFamily="18" charset="0"/>
                        </a:rPr>
                        <m:t>𝟏𝟕𝟑</m:t>
                      </m:r>
                      <m:r>
                        <a:rPr lang="en-ID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D" b="1" i="1">
                          <a:latin typeface="Cambria Math" panose="02040503050406030204" pitchFamily="18" charset="0"/>
                        </a:rPr>
                        <m:t>𝟕𝟏</m:t>
                      </m:r>
                      <m:r>
                        <a:rPr lang="en-ID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D" b="1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319" y="4504928"/>
                <a:ext cx="13965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465428" y="5020390"/>
                <a:ext cx="2943947" cy="834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025</m:t>
                          </m:r>
                        </m:sub>
                        <m:sup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1200</m:t>
                          </m:r>
                        </m:sup>
                        <m:e>
                          <m:r>
                            <a:rPr lang="en-ID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,75 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D" b="1" i="1">
                              <a:latin typeface="Cambria Math" panose="02040503050406030204" pitchFamily="18" charset="0"/>
                            </a:rPr>
                            <m:t>𝟏𝟑𝟏</m:t>
                          </m:r>
                          <m:r>
                            <a:rPr lang="en-ID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b="1" i="1">
                              <a:latin typeface="Cambria Math" panose="02040503050406030204" pitchFamily="18" charset="0"/>
                            </a:rPr>
                            <m:t>𝟐𝟓</m:t>
                          </m:r>
                        </m:e>
                      </m:nary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428" y="5020390"/>
                <a:ext cx="2943947" cy="8347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675320" y="6465725"/>
            <a:ext cx="5457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>
                <a:latin typeface="Calibri" panose="020F0502020204030204" pitchFamily="34" charset="0"/>
                <a:cs typeface="Calibri" panose="020F0502020204030204" pitchFamily="34" charset="0"/>
              </a:rPr>
              <a:t>Kalkulator integral online: </a:t>
            </a:r>
            <a:r>
              <a:rPr lang="en-ID" sz="160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</a:t>
            </a:r>
            <a:r>
              <a:rPr lang="en-ID" sz="1600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www.integral-calculator.com</a:t>
            </a:r>
            <a:r>
              <a:rPr lang="en-ID" sz="160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3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Defuzzifikasi</a:t>
            </a:r>
            <a:endParaRPr lang="en-ID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24128" y="1970698"/>
            <a:ext cx="6007293" cy="697781"/>
          </a:xfrm>
        </p:spPr>
        <p:txBody>
          <a:bodyPr>
            <a:normAutofit/>
          </a:bodyPr>
          <a:lstStyle/>
          <a:p>
            <a:r>
              <a:rPr lang="en-ID" smtClean="0"/>
              <a:t>Menghitung </a:t>
            </a:r>
            <a:r>
              <a:rPr lang="en-ID" b="1" smtClean="0"/>
              <a:t>Luas (A) – cara 2</a:t>
            </a:r>
            <a:endParaRPr lang="en-ID" b="1"/>
          </a:p>
        </p:txBody>
      </p:sp>
      <p:grpSp>
        <p:nvGrpSpPr>
          <p:cNvPr id="7" name="Group 6"/>
          <p:cNvGrpSpPr/>
          <p:nvPr/>
        </p:nvGrpSpPr>
        <p:grpSpPr>
          <a:xfrm>
            <a:off x="7801983" y="2811854"/>
            <a:ext cx="3991743" cy="2336063"/>
            <a:chOff x="339638" y="3001040"/>
            <a:chExt cx="3991743" cy="2336063"/>
          </a:xfrm>
        </p:grpSpPr>
        <p:grpSp>
          <p:nvGrpSpPr>
            <p:cNvPr id="6" name="Group 5"/>
            <p:cNvGrpSpPr/>
            <p:nvPr/>
          </p:nvGrpSpPr>
          <p:grpSpPr>
            <a:xfrm>
              <a:off x="339638" y="3001040"/>
              <a:ext cx="3991743" cy="2182712"/>
              <a:chOff x="5636852" y="4567082"/>
              <a:chExt cx="3991743" cy="2182712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 rot="5400000" flipH="1" flipV="1">
                <a:off x="6019301" y="5675848"/>
                <a:ext cx="1502359" cy="65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>
                <a:off x="6161789" y="4917150"/>
                <a:ext cx="255627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rot="5400000" flipH="1" flipV="1">
                <a:off x="7952722" y="5676415"/>
                <a:ext cx="1519190" cy="66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Group 83"/>
              <p:cNvGrpSpPr/>
              <p:nvPr/>
            </p:nvGrpSpPr>
            <p:grpSpPr>
              <a:xfrm>
                <a:off x="5636852" y="4567082"/>
                <a:ext cx="3991743" cy="2182712"/>
                <a:chOff x="5563281" y="4567082"/>
                <a:chExt cx="3991743" cy="2182712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5563281" y="4584696"/>
                  <a:ext cx="3970475" cy="2165098"/>
                  <a:chOff x="1537456" y="4452309"/>
                  <a:chExt cx="4201696" cy="2291182"/>
                </a:xfrm>
              </p:grpSpPr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1765705" y="4452309"/>
                    <a:ext cx="3973447" cy="2291182"/>
                    <a:chOff x="1108135" y="2329315"/>
                    <a:chExt cx="4413963" cy="2545193"/>
                  </a:xfrm>
                </p:grpSpPr>
                <p:cxnSp>
                  <p:nvCxnSpPr>
                    <p:cNvPr id="97" name="Straight Connector 96"/>
                    <p:cNvCxnSpPr/>
                    <p:nvPr/>
                  </p:nvCxnSpPr>
                  <p:spPr>
                    <a:xfrm>
                      <a:off x="1413521" y="2329315"/>
                      <a:ext cx="0" cy="232227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>
                      <a:off x="1301980" y="4540048"/>
                      <a:ext cx="4194506" cy="153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5161797" y="4034983"/>
                      <a:ext cx="360301" cy="542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108136" y="4428669"/>
                      <a:ext cx="328497" cy="4458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1108135" y="2510718"/>
                      <a:ext cx="34015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1537456" y="5873169"/>
                    <a:ext cx="54854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16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0,20</a:t>
                    </a:r>
                    <a:endParaRPr lang="en-ID" sz="16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96" name="Straight Connector 95"/>
                  <p:cNvCxnSpPr/>
                  <p:nvPr/>
                </p:nvCxnSpPr>
                <p:spPr>
                  <a:xfrm flipH="1">
                    <a:off x="2071185" y="6045303"/>
                    <a:ext cx="2164484" cy="1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Flowchart: Manual Input 85"/>
                <p:cNvSpPr/>
                <p:nvPr/>
              </p:nvSpPr>
              <p:spPr>
                <a:xfrm rot="5400000">
                  <a:off x="7130112" y="5000009"/>
                  <a:ext cx="376215" cy="2521733"/>
                </a:xfrm>
                <a:prstGeom prst="flowChartManualInpu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5584300" y="4567082"/>
                  <a:ext cx="3970724" cy="1997598"/>
                  <a:chOff x="1171803" y="4452309"/>
                  <a:chExt cx="4155410" cy="2090511"/>
                </a:xfrm>
              </p:grpSpPr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1551318" y="4452309"/>
                    <a:ext cx="3775895" cy="2090511"/>
                    <a:chOff x="1301980" y="2329315"/>
                    <a:chExt cx="4194506" cy="232227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>
                      <a:off x="1413521" y="2329315"/>
                      <a:ext cx="0" cy="232227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1301980" y="4540048"/>
                      <a:ext cx="4194506" cy="153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1171803" y="5141971"/>
                    <a:ext cx="54854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16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0,75</a:t>
                    </a:r>
                    <a:endParaRPr lang="en-ID" sz="16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91" name="Straight Connector 90"/>
                  <p:cNvCxnSpPr/>
                  <p:nvPr/>
                </p:nvCxnSpPr>
                <p:spPr>
                  <a:xfrm flipH="1">
                    <a:off x="1622585" y="5309951"/>
                    <a:ext cx="3403341" cy="0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8" name="Freeform 87"/>
                <p:cNvSpPr/>
                <p:nvPr/>
              </p:nvSpPr>
              <p:spPr>
                <a:xfrm rot="16200000" flipH="1">
                  <a:off x="7446554" y="4674567"/>
                  <a:ext cx="1050919" cy="2497347"/>
                </a:xfrm>
                <a:custGeom>
                  <a:avLst/>
                  <a:gdLst>
                    <a:gd name="connsiteX0" fmla="*/ 361347 w 1099800"/>
                    <a:gd name="connsiteY0" fmla="*/ 945356 h 2613503"/>
                    <a:gd name="connsiteX1" fmla="*/ 361347 w 1099800"/>
                    <a:gd name="connsiteY1" fmla="*/ 2613500 h 2613503"/>
                    <a:gd name="connsiteX2" fmla="*/ 687959 w 1099800"/>
                    <a:gd name="connsiteY2" fmla="*/ 2613500 h 2613503"/>
                    <a:gd name="connsiteX3" fmla="*/ 687959 w 1099800"/>
                    <a:gd name="connsiteY3" fmla="*/ 2613503 h 2613503"/>
                    <a:gd name="connsiteX4" fmla="*/ 1099800 w 1099800"/>
                    <a:gd name="connsiteY4" fmla="*/ 2613503 h 2613503"/>
                    <a:gd name="connsiteX5" fmla="*/ 1099800 w 1099800"/>
                    <a:gd name="connsiteY5" fmla="*/ 0 h 2613503"/>
                    <a:gd name="connsiteX6" fmla="*/ 687959 w 1099800"/>
                    <a:gd name="connsiteY6" fmla="*/ 522700 h 2613503"/>
                    <a:gd name="connsiteX7" fmla="*/ 687959 w 1099800"/>
                    <a:gd name="connsiteY7" fmla="*/ 529543 h 2613503"/>
                    <a:gd name="connsiteX8" fmla="*/ 0 w 1099800"/>
                    <a:gd name="connsiteY8" fmla="*/ 1391183 h 2613503"/>
                    <a:gd name="connsiteX9" fmla="*/ 0 w 1099800"/>
                    <a:gd name="connsiteY9" fmla="*/ 2613500 h 2613503"/>
                    <a:gd name="connsiteX10" fmla="*/ 95169 w 1099800"/>
                    <a:gd name="connsiteY10" fmla="*/ 2613500 h 2613503"/>
                    <a:gd name="connsiteX11" fmla="*/ 236805 w 1099800"/>
                    <a:gd name="connsiteY11" fmla="*/ 2613500 h 2613503"/>
                    <a:gd name="connsiteX12" fmla="*/ 359346 w 1099800"/>
                    <a:gd name="connsiteY12" fmla="*/ 2613500 h 2613503"/>
                    <a:gd name="connsiteX13" fmla="*/ 359346 w 1099800"/>
                    <a:gd name="connsiteY13" fmla="*/ 942167 h 2613503"/>
                    <a:gd name="connsiteX14" fmla="*/ 236805 w 1099800"/>
                    <a:gd name="connsiteY14" fmla="*/ 1097220 h 2613503"/>
                    <a:gd name="connsiteX15" fmla="*/ 236805 w 1099800"/>
                    <a:gd name="connsiteY15" fmla="*/ 1085603 h 2613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99800" h="2613503">
                      <a:moveTo>
                        <a:pt x="361347" y="945356"/>
                      </a:moveTo>
                      <a:lnTo>
                        <a:pt x="361347" y="2613500"/>
                      </a:lnTo>
                      <a:lnTo>
                        <a:pt x="687959" y="2613500"/>
                      </a:lnTo>
                      <a:lnTo>
                        <a:pt x="687959" y="2613503"/>
                      </a:lnTo>
                      <a:lnTo>
                        <a:pt x="1099800" y="2613503"/>
                      </a:lnTo>
                      <a:lnTo>
                        <a:pt x="1099800" y="0"/>
                      </a:lnTo>
                      <a:lnTo>
                        <a:pt x="687959" y="522700"/>
                      </a:lnTo>
                      <a:lnTo>
                        <a:pt x="687959" y="529543"/>
                      </a:lnTo>
                      <a:close/>
                      <a:moveTo>
                        <a:pt x="0" y="1391183"/>
                      </a:moveTo>
                      <a:lnTo>
                        <a:pt x="0" y="2613500"/>
                      </a:lnTo>
                      <a:lnTo>
                        <a:pt x="95169" y="2613500"/>
                      </a:lnTo>
                      <a:lnTo>
                        <a:pt x="236805" y="2613500"/>
                      </a:lnTo>
                      <a:lnTo>
                        <a:pt x="359346" y="2613500"/>
                      </a:lnTo>
                      <a:lnTo>
                        <a:pt x="359346" y="942167"/>
                      </a:lnTo>
                      <a:lnTo>
                        <a:pt x="236805" y="1097220"/>
                      </a:lnTo>
                      <a:lnTo>
                        <a:pt x="236805" y="108560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cxnSp>
          <p:nvCxnSpPr>
            <p:cNvPr id="9" name="Straight Connector 8"/>
            <p:cNvCxnSpPr>
              <a:stCxn id="88" idx="6"/>
            </p:cNvCxnSpPr>
            <p:nvPr/>
          </p:nvCxnSpPr>
          <p:spPr>
            <a:xfrm flipH="1">
              <a:off x="1996966" y="4489121"/>
              <a:ext cx="2200" cy="38946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839552" y="3797999"/>
              <a:ext cx="0" cy="110816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43412" y="4014309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b="1" smtClean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ID" sz="2400" b="1" baseline="-2500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 sz="2400" b="1" baseline="-25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587734" y="3346768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b="1" smtClean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ID" sz="2400" b="1" baseline="-25000" smtClean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ID" sz="2400" b="1" baseline="-25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761122" y="5023991"/>
              <a:ext cx="458780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00" smtClean="0">
                  <a:latin typeface="Calibri" panose="020F0502020204030204" pitchFamily="34" charset="0"/>
                  <a:cs typeface="Calibri" panose="020F0502020204030204" pitchFamily="34" charset="0"/>
                </a:rPr>
                <a:t>640</a:t>
              </a:r>
              <a:endParaRPr lang="en-ID" sz="1400" baseline="-25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522141" y="5029326"/>
              <a:ext cx="550152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00" smtClean="0">
                  <a:latin typeface="Calibri" panose="020F0502020204030204" pitchFamily="34" charset="0"/>
                  <a:cs typeface="Calibri" panose="020F0502020204030204" pitchFamily="34" charset="0"/>
                </a:rPr>
                <a:t>1025</a:t>
              </a:r>
              <a:endParaRPr lang="en-ID" sz="1400" baseline="-25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04008" y="4899238"/>
              <a:ext cx="553900" cy="392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000" smtClean="0">
                  <a:latin typeface="Calibri" panose="020F0502020204030204" pitchFamily="34" charset="0"/>
                  <a:cs typeface="Calibri" panose="020F0502020204030204" pitchFamily="34" charset="0"/>
                </a:rPr>
                <a:t>500</a:t>
              </a:r>
              <a:endParaRPr lang="en-ID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83397" y="4878588"/>
              <a:ext cx="686170" cy="392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000" smtClean="0">
                  <a:latin typeface="Calibri" panose="020F0502020204030204" pitchFamily="34" charset="0"/>
                  <a:cs typeface="Calibri" panose="020F0502020204030204" pitchFamily="34" charset="0"/>
                </a:rPr>
                <a:t>1200</a:t>
              </a:r>
              <a:endParaRPr lang="en-ID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163097" y="4515472"/>
              <a:ext cx="405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ID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255641" y="4379028"/>
              <a:ext cx="405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ID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ID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32241" y="4179806"/>
              <a:ext cx="405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ID" baseline="-25000" smtClean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I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65428" y="2629119"/>
                <a:ext cx="425481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𝑝𝑎𝑛𝑗𝑎𝑛𝑔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𝑙𝑒𝑏𝑎𝑟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=500∗0,2=</m:t>
                      </m:r>
                      <m:r>
                        <a:rPr lang="en-ID" b="1" i="1" smtClean="0">
                          <a:latin typeface="Cambria Math" panose="02040503050406030204" pitchFamily="18" charset="0"/>
                        </a:rPr>
                        <m:t>𝟏𝟐𝟖</m:t>
                      </m:r>
                    </m:oMath>
                  </m:oMathPara>
                </a14:m>
                <a:endParaRPr lang="en-ID" b="1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428" y="2629119"/>
                <a:ext cx="4254819" cy="276999"/>
              </a:xfrm>
              <a:prstGeom prst="rect">
                <a:avLst/>
              </a:prstGeom>
              <a:blipFill>
                <a:blip r:embed="rId2"/>
                <a:stretch>
                  <a:fillRect l="-1862" t="-2174" b="-326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426331" y="3603206"/>
                <a:ext cx="6470361" cy="518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1025−640</m:t>
                          </m:r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0,75</m:t>
                          </m:r>
                        </m:e>
                      </m:d>
                      <m:r>
                        <a:rPr lang="en-ID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1025−640</m:t>
                          </m: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331" y="3603206"/>
                <a:ext cx="6470361" cy="518604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633319" y="4242172"/>
                <a:ext cx="1396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b="1" i="1">
                          <a:latin typeface="Cambria Math" panose="02040503050406030204" pitchFamily="18" charset="0"/>
                        </a:rPr>
                        <m:t>𝟏𝟕𝟑</m:t>
                      </m:r>
                      <m:r>
                        <a:rPr lang="en-ID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D" b="1" i="1">
                          <a:latin typeface="Cambria Math" panose="02040503050406030204" pitchFamily="18" charset="0"/>
                        </a:rPr>
                        <m:t>𝟕𝟏</m:t>
                      </m:r>
                      <m:r>
                        <a:rPr lang="en-ID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D" b="1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319" y="4242172"/>
                <a:ext cx="13965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465428" y="5020390"/>
                <a:ext cx="583352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𝑝𝑎𝑛𝑗𝑎𝑛𝑔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𝑙𝑒𝑏𝑎𝑟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1200−1025</m:t>
                          </m:r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∗0,75=</m:t>
                      </m:r>
                      <m:r>
                        <a:rPr lang="en-ID" b="1" i="1" smtClean="0">
                          <a:latin typeface="Cambria Math" panose="02040503050406030204" pitchFamily="18" charset="0"/>
                        </a:rPr>
                        <m:t>𝟏𝟑𝟏</m:t>
                      </m:r>
                      <m:r>
                        <a:rPr lang="en-ID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D" b="1" i="1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ID" b="1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428" y="5020390"/>
                <a:ext cx="5833520" cy="276999"/>
              </a:xfrm>
              <a:prstGeom prst="rect">
                <a:avLst/>
              </a:prstGeom>
              <a:blipFill>
                <a:blip r:embed="rId5"/>
                <a:stretch>
                  <a:fillRect l="-1358" t="-4444" b="-3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ara Menghitung Luas Trapesium Halaman all - Kompas.c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204" y="585324"/>
            <a:ext cx="2444827" cy="132181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12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20" y="3051481"/>
            <a:ext cx="2646054" cy="26460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Defuzzifikasi</a:t>
            </a:r>
            <a:endParaRPr lang="en-ID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24128" y="1970698"/>
            <a:ext cx="6007293" cy="697781"/>
          </a:xfrm>
        </p:spPr>
        <p:txBody>
          <a:bodyPr>
            <a:normAutofit/>
          </a:bodyPr>
          <a:lstStyle/>
          <a:p>
            <a:r>
              <a:rPr lang="en-ID" smtClean="0"/>
              <a:t>Menghitung </a:t>
            </a:r>
            <a:r>
              <a:rPr lang="en-ID" b="1" smtClean="0"/>
              <a:t>Z </a:t>
            </a:r>
            <a:r>
              <a:rPr lang="en-ID" smtClean="0"/>
              <a:t>dengan Metode </a:t>
            </a:r>
            <a:r>
              <a:rPr lang="en-ID" b="1" smtClean="0"/>
              <a:t>Centroid</a:t>
            </a:r>
            <a:r>
              <a:rPr lang="en-ID" smtClean="0"/>
              <a:t>:</a:t>
            </a:r>
            <a:endParaRPr lang="en-ID" b="1"/>
          </a:p>
        </p:txBody>
      </p:sp>
      <p:grpSp>
        <p:nvGrpSpPr>
          <p:cNvPr id="7" name="Group 6"/>
          <p:cNvGrpSpPr/>
          <p:nvPr/>
        </p:nvGrpSpPr>
        <p:grpSpPr>
          <a:xfrm>
            <a:off x="7801983" y="2811854"/>
            <a:ext cx="3991743" cy="2336063"/>
            <a:chOff x="339638" y="3001040"/>
            <a:chExt cx="3991743" cy="2336063"/>
          </a:xfrm>
        </p:grpSpPr>
        <p:grpSp>
          <p:nvGrpSpPr>
            <p:cNvPr id="6" name="Group 5"/>
            <p:cNvGrpSpPr/>
            <p:nvPr/>
          </p:nvGrpSpPr>
          <p:grpSpPr>
            <a:xfrm>
              <a:off x="339638" y="3001040"/>
              <a:ext cx="3991743" cy="2182712"/>
              <a:chOff x="5636852" y="4567082"/>
              <a:chExt cx="3991743" cy="2182712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 rot="5400000" flipH="1" flipV="1">
                <a:off x="6019301" y="5675848"/>
                <a:ext cx="1502359" cy="65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>
                <a:off x="6161789" y="4917150"/>
                <a:ext cx="255627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rot="5400000" flipH="1" flipV="1">
                <a:off x="7952722" y="5676415"/>
                <a:ext cx="1519190" cy="66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Group 83"/>
              <p:cNvGrpSpPr/>
              <p:nvPr/>
            </p:nvGrpSpPr>
            <p:grpSpPr>
              <a:xfrm>
                <a:off x="5636852" y="4567082"/>
                <a:ext cx="3991743" cy="2182712"/>
                <a:chOff x="5563281" y="4567082"/>
                <a:chExt cx="3991743" cy="2182712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5563281" y="4584696"/>
                  <a:ext cx="3970475" cy="2165098"/>
                  <a:chOff x="1537456" y="4452309"/>
                  <a:chExt cx="4201696" cy="2291182"/>
                </a:xfrm>
              </p:grpSpPr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1765705" y="4452309"/>
                    <a:ext cx="3973447" cy="2291182"/>
                    <a:chOff x="1108135" y="2329315"/>
                    <a:chExt cx="4413963" cy="2545193"/>
                  </a:xfrm>
                </p:grpSpPr>
                <p:cxnSp>
                  <p:nvCxnSpPr>
                    <p:cNvPr id="97" name="Straight Connector 96"/>
                    <p:cNvCxnSpPr/>
                    <p:nvPr/>
                  </p:nvCxnSpPr>
                  <p:spPr>
                    <a:xfrm>
                      <a:off x="1413521" y="2329315"/>
                      <a:ext cx="0" cy="232227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>
                      <a:off x="1301980" y="4540048"/>
                      <a:ext cx="4194506" cy="153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5161797" y="4034983"/>
                      <a:ext cx="360301" cy="542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108136" y="4428669"/>
                      <a:ext cx="328497" cy="4458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1108135" y="2510718"/>
                      <a:ext cx="34015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D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1537456" y="5873169"/>
                    <a:ext cx="54854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16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0,20</a:t>
                    </a:r>
                    <a:endParaRPr lang="en-ID" sz="16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96" name="Straight Connector 95"/>
                  <p:cNvCxnSpPr/>
                  <p:nvPr/>
                </p:nvCxnSpPr>
                <p:spPr>
                  <a:xfrm flipH="1">
                    <a:off x="2071185" y="6045303"/>
                    <a:ext cx="2164484" cy="1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Flowchart: Manual Input 85"/>
                <p:cNvSpPr/>
                <p:nvPr/>
              </p:nvSpPr>
              <p:spPr>
                <a:xfrm rot="5400000">
                  <a:off x="7130112" y="5000009"/>
                  <a:ext cx="376215" cy="2521733"/>
                </a:xfrm>
                <a:prstGeom prst="flowChartManualInpu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5584300" y="4567082"/>
                  <a:ext cx="3970724" cy="1997598"/>
                  <a:chOff x="1171803" y="4452309"/>
                  <a:chExt cx="4155410" cy="2090511"/>
                </a:xfrm>
              </p:grpSpPr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1551318" y="4452309"/>
                    <a:ext cx="3775895" cy="2090511"/>
                    <a:chOff x="1301980" y="2329315"/>
                    <a:chExt cx="4194506" cy="232227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>
                      <a:off x="1413521" y="2329315"/>
                      <a:ext cx="0" cy="232227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1301980" y="4540048"/>
                      <a:ext cx="4194506" cy="153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1171803" y="5141971"/>
                    <a:ext cx="54854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D" sz="16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0,75</a:t>
                    </a:r>
                    <a:endParaRPr lang="en-ID" sz="16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91" name="Straight Connector 90"/>
                  <p:cNvCxnSpPr/>
                  <p:nvPr/>
                </p:nvCxnSpPr>
                <p:spPr>
                  <a:xfrm flipH="1">
                    <a:off x="1622585" y="5309951"/>
                    <a:ext cx="3403341" cy="0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8" name="Freeform 87"/>
                <p:cNvSpPr/>
                <p:nvPr/>
              </p:nvSpPr>
              <p:spPr>
                <a:xfrm rot="16200000" flipH="1">
                  <a:off x="7446554" y="4674567"/>
                  <a:ext cx="1050919" cy="2497347"/>
                </a:xfrm>
                <a:custGeom>
                  <a:avLst/>
                  <a:gdLst>
                    <a:gd name="connsiteX0" fmla="*/ 361347 w 1099800"/>
                    <a:gd name="connsiteY0" fmla="*/ 945356 h 2613503"/>
                    <a:gd name="connsiteX1" fmla="*/ 361347 w 1099800"/>
                    <a:gd name="connsiteY1" fmla="*/ 2613500 h 2613503"/>
                    <a:gd name="connsiteX2" fmla="*/ 687959 w 1099800"/>
                    <a:gd name="connsiteY2" fmla="*/ 2613500 h 2613503"/>
                    <a:gd name="connsiteX3" fmla="*/ 687959 w 1099800"/>
                    <a:gd name="connsiteY3" fmla="*/ 2613503 h 2613503"/>
                    <a:gd name="connsiteX4" fmla="*/ 1099800 w 1099800"/>
                    <a:gd name="connsiteY4" fmla="*/ 2613503 h 2613503"/>
                    <a:gd name="connsiteX5" fmla="*/ 1099800 w 1099800"/>
                    <a:gd name="connsiteY5" fmla="*/ 0 h 2613503"/>
                    <a:gd name="connsiteX6" fmla="*/ 687959 w 1099800"/>
                    <a:gd name="connsiteY6" fmla="*/ 522700 h 2613503"/>
                    <a:gd name="connsiteX7" fmla="*/ 687959 w 1099800"/>
                    <a:gd name="connsiteY7" fmla="*/ 529543 h 2613503"/>
                    <a:gd name="connsiteX8" fmla="*/ 0 w 1099800"/>
                    <a:gd name="connsiteY8" fmla="*/ 1391183 h 2613503"/>
                    <a:gd name="connsiteX9" fmla="*/ 0 w 1099800"/>
                    <a:gd name="connsiteY9" fmla="*/ 2613500 h 2613503"/>
                    <a:gd name="connsiteX10" fmla="*/ 95169 w 1099800"/>
                    <a:gd name="connsiteY10" fmla="*/ 2613500 h 2613503"/>
                    <a:gd name="connsiteX11" fmla="*/ 236805 w 1099800"/>
                    <a:gd name="connsiteY11" fmla="*/ 2613500 h 2613503"/>
                    <a:gd name="connsiteX12" fmla="*/ 359346 w 1099800"/>
                    <a:gd name="connsiteY12" fmla="*/ 2613500 h 2613503"/>
                    <a:gd name="connsiteX13" fmla="*/ 359346 w 1099800"/>
                    <a:gd name="connsiteY13" fmla="*/ 942167 h 2613503"/>
                    <a:gd name="connsiteX14" fmla="*/ 236805 w 1099800"/>
                    <a:gd name="connsiteY14" fmla="*/ 1097220 h 2613503"/>
                    <a:gd name="connsiteX15" fmla="*/ 236805 w 1099800"/>
                    <a:gd name="connsiteY15" fmla="*/ 1085603 h 2613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99800" h="2613503">
                      <a:moveTo>
                        <a:pt x="361347" y="945356"/>
                      </a:moveTo>
                      <a:lnTo>
                        <a:pt x="361347" y="2613500"/>
                      </a:lnTo>
                      <a:lnTo>
                        <a:pt x="687959" y="2613500"/>
                      </a:lnTo>
                      <a:lnTo>
                        <a:pt x="687959" y="2613503"/>
                      </a:lnTo>
                      <a:lnTo>
                        <a:pt x="1099800" y="2613503"/>
                      </a:lnTo>
                      <a:lnTo>
                        <a:pt x="1099800" y="0"/>
                      </a:lnTo>
                      <a:lnTo>
                        <a:pt x="687959" y="522700"/>
                      </a:lnTo>
                      <a:lnTo>
                        <a:pt x="687959" y="529543"/>
                      </a:lnTo>
                      <a:close/>
                      <a:moveTo>
                        <a:pt x="0" y="1391183"/>
                      </a:moveTo>
                      <a:lnTo>
                        <a:pt x="0" y="2613500"/>
                      </a:lnTo>
                      <a:lnTo>
                        <a:pt x="95169" y="2613500"/>
                      </a:lnTo>
                      <a:lnTo>
                        <a:pt x="236805" y="2613500"/>
                      </a:lnTo>
                      <a:lnTo>
                        <a:pt x="359346" y="2613500"/>
                      </a:lnTo>
                      <a:lnTo>
                        <a:pt x="359346" y="942167"/>
                      </a:lnTo>
                      <a:lnTo>
                        <a:pt x="236805" y="1097220"/>
                      </a:lnTo>
                      <a:lnTo>
                        <a:pt x="236805" y="108560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cxnSp>
          <p:nvCxnSpPr>
            <p:cNvPr id="9" name="Straight Connector 8"/>
            <p:cNvCxnSpPr>
              <a:stCxn id="88" idx="6"/>
            </p:cNvCxnSpPr>
            <p:nvPr/>
          </p:nvCxnSpPr>
          <p:spPr>
            <a:xfrm flipH="1">
              <a:off x="1996966" y="4489121"/>
              <a:ext cx="2200" cy="38946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839552" y="3797999"/>
              <a:ext cx="0" cy="110816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43412" y="4014309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b="1" smtClean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ID" sz="2400" b="1" baseline="-2500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 sz="2400" b="1" baseline="-25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587734" y="3346768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b="1" smtClean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ID" sz="2400" b="1" baseline="-25000" smtClean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ID" sz="2400" b="1" baseline="-25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761122" y="5023991"/>
              <a:ext cx="458780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00" smtClean="0">
                  <a:latin typeface="Calibri" panose="020F0502020204030204" pitchFamily="34" charset="0"/>
                  <a:cs typeface="Calibri" panose="020F0502020204030204" pitchFamily="34" charset="0"/>
                </a:rPr>
                <a:t>640</a:t>
              </a:r>
              <a:endParaRPr lang="en-ID" sz="1400" baseline="-25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522141" y="5029326"/>
              <a:ext cx="550152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00" smtClean="0">
                  <a:latin typeface="Calibri" panose="020F0502020204030204" pitchFamily="34" charset="0"/>
                  <a:cs typeface="Calibri" panose="020F0502020204030204" pitchFamily="34" charset="0"/>
                </a:rPr>
                <a:t>1025</a:t>
              </a:r>
              <a:endParaRPr lang="en-ID" sz="1400" baseline="-25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04008" y="4899238"/>
              <a:ext cx="553900" cy="392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000" smtClean="0">
                  <a:latin typeface="Calibri" panose="020F0502020204030204" pitchFamily="34" charset="0"/>
                  <a:cs typeface="Calibri" panose="020F0502020204030204" pitchFamily="34" charset="0"/>
                </a:rPr>
                <a:t>500</a:t>
              </a:r>
              <a:endParaRPr lang="en-ID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83397" y="4878588"/>
              <a:ext cx="686170" cy="392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000" smtClean="0">
                  <a:latin typeface="Calibri" panose="020F0502020204030204" pitchFamily="34" charset="0"/>
                  <a:cs typeface="Calibri" panose="020F0502020204030204" pitchFamily="34" charset="0"/>
                </a:rPr>
                <a:t>1200</a:t>
              </a:r>
              <a:endParaRPr lang="en-ID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163097" y="4515472"/>
              <a:ext cx="405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ID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255641" y="4379028"/>
              <a:ext cx="405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ID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ID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32241" y="4179806"/>
              <a:ext cx="405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ID" baseline="-25000" smtClean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I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65428" y="2650140"/>
                <a:ext cx="3765390" cy="754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ID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D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ID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</m:den>
                      </m:f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D" sz="200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428" y="2650140"/>
                <a:ext cx="3765390" cy="75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774604" y="3598665"/>
                <a:ext cx="4334007" cy="617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>
                              <a:latin typeface="Cambria Math" panose="02040503050406030204" pitchFamily="18" charset="0"/>
                            </a:rPr>
                            <m:t>40960</m:t>
                          </m:r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D" sz="2000" b="0" i="1">
                              <a:latin typeface="Cambria Math" panose="02040503050406030204" pitchFamily="18" charset="0"/>
                            </a:rPr>
                            <m:t>151273,013</m:t>
                          </m:r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D" sz="2000" b="0" i="1">
                              <a:latin typeface="Cambria Math" panose="02040503050406030204" pitchFamily="18" charset="0"/>
                            </a:rPr>
                            <m:t>146015,625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128+</m:t>
                          </m:r>
                          <m:r>
                            <a:rPr lang="en-ID" sz="2000" b="0" i="1">
                              <a:latin typeface="Cambria Math" panose="02040503050406030204" pitchFamily="18" charset="0"/>
                            </a:rPr>
                            <m:t>173,712</m:t>
                          </m:r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+131,25</m:t>
                          </m:r>
                        </m:den>
                      </m:f>
                    </m:oMath>
                  </m:oMathPara>
                </a14:m>
                <a:endParaRPr lang="en-ID" sz="200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04" y="3598665"/>
                <a:ext cx="4334007" cy="6170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78052" y="4326286"/>
                <a:ext cx="3277424" cy="610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338248,638</m:t>
                          </m:r>
                        </m:num>
                        <m:den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432,962</m:t>
                          </m:r>
                        </m:den>
                      </m:f>
                      <m:r>
                        <a:rPr lang="en-ID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2000" b="1" i="1">
                          <a:latin typeface="Cambria Math" panose="02040503050406030204" pitchFamily="18" charset="0"/>
                        </a:rPr>
                        <m:t>𝟕𝟖𝟏</m:t>
                      </m:r>
                      <m:r>
                        <a:rPr lang="en-ID" sz="20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D" sz="2000" b="1" i="1">
                          <a:latin typeface="Cambria Math" panose="02040503050406030204" pitchFamily="18" charset="0"/>
                        </a:rPr>
                        <m:t>𝟐𝟒𝟑</m:t>
                      </m:r>
                    </m:oMath>
                  </m:oMathPara>
                </a14:m>
                <a:endParaRPr lang="en-ID" sz="2000" b="1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52" y="4326286"/>
                <a:ext cx="3277424" cy="610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1024128" y="5281512"/>
            <a:ext cx="6810703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b="1" u="sng" smtClean="0">
                <a:latin typeface="Calibri" panose="020F0502020204030204" pitchFamily="34" charset="0"/>
                <a:cs typeface="Calibri" panose="020F0502020204030204" pitchFamily="34" charset="0"/>
              </a:rPr>
              <a:t>Kesimpulan: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Jika banyaknya pakaian bernilai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dan tingkat kekotoran bernilai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58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, maka kecepatan putaran mesin cuci adalah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781,243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 781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1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49" grpId="0"/>
      <p:bldP spid="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Materi selanjutnya….</a:t>
            </a:r>
            <a:endParaRPr lang="en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70288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5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Terima Kasih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4635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286240"/>
            <a:ext cx="2465825" cy="113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SISTEM INFERENSI FUZZY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b="1" smtClean="0"/>
              <a:t>Basis pengetahuan</a:t>
            </a:r>
            <a:r>
              <a:rPr lang="en-ID" sz="2800" smtClean="0"/>
              <a:t> adalah kumpulan aturan (rule) dalam bentuk pernyataan if-then yang dibuat oleh pakar</a:t>
            </a:r>
            <a:endParaRPr lang="en-ID" sz="2800"/>
          </a:p>
        </p:txBody>
      </p:sp>
      <p:sp>
        <p:nvSpPr>
          <p:cNvPr id="4" name="Oval 3"/>
          <p:cNvSpPr/>
          <p:nvPr/>
        </p:nvSpPr>
        <p:spPr>
          <a:xfrm>
            <a:off x="1126156" y="3850105"/>
            <a:ext cx="1126156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INPUT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33575" y="3797166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Fuzzifikasi</a:t>
            </a:r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4860758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Inferensi</a:t>
            </a:r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6987941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Defuzzifikasi</a:t>
            </a:r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9115124" y="3852992"/>
            <a:ext cx="1366788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OUTPUT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4100362" y="5331434"/>
            <a:ext cx="3166711" cy="1241658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Basis Pengetahuan</a:t>
            </a:r>
            <a:endParaRPr lang="en-ID"/>
          </a:p>
        </p:txBody>
      </p:sp>
      <p:sp>
        <p:nvSpPr>
          <p:cNvPr id="12" name="Right Arrow 11"/>
          <p:cNvSpPr/>
          <p:nvPr/>
        </p:nvSpPr>
        <p:spPr>
          <a:xfrm>
            <a:off x="2290814" y="4062581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ight Arrow 12"/>
          <p:cNvSpPr/>
          <p:nvPr/>
        </p:nvSpPr>
        <p:spPr>
          <a:xfrm>
            <a:off x="4417996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ight Arrow 13"/>
          <p:cNvSpPr/>
          <p:nvPr/>
        </p:nvSpPr>
        <p:spPr>
          <a:xfrm>
            <a:off x="6545179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ight Arrow 14"/>
          <p:cNvSpPr/>
          <p:nvPr/>
        </p:nvSpPr>
        <p:spPr>
          <a:xfrm>
            <a:off x="8672361" y="4062579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Bent-Up Arrow 15"/>
          <p:cNvSpPr/>
          <p:nvPr/>
        </p:nvSpPr>
        <p:spPr>
          <a:xfrm>
            <a:off x="5746282" y="4553232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Bent-Up Arrow 16"/>
          <p:cNvSpPr/>
          <p:nvPr/>
        </p:nvSpPr>
        <p:spPr>
          <a:xfrm flipH="1">
            <a:off x="3518033" y="4554435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Down Arrow 17"/>
          <p:cNvSpPr/>
          <p:nvPr/>
        </p:nvSpPr>
        <p:spPr>
          <a:xfrm flipV="1">
            <a:off x="5611528" y="4553232"/>
            <a:ext cx="206943" cy="92787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58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SISTEM INFERENSI FUZZY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r>
              <a:rPr lang="en-ID" sz="2800" b="1" smtClean="0"/>
              <a:t>Fuzzifikasi </a:t>
            </a:r>
            <a:r>
              <a:rPr lang="en-ID" sz="2800" smtClean="0"/>
              <a:t>merupakan proses mengubah input sistem yang mempunyai nilai tegas (crips) menjadi variabel linguistik (fuzzy) menggunakan fungsi keanggotaan yang disimpan pada basis pengetahuan</a:t>
            </a:r>
            <a:endParaRPr lang="en-ID" sz="2800"/>
          </a:p>
        </p:txBody>
      </p:sp>
      <p:sp>
        <p:nvSpPr>
          <p:cNvPr id="4" name="Oval 3"/>
          <p:cNvSpPr/>
          <p:nvPr/>
        </p:nvSpPr>
        <p:spPr>
          <a:xfrm>
            <a:off x="1126156" y="3850105"/>
            <a:ext cx="1126156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INPUT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33575" y="3797166"/>
            <a:ext cx="1645920" cy="7315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Fuzzifikasi</a:t>
            </a:r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4860758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Inferensi</a:t>
            </a:r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6987941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Defuzzifikasi</a:t>
            </a:r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9115124" y="3852992"/>
            <a:ext cx="1366788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OUTPUT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4100362" y="5331434"/>
            <a:ext cx="3166711" cy="12416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Basis Pengetahuan</a:t>
            </a:r>
            <a:endParaRPr lang="en-ID"/>
          </a:p>
        </p:txBody>
      </p:sp>
      <p:sp>
        <p:nvSpPr>
          <p:cNvPr id="12" name="Right Arrow 11"/>
          <p:cNvSpPr/>
          <p:nvPr/>
        </p:nvSpPr>
        <p:spPr>
          <a:xfrm>
            <a:off x="2290814" y="4062581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ight Arrow 12"/>
          <p:cNvSpPr/>
          <p:nvPr/>
        </p:nvSpPr>
        <p:spPr>
          <a:xfrm>
            <a:off x="4417996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ight Arrow 13"/>
          <p:cNvSpPr/>
          <p:nvPr/>
        </p:nvSpPr>
        <p:spPr>
          <a:xfrm>
            <a:off x="6545179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ight Arrow 14"/>
          <p:cNvSpPr/>
          <p:nvPr/>
        </p:nvSpPr>
        <p:spPr>
          <a:xfrm>
            <a:off x="8672361" y="4062579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Bent-Up Arrow 15"/>
          <p:cNvSpPr/>
          <p:nvPr/>
        </p:nvSpPr>
        <p:spPr>
          <a:xfrm>
            <a:off x="5746282" y="4553232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Bent-Up Arrow 16"/>
          <p:cNvSpPr/>
          <p:nvPr/>
        </p:nvSpPr>
        <p:spPr>
          <a:xfrm flipH="1">
            <a:off x="3518033" y="4554435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Down Arrow 17"/>
          <p:cNvSpPr/>
          <p:nvPr/>
        </p:nvSpPr>
        <p:spPr>
          <a:xfrm flipV="1">
            <a:off x="5611528" y="4553232"/>
            <a:ext cx="206943" cy="92787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90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SISTEM INFERENSI FUZZY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r>
              <a:rPr lang="en-ID" sz="2800" b="1" smtClean="0"/>
              <a:t>Inferensi </a:t>
            </a:r>
            <a:r>
              <a:rPr lang="en-ID" sz="2800" smtClean="0"/>
              <a:t>merupakan proses mengubah input fuzzy menjadi output fuzzy dengan cara mengikuti </a:t>
            </a:r>
            <a:r>
              <a:rPr lang="en-ID" sz="2800" b="1" smtClean="0"/>
              <a:t>aturan-aturan (if-then) </a:t>
            </a:r>
            <a:r>
              <a:rPr lang="en-ID" sz="2800" smtClean="0"/>
              <a:t>yang telah ditetapkan pada Basis Pengetahuan fuzzy.</a:t>
            </a:r>
            <a:endParaRPr lang="en-ID" sz="2800"/>
          </a:p>
        </p:txBody>
      </p:sp>
      <p:sp>
        <p:nvSpPr>
          <p:cNvPr id="4" name="Oval 3"/>
          <p:cNvSpPr/>
          <p:nvPr/>
        </p:nvSpPr>
        <p:spPr>
          <a:xfrm>
            <a:off x="1126156" y="3850105"/>
            <a:ext cx="1126156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INPUT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33575" y="3797166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Fuzzifikasi</a:t>
            </a:r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4860758" y="3796203"/>
            <a:ext cx="1645920" cy="7315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Inferensi</a:t>
            </a:r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6987941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Defuzzifikasi</a:t>
            </a:r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9115124" y="3852992"/>
            <a:ext cx="1366788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OUTPUT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4100362" y="5331434"/>
            <a:ext cx="3166711" cy="12416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Basis Pengetahuan</a:t>
            </a:r>
            <a:endParaRPr lang="en-ID"/>
          </a:p>
        </p:txBody>
      </p:sp>
      <p:sp>
        <p:nvSpPr>
          <p:cNvPr id="12" name="Right Arrow 11"/>
          <p:cNvSpPr/>
          <p:nvPr/>
        </p:nvSpPr>
        <p:spPr>
          <a:xfrm>
            <a:off x="2290814" y="4062581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ight Arrow 12"/>
          <p:cNvSpPr/>
          <p:nvPr/>
        </p:nvSpPr>
        <p:spPr>
          <a:xfrm>
            <a:off x="4417996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ight Arrow 13"/>
          <p:cNvSpPr/>
          <p:nvPr/>
        </p:nvSpPr>
        <p:spPr>
          <a:xfrm>
            <a:off x="6545179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ight Arrow 14"/>
          <p:cNvSpPr/>
          <p:nvPr/>
        </p:nvSpPr>
        <p:spPr>
          <a:xfrm>
            <a:off x="8672361" y="4062579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Bent-Up Arrow 15"/>
          <p:cNvSpPr/>
          <p:nvPr/>
        </p:nvSpPr>
        <p:spPr>
          <a:xfrm>
            <a:off x="5746282" y="4553232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Bent-Up Arrow 16"/>
          <p:cNvSpPr/>
          <p:nvPr/>
        </p:nvSpPr>
        <p:spPr>
          <a:xfrm flipH="1">
            <a:off x="3518033" y="4554435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Down Arrow 17"/>
          <p:cNvSpPr/>
          <p:nvPr/>
        </p:nvSpPr>
        <p:spPr>
          <a:xfrm flipV="1">
            <a:off x="5611528" y="4553232"/>
            <a:ext cx="206943" cy="92787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/>
          <p:cNvSpPr txBox="1"/>
          <p:nvPr/>
        </p:nvSpPr>
        <p:spPr>
          <a:xfrm>
            <a:off x="6112088" y="5095554"/>
            <a:ext cx="4098238" cy="830997"/>
          </a:xfrm>
          <a:prstGeom prst="wedgeRectCallout">
            <a:avLst>
              <a:gd name="adj1" fmla="val -42982"/>
              <a:gd name="adj2" fmla="val -96766"/>
            </a:avLst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ID" sz="2400" b="1" i="1" smtClean="0">
                <a:latin typeface="Calibri" panose="020F0502020204030204" pitchFamily="34" charset="0"/>
                <a:cs typeface="Calibri" panose="020F0502020204030204" pitchFamily="34" charset="0"/>
              </a:rPr>
              <a:t>antecedent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(kondisi)</a:t>
            </a:r>
          </a:p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ID" sz="2400" b="1" i="1" smtClean="0">
                <a:latin typeface="Calibri" panose="020F0502020204030204" pitchFamily="34" charset="0"/>
                <a:cs typeface="Calibri" panose="020F0502020204030204" pitchFamily="34" charset="0"/>
              </a:rPr>
              <a:t>concequent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(kesimpulan)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SISTEM INFERENSI FUZZY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r>
              <a:rPr lang="en-ID" sz="2800" b="1" smtClean="0"/>
              <a:t>Defuzzifikasi </a:t>
            </a:r>
            <a:r>
              <a:rPr lang="en-ID" sz="2800" smtClean="0"/>
              <a:t>merupakan proses mengubah hasil dari tahap inferensi menjadi output yang bernilai tegas (crips) menggunakan fungsi keanggotaan yang telah ditetapkan.</a:t>
            </a:r>
            <a:endParaRPr lang="en-ID" sz="2800"/>
          </a:p>
        </p:txBody>
      </p:sp>
      <p:sp>
        <p:nvSpPr>
          <p:cNvPr id="4" name="Oval 3"/>
          <p:cNvSpPr/>
          <p:nvPr/>
        </p:nvSpPr>
        <p:spPr>
          <a:xfrm>
            <a:off x="1126156" y="3850105"/>
            <a:ext cx="1126156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INPUT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33575" y="3797166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Fuzzifikasi</a:t>
            </a:r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4860758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Inferensi</a:t>
            </a:r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6987941" y="3796203"/>
            <a:ext cx="1645920" cy="7315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Defuzzifikasi</a:t>
            </a:r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9115124" y="3852992"/>
            <a:ext cx="1366788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OUTPUT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4100362" y="5331434"/>
            <a:ext cx="3166711" cy="12416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Basis Pengetahuan</a:t>
            </a:r>
            <a:endParaRPr lang="en-ID"/>
          </a:p>
        </p:txBody>
      </p:sp>
      <p:sp>
        <p:nvSpPr>
          <p:cNvPr id="12" name="Right Arrow 11"/>
          <p:cNvSpPr/>
          <p:nvPr/>
        </p:nvSpPr>
        <p:spPr>
          <a:xfrm>
            <a:off x="2290814" y="4062581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ight Arrow 12"/>
          <p:cNvSpPr/>
          <p:nvPr/>
        </p:nvSpPr>
        <p:spPr>
          <a:xfrm>
            <a:off x="4417996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ight Arrow 13"/>
          <p:cNvSpPr/>
          <p:nvPr/>
        </p:nvSpPr>
        <p:spPr>
          <a:xfrm>
            <a:off x="6545179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ight Arrow 14"/>
          <p:cNvSpPr/>
          <p:nvPr/>
        </p:nvSpPr>
        <p:spPr>
          <a:xfrm>
            <a:off x="8672361" y="4062579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Bent-Up Arrow 15"/>
          <p:cNvSpPr/>
          <p:nvPr/>
        </p:nvSpPr>
        <p:spPr>
          <a:xfrm>
            <a:off x="5746282" y="4553232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Bent-Up Arrow 16"/>
          <p:cNvSpPr/>
          <p:nvPr/>
        </p:nvSpPr>
        <p:spPr>
          <a:xfrm flipH="1">
            <a:off x="3518033" y="4554435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Down Arrow 17"/>
          <p:cNvSpPr/>
          <p:nvPr/>
        </p:nvSpPr>
        <p:spPr>
          <a:xfrm flipV="1">
            <a:off x="5611528" y="4553232"/>
            <a:ext cx="206943" cy="92787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/>
          <p:cNvSpPr txBox="1"/>
          <p:nvPr/>
        </p:nvSpPr>
        <p:spPr>
          <a:xfrm>
            <a:off x="7810901" y="5121785"/>
            <a:ext cx="3617850" cy="1200329"/>
          </a:xfrm>
          <a:prstGeom prst="wedgeRectCallout">
            <a:avLst>
              <a:gd name="adj1" fmla="val -34519"/>
              <a:gd name="adj2" fmla="val -82853"/>
            </a:avLst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Metode: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Centroid (Center of Area)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808" y="4197096"/>
            <a:ext cx="2490192" cy="2490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CONTOH KASUS: MESIN CUCI OTOMATIS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8929169" cy="42245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D" sz="2800" smtClean="0"/>
              <a:t>Sebuah pabrik mesin cuci akan membuat sebuah </a:t>
            </a:r>
            <a:r>
              <a:rPr lang="en-ID" sz="2800" b="1" smtClean="0"/>
              <a:t>mesin cuci otomatis berbasis fuzzy</a:t>
            </a:r>
            <a:r>
              <a:rPr lang="en-ID" sz="2800" smtClean="0"/>
              <a:t> yang dapat mengatur </a:t>
            </a:r>
            <a:r>
              <a:rPr lang="en-ID" sz="2800" b="1" smtClean="0"/>
              <a:t>kecepatan putar</a:t>
            </a:r>
            <a:r>
              <a:rPr lang="en-ID" sz="2800" smtClean="0"/>
              <a:t> mesin berdasarkan </a:t>
            </a:r>
            <a:r>
              <a:rPr lang="en-ID" sz="2800" b="1" smtClean="0"/>
              <a:t>banyaknya pakaian </a:t>
            </a:r>
            <a:r>
              <a:rPr lang="en-ID" sz="2800" smtClean="0"/>
              <a:t>dan </a:t>
            </a:r>
            <a:r>
              <a:rPr lang="en-ID" sz="2800" b="1" smtClean="0"/>
              <a:t>tingkat kekotoran</a:t>
            </a:r>
            <a:r>
              <a:rPr lang="en-ID" sz="2800" smtClean="0"/>
              <a:t>. Mesin cuci telah dilengkapi dengan sensor yang dapat mendeteksi banyaknya pakaian dan tingkat kekotoran pakaian. Spesifikasinya sebagai berikut:</a:t>
            </a:r>
          </a:p>
          <a:p>
            <a:r>
              <a:rPr lang="en-ID" sz="2800" b="1" smtClean="0"/>
              <a:t>Kecepatan putar mesin </a:t>
            </a:r>
            <a:r>
              <a:rPr lang="en-ID" sz="2800" smtClean="0"/>
              <a:t>dalam pencucian minimal 500 rpm (lambat) dan maksimal 1200 rpm (cepat)</a:t>
            </a:r>
          </a:p>
          <a:p>
            <a:r>
              <a:rPr lang="en-ID" sz="2800" b="1" smtClean="0"/>
              <a:t>Banyaknya pakaian </a:t>
            </a:r>
            <a:r>
              <a:rPr lang="en-ID" sz="2800" smtClean="0"/>
              <a:t>dinyatakan dengan nilai 0-100 yang mana nilai &lt;= 40 termasuk sedikit dan &gt;= 80 termasuk banyak.</a:t>
            </a:r>
          </a:p>
          <a:p>
            <a:r>
              <a:rPr lang="en-ID" sz="2800" b="1" smtClean="0"/>
              <a:t>Tingkat kekotoran </a:t>
            </a:r>
            <a:r>
              <a:rPr lang="en-ID" sz="2800" smtClean="0"/>
              <a:t>dinyatakan dengan nilai 0-100 yang mana nilai 0-40 adalah rendah, 50 adalah sedang, dan 60-100 adalah tinggi.</a:t>
            </a:r>
            <a:endParaRPr lang="en-ID" sz="2800"/>
          </a:p>
        </p:txBody>
      </p:sp>
    </p:spTree>
    <p:extLst>
      <p:ext uri="{BB962C8B-B14F-4D97-AF65-F5344CB8AC3E}">
        <p14:creationId xmlns:p14="http://schemas.microsoft.com/office/powerpoint/2010/main" val="384498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808" y="4197096"/>
            <a:ext cx="2490192" cy="2490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CONTOH </a:t>
            </a:r>
            <a:r>
              <a:rPr lang="en-ID" smtClean="0"/>
              <a:t>KASUS: </a:t>
            </a:r>
            <a:r>
              <a:rPr lang="en-ID"/>
              <a:t>MESIN CUCI OTOMATIS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8929169" cy="32859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sz="2800" smtClean="0"/>
              <a:t>Berdasarkan berbagai pengujian terhadap prototype mesin, diperoleh aturan sebagai berikut:</a:t>
            </a:r>
          </a:p>
          <a:p>
            <a:r>
              <a:rPr lang="en-ID" sz="2800" smtClean="0"/>
              <a:t>[R1] Jika pakaian </a:t>
            </a:r>
            <a:r>
              <a:rPr lang="en-ID" sz="2800" b="1" smtClean="0"/>
              <a:t>sedikit</a:t>
            </a:r>
            <a:r>
              <a:rPr lang="en-ID" sz="2800" smtClean="0"/>
              <a:t> dan kekotoran </a:t>
            </a:r>
            <a:r>
              <a:rPr lang="en-ID" sz="2800" b="1" smtClean="0"/>
              <a:t>rendah</a:t>
            </a:r>
            <a:r>
              <a:rPr lang="en-ID" sz="2800" smtClean="0"/>
              <a:t>, maka putaran </a:t>
            </a:r>
            <a:r>
              <a:rPr lang="en-ID" sz="2800" b="1" smtClean="0"/>
              <a:t>lambat</a:t>
            </a:r>
          </a:p>
          <a:p>
            <a:r>
              <a:rPr lang="en-ID" sz="2800"/>
              <a:t>[</a:t>
            </a:r>
            <a:r>
              <a:rPr lang="en-ID" sz="2800" smtClean="0"/>
              <a:t>R2] </a:t>
            </a:r>
            <a:r>
              <a:rPr lang="en-ID" sz="2800"/>
              <a:t>Jika pakaian </a:t>
            </a:r>
            <a:r>
              <a:rPr lang="en-ID" sz="2800" b="1"/>
              <a:t>sedikit</a:t>
            </a:r>
            <a:r>
              <a:rPr lang="en-ID" sz="2800"/>
              <a:t> dan kekotoran </a:t>
            </a:r>
            <a:r>
              <a:rPr lang="en-ID" sz="2800" b="1" smtClean="0"/>
              <a:t>sedang</a:t>
            </a:r>
            <a:r>
              <a:rPr lang="en-ID" sz="2800" smtClean="0"/>
              <a:t>, </a:t>
            </a:r>
            <a:r>
              <a:rPr lang="en-ID" sz="2800"/>
              <a:t>maka putaran </a:t>
            </a:r>
            <a:r>
              <a:rPr lang="en-ID" sz="2800" b="1" smtClean="0"/>
              <a:t>lambat</a:t>
            </a:r>
          </a:p>
          <a:p>
            <a:r>
              <a:rPr lang="en-ID" sz="2800"/>
              <a:t>[</a:t>
            </a:r>
            <a:r>
              <a:rPr lang="en-ID" sz="2800" smtClean="0"/>
              <a:t>R3] </a:t>
            </a:r>
            <a:r>
              <a:rPr lang="en-ID" sz="2800"/>
              <a:t>Jika pakaian </a:t>
            </a:r>
            <a:r>
              <a:rPr lang="en-ID" sz="2800" b="1"/>
              <a:t>sedikit</a:t>
            </a:r>
            <a:r>
              <a:rPr lang="en-ID" sz="2800"/>
              <a:t> dan kekotoran </a:t>
            </a:r>
            <a:r>
              <a:rPr lang="en-ID" sz="2800" b="1" smtClean="0"/>
              <a:t>tinggi</a:t>
            </a:r>
            <a:r>
              <a:rPr lang="en-ID" sz="2800" smtClean="0"/>
              <a:t>, </a:t>
            </a:r>
            <a:r>
              <a:rPr lang="en-ID" sz="2800"/>
              <a:t>maka putaran </a:t>
            </a:r>
            <a:r>
              <a:rPr lang="en-ID" sz="2800" b="1" smtClean="0"/>
              <a:t>cepat</a:t>
            </a:r>
          </a:p>
          <a:p>
            <a:r>
              <a:rPr lang="en-ID" sz="2800"/>
              <a:t>[</a:t>
            </a:r>
            <a:r>
              <a:rPr lang="en-ID" sz="2800" smtClean="0"/>
              <a:t>R4] </a:t>
            </a:r>
            <a:r>
              <a:rPr lang="en-ID" sz="2800"/>
              <a:t>Jika pakaian </a:t>
            </a:r>
            <a:r>
              <a:rPr lang="en-ID" sz="2800" b="1" smtClean="0"/>
              <a:t>banyak</a:t>
            </a:r>
            <a:r>
              <a:rPr lang="en-ID" sz="2800" smtClean="0"/>
              <a:t> </a:t>
            </a:r>
            <a:r>
              <a:rPr lang="en-ID" sz="2800"/>
              <a:t>dan kekotoran </a:t>
            </a:r>
            <a:r>
              <a:rPr lang="en-ID" sz="2800" b="1"/>
              <a:t>rendah</a:t>
            </a:r>
            <a:r>
              <a:rPr lang="en-ID" sz="2800"/>
              <a:t>, maka putaran </a:t>
            </a:r>
            <a:r>
              <a:rPr lang="en-ID" sz="2800" b="1" smtClean="0"/>
              <a:t>lambat</a:t>
            </a:r>
          </a:p>
          <a:p>
            <a:r>
              <a:rPr lang="en-ID" sz="2800"/>
              <a:t>[</a:t>
            </a:r>
            <a:r>
              <a:rPr lang="en-ID" sz="2800" smtClean="0"/>
              <a:t>R5] </a:t>
            </a:r>
            <a:r>
              <a:rPr lang="en-ID" sz="2800"/>
              <a:t>Jika pakaian </a:t>
            </a:r>
            <a:r>
              <a:rPr lang="en-ID" sz="2800" b="1" smtClean="0"/>
              <a:t>banyak</a:t>
            </a:r>
            <a:r>
              <a:rPr lang="en-ID" sz="2800" smtClean="0"/>
              <a:t> </a:t>
            </a:r>
            <a:r>
              <a:rPr lang="en-ID" sz="2800"/>
              <a:t>dan kekotoran </a:t>
            </a:r>
            <a:r>
              <a:rPr lang="en-ID" sz="2800" b="1" smtClean="0"/>
              <a:t>sedang</a:t>
            </a:r>
            <a:r>
              <a:rPr lang="en-ID" sz="2800" smtClean="0"/>
              <a:t>, </a:t>
            </a:r>
            <a:r>
              <a:rPr lang="en-ID" sz="2800"/>
              <a:t>maka putaran </a:t>
            </a:r>
            <a:r>
              <a:rPr lang="en-ID" sz="2800" b="1" smtClean="0"/>
              <a:t>cepat</a:t>
            </a:r>
          </a:p>
          <a:p>
            <a:r>
              <a:rPr lang="en-ID" sz="2800"/>
              <a:t>[</a:t>
            </a:r>
            <a:r>
              <a:rPr lang="en-ID" sz="2800" smtClean="0"/>
              <a:t>R6] </a:t>
            </a:r>
            <a:r>
              <a:rPr lang="en-ID" sz="2800"/>
              <a:t>Jika pakaian </a:t>
            </a:r>
            <a:r>
              <a:rPr lang="en-ID" sz="2800" b="1" smtClean="0"/>
              <a:t>banyak</a:t>
            </a:r>
            <a:r>
              <a:rPr lang="en-ID" sz="2800" smtClean="0"/>
              <a:t> </a:t>
            </a:r>
            <a:r>
              <a:rPr lang="en-ID" sz="2800"/>
              <a:t>dan kekotoran </a:t>
            </a:r>
            <a:r>
              <a:rPr lang="en-ID" sz="2800" b="1" smtClean="0"/>
              <a:t>tinggi</a:t>
            </a:r>
            <a:r>
              <a:rPr lang="en-ID" sz="2800" smtClean="0"/>
              <a:t>, </a:t>
            </a:r>
            <a:r>
              <a:rPr lang="en-ID" sz="2800"/>
              <a:t>maka putaran </a:t>
            </a:r>
            <a:r>
              <a:rPr lang="en-ID" sz="2800" b="1" smtClean="0"/>
              <a:t>cepat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0263" y="5360275"/>
            <a:ext cx="8681545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Berapa rpm kecepatan putar yang harus dihasilkan mesin jika pada proses pencucian ternyata banyaknya pakaian bernilai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dan tingkat kekotoran bernilai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58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63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10455</TotalTime>
  <Words>1447</Words>
  <Application>Microsoft Office PowerPoint</Application>
  <PresentationFormat>Widescreen</PresentationFormat>
  <Paragraphs>642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Bahnschrift SemiBold Condensed</vt:lpstr>
      <vt:lpstr>Bebas Neue Bold</vt:lpstr>
      <vt:lpstr>Bradley Hand ITC</vt:lpstr>
      <vt:lpstr>Calibri</vt:lpstr>
      <vt:lpstr>Cambria Math</vt:lpstr>
      <vt:lpstr>Courier New</vt:lpstr>
      <vt:lpstr>Symbol</vt:lpstr>
      <vt:lpstr>Tw Cen MT</vt:lpstr>
      <vt:lpstr>Tw Cen MT Condensed</vt:lpstr>
      <vt:lpstr>Wingdings</vt:lpstr>
      <vt:lpstr>Wingdings 3</vt:lpstr>
      <vt:lpstr>Integral</vt:lpstr>
      <vt:lpstr>PowerPoint Presentation</vt:lpstr>
      <vt:lpstr>KITA AKAN BELAJAR…</vt:lpstr>
      <vt:lpstr>SISTEM INFERENSI FUZZY</vt:lpstr>
      <vt:lpstr>SISTEM INFERENSI FUZZY</vt:lpstr>
      <vt:lpstr>SISTEM INFERENSI FUZZY</vt:lpstr>
      <vt:lpstr>SISTEM INFERENSI FUZZY</vt:lpstr>
      <vt:lpstr>SISTEM INFERENSI FUZZY</vt:lpstr>
      <vt:lpstr>CONTOH KASUS: MESIN CUCI OTOMATIS</vt:lpstr>
      <vt:lpstr>CONTOH KASUS: MESIN CUCI OTOMATIS</vt:lpstr>
      <vt:lpstr>METODE MAMDANI</vt:lpstr>
      <vt:lpstr>1. FUZZIFIKASI</vt:lpstr>
      <vt:lpstr>1. FUZZIFIKASI</vt:lpstr>
      <vt:lpstr>1. FUZZIFIKASI</vt:lpstr>
      <vt:lpstr>1. FUZZIFIKASI</vt:lpstr>
      <vt:lpstr>2. INFERENSI</vt:lpstr>
      <vt:lpstr>2. INFERENSI</vt:lpstr>
      <vt:lpstr>2. INFERENSI</vt:lpstr>
      <vt:lpstr>2. INFERENSI</vt:lpstr>
      <vt:lpstr>2. INFERENSI</vt:lpstr>
      <vt:lpstr>2. INFERENSI</vt:lpstr>
      <vt:lpstr>2. INFERENSI</vt:lpstr>
      <vt:lpstr>2. INFERENSI</vt:lpstr>
      <vt:lpstr>2. INFERENSI</vt:lpstr>
      <vt:lpstr>2. INFERENSI</vt:lpstr>
      <vt:lpstr>2. INFERENSI</vt:lpstr>
      <vt:lpstr>2. INFERENSI</vt:lpstr>
      <vt:lpstr>2. INFERENSI</vt:lpstr>
      <vt:lpstr>2. INFERENSI</vt:lpstr>
      <vt:lpstr>2. Defuzzifikasi</vt:lpstr>
      <vt:lpstr>2. Defuzzifikasi</vt:lpstr>
      <vt:lpstr>2. Defuzzifikasi</vt:lpstr>
      <vt:lpstr>2. Defuzzifikasi</vt:lpstr>
      <vt:lpstr>2. Defuzzifikasi</vt:lpstr>
      <vt:lpstr>Materi selanjutnya….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</dc:creator>
  <cp:lastModifiedBy>AS</cp:lastModifiedBy>
  <cp:revision>335</cp:revision>
  <dcterms:created xsi:type="dcterms:W3CDTF">2021-03-19T15:40:23Z</dcterms:created>
  <dcterms:modified xsi:type="dcterms:W3CDTF">2021-04-29T06:59:59Z</dcterms:modified>
</cp:coreProperties>
</file>