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notesMasterIdLst>
    <p:notesMasterId r:id="rId28"/>
  </p:notesMasterIdLst>
  <p:sldIdLst>
    <p:sldId id="307" r:id="rId2"/>
    <p:sldId id="258" r:id="rId3"/>
    <p:sldId id="312" r:id="rId4"/>
    <p:sldId id="313" r:id="rId5"/>
    <p:sldId id="314" r:id="rId6"/>
    <p:sldId id="315" r:id="rId7"/>
    <p:sldId id="316" r:id="rId8"/>
    <p:sldId id="283" r:id="rId9"/>
    <p:sldId id="317" r:id="rId10"/>
    <p:sldId id="331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3" r:id="rId24"/>
    <p:sldId id="332" r:id="rId25"/>
    <p:sldId id="306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99E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EDA4E-5F1E-4CE2-811C-23DE541F8E8D}" type="datetimeFigureOut">
              <a:rPr lang="en-ID" smtClean="0"/>
              <a:t>06/05/2021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7EB83-0131-49F6-A1A9-D13118D06F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335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0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1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69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 algn="just">
              <a:buFont typeface="Wingdings" panose="05000000000000000000" pitchFamily="2" charset="2"/>
              <a:buChar char="q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5475" indent="-269875" algn="just">
              <a:buFont typeface="Courier New" panose="02070309020205020404" pitchFamily="49" charset="0"/>
              <a:buChar char="o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95350" indent="-269875" algn="just"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65225" indent="-269875" algn="just"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182563" algn="just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6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75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4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1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2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2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8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3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ontent/pdf/10.1007/s00500-017-2925-8.pdf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CC">
            <a:alpha val="8666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710" y="3044531"/>
            <a:ext cx="55156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4400" b="1" smtClean="0">
                <a:solidFill>
                  <a:schemeClr val="bg1"/>
                </a:solidFill>
                <a:latin typeface="Bradley Hand ITC" panose="03070402050302030203" pitchFamily="66" charset="0"/>
              </a:rPr>
              <a:t>Penjelasan mudah dengan langkah dan contoh perhitungan</a:t>
            </a:r>
            <a:endParaRPr lang="en-ID" sz="4400" b="1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286" y="365490"/>
            <a:ext cx="1347535" cy="134753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79223" y="882028"/>
            <a:ext cx="7996100" cy="2335784"/>
            <a:chOff x="979223" y="882028"/>
            <a:chExt cx="7996100" cy="2335784"/>
          </a:xfrm>
        </p:grpSpPr>
        <p:sp>
          <p:nvSpPr>
            <p:cNvPr id="2" name="Rectangle 1"/>
            <p:cNvSpPr/>
            <p:nvPr/>
          </p:nvSpPr>
          <p:spPr>
            <a:xfrm>
              <a:off x="979223" y="1355764"/>
              <a:ext cx="7996100" cy="186204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1500" b="1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dist="38100" dir="2700000" algn="tl" rotWithShape="0">
                      <a:srgbClr val="FF0000"/>
                    </a:outerShdw>
                  </a:effectLst>
                  <a:latin typeface="Bahnschrift SemiBold Condensed" panose="020B0502040204020203" pitchFamily="34" charset="0"/>
                </a:rPr>
                <a:t>METODE SUGENO</a:t>
              </a:r>
              <a:endParaRPr lang="en-US" sz="115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rgbClr val="FF0000"/>
                  </a:outerShdw>
                </a:effectLst>
                <a:latin typeface="Bahnschrift SemiBold Condensed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0413" y="882028"/>
              <a:ext cx="64027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4800" b="1" smtClean="0">
                  <a:solidFill>
                    <a:schemeClr val="bg1"/>
                  </a:solidFill>
                  <a:latin typeface="Bradley Hand ITC" panose="03070402050302030203" pitchFamily="66" charset="0"/>
                </a:rPr>
                <a:t>Sistem Inferensi Fuzzy</a:t>
              </a:r>
              <a:endParaRPr lang="en-ID" sz="4800" b="1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" y="2946734"/>
            <a:ext cx="3544585" cy="3911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5"/>
          <a:stretch/>
        </p:blipFill>
        <p:spPr>
          <a:xfrm>
            <a:off x="7048677" y="2618072"/>
            <a:ext cx="5134586" cy="423992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921744" y="5580216"/>
            <a:ext cx="4235966" cy="1077218"/>
            <a:chOff x="4280877" y="5401540"/>
            <a:chExt cx="4235966" cy="107721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819" y="5401540"/>
              <a:ext cx="1036024" cy="103602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80877" y="5401540"/>
              <a:ext cx="311623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D" sz="2800" b="1" smtClean="0">
                  <a:solidFill>
                    <a:schemeClr val="bg1"/>
                  </a:solidFill>
                  <a:latin typeface="Bebas Neue Bold" panose="020B0606020202050201" pitchFamily="34" charset="0"/>
                </a:rPr>
                <a:t>Dr. ACHMAD SOLICHIN</a:t>
              </a:r>
            </a:p>
            <a:p>
              <a:pPr algn="r"/>
              <a:r>
                <a:rPr lang="en-ID" b="1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@achmatim</a:t>
              </a:r>
            </a:p>
            <a:p>
              <a:pPr algn="r"/>
              <a:r>
                <a:rPr lang="en-ID" b="1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Universitas Budi Luhur, Jakarta</a:t>
              </a:r>
              <a:endParaRPr lang="en-ID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695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CC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29958" y="1376855"/>
            <a:ext cx="7073462" cy="2925927"/>
          </a:xfrm>
        </p:spPr>
        <p:txBody>
          <a:bodyPr>
            <a:normAutofit fontScale="90000"/>
          </a:bodyPr>
          <a:lstStyle/>
          <a:p>
            <a:r>
              <a:rPr lang="en-ID" sz="8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 SUGENO /</a:t>
            </a:r>
            <a:br>
              <a:rPr lang="en-ID" sz="8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D" sz="80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TAKAGI-SUGENO-KANG</a:t>
            </a:r>
            <a:endParaRPr lang="en-ID" sz="80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29959" y="4117427"/>
            <a:ext cx="6747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>
                <a:latin typeface="Calibri" panose="020F0502020204030204" pitchFamily="34" charset="0"/>
                <a:cs typeface="Calibri" panose="020F0502020204030204" pitchFamily="34" charset="0"/>
              </a:rPr>
              <a:t>Diusulkan oleh </a:t>
            </a:r>
            <a:r>
              <a:rPr lang="en-ID" sz="2800" b="1" smtClean="0">
                <a:latin typeface="Calibri" panose="020F0502020204030204" pitchFamily="34" charset="0"/>
                <a:cs typeface="Calibri" panose="020F0502020204030204" pitchFamily="34" charset="0"/>
              </a:rPr>
              <a:t>Prof. Tomohiro Takagi </a:t>
            </a:r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sz="2800" b="1" smtClean="0">
                <a:latin typeface="Calibri" panose="020F0502020204030204" pitchFamily="34" charset="0"/>
                <a:cs typeface="Calibri" panose="020F0502020204030204" pitchFamily="34" charset="0"/>
              </a:rPr>
              <a:t> Prof. Michio Sugeno</a:t>
            </a:r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 tahun 1985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61" y="381938"/>
            <a:ext cx="2197355" cy="2880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61" y="3327843"/>
            <a:ext cx="2197355" cy="322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1. FUZZIFIKASI</a:t>
            </a:r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57138" y="5403323"/>
                <a:ext cx="4194506" cy="10889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𝑆𝐸𝐷𝐼𝐾𝐼𝑇</m:t>
                          </m:r>
                        </m:sub>
                      </m:sSub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≥80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80 −</m:t>
                                  </m:r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80−40</m:t>
                                  </m:r>
                                </m:den>
                              </m:f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;       40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≤80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38" y="5403323"/>
                <a:ext cx="4194506" cy="10889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764318" y="2433320"/>
            <a:ext cx="4780146" cy="2726051"/>
            <a:chOff x="764318" y="2506890"/>
            <a:chExt cx="4780146" cy="2726051"/>
          </a:xfrm>
        </p:grpSpPr>
        <p:grpSp>
          <p:nvGrpSpPr>
            <p:cNvPr id="4" name="Group 3"/>
            <p:cNvGrpSpPr/>
            <p:nvPr/>
          </p:nvGrpSpPr>
          <p:grpSpPr>
            <a:xfrm>
              <a:off x="764318" y="2560543"/>
              <a:ext cx="4780146" cy="2672398"/>
              <a:chOff x="716340" y="2329315"/>
              <a:chExt cx="4780146" cy="2672398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413521" y="2329315"/>
                <a:ext cx="0" cy="232227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301980" y="4540048"/>
                <a:ext cx="4194506" cy="153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2156059" y="2773940"/>
                <a:ext cx="2262237" cy="17418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1413522" y="2773940"/>
                <a:ext cx="74253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1255279" y="3656611"/>
                <a:ext cx="1766108" cy="76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988253" y="4540048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197580" y="4515772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80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16340" y="3177943"/>
                <a:ext cx="6815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14350" indent="-514350">
                  <a:buNone/>
                </a:pPr>
                <a:r>
                  <a:rPr lang="en-US" sz="240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(x)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  <a:sym typeface="Symbol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161797" y="4034982"/>
                <a:ext cx="306825" cy="44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08136" y="4428669"/>
                <a:ext cx="328497" cy="44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08135" y="251071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 flipH="1">
              <a:off x="1464741" y="3006006"/>
              <a:ext cx="7392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02057" y="2506890"/>
              <a:ext cx="870751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chemeClr val="bg1"/>
                  </a:solidFill>
                </a:rPr>
                <a:t>SEDIKIT</a:t>
              </a:r>
              <a:endParaRPr lang="en-ID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466274" y="1104191"/>
            <a:ext cx="4059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Variabel 1: Banyaknya Pakaian</a:t>
            </a:r>
            <a:endParaRPr lang="en-ID" sz="2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803142" y="2451272"/>
            <a:ext cx="4780146" cy="2708645"/>
            <a:chOff x="5803142" y="2451272"/>
            <a:chExt cx="4780146" cy="270864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500323" y="2487519"/>
              <a:ext cx="0" cy="232227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388782" y="4698252"/>
              <a:ext cx="4194506" cy="153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7236203" y="2918474"/>
              <a:ext cx="2235776" cy="17797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650032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858234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075055" y="4698252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40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273870" y="4673976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03142" y="3336147"/>
              <a:ext cx="6815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14350" indent="-514350">
                <a:buNone/>
              </a:pPr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(x)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48599" y="4193186"/>
              <a:ext cx="306825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94938" y="4586873"/>
              <a:ext cx="328497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94937" y="266892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9444295" y="2930611"/>
              <a:ext cx="73929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531260" y="2451272"/>
              <a:ext cx="972317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chemeClr val="bg1"/>
                  </a:solidFill>
                </a:rPr>
                <a:t>BANYAK</a:t>
              </a:r>
              <a:endParaRPr lang="en-ID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484739" y="5404329"/>
                <a:ext cx="4232722" cy="10889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𝐵𝐴𝑁𝑌𝐴𝐾</m:t>
                          </m:r>
                        </m:sub>
                      </m:sSub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−40</m:t>
                                  </m:r>
                                </m:num>
                                <m:den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80−40</m:t>
                                  </m:r>
                                </m:den>
                              </m:f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;       40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≤80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≥80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39" y="5404329"/>
                <a:ext cx="4232722" cy="1088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33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-0.41342 -0.00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1. FUZZIFIKASI</a:t>
            </a:r>
            <a:endParaRPr lang="en-ID"/>
          </a:p>
        </p:txBody>
      </p:sp>
      <p:sp>
        <p:nvSpPr>
          <p:cNvPr id="23" name="TextBox 22"/>
          <p:cNvSpPr txBox="1"/>
          <p:nvPr/>
        </p:nvSpPr>
        <p:spPr>
          <a:xfrm>
            <a:off x="4466274" y="1104191"/>
            <a:ext cx="4059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Variabel 1: Banyaknya Pakaian</a:t>
            </a:r>
            <a:endParaRPr lang="en-ID" sz="2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64318" y="2433320"/>
            <a:ext cx="4780146" cy="2726051"/>
            <a:chOff x="764318" y="2433320"/>
            <a:chExt cx="4780146" cy="2726051"/>
          </a:xfrm>
        </p:grpSpPr>
        <p:cxnSp>
          <p:nvCxnSpPr>
            <p:cNvPr id="29" name="Straight Connector 28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764318" y="2433320"/>
              <a:ext cx="4780146" cy="2726051"/>
              <a:chOff x="764318" y="2506890"/>
              <a:chExt cx="4780146" cy="272605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64318" y="2560543"/>
                <a:ext cx="4780146" cy="2672398"/>
                <a:chOff x="716340" y="2329315"/>
                <a:chExt cx="4780146" cy="2672398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1413521" y="2329315"/>
                  <a:ext cx="0" cy="232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01980" y="4540048"/>
                  <a:ext cx="4194506" cy="15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 flipV="1">
                  <a:off x="2156059" y="2773940"/>
                  <a:ext cx="2262237" cy="174183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413522" y="2773940"/>
                  <a:ext cx="74253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rot="5400000" flipH="1" flipV="1">
                  <a:off x="1255279" y="3656611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1988253" y="4540048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4197580" y="4515772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80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16340" y="3177943"/>
                  <a:ext cx="681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514350" indent="-514350">
                    <a:buNone/>
                  </a:pPr>
                  <a:r>
                    <a:rPr lang="en-US" sz="240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(x)</a:t>
                  </a:r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161797" y="4034982"/>
                  <a:ext cx="306825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x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108136" y="4428669"/>
                  <a:ext cx="328497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108135" y="251071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Connector 18"/>
              <p:cNvCxnSpPr/>
              <p:nvPr/>
            </p:nvCxnSpPr>
            <p:spPr>
              <a:xfrm flipH="1">
                <a:off x="1464741" y="3006006"/>
                <a:ext cx="73929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702057" y="2506890"/>
                <a:ext cx="870751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mtClean="0">
                    <a:solidFill>
                      <a:schemeClr val="bg1"/>
                    </a:solidFill>
                  </a:rPr>
                  <a:t>SEDIKIT</a:t>
                </a:r>
                <a:endParaRPr lang="en-ID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 flipH="1">
              <a:off x="2180746" y="2930611"/>
              <a:ext cx="2250132" cy="176764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507330" y="2451272"/>
              <a:ext cx="972317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chemeClr val="bg1"/>
                  </a:solidFill>
                </a:rPr>
                <a:t>BANYAK</a:t>
              </a:r>
              <a:endParaRPr lang="en-ID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484739" y="1655976"/>
            <a:ext cx="4195145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Berapa derajat keanggotaan untuk banyaknya pakaian =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50 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57138" y="5403323"/>
                <a:ext cx="4194506" cy="10889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𝑆𝐸𝐷𝐼𝐾𝐼𝑇</m:t>
                          </m:r>
                        </m:sub>
                      </m:sSub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≥80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80 −</m:t>
                                  </m:r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80−40</m:t>
                                  </m:r>
                                </m:den>
                              </m:f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;       40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≤80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38" y="5403323"/>
                <a:ext cx="4194506" cy="10889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484739" y="5404329"/>
                <a:ext cx="4232722" cy="10889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𝐵𝐴𝑁𝑌𝐴𝐾</m:t>
                          </m:r>
                        </m:sub>
                      </m:sSub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−40</m:t>
                                  </m:r>
                                </m:num>
                                <m:den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80−40</m:t>
                                  </m:r>
                                </m:den>
                              </m:f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;       40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≤80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≥80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39" y="5404329"/>
                <a:ext cx="4232722" cy="1088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1461500" y="3335601"/>
            <a:ext cx="1489644" cy="1807499"/>
            <a:chOff x="1461500" y="3335601"/>
            <a:chExt cx="1489644" cy="1807499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2703320" y="3335601"/>
              <a:ext cx="1" cy="1358172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461500" y="3335601"/>
              <a:ext cx="1241820" cy="0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455495" y="46814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solidFill>
                    <a:srgbClr val="7030A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50</a:t>
              </a:r>
              <a:endParaRPr lang="en-ID" sz="240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484739" y="2762910"/>
                <a:ext cx="4195145" cy="5845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𝑆𝐸𝐷𝐼𝐾𝐼𝑇</m:t>
                          </m:r>
                        </m:sub>
                      </m:sSub>
                      <m:d>
                        <m:dPr>
                          <m:ctrlP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e>
                      </m:d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80−50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80−40</m:t>
                          </m:r>
                        </m:den>
                      </m:f>
                      <m:r>
                        <a:rPr lang="en-ID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=0,75</m:t>
                      </m:r>
                    </m:oMath>
                  </m:oMathPara>
                </a14:m>
                <a:endParaRPr lang="en-ID" sz="200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39" y="2762910"/>
                <a:ext cx="4195145" cy="584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484738" y="3564827"/>
                <a:ext cx="4195146" cy="5845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𝐵𝐴𝑁𝑌𝐴𝐾</m:t>
                          </m:r>
                        </m:sub>
                      </m:sSub>
                      <m:d>
                        <m:dPr>
                          <m:ctrlP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e>
                      </m:d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50−40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80−40</m:t>
                          </m:r>
                        </m:den>
                      </m:f>
                      <m:r>
                        <a:rPr lang="en-ID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=0,25</m:t>
                      </m:r>
                    </m:oMath>
                  </m:oMathPara>
                </a14:m>
                <a:endParaRPr lang="en-ID" sz="2000" smtClean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38" y="3564827"/>
                <a:ext cx="4195146" cy="584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9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1. FUZZIFIKASI</a:t>
            </a:r>
            <a:endParaRPr lang="en-ID"/>
          </a:p>
        </p:txBody>
      </p:sp>
      <p:sp>
        <p:nvSpPr>
          <p:cNvPr id="23" name="TextBox 22"/>
          <p:cNvSpPr txBox="1"/>
          <p:nvPr/>
        </p:nvSpPr>
        <p:spPr>
          <a:xfrm>
            <a:off x="4466274" y="1104191"/>
            <a:ext cx="3932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Variabel 2: Tingkat Kekotoran</a:t>
            </a:r>
            <a:endParaRPr lang="en-ID" sz="2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84739" y="1655976"/>
            <a:ext cx="4195145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Berapa derajat keanggotaan untuk tingkat kekotoran =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58 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7675" y="5433684"/>
                <a:ext cx="3296503" cy="971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𝑅𝐸𝑁𝐷𝐴𝐻</m:t>
                          </m:r>
                        </m:sub>
                      </m:sSub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≥50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50 −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50−40</m:t>
                                  </m:r>
                                </m:den>
                              </m:f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;       40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</m:t>
                              </m:r>
                            </m:e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140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75" y="5433684"/>
                <a:ext cx="3296503" cy="9710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192852" y="5433684"/>
                <a:ext cx="3265627" cy="971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𝑇𝐼𝑁𝐺𝐺𝐼</m:t>
                          </m:r>
                        </m:sub>
                      </m:sSub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−50</m:t>
                                  </m:r>
                                </m:num>
                                <m:den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60−50</m:t>
                                  </m:r>
                                </m:den>
                              </m:f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;       50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≤60</m:t>
                              </m:r>
                            </m:e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≥60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140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852" y="5433684"/>
                <a:ext cx="3265627" cy="971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484739" y="2762910"/>
                <a:ext cx="4195145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𝑅𝐸𝑁𝐷𝐴𝐻</m:t>
                          </m:r>
                        </m:sub>
                      </m:sSub>
                      <m:d>
                        <m:dPr>
                          <m:ctrlP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58</m:t>
                          </m:r>
                        </m:e>
                      </m:d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D" sz="200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39" y="2762910"/>
                <a:ext cx="4195145" cy="307777"/>
              </a:xfrm>
              <a:prstGeom prst="rect">
                <a:avLst/>
              </a:prstGeom>
              <a:blipFill>
                <a:blip r:embed="rId4"/>
                <a:stretch>
                  <a:fillRect l="-2180" b="-2156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484738" y="3249527"/>
                <a:ext cx="4195146" cy="5845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𝑆𝐸𝐷𝐴𝑁𝐺</m:t>
                          </m:r>
                        </m:sub>
                      </m:sSub>
                      <m:d>
                        <m:dPr>
                          <m:ctrlP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58</m:t>
                          </m:r>
                        </m:e>
                      </m:d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60−58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60−50</m:t>
                          </m:r>
                        </m:den>
                      </m:f>
                      <m:r>
                        <a:rPr lang="en-ID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=0,20</m:t>
                      </m:r>
                    </m:oMath>
                  </m:oMathPara>
                </a14:m>
                <a:endParaRPr lang="en-ID" sz="2000" smtClean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38" y="3249527"/>
                <a:ext cx="4195146" cy="584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764318" y="2423473"/>
            <a:ext cx="4780146" cy="2735898"/>
            <a:chOff x="764318" y="2423473"/>
            <a:chExt cx="4780146" cy="2735898"/>
          </a:xfrm>
        </p:grpSpPr>
        <p:cxnSp>
          <p:nvCxnSpPr>
            <p:cNvPr id="29" name="Straight Connector 28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461499" y="2486973"/>
              <a:ext cx="0" cy="232227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349958" y="4697706"/>
              <a:ext cx="4194506" cy="153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0"/>
            </p:cNvCxnSpPr>
            <p:nvPr/>
          </p:nvCxnSpPr>
          <p:spPr>
            <a:xfrm flipH="1" flipV="1">
              <a:off x="2204038" y="2931598"/>
              <a:ext cx="1127287" cy="17549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461500" y="2931598"/>
              <a:ext cx="74253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1303257" y="3814269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41641" y="4697706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40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14028" y="467343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4318" y="3335601"/>
              <a:ext cx="6815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14350" indent="-514350">
                <a:buNone/>
              </a:pPr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(x)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09775" y="4192640"/>
              <a:ext cx="306825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56114" y="4586327"/>
              <a:ext cx="328497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6113" y="266837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464741" y="2932436"/>
              <a:ext cx="7392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482760" y="2432605"/>
              <a:ext cx="968727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chemeClr val="bg1"/>
                  </a:solidFill>
                </a:rPr>
                <a:t>RENDAH</a:t>
              </a:r>
              <a:endParaRPr lang="en-ID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Connector 27"/>
            <p:cNvCxnSpPr>
              <a:endCxn id="35" idx="0"/>
            </p:cNvCxnSpPr>
            <p:nvPr/>
          </p:nvCxnSpPr>
          <p:spPr>
            <a:xfrm flipH="1">
              <a:off x="3331325" y="2930611"/>
              <a:ext cx="1099553" cy="17559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353641" y="2423473"/>
              <a:ext cx="898003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chemeClr val="bg1"/>
                  </a:solidFill>
                </a:rPr>
                <a:t>TINGGI</a:t>
              </a:r>
              <a:endParaRPr lang="en-ID">
                <a:solidFill>
                  <a:schemeClr val="bg1"/>
                </a:solidFill>
              </a:endParaRPr>
            </a:p>
          </p:txBody>
        </p:sp>
        <p:cxnSp>
          <p:nvCxnSpPr>
            <p:cNvPr id="34" name="Straight Connector 33"/>
            <p:cNvCxnSpPr>
              <a:endCxn id="10" idx="0"/>
            </p:cNvCxnSpPr>
            <p:nvPr/>
          </p:nvCxnSpPr>
          <p:spPr>
            <a:xfrm flipH="1">
              <a:off x="2189466" y="2919454"/>
              <a:ext cx="1162057" cy="177825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83500" y="4686549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50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rot="5400000" flipH="1" flipV="1">
              <a:off x="2458342" y="3796882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1" idx="0"/>
            </p:cNvCxnSpPr>
            <p:nvPr/>
          </p:nvCxnSpPr>
          <p:spPr>
            <a:xfrm>
              <a:off x="3341012" y="2932436"/>
              <a:ext cx="1120841" cy="174099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892010" y="2423473"/>
              <a:ext cx="1007199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ID" smtClean="0">
                  <a:solidFill>
                    <a:schemeClr val="bg1"/>
                  </a:solidFill>
                </a:rPr>
                <a:t>SEDANG</a:t>
              </a:r>
              <a:endParaRPr lang="en-ID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214028" y="5447053"/>
                <a:ext cx="3605669" cy="10799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𝑆𝐸𝐷𝐴𝑁𝐺</m:t>
                          </m:r>
                        </m:sub>
                      </m:sSub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≤40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≥60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−40</m:t>
                                  </m:r>
                                </m:num>
                                <m:den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50−40</m:t>
                                  </m:r>
                                </m:den>
                              </m:f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;       40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  <m:t>0−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; 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≤60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140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028" y="5447053"/>
                <a:ext cx="3605669" cy="10799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484739" y="4028728"/>
                <a:ext cx="4195145" cy="5845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𝑇𝐼𝑁𝐺𝐺𝐼</m:t>
                          </m:r>
                        </m:sub>
                      </m:sSub>
                      <m:d>
                        <m:dPr>
                          <m:ctrlP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58</m:t>
                          </m:r>
                        </m:e>
                      </m:d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58−50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60−50</m:t>
                          </m:r>
                        </m:den>
                      </m:f>
                      <m:r>
                        <a:rPr lang="en-ID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=0,80</m:t>
                      </m:r>
                    </m:oMath>
                  </m:oMathPara>
                </a14:m>
                <a:endParaRPr lang="en-ID" sz="200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39" y="4028728"/>
                <a:ext cx="4195145" cy="5845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7" grpId="0" animBg="1"/>
      <p:bldP spid="48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1. FUZZIFIKASI</a:t>
            </a:r>
            <a:endParaRPr lang="en-ID"/>
          </a:p>
        </p:txBody>
      </p:sp>
      <p:sp>
        <p:nvSpPr>
          <p:cNvPr id="23" name="TextBox 22"/>
          <p:cNvSpPr txBox="1"/>
          <p:nvPr/>
        </p:nvSpPr>
        <p:spPr>
          <a:xfrm>
            <a:off x="4466274" y="1104191"/>
            <a:ext cx="402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Variabel 3: Kecepatan Putaran</a:t>
            </a:r>
            <a:endParaRPr lang="en-ID" sz="2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64318" y="2433320"/>
            <a:ext cx="4780146" cy="2726051"/>
            <a:chOff x="764318" y="2433320"/>
            <a:chExt cx="4780146" cy="2726051"/>
          </a:xfrm>
        </p:grpSpPr>
        <p:cxnSp>
          <p:nvCxnSpPr>
            <p:cNvPr id="29" name="Straight Connector 28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764318" y="2433320"/>
              <a:ext cx="4780146" cy="2726051"/>
              <a:chOff x="764318" y="2506890"/>
              <a:chExt cx="4780146" cy="272605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64318" y="2560543"/>
                <a:ext cx="4780146" cy="2672398"/>
                <a:chOff x="716340" y="2329315"/>
                <a:chExt cx="4780146" cy="2672398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1413521" y="2329315"/>
                  <a:ext cx="0" cy="232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01980" y="4540048"/>
                  <a:ext cx="4194506" cy="15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 flipV="1">
                  <a:off x="2156059" y="2773940"/>
                  <a:ext cx="2262237" cy="174183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413522" y="2773940"/>
                  <a:ext cx="74253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rot="5400000" flipH="1" flipV="1">
                  <a:off x="1255279" y="3656611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1988253" y="4540048"/>
                  <a:ext cx="6511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500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4197580" y="4515772"/>
                  <a:ext cx="8066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1200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16340" y="3177943"/>
                  <a:ext cx="681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514350" indent="-514350">
                    <a:buNone/>
                  </a:pPr>
                  <a:r>
                    <a:rPr lang="en-US" sz="240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</a:t>
                  </a:r>
                  <a:r>
                    <a:rPr lang="en-US" sz="2400" smtClean="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(z)</a:t>
                  </a:r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161797" y="4034982"/>
                  <a:ext cx="3064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z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108136" y="4428669"/>
                  <a:ext cx="328497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108135" y="251071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Connector 18"/>
              <p:cNvCxnSpPr/>
              <p:nvPr/>
            </p:nvCxnSpPr>
            <p:spPr>
              <a:xfrm flipH="1">
                <a:off x="1464741" y="3006006"/>
                <a:ext cx="73929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702057" y="2506890"/>
                <a:ext cx="929998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mtClean="0">
                    <a:solidFill>
                      <a:schemeClr val="bg1"/>
                    </a:solidFill>
                  </a:rPr>
                  <a:t>LAMBAT</a:t>
                </a:r>
                <a:endParaRPr lang="en-ID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 flipH="1">
              <a:off x="2180746" y="2930611"/>
              <a:ext cx="2250132" cy="176764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507330" y="2451272"/>
              <a:ext cx="751039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chemeClr val="bg1"/>
                  </a:solidFill>
                </a:rPr>
                <a:t>CEPAT</a:t>
              </a:r>
              <a:endParaRPr lang="en-ID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479131" y="2165740"/>
                <a:ext cx="4903571" cy="12485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𝐿𝐴𝑀𝐵𝐴𝑇</m:t>
                          </m:r>
                        </m:sub>
                      </m:sSub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≥1200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1200 −</m:t>
                                  </m:r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1200−500</m:t>
                                  </m:r>
                                </m:den>
                              </m:f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;       500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≤1200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131" y="2165740"/>
                <a:ext cx="4903571" cy="12485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462688" y="3743326"/>
                <a:ext cx="4920014" cy="12485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𝐶𝐸𝑃𝐴𝑇</m:t>
                          </m:r>
                        </m:sub>
                      </m:sSub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−500</m:t>
                                  </m:r>
                                </m:num>
                                <m:den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1200−500</m:t>
                                  </m:r>
                                </m:den>
                              </m:f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;       500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≤1200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≥1200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88" y="3743326"/>
                <a:ext cx="4920014" cy="1248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8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1862"/>
            <a:ext cx="9720073" cy="44174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sz="2400" b="1" smtClean="0"/>
              <a:t>Aturan (rule):</a:t>
            </a:r>
            <a:endParaRPr lang="en-ID" sz="2400" b="1"/>
          </a:p>
          <a:p>
            <a:r>
              <a:rPr lang="en-ID" sz="2400"/>
              <a:t>[R1] Jika pakaian </a:t>
            </a:r>
            <a:r>
              <a:rPr lang="en-ID" sz="2400" b="1"/>
              <a:t>sedikit</a:t>
            </a:r>
            <a:r>
              <a:rPr lang="en-ID" sz="2400"/>
              <a:t> dan kekotoran </a:t>
            </a:r>
            <a:r>
              <a:rPr lang="en-ID" sz="2400" b="1"/>
              <a:t>rendah</a:t>
            </a:r>
            <a:r>
              <a:rPr lang="en-ID" sz="2400"/>
              <a:t>, maka putaran </a:t>
            </a:r>
            <a:r>
              <a:rPr lang="en-ID" sz="2400" b="1"/>
              <a:t>= 500 rpm</a:t>
            </a:r>
          </a:p>
          <a:p>
            <a:r>
              <a:rPr lang="en-ID" sz="2400"/>
              <a:t>[R2] Jika pakaian </a:t>
            </a:r>
            <a:r>
              <a:rPr lang="en-ID" sz="2400" b="1"/>
              <a:t>sedikit</a:t>
            </a:r>
            <a:r>
              <a:rPr lang="en-ID" sz="2400"/>
              <a:t> dan kekotoran </a:t>
            </a:r>
            <a:r>
              <a:rPr lang="en-ID" sz="2400" b="1"/>
              <a:t>sedang</a:t>
            </a:r>
            <a:r>
              <a:rPr lang="en-ID" sz="2400"/>
              <a:t>, maka putaran </a:t>
            </a:r>
            <a:r>
              <a:rPr lang="en-ID" sz="2400" b="1"/>
              <a:t>= 10 * kekotoran + 100</a:t>
            </a:r>
          </a:p>
          <a:p>
            <a:r>
              <a:rPr lang="en-ID" sz="2400"/>
              <a:t>[R3] Jika pakaian </a:t>
            </a:r>
            <a:r>
              <a:rPr lang="en-ID" sz="2400" b="1"/>
              <a:t>sedikit</a:t>
            </a:r>
            <a:r>
              <a:rPr lang="en-ID" sz="2400"/>
              <a:t> dan kekotoran </a:t>
            </a:r>
            <a:r>
              <a:rPr lang="en-ID" sz="2400" b="1"/>
              <a:t>tinggi</a:t>
            </a:r>
            <a:r>
              <a:rPr lang="en-ID" sz="2400"/>
              <a:t>, maka putaran </a:t>
            </a:r>
            <a:r>
              <a:rPr lang="en-ID" sz="2400" b="1"/>
              <a:t>= 10 * kekotoran + 200</a:t>
            </a:r>
          </a:p>
          <a:p>
            <a:r>
              <a:rPr lang="en-ID" sz="2400"/>
              <a:t>[R4] Jika pakaian </a:t>
            </a:r>
            <a:r>
              <a:rPr lang="en-ID" sz="2400" b="1"/>
              <a:t>banyak</a:t>
            </a:r>
            <a:r>
              <a:rPr lang="en-ID" sz="2400"/>
              <a:t> dan kekotoran </a:t>
            </a:r>
            <a:r>
              <a:rPr lang="en-ID" sz="2400" b="1"/>
              <a:t>rendah</a:t>
            </a:r>
            <a:r>
              <a:rPr lang="en-ID" sz="2400"/>
              <a:t>, maka putaran </a:t>
            </a:r>
            <a:r>
              <a:rPr lang="en-ID" sz="2400" b="1"/>
              <a:t>= 5 * pakaian + </a:t>
            </a:r>
            <a:r>
              <a:rPr lang="en-ID" sz="2400" b="1" smtClean="0"/>
              <a:t>2 * kekotoran</a:t>
            </a:r>
            <a:endParaRPr lang="en-ID" sz="2400" b="1"/>
          </a:p>
          <a:p>
            <a:r>
              <a:rPr lang="en-ID" sz="2400"/>
              <a:t>[R5] Jika pakaian </a:t>
            </a:r>
            <a:r>
              <a:rPr lang="en-ID" sz="2400" b="1"/>
              <a:t>banyak</a:t>
            </a:r>
            <a:r>
              <a:rPr lang="en-ID" sz="2400"/>
              <a:t> dan kekotoran </a:t>
            </a:r>
            <a:r>
              <a:rPr lang="en-ID" sz="2400" b="1"/>
              <a:t>sedang</a:t>
            </a:r>
            <a:r>
              <a:rPr lang="en-ID" sz="2400"/>
              <a:t>, maka putaran </a:t>
            </a:r>
            <a:r>
              <a:rPr lang="en-ID" sz="2400" b="1"/>
              <a:t>= 5 * pakaian + 4 * </a:t>
            </a:r>
            <a:r>
              <a:rPr lang="en-ID" sz="2400" b="1" smtClean="0"/>
              <a:t>kekotoran + 100</a:t>
            </a:r>
            <a:endParaRPr lang="en-ID" sz="2400" b="1"/>
          </a:p>
          <a:p>
            <a:r>
              <a:rPr lang="en-ID" sz="2400"/>
              <a:t>[R6] Jika pakaian </a:t>
            </a:r>
            <a:r>
              <a:rPr lang="en-ID" sz="2400" b="1"/>
              <a:t>banyak</a:t>
            </a:r>
            <a:r>
              <a:rPr lang="en-ID" sz="2400"/>
              <a:t> dan kekotoran </a:t>
            </a:r>
            <a:r>
              <a:rPr lang="en-ID" sz="2400" b="1"/>
              <a:t>tinggi</a:t>
            </a:r>
            <a:r>
              <a:rPr lang="en-ID" sz="2400"/>
              <a:t>, maka putaran </a:t>
            </a:r>
            <a:r>
              <a:rPr lang="en-ID" sz="2400" b="1"/>
              <a:t>= 5 * pakaian + 5 * kekotoran + </a:t>
            </a:r>
            <a:r>
              <a:rPr lang="en-ID" sz="2400" b="1" smtClean="0"/>
              <a:t>300</a:t>
            </a:r>
            <a:endParaRPr lang="en-ID" sz="2400" b="1"/>
          </a:p>
        </p:txBody>
      </p:sp>
    </p:spTree>
    <p:extLst>
      <p:ext uri="{BB962C8B-B14F-4D97-AF65-F5344CB8AC3E}">
        <p14:creationId xmlns:p14="http://schemas.microsoft.com/office/powerpoint/2010/main" val="305248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 smtClean="0"/>
              <a:t>[</a:t>
            </a:r>
            <a:r>
              <a:rPr lang="en-ID" sz="2400"/>
              <a:t>R1] Jika pakaian </a:t>
            </a:r>
            <a:r>
              <a:rPr lang="en-ID" sz="2400" b="1"/>
              <a:t>sedikit</a:t>
            </a:r>
            <a:r>
              <a:rPr lang="en-ID" sz="2400"/>
              <a:t> dan kekotoran </a:t>
            </a:r>
            <a:r>
              <a:rPr lang="en-ID" sz="2400" b="1"/>
              <a:t>rendah</a:t>
            </a:r>
            <a:r>
              <a:rPr lang="en-ID" sz="2400"/>
              <a:t>, maka putaran </a:t>
            </a:r>
            <a:r>
              <a:rPr lang="en-ID" sz="2400" b="1" smtClean="0"/>
              <a:t>= 500</a:t>
            </a:r>
          </a:p>
          <a:p>
            <a:pPr lvl="1"/>
            <a:r>
              <a:rPr lang="en-ID" sz="2400">
                <a:sym typeface="Symbol" panose="05050102010706020507" pitchFamily="18" charset="2"/>
              </a:rPr>
              <a:t>-</a:t>
            </a:r>
            <a:r>
              <a:rPr lang="en-ID" sz="2400" smtClean="0">
                <a:sym typeface="Symbol" panose="05050102010706020507" pitchFamily="18" charset="2"/>
              </a:rPr>
              <a:t>predikat</a:t>
            </a:r>
            <a:r>
              <a:rPr lang="en-ID" sz="2400" baseline="-25000" smtClean="0">
                <a:sym typeface="Symbol" panose="05050102010706020507" pitchFamily="18" charset="2"/>
              </a:rPr>
              <a:t>1</a:t>
            </a:r>
            <a:r>
              <a:rPr lang="en-ID" sz="2400" smtClean="0">
                <a:sym typeface="Symbol" panose="05050102010706020507" pitchFamily="18" charset="2"/>
              </a:rPr>
              <a:t>  	= </a:t>
            </a:r>
            <a:r>
              <a:rPr lang="en-ID" sz="2400" baseline="-25000" smtClean="0">
                <a:sym typeface="Symbol" panose="05050102010706020507" pitchFamily="18" charset="2"/>
              </a:rPr>
              <a:t>SEDIKIT</a:t>
            </a:r>
            <a:r>
              <a:rPr lang="en-ID" sz="2400" smtClean="0">
                <a:sym typeface="Symbol" panose="05050102010706020507" pitchFamily="18" charset="2"/>
              </a:rPr>
              <a:t>(x)  </a:t>
            </a:r>
            <a:r>
              <a:rPr lang="en-ID" sz="2400" baseline="-25000" smtClean="0">
                <a:sym typeface="Symbol" panose="05050102010706020507" pitchFamily="18" charset="2"/>
              </a:rPr>
              <a:t>RENDAH</a:t>
            </a:r>
            <a:r>
              <a:rPr lang="en-ID" sz="2400" smtClean="0">
                <a:sym typeface="Symbol" panose="05050102010706020507" pitchFamily="18" charset="2"/>
              </a:rPr>
              <a:t>(x)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   	= min(</a:t>
            </a:r>
            <a:r>
              <a:rPr lang="en-ID" sz="2400" baseline="-25000" smtClean="0">
                <a:sym typeface="Symbol" panose="05050102010706020507" pitchFamily="18" charset="2"/>
              </a:rPr>
              <a:t>SEDIKIT</a:t>
            </a:r>
            <a:r>
              <a:rPr lang="en-ID" sz="2400" smtClean="0">
                <a:sym typeface="Symbol" panose="05050102010706020507" pitchFamily="18" charset="2"/>
              </a:rPr>
              <a:t>(50); </a:t>
            </a:r>
            <a:r>
              <a:rPr lang="en-ID" sz="2400">
                <a:sym typeface="Symbol" panose="05050102010706020507" pitchFamily="18" charset="2"/>
              </a:rPr>
              <a:t></a:t>
            </a:r>
            <a:r>
              <a:rPr lang="en-ID" sz="2400" baseline="-25000" smtClean="0">
                <a:sym typeface="Symbol" panose="05050102010706020507" pitchFamily="18" charset="2"/>
              </a:rPr>
              <a:t>RENDAH</a:t>
            </a:r>
            <a:r>
              <a:rPr lang="en-ID" sz="2400" smtClean="0">
                <a:sym typeface="Symbol" panose="05050102010706020507" pitchFamily="18" charset="2"/>
              </a:rPr>
              <a:t>(58))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	= min(0,75; 0)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	= 0</a:t>
            </a:r>
          </a:p>
          <a:p>
            <a:pPr lvl="1"/>
            <a:r>
              <a:rPr lang="en-ID" sz="2400" smtClean="0">
                <a:sym typeface="Symbol" panose="05050102010706020507" pitchFamily="18" charset="2"/>
              </a:rPr>
              <a:t>Nilai z</a:t>
            </a:r>
            <a:r>
              <a:rPr lang="en-ID" sz="2400" baseline="-25000" smtClean="0">
                <a:sym typeface="Symbol" panose="05050102010706020507" pitchFamily="18" charset="2"/>
              </a:rPr>
              <a:t>1</a:t>
            </a:r>
            <a:r>
              <a:rPr lang="en-ID" sz="2400" smtClean="0">
                <a:sym typeface="Symbol" panose="05050102010706020507" pitchFamily="18" charset="2"/>
              </a:rPr>
              <a:t>  </a:t>
            </a:r>
            <a:r>
              <a:rPr lang="en-ID" sz="2400">
                <a:sym typeface="Symbol" panose="05050102010706020507" pitchFamily="18" charset="2"/>
              </a:rPr>
              <a:t>	= 5</a:t>
            </a:r>
            <a:r>
              <a:rPr lang="en-ID" sz="2400" smtClean="0">
                <a:sym typeface="Symbol" panose="05050102010706020507" pitchFamily="18" charset="2"/>
              </a:rPr>
              <a:t>00</a:t>
            </a:r>
            <a:endParaRPr lang="en-ID" sz="2400" b="1"/>
          </a:p>
        </p:txBody>
      </p:sp>
      <p:grpSp>
        <p:nvGrpSpPr>
          <p:cNvPr id="4" name="Group 3"/>
          <p:cNvGrpSpPr/>
          <p:nvPr/>
        </p:nvGrpSpPr>
        <p:grpSpPr>
          <a:xfrm>
            <a:off x="7522470" y="3400272"/>
            <a:ext cx="4303085" cy="2453990"/>
            <a:chOff x="764318" y="2433320"/>
            <a:chExt cx="4780146" cy="2726051"/>
          </a:xfrm>
        </p:grpSpPr>
        <p:cxnSp>
          <p:nvCxnSpPr>
            <p:cNvPr id="5" name="Straight Connector 4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64318" y="2433320"/>
              <a:ext cx="4780146" cy="2726051"/>
              <a:chOff x="764318" y="2506890"/>
              <a:chExt cx="4780146" cy="272605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764318" y="2560543"/>
                <a:ext cx="4780146" cy="2672398"/>
                <a:chOff x="716340" y="2329315"/>
                <a:chExt cx="4780146" cy="2672398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413521" y="2329315"/>
                  <a:ext cx="0" cy="232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301980" y="4540048"/>
                  <a:ext cx="4194506" cy="15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2156059" y="2773940"/>
                  <a:ext cx="2262237" cy="174183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1413522" y="2773940"/>
                  <a:ext cx="74253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5400000" flipH="1" flipV="1">
                  <a:off x="1255279" y="3656611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1988253" y="4540048"/>
                  <a:ext cx="6511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500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197580" y="4515772"/>
                  <a:ext cx="8066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1200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16340" y="3177943"/>
                  <a:ext cx="744697" cy="512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514350" indent="-514350">
                    <a:buNone/>
                  </a:pPr>
                  <a:r>
                    <a:rPr lang="en-US" sz="240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</a:t>
                  </a:r>
                  <a:r>
                    <a:rPr lang="en-US" sz="2400" smtClean="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(z)</a:t>
                  </a:r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161797" y="4034982"/>
                  <a:ext cx="306825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x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108136" y="4428669"/>
                  <a:ext cx="328497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08135" y="251071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 flipH="1">
                <a:off x="1464741" y="3006006"/>
                <a:ext cx="73929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702057" y="2506890"/>
                <a:ext cx="973982" cy="376088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LAMBAT</a:t>
                </a:r>
                <a:endParaRPr lang="en-ID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flipH="1">
              <a:off x="2180746" y="2930611"/>
              <a:ext cx="2250132" cy="176764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07331" y="2451272"/>
              <a:ext cx="763502" cy="3760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CEPAT</a:t>
              </a:r>
              <a:endParaRPr lang="en-ID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522470" y="5823842"/>
                <a:ext cx="3943665" cy="971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𝐿𝐴𝑀𝐵𝐴𝑇</m:t>
                          </m:r>
                        </m:sub>
                      </m:sSub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D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≥1200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1200 −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1200−500</m:t>
                                  </m:r>
                                </m:den>
                              </m:f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;       500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≤1200</m:t>
                              </m:r>
                            </m:e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140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470" y="5823842"/>
                <a:ext cx="3943665" cy="9710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ular Callout 24"/>
          <p:cNvSpPr/>
          <p:nvPr/>
        </p:nvSpPr>
        <p:spPr>
          <a:xfrm>
            <a:off x="8970804" y="1408992"/>
            <a:ext cx="1933609" cy="604345"/>
          </a:xfrm>
          <a:prstGeom prst="wedgeRectCallout">
            <a:avLst>
              <a:gd name="adj1" fmla="val -25422"/>
              <a:gd name="adj2" fmla="val 93805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 Fuzzy Sugeno ORDE 0</a:t>
            </a:r>
            <a:endParaRPr lang="en-ID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9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 smtClean="0"/>
              <a:t>[R2] Jika pakaian </a:t>
            </a:r>
            <a:r>
              <a:rPr lang="en-ID" sz="2400" b="1"/>
              <a:t>sedikit</a:t>
            </a:r>
            <a:r>
              <a:rPr lang="en-ID" sz="2400"/>
              <a:t> dan kekotoran </a:t>
            </a:r>
            <a:r>
              <a:rPr lang="en-ID" sz="2400" b="1"/>
              <a:t>sedang</a:t>
            </a:r>
            <a:r>
              <a:rPr lang="en-ID" sz="2400"/>
              <a:t>, maka putaran </a:t>
            </a:r>
            <a:r>
              <a:rPr lang="en-ID" sz="2400" b="1">
                <a:solidFill>
                  <a:srgbClr val="FF0000"/>
                </a:solidFill>
              </a:rPr>
              <a:t>= 10 * kekotoran + </a:t>
            </a:r>
            <a:r>
              <a:rPr lang="en-ID" sz="2400" b="1" smtClean="0">
                <a:solidFill>
                  <a:srgbClr val="FF0000"/>
                </a:solidFill>
              </a:rPr>
              <a:t>100</a:t>
            </a:r>
          </a:p>
          <a:p>
            <a:pPr lvl="1"/>
            <a:r>
              <a:rPr lang="en-ID" sz="2400">
                <a:sym typeface="Symbol" panose="05050102010706020507" pitchFamily="18" charset="2"/>
              </a:rPr>
              <a:t>-</a:t>
            </a:r>
            <a:r>
              <a:rPr lang="en-ID" sz="2400" smtClean="0">
                <a:sym typeface="Symbol" panose="05050102010706020507" pitchFamily="18" charset="2"/>
              </a:rPr>
              <a:t>predikat</a:t>
            </a:r>
            <a:r>
              <a:rPr lang="en-ID" sz="2400" baseline="-25000">
                <a:sym typeface="Symbol" panose="05050102010706020507" pitchFamily="18" charset="2"/>
              </a:rPr>
              <a:t>2</a:t>
            </a:r>
            <a:r>
              <a:rPr lang="en-ID" sz="2400" smtClean="0">
                <a:sym typeface="Symbol" panose="05050102010706020507" pitchFamily="18" charset="2"/>
              </a:rPr>
              <a:t>  	= </a:t>
            </a:r>
            <a:r>
              <a:rPr lang="en-ID" sz="2400" baseline="-25000" smtClean="0">
                <a:sym typeface="Symbol" panose="05050102010706020507" pitchFamily="18" charset="2"/>
              </a:rPr>
              <a:t>SEDIKIT</a:t>
            </a:r>
            <a:r>
              <a:rPr lang="en-ID" sz="2400" smtClean="0">
                <a:sym typeface="Symbol" panose="05050102010706020507" pitchFamily="18" charset="2"/>
              </a:rPr>
              <a:t>(x)  </a:t>
            </a:r>
            <a:r>
              <a:rPr lang="en-ID" sz="2400" baseline="-25000" smtClean="0">
                <a:sym typeface="Symbol" panose="05050102010706020507" pitchFamily="18" charset="2"/>
              </a:rPr>
              <a:t>SEDANG</a:t>
            </a:r>
            <a:r>
              <a:rPr lang="en-ID" sz="2400" smtClean="0">
                <a:sym typeface="Symbol" panose="05050102010706020507" pitchFamily="18" charset="2"/>
              </a:rPr>
              <a:t>(x)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   	= min(</a:t>
            </a:r>
            <a:r>
              <a:rPr lang="en-ID" sz="2400" baseline="-25000" smtClean="0">
                <a:sym typeface="Symbol" panose="05050102010706020507" pitchFamily="18" charset="2"/>
              </a:rPr>
              <a:t>SEDIKIT</a:t>
            </a:r>
            <a:r>
              <a:rPr lang="en-ID" sz="2400" smtClean="0">
                <a:sym typeface="Symbol" panose="05050102010706020507" pitchFamily="18" charset="2"/>
              </a:rPr>
              <a:t>(50); </a:t>
            </a:r>
            <a:r>
              <a:rPr lang="en-ID" sz="2400" baseline="-25000" smtClean="0">
                <a:sym typeface="Symbol" panose="05050102010706020507" pitchFamily="18" charset="2"/>
              </a:rPr>
              <a:t>SEDANG</a:t>
            </a:r>
            <a:r>
              <a:rPr lang="en-ID" sz="2400" smtClean="0">
                <a:sym typeface="Symbol" panose="05050102010706020507" pitchFamily="18" charset="2"/>
              </a:rPr>
              <a:t>(58))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	= min(0,75; 0,20)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	= 0,20</a:t>
            </a:r>
          </a:p>
          <a:p>
            <a:pPr lvl="1"/>
            <a:r>
              <a:rPr lang="en-ID" sz="2400" smtClean="0">
                <a:sym typeface="Symbol" panose="05050102010706020507" pitchFamily="18" charset="2"/>
              </a:rPr>
              <a:t>Nilai </a:t>
            </a:r>
            <a:r>
              <a:rPr lang="en-ID" sz="2400">
                <a:sym typeface="Symbol" panose="05050102010706020507" pitchFamily="18" charset="2"/>
              </a:rPr>
              <a:t> </a:t>
            </a:r>
            <a:r>
              <a:rPr lang="en-ID" sz="2400" smtClean="0">
                <a:sym typeface="Symbol" panose="05050102010706020507" pitchFamily="18" charset="2"/>
              </a:rPr>
              <a:t>z</a:t>
            </a:r>
            <a:r>
              <a:rPr lang="en-ID" sz="2400" baseline="-25000" smtClean="0">
                <a:sym typeface="Symbol" panose="05050102010706020507" pitchFamily="18" charset="2"/>
              </a:rPr>
              <a:t>2</a:t>
            </a:r>
            <a:r>
              <a:rPr lang="en-ID" sz="2400" smtClean="0">
                <a:sym typeface="Symbol" panose="05050102010706020507" pitchFamily="18" charset="2"/>
              </a:rPr>
              <a:t>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22470" y="3400272"/>
            <a:ext cx="4308292" cy="2453990"/>
            <a:chOff x="764318" y="2433320"/>
            <a:chExt cx="4785930" cy="2726051"/>
          </a:xfrm>
        </p:grpSpPr>
        <p:cxnSp>
          <p:nvCxnSpPr>
            <p:cNvPr id="5" name="Straight Connector 4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64318" y="2433320"/>
              <a:ext cx="4785930" cy="2726051"/>
              <a:chOff x="764318" y="2506890"/>
              <a:chExt cx="4785930" cy="272605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764318" y="2560543"/>
                <a:ext cx="4785930" cy="2672398"/>
                <a:chOff x="716340" y="2329315"/>
                <a:chExt cx="4785930" cy="2672398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413521" y="2329315"/>
                  <a:ext cx="0" cy="232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301980" y="4540048"/>
                  <a:ext cx="4194506" cy="15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2156059" y="2773940"/>
                  <a:ext cx="2262237" cy="174183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1413522" y="2773940"/>
                  <a:ext cx="74253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5400000" flipH="1" flipV="1">
                  <a:off x="1255279" y="3656611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1988253" y="4540048"/>
                  <a:ext cx="6511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500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197580" y="4515772"/>
                  <a:ext cx="8066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1200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16340" y="3177943"/>
                  <a:ext cx="744697" cy="512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514350" indent="-514350">
                    <a:buNone/>
                  </a:pPr>
                  <a:r>
                    <a:rPr lang="en-US" sz="240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</a:t>
                  </a:r>
                  <a:r>
                    <a:rPr lang="en-US" sz="2400" smtClean="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(z)</a:t>
                  </a:r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161797" y="4034982"/>
                  <a:ext cx="340473" cy="512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z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108136" y="4428669"/>
                  <a:ext cx="328497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08135" y="251071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 flipH="1">
                <a:off x="1464741" y="3006006"/>
                <a:ext cx="73929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702057" y="2506890"/>
                <a:ext cx="973982" cy="376088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LAMBAT</a:t>
                </a:r>
                <a:endParaRPr lang="en-ID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flipH="1">
              <a:off x="2180746" y="2930611"/>
              <a:ext cx="2250132" cy="176764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07331" y="2451272"/>
              <a:ext cx="763502" cy="3760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CEPAT</a:t>
              </a:r>
              <a:endParaRPr lang="en-ID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906863" y="5146257"/>
                <a:ext cx="35130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0 ∗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𝑘𝑒𝑘𝑜𝑡𝑜𝑟𝑎𝑛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+100</m:t>
                      </m:r>
                    </m:oMath>
                  </m:oMathPara>
                </a14:m>
                <a:endParaRPr lang="en-ID" sz="200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863" y="5146257"/>
                <a:ext cx="3513078" cy="307777"/>
              </a:xfrm>
              <a:prstGeom prst="rect">
                <a:avLst/>
              </a:prstGeom>
              <a:blipFill>
                <a:blip r:embed="rId2"/>
                <a:stretch>
                  <a:fillRect b="-1568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522470" y="5823842"/>
                <a:ext cx="3943665" cy="971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𝐿𝐴𝑀𝐵𝐴𝑇</m:t>
                          </m:r>
                        </m:sub>
                      </m:sSub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D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≥1200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1200 −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1200−500</m:t>
                                  </m:r>
                                </m:den>
                              </m:f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;       500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≤1200</m:t>
                              </m:r>
                            </m:e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140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470" y="5823842"/>
                <a:ext cx="3943665" cy="971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206991" y="6014996"/>
                <a:ext cx="1268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40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ID" sz="2400" b="0" i="1" smtClean="0">
                          <a:latin typeface="Cambria Math" panose="02040503050406030204" pitchFamily="18" charset="0"/>
                        </a:rPr>
                        <m:t>680</m:t>
                      </m:r>
                    </m:oMath>
                  </m:oMathPara>
                </a14:m>
                <a:endParaRPr lang="en-ID" sz="2400" smtClean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91" y="6014996"/>
                <a:ext cx="1268489" cy="369332"/>
              </a:xfrm>
              <a:prstGeom prst="rect">
                <a:avLst/>
              </a:prstGeom>
              <a:blipFill>
                <a:blip r:embed="rId5"/>
                <a:stretch>
                  <a:fillRect r="-1442" b="-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ular Callout 29"/>
          <p:cNvSpPr/>
          <p:nvPr/>
        </p:nvSpPr>
        <p:spPr>
          <a:xfrm>
            <a:off x="9743906" y="1408992"/>
            <a:ext cx="1933609" cy="604345"/>
          </a:xfrm>
          <a:prstGeom prst="wedgeRectCallout">
            <a:avLst>
              <a:gd name="adj1" fmla="val -25422"/>
              <a:gd name="adj2" fmla="val 93805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 Fuzzy Sugeno ORDE 1</a:t>
            </a:r>
            <a:endParaRPr lang="en-ID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06991" y="5603970"/>
                <a:ext cx="22917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0 ∗58+100</m:t>
                      </m:r>
                    </m:oMath>
                  </m:oMathPara>
                </a14:m>
                <a:endParaRPr lang="en-ID" sz="200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91" y="5603970"/>
                <a:ext cx="2291781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9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/>
              <a:t>[R3] Jika pakaian </a:t>
            </a:r>
            <a:r>
              <a:rPr lang="en-ID" sz="2400" b="1"/>
              <a:t>sedikit</a:t>
            </a:r>
            <a:r>
              <a:rPr lang="en-ID" sz="2400"/>
              <a:t> dan kekotoran </a:t>
            </a:r>
            <a:r>
              <a:rPr lang="en-ID" sz="2400" b="1"/>
              <a:t>tinggi</a:t>
            </a:r>
            <a:r>
              <a:rPr lang="en-ID" sz="2400"/>
              <a:t>, maka putaran </a:t>
            </a:r>
            <a:r>
              <a:rPr lang="en-ID" sz="2400" b="1"/>
              <a:t>= 10 * kekotoran + 200</a:t>
            </a:r>
            <a:endParaRPr lang="en-ID" sz="2400" b="1" smtClean="0"/>
          </a:p>
          <a:p>
            <a:pPr lvl="1"/>
            <a:r>
              <a:rPr lang="en-ID" sz="2400">
                <a:sym typeface="Symbol" panose="05050102010706020507" pitchFamily="18" charset="2"/>
              </a:rPr>
              <a:t>-</a:t>
            </a:r>
            <a:r>
              <a:rPr lang="en-ID" sz="2400" smtClean="0">
                <a:sym typeface="Symbol" panose="05050102010706020507" pitchFamily="18" charset="2"/>
              </a:rPr>
              <a:t>predikat</a:t>
            </a:r>
            <a:r>
              <a:rPr lang="en-ID" sz="2400" baseline="-25000" smtClean="0">
                <a:sym typeface="Symbol" panose="05050102010706020507" pitchFamily="18" charset="2"/>
              </a:rPr>
              <a:t>3</a:t>
            </a:r>
            <a:r>
              <a:rPr lang="en-ID" sz="2400" smtClean="0">
                <a:sym typeface="Symbol" panose="05050102010706020507" pitchFamily="18" charset="2"/>
              </a:rPr>
              <a:t>  	= </a:t>
            </a:r>
            <a:r>
              <a:rPr lang="en-ID" sz="2400" baseline="-25000" smtClean="0">
                <a:sym typeface="Symbol" panose="05050102010706020507" pitchFamily="18" charset="2"/>
              </a:rPr>
              <a:t>SEDIKIT</a:t>
            </a:r>
            <a:r>
              <a:rPr lang="en-ID" sz="2400" smtClean="0">
                <a:sym typeface="Symbol" panose="05050102010706020507" pitchFamily="18" charset="2"/>
              </a:rPr>
              <a:t>(x)  </a:t>
            </a:r>
            <a:r>
              <a:rPr lang="en-ID" sz="2400" baseline="-25000" smtClean="0">
                <a:sym typeface="Symbol" panose="05050102010706020507" pitchFamily="18" charset="2"/>
              </a:rPr>
              <a:t>TINGGI</a:t>
            </a:r>
            <a:r>
              <a:rPr lang="en-ID" sz="2400" smtClean="0">
                <a:sym typeface="Symbol" panose="05050102010706020507" pitchFamily="18" charset="2"/>
              </a:rPr>
              <a:t>(x)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   	= min(</a:t>
            </a:r>
            <a:r>
              <a:rPr lang="en-ID" sz="2400" baseline="-25000" smtClean="0">
                <a:sym typeface="Symbol" panose="05050102010706020507" pitchFamily="18" charset="2"/>
              </a:rPr>
              <a:t>SEDIKIT</a:t>
            </a:r>
            <a:r>
              <a:rPr lang="en-ID" sz="2400" smtClean="0">
                <a:sym typeface="Symbol" panose="05050102010706020507" pitchFamily="18" charset="2"/>
              </a:rPr>
              <a:t>(50); </a:t>
            </a:r>
            <a:r>
              <a:rPr lang="en-ID" sz="2400" baseline="-25000" smtClean="0">
                <a:sym typeface="Symbol" panose="05050102010706020507" pitchFamily="18" charset="2"/>
              </a:rPr>
              <a:t>TINGGI</a:t>
            </a:r>
            <a:r>
              <a:rPr lang="en-ID" sz="2400" smtClean="0">
                <a:sym typeface="Symbol" panose="05050102010706020507" pitchFamily="18" charset="2"/>
              </a:rPr>
              <a:t>(58))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	= min(0,75; 0,80)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	= 0,75</a:t>
            </a:r>
          </a:p>
          <a:p>
            <a:pPr lvl="1"/>
            <a:r>
              <a:rPr lang="en-ID" sz="2400" smtClean="0">
                <a:sym typeface="Symbol" panose="05050102010706020507" pitchFamily="18" charset="2"/>
              </a:rPr>
              <a:t>Nilai </a:t>
            </a:r>
            <a:r>
              <a:rPr lang="en-ID" sz="2400">
                <a:sym typeface="Symbol" panose="05050102010706020507" pitchFamily="18" charset="2"/>
              </a:rPr>
              <a:t> </a:t>
            </a:r>
            <a:r>
              <a:rPr lang="en-ID" sz="2400" smtClean="0">
                <a:sym typeface="Symbol" panose="05050102010706020507" pitchFamily="18" charset="2"/>
              </a:rPr>
              <a:t>z</a:t>
            </a:r>
            <a:r>
              <a:rPr lang="en-ID" sz="2400" baseline="-25000">
                <a:sym typeface="Symbol" panose="05050102010706020507" pitchFamily="18" charset="2"/>
              </a:rPr>
              <a:t>3</a:t>
            </a:r>
            <a:r>
              <a:rPr lang="en-ID" sz="2400" smtClean="0">
                <a:sym typeface="Symbol" panose="05050102010706020507" pitchFamily="18" charset="2"/>
              </a:rPr>
              <a:t>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22470" y="3400272"/>
            <a:ext cx="4308292" cy="2453990"/>
            <a:chOff x="764318" y="2433320"/>
            <a:chExt cx="4785930" cy="2726051"/>
          </a:xfrm>
        </p:grpSpPr>
        <p:cxnSp>
          <p:nvCxnSpPr>
            <p:cNvPr id="5" name="Straight Connector 4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64318" y="2433320"/>
              <a:ext cx="4785930" cy="2726051"/>
              <a:chOff x="764318" y="2506890"/>
              <a:chExt cx="4785930" cy="272605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764318" y="2560543"/>
                <a:ext cx="4785930" cy="2672398"/>
                <a:chOff x="716340" y="2329315"/>
                <a:chExt cx="4785930" cy="2672398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413521" y="2329315"/>
                  <a:ext cx="0" cy="232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301980" y="4540048"/>
                  <a:ext cx="4194506" cy="15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2156059" y="2773940"/>
                  <a:ext cx="2262237" cy="174183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1413522" y="2773940"/>
                  <a:ext cx="74253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5400000" flipH="1" flipV="1">
                  <a:off x="1255279" y="3656611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1988253" y="4540048"/>
                  <a:ext cx="6511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500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197580" y="4515772"/>
                  <a:ext cx="8066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1200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16340" y="3177943"/>
                  <a:ext cx="744697" cy="512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514350" indent="-514350">
                    <a:buNone/>
                  </a:pPr>
                  <a:r>
                    <a:rPr lang="en-US" sz="240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</a:t>
                  </a:r>
                  <a:r>
                    <a:rPr lang="en-US" sz="2400" smtClean="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(z)</a:t>
                  </a:r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161797" y="4034982"/>
                  <a:ext cx="340473" cy="512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z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108136" y="4428669"/>
                  <a:ext cx="328497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08135" y="251071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 flipH="1">
                <a:off x="1464741" y="3006006"/>
                <a:ext cx="73929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702057" y="2506890"/>
                <a:ext cx="973982" cy="376088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LAMBAT</a:t>
                </a:r>
                <a:endParaRPr lang="en-ID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flipH="1">
              <a:off x="2180746" y="2930611"/>
              <a:ext cx="2250132" cy="176764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07331" y="2451272"/>
              <a:ext cx="763502" cy="3760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CEPAT</a:t>
              </a:r>
              <a:endParaRPr lang="en-ID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495438" y="4894013"/>
                <a:ext cx="35130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0 ∗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𝑘𝑒𝑘𝑜𝑡𝑜𝑟𝑎𝑛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+200</m:t>
                      </m:r>
                    </m:oMath>
                  </m:oMathPara>
                </a14:m>
                <a:endParaRPr lang="en-ID" sz="200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38" y="4894013"/>
                <a:ext cx="3513078" cy="307777"/>
              </a:xfrm>
              <a:prstGeom prst="rect">
                <a:avLst/>
              </a:prstGeom>
              <a:blipFill>
                <a:blip r:embed="rId2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13570" y="5693805"/>
                <a:ext cx="1268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40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ID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780</m:t>
                      </m:r>
                    </m:oMath>
                  </m:oMathPara>
                </a14:m>
                <a:endParaRPr lang="en-ID" sz="2400" smtClean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570" y="5693805"/>
                <a:ext cx="1268489" cy="369332"/>
              </a:xfrm>
              <a:prstGeom prst="rect">
                <a:avLst/>
              </a:prstGeom>
              <a:blipFill>
                <a:blip r:embed="rId3"/>
                <a:stretch>
                  <a:fillRect r="-962" b="-655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875164" y="5802576"/>
                <a:ext cx="3810990" cy="971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𝐶𝐸𝑃𝐴𝑇</m:t>
                          </m:r>
                        </m:sub>
                      </m:sSub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D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−500</m:t>
                                  </m:r>
                                </m:num>
                                <m:den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1200−500</m:t>
                                  </m:r>
                                </m:den>
                              </m:f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;       500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≤1200</m:t>
                              </m:r>
                            </m:e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≥1200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140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164" y="5802576"/>
                <a:ext cx="3810990" cy="9710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17036" y="5293909"/>
                <a:ext cx="22917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0 ∗58+200</m:t>
                      </m:r>
                    </m:oMath>
                  </m:oMathPara>
                </a14:m>
                <a:endParaRPr lang="en-ID" sz="200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036" y="5293909"/>
                <a:ext cx="2291781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8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/>
              <a:t>[R4] Jika pakaian </a:t>
            </a:r>
            <a:r>
              <a:rPr lang="en-ID" sz="2400" b="1"/>
              <a:t>banyak</a:t>
            </a:r>
            <a:r>
              <a:rPr lang="en-ID" sz="2400"/>
              <a:t> dan kekotoran </a:t>
            </a:r>
            <a:r>
              <a:rPr lang="en-ID" sz="2400" b="1"/>
              <a:t>rendah</a:t>
            </a:r>
            <a:r>
              <a:rPr lang="en-ID" sz="2400"/>
              <a:t>, maka putaran </a:t>
            </a:r>
            <a:r>
              <a:rPr lang="en-ID" sz="2400" b="1"/>
              <a:t>= 5 * pakaian + </a:t>
            </a:r>
            <a:r>
              <a:rPr lang="en-ID" sz="2400" b="1" smtClean="0"/>
              <a:t>2 * kekotoran</a:t>
            </a:r>
          </a:p>
          <a:p>
            <a:pPr lvl="1"/>
            <a:r>
              <a:rPr lang="en-ID" sz="2400">
                <a:sym typeface="Symbol" panose="05050102010706020507" pitchFamily="18" charset="2"/>
              </a:rPr>
              <a:t>-</a:t>
            </a:r>
            <a:r>
              <a:rPr lang="en-ID" sz="2400" smtClean="0">
                <a:sym typeface="Symbol" panose="05050102010706020507" pitchFamily="18" charset="2"/>
              </a:rPr>
              <a:t>predikat</a:t>
            </a:r>
            <a:r>
              <a:rPr lang="en-ID" sz="2400" baseline="-25000" smtClean="0">
                <a:sym typeface="Symbol" panose="05050102010706020507" pitchFamily="18" charset="2"/>
              </a:rPr>
              <a:t>4</a:t>
            </a:r>
            <a:r>
              <a:rPr lang="en-ID" sz="2400" smtClean="0">
                <a:sym typeface="Symbol" panose="05050102010706020507" pitchFamily="18" charset="2"/>
              </a:rPr>
              <a:t>  	= </a:t>
            </a:r>
            <a:r>
              <a:rPr lang="en-ID" sz="2400" baseline="-25000" smtClean="0">
                <a:sym typeface="Symbol" panose="05050102010706020507" pitchFamily="18" charset="2"/>
              </a:rPr>
              <a:t>BANYAK</a:t>
            </a:r>
            <a:r>
              <a:rPr lang="en-ID" sz="2400" smtClean="0">
                <a:sym typeface="Symbol" panose="05050102010706020507" pitchFamily="18" charset="2"/>
              </a:rPr>
              <a:t>(x)  </a:t>
            </a:r>
            <a:r>
              <a:rPr lang="en-ID" sz="2400" baseline="-25000" smtClean="0">
                <a:sym typeface="Symbol" panose="05050102010706020507" pitchFamily="18" charset="2"/>
              </a:rPr>
              <a:t>RENDAH</a:t>
            </a:r>
            <a:r>
              <a:rPr lang="en-ID" sz="2400" smtClean="0">
                <a:sym typeface="Symbol" panose="05050102010706020507" pitchFamily="18" charset="2"/>
              </a:rPr>
              <a:t>(x)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   	= min(</a:t>
            </a:r>
            <a:r>
              <a:rPr lang="en-ID" sz="2400" baseline="-25000" smtClean="0">
                <a:sym typeface="Symbol" panose="05050102010706020507" pitchFamily="18" charset="2"/>
              </a:rPr>
              <a:t>BANYAK</a:t>
            </a:r>
            <a:r>
              <a:rPr lang="en-ID" sz="2400" smtClean="0">
                <a:sym typeface="Symbol" panose="05050102010706020507" pitchFamily="18" charset="2"/>
              </a:rPr>
              <a:t>(50); </a:t>
            </a:r>
            <a:r>
              <a:rPr lang="en-ID" sz="2400" baseline="-25000" smtClean="0">
                <a:sym typeface="Symbol" panose="05050102010706020507" pitchFamily="18" charset="2"/>
              </a:rPr>
              <a:t>RENDAH</a:t>
            </a:r>
            <a:r>
              <a:rPr lang="en-ID" sz="2400" smtClean="0">
                <a:sym typeface="Symbol" panose="05050102010706020507" pitchFamily="18" charset="2"/>
              </a:rPr>
              <a:t>(58))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	= min(0,25; 0)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	= 0</a:t>
            </a:r>
          </a:p>
          <a:p>
            <a:pPr lvl="1"/>
            <a:r>
              <a:rPr lang="en-ID" sz="2400" smtClean="0">
                <a:sym typeface="Symbol" panose="05050102010706020507" pitchFamily="18" charset="2"/>
              </a:rPr>
              <a:t>Nilai </a:t>
            </a:r>
            <a:r>
              <a:rPr lang="en-ID" sz="2400">
                <a:sym typeface="Symbol" panose="05050102010706020507" pitchFamily="18" charset="2"/>
              </a:rPr>
              <a:t> </a:t>
            </a:r>
            <a:r>
              <a:rPr lang="en-ID" sz="2400" smtClean="0">
                <a:sym typeface="Symbol" panose="05050102010706020507" pitchFamily="18" charset="2"/>
              </a:rPr>
              <a:t>z</a:t>
            </a:r>
            <a:r>
              <a:rPr lang="en-ID" sz="2400" baseline="-25000" smtClean="0">
                <a:sym typeface="Symbol" panose="05050102010706020507" pitchFamily="18" charset="2"/>
              </a:rPr>
              <a:t>4</a:t>
            </a:r>
            <a:r>
              <a:rPr lang="en-ID" sz="2400" smtClean="0">
                <a:sym typeface="Symbol" panose="05050102010706020507" pitchFamily="18" charset="2"/>
              </a:rPr>
              <a:t>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22470" y="3400272"/>
            <a:ext cx="4308292" cy="2453990"/>
            <a:chOff x="764318" y="2433320"/>
            <a:chExt cx="4785930" cy="2726051"/>
          </a:xfrm>
        </p:grpSpPr>
        <p:cxnSp>
          <p:nvCxnSpPr>
            <p:cNvPr id="5" name="Straight Connector 4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64318" y="2433320"/>
              <a:ext cx="4785930" cy="2726051"/>
              <a:chOff x="764318" y="2506890"/>
              <a:chExt cx="4785930" cy="272605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764318" y="2560543"/>
                <a:ext cx="4785930" cy="2672398"/>
                <a:chOff x="716340" y="2329315"/>
                <a:chExt cx="4785930" cy="2672398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413521" y="2329315"/>
                  <a:ext cx="0" cy="232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301980" y="4540048"/>
                  <a:ext cx="4194506" cy="15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2156059" y="2773940"/>
                  <a:ext cx="2262237" cy="174183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1413522" y="2773940"/>
                  <a:ext cx="74253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5400000" flipH="1" flipV="1">
                  <a:off x="1255279" y="3656611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1988253" y="4540048"/>
                  <a:ext cx="6511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500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197580" y="4515772"/>
                  <a:ext cx="8066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1200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16340" y="3177943"/>
                  <a:ext cx="744697" cy="512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514350" indent="-514350">
                    <a:buNone/>
                  </a:pPr>
                  <a:r>
                    <a:rPr lang="en-US" sz="240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</a:t>
                  </a:r>
                  <a:r>
                    <a:rPr lang="en-US" sz="2400" smtClean="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(z)</a:t>
                  </a:r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161797" y="4034982"/>
                  <a:ext cx="340473" cy="512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z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108136" y="4428669"/>
                  <a:ext cx="328497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08135" y="251071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 flipH="1">
                <a:off x="1464741" y="3006006"/>
                <a:ext cx="73929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702057" y="2506890"/>
                <a:ext cx="973982" cy="376088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LAMBAT</a:t>
                </a:r>
                <a:endParaRPr lang="en-ID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flipH="1">
              <a:off x="2180746" y="2930611"/>
              <a:ext cx="2250132" cy="176764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07331" y="2451272"/>
              <a:ext cx="763502" cy="3760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CEPAT</a:t>
              </a:r>
              <a:endParaRPr lang="en-ID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522470" y="5823842"/>
                <a:ext cx="3943665" cy="971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𝐿𝐴𝑀𝐵𝐴𝑇</m:t>
                          </m:r>
                        </m:sub>
                      </m:sSub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D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≥1200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1200 −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1200−500</m:t>
                                  </m:r>
                                </m:den>
                              </m:f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;       500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≤1200</m:t>
                              </m:r>
                            </m:e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140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470" y="5823842"/>
                <a:ext cx="3943665" cy="9710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495438" y="5062173"/>
                <a:ext cx="42117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𝑝𝑎𝑘𝑎𝑖𝑎𝑛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𝑘𝑒𝑘𝑜𝑡𝑜𝑟𝑎𝑛</m:t>
                      </m:r>
                    </m:oMath>
                  </m:oMathPara>
                </a14:m>
                <a:endParaRPr lang="en-ID" sz="2000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38" y="5062173"/>
                <a:ext cx="4211730" cy="307777"/>
              </a:xfrm>
              <a:prstGeom prst="rect">
                <a:avLst/>
              </a:prstGeom>
              <a:blipFill>
                <a:blip r:embed="rId3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813570" y="5861965"/>
                <a:ext cx="1268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40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ID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366</m:t>
                      </m:r>
                    </m:oMath>
                  </m:oMathPara>
                </a14:m>
                <a:endParaRPr lang="en-ID" sz="2400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570" y="5861965"/>
                <a:ext cx="1268489" cy="369332"/>
              </a:xfrm>
              <a:prstGeom prst="rect">
                <a:avLst/>
              </a:prstGeom>
              <a:blipFill>
                <a:blip r:embed="rId4"/>
                <a:stretch>
                  <a:fillRect r="-962" b="-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17036" y="5462069"/>
                <a:ext cx="24426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=5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 ∗50+2 ∗58</m:t>
                      </m:r>
                    </m:oMath>
                  </m:oMathPara>
                </a14:m>
                <a:endParaRPr lang="en-ID" sz="2000" smtClean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036" y="5462069"/>
                <a:ext cx="2442656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73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bg1"/>
            </a:gs>
            <a:gs pos="100000">
              <a:srgbClr val="CC00CC">
                <a:alpha val="59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KITA AKAN BELAJAR…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Sistem Inferensi Fuzzy</a:t>
            </a:r>
          </a:p>
          <a:p>
            <a:r>
              <a:rPr lang="en-ID" sz="2800" smtClean="0"/>
              <a:t>Contoh Kasus: </a:t>
            </a:r>
            <a:r>
              <a:rPr lang="en-ID" sz="2800" b="1" smtClean="0"/>
              <a:t>Mesin Cuci Otomatis</a:t>
            </a:r>
          </a:p>
          <a:p>
            <a:r>
              <a:rPr lang="en-ID" sz="2800" smtClean="0"/>
              <a:t>Langkah-langkah Metode </a:t>
            </a:r>
            <a:r>
              <a:rPr lang="en-ID" sz="2800" b="1" smtClean="0"/>
              <a:t>Sugeno</a:t>
            </a:r>
            <a:r>
              <a:rPr lang="en-ID" sz="2800" smtClean="0"/>
              <a:t>:</a:t>
            </a:r>
          </a:p>
          <a:p>
            <a:pPr lvl="1"/>
            <a:r>
              <a:rPr lang="en-ID" sz="2400" smtClean="0"/>
              <a:t>Fuzzifikasi</a:t>
            </a:r>
          </a:p>
          <a:p>
            <a:pPr lvl="1"/>
            <a:r>
              <a:rPr lang="en-ID" sz="2400" smtClean="0"/>
              <a:t>Inferensi</a:t>
            </a:r>
          </a:p>
          <a:p>
            <a:pPr lvl="1"/>
            <a:r>
              <a:rPr lang="en-ID" sz="2400" smtClean="0"/>
              <a:t>Defuzzifikasi</a:t>
            </a:r>
          </a:p>
          <a:p>
            <a:endParaRPr lang="en-ID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7048" y="570985"/>
            <a:ext cx="2291255" cy="597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453752"/>
          </a:xfrm>
        </p:spPr>
        <p:txBody>
          <a:bodyPr/>
          <a:lstStyle/>
          <a:p>
            <a:r>
              <a:rPr lang="en-ID" sz="2400"/>
              <a:t>[R5] Jika pakaian </a:t>
            </a:r>
            <a:r>
              <a:rPr lang="en-ID" sz="2400" b="1"/>
              <a:t>banyak</a:t>
            </a:r>
            <a:r>
              <a:rPr lang="en-ID" sz="2400"/>
              <a:t> dan kekotoran </a:t>
            </a:r>
            <a:r>
              <a:rPr lang="en-ID" sz="2400" b="1"/>
              <a:t>sedang</a:t>
            </a:r>
            <a:r>
              <a:rPr lang="en-ID" sz="2400"/>
              <a:t>, maka putaran </a:t>
            </a:r>
            <a:r>
              <a:rPr lang="en-ID" sz="2400" b="1"/>
              <a:t>= 5 * pakaian + 4 * </a:t>
            </a:r>
            <a:r>
              <a:rPr lang="en-ID" sz="2400" b="1" smtClean="0"/>
              <a:t>kekotoran + 100</a:t>
            </a:r>
          </a:p>
          <a:p>
            <a:pPr lvl="1"/>
            <a:r>
              <a:rPr lang="en-ID" sz="2400">
                <a:sym typeface="Symbol" panose="05050102010706020507" pitchFamily="18" charset="2"/>
              </a:rPr>
              <a:t>-</a:t>
            </a:r>
            <a:r>
              <a:rPr lang="en-ID" sz="2400" smtClean="0">
                <a:sym typeface="Symbol" panose="05050102010706020507" pitchFamily="18" charset="2"/>
              </a:rPr>
              <a:t>predikat</a:t>
            </a:r>
            <a:r>
              <a:rPr lang="en-ID" sz="2400" baseline="-25000">
                <a:sym typeface="Symbol" panose="05050102010706020507" pitchFamily="18" charset="2"/>
              </a:rPr>
              <a:t>5</a:t>
            </a:r>
            <a:r>
              <a:rPr lang="en-ID" sz="2400" smtClean="0">
                <a:sym typeface="Symbol" panose="05050102010706020507" pitchFamily="18" charset="2"/>
              </a:rPr>
              <a:t>  	= </a:t>
            </a:r>
            <a:r>
              <a:rPr lang="en-ID" sz="2400">
                <a:sym typeface="Symbol" panose="05050102010706020507" pitchFamily="18" charset="2"/>
              </a:rPr>
              <a:t></a:t>
            </a:r>
            <a:r>
              <a:rPr lang="en-ID" sz="2400" baseline="-25000">
                <a:sym typeface="Symbol" panose="05050102010706020507" pitchFamily="18" charset="2"/>
              </a:rPr>
              <a:t>BANYAK</a:t>
            </a:r>
            <a:r>
              <a:rPr lang="en-ID" sz="2400">
                <a:sym typeface="Symbol" panose="05050102010706020507" pitchFamily="18" charset="2"/>
              </a:rPr>
              <a:t>(x)  </a:t>
            </a:r>
            <a:r>
              <a:rPr lang="en-ID" sz="2400" smtClean="0">
                <a:sym typeface="Symbol" panose="05050102010706020507" pitchFamily="18" charset="2"/>
              </a:rPr>
              <a:t></a:t>
            </a:r>
            <a:r>
              <a:rPr lang="en-ID" sz="2400" baseline="-25000" smtClean="0">
                <a:sym typeface="Symbol" panose="05050102010706020507" pitchFamily="18" charset="2"/>
              </a:rPr>
              <a:t>SEDANG</a:t>
            </a:r>
            <a:r>
              <a:rPr lang="en-ID" sz="2400" smtClean="0">
                <a:sym typeface="Symbol" panose="05050102010706020507" pitchFamily="18" charset="2"/>
              </a:rPr>
              <a:t>(x</a:t>
            </a:r>
            <a:r>
              <a:rPr lang="en-ID" sz="2400">
                <a:sym typeface="Symbol" panose="05050102010706020507" pitchFamily="18" charset="2"/>
              </a:rPr>
              <a:t>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	   	= min(</a:t>
            </a:r>
            <a:r>
              <a:rPr lang="en-ID" sz="2400" baseline="-25000">
                <a:sym typeface="Symbol" panose="05050102010706020507" pitchFamily="18" charset="2"/>
              </a:rPr>
              <a:t>BANYAK</a:t>
            </a:r>
            <a:r>
              <a:rPr lang="en-ID" sz="2400">
                <a:sym typeface="Symbol" panose="05050102010706020507" pitchFamily="18" charset="2"/>
              </a:rPr>
              <a:t>(50); </a:t>
            </a:r>
            <a:r>
              <a:rPr lang="en-ID" sz="2400" smtClean="0">
                <a:sym typeface="Symbol" panose="05050102010706020507" pitchFamily="18" charset="2"/>
              </a:rPr>
              <a:t></a:t>
            </a:r>
            <a:r>
              <a:rPr lang="en-ID" sz="2400" baseline="-25000" smtClean="0">
                <a:sym typeface="Symbol" panose="05050102010706020507" pitchFamily="18" charset="2"/>
              </a:rPr>
              <a:t>SEDANG</a:t>
            </a:r>
            <a:r>
              <a:rPr lang="en-ID" sz="2400" smtClean="0">
                <a:sym typeface="Symbol" panose="05050102010706020507" pitchFamily="18" charset="2"/>
              </a:rPr>
              <a:t>(58</a:t>
            </a:r>
            <a:r>
              <a:rPr lang="en-ID" sz="2400">
                <a:sym typeface="Symbol" panose="05050102010706020507" pitchFamily="18" charset="2"/>
              </a:rPr>
              <a:t>))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		= min(0,25; </a:t>
            </a:r>
            <a:r>
              <a:rPr lang="en-ID" sz="2400" smtClean="0">
                <a:sym typeface="Symbol" panose="05050102010706020507" pitchFamily="18" charset="2"/>
              </a:rPr>
              <a:t>0,20)</a:t>
            </a:r>
            <a:endParaRPr lang="en-ID" sz="2400">
              <a:sym typeface="Symbol" panose="05050102010706020507" pitchFamily="18" charset="2"/>
            </a:endParaRP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		= </a:t>
            </a:r>
            <a:r>
              <a:rPr lang="en-ID" sz="2400" smtClean="0">
                <a:sym typeface="Symbol" panose="05050102010706020507" pitchFamily="18" charset="2"/>
              </a:rPr>
              <a:t>0,20</a:t>
            </a:r>
          </a:p>
          <a:p>
            <a:pPr lvl="1"/>
            <a:r>
              <a:rPr lang="en-ID" sz="2400" smtClean="0">
                <a:sym typeface="Symbol" panose="05050102010706020507" pitchFamily="18" charset="2"/>
              </a:rPr>
              <a:t>Nilai </a:t>
            </a:r>
            <a:r>
              <a:rPr lang="en-ID" sz="2400">
                <a:sym typeface="Symbol" panose="05050102010706020507" pitchFamily="18" charset="2"/>
              </a:rPr>
              <a:t> </a:t>
            </a:r>
            <a:r>
              <a:rPr lang="en-ID" sz="2400" smtClean="0">
                <a:sym typeface="Symbol" panose="05050102010706020507" pitchFamily="18" charset="2"/>
              </a:rPr>
              <a:t>z</a:t>
            </a:r>
            <a:r>
              <a:rPr lang="en-ID" sz="2400" baseline="-25000" smtClean="0">
                <a:sym typeface="Symbol" panose="05050102010706020507" pitchFamily="18" charset="2"/>
              </a:rPr>
              <a:t>5</a:t>
            </a:r>
            <a:r>
              <a:rPr lang="en-ID" sz="2400" smtClean="0">
                <a:sym typeface="Symbol" panose="05050102010706020507" pitchFamily="18" charset="2"/>
              </a:rPr>
              <a:t>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22470" y="3400272"/>
            <a:ext cx="4308292" cy="2453990"/>
            <a:chOff x="764318" y="2433320"/>
            <a:chExt cx="4785930" cy="2726051"/>
          </a:xfrm>
        </p:grpSpPr>
        <p:cxnSp>
          <p:nvCxnSpPr>
            <p:cNvPr id="5" name="Straight Connector 4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64318" y="2433320"/>
              <a:ext cx="4785930" cy="2726051"/>
              <a:chOff x="764318" y="2506890"/>
              <a:chExt cx="4785930" cy="272605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764318" y="2560543"/>
                <a:ext cx="4785930" cy="2672398"/>
                <a:chOff x="716340" y="2329315"/>
                <a:chExt cx="4785930" cy="2672398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413521" y="2329315"/>
                  <a:ext cx="0" cy="232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301980" y="4540048"/>
                  <a:ext cx="4194506" cy="15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2156059" y="2773940"/>
                  <a:ext cx="2262237" cy="174183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1413522" y="2773940"/>
                  <a:ext cx="74253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5400000" flipH="1" flipV="1">
                  <a:off x="1255279" y="3656611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1988253" y="4540048"/>
                  <a:ext cx="6511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500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197580" y="4515772"/>
                  <a:ext cx="8066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1200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16340" y="3177943"/>
                  <a:ext cx="744697" cy="512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514350" indent="-514350">
                    <a:buNone/>
                  </a:pPr>
                  <a:r>
                    <a:rPr lang="en-US" sz="240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</a:t>
                  </a:r>
                  <a:r>
                    <a:rPr lang="en-US" sz="2400" smtClean="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(z)</a:t>
                  </a:r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161797" y="4034982"/>
                  <a:ext cx="340473" cy="512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z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108136" y="4428669"/>
                  <a:ext cx="328497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08135" y="251071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 flipH="1">
                <a:off x="1464741" y="3006006"/>
                <a:ext cx="73929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702057" y="2506890"/>
                <a:ext cx="973982" cy="376088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LAMBAT</a:t>
                </a:r>
                <a:endParaRPr lang="en-ID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flipH="1">
              <a:off x="2180746" y="2930611"/>
              <a:ext cx="2250132" cy="176764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07331" y="2451272"/>
              <a:ext cx="763502" cy="3760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CEPAT</a:t>
              </a:r>
              <a:endParaRPr lang="en-ID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875164" y="5802576"/>
                <a:ext cx="3810990" cy="971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𝐶𝐸𝑃𝐴𝑇</m:t>
                          </m:r>
                        </m:sub>
                      </m:sSub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D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−500</m:t>
                                  </m:r>
                                </m:num>
                                <m:den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1200−500</m:t>
                                  </m:r>
                                </m:den>
                              </m:f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;       500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≤1200</m:t>
                              </m:r>
                            </m:e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≥1200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140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164" y="5802576"/>
                <a:ext cx="3810990" cy="9710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495438" y="5062173"/>
                <a:ext cx="4946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𝑝𝑎𝑘𝑎𝑖𝑎𝑛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+4∗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𝑘𝑒𝑘𝑜𝑡𝑜𝑟𝑎𝑛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+100</m:t>
                      </m:r>
                    </m:oMath>
                  </m:oMathPara>
                </a14:m>
                <a:endParaRPr lang="en-ID" sz="200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38" y="5062173"/>
                <a:ext cx="4946098" cy="307777"/>
              </a:xfrm>
              <a:prstGeom prst="rect">
                <a:avLst/>
              </a:prstGeom>
              <a:blipFill>
                <a:blip r:embed="rId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13570" y="5861965"/>
                <a:ext cx="1268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40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ID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582</m:t>
                      </m:r>
                    </m:oMath>
                  </m:oMathPara>
                </a14:m>
                <a:endParaRPr lang="en-ID" sz="240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570" y="5861965"/>
                <a:ext cx="1268489" cy="369332"/>
              </a:xfrm>
              <a:prstGeom prst="rect">
                <a:avLst/>
              </a:prstGeom>
              <a:blipFill>
                <a:blip r:embed="rId7"/>
                <a:stretch>
                  <a:fillRect r="-1442" b="-8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17036" y="5462069"/>
                <a:ext cx="31079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 xmlns:m="http://schemas.openxmlformats.org/officeDocument/2006/math">
                    <m:r>
                      <a:rPr lang="en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=5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 ∗50+4 ∗58</m:t>
                    </m:r>
                  </m:oMath>
                </a14:m>
                <a:r>
                  <a:rPr lang="en-ID" sz="2000" smtClean="0"/>
                  <a:t> + 100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036" y="5462069"/>
                <a:ext cx="3107902" cy="307777"/>
              </a:xfrm>
              <a:prstGeom prst="rect">
                <a:avLst/>
              </a:prstGeom>
              <a:blipFill>
                <a:blip r:embed="rId8"/>
                <a:stretch>
                  <a:fillRect t="-26000" r="-4118" b="-52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1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052407"/>
          </a:xfrm>
        </p:spPr>
        <p:txBody>
          <a:bodyPr/>
          <a:lstStyle/>
          <a:p>
            <a:r>
              <a:rPr lang="en-ID" sz="2400"/>
              <a:t>[R6] Jika pakaian </a:t>
            </a:r>
            <a:r>
              <a:rPr lang="en-ID" sz="2400" b="1"/>
              <a:t>banyak</a:t>
            </a:r>
            <a:r>
              <a:rPr lang="en-ID" sz="2400"/>
              <a:t> dan kekotoran </a:t>
            </a:r>
            <a:r>
              <a:rPr lang="en-ID" sz="2400" b="1"/>
              <a:t>tinggi</a:t>
            </a:r>
            <a:r>
              <a:rPr lang="en-ID" sz="2400"/>
              <a:t>, maka putaran </a:t>
            </a:r>
            <a:r>
              <a:rPr lang="en-ID" sz="2400" b="1"/>
              <a:t>= 5 * pakaian + 5 * kekotoran + 3</a:t>
            </a:r>
            <a:r>
              <a:rPr lang="en-ID" sz="2400" b="1" smtClean="0"/>
              <a:t>00</a:t>
            </a:r>
          </a:p>
          <a:p>
            <a:pPr lvl="1"/>
            <a:r>
              <a:rPr lang="en-ID" sz="2400">
                <a:sym typeface="Symbol" panose="05050102010706020507" pitchFamily="18" charset="2"/>
              </a:rPr>
              <a:t>-</a:t>
            </a:r>
            <a:r>
              <a:rPr lang="en-ID" sz="2400" smtClean="0">
                <a:sym typeface="Symbol" panose="05050102010706020507" pitchFamily="18" charset="2"/>
              </a:rPr>
              <a:t>predikat</a:t>
            </a:r>
            <a:r>
              <a:rPr lang="en-ID" sz="2400" baseline="-25000" smtClean="0">
                <a:sym typeface="Symbol" panose="05050102010706020507" pitchFamily="18" charset="2"/>
              </a:rPr>
              <a:t>6</a:t>
            </a:r>
            <a:r>
              <a:rPr lang="en-ID" sz="2400" smtClean="0">
                <a:sym typeface="Symbol" panose="05050102010706020507" pitchFamily="18" charset="2"/>
              </a:rPr>
              <a:t>  	= </a:t>
            </a:r>
            <a:r>
              <a:rPr lang="en-ID" sz="2400">
                <a:sym typeface="Symbol" panose="05050102010706020507" pitchFamily="18" charset="2"/>
              </a:rPr>
              <a:t></a:t>
            </a:r>
            <a:r>
              <a:rPr lang="en-ID" sz="2400" baseline="-25000">
                <a:sym typeface="Symbol" panose="05050102010706020507" pitchFamily="18" charset="2"/>
              </a:rPr>
              <a:t>BANYAK</a:t>
            </a:r>
            <a:r>
              <a:rPr lang="en-ID" sz="2400">
                <a:sym typeface="Symbol" panose="05050102010706020507" pitchFamily="18" charset="2"/>
              </a:rPr>
              <a:t>(x)  </a:t>
            </a:r>
            <a:r>
              <a:rPr lang="en-ID" sz="2400" smtClean="0">
                <a:sym typeface="Symbol" panose="05050102010706020507" pitchFamily="18" charset="2"/>
              </a:rPr>
              <a:t></a:t>
            </a:r>
            <a:r>
              <a:rPr lang="en-ID" sz="2400" baseline="-25000" smtClean="0">
                <a:sym typeface="Symbol" panose="05050102010706020507" pitchFamily="18" charset="2"/>
              </a:rPr>
              <a:t>TINGGI</a:t>
            </a:r>
            <a:r>
              <a:rPr lang="en-ID" sz="2400" smtClean="0">
                <a:sym typeface="Symbol" panose="05050102010706020507" pitchFamily="18" charset="2"/>
              </a:rPr>
              <a:t>(x</a:t>
            </a:r>
            <a:r>
              <a:rPr lang="en-ID" sz="2400">
                <a:sym typeface="Symbol" panose="05050102010706020507" pitchFamily="18" charset="2"/>
              </a:rPr>
              <a:t>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	   	= min(</a:t>
            </a:r>
            <a:r>
              <a:rPr lang="en-ID" sz="2400" baseline="-25000">
                <a:sym typeface="Symbol" panose="05050102010706020507" pitchFamily="18" charset="2"/>
              </a:rPr>
              <a:t>BANYAK</a:t>
            </a:r>
            <a:r>
              <a:rPr lang="en-ID" sz="2400">
                <a:sym typeface="Symbol" panose="05050102010706020507" pitchFamily="18" charset="2"/>
              </a:rPr>
              <a:t>(50); </a:t>
            </a:r>
            <a:r>
              <a:rPr lang="en-ID" sz="2400" smtClean="0">
                <a:sym typeface="Symbol" panose="05050102010706020507" pitchFamily="18" charset="2"/>
              </a:rPr>
              <a:t></a:t>
            </a:r>
            <a:r>
              <a:rPr lang="en-ID" sz="2400" baseline="-25000" smtClean="0">
                <a:sym typeface="Symbol" panose="05050102010706020507" pitchFamily="18" charset="2"/>
              </a:rPr>
              <a:t>TINGGI</a:t>
            </a:r>
            <a:r>
              <a:rPr lang="en-ID" sz="2400" smtClean="0">
                <a:sym typeface="Symbol" panose="05050102010706020507" pitchFamily="18" charset="2"/>
              </a:rPr>
              <a:t>(58</a:t>
            </a:r>
            <a:r>
              <a:rPr lang="en-ID" sz="2400">
                <a:sym typeface="Symbol" panose="05050102010706020507" pitchFamily="18" charset="2"/>
              </a:rPr>
              <a:t>))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		= min(0,25; </a:t>
            </a:r>
            <a:r>
              <a:rPr lang="en-ID" sz="2400" smtClean="0">
                <a:sym typeface="Symbol" panose="05050102010706020507" pitchFamily="18" charset="2"/>
              </a:rPr>
              <a:t>0,80)</a:t>
            </a:r>
            <a:endParaRPr lang="en-ID" sz="2400">
              <a:sym typeface="Symbol" panose="05050102010706020507" pitchFamily="18" charset="2"/>
            </a:endParaRP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		= </a:t>
            </a:r>
            <a:r>
              <a:rPr lang="en-ID" sz="2400" smtClean="0">
                <a:sym typeface="Symbol" panose="05050102010706020507" pitchFamily="18" charset="2"/>
              </a:rPr>
              <a:t>0,25</a:t>
            </a:r>
          </a:p>
          <a:p>
            <a:pPr lvl="1"/>
            <a:r>
              <a:rPr lang="en-ID" sz="2400" smtClean="0">
                <a:sym typeface="Symbol" panose="05050102010706020507" pitchFamily="18" charset="2"/>
              </a:rPr>
              <a:t>Nilai </a:t>
            </a:r>
            <a:r>
              <a:rPr lang="en-ID" sz="2400">
                <a:sym typeface="Symbol" panose="05050102010706020507" pitchFamily="18" charset="2"/>
              </a:rPr>
              <a:t> </a:t>
            </a:r>
            <a:r>
              <a:rPr lang="en-ID" sz="2400" smtClean="0">
                <a:sym typeface="Symbol" panose="05050102010706020507" pitchFamily="18" charset="2"/>
              </a:rPr>
              <a:t>z</a:t>
            </a:r>
            <a:r>
              <a:rPr lang="en-ID" sz="2400" baseline="-25000">
                <a:sym typeface="Symbol" panose="05050102010706020507" pitchFamily="18" charset="2"/>
              </a:rPr>
              <a:t>6</a:t>
            </a:r>
            <a:r>
              <a:rPr lang="en-ID" sz="2400" smtClean="0">
                <a:sym typeface="Symbol" panose="05050102010706020507" pitchFamily="18" charset="2"/>
              </a:rPr>
              <a:t>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22470" y="3400272"/>
            <a:ext cx="4308292" cy="2453990"/>
            <a:chOff x="764318" y="2433320"/>
            <a:chExt cx="4785930" cy="2726051"/>
          </a:xfrm>
        </p:grpSpPr>
        <p:cxnSp>
          <p:nvCxnSpPr>
            <p:cNvPr id="5" name="Straight Connector 4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64318" y="2433320"/>
              <a:ext cx="4785930" cy="2726051"/>
              <a:chOff x="764318" y="2506890"/>
              <a:chExt cx="4785930" cy="272605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764318" y="2560543"/>
                <a:ext cx="4785930" cy="2672398"/>
                <a:chOff x="716340" y="2329315"/>
                <a:chExt cx="4785930" cy="2672398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413521" y="2329315"/>
                  <a:ext cx="0" cy="232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301980" y="4540048"/>
                  <a:ext cx="4194506" cy="15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2156059" y="2773940"/>
                  <a:ext cx="2262237" cy="174183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1413522" y="2773940"/>
                  <a:ext cx="74253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5400000" flipH="1" flipV="1">
                  <a:off x="1255279" y="3656611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1988253" y="4540048"/>
                  <a:ext cx="6511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500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197580" y="4515772"/>
                  <a:ext cx="8066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1200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16340" y="3177943"/>
                  <a:ext cx="744697" cy="512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514350" indent="-514350">
                    <a:buNone/>
                  </a:pPr>
                  <a:r>
                    <a:rPr lang="en-US" sz="240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</a:t>
                  </a:r>
                  <a:r>
                    <a:rPr lang="en-US" sz="2400" smtClean="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(z)</a:t>
                  </a:r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161797" y="4034982"/>
                  <a:ext cx="340473" cy="512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z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108136" y="4428669"/>
                  <a:ext cx="328497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08135" y="251071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 flipH="1">
                <a:off x="1464741" y="3006006"/>
                <a:ext cx="73929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702057" y="2506890"/>
                <a:ext cx="973982" cy="376088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LAMBAT</a:t>
                </a:r>
                <a:endParaRPr lang="en-ID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flipH="1">
              <a:off x="2180746" y="2930611"/>
              <a:ext cx="2250132" cy="176764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07331" y="2451272"/>
              <a:ext cx="763502" cy="3760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CEPAT</a:t>
              </a:r>
              <a:endParaRPr lang="en-ID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875164" y="5802576"/>
                <a:ext cx="3810990" cy="971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𝐶𝐸𝑃𝐴𝑇</m:t>
                          </m:r>
                        </m:sub>
                      </m:sSub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D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−500</m:t>
                                  </m:r>
                                </m:num>
                                <m:den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1200−500</m:t>
                                  </m:r>
                                </m:den>
                              </m:f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;       500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≤1200</m:t>
                              </m:r>
                            </m:e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≥1200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140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164" y="5802576"/>
                <a:ext cx="3810990" cy="9710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495438" y="5062173"/>
                <a:ext cx="50148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ID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𝑝𝑎𝑘𝑎𝑖𝑎𝑛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+5∗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𝑘𝑒𝑘𝑜𝑡𝑜𝑟𝑎𝑛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+100</m:t>
                      </m:r>
                    </m:oMath>
                  </m:oMathPara>
                </a14:m>
                <a:endParaRPr lang="en-ID" sz="2000" smtClean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38" y="5062173"/>
                <a:ext cx="5014899" cy="307777"/>
              </a:xfrm>
              <a:prstGeom prst="rect">
                <a:avLst/>
              </a:prstGeom>
              <a:blipFill>
                <a:blip r:embed="rId6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13570" y="5861965"/>
                <a:ext cx="1268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40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ID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840</m:t>
                      </m:r>
                    </m:oMath>
                  </m:oMathPara>
                </a14:m>
                <a:endParaRPr lang="en-ID" sz="240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570" y="5861965"/>
                <a:ext cx="1268489" cy="369332"/>
              </a:xfrm>
              <a:prstGeom prst="rect">
                <a:avLst/>
              </a:prstGeom>
              <a:blipFill>
                <a:blip r:embed="rId7"/>
                <a:stretch>
                  <a:fillRect r="-962" b="-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817036" y="5462069"/>
                <a:ext cx="31079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 xmlns:m="http://schemas.openxmlformats.org/officeDocument/2006/math">
                    <m:r>
                      <a:rPr lang="en-ID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=5</m:t>
                    </m:r>
                    <m:r>
                      <a:rPr lang="en-ID" sz="2000" b="0" i="1" smtClean="0">
                        <a:latin typeface="Cambria Math" panose="02040503050406030204" pitchFamily="18" charset="0"/>
                      </a:rPr>
                      <m:t> ∗50+5 ∗58</m:t>
                    </m:r>
                  </m:oMath>
                </a14:m>
                <a:r>
                  <a:rPr lang="en-ID" sz="2000" smtClean="0"/>
                  <a:t> + 300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036" y="5462069"/>
                <a:ext cx="3107902" cy="307777"/>
              </a:xfrm>
              <a:prstGeom prst="rect">
                <a:avLst/>
              </a:prstGeom>
              <a:blipFill>
                <a:blip r:embed="rId8"/>
                <a:stretch>
                  <a:fillRect t="-26000" r="-4118" b="-52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8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3. DEFUZZIFIKASI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smtClean="0"/>
              <a:t>Metode Average (rata-rata):</a:t>
            </a:r>
            <a:endParaRPr lang="en-ID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65428" y="2968646"/>
                <a:ext cx="3235501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ID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D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D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D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ID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𝑝𝑟𝑒𝑑𝑖𝑘𝑎𝑡</m:t>
                                  </m:r>
                                </m:e>
                                <m:sub>
                                  <m:r>
                                    <a:rPr lang="en-ID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ID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D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D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D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ID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ID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𝑝𝑟𝑒𝑑𝑖𝑘𝑎𝑡</m:t>
                                  </m:r>
                                </m:e>
                                <m:sub>
                                  <m:r>
                                    <a:rPr lang="en-ID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D" sz="24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428" y="2968646"/>
                <a:ext cx="3235501" cy="8102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38997" y="3980036"/>
                <a:ext cx="876772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 ∗500</m:t>
                              </m:r>
                            </m:e>
                          </m:d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0,20∗580</m:t>
                              </m:r>
                            </m:e>
                          </m:d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0,75∗780</m:t>
                              </m:r>
                            </m:e>
                          </m:d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0∗366</m:t>
                              </m:r>
                            </m:e>
                          </m:d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0,20∗582</m:t>
                              </m:r>
                            </m:e>
                          </m:d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+(0,25∗840)</m:t>
                          </m:r>
                        </m:num>
                        <m:den>
                          <m:d>
                            <m:d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+0,20+0,75+0+0,20+0,25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997" y="3980036"/>
                <a:ext cx="8767721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38997" y="4755733"/>
                <a:ext cx="2282613" cy="549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1027,4</m:t>
                          </m:r>
                        </m:num>
                        <m:den>
                          <m:r>
                            <a:rPr lang="en-ID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den>
                      </m:f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=733,85</m:t>
                      </m:r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997" y="4755733"/>
                <a:ext cx="2282613" cy="549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887311" y="5275848"/>
            <a:ext cx="6810703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b="1" u="sng" smtClean="0">
                <a:latin typeface="Calibri" panose="020F0502020204030204" pitchFamily="34" charset="0"/>
                <a:cs typeface="Calibri" panose="020F0502020204030204" pitchFamily="34" charset="0"/>
              </a:rPr>
              <a:t>Kesimpulan: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Jika banyaknya pakaian bernilai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dan tingkat kekotoran bernilai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58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, maka kecepatan putaran mesin cuci adalah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733,85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 734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7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TANTANGAN: TSK RULE-BASE GENERATION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Pembangunan aturan (rule) secara manual oleh pakar </a:t>
            </a:r>
            <a:r>
              <a:rPr lang="en-ID" smtClean="0">
                <a:sym typeface="Wingdings" panose="05000000000000000000" pitchFamily="2" charset="2"/>
              </a:rPr>
              <a:t> lama, sulit, tidak akurat</a:t>
            </a:r>
            <a:endParaRPr lang="en-ID" smtClean="0"/>
          </a:p>
          <a:p>
            <a:r>
              <a:rPr lang="en-ID" smtClean="0"/>
              <a:t>Pembangunan aturan (rule) berdasarkan data sets:</a:t>
            </a:r>
          </a:p>
          <a:p>
            <a:pPr lvl="1"/>
            <a:r>
              <a:rPr lang="en-ID" smtClean="0"/>
              <a:t>K-Means Clustering + Linear Regression</a:t>
            </a:r>
          </a:p>
          <a:p>
            <a:pPr lvl="1"/>
            <a:r>
              <a:rPr lang="en-ID" smtClean="0"/>
              <a:t>Fuzzy interpolation (TSK+)</a:t>
            </a:r>
          </a:p>
          <a:p>
            <a:pPr lvl="1"/>
            <a:r>
              <a:rPr lang="en-ID" smtClean="0"/>
              <a:t>Optimasi aturan dengan Algoritma Genetika </a:t>
            </a:r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93" y="4167353"/>
            <a:ext cx="7409618" cy="19543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5138" y="5912666"/>
            <a:ext cx="7103444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GB" smtClean="0"/>
              <a:t>Li et.al (2017). An </a:t>
            </a:r>
            <a:r>
              <a:rPr lang="en-GB"/>
              <a:t>extended Takagi–Sugeno–Kang inference system (TSK+)</a:t>
            </a:r>
          </a:p>
          <a:p>
            <a:r>
              <a:rPr lang="en-GB"/>
              <a:t>with fuzzy interpolation and its rule </a:t>
            </a:r>
            <a:r>
              <a:rPr lang="en-GB"/>
              <a:t>base </a:t>
            </a:r>
            <a:r>
              <a:rPr lang="en-GB" smtClean="0"/>
              <a:t>generation </a:t>
            </a:r>
            <a:r>
              <a:rPr lang="en-ID" smtClean="0">
                <a:hlinkClick r:id="rId3"/>
              </a:rPr>
              <a:t>https</a:t>
            </a:r>
            <a:r>
              <a:rPr lang="en-ID">
                <a:hlinkClick r:id="rId3"/>
              </a:rPr>
              <a:t>://</a:t>
            </a:r>
            <a:r>
              <a:rPr lang="en-ID" smtClean="0">
                <a:hlinkClick r:id="rId3"/>
              </a:rPr>
              <a:t>link.springer.com/content/pdf/10.1007/s00500-017-2925-8.pdf</a:t>
            </a:r>
            <a:r>
              <a:rPr lang="en-ID" smtClean="0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574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TSUKAMOTO – MAMDANI – SUGENO </a:t>
            </a:r>
            <a:endParaRPr lang="en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609690"/>
              </p:ext>
            </p:extLst>
          </p:nvPr>
        </p:nvGraphicFramePr>
        <p:xfrm>
          <a:off x="1023938" y="2286000"/>
          <a:ext cx="10306216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2738">
                  <a:extLst>
                    <a:ext uri="{9D8B030D-6E8A-4147-A177-3AD203B41FA5}">
                      <a16:colId xmlns:a16="http://schemas.microsoft.com/office/drawing/2014/main" val="621411848"/>
                    </a:ext>
                  </a:extLst>
                </a:gridCol>
                <a:gridCol w="2659117">
                  <a:extLst>
                    <a:ext uri="{9D8B030D-6E8A-4147-A177-3AD203B41FA5}">
                      <a16:colId xmlns:a16="http://schemas.microsoft.com/office/drawing/2014/main" val="3953190638"/>
                    </a:ext>
                  </a:extLst>
                </a:gridCol>
                <a:gridCol w="2469931">
                  <a:extLst>
                    <a:ext uri="{9D8B030D-6E8A-4147-A177-3AD203B41FA5}">
                      <a16:colId xmlns:a16="http://schemas.microsoft.com/office/drawing/2014/main" val="2581897426"/>
                    </a:ext>
                  </a:extLst>
                </a:gridCol>
                <a:gridCol w="2974430">
                  <a:extLst>
                    <a:ext uri="{9D8B030D-6E8A-4147-A177-3AD203B41FA5}">
                      <a16:colId xmlns:a16="http://schemas.microsoft.com/office/drawing/2014/main" val="257422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D" sz="2400" smtClean="0"/>
                        <a:t>PROSES</a:t>
                      </a:r>
                      <a:endParaRPr lang="en-ID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smtClean="0"/>
                        <a:t>TSUKAMOTO</a:t>
                      </a:r>
                      <a:endParaRPr lang="en-ID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smtClean="0"/>
                        <a:t>MAMDANI</a:t>
                      </a:r>
                      <a:endParaRPr lang="en-ID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smtClean="0"/>
                        <a:t>SUGENO</a:t>
                      </a:r>
                      <a:endParaRPr lang="en-ID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83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 b="1" smtClean="0"/>
                        <a:t>Fuzzifikasi</a:t>
                      </a:r>
                      <a:endParaRPr lang="en-ID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smtClean="0"/>
                        <a:t>Derajat keanggotaan</a:t>
                      </a:r>
                      <a:endParaRPr lang="en-ID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400" smtClean="0"/>
                        <a:t>Derajat keanggotaan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400" smtClean="0"/>
                        <a:t>Derajat keanggotaan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17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 b="1" smtClean="0"/>
                        <a:t>Aturan Inferensi</a:t>
                      </a:r>
                      <a:endParaRPr lang="en-ID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smtClean="0"/>
                        <a:t>IF x1=A o x2=B o… THEN z=C</a:t>
                      </a:r>
                      <a:endParaRPr lang="en-ID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smtClean="0"/>
                        <a:t>IF x1=A o x2=B o… THEN z=C</a:t>
                      </a:r>
                      <a:endParaRPr lang="en-ID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400" smtClean="0"/>
                        <a:t>IF x1=A o x2=B o… THEN z=</a:t>
                      </a:r>
                      <a:r>
                        <a:rPr lang="en-ID" sz="2400" baseline="0" smtClean="0"/>
                        <a:t> f(x1, x2,…)</a:t>
                      </a:r>
                      <a:endParaRPr lang="en-ID" sz="24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2400" b="1" smtClean="0"/>
                        <a:t>Defuzzifikasi</a:t>
                      </a:r>
                      <a:endParaRPr lang="en-ID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smtClean="0"/>
                        <a:t>Average (rata-rata)</a:t>
                      </a:r>
                      <a:endParaRPr lang="en-ID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smtClean="0"/>
                        <a:t>Centroid (CoA)</a:t>
                      </a:r>
                      <a:endParaRPr lang="en-ID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2400" smtClean="0"/>
                        <a:t>Average (rata-rata)</a:t>
                      </a:r>
                      <a:endParaRPr lang="en-ID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672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2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VIDEO selanjutnya….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06414"/>
            <a:ext cx="12191999" cy="138211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4400" smtClean="0"/>
              <a:t>Implementasi Sistem Inferensi Fuzzy </a:t>
            </a:r>
            <a:br>
              <a:rPr lang="en-ID" sz="4400" smtClean="0"/>
            </a:br>
            <a:r>
              <a:rPr lang="en-ID" sz="4400" smtClean="0"/>
              <a:t>di </a:t>
            </a:r>
            <a:r>
              <a:rPr lang="en-ID" sz="4400" b="1" smtClean="0"/>
              <a:t>MATLAB</a:t>
            </a:r>
            <a:r>
              <a:rPr lang="en-ID" sz="4400" smtClean="0"/>
              <a:t> dan </a:t>
            </a:r>
            <a:r>
              <a:rPr lang="en-ID" sz="4400" b="1" smtClean="0"/>
              <a:t>FISPRO</a:t>
            </a:r>
            <a:endParaRPr lang="en-ID" sz="4400" b="1"/>
          </a:p>
        </p:txBody>
      </p:sp>
      <p:pic>
        <p:nvPicPr>
          <p:cNvPr id="2050" name="Picture 2" descr="https://www.fispro.org/files/sidebar/fispro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350833"/>
            <a:ext cx="2335924" cy="211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47" y="4350833"/>
            <a:ext cx="2417381" cy="24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Terima Kasih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46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5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SISTEM INFERENSI FUZZY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Sistem inferensi fuzzy adalah cara memetakan ruang input menuju ruang output menggunakan logika fuzzy</a:t>
            </a:r>
            <a:endParaRPr lang="en-ID" sz="2800"/>
          </a:p>
        </p:txBody>
      </p:sp>
      <p:grpSp>
        <p:nvGrpSpPr>
          <p:cNvPr id="10" name="Group 9"/>
          <p:cNvGrpSpPr/>
          <p:nvPr/>
        </p:nvGrpSpPr>
        <p:grpSpPr>
          <a:xfrm>
            <a:off x="1126156" y="3796203"/>
            <a:ext cx="9355756" cy="2776889"/>
            <a:chOff x="1126156" y="3796203"/>
            <a:chExt cx="9355756" cy="2776889"/>
          </a:xfrm>
        </p:grpSpPr>
        <p:sp>
          <p:nvSpPr>
            <p:cNvPr id="4" name="Oval 3"/>
            <p:cNvSpPr/>
            <p:nvPr/>
          </p:nvSpPr>
          <p:spPr>
            <a:xfrm>
              <a:off x="1126156" y="3850105"/>
              <a:ext cx="1126156" cy="6256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>
                  <a:solidFill>
                    <a:srgbClr val="FF0000"/>
                  </a:solidFill>
                </a:rPr>
                <a:t>INPUT</a:t>
              </a:r>
              <a:endParaRPr lang="en-ID">
                <a:solidFill>
                  <a:srgbClr val="FF0000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33575" y="3797166"/>
              <a:ext cx="1645920" cy="731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/>
                <a:t>Fuzzifikasi</a:t>
              </a:r>
              <a:endParaRPr lang="en-ID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860758" y="3796203"/>
              <a:ext cx="1645920" cy="731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/>
                <a:t>Inferensi</a:t>
              </a:r>
              <a:endParaRPr lang="en-ID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987941" y="3796203"/>
              <a:ext cx="1645920" cy="731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/>
                <a:t>Defuzzifikasi</a:t>
              </a:r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9115124" y="3852992"/>
              <a:ext cx="1366788" cy="6256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>
                  <a:solidFill>
                    <a:srgbClr val="FF0000"/>
                  </a:solidFill>
                </a:rPr>
                <a:t>OUTPUT</a:t>
              </a:r>
              <a:endParaRPr lang="en-ID">
                <a:solidFill>
                  <a:srgbClr val="FF0000"/>
                </a:solidFill>
              </a:endParaRPr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4100362" y="5331434"/>
              <a:ext cx="3166711" cy="124165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/>
                <a:t>Basis Pengetahuan</a:t>
              </a:r>
              <a:endParaRPr lang="en-ID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290814" y="4062581"/>
              <a:ext cx="413886" cy="198763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417996" y="4062580"/>
              <a:ext cx="413886" cy="198763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6545179" y="4062580"/>
              <a:ext cx="413886" cy="198763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8672361" y="4062579"/>
              <a:ext cx="413886" cy="198763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18033" y="4553232"/>
              <a:ext cx="4393933" cy="927876"/>
              <a:chOff x="3518033" y="4553232"/>
              <a:chExt cx="4393933" cy="927876"/>
            </a:xfrm>
          </p:grpSpPr>
          <p:sp>
            <p:nvSpPr>
              <p:cNvPr id="16" name="Bent-Up Arrow 15"/>
              <p:cNvSpPr/>
              <p:nvPr/>
            </p:nvSpPr>
            <p:spPr>
              <a:xfrm>
                <a:off x="5746282" y="4553232"/>
                <a:ext cx="2165684" cy="346028"/>
              </a:xfrm>
              <a:prstGeom prst="bentUpArrow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Bent-Up Arrow 16"/>
              <p:cNvSpPr/>
              <p:nvPr/>
            </p:nvSpPr>
            <p:spPr>
              <a:xfrm flipH="1">
                <a:off x="3518033" y="4554435"/>
                <a:ext cx="2165684" cy="346028"/>
              </a:xfrm>
              <a:prstGeom prst="bentUpArrow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8" name="Down Arrow 17"/>
              <p:cNvSpPr/>
              <p:nvPr/>
            </p:nvSpPr>
            <p:spPr>
              <a:xfrm flipV="1">
                <a:off x="5611528" y="4553232"/>
                <a:ext cx="206943" cy="927876"/>
              </a:xfrm>
              <a:prstGeom prst="downArrow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71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SISTEM INFERENSI FUZZY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b="1" smtClean="0"/>
              <a:t>Basis pengetahuan</a:t>
            </a:r>
            <a:r>
              <a:rPr lang="en-ID" sz="2800" smtClean="0"/>
              <a:t> adalah kumpulan aturan (rule) dalam bentuk pernyataan if-then yang dibuat oleh pakar</a:t>
            </a:r>
            <a:endParaRPr lang="en-ID" sz="2800"/>
          </a:p>
        </p:txBody>
      </p:sp>
      <p:sp>
        <p:nvSpPr>
          <p:cNvPr id="4" name="Oval 3"/>
          <p:cNvSpPr/>
          <p:nvPr/>
        </p:nvSpPr>
        <p:spPr>
          <a:xfrm>
            <a:off x="1126156" y="3850105"/>
            <a:ext cx="1126156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INPUT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33575" y="3797166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Fuzzifikasi</a:t>
            </a:r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4860758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Inferensi</a:t>
            </a:r>
            <a:endParaRPr lang="en-ID"/>
          </a:p>
        </p:txBody>
      </p:sp>
      <p:sp>
        <p:nvSpPr>
          <p:cNvPr id="7" name="Rounded Rectangle 6"/>
          <p:cNvSpPr/>
          <p:nvPr/>
        </p:nvSpPr>
        <p:spPr>
          <a:xfrm>
            <a:off x="6987941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Defuzzifikasi</a:t>
            </a:r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9115124" y="3852992"/>
            <a:ext cx="1366788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OUTPUT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4100362" y="5331434"/>
            <a:ext cx="3166711" cy="1241658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Basis Pengetahuan</a:t>
            </a:r>
            <a:endParaRPr lang="en-ID"/>
          </a:p>
        </p:txBody>
      </p:sp>
      <p:sp>
        <p:nvSpPr>
          <p:cNvPr id="12" name="Right Arrow 11"/>
          <p:cNvSpPr/>
          <p:nvPr/>
        </p:nvSpPr>
        <p:spPr>
          <a:xfrm>
            <a:off x="2290814" y="4062581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ight Arrow 12"/>
          <p:cNvSpPr/>
          <p:nvPr/>
        </p:nvSpPr>
        <p:spPr>
          <a:xfrm>
            <a:off x="4417996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ight Arrow 13"/>
          <p:cNvSpPr/>
          <p:nvPr/>
        </p:nvSpPr>
        <p:spPr>
          <a:xfrm>
            <a:off x="6545179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ight Arrow 14"/>
          <p:cNvSpPr/>
          <p:nvPr/>
        </p:nvSpPr>
        <p:spPr>
          <a:xfrm>
            <a:off x="8672361" y="4062579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Bent-Up Arrow 15"/>
          <p:cNvSpPr/>
          <p:nvPr/>
        </p:nvSpPr>
        <p:spPr>
          <a:xfrm>
            <a:off x="5746282" y="4553232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Bent-Up Arrow 16"/>
          <p:cNvSpPr/>
          <p:nvPr/>
        </p:nvSpPr>
        <p:spPr>
          <a:xfrm flipH="1">
            <a:off x="3518033" y="4554435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Down Arrow 17"/>
          <p:cNvSpPr/>
          <p:nvPr/>
        </p:nvSpPr>
        <p:spPr>
          <a:xfrm flipV="1">
            <a:off x="5611528" y="4553232"/>
            <a:ext cx="206943" cy="927876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58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SISTEM INFERENSI FUZZY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r>
              <a:rPr lang="en-ID" sz="2800" b="1" smtClean="0"/>
              <a:t>Fuzzifikasi </a:t>
            </a:r>
            <a:r>
              <a:rPr lang="en-ID" sz="2800" smtClean="0"/>
              <a:t>merupakan proses mengubah input sistem yang mempunyai nilai tegas (crips) menjadi variabel linguistik (fuzzy) menggunakan fungsi keanggotaan yang disimpan pada basis pengetahuan</a:t>
            </a:r>
            <a:endParaRPr lang="en-ID" sz="2800"/>
          </a:p>
        </p:txBody>
      </p:sp>
      <p:sp>
        <p:nvSpPr>
          <p:cNvPr id="4" name="Oval 3"/>
          <p:cNvSpPr/>
          <p:nvPr/>
        </p:nvSpPr>
        <p:spPr>
          <a:xfrm>
            <a:off x="1126156" y="3850105"/>
            <a:ext cx="1126156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INPUT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33575" y="3797166"/>
            <a:ext cx="1645920" cy="7315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Fuzzifikasi</a:t>
            </a:r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4860758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Inferensi</a:t>
            </a:r>
            <a:endParaRPr lang="en-ID"/>
          </a:p>
        </p:txBody>
      </p:sp>
      <p:sp>
        <p:nvSpPr>
          <p:cNvPr id="7" name="Rounded Rectangle 6"/>
          <p:cNvSpPr/>
          <p:nvPr/>
        </p:nvSpPr>
        <p:spPr>
          <a:xfrm>
            <a:off x="6987941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Defuzzifikasi</a:t>
            </a:r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9115124" y="3852992"/>
            <a:ext cx="1366788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OUTPUT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4100362" y="5331434"/>
            <a:ext cx="3166711" cy="12416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Basis Pengetahuan</a:t>
            </a:r>
            <a:endParaRPr lang="en-ID"/>
          </a:p>
        </p:txBody>
      </p:sp>
      <p:sp>
        <p:nvSpPr>
          <p:cNvPr id="12" name="Right Arrow 11"/>
          <p:cNvSpPr/>
          <p:nvPr/>
        </p:nvSpPr>
        <p:spPr>
          <a:xfrm>
            <a:off x="2290814" y="4062581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ight Arrow 12"/>
          <p:cNvSpPr/>
          <p:nvPr/>
        </p:nvSpPr>
        <p:spPr>
          <a:xfrm>
            <a:off x="4417996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ight Arrow 13"/>
          <p:cNvSpPr/>
          <p:nvPr/>
        </p:nvSpPr>
        <p:spPr>
          <a:xfrm>
            <a:off x="6545179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ight Arrow 14"/>
          <p:cNvSpPr/>
          <p:nvPr/>
        </p:nvSpPr>
        <p:spPr>
          <a:xfrm>
            <a:off x="8672361" y="4062579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Bent-Up Arrow 15"/>
          <p:cNvSpPr/>
          <p:nvPr/>
        </p:nvSpPr>
        <p:spPr>
          <a:xfrm>
            <a:off x="5746282" y="4553232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Bent-Up Arrow 16"/>
          <p:cNvSpPr/>
          <p:nvPr/>
        </p:nvSpPr>
        <p:spPr>
          <a:xfrm flipH="1">
            <a:off x="3518033" y="4554435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Down Arrow 17"/>
          <p:cNvSpPr/>
          <p:nvPr/>
        </p:nvSpPr>
        <p:spPr>
          <a:xfrm flipV="1">
            <a:off x="5611528" y="4553232"/>
            <a:ext cx="206943" cy="927876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90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SISTEM INFERENSI FUZZY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r>
              <a:rPr lang="en-ID" sz="2800" b="1" smtClean="0"/>
              <a:t>Inferensi </a:t>
            </a:r>
            <a:r>
              <a:rPr lang="en-ID" sz="2800" smtClean="0"/>
              <a:t>merupakan proses mengubah input fuzzy menjadi output fuzzy dengan cara mengikuti </a:t>
            </a:r>
            <a:r>
              <a:rPr lang="en-ID" sz="2800" b="1" smtClean="0"/>
              <a:t>aturan-aturan (if-then) </a:t>
            </a:r>
            <a:r>
              <a:rPr lang="en-ID" sz="2800" smtClean="0"/>
              <a:t>yang telah ditetapkan pada Basis Pengetahuan fuzzy.</a:t>
            </a:r>
            <a:endParaRPr lang="en-ID" sz="2800"/>
          </a:p>
        </p:txBody>
      </p:sp>
      <p:sp>
        <p:nvSpPr>
          <p:cNvPr id="4" name="Oval 3"/>
          <p:cNvSpPr/>
          <p:nvPr/>
        </p:nvSpPr>
        <p:spPr>
          <a:xfrm>
            <a:off x="1126156" y="3850105"/>
            <a:ext cx="1126156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INPUT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33575" y="3797166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Fuzzifikasi</a:t>
            </a:r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4860758" y="3796203"/>
            <a:ext cx="1645920" cy="7315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Inferensi</a:t>
            </a:r>
            <a:endParaRPr lang="en-ID"/>
          </a:p>
        </p:txBody>
      </p:sp>
      <p:sp>
        <p:nvSpPr>
          <p:cNvPr id="7" name="Rounded Rectangle 6"/>
          <p:cNvSpPr/>
          <p:nvPr/>
        </p:nvSpPr>
        <p:spPr>
          <a:xfrm>
            <a:off x="6987941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Defuzzifikasi</a:t>
            </a:r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9115124" y="3852992"/>
            <a:ext cx="1366788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OUTPUT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4100362" y="5331434"/>
            <a:ext cx="3166711" cy="12416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Basis Pengetahuan</a:t>
            </a:r>
            <a:endParaRPr lang="en-ID"/>
          </a:p>
        </p:txBody>
      </p:sp>
      <p:sp>
        <p:nvSpPr>
          <p:cNvPr id="12" name="Right Arrow 11"/>
          <p:cNvSpPr/>
          <p:nvPr/>
        </p:nvSpPr>
        <p:spPr>
          <a:xfrm>
            <a:off x="2290814" y="4062581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ight Arrow 12"/>
          <p:cNvSpPr/>
          <p:nvPr/>
        </p:nvSpPr>
        <p:spPr>
          <a:xfrm>
            <a:off x="4417996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ight Arrow 13"/>
          <p:cNvSpPr/>
          <p:nvPr/>
        </p:nvSpPr>
        <p:spPr>
          <a:xfrm>
            <a:off x="6545179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ight Arrow 14"/>
          <p:cNvSpPr/>
          <p:nvPr/>
        </p:nvSpPr>
        <p:spPr>
          <a:xfrm>
            <a:off x="8672361" y="4062579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Bent-Up Arrow 15"/>
          <p:cNvSpPr/>
          <p:nvPr/>
        </p:nvSpPr>
        <p:spPr>
          <a:xfrm>
            <a:off x="5746282" y="4553232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Bent-Up Arrow 16"/>
          <p:cNvSpPr/>
          <p:nvPr/>
        </p:nvSpPr>
        <p:spPr>
          <a:xfrm flipH="1">
            <a:off x="3518033" y="4554435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Down Arrow 17"/>
          <p:cNvSpPr/>
          <p:nvPr/>
        </p:nvSpPr>
        <p:spPr>
          <a:xfrm flipV="1">
            <a:off x="5611528" y="4553232"/>
            <a:ext cx="206943" cy="927876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/>
          <p:cNvSpPr txBox="1"/>
          <p:nvPr/>
        </p:nvSpPr>
        <p:spPr>
          <a:xfrm>
            <a:off x="6112088" y="5095554"/>
            <a:ext cx="4098238" cy="830997"/>
          </a:xfrm>
          <a:prstGeom prst="wedgeRectCallout">
            <a:avLst>
              <a:gd name="adj1" fmla="val -42982"/>
              <a:gd name="adj2" fmla="val -96766"/>
            </a:avLst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ID" sz="2400" b="1" i="1" smtClean="0">
                <a:latin typeface="Calibri" panose="020F0502020204030204" pitchFamily="34" charset="0"/>
                <a:cs typeface="Calibri" panose="020F0502020204030204" pitchFamily="34" charset="0"/>
              </a:rPr>
              <a:t>antecedent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(kondisi)</a:t>
            </a:r>
          </a:p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ID" sz="2400" b="1" i="1" smtClean="0">
                <a:latin typeface="Calibri" panose="020F0502020204030204" pitchFamily="34" charset="0"/>
                <a:cs typeface="Calibri" panose="020F0502020204030204" pitchFamily="34" charset="0"/>
              </a:rPr>
              <a:t>concequent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(kesimpulan)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1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SISTEM INFERENSI FUZZY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r>
              <a:rPr lang="en-ID" sz="2800" b="1" smtClean="0"/>
              <a:t>Defuzzifikasi </a:t>
            </a:r>
            <a:r>
              <a:rPr lang="en-ID" sz="2800" smtClean="0"/>
              <a:t>merupakan proses mengubah hasil dari tahap inferensi menjadi output yang bernilai tegas (crips) menggunakan fungsi keanggotaan yang telah ditetapkan.</a:t>
            </a:r>
            <a:endParaRPr lang="en-ID" sz="2800"/>
          </a:p>
        </p:txBody>
      </p:sp>
      <p:sp>
        <p:nvSpPr>
          <p:cNvPr id="4" name="Oval 3"/>
          <p:cNvSpPr/>
          <p:nvPr/>
        </p:nvSpPr>
        <p:spPr>
          <a:xfrm>
            <a:off x="1126156" y="3850105"/>
            <a:ext cx="1126156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INPUT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33575" y="3797166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Fuzzifikasi</a:t>
            </a:r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4860758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Inferensi</a:t>
            </a:r>
            <a:endParaRPr lang="en-ID"/>
          </a:p>
        </p:txBody>
      </p:sp>
      <p:sp>
        <p:nvSpPr>
          <p:cNvPr id="7" name="Rounded Rectangle 6"/>
          <p:cNvSpPr/>
          <p:nvPr/>
        </p:nvSpPr>
        <p:spPr>
          <a:xfrm>
            <a:off x="6987941" y="3796203"/>
            <a:ext cx="1645920" cy="7315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Defuzzifikasi</a:t>
            </a:r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9115124" y="3852992"/>
            <a:ext cx="1366788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OUTPUT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4100362" y="5331434"/>
            <a:ext cx="3166711" cy="12416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Basis Pengetahuan</a:t>
            </a:r>
            <a:endParaRPr lang="en-ID"/>
          </a:p>
        </p:txBody>
      </p:sp>
      <p:sp>
        <p:nvSpPr>
          <p:cNvPr id="12" name="Right Arrow 11"/>
          <p:cNvSpPr/>
          <p:nvPr/>
        </p:nvSpPr>
        <p:spPr>
          <a:xfrm>
            <a:off x="2290814" y="4062581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ight Arrow 12"/>
          <p:cNvSpPr/>
          <p:nvPr/>
        </p:nvSpPr>
        <p:spPr>
          <a:xfrm>
            <a:off x="4417996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ight Arrow 13"/>
          <p:cNvSpPr/>
          <p:nvPr/>
        </p:nvSpPr>
        <p:spPr>
          <a:xfrm>
            <a:off x="6545179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ight Arrow 14"/>
          <p:cNvSpPr/>
          <p:nvPr/>
        </p:nvSpPr>
        <p:spPr>
          <a:xfrm>
            <a:off x="8672361" y="4062579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Bent-Up Arrow 15"/>
          <p:cNvSpPr/>
          <p:nvPr/>
        </p:nvSpPr>
        <p:spPr>
          <a:xfrm>
            <a:off x="5746282" y="4553232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Bent-Up Arrow 16"/>
          <p:cNvSpPr/>
          <p:nvPr/>
        </p:nvSpPr>
        <p:spPr>
          <a:xfrm flipH="1">
            <a:off x="3518033" y="4554435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Down Arrow 17"/>
          <p:cNvSpPr/>
          <p:nvPr/>
        </p:nvSpPr>
        <p:spPr>
          <a:xfrm flipV="1">
            <a:off x="5611528" y="4553232"/>
            <a:ext cx="206943" cy="927876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/>
          <p:cNvSpPr txBox="1"/>
          <p:nvPr/>
        </p:nvSpPr>
        <p:spPr>
          <a:xfrm>
            <a:off x="7810901" y="5121785"/>
            <a:ext cx="3617850" cy="1200329"/>
          </a:xfrm>
          <a:prstGeom prst="wedgeRectCallout">
            <a:avLst>
              <a:gd name="adj1" fmla="val -34519"/>
              <a:gd name="adj2" fmla="val -82853"/>
            </a:avLst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Metode: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Centroid (Center of Area)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2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808" y="4197096"/>
            <a:ext cx="2490192" cy="24901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CONTOH KASUS: MESIN CUCI OTOMATIS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8929169" cy="42245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D" sz="2800" smtClean="0"/>
              <a:t>Sebuah pabrik mesin cuci akan membuat sebuah </a:t>
            </a:r>
            <a:r>
              <a:rPr lang="en-ID" sz="2800" b="1" smtClean="0"/>
              <a:t>mesin cuci otomatis berbasis fuzzy</a:t>
            </a:r>
            <a:r>
              <a:rPr lang="en-ID" sz="2800" smtClean="0"/>
              <a:t> yang dapat mengatur </a:t>
            </a:r>
            <a:r>
              <a:rPr lang="en-ID" sz="2800" b="1" smtClean="0"/>
              <a:t>kecepatan putar</a:t>
            </a:r>
            <a:r>
              <a:rPr lang="en-ID" sz="2800" smtClean="0"/>
              <a:t> mesin berdasarkan </a:t>
            </a:r>
            <a:r>
              <a:rPr lang="en-ID" sz="2800" b="1" smtClean="0"/>
              <a:t>banyaknya pakaian </a:t>
            </a:r>
            <a:r>
              <a:rPr lang="en-ID" sz="2800" smtClean="0"/>
              <a:t>dan </a:t>
            </a:r>
            <a:r>
              <a:rPr lang="en-ID" sz="2800" b="1" smtClean="0"/>
              <a:t>tingkat kekotoran</a:t>
            </a:r>
            <a:r>
              <a:rPr lang="en-ID" sz="2800" smtClean="0"/>
              <a:t>. Mesin cuci telah dilengkapi dengan sensor yang dapat mendeteksi banyaknya pakaian dan tingkat kekotoran pakaian. Spesifikasinya sebagai berikut:</a:t>
            </a:r>
          </a:p>
          <a:p>
            <a:r>
              <a:rPr lang="en-ID" sz="2800" b="1" smtClean="0"/>
              <a:t>Kecepatan putar mesin </a:t>
            </a:r>
            <a:r>
              <a:rPr lang="en-ID" sz="2800" smtClean="0"/>
              <a:t>dalam pencucian minimal 500 rpm (lambat) dan maksimal 1200 rpm (cepat)</a:t>
            </a:r>
          </a:p>
          <a:p>
            <a:r>
              <a:rPr lang="en-ID" sz="2800" b="1" smtClean="0"/>
              <a:t>Banyaknya pakaian </a:t>
            </a:r>
            <a:r>
              <a:rPr lang="en-ID" sz="2800" smtClean="0"/>
              <a:t>dinyatakan dengan nilai 0-100 yang mana nilai &lt;= 40 termasuk sedikit dan &gt;= 80 termasuk banyak.</a:t>
            </a:r>
          </a:p>
          <a:p>
            <a:r>
              <a:rPr lang="en-ID" sz="2800" b="1" smtClean="0"/>
              <a:t>Tingkat kekotoran </a:t>
            </a:r>
            <a:r>
              <a:rPr lang="en-ID" sz="2800" smtClean="0"/>
              <a:t>dinyatakan dengan nilai 0-100 yang mana nilai 0-40 adalah rendah, 50 adalah sedang, dan 60-100 adalah tinggi.</a:t>
            </a:r>
            <a:endParaRPr lang="en-ID" sz="2800"/>
          </a:p>
        </p:txBody>
      </p:sp>
    </p:spTree>
    <p:extLst>
      <p:ext uri="{BB962C8B-B14F-4D97-AF65-F5344CB8AC3E}">
        <p14:creationId xmlns:p14="http://schemas.microsoft.com/office/powerpoint/2010/main" val="384498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CONTOH </a:t>
            </a:r>
            <a:r>
              <a:rPr lang="en-ID" smtClean="0"/>
              <a:t>KASUS: </a:t>
            </a:r>
            <a:r>
              <a:rPr lang="en-ID"/>
              <a:t>MESIN CUCI OTOMATIS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10736949" cy="32859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D" sz="2800" smtClean="0"/>
              <a:t>Berdasarkan berbagai pengujian terhadap prototype mesin, diperoleh aturan sebagai berikut:</a:t>
            </a:r>
          </a:p>
          <a:p>
            <a:r>
              <a:rPr lang="en-ID" sz="2800" smtClean="0"/>
              <a:t>[R1] Jika pakaian </a:t>
            </a:r>
            <a:r>
              <a:rPr lang="en-ID" sz="2800" b="1" smtClean="0"/>
              <a:t>sedikit</a:t>
            </a:r>
            <a:r>
              <a:rPr lang="en-ID" sz="2800" smtClean="0"/>
              <a:t> dan kekotoran </a:t>
            </a:r>
            <a:r>
              <a:rPr lang="en-ID" sz="2800" b="1" smtClean="0"/>
              <a:t>rendah</a:t>
            </a:r>
            <a:r>
              <a:rPr lang="en-ID" sz="2800" smtClean="0"/>
              <a:t>, maka putaran </a:t>
            </a:r>
            <a:r>
              <a:rPr lang="en-ID" sz="2800" b="1" smtClean="0"/>
              <a:t>= 500 rpm</a:t>
            </a:r>
          </a:p>
          <a:p>
            <a:r>
              <a:rPr lang="en-ID" sz="2800"/>
              <a:t>[</a:t>
            </a:r>
            <a:r>
              <a:rPr lang="en-ID" sz="2800" smtClean="0"/>
              <a:t>R2] </a:t>
            </a:r>
            <a:r>
              <a:rPr lang="en-ID" sz="2800"/>
              <a:t>Jika pakaian </a:t>
            </a:r>
            <a:r>
              <a:rPr lang="en-ID" sz="2800" b="1"/>
              <a:t>sedikit</a:t>
            </a:r>
            <a:r>
              <a:rPr lang="en-ID" sz="2800"/>
              <a:t> dan kekotoran </a:t>
            </a:r>
            <a:r>
              <a:rPr lang="en-ID" sz="2800" b="1" smtClean="0"/>
              <a:t>sedang</a:t>
            </a:r>
            <a:r>
              <a:rPr lang="en-ID" sz="2800" smtClean="0"/>
              <a:t>, </a:t>
            </a:r>
            <a:r>
              <a:rPr lang="en-ID" sz="2800"/>
              <a:t>maka putaran </a:t>
            </a:r>
            <a:r>
              <a:rPr lang="en-ID" sz="2800" b="1" smtClean="0"/>
              <a:t>= 10 * kekotoran + 100</a:t>
            </a:r>
          </a:p>
          <a:p>
            <a:r>
              <a:rPr lang="en-ID" sz="2800"/>
              <a:t>[</a:t>
            </a:r>
            <a:r>
              <a:rPr lang="en-ID" sz="2800" smtClean="0"/>
              <a:t>R3] </a:t>
            </a:r>
            <a:r>
              <a:rPr lang="en-ID" sz="2800"/>
              <a:t>Jika pakaian </a:t>
            </a:r>
            <a:r>
              <a:rPr lang="en-ID" sz="2800" b="1"/>
              <a:t>sedikit</a:t>
            </a:r>
            <a:r>
              <a:rPr lang="en-ID" sz="2800"/>
              <a:t> dan kekotoran </a:t>
            </a:r>
            <a:r>
              <a:rPr lang="en-ID" sz="2800" b="1" smtClean="0"/>
              <a:t>tinggi</a:t>
            </a:r>
            <a:r>
              <a:rPr lang="en-ID" sz="2800" smtClean="0"/>
              <a:t>, </a:t>
            </a:r>
            <a:r>
              <a:rPr lang="en-ID" sz="2800"/>
              <a:t>maka putaran </a:t>
            </a:r>
            <a:r>
              <a:rPr lang="en-ID" sz="2800" b="1" smtClean="0"/>
              <a:t>= 10 * kekotoran + 200</a:t>
            </a:r>
          </a:p>
          <a:p>
            <a:r>
              <a:rPr lang="en-ID" sz="2800"/>
              <a:t>[</a:t>
            </a:r>
            <a:r>
              <a:rPr lang="en-ID" sz="2800" smtClean="0"/>
              <a:t>R4] </a:t>
            </a:r>
            <a:r>
              <a:rPr lang="en-ID" sz="2800"/>
              <a:t>Jika pakaian </a:t>
            </a:r>
            <a:r>
              <a:rPr lang="en-ID" sz="2800" b="1" smtClean="0"/>
              <a:t>banyak</a:t>
            </a:r>
            <a:r>
              <a:rPr lang="en-ID" sz="2800" smtClean="0"/>
              <a:t> </a:t>
            </a:r>
            <a:r>
              <a:rPr lang="en-ID" sz="2800"/>
              <a:t>dan kekotoran </a:t>
            </a:r>
            <a:r>
              <a:rPr lang="en-ID" sz="2800" b="1"/>
              <a:t>rendah</a:t>
            </a:r>
            <a:r>
              <a:rPr lang="en-ID" sz="2800"/>
              <a:t>, maka putaran </a:t>
            </a:r>
            <a:r>
              <a:rPr lang="en-ID" sz="2800" b="1" smtClean="0"/>
              <a:t>= 5 * pakaian + 2*kekotoran</a:t>
            </a:r>
          </a:p>
          <a:p>
            <a:r>
              <a:rPr lang="en-ID" sz="2800"/>
              <a:t>[</a:t>
            </a:r>
            <a:r>
              <a:rPr lang="en-ID" sz="2800" smtClean="0"/>
              <a:t>R5] </a:t>
            </a:r>
            <a:r>
              <a:rPr lang="en-ID" sz="2800"/>
              <a:t>Jika pakaian </a:t>
            </a:r>
            <a:r>
              <a:rPr lang="en-ID" sz="2800" b="1" smtClean="0"/>
              <a:t>banyak</a:t>
            </a:r>
            <a:r>
              <a:rPr lang="en-ID" sz="2800" smtClean="0"/>
              <a:t> </a:t>
            </a:r>
            <a:r>
              <a:rPr lang="en-ID" sz="2800"/>
              <a:t>dan kekotoran </a:t>
            </a:r>
            <a:r>
              <a:rPr lang="en-ID" sz="2800" b="1" smtClean="0"/>
              <a:t>sedang</a:t>
            </a:r>
            <a:r>
              <a:rPr lang="en-ID" sz="2800" smtClean="0"/>
              <a:t>, </a:t>
            </a:r>
            <a:r>
              <a:rPr lang="en-ID" sz="2800"/>
              <a:t>maka putaran </a:t>
            </a:r>
            <a:r>
              <a:rPr lang="en-ID" sz="2800" b="1" smtClean="0"/>
              <a:t>= 5 * pakaian + 4 * kekotoran + 100</a:t>
            </a:r>
          </a:p>
          <a:p>
            <a:r>
              <a:rPr lang="en-ID" sz="2800"/>
              <a:t>[</a:t>
            </a:r>
            <a:r>
              <a:rPr lang="en-ID" sz="2800" smtClean="0"/>
              <a:t>R6] </a:t>
            </a:r>
            <a:r>
              <a:rPr lang="en-ID" sz="2800"/>
              <a:t>Jika pakaian </a:t>
            </a:r>
            <a:r>
              <a:rPr lang="en-ID" sz="2800" b="1" smtClean="0"/>
              <a:t>banyak</a:t>
            </a:r>
            <a:r>
              <a:rPr lang="en-ID" sz="2800" smtClean="0"/>
              <a:t> </a:t>
            </a:r>
            <a:r>
              <a:rPr lang="en-ID" sz="2800"/>
              <a:t>dan kekotoran </a:t>
            </a:r>
            <a:r>
              <a:rPr lang="en-ID" sz="2800" b="1" smtClean="0"/>
              <a:t>tinggi</a:t>
            </a:r>
            <a:r>
              <a:rPr lang="en-ID" sz="2800" smtClean="0"/>
              <a:t>, </a:t>
            </a:r>
            <a:r>
              <a:rPr lang="en-ID" sz="2800"/>
              <a:t>maka putaran </a:t>
            </a:r>
            <a:r>
              <a:rPr lang="en-ID" sz="2800" b="1" smtClean="0"/>
              <a:t>= 5 * pakaian + 5 * kekotoran + 300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0263" y="5360275"/>
            <a:ext cx="8681545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Berapa rpm kecepatan putar yang harus dihasilkan mesin jika pada proses pencucian ternyata banyaknya pakaian bernilai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dan tingkat kekotoran bernilai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58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63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11596</TotalTime>
  <Words>1158</Words>
  <Application>Microsoft Office PowerPoint</Application>
  <PresentationFormat>Widescreen</PresentationFormat>
  <Paragraphs>294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Bahnschrift SemiBold Condensed</vt:lpstr>
      <vt:lpstr>Bebas Neue Bold</vt:lpstr>
      <vt:lpstr>Bradley Hand ITC</vt:lpstr>
      <vt:lpstr>Calibri</vt:lpstr>
      <vt:lpstr>Cambria Math</vt:lpstr>
      <vt:lpstr>Courier New</vt:lpstr>
      <vt:lpstr>Symbol</vt:lpstr>
      <vt:lpstr>Tw Cen MT</vt:lpstr>
      <vt:lpstr>Tw Cen MT Condensed</vt:lpstr>
      <vt:lpstr>Wingdings</vt:lpstr>
      <vt:lpstr>Wingdings 3</vt:lpstr>
      <vt:lpstr>Integral</vt:lpstr>
      <vt:lpstr>PowerPoint Presentation</vt:lpstr>
      <vt:lpstr>KITA AKAN BELAJAR…</vt:lpstr>
      <vt:lpstr>SISTEM INFERENSI FUZZY</vt:lpstr>
      <vt:lpstr>SISTEM INFERENSI FUZZY</vt:lpstr>
      <vt:lpstr>SISTEM INFERENSI FUZZY</vt:lpstr>
      <vt:lpstr>SISTEM INFERENSI FUZZY</vt:lpstr>
      <vt:lpstr>SISTEM INFERENSI FUZZY</vt:lpstr>
      <vt:lpstr>CONTOH KASUS: MESIN CUCI OTOMATIS</vt:lpstr>
      <vt:lpstr>CONTOH KASUS: MESIN CUCI OTOMATIS</vt:lpstr>
      <vt:lpstr>METODE SUGENO / TAKAGI-SUGENO-KANG</vt:lpstr>
      <vt:lpstr>1. FUZZIFIKASI</vt:lpstr>
      <vt:lpstr>1. FUZZIFIKASI</vt:lpstr>
      <vt:lpstr>1. FUZZIFIKASI</vt:lpstr>
      <vt:lpstr>1. FUZZIFIKASI</vt:lpstr>
      <vt:lpstr>2. INFERENSI</vt:lpstr>
      <vt:lpstr>2. INFERENSI</vt:lpstr>
      <vt:lpstr>2. INFERENSI</vt:lpstr>
      <vt:lpstr>2. INFERENSI</vt:lpstr>
      <vt:lpstr>2. INFERENSI</vt:lpstr>
      <vt:lpstr>2. INFERENSI</vt:lpstr>
      <vt:lpstr>2. INFERENSI</vt:lpstr>
      <vt:lpstr>3. DEFUZZIFIKASI</vt:lpstr>
      <vt:lpstr>TANTANGAN: TSK RULE-BASE GENERATION</vt:lpstr>
      <vt:lpstr>TSUKAMOTO – MAMDANI – SUGENO </vt:lpstr>
      <vt:lpstr>VIDEO selanjutnya….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</dc:creator>
  <cp:lastModifiedBy>AS</cp:lastModifiedBy>
  <cp:revision>294</cp:revision>
  <dcterms:created xsi:type="dcterms:W3CDTF">2021-03-19T15:40:23Z</dcterms:created>
  <dcterms:modified xsi:type="dcterms:W3CDTF">2021-05-08T16:16:01Z</dcterms:modified>
</cp:coreProperties>
</file>