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1" r:id="rId1"/>
  </p:sldMasterIdLst>
  <p:notesMasterIdLst>
    <p:notesMasterId r:id="rId26"/>
  </p:notesMasterIdLst>
  <p:sldIdLst>
    <p:sldId id="307" r:id="rId2"/>
    <p:sldId id="258" r:id="rId3"/>
    <p:sldId id="312" r:id="rId4"/>
    <p:sldId id="313" r:id="rId5"/>
    <p:sldId id="314" r:id="rId6"/>
    <p:sldId id="315" r:id="rId7"/>
    <p:sldId id="316" r:id="rId8"/>
    <p:sldId id="283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06" r:id="rId24"/>
    <p:sldId id="27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E7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6DB8D0-9CF0-45BD-953D-074495E5E492}" type="doc">
      <dgm:prSet loTypeId="urn:microsoft.com/office/officeart/2005/8/layout/hierarchy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C62103-D802-48FE-AB4B-69D6AB443151}">
      <dgm:prSet/>
      <dgm:spPr/>
      <dgm:t>
        <a:bodyPr/>
        <a:lstStyle/>
        <a:p>
          <a:pPr rtl="0"/>
          <a:r>
            <a:rPr lang="en-ID" smtClean="0"/>
            <a:t>Sistem Inferensi Fuzzy</a:t>
          </a:r>
          <a:endParaRPr lang="en-ID"/>
        </a:p>
      </dgm:t>
    </dgm:pt>
    <dgm:pt modelId="{1ACD6F4F-16ED-40A3-9017-6A2C25F73239}" type="parTrans" cxnId="{B0F0186B-2C63-4748-92FC-4FF41BA8687E}">
      <dgm:prSet/>
      <dgm:spPr/>
      <dgm:t>
        <a:bodyPr/>
        <a:lstStyle/>
        <a:p>
          <a:endParaRPr lang="en-US"/>
        </a:p>
      </dgm:t>
    </dgm:pt>
    <dgm:pt modelId="{6605CB96-290C-4A9D-8453-EB17C965B02E}" type="sibTrans" cxnId="{B0F0186B-2C63-4748-92FC-4FF41BA8687E}">
      <dgm:prSet/>
      <dgm:spPr/>
      <dgm:t>
        <a:bodyPr/>
        <a:lstStyle/>
        <a:p>
          <a:endParaRPr lang="en-US"/>
        </a:p>
      </dgm:t>
    </dgm:pt>
    <dgm:pt modelId="{657CDA69-D1F5-4C6A-B109-7F5AC6D082AA}">
      <dgm:prSet/>
      <dgm:spPr/>
      <dgm:t>
        <a:bodyPr/>
        <a:lstStyle/>
        <a:p>
          <a:pPr rtl="0"/>
          <a:r>
            <a:rPr lang="en-ID" smtClean="0"/>
            <a:t>Metode Tsukamoto</a:t>
          </a:r>
          <a:endParaRPr lang="en-ID"/>
        </a:p>
      </dgm:t>
    </dgm:pt>
    <dgm:pt modelId="{DA576795-0C03-4924-8D9F-90C8F76325FA}" type="parTrans" cxnId="{9FC267B1-95D2-4973-B607-0E3F62F49039}">
      <dgm:prSet/>
      <dgm:spPr/>
      <dgm:t>
        <a:bodyPr/>
        <a:lstStyle/>
        <a:p>
          <a:endParaRPr lang="en-US"/>
        </a:p>
      </dgm:t>
    </dgm:pt>
    <dgm:pt modelId="{D719F085-9510-4DBE-9E29-4081DEDFE6D6}" type="sibTrans" cxnId="{9FC267B1-95D2-4973-B607-0E3F62F49039}">
      <dgm:prSet/>
      <dgm:spPr/>
      <dgm:t>
        <a:bodyPr/>
        <a:lstStyle/>
        <a:p>
          <a:endParaRPr lang="en-US"/>
        </a:p>
      </dgm:t>
    </dgm:pt>
    <dgm:pt modelId="{DA3F397E-A998-4987-A840-5C7111EC4FDD}">
      <dgm:prSet/>
      <dgm:spPr>
        <a:solidFill>
          <a:srgbClr val="FFFF00">
            <a:alpha val="90000"/>
          </a:srgbClr>
        </a:solidFill>
      </dgm:spPr>
      <dgm:t>
        <a:bodyPr/>
        <a:lstStyle/>
        <a:p>
          <a:pPr rtl="0"/>
          <a:r>
            <a:rPr lang="en-ID" smtClean="0"/>
            <a:t>Metode Mamdani</a:t>
          </a:r>
          <a:endParaRPr lang="en-ID"/>
        </a:p>
      </dgm:t>
    </dgm:pt>
    <dgm:pt modelId="{43FCD1AC-7BFB-4531-AFCA-15117FE661D5}" type="parTrans" cxnId="{FF17AF1C-67B2-46BB-9DD1-5E9F829D0A45}">
      <dgm:prSet/>
      <dgm:spPr/>
      <dgm:t>
        <a:bodyPr/>
        <a:lstStyle/>
        <a:p>
          <a:endParaRPr lang="en-US"/>
        </a:p>
      </dgm:t>
    </dgm:pt>
    <dgm:pt modelId="{08F385AA-3D27-44EC-8940-7A7A2ACDAC9F}" type="sibTrans" cxnId="{FF17AF1C-67B2-46BB-9DD1-5E9F829D0A45}">
      <dgm:prSet/>
      <dgm:spPr/>
      <dgm:t>
        <a:bodyPr/>
        <a:lstStyle/>
        <a:p>
          <a:endParaRPr lang="en-US"/>
        </a:p>
      </dgm:t>
    </dgm:pt>
    <dgm:pt modelId="{E6A3CB48-F7D1-49F0-A1EB-E1FA7C03DCEB}">
      <dgm:prSet/>
      <dgm:spPr/>
      <dgm:t>
        <a:bodyPr/>
        <a:lstStyle/>
        <a:p>
          <a:pPr rtl="0"/>
          <a:r>
            <a:rPr lang="en-ID" smtClean="0"/>
            <a:t>Metode Sugeno</a:t>
          </a:r>
          <a:endParaRPr lang="en-ID"/>
        </a:p>
      </dgm:t>
    </dgm:pt>
    <dgm:pt modelId="{B1DE12C9-6F29-41ED-B398-99ABE167AF9A}" type="parTrans" cxnId="{50206D8A-B972-408D-B7DC-35F12A23CD47}">
      <dgm:prSet/>
      <dgm:spPr/>
      <dgm:t>
        <a:bodyPr/>
        <a:lstStyle/>
        <a:p>
          <a:endParaRPr lang="en-US"/>
        </a:p>
      </dgm:t>
    </dgm:pt>
    <dgm:pt modelId="{1039B5A9-A2DB-42E1-B7C1-FBDC80DA28A2}" type="sibTrans" cxnId="{50206D8A-B972-408D-B7DC-35F12A23CD47}">
      <dgm:prSet/>
      <dgm:spPr/>
      <dgm:t>
        <a:bodyPr/>
        <a:lstStyle/>
        <a:p>
          <a:endParaRPr lang="en-US"/>
        </a:p>
      </dgm:t>
    </dgm:pt>
    <dgm:pt modelId="{BE6D5E32-3388-4723-B5C5-4899083D7B7F}" type="pres">
      <dgm:prSet presAssocID="{746DB8D0-9CF0-45BD-953D-074495E5E49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884E7B0-4A2A-4DEF-AC31-02DC25484749}" type="pres">
      <dgm:prSet presAssocID="{76C62103-D802-48FE-AB4B-69D6AB443151}" presName="hierRoot1" presStyleCnt="0"/>
      <dgm:spPr/>
    </dgm:pt>
    <dgm:pt modelId="{9678A643-A610-412C-8BC2-EE256D963947}" type="pres">
      <dgm:prSet presAssocID="{76C62103-D802-48FE-AB4B-69D6AB443151}" presName="composite" presStyleCnt="0"/>
      <dgm:spPr/>
    </dgm:pt>
    <dgm:pt modelId="{B516FD2B-D301-495B-A026-4F305E3AC8C7}" type="pres">
      <dgm:prSet presAssocID="{76C62103-D802-48FE-AB4B-69D6AB443151}" presName="background" presStyleLbl="node0" presStyleIdx="0" presStyleCnt="1"/>
      <dgm:spPr/>
    </dgm:pt>
    <dgm:pt modelId="{390BF5CA-0207-489F-A27C-A7494D71E904}" type="pres">
      <dgm:prSet presAssocID="{76C62103-D802-48FE-AB4B-69D6AB443151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D03188-5608-48C8-8344-001DAFE981DD}" type="pres">
      <dgm:prSet presAssocID="{76C62103-D802-48FE-AB4B-69D6AB443151}" presName="hierChild2" presStyleCnt="0"/>
      <dgm:spPr/>
    </dgm:pt>
    <dgm:pt modelId="{866B3177-D5D1-4E03-8E65-644CDECDE47D}" type="pres">
      <dgm:prSet presAssocID="{DA576795-0C03-4924-8D9F-90C8F76325FA}" presName="Name10" presStyleLbl="parChTrans1D2" presStyleIdx="0" presStyleCnt="3"/>
      <dgm:spPr/>
      <dgm:t>
        <a:bodyPr/>
        <a:lstStyle/>
        <a:p>
          <a:endParaRPr lang="en-US"/>
        </a:p>
      </dgm:t>
    </dgm:pt>
    <dgm:pt modelId="{CB0A1282-7090-42D9-986D-294092759901}" type="pres">
      <dgm:prSet presAssocID="{657CDA69-D1F5-4C6A-B109-7F5AC6D082AA}" presName="hierRoot2" presStyleCnt="0"/>
      <dgm:spPr/>
    </dgm:pt>
    <dgm:pt modelId="{04DF40F5-D897-44FF-9590-163FF32EB4DD}" type="pres">
      <dgm:prSet presAssocID="{657CDA69-D1F5-4C6A-B109-7F5AC6D082AA}" presName="composite2" presStyleCnt="0"/>
      <dgm:spPr/>
    </dgm:pt>
    <dgm:pt modelId="{00AB4EC3-370A-48DB-B4E5-10794A2FB6CD}" type="pres">
      <dgm:prSet presAssocID="{657CDA69-D1F5-4C6A-B109-7F5AC6D082AA}" presName="background2" presStyleLbl="node2" presStyleIdx="0" presStyleCnt="3"/>
      <dgm:spPr/>
    </dgm:pt>
    <dgm:pt modelId="{D99EE130-1B48-4A06-8D38-ACAFDEF630E8}" type="pres">
      <dgm:prSet presAssocID="{657CDA69-D1F5-4C6A-B109-7F5AC6D082AA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113838-877C-4931-BD0B-D4EACD6F6062}" type="pres">
      <dgm:prSet presAssocID="{657CDA69-D1F5-4C6A-B109-7F5AC6D082AA}" presName="hierChild3" presStyleCnt="0"/>
      <dgm:spPr/>
    </dgm:pt>
    <dgm:pt modelId="{552A4E6C-60D7-4E1A-9137-FEDA5DF57F8E}" type="pres">
      <dgm:prSet presAssocID="{43FCD1AC-7BFB-4531-AFCA-15117FE661D5}" presName="Name10" presStyleLbl="parChTrans1D2" presStyleIdx="1" presStyleCnt="3"/>
      <dgm:spPr/>
      <dgm:t>
        <a:bodyPr/>
        <a:lstStyle/>
        <a:p>
          <a:endParaRPr lang="en-US"/>
        </a:p>
      </dgm:t>
    </dgm:pt>
    <dgm:pt modelId="{741782D3-8912-45FB-AAB1-9756AB33B60C}" type="pres">
      <dgm:prSet presAssocID="{DA3F397E-A998-4987-A840-5C7111EC4FDD}" presName="hierRoot2" presStyleCnt="0"/>
      <dgm:spPr/>
    </dgm:pt>
    <dgm:pt modelId="{37766F30-47EB-4A34-9BC7-B36030321AF7}" type="pres">
      <dgm:prSet presAssocID="{DA3F397E-A998-4987-A840-5C7111EC4FDD}" presName="composite2" presStyleCnt="0"/>
      <dgm:spPr/>
    </dgm:pt>
    <dgm:pt modelId="{3BC52CEB-6F41-453E-A926-B8982ED73050}" type="pres">
      <dgm:prSet presAssocID="{DA3F397E-A998-4987-A840-5C7111EC4FDD}" presName="background2" presStyleLbl="node2" presStyleIdx="1" presStyleCnt="3"/>
      <dgm:spPr/>
    </dgm:pt>
    <dgm:pt modelId="{EEB0570B-EB62-4FE9-AC47-391341C086D0}" type="pres">
      <dgm:prSet presAssocID="{DA3F397E-A998-4987-A840-5C7111EC4FDD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E4DAEC7-1CFB-4EEB-9801-45CB2701D39B}" type="pres">
      <dgm:prSet presAssocID="{DA3F397E-A998-4987-A840-5C7111EC4FDD}" presName="hierChild3" presStyleCnt="0"/>
      <dgm:spPr/>
    </dgm:pt>
    <dgm:pt modelId="{E88B21D7-50E6-4C89-B4AD-FEC45636AD71}" type="pres">
      <dgm:prSet presAssocID="{B1DE12C9-6F29-41ED-B398-99ABE167AF9A}" presName="Name10" presStyleLbl="parChTrans1D2" presStyleIdx="2" presStyleCnt="3"/>
      <dgm:spPr/>
      <dgm:t>
        <a:bodyPr/>
        <a:lstStyle/>
        <a:p>
          <a:endParaRPr lang="en-US"/>
        </a:p>
      </dgm:t>
    </dgm:pt>
    <dgm:pt modelId="{11069B5B-E264-40F1-9F93-F94A774C84F4}" type="pres">
      <dgm:prSet presAssocID="{E6A3CB48-F7D1-49F0-A1EB-E1FA7C03DCEB}" presName="hierRoot2" presStyleCnt="0"/>
      <dgm:spPr/>
    </dgm:pt>
    <dgm:pt modelId="{75B251B5-AE09-4B3D-AEC6-0898880D50EA}" type="pres">
      <dgm:prSet presAssocID="{E6A3CB48-F7D1-49F0-A1EB-E1FA7C03DCEB}" presName="composite2" presStyleCnt="0"/>
      <dgm:spPr/>
    </dgm:pt>
    <dgm:pt modelId="{515E795C-BD4A-4D22-BF9E-9716590034EF}" type="pres">
      <dgm:prSet presAssocID="{E6A3CB48-F7D1-49F0-A1EB-E1FA7C03DCEB}" presName="background2" presStyleLbl="node2" presStyleIdx="2" presStyleCnt="3"/>
      <dgm:spPr/>
    </dgm:pt>
    <dgm:pt modelId="{67558476-E162-4462-B191-6F1F7D0C0500}" type="pres">
      <dgm:prSet presAssocID="{E6A3CB48-F7D1-49F0-A1EB-E1FA7C03DCEB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6E632D-D55B-48CB-BA47-19F1B20023E3}" type="pres">
      <dgm:prSet presAssocID="{E6A3CB48-F7D1-49F0-A1EB-E1FA7C03DCEB}" presName="hierChild3" presStyleCnt="0"/>
      <dgm:spPr/>
    </dgm:pt>
  </dgm:ptLst>
  <dgm:cxnLst>
    <dgm:cxn modelId="{FDCC39A1-839E-49B2-8383-A1F5254F5A77}" type="presOf" srcId="{43FCD1AC-7BFB-4531-AFCA-15117FE661D5}" destId="{552A4E6C-60D7-4E1A-9137-FEDA5DF57F8E}" srcOrd="0" destOrd="0" presId="urn:microsoft.com/office/officeart/2005/8/layout/hierarchy1"/>
    <dgm:cxn modelId="{C017FC64-3B1D-4E33-B05D-F8A9968F5A95}" type="presOf" srcId="{DA3F397E-A998-4987-A840-5C7111EC4FDD}" destId="{EEB0570B-EB62-4FE9-AC47-391341C086D0}" srcOrd="0" destOrd="0" presId="urn:microsoft.com/office/officeart/2005/8/layout/hierarchy1"/>
    <dgm:cxn modelId="{A46A3405-3BD3-41A7-AC6D-EA9BE3D0336E}" type="presOf" srcId="{657CDA69-D1F5-4C6A-B109-7F5AC6D082AA}" destId="{D99EE130-1B48-4A06-8D38-ACAFDEF630E8}" srcOrd="0" destOrd="0" presId="urn:microsoft.com/office/officeart/2005/8/layout/hierarchy1"/>
    <dgm:cxn modelId="{7964E452-DC62-4252-B618-322EDA2F514E}" type="presOf" srcId="{76C62103-D802-48FE-AB4B-69D6AB443151}" destId="{390BF5CA-0207-489F-A27C-A7494D71E904}" srcOrd="0" destOrd="0" presId="urn:microsoft.com/office/officeart/2005/8/layout/hierarchy1"/>
    <dgm:cxn modelId="{8F33C65F-AF59-4355-8810-64AAD5352D7F}" type="presOf" srcId="{B1DE12C9-6F29-41ED-B398-99ABE167AF9A}" destId="{E88B21D7-50E6-4C89-B4AD-FEC45636AD71}" srcOrd="0" destOrd="0" presId="urn:microsoft.com/office/officeart/2005/8/layout/hierarchy1"/>
    <dgm:cxn modelId="{FF17AF1C-67B2-46BB-9DD1-5E9F829D0A45}" srcId="{76C62103-D802-48FE-AB4B-69D6AB443151}" destId="{DA3F397E-A998-4987-A840-5C7111EC4FDD}" srcOrd="1" destOrd="0" parTransId="{43FCD1AC-7BFB-4531-AFCA-15117FE661D5}" sibTransId="{08F385AA-3D27-44EC-8940-7A7A2ACDAC9F}"/>
    <dgm:cxn modelId="{50206D8A-B972-408D-B7DC-35F12A23CD47}" srcId="{76C62103-D802-48FE-AB4B-69D6AB443151}" destId="{E6A3CB48-F7D1-49F0-A1EB-E1FA7C03DCEB}" srcOrd="2" destOrd="0" parTransId="{B1DE12C9-6F29-41ED-B398-99ABE167AF9A}" sibTransId="{1039B5A9-A2DB-42E1-B7C1-FBDC80DA28A2}"/>
    <dgm:cxn modelId="{6C02BD5B-0E1D-48DD-8B20-AD045ABE03D0}" type="presOf" srcId="{DA576795-0C03-4924-8D9F-90C8F76325FA}" destId="{866B3177-D5D1-4E03-8E65-644CDECDE47D}" srcOrd="0" destOrd="0" presId="urn:microsoft.com/office/officeart/2005/8/layout/hierarchy1"/>
    <dgm:cxn modelId="{DD9C8B4C-BEEA-482D-A618-33D208B6D1D3}" type="presOf" srcId="{E6A3CB48-F7D1-49F0-A1EB-E1FA7C03DCEB}" destId="{67558476-E162-4462-B191-6F1F7D0C0500}" srcOrd="0" destOrd="0" presId="urn:microsoft.com/office/officeart/2005/8/layout/hierarchy1"/>
    <dgm:cxn modelId="{9FC267B1-95D2-4973-B607-0E3F62F49039}" srcId="{76C62103-D802-48FE-AB4B-69D6AB443151}" destId="{657CDA69-D1F5-4C6A-B109-7F5AC6D082AA}" srcOrd="0" destOrd="0" parTransId="{DA576795-0C03-4924-8D9F-90C8F76325FA}" sibTransId="{D719F085-9510-4DBE-9E29-4081DEDFE6D6}"/>
    <dgm:cxn modelId="{05996463-CB27-41FC-81D7-9768E261136C}" type="presOf" srcId="{746DB8D0-9CF0-45BD-953D-074495E5E492}" destId="{BE6D5E32-3388-4723-B5C5-4899083D7B7F}" srcOrd="0" destOrd="0" presId="urn:microsoft.com/office/officeart/2005/8/layout/hierarchy1"/>
    <dgm:cxn modelId="{B0F0186B-2C63-4748-92FC-4FF41BA8687E}" srcId="{746DB8D0-9CF0-45BD-953D-074495E5E492}" destId="{76C62103-D802-48FE-AB4B-69D6AB443151}" srcOrd="0" destOrd="0" parTransId="{1ACD6F4F-16ED-40A3-9017-6A2C25F73239}" sibTransId="{6605CB96-290C-4A9D-8453-EB17C965B02E}"/>
    <dgm:cxn modelId="{613B7E25-98EF-4565-840F-D81CCFB0267D}" type="presParOf" srcId="{BE6D5E32-3388-4723-B5C5-4899083D7B7F}" destId="{9884E7B0-4A2A-4DEF-AC31-02DC25484749}" srcOrd="0" destOrd="0" presId="urn:microsoft.com/office/officeart/2005/8/layout/hierarchy1"/>
    <dgm:cxn modelId="{35DBEF71-32BC-4377-ADEF-23D33AD91D7F}" type="presParOf" srcId="{9884E7B0-4A2A-4DEF-AC31-02DC25484749}" destId="{9678A643-A610-412C-8BC2-EE256D963947}" srcOrd="0" destOrd="0" presId="urn:microsoft.com/office/officeart/2005/8/layout/hierarchy1"/>
    <dgm:cxn modelId="{D261070D-8E40-4959-98D7-80A294D97ABC}" type="presParOf" srcId="{9678A643-A610-412C-8BC2-EE256D963947}" destId="{B516FD2B-D301-495B-A026-4F305E3AC8C7}" srcOrd="0" destOrd="0" presId="urn:microsoft.com/office/officeart/2005/8/layout/hierarchy1"/>
    <dgm:cxn modelId="{E4815309-7FF3-4A36-BF82-71E22B1FFDE7}" type="presParOf" srcId="{9678A643-A610-412C-8BC2-EE256D963947}" destId="{390BF5CA-0207-489F-A27C-A7494D71E904}" srcOrd="1" destOrd="0" presId="urn:microsoft.com/office/officeart/2005/8/layout/hierarchy1"/>
    <dgm:cxn modelId="{F8F50456-AC46-4D3F-AA9B-869E35132D6D}" type="presParOf" srcId="{9884E7B0-4A2A-4DEF-AC31-02DC25484749}" destId="{CFD03188-5608-48C8-8344-001DAFE981DD}" srcOrd="1" destOrd="0" presId="urn:microsoft.com/office/officeart/2005/8/layout/hierarchy1"/>
    <dgm:cxn modelId="{F8C344E4-1BDB-4CF7-9F69-859A8A3D7266}" type="presParOf" srcId="{CFD03188-5608-48C8-8344-001DAFE981DD}" destId="{866B3177-D5D1-4E03-8E65-644CDECDE47D}" srcOrd="0" destOrd="0" presId="urn:microsoft.com/office/officeart/2005/8/layout/hierarchy1"/>
    <dgm:cxn modelId="{B9821929-B980-4EE8-A657-77FCD886B642}" type="presParOf" srcId="{CFD03188-5608-48C8-8344-001DAFE981DD}" destId="{CB0A1282-7090-42D9-986D-294092759901}" srcOrd="1" destOrd="0" presId="urn:microsoft.com/office/officeart/2005/8/layout/hierarchy1"/>
    <dgm:cxn modelId="{CDF44A7F-7667-49EA-AA12-E2781BFB8B22}" type="presParOf" srcId="{CB0A1282-7090-42D9-986D-294092759901}" destId="{04DF40F5-D897-44FF-9590-163FF32EB4DD}" srcOrd="0" destOrd="0" presId="urn:microsoft.com/office/officeart/2005/8/layout/hierarchy1"/>
    <dgm:cxn modelId="{83EEB696-60E2-4A21-8EB7-CE1F9DC8FF7C}" type="presParOf" srcId="{04DF40F5-D897-44FF-9590-163FF32EB4DD}" destId="{00AB4EC3-370A-48DB-B4E5-10794A2FB6CD}" srcOrd="0" destOrd="0" presId="urn:microsoft.com/office/officeart/2005/8/layout/hierarchy1"/>
    <dgm:cxn modelId="{08BDA176-90FF-43A7-88FE-30806E640907}" type="presParOf" srcId="{04DF40F5-D897-44FF-9590-163FF32EB4DD}" destId="{D99EE130-1B48-4A06-8D38-ACAFDEF630E8}" srcOrd="1" destOrd="0" presId="urn:microsoft.com/office/officeart/2005/8/layout/hierarchy1"/>
    <dgm:cxn modelId="{44E22EF3-1B93-4710-8124-2F0918E60508}" type="presParOf" srcId="{CB0A1282-7090-42D9-986D-294092759901}" destId="{B5113838-877C-4931-BD0B-D4EACD6F6062}" srcOrd="1" destOrd="0" presId="urn:microsoft.com/office/officeart/2005/8/layout/hierarchy1"/>
    <dgm:cxn modelId="{68E89B31-0858-49F0-B592-17DF30C54914}" type="presParOf" srcId="{CFD03188-5608-48C8-8344-001DAFE981DD}" destId="{552A4E6C-60D7-4E1A-9137-FEDA5DF57F8E}" srcOrd="2" destOrd="0" presId="urn:microsoft.com/office/officeart/2005/8/layout/hierarchy1"/>
    <dgm:cxn modelId="{B255934F-0ECA-47E5-A893-71F4D581D8EC}" type="presParOf" srcId="{CFD03188-5608-48C8-8344-001DAFE981DD}" destId="{741782D3-8912-45FB-AAB1-9756AB33B60C}" srcOrd="3" destOrd="0" presId="urn:microsoft.com/office/officeart/2005/8/layout/hierarchy1"/>
    <dgm:cxn modelId="{29B0CF89-C36B-4E90-8430-B414C3CE6F68}" type="presParOf" srcId="{741782D3-8912-45FB-AAB1-9756AB33B60C}" destId="{37766F30-47EB-4A34-9BC7-B36030321AF7}" srcOrd="0" destOrd="0" presId="urn:microsoft.com/office/officeart/2005/8/layout/hierarchy1"/>
    <dgm:cxn modelId="{72F2DF42-0471-4A93-8805-A3725AE1070A}" type="presParOf" srcId="{37766F30-47EB-4A34-9BC7-B36030321AF7}" destId="{3BC52CEB-6F41-453E-A926-B8982ED73050}" srcOrd="0" destOrd="0" presId="urn:microsoft.com/office/officeart/2005/8/layout/hierarchy1"/>
    <dgm:cxn modelId="{3EDD0803-E13D-4EED-9ED3-67802E508312}" type="presParOf" srcId="{37766F30-47EB-4A34-9BC7-B36030321AF7}" destId="{EEB0570B-EB62-4FE9-AC47-391341C086D0}" srcOrd="1" destOrd="0" presId="urn:microsoft.com/office/officeart/2005/8/layout/hierarchy1"/>
    <dgm:cxn modelId="{ACCD9BBE-71BA-4531-9C71-C0226A37E37C}" type="presParOf" srcId="{741782D3-8912-45FB-AAB1-9756AB33B60C}" destId="{EE4DAEC7-1CFB-4EEB-9801-45CB2701D39B}" srcOrd="1" destOrd="0" presId="urn:microsoft.com/office/officeart/2005/8/layout/hierarchy1"/>
    <dgm:cxn modelId="{6515081F-9B3D-4D0E-8872-92A195576494}" type="presParOf" srcId="{CFD03188-5608-48C8-8344-001DAFE981DD}" destId="{E88B21D7-50E6-4C89-B4AD-FEC45636AD71}" srcOrd="4" destOrd="0" presId="urn:microsoft.com/office/officeart/2005/8/layout/hierarchy1"/>
    <dgm:cxn modelId="{B6FCC7A5-00A0-402F-BBFC-910F31DFFB5A}" type="presParOf" srcId="{CFD03188-5608-48C8-8344-001DAFE981DD}" destId="{11069B5B-E264-40F1-9F93-F94A774C84F4}" srcOrd="5" destOrd="0" presId="urn:microsoft.com/office/officeart/2005/8/layout/hierarchy1"/>
    <dgm:cxn modelId="{CF4DBC3D-49C6-43A7-A26E-0DB87D28D778}" type="presParOf" srcId="{11069B5B-E264-40F1-9F93-F94A774C84F4}" destId="{75B251B5-AE09-4B3D-AEC6-0898880D50EA}" srcOrd="0" destOrd="0" presId="urn:microsoft.com/office/officeart/2005/8/layout/hierarchy1"/>
    <dgm:cxn modelId="{86587619-C7DC-468C-9777-7B6C1F869B8C}" type="presParOf" srcId="{75B251B5-AE09-4B3D-AEC6-0898880D50EA}" destId="{515E795C-BD4A-4D22-BF9E-9716590034EF}" srcOrd="0" destOrd="0" presId="urn:microsoft.com/office/officeart/2005/8/layout/hierarchy1"/>
    <dgm:cxn modelId="{DF527A30-60FA-444C-A90C-38588A573E4B}" type="presParOf" srcId="{75B251B5-AE09-4B3D-AEC6-0898880D50EA}" destId="{67558476-E162-4462-B191-6F1F7D0C0500}" srcOrd="1" destOrd="0" presId="urn:microsoft.com/office/officeart/2005/8/layout/hierarchy1"/>
    <dgm:cxn modelId="{8277FD89-872C-439A-9BE9-ABC5D7E0C9DA}" type="presParOf" srcId="{11069B5B-E264-40F1-9F93-F94A774C84F4}" destId="{796E632D-D55B-48CB-BA47-19F1B20023E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8B21D7-50E6-4C89-B4AD-FEC45636AD71}">
      <dsp:nvSpPr>
        <dsp:cNvPr id="0" name=""/>
        <dsp:cNvSpPr/>
      </dsp:nvSpPr>
      <dsp:spPr>
        <a:xfrm>
          <a:off x="4725958" y="1533356"/>
          <a:ext cx="2949719" cy="7018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8323"/>
              </a:lnTo>
              <a:lnTo>
                <a:pt x="2949719" y="478323"/>
              </a:lnTo>
              <a:lnTo>
                <a:pt x="2949719" y="70189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2A4E6C-60D7-4E1A-9137-FEDA5DF57F8E}">
      <dsp:nvSpPr>
        <dsp:cNvPr id="0" name=""/>
        <dsp:cNvSpPr/>
      </dsp:nvSpPr>
      <dsp:spPr>
        <a:xfrm>
          <a:off x="4680238" y="1533356"/>
          <a:ext cx="91440" cy="7018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0189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6B3177-D5D1-4E03-8E65-644CDECDE47D}">
      <dsp:nvSpPr>
        <dsp:cNvPr id="0" name=""/>
        <dsp:cNvSpPr/>
      </dsp:nvSpPr>
      <dsp:spPr>
        <a:xfrm>
          <a:off x="1776238" y="1533356"/>
          <a:ext cx="2949719" cy="701899"/>
        </a:xfrm>
        <a:custGeom>
          <a:avLst/>
          <a:gdLst/>
          <a:ahLst/>
          <a:cxnLst/>
          <a:rect l="0" t="0" r="0" b="0"/>
          <a:pathLst>
            <a:path>
              <a:moveTo>
                <a:pt x="2949719" y="0"/>
              </a:moveTo>
              <a:lnTo>
                <a:pt x="2949719" y="478323"/>
              </a:lnTo>
              <a:lnTo>
                <a:pt x="0" y="478323"/>
              </a:lnTo>
              <a:lnTo>
                <a:pt x="0" y="70189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16FD2B-D301-495B-A026-4F305E3AC8C7}">
      <dsp:nvSpPr>
        <dsp:cNvPr id="0" name=""/>
        <dsp:cNvSpPr/>
      </dsp:nvSpPr>
      <dsp:spPr>
        <a:xfrm>
          <a:off x="3519254" y="842"/>
          <a:ext cx="2413406" cy="15325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90BF5CA-0207-489F-A27C-A7494D71E904}">
      <dsp:nvSpPr>
        <dsp:cNvPr id="0" name=""/>
        <dsp:cNvSpPr/>
      </dsp:nvSpPr>
      <dsp:spPr>
        <a:xfrm>
          <a:off x="3787411" y="255591"/>
          <a:ext cx="2413406" cy="15325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3200" kern="1200" smtClean="0"/>
            <a:t>Sistem Inferensi Fuzzy</a:t>
          </a:r>
          <a:endParaRPr lang="en-ID" sz="3200" kern="1200"/>
        </a:p>
      </dsp:txBody>
      <dsp:txXfrm>
        <a:off x="3832297" y="300477"/>
        <a:ext cx="2323634" cy="1442741"/>
      </dsp:txXfrm>
    </dsp:sp>
    <dsp:sp modelId="{00AB4EC3-370A-48DB-B4E5-10794A2FB6CD}">
      <dsp:nvSpPr>
        <dsp:cNvPr id="0" name=""/>
        <dsp:cNvSpPr/>
      </dsp:nvSpPr>
      <dsp:spPr>
        <a:xfrm>
          <a:off x="569535" y="2235255"/>
          <a:ext cx="2413406" cy="15325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99EE130-1B48-4A06-8D38-ACAFDEF630E8}">
      <dsp:nvSpPr>
        <dsp:cNvPr id="0" name=""/>
        <dsp:cNvSpPr/>
      </dsp:nvSpPr>
      <dsp:spPr>
        <a:xfrm>
          <a:off x="837691" y="2490003"/>
          <a:ext cx="2413406" cy="15325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3200" kern="1200" smtClean="0"/>
            <a:t>Metode Tsukamoto</a:t>
          </a:r>
          <a:endParaRPr lang="en-ID" sz="3200" kern="1200"/>
        </a:p>
      </dsp:txBody>
      <dsp:txXfrm>
        <a:off x="882577" y="2534889"/>
        <a:ext cx="2323634" cy="1442741"/>
      </dsp:txXfrm>
    </dsp:sp>
    <dsp:sp modelId="{3BC52CEB-6F41-453E-A926-B8982ED73050}">
      <dsp:nvSpPr>
        <dsp:cNvPr id="0" name=""/>
        <dsp:cNvSpPr/>
      </dsp:nvSpPr>
      <dsp:spPr>
        <a:xfrm>
          <a:off x="3519254" y="2235255"/>
          <a:ext cx="2413406" cy="15325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EB0570B-EB62-4FE9-AC47-391341C086D0}">
      <dsp:nvSpPr>
        <dsp:cNvPr id="0" name=""/>
        <dsp:cNvSpPr/>
      </dsp:nvSpPr>
      <dsp:spPr>
        <a:xfrm>
          <a:off x="3787411" y="2490003"/>
          <a:ext cx="2413406" cy="1532513"/>
        </a:xfrm>
        <a:prstGeom prst="roundRect">
          <a:avLst>
            <a:gd name="adj" fmla="val 10000"/>
          </a:avLst>
        </a:prstGeom>
        <a:solidFill>
          <a:srgbClr val="FFFF00">
            <a:alpha val="9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3200" kern="1200" smtClean="0"/>
            <a:t>Metode Mamdani</a:t>
          </a:r>
          <a:endParaRPr lang="en-ID" sz="3200" kern="1200"/>
        </a:p>
      </dsp:txBody>
      <dsp:txXfrm>
        <a:off x="3832297" y="2534889"/>
        <a:ext cx="2323634" cy="1442741"/>
      </dsp:txXfrm>
    </dsp:sp>
    <dsp:sp modelId="{515E795C-BD4A-4D22-BF9E-9716590034EF}">
      <dsp:nvSpPr>
        <dsp:cNvPr id="0" name=""/>
        <dsp:cNvSpPr/>
      </dsp:nvSpPr>
      <dsp:spPr>
        <a:xfrm>
          <a:off x="6468974" y="2235255"/>
          <a:ext cx="2413406" cy="15325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hueOff val="0"/>
              <a:satOff val="0"/>
              <a:lumOff val="0"/>
              <a:alphaOff val="0"/>
              <a:shade val="35000"/>
              <a:satMod val="16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7558476-E162-4462-B191-6F1F7D0C0500}">
      <dsp:nvSpPr>
        <dsp:cNvPr id="0" name=""/>
        <dsp:cNvSpPr/>
      </dsp:nvSpPr>
      <dsp:spPr>
        <a:xfrm>
          <a:off x="6737130" y="2490003"/>
          <a:ext cx="2413406" cy="15325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3200" kern="1200" smtClean="0"/>
            <a:t>Metode Sugeno</a:t>
          </a:r>
          <a:endParaRPr lang="en-ID" sz="3200" kern="1200"/>
        </a:p>
      </dsp:txBody>
      <dsp:txXfrm>
        <a:off x="6782016" y="2534889"/>
        <a:ext cx="2323634" cy="14427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EDA4E-5F1E-4CE2-811C-23DE541F8E8D}" type="datetimeFigureOut">
              <a:rPr lang="en-ID" smtClean="0"/>
              <a:t>01/06/2021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97EB83-0131-49F6-A1A9-D13118D06F7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63355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602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819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696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5600" indent="-355600" algn="just">
              <a:buFont typeface="Wingdings" panose="05000000000000000000" pitchFamily="2" charset="2"/>
              <a:buChar char="q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5475" indent="-269875" algn="just">
              <a:buFont typeface="Courier New" panose="02070309020205020404" pitchFamily="49" charset="0"/>
              <a:buChar char="o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895350" indent="-269875" algn="just">
              <a:buFont typeface="Wingdings" panose="05000000000000000000" pitchFamily="2" charset="2"/>
              <a:buChar char="§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165225" indent="-269875" algn="just">
              <a:buFont typeface="Wingdings" panose="05000000000000000000" pitchFamily="2" charset="2"/>
              <a:buChar char="Ø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347788" indent="-182563" algn="just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469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756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547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6/1/2021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31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6/1/2021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27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6/1/2021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028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87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6/1/2021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285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smtClean="0"/>
              <a:pPr/>
              <a:t>6/1/2021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836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gif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E7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18710" y="3102281"/>
            <a:ext cx="551560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D" sz="4400" b="1" smtClean="0">
                <a:latin typeface="Bradley Hand ITC" panose="03070402050302030203" pitchFamily="66" charset="0"/>
              </a:rPr>
              <a:t>Penjelasan mudah dengan langkah dan contoh perhitungan</a:t>
            </a:r>
            <a:endParaRPr lang="en-ID" sz="4400" b="1">
              <a:latin typeface="Bradley Hand ITC" panose="03070402050302030203" pitchFamily="66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286" y="365490"/>
            <a:ext cx="1347535" cy="134753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979223" y="882028"/>
            <a:ext cx="8307082" cy="2043396"/>
            <a:chOff x="979223" y="882028"/>
            <a:chExt cx="8307082" cy="2043396"/>
          </a:xfrm>
        </p:grpSpPr>
        <p:sp>
          <p:nvSpPr>
            <p:cNvPr id="2" name="Rectangle 1"/>
            <p:cNvSpPr/>
            <p:nvPr/>
          </p:nvSpPr>
          <p:spPr>
            <a:xfrm>
              <a:off x="979223" y="1355764"/>
              <a:ext cx="8307082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9600" b="1" smtClean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  <a:latin typeface="Bahnschrift SemiBold Condensed" panose="020B0502040204020203" pitchFamily="34" charset="0"/>
                </a:rPr>
                <a:t>METODE TSUKAMOTO</a:t>
              </a:r>
              <a:endParaRPr lang="en-US" sz="96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Bahnschrift SemiBold Condensed" panose="020B0502040204020203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10413" y="882028"/>
              <a:ext cx="64027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4800" b="1" smtClean="0">
                  <a:latin typeface="Bradley Hand ITC" panose="03070402050302030203" pitchFamily="66" charset="0"/>
                </a:rPr>
                <a:t>Sistem Inferensi Fuzzy</a:t>
              </a:r>
              <a:endParaRPr lang="en-ID" sz="4800" b="1">
                <a:latin typeface="Bradley Hand ITC" panose="03070402050302030203" pitchFamily="66" charset="0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47"/>
          <a:stretch/>
        </p:blipFill>
        <p:spPr>
          <a:xfrm>
            <a:off x="7757962" y="2536242"/>
            <a:ext cx="4449413" cy="43313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6" y="2946734"/>
            <a:ext cx="3544585" cy="39112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4" name="Group 13"/>
          <p:cNvGrpSpPr/>
          <p:nvPr/>
        </p:nvGrpSpPr>
        <p:grpSpPr>
          <a:xfrm>
            <a:off x="3921744" y="5580216"/>
            <a:ext cx="4235966" cy="1077218"/>
            <a:chOff x="4280877" y="5401540"/>
            <a:chExt cx="4235966" cy="107721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0819" y="5401540"/>
              <a:ext cx="1036024" cy="1036024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4280877" y="5401540"/>
              <a:ext cx="3116238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ID" sz="2800" b="1" smtClean="0">
                  <a:latin typeface="Bebas Neue Bold" panose="020B0606020202050201" pitchFamily="34" charset="0"/>
                </a:rPr>
                <a:t>Dr. ACHMAD SOLICHIN</a:t>
              </a:r>
            </a:p>
            <a:p>
              <a:pPr algn="r"/>
              <a:r>
                <a:rPr lang="en-ID" b="1" smtClean="0">
                  <a:latin typeface="Calibri" panose="020F0502020204030204" pitchFamily="34" charset="0"/>
                  <a:cs typeface="Calibri" panose="020F0502020204030204" pitchFamily="34" charset="0"/>
                </a:rPr>
                <a:t>@achmatim</a:t>
              </a:r>
            </a:p>
            <a:p>
              <a:pPr algn="r"/>
              <a:r>
                <a:rPr lang="en-ID" b="1" smtClean="0">
                  <a:latin typeface="Calibri" panose="020F0502020204030204" pitchFamily="34" charset="0"/>
                  <a:cs typeface="Calibri" panose="020F0502020204030204" pitchFamily="34" charset="0"/>
                </a:rPr>
                <a:t>Universitas Budi Luhur, Jakarta</a:t>
              </a:r>
              <a:endParaRPr lang="en-ID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695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08689" y="2877098"/>
            <a:ext cx="8490553" cy="1498600"/>
          </a:xfrm>
        </p:spPr>
        <p:txBody>
          <a:bodyPr>
            <a:normAutofit/>
          </a:bodyPr>
          <a:lstStyle/>
          <a:p>
            <a:r>
              <a:rPr lang="en-ID" sz="80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METODE TSUKAMOTO</a:t>
            </a:r>
            <a:endParaRPr lang="en-ID" sz="80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409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1. FUZZIFIKASI</a:t>
            </a:r>
            <a:endParaRPr lang="en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057138" y="5403323"/>
                <a:ext cx="4194506" cy="10889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𝑆𝐸𝐷𝐼𝐾𝐼𝑇</m:t>
                          </m:r>
                        </m:sub>
                      </m:sSub>
                      <m:d>
                        <m:dPr>
                          <m:ctrlPr>
                            <a:rPr lang="en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D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D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0;       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≥80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ID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D" b="0" i="1" smtClean="0">
                                      <a:latin typeface="Cambria Math" panose="02040503050406030204" pitchFamily="18" charset="0"/>
                                    </a:rPr>
                                    <m:t>80 −</m:t>
                                  </m:r>
                                  <m:r>
                                    <a:rPr lang="en-ID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ID" b="0" i="1" smtClean="0">
                                      <a:latin typeface="Cambria Math" panose="02040503050406030204" pitchFamily="18" charset="0"/>
                                    </a:rPr>
                                    <m:t>80−40</m:t>
                                  </m:r>
                                </m:den>
                              </m:f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;       40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≤80</m:t>
                              </m:r>
                            </m:e>
                            <m:e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1;      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≤40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D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138" y="5403323"/>
                <a:ext cx="4194506" cy="10889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764318" y="2433320"/>
            <a:ext cx="4780146" cy="2726051"/>
            <a:chOff x="764318" y="2506890"/>
            <a:chExt cx="4780146" cy="2726051"/>
          </a:xfrm>
        </p:grpSpPr>
        <p:grpSp>
          <p:nvGrpSpPr>
            <p:cNvPr id="4" name="Group 3"/>
            <p:cNvGrpSpPr/>
            <p:nvPr/>
          </p:nvGrpSpPr>
          <p:grpSpPr>
            <a:xfrm>
              <a:off x="764318" y="2560543"/>
              <a:ext cx="4780146" cy="2672398"/>
              <a:chOff x="716340" y="2329315"/>
              <a:chExt cx="4780146" cy="2672398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1413521" y="2329315"/>
                <a:ext cx="0" cy="2322274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1301980" y="4540048"/>
                <a:ext cx="4194506" cy="1534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H="1" flipV="1">
                <a:off x="2156059" y="2773940"/>
                <a:ext cx="2262237" cy="174183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H="1">
                <a:off x="1413522" y="2773940"/>
                <a:ext cx="742537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rot="5400000" flipH="1" flipV="1">
                <a:off x="1255279" y="3656611"/>
                <a:ext cx="1766108" cy="767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1988253" y="4540048"/>
                <a:ext cx="4956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D" sz="24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40</a:t>
                </a:r>
                <a:endParaRPr lang="en-ID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197580" y="4515772"/>
                <a:ext cx="4956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D" sz="24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80</a:t>
                </a:r>
                <a:endParaRPr lang="en-ID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716340" y="3177943"/>
                <a:ext cx="6815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514350" indent="-514350">
                  <a:buNone/>
                </a:pPr>
                <a:r>
                  <a:rPr lang="en-US" sz="2400"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rPr>
                  <a:t>(x)</a:t>
                </a: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  <a:sym typeface="Symbol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161797" y="4034982"/>
                <a:ext cx="306825" cy="4458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D" sz="24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x</a:t>
                </a:r>
                <a:endParaRPr lang="en-ID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108136" y="4428669"/>
                <a:ext cx="328497" cy="4458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D" sz="24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endParaRPr lang="en-ID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108135" y="2510718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D" sz="240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endParaRPr lang="en-ID" sz="2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19" name="Straight Connector 18"/>
            <p:cNvCxnSpPr/>
            <p:nvPr/>
          </p:nvCxnSpPr>
          <p:spPr>
            <a:xfrm flipH="1">
              <a:off x="1464741" y="3006006"/>
              <a:ext cx="73929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702057" y="2506890"/>
              <a:ext cx="870751" cy="369332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lang="en-ID" smtClean="0">
                  <a:solidFill>
                    <a:schemeClr val="bg1"/>
                  </a:solidFill>
                </a:rPr>
                <a:t>SEDIKIT</a:t>
              </a:r>
              <a:endParaRPr lang="en-ID">
                <a:solidFill>
                  <a:schemeClr val="bg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466274" y="1104191"/>
            <a:ext cx="4059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b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Variabel 1: Banyaknya Pakaian</a:t>
            </a:r>
            <a:endParaRPr lang="en-ID" sz="2400" b="1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5803142" y="2451272"/>
            <a:ext cx="4780146" cy="2708645"/>
            <a:chOff x="5803142" y="2451272"/>
            <a:chExt cx="4780146" cy="2708645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6500323" y="2487519"/>
              <a:ext cx="0" cy="2322274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388782" y="4698252"/>
              <a:ext cx="4194506" cy="1534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7236203" y="2918474"/>
              <a:ext cx="2235776" cy="1779778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0800000">
              <a:off x="6500323" y="2932144"/>
              <a:ext cx="3679391" cy="153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 flipH="1" flipV="1">
              <a:off x="8582342" y="3814815"/>
              <a:ext cx="1766108" cy="76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7075055" y="4698252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2400" smtClean="0">
                  <a:latin typeface="Calibri" panose="020F0502020204030204" pitchFamily="34" charset="0"/>
                  <a:cs typeface="Calibri" panose="020F0502020204030204" pitchFamily="34" charset="0"/>
                </a:rPr>
                <a:t>40</a:t>
              </a:r>
              <a:endParaRPr lang="en-ID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273870" y="4673976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2400" smtClean="0">
                  <a:latin typeface="Calibri" panose="020F0502020204030204" pitchFamily="34" charset="0"/>
                  <a:cs typeface="Calibri" panose="020F0502020204030204" pitchFamily="34" charset="0"/>
                </a:rPr>
                <a:t>80</a:t>
              </a:r>
              <a:endParaRPr lang="en-ID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803142" y="3336147"/>
              <a:ext cx="68159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514350" indent="-514350">
                <a:buNone/>
              </a:pPr>
              <a:r>
                <a:rPr lang="en-US" sz="2400">
                  <a:latin typeface="Calibri" panose="020F0502020204030204" pitchFamily="34" charset="0"/>
                  <a:cs typeface="Calibri" panose="020F0502020204030204" pitchFamily="34" charset="0"/>
                  <a:sym typeface="Symbol"/>
                </a:rPr>
                <a:t>(x)</a:t>
              </a:r>
              <a:endPara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248599" y="4193186"/>
              <a:ext cx="306825" cy="4458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2400" smtClean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endParaRPr lang="en-ID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194938" y="4586873"/>
              <a:ext cx="328497" cy="4458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2400" smtClean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lang="en-ID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194937" y="2668922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2400" smtClean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ID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>
            <a:xfrm flipH="1">
              <a:off x="9444295" y="2930611"/>
              <a:ext cx="739296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9531260" y="2451272"/>
              <a:ext cx="972317" cy="369332"/>
            </a:xfrm>
            <a:prstGeom prst="rect">
              <a:avLst/>
            </a:prstGeom>
            <a:solidFill>
              <a:srgbClr val="0070C0"/>
            </a:solidFill>
          </p:spPr>
          <p:txBody>
            <a:bodyPr wrap="none" rtlCol="0">
              <a:spAutoFit/>
            </a:bodyPr>
            <a:lstStyle/>
            <a:p>
              <a:r>
                <a:rPr lang="en-ID" smtClean="0">
                  <a:solidFill>
                    <a:schemeClr val="bg1"/>
                  </a:solidFill>
                </a:rPr>
                <a:t>BANYAK</a:t>
              </a:r>
              <a:endParaRPr lang="en-ID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484739" y="5404329"/>
                <a:ext cx="4232722" cy="10889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𝐵𝐴𝑁𝑌𝐴𝐾</m:t>
                          </m:r>
                        </m:sub>
                      </m:sSub>
                      <m:d>
                        <m:dPr>
                          <m:ctrlPr>
                            <a:rPr lang="en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D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D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0;       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≤40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ID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D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ID" b="0" i="1" smtClean="0">
                                      <a:latin typeface="Cambria Math" panose="02040503050406030204" pitchFamily="18" charset="0"/>
                                    </a:rPr>
                                    <m:t>−40</m:t>
                                  </m:r>
                                </m:num>
                                <m:den>
                                  <m:r>
                                    <a:rPr lang="en-ID" b="0" i="1" smtClean="0">
                                      <a:latin typeface="Cambria Math" panose="02040503050406030204" pitchFamily="18" charset="0"/>
                                    </a:rPr>
                                    <m:t>80−40</m:t>
                                  </m:r>
                                </m:den>
                              </m:f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;       40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≤80</m:t>
                              </m:r>
                            </m:e>
                            <m:e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1;      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≥80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D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739" y="5404329"/>
                <a:ext cx="4232722" cy="10889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4331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1.11111E-6 L -0.41342 -0.0011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77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1. FUZZIFIKASI</a:t>
            </a:r>
            <a:endParaRPr lang="en-ID"/>
          </a:p>
        </p:txBody>
      </p:sp>
      <p:sp>
        <p:nvSpPr>
          <p:cNvPr id="23" name="TextBox 22"/>
          <p:cNvSpPr txBox="1"/>
          <p:nvPr/>
        </p:nvSpPr>
        <p:spPr>
          <a:xfrm>
            <a:off x="4466274" y="1104191"/>
            <a:ext cx="4059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b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Variabel 1: Banyaknya Pakaian</a:t>
            </a:r>
            <a:endParaRPr lang="en-ID" sz="2400" b="1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64318" y="2433320"/>
            <a:ext cx="4780146" cy="2726051"/>
            <a:chOff x="764318" y="2433320"/>
            <a:chExt cx="4780146" cy="2726051"/>
          </a:xfrm>
        </p:grpSpPr>
        <p:cxnSp>
          <p:nvCxnSpPr>
            <p:cNvPr id="29" name="Straight Connector 28"/>
            <p:cNvCxnSpPr/>
            <p:nvPr/>
          </p:nvCxnSpPr>
          <p:spPr>
            <a:xfrm rot="10800000">
              <a:off x="1476393" y="2932144"/>
              <a:ext cx="3679391" cy="153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/>
          </p:nvGrpSpPr>
          <p:grpSpPr>
            <a:xfrm>
              <a:off x="764318" y="2433320"/>
              <a:ext cx="4780146" cy="2726051"/>
              <a:chOff x="764318" y="2506890"/>
              <a:chExt cx="4780146" cy="2726051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764318" y="2560543"/>
                <a:ext cx="4780146" cy="2672398"/>
                <a:chOff x="716340" y="2329315"/>
                <a:chExt cx="4780146" cy="2672398"/>
              </a:xfrm>
            </p:grpSpPr>
            <p:cxnSp>
              <p:nvCxnSpPr>
                <p:cNvPr id="5" name="Straight Connector 4"/>
                <p:cNvCxnSpPr/>
                <p:nvPr/>
              </p:nvCxnSpPr>
              <p:spPr>
                <a:xfrm>
                  <a:off x="1413521" y="2329315"/>
                  <a:ext cx="0" cy="232227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/>
                <p:cNvCxnSpPr/>
                <p:nvPr/>
              </p:nvCxnSpPr>
              <p:spPr>
                <a:xfrm>
                  <a:off x="1301980" y="4540048"/>
                  <a:ext cx="4194506" cy="153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 flipH="1" flipV="1">
                  <a:off x="2156059" y="2773940"/>
                  <a:ext cx="2262237" cy="1741832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 flipH="1">
                  <a:off x="1413522" y="2773940"/>
                  <a:ext cx="742537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 rot="5400000" flipH="1" flipV="1">
                  <a:off x="1255279" y="3656611"/>
                  <a:ext cx="1766108" cy="767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TextBox 9"/>
                <p:cNvSpPr txBox="1"/>
                <p:nvPr/>
              </p:nvSpPr>
              <p:spPr>
                <a:xfrm>
                  <a:off x="1988253" y="4540048"/>
                  <a:ext cx="49564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240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40</a:t>
                  </a:r>
                  <a:endParaRPr lang="en-ID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4197580" y="4515772"/>
                  <a:ext cx="49564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240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80</a:t>
                  </a:r>
                  <a:endParaRPr lang="en-ID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716340" y="3177943"/>
                  <a:ext cx="68159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514350" indent="-514350">
                    <a:buNone/>
                  </a:pPr>
                  <a:r>
                    <a:rPr lang="en-US" sz="2400">
                      <a:latin typeface="Calibri" panose="020F0502020204030204" pitchFamily="34" charset="0"/>
                      <a:cs typeface="Calibri" panose="020F0502020204030204" pitchFamily="34" charset="0"/>
                      <a:sym typeface="Symbol"/>
                    </a:rPr>
                    <a:t>(x)</a:t>
                  </a:r>
                  <a:endPara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5161797" y="4034982"/>
                  <a:ext cx="306825" cy="4458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240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x</a:t>
                  </a:r>
                  <a:endParaRPr lang="en-ID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1108136" y="4428669"/>
                  <a:ext cx="328497" cy="4458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240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0</a:t>
                  </a:r>
                  <a:endParaRPr lang="en-ID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1108135" y="2510718"/>
                  <a:ext cx="3401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240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1</a:t>
                  </a:r>
                  <a:endParaRPr lang="en-ID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19" name="Straight Connector 18"/>
              <p:cNvCxnSpPr/>
              <p:nvPr/>
            </p:nvCxnSpPr>
            <p:spPr>
              <a:xfrm flipH="1">
                <a:off x="1464741" y="3006006"/>
                <a:ext cx="739296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1702057" y="2506890"/>
                <a:ext cx="870751" cy="369332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D" smtClean="0">
                    <a:solidFill>
                      <a:schemeClr val="bg1"/>
                    </a:solidFill>
                  </a:rPr>
                  <a:t>SEDIKIT</a:t>
                </a:r>
                <a:endParaRPr lang="en-ID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28" name="Straight Connector 27"/>
            <p:cNvCxnSpPr/>
            <p:nvPr/>
          </p:nvCxnSpPr>
          <p:spPr>
            <a:xfrm flipH="1">
              <a:off x="2180746" y="2930611"/>
              <a:ext cx="2250132" cy="1767641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 flipH="1" flipV="1">
              <a:off x="3558412" y="3814815"/>
              <a:ext cx="1766108" cy="76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4430878" y="2930611"/>
              <a:ext cx="739296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4507330" y="2451272"/>
              <a:ext cx="972317" cy="369332"/>
            </a:xfrm>
            <a:prstGeom prst="rect">
              <a:avLst/>
            </a:prstGeom>
            <a:solidFill>
              <a:srgbClr val="0070C0"/>
            </a:solidFill>
          </p:spPr>
          <p:txBody>
            <a:bodyPr wrap="none" rtlCol="0">
              <a:spAutoFit/>
            </a:bodyPr>
            <a:lstStyle/>
            <a:p>
              <a:r>
                <a:rPr lang="en-ID" smtClean="0">
                  <a:solidFill>
                    <a:schemeClr val="bg1"/>
                  </a:solidFill>
                </a:rPr>
                <a:t>BANYAK</a:t>
              </a:r>
              <a:endParaRPr lang="en-ID">
                <a:solidFill>
                  <a:schemeClr val="bg1"/>
                </a:solidFill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6484739" y="1655976"/>
            <a:ext cx="4195145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D" sz="2400" smtClean="0">
                <a:latin typeface="Calibri" panose="020F0502020204030204" pitchFamily="34" charset="0"/>
                <a:cs typeface="Calibri" panose="020F0502020204030204" pitchFamily="34" charset="0"/>
              </a:rPr>
              <a:t>Berapa derajat keanggotaan untuk banyaknya pakaian = </a:t>
            </a:r>
            <a:r>
              <a:rPr lang="en-ID" sz="2400" b="1" smtClean="0">
                <a:latin typeface="Calibri" panose="020F0502020204030204" pitchFamily="34" charset="0"/>
                <a:cs typeface="Calibri" panose="020F0502020204030204" pitchFamily="34" charset="0"/>
              </a:rPr>
              <a:t>50 </a:t>
            </a:r>
            <a:r>
              <a:rPr lang="en-ID" sz="240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ID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057138" y="5403323"/>
                <a:ext cx="4194506" cy="10889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𝑆𝐸𝐷𝐼𝐾𝐼𝑇</m:t>
                          </m:r>
                        </m:sub>
                      </m:sSub>
                      <m:d>
                        <m:dPr>
                          <m:ctrlPr>
                            <a:rPr lang="en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D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D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0;       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≥80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ID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D" b="0" i="1" smtClean="0">
                                      <a:latin typeface="Cambria Math" panose="02040503050406030204" pitchFamily="18" charset="0"/>
                                    </a:rPr>
                                    <m:t>80 −</m:t>
                                  </m:r>
                                  <m:r>
                                    <a:rPr lang="en-ID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ID" b="0" i="1" smtClean="0">
                                      <a:latin typeface="Cambria Math" panose="02040503050406030204" pitchFamily="18" charset="0"/>
                                    </a:rPr>
                                    <m:t>80−40</m:t>
                                  </m:r>
                                </m:den>
                              </m:f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;       40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≤80</m:t>
                              </m:r>
                            </m:e>
                            <m:e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1;      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≤40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D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138" y="5403323"/>
                <a:ext cx="4194506" cy="10889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484739" y="5404329"/>
                <a:ext cx="4232722" cy="10889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𝐵𝐴𝑁𝑌𝐴𝐾</m:t>
                          </m:r>
                        </m:sub>
                      </m:sSub>
                      <m:d>
                        <m:dPr>
                          <m:ctrlPr>
                            <a:rPr lang="en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D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D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0;       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≤40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ID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D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ID" b="0" i="1" smtClean="0">
                                      <a:latin typeface="Cambria Math" panose="02040503050406030204" pitchFamily="18" charset="0"/>
                                    </a:rPr>
                                    <m:t>−40</m:t>
                                  </m:r>
                                </m:num>
                                <m:den>
                                  <m:r>
                                    <a:rPr lang="en-ID" b="0" i="1" smtClean="0">
                                      <a:latin typeface="Cambria Math" panose="02040503050406030204" pitchFamily="18" charset="0"/>
                                    </a:rPr>
                                    <m:t>80−40</m:t>
                                  </m:r>
                                </m:den>
                              </m:f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;       40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≤80</m:t>
                              </m:r>
                            </m:e>
                            <m:e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1;      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≥80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D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739" y="5404329"/>
                <a:ext cx="4232722" cy="10889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/>
          <p:cNvGrpSpPr/>
          <p:nvPr/>
        </p:nvGrpSpPr>
        <p:grpSpPr>
          <a:xfrm>
            <a:off x="1461500" y="3335601"/>
            <a:ext cx="1489644" cy="1807499"/>
            <a:chOff x="1461500" y="3335601"/>
            <a:chExt cx="1489644" cy="1807499"/>
          </a:xfrm>
        </p:grpSpPr>
        <p:cxnSp>
          <p:nvCxnSpPr>
            <p:cNvPr id="44" name="Straight Connector 43"/>
            <p:cNvCxnSpPr/>
            <p:nvPr/>
          </p:nvCxnSpPr>
          <p:spPr>
            <a:xfrm flipV="1">
              <a:off x="2703320" y="3335601"/>
              <a:ext cx="1" cy="1358172"/>
            </a:xfrm>
            <a:prstGeom prst="line">
              <a:avLst/>
            </a:prstGeom>
            <a:ln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1461500" y="3335601"/>
              <a:ext cx="1241820" cy="0"/>
            </a:xfrm>
            <a:prstGeom prst="line">
              <a:avLst/>
            </a:prstGeom>
            <a:ln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2455495" y="46814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2400" smtClean="0">
                  <a:solidFill>
                    <a:srgbClr val="7030A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50</a:t>
              </a:r>
              <a:endParaRPr lang="en-ID" sz="240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6484739" y="2762910"/>
                <a:ext cx="4195145" cy="58451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𝑆𝐸𝐷𝐼𝐾𝐼𝑇</m:t>
                          </m:r>
                        </m:sub>
                      </m:sSub>
                      <m:d>
                        <m:dPr>
                          <m:ctrlPr>
                            <a:rPr lang="en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50</m:t>
                          </m:r>
                        </m:e>
                      </m:d>
                      <m:r>
                        <a:rPr lang="en-ID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D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sz="2000" b="0" i="1" smtClean="0">
                              <a:latin typeface="Cambria Math" panose="02040503050406030204" pitchFamily="18" charset="0"/>
                            </a:rPr>
                            <m:t>80−50</m:t>
                          </m:r>
                        </m:num>
                        <m:den>
                          <m:r>
                            <a:rPr lang="en-ID" sz="2000" b="0" i="1" smtClean="0">
                              <a:latin typeface="Cambria Math" panose="02040503050406030204" pitchFamily="18" charset="0"/>
                            </a:rPr>
                            <m:t>80−40</m:t>
                          </m:r>
                        </m:den>
                      </m:f>
                      <m:r>
                        <a:rPr lang="en-ID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D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sz="2000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num>
                        <m:den>
                          <m:r>
                            <a:rPr lang="en-ID" sz="2000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den>
                      </m:f>
                      <m:r>
                        <a:rPr lang="en-ID" sz="2000" b="0" i="1" smtClean="0">
                          <a:latin typeface="Cambria Math" panose="02040503050406030204" pitchFamily="18" charset="0"/>
                        </a:rPr>
                        <m:t>=0,75</m:t>
                      </m:r>
                    </m:oMath>
                  </m:oMathPara>
                </a14:m>
                <a:endParaRPr lang="en-ID" sz="2000" smtClean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739" y="2762910"/>
                <a:ext cx="4195145" cy="5845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6484738" y="3564827"/>
                <a:ext cx="4195146" cy="58451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𝐵𝐴𝑁𝑌𝐴𝐾</m:t>
                          </m:r>
                        </m:sub>
                      </m:sSub>
                      <m:d>
                        <m:dPr>
                          <m:ctrlPr>
                            <a:rPr lang="en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50</m:t>
                          </m:r>
                        </m:e>
                      </m:d>
                      <m:r>
                        <a:rPr lang="en-ID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D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sz="2000" b="0" i="1" smtClean="0">
                              <a:latin typeface="Cambria Math" panose="02040503050406030204" pitchFamily="18" charset="0"/>
                            </a:rPr>
                            <m:t>50−40</m:t>
                          </m:r>
                        </m:num>
                        <m:den>
                          <m:r>
                            <a:rPr lang="en-ID" sz="2000" b="0" i="1" smtClean="0">
                              <a:latin typeface="Cambria Math" panose="02040503050406030204" pitchFamily="18" charset="0"/>
                            </a:rPr>
                            <m:t>80−40</m:t>
                          </m:r>
                        </m:den>
                      </m:f>
                      <m:r>
                        <a:rPr lang="en-ID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D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ID" sz="2000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den>
                      </m:f>
                      <m:r>
                        <a:rPr lang="en-ID" sz="2000" b="0" i="1" smtClean="0">
                          <a:latin typeface="Cambria Math" panose="02040503050406030204" pitchFamily="18" charset="0"/>
                        </a:rPr>
                        <m:t>=0,25</m:t>
                      </m:r>
                    </m:oMath>
                  </m:oMathPara>
                </a14:m>
                <a:endParaRPr lang="en-ID" sz="2000" smtClean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738" y="3564827"/>
                <a:ext cx="4195146" cy="5845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49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7" grpId="0" animBg="1"/>
      <p:bldP spid="4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1. FUZZIFIKASI</a:t>
            </a:r>
            <a:endParaRPr lang="en-ID"/>
          </a:p>
        </p:txBody>
      </p:sp>
      <p:sp>
        <p:nvSpPr>
          <p:cNvPr id="23" name="TextBox 22"/>
          <p:cNvSpPr txBox="1"/>
          <p:nvPr/>
        </p:nvSpPr>
        <p:spPr>
          <a:xfrm>
            <a:off x="4466274" y="1104191"/>
            <a:ext cx="3932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b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Variabel 2: Tingkat Kekotoran</a:t>
            </a:r>
            <a:endParaRPr lang="en-ID" sz="2400" b="1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84739" y="1655976"/>
            <a:ext cx="4195145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D" sz="2400" smtClean="0">
                <a:latin typeface="Calibri" panose="020F0502020204030204" pitchFamily="34" charset="0"/>
                <a:cs typeface="Calibri" panose="020F0502020204030204" pitchFamily="34" charset="0"/>
              </a:rPr>
              <a:t>Berapa derajat keanggotaan untuk tingkat kekotoran = </a:t>
            </a:r>
            <a:r>
              <a:rPr lang="en-ID" sz="2400" b="1" smtClean="0">
                <a:latin typeface="Calibri" panose="020F0502020204030204" pitchFamily="34" charset="0"/>
                <a:cs typeface="Calibri" panose="020F0502020204030204" pitchFamily="34" charset="0"/>
              </a:rPr>
              <a:t>58 </a:t>
            </a:r>
            <a:r>
              <a:rPr lang="en-ID" sz="240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ID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37675" y="5433684"/>
                <a:ext cx="3296503" cy="97103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𝑅𝐸𝑁𝐷𝐴𝐻</m:t>
                          </m:r>
                        </m:sub>
                      </m:sSub>
                      <m:d>
                        <m:dPr>
                          <m:ctrlPr>
                            <a:rPr lang="en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D" sz="1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ID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D" sz="1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</a:rPr>
                                <m:t>0;       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≥50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ID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D" sz="1400" b="0" i="1" smtClean="0">
                                      <a:latin typeface="Cambria Math" panose="02040503050406030204" pitchFamily="18" charset="0"/>
                                    </a:rPr>
                                    <m:t>50 −</m:t>
                                  </m:r>
                                  <m:r>
                                    <a:rPr lang="en-ID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ID" sz="1400" b="0" i="1" smtClean="0">
                                      <a:latin typeface="Cambria Math" panose="02040503050406030204" pitchFamily="18" charset="0"/>
                                    </a:rPr>
                                    <m:t>50−40</m:t>
                                  </m:r>
                                </m:den>
                              </m:f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</a:rPr>
                                <m:t>;       40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≤50</m:t>
                              </m:r>
                            </m:e>
                            <m:e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</a:rPr>
                                <m:t>1;      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≤40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D" sz="140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75" y="5433684"/>
                <a:ext cx="3296503" cy="9710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8192852" y="5433684"/>
                <a:ext cx="3265627" cy="97103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𝑇𝐼𝑁𝐺𝐺𝐼</m:t>
                          </m:r>
                        </m:sub>
                      </m:sSub>
                      <m:d>
                        <m:dPr>
                          <m:ctrlPr>
                            <a:rPr lang="en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D" sz="1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ID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D" sz="1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</a:rPr>
                                <m:t>0;       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≤50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ID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D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ID" sz="1400" b="0" i="1" smtClean="0">
                                      <a:latin typeface="Cambria Math" panose="02040503050406030204" pitchFamily="18" charset="0"/>
                                    </a:rPr>
                                    <m:t>−50</m:t>
                                  </m:r>
                                </m:num>
                                <m:den>
                                  <m:r>
                                    <a:rPr lang="en-ID" sz="1400" b="0" i="1" smtClean="0">
                                      <a:latin typeface="Cambria Math" panose="02040503050406030204" pitchFamily="18" charset="0"/>
                                    </a:rPr>
                                    <m:t>60−50</m:t>
                                  </m:r>
                                </m:den>
                              </m:f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</a:rPr>
                                <m:t>;       50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≤60</m:t>
                              </m:r>
                            </m:e>
                            <m:e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</a:rPr>
                                <m:t>1;      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≥60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D" sz="140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2852" y="5433684"/>
                <a:ext cx="3265627" cy="9710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6484739" y="2762910"/>
                <a:ext cx="4195145" cy="3077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𝑅𝐸𝑁𝐷𝐴𝐻</m:t>
                          </m:r>
                        </m:sub>
                      </m:sSub>
                      <m:d>
                        <m:dPr>
                          <m:ctrlPr>
                            <a:rPr lang="en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58</m:t>
                          </m:r>
                        </m:e>
                      </m:d>
                      <m:r>
                        <a:rPr lang="en-ID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D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D" sz="2000" smtClean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739" y="2762910"/>
                <a:ext cx="4195145" cy="307777"/>
              </a:xfrm>
              <a:prstGeom prst="rect">
                <a:avLst/>
              </a:prstGeom>
              <a:blipFill>
                <a:blip r:embed="rId4"/>
                <a:stretch>
                  <a:fillRect l="-2180" b="-2156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6484738" y="3249527"/>
                <a:ext cx="4195146" cy="58451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𝑆𝐸𝐷𝐴𝑁𝐺</m:t>
                          </m:r>
                        </m:sub>
                      </m:sSub>
                      <m:d>
                        <m:dPr>
                          <m:ctrlPr>
                            <a:rPr lang="en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58</m:t>
                          </m:r>
                        </m:e>
                      </m:d>
                      <m:r>
                        <a:rPr lang="en-ID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D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sz="2000" b="0" i="1" smtClean="0">
                              <a:latin typeface="Cambria Math" panose="02040503050406030204" pitchFamily="18" charset="0"/>
                            </a:rPr>
                            <m:t>60−58</m:t>
                          </m:r>
                        </m:num>
                        <m:den>
                          <m:r>
                            <a:rPr lang="en-ID" sz="2000" b="0" i="1" smtClean="0">
                              <a:latin typeface="Cambria Math" panose="02040503050406030204" pitchFamily="18" charset="0"/>
                            </a:rPr>
                            <m:t>60−50</m:t>
                          </m:r>
                        </m:den>
                      </m:f>
                      <m:r>
                        <a:rPr lang="en-ID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D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ID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ID" sz="2000" b="0" i="1" smtClean="0">
                          <a:latin typeface="Cambria Math" panose="02040503050406030204" pitchFamily="18" charset="0"/>
                        </a:rPr>
                        <m:t>=0,20</m:t>
                      </m:r>
                    </m:oMath>
                  </m:oMathPara>
                </a14:m>
                <a:endParaRPr lang="en-ID" sz="2000" smtClean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738" y="3249527"/>
                <a:ext cx="4195146" cy="5845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764318" y="2423473"/>
            <a:ext cx="4780146" cy="2735898"/>
            <a:chOff x="764318" y="2423473"/>
            <a:chExt cx="4780146" cy="2735898"/>
          </a:xfrm>
        </p:grpSpPr>
        <p:cxnSp>
          <p:nvCxnSpPr>
            <p:cNvPr id="29" name="Straight Connector 28"/>
            <p:cNvCxnSpPr/>
            <p:nvPr/>
          </p:nvCxnSpPr>
          <p:spPr>
            <a:xfrm rot="10800000">
              <a:off x="1476393" y="2932144"/>
              <a:ext cx="3679391" cy="153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461499" y="2486973"/>
              <a:ext cx="0" cy="2322274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349958" y="4697706"/>
              <a:ext cx="4194506" cy="1534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stCxn id="35" idx="0"/>
            </p:cNvCxnSpPr>
            <p:nvPr/>
          </p:nvCxnSpPr>
          <p:spPr>
            <a:xfrm flipH="1" flipV="1">
              <a:off x="2204038" y="2931598"/>
              <a:ext cx="1127287" cy="17549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1461500" y="2931598"/>
              <a:ext cx="742537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 flipH="1" flipV="1">
              <a:off x="1303257" y="3814269"/>
              <a:ext cx="1766108" cy="76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941641" y="4697706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2400" smtClean="0">
                  <a:latin typeface="Calibri" panose="020F0502020204030204" pitchFamily="34" charset="0"/>
                  <a:cs typeface="Calibri" panose="020F0502020204030204" pitchFamily="34" charset="0"/>
                </a:rPr>
                <a:t>40</a:t>
              </a:r>
              <a:endParaRPr lang="en-ID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214028" y="467343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2400">
                  <a:latin typeface="Calibri" panose="020F0502020204030204" pitchFamily="34" charset="0"/>
                  <a:cs typeface="Calibri" panose="020F0502020204030204" pitchFamily="34" charset="0"/>
                </a:rPr>
                <a:t>6</a:t>
              </a:r>
              <a:r>
                <a:rPr lang="en-ID" sz="2400" smtClean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lang="en-ID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4318" y="3335601"/>
              <a:ext cx="68159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514350" indent="-514350">
                <a:buNone/>
              </a:pPr>
              <a:r>
                <a:rPr lang="en-US" sz="2400">
                  <a:latin typeface="Calibri" panose="020F0502020204030204" pitchFamily="34" charset="0"/>
                  <a:cs typeface="Calibri" panose="020F0502020204030204" pitchFamily="34" charset="0"/>
                  <a:sym typeface="Symbol"/>
                </a:rPr>
                <a:t>(x)</a:t>
              </a:r>
              <a:endPara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209775" y="4192640"/>
              <a:ext cx="306825" cy="4458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2400" smtClean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endParaRPr lang="en-ID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56114" y="4586327"/>
              <a:ext cx="328497" cy="4458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2400" smtClean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lang="en-ID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56113" y="2668376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2400" smtClean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ID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1464741" y="2932436"/>
              <a:ext cx="73929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482760" y="2432605"/>
              <a:ext cx="968727" cy="369332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lang="en-ID" smtClean="0">
                  <a:solidFill>
                    <a:schemeClr val="bg1"/>
                  </a:solidFill>
                </a:rPr>
                <a:t>RENDAH</a:t>
              </a:r>
              <a:endParaRPr lang="en-ID">
                <a:solidFill>
                  <a:schemeClr val="bg1"/>
                </a:solidFill>
              </a:endParaRPr>
            </a:p>
          </p:txBody>
        </p:sp>
        <p:cxnSp>
          <p:nvCxnSpPr>
            <p:cNvPr id="28" name="Straight Connector 27"/>
            <p:cNvCxnSpPr>
              <a:endCxn id="35" idx="0"/>
            </p:cNvCxnSpPr>
            <p:nvPr/>
          </p:nvCxnSpPr>
          <p:spPr>
            <a:xfrm flipH="1">
              <a:off x="3331325" y="2930611"/>
              <a:ext cx="1099553" cy="1755938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 flipH="1" flipV="1">
              <a:off x="3558412" y="3814815"/>
              <a:ext cx="1766108" cy="76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4430878" y="2930611"/>
              <a:ext cx="739296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4353641" y="2423473"/>
              <a:ext cx="898003" cy="369332"/>
            </a:xfrm>
            <a:prstGeom prst="rect">
              <a:avLst/>
            </a:prstGeom>
            <a:solidFill>
              <a:srgbClr val="0070C0"/>
            </a:solidFill>
          </p:spPr>
          <p:txBody>
            <a:bodyPr wrap="none" rtlCol="0">
              <a:spAutoFit/>
            </a:bodyPr>
            <a:lstStyle/>
            <a:p>
              <a:r>
                <a:rPr lang="en-ID" smtClean="0">
                  <a:solidFill>
                    <a:schemeClr val="bg1"/>
                  </a:solidFill>
                </a:rPr>
                <a:t>TINGGI</a:t>
              </a:r>
              <a:endParaRPr lang="en-ID">
                <a:solidFill>
                  <a:schemeClr val="bg1"/>
                </a:solidFill>
              </a:endParaRPr>
            </a:p>
          </p:txBody>
        </p:sp>
        <p:cxnSp>
          <p:nvCxnSpPr>
            <p:cNvPr id="34" name="Straight Connector 33"/>
            <p:cNvCxnSpPr>
              <a:endCxn id="10" idx="0"/>
            </p:cNvCxnSpPr>
            <p:nvPr/>
          </p:nvCxnSpPr>
          <p:spPr>
            <a:xfrm flipH="1">
              <a:off x="2189466" y="2919454"/>
              <a:ext cx="1162057" cy="177825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083500" y="4686549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2400" smtClean="0">
                  <a:latin typeface="Calibri" panose="020F0502020204030204" pitchFamily="34" charset="0"/>
                  <a:cs typeface="Calibri" panose="020F0502020204030204" pitchFamily="34" charset="0"/>
                </a:rPr>
                <a:t>50</a:t>
              </a:r>
              <a:endParaRPr lang="en-ID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 rot="5400000" flipH="1" flipV="1">
              <a:off x="2458342" y="3796882"/>
              <a:ext cx="1766108" cy="76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endCxn id="11" idx="0"/>
            </p:cNvCxnSpPr>
            <p:nvPr/>
          </p:nvCxnSpPr>
          <p:spPr>
            <a:xfrm>
              <a:off x="3341012" y="2932436"/>
              <a:ext cx="1120841" cy="174099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2892010" y="2423473"/>
              <a:ext cx="1007199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ID" smtClean="0">
                  <a:solidFill>
                    <a:schemeClr val="bg1"/>
                  </a:solidFill>
                </a:rPr>
                <a:t>SEDANG</a:t>
              </a:r>
              <a:endParaRPr lang="en-ID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214028" y="5447053"/>
                <a:ext cx="3605669" cy="107991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𝑆𝐸𝐷𝐴𝑁𝐺</m:t>
                          </m:r>
                        </m:sub>
                      </m:sSub>
                      <m:d>
                        <m:dPr>
                          <m:ctrlPr>
                            <a:rPr lang="en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D" sz="1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ID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D" sz="1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</a:rPr>
                                <m:t>0;       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≤40 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𝑜𝑟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≥60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ID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D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ID" sz="1400" b="0" i="1" smtClean="0">
                                      <a:latin typeface="Cambria Math" panose="02040503050406030204" pitchFamily="18" charset="0"/>
                                    </a:rPr>
                                    <m:t>−40</m:t>
                                  </m:r>
                                </m:num>
                                <m:den>
                                  <m:r>
                                    <a:rPr lang="en-ID" sz="1400" b="0" i="1" smtClean="0">
                                      <a:latin typeface="Cambria Math" panose="02040503050406030204" pitchFamily="18" charset="0"/>
                                    </a:rPr>
                                    <m:t>50−40</m:t>
                                  </m:r>
                                </m:den>
                              </m:f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</a:rPr>
                                <m:t>;       40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≤50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ID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D" sz="14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  <m:r>
                                    <a:rPr lang="en-ID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ID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D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ID" sz="14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  <m:r>
                                    <a:rPr lang="en-ID" sz="1400" i="1">
                                      <a:latin typeface="Cambria Math" panose="02040503050406030204" pitchFamily="18" charset="0"/>
                                    </a:rPr>
                                    <m:t>0−</m:t>
                                  </m:r>
                                  <m:r>
                                    <a:rPr lang="en-ID" sz="1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ID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den>
                              </m:f>
                              <m:r>
                                <a:rPr lang="en-ID" sz="1400" i="1">
                                  <a:latin typeface="Cambria Math" panose="02040503050406030204" pitchFamily="18" charset="0"/>
                                </a:rPr>
                                <m:t>;       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ID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ID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ID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D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≤60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D" sz="140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028" y="5447053"/>
                <a:ext cx="3605669" cy="10799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6484739" y="4028728"/>
                <a:ext cx="4195145" cy="58451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𝑇𝐼𝑁𝐺𝐺𝐼</m:t>
                          </m:r>
                        </m:sub>
                      </m:sSub>
                      <m:d>
                        <m:dPr>
                          <m:ctrlPr>
                            <a:rPr lang="en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58</m:t>
                          </m:r>
                        </m:e>
                      </m:d>
                      <m:r>
                        <a:rPr lang="en-ID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D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sz="2000" b="0" i="1" smtClean="0">
                              <a:latin typeface="Cambria Math" panose="02040503050406030204" pitchFamily="18" charset="0"/>
                            </a:rPr>
                            <m:t>58−50</m:t>
                          </m:r>
                        </m:num>
                        <m:den>
                          <m:r>
                            <a:rPr lang="en-ID" sz="2000" b="0" i="1" smtClean="0">
                              <a:latin typeface="Cambria Math" panose="02040503050406030204" pitchFamily="18" charset="0"/>
                            </a:rPr>
                            <m:t>60−50</m:t>
                          </m:r>
                        </m:den>
                      </m:f>
                      <m:r>
                        <a:rPr lang="en-ID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D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sz="2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ID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ID" sz="2000" b="0" i="1" smtClean="0">
                          <a:latin typeface="Cambria Math" panose="02040503050406030204" pitchFamily="18" charset="0"/>
                        </a:rPr>
                        <m:t>=0,80</m:t>
                      </m:r>
                    </m:oMath>
                  </m:oMathPara>
                </a14:m>
                <a:endParaRPr lang="en-ID" sz="2000" smtClean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739" y="4028728"/>
                <a:ext cx="4195145" cy="58451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7" grpId="0" animBg="1"/>
      <p:bldP spid="48" grpId="0" animBg="1"/>
      <p:bldP spid="5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1. FUZZIFIKASI</a:t>
            </a:r>
            <a:endParaRPr lang="en-ID"/>
          </a:p>
        </p:txBody>
      </p:sp>
      <p:sp>
        <p:nvSpPr>
          <p:cNvPr id="23" name="TextBox 22"/>
          <p:cNvSpPr txBox="1"/>
          <p:nvPr/>
        </p:nvSpPr>
        <p:spPr>
          <a:xfrm>
            <a:off x="4466274" y="1104191"/>
            <a:ext cx="402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b="1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Variabel 3: Kecepatan Putaran</a:t>
            </a:r>
            <a:endParaRPr lang="en-ID" sz="2400" b="1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64318" y="2433320"/>
            <a:ext cx="4780146" cy="2726051"/>
            <a:chOff x="764318" y="2433320"/>
            <a:chExt cx="4780146" cy="2726051"/>
          </a:xfrm>
        </p:grpSpPr>
        <p:cxnSp>
          <p:nvCxnSpPr>
            <p:cNvPr id="29" name="Straight Connector 28"/>
            <p:cNvCxnSpPr/>
            <p:nvPr/>
          </p:nvCxnSpPr>
          <p:spPr>
            <a:xfrm rot="10800000">
              <a:off x="1476393" y="2932144"/>
              <a:ext cx="3679391" cy="153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/>
          </p:nvGrpSpPr>
          <p:grpSpPr>
            <a:xfrm>
              <a:off x="764318" y="2433320"/>
              <a:ext cx="4780146" cy="2726051"/>
              <a:chOff x="764318" y="2506890"/>
              <a:chExt cx="4780146" cy="2726051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764318" y="2560543"/>
                <a:ext cx="4780146" cy="2672398"/>
                <a:chOff x="716340" y="2329315"/>
                <a:chExt cx="4780146" cy="2672398"/>
              </a:xfrm>
            </p:grpSpPr>
            <p:cxnSp>
              <p:nvCxnSpPr>
                <p:cNvPr id="5" name="Straight Connector 4"/>
                <p:cNvCxnSpPr/>
                <p:nvPr/>
              </p:nvCxnSpPr>
              <p:spPr>
                <a:xfrm>
                  <a:off x="1413521" y="2329315"/>
                  <a:ext cx="0" cy="232227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/>
                <p:cNvCxnSpPr/>
                <p:nvPr/>
              </p:nvCxnSpPr>
              <p:spPr>
                <a:xfrm>
                  <a:off x="1301980" y="4540048"/>
                  <a:ext cx="4194506" cy="153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/>
                <p:nvPr/>
              </p:nvCxnSpPr>
              <p:spPr>
                <a:xfrm flipH="1" flipV="1">
                  <a:off x="2156059" y="2773940"/>
                  <a:ext cx="2262237" cy="1741832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 flipH="1">
                  <a:off x="1413522" y="2773940"/>
                  <a:ext cx="742537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 rot="5400000" flipH="1" flipV="1">
                  <a:off x="1255279" y="3656611"/>
                  <a:ext cx="1766108" cy="767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TextBox 9"/>
                <p:cNvSpPr txBox="1"/>
                <p:nvPr/>
              </p:nvSpPr>
              <p:spPr>
                <a:xfrm>
                  <a:off x="1988253" y="4540048"/>
                  <a:ext cx="6511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240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500</a:t>
                  </a:r>
                  <a:endParaRPr lang="en-ID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4197580" y="4515772"/>
                  <a:ext cx="80663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240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1200</a:t>
                  </a:r>
                  <a:endParaRPr lang="en-ID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716340" y="3177943"/>
                  <a:ext cx="68159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514350" indent="-514350">
                    <a:buNone/>
                  </a:pPr>
                  <a:r>
                    <a:rPr lang="en-US" sz="2400">
                      <a:latin typeface="Calibri" panose="020F0502020204030204" pitchFamily="34" charset="0"/>
                      <a:cs typeface="Calibri" panose="020F0502020204030204" pitchFamily="34" charset="0"/>
                      <a:sym typeface="Symbol"/>
                    </a:rPr>
                    <a:t></a:t>
                  </a:r>
                  <a:r>
                    <a:rPr lang="en-US" sz="2400" smtClean="0">
                      <a:latin typeface="Calibri" panose="020F0502020204030204" pitchFamily="34" charset="0"/>
                      <a:cs typeface="Calibri" panose="020F0502020204030204" pitchFamily="34" charset="0"/>
                      <a:sym typeface="Symbol"/>
                    </a:rPr>
                    <a:t>(z)</a:t>
                  </a:r>
                  <a:endPara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5161797" y="4034982"/>
                  <a:ext cx="30649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240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z</a:t>
                  </a:r>
                  <a:endParaRPr lang="en-ID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1108136" y="4428669"/>
                  <a:ext cx="328497" cy="4458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240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0</a:t>
                  </a:r>
                  <a:endParaRPr lang="en-ID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1108135" y="2510718"/>
                  <a:ext cx="3401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240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1</a:t>
                  </a:r>
                  <a:endParaRPr lang="en-ID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19" name="Straight Connector 18"/>
              <p:cNvCxnSpPr/>
              <p:nvPr/>
            </p:nvCxnSpPr>
            <p:spPr>
              <a:xfrm flipH="1">
                <a:off x="1464741" y="3006006"/>
                <a:ext cx="739296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1702057" y="2506890"/>
                <a:ext cx="929998" cy="369332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D" smtClean="0">
                    <a:solidFill>
                      <a:schemeClr val="bg1"/>
                    </a:solidFill>
                  </a:rPr>
                  <a:t>LAMBAT</a:t>
                </a:r>
                <a:endParaRPr lang="en-ID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28" name="Straight Connector 27"/>
            <p:cNvCxnSpPr/>
            <p:nvPr/>
          </p:nvCxnSpPr>
          <p:spPr>
            <a:xfrm flipH="1">
              <a:off x="2180746" y="2930611"/>
              <a:ext cx="2250132" cy="1767641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 flipH="1" flipV="1">
              <a:off x="3558412" y="3814815"/>
              <a:ext cx="1766108" cy="76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4430878" y="2930611"/>
              <a:ext cx="739296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4507330" y="2451272"/>
              <a:ext cx="751039" cy="369332"/>
            </a:xfrm>
            <a:prstGeom prst="rect">
              <a:avLst/>
            </a:prstGeom>
            <a:solidFill>
              <a:srgbClr val="0070C0"/>
            </a:solidFill>
          </p:spPr>
          <p:txBody>
            <a:bodyPr wrap="none" rtlCol="0">
              <a:spAutoFit/>
            </a:bodyPr>
            <a:lstStyle/>
            <a:p>
              <a:r>
                <a:rPr lang="en-ID" smtClean="0">
                  <a:solidFill>
                    <a:schemeClr val="bg1"/>
                  </a:solidFill>
                </a:rPr>
                <a:t>CEPAT</a:t>
              </a:r>
              <a:endParaRPr lang="en-ID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479131" y="2165740"/>
                <a:ext cx="4903571" cy="124854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𝐿𝐴𝑀𝐵𝐴𝑇</m:t>
                          </m:r>
                        </m:sub>
                      </m:sSub>
                      <m:d>
                        <m:dPr>
                          <m:ctrlPr>
                            <a:rPr lang="en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ID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D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0;       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≥1200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ID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D" b="0" i="1" smtClean="0">
                                      <a:latin typeface="Cambria Math" panose="02040503050406030204" pitchFamily="18" charset="0"/>
                                    </a:rPr>
                                    <m:t>1200 −</m:t>
                                  </m:r>
                                  <m:r>
                                    <a:rPr lang="en-ID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num>
                                <m:den>
                                  <m:r>
                                    <a:rPr lang="en-ID" b="0" i="1" smtClean="0">
                                      <a:latin typeface="Cambria Math" panose="02040503050406030204" pitchFamily="18" charset="0"/>
                                    </a:rPr>
                                    <m:t>1200−500</m:t>
                                  </m:r>
                                </m:den>
                              </m:f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;       500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≤1200</m:t>
                              </m:r>
                            </m:e>
                            <m:e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1;      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≤500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D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131" y="2165740"/>
                <a:ext cx="4903571" cy="12485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462688" y="3743326"/>
                <a:ext cx="4920014" cy="124854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𝐶𝐸𝑃𝐴𝑇</m:t>
                          </m:r>
                        </m:sub>
                      </m:sSub>
                      <m:d>
                        <m:dPr>
                          <m:ctrlPr>
                            <a:rPr lang="en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ID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D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0;       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≤500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ID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D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ID" b="0" i="1" smtClean="0">
                                      <a:latin typeface="Cambria Math" panose="02040503050406030204" pitchFamily="18" charset="0"/>
                                    </a:rPr>
                                    <m:t>−500</m:t>
                                  </m:r>
                                </m:num>
                                <m:den>
                                  <m:r>
                                    <a:rPr lang="en-ID" b="0" i="1" smtClean="0">
                                      <a:latin typeface="Cambria Math" panose="02040503050406030204" pitchFamily="18" charset="0"/>
                                    </a:rPr>
                                    <m:t>1200−500</m:t>
                                  </m:r>
                                </m:den>
                              </m:f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;       500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≤1200</m:t>
                              </m:r>
                            </m:e>
                            <m:e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1;      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≥1200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D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2688" y="3743326"/>
                <a:ext cx="4920014" cy="12485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385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2. INFERENSI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sz="2400" b="1" smtClean="0"/>
              <a:t>Aturan (rule):</a:t>
            </a:r>
            <a:endParaRPr lang="en-ID" sz="2400" b="1"/>
          </a:p>
          <a:p>
            <a:r>
              <a:rPr lang="en-ID" sz="2400"/>
              <a:t>[R1] Jika pakaian </a:t>
            </a:r>
            <a:r>
              <a:rPr lang="en-ID" sz="2400" b="1"/>
              <a:t>sedikit</a:t>
            </a:r>
            <a:r>
              <a:rPr lang="en-ID" sz="2400"/>
              <a:t> dan kekotoran </a:t>
            </a:r>
            <a:r>
              <a:rPr lang="en-ID" sz="2400" b="1"/>
              <a:t>rendah</a:t>
            </a:r>
            <a:r>
              <a:rPr lang="en-ID" sz="2400"/>
              <a:t>, maka putaran </a:t>
            </a:r>
            <a:r>
              <a:rPr lang="en-ID" sz="2400" b="1"/>
              <a:t>lambat</a:t>
            </a:r>
          </a:p>
          <a:p>
            <a:r>
              <a:rPr lang="en-ID" sz="2400"/>
              <a:t>[</a:t>
            </a:r>
            <a:r>
              <a:rPr lang="en-ID" sz="2400" smtClean="0"/>
              <a:t>R2] </a:t>
            </a:r>
            <a:r>
              <a:rPr lang="en-ID" sz="2400"/>
              <a:t>Jika pakaian </a:t>
            </a:r>
            <a:r>
              <a:rPr lang="en-ID" sz="2400" b="1"/>
              <a:t>sedikit</a:t>
            </a:r>
            <a:r>
              <a:rPr lang="en-ID" sz="2400"/>
              <a:t> dan kekotoran </a:t>
            </a:r>
            <a:r>
              <a:rPr lang="en-ID" sz="2400" b="1"/>
              <a:t>sedang</a:t>
            </a:r>
            <a:r>
              <a:rPr lang="en-ID" sz="2400"/>
              <a:t>, maka putaran </a:t>
            </a:r>
            <a:r>
              <a:rPr lang="en-ID" sz="2400" b="1"/>
              <a:t>lambat</a:t>
            </a:r>
          </a:p>
          <a:p>
            <a:r>
              <a:rPr lang="en-ID" sz="2400"/>
              <a:t>[</a:t>
            </a:r>
            <a:r>
              <a:rPr lang="en-ID" sz="2400" smtClean="0"/>
              <a:t>R3] </a:t>
            </a:r>
            <a:r>
              <a:rPr lang="en-ID" sz="2400"/>
              <a:t>Jika pakaian </a:t>
            </a:r>
            <a:r>
              <a:rPr lang="en-ID" sz="2400" b="1"/>
              <a:t>sedikit</a:t>
            </a:r>
            <a:r>
              <a:rPr lang="en-ID" sz="2400"/>
              <a:t> dan kekotoran </a:t>
            </a:r>
            <a:r>
              <a:rPr lang="en-ID" sz="2400" b="1"/>
              <a:t>tinggi</a:t>
            </a:r>
            <a:r>
              <a:rPr lang="en-ID" sz="2400"/>
              <a:t>, maka putaran </a:t>
            </a:r>
            <a:r>
              <a:rPr lang="en-ID" sz="2400" b="1"/>
              <a:t>cepat</a:t>
            </a:r>
          </a:p>
          <a:p>
            <a:r>
              <a:rPr lang="en-ID" sz="2400"/>
              <a:t>[</a:t>
            </a:r>
            <a:r>
              <a:rPr lang="en-ID" sz="2400" smtClean="0"/>
              <a:t>R4] </a:t>
            </a:r>
            <a:r>
              <a:rPr lang="en-ID" sz="2400"/>
              <a:t>Jika pakaian </a:t>
            </a:r>
            <a:r>
              <a:rPr lang="en-ID" sz="2400" b="1"/>
              <a:t>banyak</a:t>
            </a:r>
            <a:r>
              <a:rPr lang="en-ID" sz="2400"/>
              <a:t> dan kekotoran </a:t>
            </a:r>
            <a:r>
              <a:rPr lang="en-ID" sz="2400" b="1"/>
              <a:t>rendah</a:t>
            </a:r>
            <a:r>
              <a:rPr lang="en-ID" sz="2400"/>
              <a:t>, maka putaran </a:t>
            </a:r>
            <a:r>
              <a:rPr lang="en-ID" sz="2400" b="1"/>
              <a:t>lambat</a:t>
            </a:r>
          </a:p>
          <a:p>
            <a:r>
              <a:rPr lang="en-ID" sz="2400"/>
              <a:t>[</a:t>
            </a:r>
            <a:r>
              <a:rPr lang="en-ID" sz="2400" smtClean="0"/>
              <a:t>R5] </a:t>
            </a:r>
            <a:r>
              <a:rPr lang="en-ID" sz="2400"/>
              <a:t>Jika pakaian </a:t>
            </a:r>
            <a:r>
              <a:rPr lang="en-ID" sz="2400" b="1"/>
              <a:t>banyak</a:t>
            </a:r>
            <a:r>
              <a:rPr lang="en-ID" sz="2400"/>
              <a:t> dan kekotoran </a:t>
            </a:r>
            <a:r>
              <a:rPr lang="en-ID" sz="2400" b="1"/>
              <a:t>sedang</a:t>
            </a:r>
            <a:r>
              <a:rPr lang="en-ID" sz="2400"/>
              <a:t>, maka putaran </a:t>
            </a:r>
            <a:r>
              <a:rPr lang="en-ID" sz="2400" b="1"/>
              <a:t>cepat</a:t>
            </a:r>
          </a:p>
          <a:p>
            <a:r>
              <a:rPr lang="en-ID" sz="2400"/>
              <a:t>[</a:t>
            </a:r>
            <a:r>
              <a:rPr lang="en-ID" sz="2400" smtClean="0"/>
              <a:t>R6] </a:t>
            </a:r>
            <a:r>
              <a:rPr lang="en-ID" sz="2400"/>
              <a:t>Jika pakaian </a:t>
            </a:r>
            <a:r>
              <a:rPr lang="en-ID" sz="2400" b="1"/>
              <a:t>banyak</a:t>
            </a:r>
            <a:r>
              <a:rPr lang="en-ID" sz="2400"/>
              <a:t> dan kekotoran </a:t>
            </a:r>
            <a:r>
              <a:rPr lang="en-ID" sz="2400" b="1"/>
              <a:t>tinggi</a:t>
            </a:r>
            <a:r>
              <a:rPr lang="en-ID" sz="2400"/>
              <a:t>, maka putaran </a:t>
            </a:r>
            <a:r>
              <a:rPr lang="en-ID" sz="2400" b="1" smtClean="0"/>
              <a:t>cepat</a:t>
            </a:r>
            <a:endParaRPr lang="en-ID" sz="2400" b="1"/>
          </a:p>
        </p:txBody>
      </p:sp>
    </p:spTree>
    <p:extLst>
      <p:ext uri="{BB962C8B-B14F-4D97-AF65-F5344CB8AC3E}">
        <p14:creationId xmlns:p14="http://schemas.microsoft.com/office/powerpoint/2010/main" val="305248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2. INFERENSI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z="2400" smtClean="0"/>
              <a:t>[</a:t>
            </a:r>
            <a:r>
              <a:rPr lang="en-ID" sz="2400"/>
              <a:t>R1] Jika pakaian </a:t>
            </a:r>
            <a:r>
              <a:rPr lang="en-ID" sz="2400" b="1"/>
              <a:t>sedikit</a:t>
            </a:r>
            <a:r>
              <a:rPr lang="en-ID" sz="2400"/>
              <a:t> dan kekotoran </a:t>
            </a:r>
            <a:r>
              <a:rPr lang="en-ID" sz="2400" b="1"/>
              <a:t>rendah</a:t>
            </a:r>
            <a:r>
              <a:rPr lang="en-ID" sz="2400"/>
              <a:t>, maka putaran </a:t>
            </a:r>
            <a:r>
              <a:rPr lang="en-ID" sz="2400" b="1" smtClean="0"/>
              <a:t>lambat</a:t>
            </a:r>
          </a:p>
          <a:p>
            <a:pPr lvl="1"/>
            <a:r>
              <a:rPr lang="en-ID" sz="2400">
                <a:sym typeface="Symbol" panose="05050102010706020507" pitchFamily="18" charset="2"/>
              </a:rPr>
              <a:t>-</a:t>
            </a:r>
            <a:r>
              <a:rPr lang="en-ID" sz="2400" smtClean="0">
                <a:sym typeface="Symbol" panose="05050102010706020507" pitchFamily="18" charset="2"/>
              </a:rPr>
              <a:t>predikat</a:t>
            </a:r>
            <a:r>
              <a:rPr lang="en-ID" sz="2400" baseline="-25000" smtClean="0">
                <a:sym typeface="Symbol" panose="05050102010706020507" pitchFamily="18" charset="2"/>
              </a:rPr>
              <a:t>1</a:t>
            </a:r>
            <a:r>
              <a:rPr lang="en-ID" sz="2400" smtClean="0">
                <a:sym typeface="Symbol" panose="05050102010706020507" pitchFamily="18" charset="2"/>
              </a:rPr>
              <a:t>  	= </a:t>
            </a:r>
            <a:r>
              <a:rPr lang="en-ID" sz="2400" baseline="-25000" smtClean="0">
                <a:sym typeface="Symbol" panose="05050102010706020507" pitchFamily="18" charset="2"/>
              </a:rPr>
              <a:t>SEDIKIT</a:t>
            </a:r>
            <a:r>
              <a:rPr lang="en-ID" sz="2400" smtClean="0">
                <a:sym typeface="Symbol" panose="05050102010706020507" pitchFamily="18" charset="2"/>
              </a:rPr>
              <a:t>(x)  </a:t>
            </a:r>
            <a:r>
              <a:rPr lang="en-ID" sz="2400" baseline="-25000" smtClean="0">
                <a:sym typeface="Symbol" panose="05050102010706020507" pitchFamily="18" charset="2"/>
              </a:rPr>
              <a:t>RENDAH</a:t>
            </a:r>
            <a:r>
              <a:rPr lang="en-ID" sz="2400" smtClean="0">
                <a:sym typeface="Symbol" panose="05050102010706020507" pitchFamily="18" charset="2"/>
              </a:rPr>
              <a:t>(x)</a:t>
            </a:r>
          </a:p>
          <a:p>
            <a:pPr marL="625475" lvl="2" indent="0">
              <a:buNone/>
            </a:pPr>
            <a:r>
              <a:rPr lang="en-ID" sz="2400">
                <a:sym typeface="Symbol" panose="05050102010706020507" pitchFamily="18" charset="2"/>
              </a:rPr>
              <a:t>	</a:t>
            </a:r>
            <a:r>
              <a:rPr lang="en-ID" sz="2400" smtClean="0">
                <a:sym typeface="Symbol" panose="05050102010706020507" pitchFamily="18" charset="2"/>
              </a:rPr>
              <a:t>	   	= min(</a:t>
            </a:r>
            <a:r>
              <a:rPr lang="en-ID" sz="2400" baseline="-25000" smtClean="0">
                <a:sym typeface="Symbol" panose="05050102010706020507" pitchFamily="18" charset="2"/>
              </a:rPr>
              <a:t>SEDIKIT</a:t>
            </a:r>
            <a:r>
              <a:rPr lang="en-ID" sz="2400" smtClean="0">
                <a:sym typeface="Symbol" panose="05050102010706020507" pitchFamily="18" charset="2"/>
              </a:rPr>
              <a:t>(50); </a:t>
            </a:r>
            <a:r>
              <a:rPr lang="en-ID" sz="2400">
                <a:sym typeface="Symbol" panose="05050102010706020507" pitchFamily="18" charset="2"/>
              </a:rPr>
              <a:t></a:t>
            </a:r>
            <a:r>
              <a:rPr lang="en-ID" sz="2400" baseline="-25000" smtClean="0">
                <a:sym typeface="Symbol" panose="05050102010706020507" pitchFamily="18" charset="2"/>
              </a:rPr>
              <a:t>RENDAH</a:t>
            </a:r>
            <a:r>
              <a:rPr lang="en-ID" sz="2400" smtClean="0">
                <a:sym typeface="Symbol" panose="05050102010706020507" pitchFamily="18" charset="2"/>
              </a:rPr>
              <a:t>(58))</a:t>
            </a:r>
          </a:p>
          <a:p>
            <a:pPr marL="625475" lvl="2" indent="0">
              <a:buNone/>
            </a:pPr>
            <a:r>
              <a:rPr lang="en-ID" sz="2400">
                <a:sym typeface="Symbol" panose="05050102010706020507" pitchFamily="18" charset="2"/>
              </a:rPr>
              <a:t>	</a:t>
            </a:r>
            <a:r>
              <a:rPr lang="en-ID" sz="2400" smtClean="0">
                <a:sym typeface="Symbol" panose="05050102010706020507" pitchFamily="18" charset="2"/>
              </a:rPr>
              <a:t>		= min(0,75; 0)</a:t>
            </a:r>
          </a:p>
          <a:p>
            <a:pPr marL="625475" lvl="2" indent="0">
              <a:buNone/>
            </a:pPr>
            <a:r>
              <a:rPr lang="en-ID" sz="2400">
                <a:sym typeface="Symbol" panose="05050102010706020507" pitchFamily="18" charset="2"/>
              </a:rPr>
              <a:t>	</a:t>
            </a:r>
            <a:r>
              <a:rPr lang="en-ID" sz="2400" smtClean="0">
                <a:sym typeface="Symbol" panose="05050102010706020507" pitchFamily="18" charset="2"/>
              </a:rPr>
              <a:t>		= 0</a:t>
            </a:r>
          </a:p>
          <a:p>
            <a:pPr lvl="1"/>
            <a:r>
              <a:rPr lang="en-ID" sz="2400" smtClean="0">
                <a:sym typeface="Symbol" panose="05050102010706020507" pitchFamily="18" charset="2"/>
              </a:rPr>
              <a:t>Nilai z</a:t>
            </a:r>
            <a:r>
              <a:rPr lang="en-ID" sz="2400" baseline="-25000" smtClean="0">
                <a:sym typeface="Symbol" panose="05050102010706020507" pitchFamily="18" charset="2"/>
              </a:rPr>
              <a:t>1</a:t>
            </a:r>
            <a:r>
              <a:rPr lang="en-ID" sz="2400" smtClean="0">
                <a:sym typeface="Symbol" panose="05050102010706020507" pitchFamily="18" charset="2"/>
              </a:rPr>
              <a:t>  </a:t>
            </a:r>
            <a:r>
              <a:rPr lang="en-ID" sz="2400">
                <a:sym typeface="Symbol" panose="05050102010706020507" pitchFamily="18" charset="2"/>
              </a:rPr>
              <a:t>	= </a:t>
            </a:r>
            <a:r>
              <a:rPr lang="en-ID" sz="2400" smtClean="0">
                <a:sym typeface="Symbol" panose="05050102010706020507" pitchFamily="18" charset="2"/>
              </a:rPr>
              <a:t>1200</a:t>
            </a:r>
            <a:endParaRPr lang="en-ID" sz="2400" b="1"/>
          </a:p>
        </p:txBody>
      </p:sp>
      <p:grpSp>
        <p:nvGrpSpPr>
          <p:cNvPr id="4" name="Group 3"/>
          <p:cNvGrpSpPr/>
          <p:nvPr/>
        </p:nvGrpSpPr>
        <p:grpSpPr>
          <a:xfrm>
            <a:off x="7522470" y="3400272"/>
            <a:ext cx="4303085" cy="2453990"/>
            <a:chOff x="764318" y="2433320"/>
            <a:chExt cx="4780146" cy="2726051"/>
          </a:xfrm>
        </p:grpSpPr>
        <p:cxnSp>
          <p:nvCxnSpPr>
            <p:cNvPr id="5" name="Straight Connector 4"/>
            <p:cNvCxnSpPr/>
            <p:nvPr/>
          </p:nvCxnSpPr>
          <p:spPr>
            <a:xfrm rot="10800000">
              <a:off x="1476393" y="2932144"/>
              <a:ext cx="3679391" cy="153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764318" y="2433320"/>
              <a:ext cx="4780146" cy="2726051"/>
              <a:chOff x="764318" y="2506890"/>
              <a:chExt cx="4780146" cy="2726051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764318" y="2560543"/>
                <a:ext cx="4780146" cy="2672398"/>
                <a:chOff x="716340" y="2329315"/>
                <a:chExt cx="4780146" cy="2672398"/>
              </a:xfrm>
            </p:grpSpPr>
            <p:cxnSp>
              <p:nvCxnSpPr>
                <p:cNvPr id="14" name="Straight Connector 13"/>
                <p:cNvCxnSpPr/>
                <p:nvPr/>
              </p:nvCxnSpPr>
              <p:spPr>
                <a:xfrm>
                  <a:off x="1413521" y="2329315"/>
                  <a:ext cx="0" cy="232227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1301980" y="4540048"/>
                  <a:ext cx="4194506" cy="153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H="1" flipV="1">
                  <a:off x="2156059" y="2773940"/>
                  <a:ext cx="2262237" cy="1741832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 flipH="1">
                  <a:off x="1413522" y="2773940"/>
                  <a:ext cx="742537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rot="5400000" flipH="1" flipV="1">
                  <a:off x="1255279" y="3656611"/>
                  <a:ext cx="1766108" cy="767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Box 18"/>
                <p:cNvSpPr txBox="1"/>
                <p:nvPr/>
              </p:nvSpPr>
              <p:spPr>
                <a:xfrm>
                  <a:off x="1988253" y="4540048"/>
                  <a:ext cx="6511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200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500</a:t>
                  </a:r>
                  <a:endParaRPr lang="en-ID" sz="20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4197580" y="4515772"/>
                  <a:ext cx="80663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200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1200</a:t>
                  </a:r>
                  <a:endParaRPr lang="en-ID" sz="20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716340" y="3177943"/>
                  <a:ext cx="744697" cy="5128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514350" indent="-514350">
                    <a:buNone/>
                  </a:pPr>
                  <a:r>
                    <a:rPr lang="en-US" sz="2400">
                      <a:latin typeface="Calibri" panose="020F0502020204030204" pitchFamily="34" charset="0"/>
                      <a:cs typeface="Calibri" panose="020F0502020204030204" pitchFamily="34" charset="0"/>
                      <a:sym typeface="Symbol"/>
                    </a:rPr>
                    <a:t></a:t>
                  </a:r>
                  <a:r>
                    <a:rPr lang="en-US" sz="2400" smtClean="0">
                      <a:latin typeface="Calibri" panose="020F0502020204030204" pitchFamily="34" charset="0"/>
                      <a:cs typeface="Calibri" panose="020F0502020204030204" pitchFamily="34" charset="0"/>
                      <a:sym typeface="Symbol"/>
                    </a:rPr>
                    <a:t>(z)</a:t>
                  </a:r>
                  <a:endPara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5161797" y="4034982"/>
                  <a:ext cx="306825" cy="4458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240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x</a:t>
                  </a:r>
                  <a:endParaRPr lang="en-ID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1108136" y="4428669"/>
                  <a:ext cx="328497" cy="4458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240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0</a:t>
                  </a:r>
                  <a:endParaRPr lang="en-ID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1108135" y="2510718"/>
                  <a:ext cx="3401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240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1</a:t>
                  </a:r>
                  <a:endParaRPr lang="en-ID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12" name="Straight Connector 11"/>
              <p:cNvCxnSpPr/>
              <p:nvPr/>
            </p:nvCxnSpPr>
            <p:spPr>
              <a:xfrm flipH="1">
                <a:off x="1464741" y="3006006"/>
                <a:ext cx="739296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1702057" y="2506890"/>
                <a:ext cx="973982" cy="376088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D" sz="1600" smtClean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LAMBAT</a:t>
                </a:r>
                <a:endParaRPr lang="en-ID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7" name="Straight Connector 6"/>
            <p:cNvCxnSpPr/>
            <p:nvPr/>
          </p:nvCxnSpPr>
          <p:spPr>
            <a:xfrm flipH="1">
              <a:off x="2180746" y="2930611"/>
              <a:ext cx="2250132" cy="1767641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5400000" flipH="1" flipV="1">
              <a:off x="3558412" y="3814815"/>
              <a:ext cx="1766108" cy="76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4430878" y="2930611"/>
              <a:ext cx="739296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507331" y="2451272"/>
              <a:ext cx="763502" cy="376088"/>
            </a:xfrm>
            <a:prstGeom prst="rect">
              <a:avLst/>
            </a:prstGeom>
            <a:solidFill>
              <a:srgbClr val="0070C0"/>
            </a:solidFill>
          </p:spPr>
          <p:txBody>
            <a:bodyPr wrap="none" rtlCol="0">
              <a:spAutoFit/>
            </a:bodyPr>
            <a:lstStyle/>
            <a:p>
              <a:r>
                <a:rPr lang="en-ID" sz="160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CEPAT</a:t>
              </a:r>
              <a:endParaRPr lang="en-ID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7522470" y="5823842"/>
                <a:ext cx="3943665" cy="97103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𝐿𝐴𝑀𝐵𝐴𝑇</m:t>
                          </m:r>
                        </m:sub>
                      </m:sSub>
                      <m:d>
                        <m:dPr>
                          <m:ctrlPr>
                            <a:rPr lang="en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ID" sz="1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ID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D" sz="1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</a:rPr>
                                <m:t>0;       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≥1200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ID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D" sz="1400" b="0" i="1" smtClean="0">
                                      <a:latin typeface="Cambria Math" panose="02040503050406030204" pitchFamily="18" charset="0"/>
                                    </a:rPr>
                                    <m:t>1200 −</m:t>
                                  </m:r>
                                  <m:r>
                                    <a:rPr lang="en-ID" sz="1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num>
                                <m:den>
                                  <m:r>
                                    <a:rPr lang="en-ID" sz="1400" b="0" i="1" smtClean="0">
                                      <a:latin typeface="Cambria Math" panose="02040503050406030204" pitchFamily="18" charset="0"/>
                                    </a:rPr>
                                    <m:t>1200−500</m:t>
                                  </m:r>
                                </m:den>
                              </m:f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</a:rPr>
                                <m:t>;       500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≤1200</m:t>
                              </m:r>
                            </m:e>
                            <m:e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</a:rPr>
                                <m:t>1;      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≤500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D" sz="140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2470" y="5823842"/>
                <a:ext cx="3943665" cy="9710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439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2. INFERENSI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z="2400" smtClean="0"/>
              <a:t>[R2] Jika pakaian </a:t>
            </a:r>
            <a:r>
              <a:rPr lang="en-ID" sz="2400" b="1"/>
              <a:t>sedikit</a:t>
            </a:r>
            <a:r>
              <a:rPr lang="en-ID" sz="2400"/>
              <a:t> dan kekotoran </a:t>
            </a:r>
            <a:r>
              <a:rPr lang="en-ID" sz="2400" b="1"/>
              <a:t>sedang</a:t>
            </a:r>
            <a:r>
              <a:rPr lang="en-ID" sz="2400"/>
              <a:t>, maka putaran </a:t>
            </a:r>
            <a:r>
              <a:rPr lang="en-ID" sz="2400" b="1"/>
              <a:t>lambat</a:t>
            </a:r>
            <a:endParaRPr lang="en-ID" sz="2400" b="1" smtClean="0"/>
          </a:p>
          <a:p>
            <a:pPr lvl="1"/>
            <a:r>
              <a:rPr lang="en-ID" sz="2400">
                <a:sym typeface="Symbol" panose="05050102010706020507" pitchFamily="18" charset="2"/>
              </a:rPr>
              <a:t>-</a:t>
            </a:r>
            <a:r>
              <a:rPr lang="en-ID" sz="2400" smtClean="0">
                <a:sym typeface="Symbol" panose="05050102010706020507" pitchFamily="18" charset="2"/>
              </a:rPr>
              <a:t>predikat</a:t>
            </a:r>
            <a:r>
              <a:rPr lang="en-ID" sz="2400" baseline="-25000">
                <a:sym typeface="Symbol" panose="05050102010706020507" pitchFamily="18" charset="2"/>
              </a:rPr>
              <a:t>2</a:t>
            </a:r>
            <a:r>
              <a:rPr lang="en-ID" sz="2400" smtClean="0">
                <a:sym typeface="Symbol" panose="05050102010706020507" pitchFamily="18" charset="2"/>
              </a:rPr>
              <a:t>  	= </a:t>
            </a:r>
            <a:r>
              <a:rPr lang="en-ID" sz="2400" baseline="-25000" smtClean="0">
                <a:sym typeface="Symbol" panose="05050102010706020507" pitchFamily="18" charset="2"/>
              </a:rPr>
              <a:t>SEDIKIT</a:t>
            </a:r>
            <a:r>
              <a:rPr lang="en-ID" sz="2400" smtClean="0">
                <a:sym typeface="Symbol" panose="05050102010706020507" pitchFamily="18" charset="2"/>
              </a:rPr>
              <a:t>(x)  </a:t>
            </a:r>
            <a:r>
              <a:rPr lang="en-ID" sz="2400" baseline="-25000" smtClean="0">
                <a:sym typeface="Symbol" panose="05050102010706020507" pitchFamily="18" charset="2"/>
              </a:rPr>
              <a:t>SEDANG</a:t>
            </a:r>
            <a:r>
              <a:rPr lang="en-ID" sz="2400" smtClean="0">
                <a:sym typeface="Symbol" panose="05050102010706020507" pitchFamily="18" charset="2"/>
              </a:rPr>
              <a:t>(x)</a:t>
            </a:r>
          </a:p>
          <a:p>
            <a:pPr marL="625475" lvl="2" indent="0">
              <a:buNone/>
            </a:pPr>
            <a:r>
              <a:rPr lang="en-ID" sz="2400">
                <a:sym typeface="Symbol" panose="05050102010706020507" pitchFamily="18" charset="2"/>
              </a:rPr>
              <a:t>	</a:t>
            </a:r>
            <a:r>
              <a:rPr lang="en-ID" sz="2400" smtClean="0">
                <a:sym typeface="Symbol" panose="05050102010706020507" pitchFamily="18" charset="2"/>
              </a:rPr>
              <a:t>	   	= min(</a:t>
            </a:r>
            <a:r>
              <a:rPr lang="en-ID" sz="2400" baseline="-25000" smtClean="0">
                <a:sym typeface="Symbol" panose="05050102010706020507" pitchFamily="18" charset="2"/>
              </a:rPr>
              <a:t>SEDIKIT</a:t>
            </a:r>
            <a:r>
              <a:rPr lang="en-ID" sz="2400" smtClean="0">
                <a:sym typeface="Symbol" panose="05050102010706020507" pitchFamily="18" charset="2"/>
              </a:rPr>
              <a:t>(50); </a:t>
            </a:r>
            <a:r>
              <a:rPr lang="en-ID" sz="2400" baseline="-25000" smtClean="0">
                <a:sym typeface="Symbol" panose="05050102010706020507" pitchFamily="18" charset="2"/>
              </a:rPr>
              <a:t>SEDANG</a:t>
            </a:r>
            <a:r>
              <a:rPr lang="en-ID" sz="2400" smtClean="0">
                <a:sym typeface="Symbol" panose="05050102010706020507" pitchFamily="18" charset="2"/>
              </a:rPr>
              <a:t>(58))</a:t>
            </a:r>
          </a:p>
          <a:p>
            <a:pPr marL="625475" lvl="2" indent="0">
              <a:buNone/>
            </a:pPr>
            <a:r>
              <a:rPr lang="en-ID" sz="2400">
                <a:sym typeface="Symbol" panose="05050102010706020507" pitchFamily="18" charset="2"/>
              </a:rPr>
              <a:t>	</a:t>
            </a:r>
            <a:r>
              <a:rPr lang="en-ID" sz="2400" smtClean="0">
                <a:sym typeface="Symbol" panose="05050102010706020507" pitchFamily="18" charset="2"/>
              </a:rPr>
              <a:t>		= min(0,75; 0,20)</a:t>
            </a:r>
          </a:p>
          <a:p>
            <a:pPr marL="625475" lvl="2" indent="0">
              <a:buNone/>
            </a:pPr>
            <a:r>
              <a:rPr lang="en-ID" sz="2400">
                <a:sym typeface="Symbol" panose="05050102010706020507" pitchFamily="18" charset="2"/>
              </a:rPr>
              <a:t>	</a:t>
            </a:r>
            <a:r>
              <a:rPr lang="en-ID" sz="2400" smtClean="0">
                <a:sym typeface="Symbol" panose="05050102010706020507" pitchFamily="18" charset="2"/>
              </a:rPr>
              <a:t>		= 0,20</a:t>
            </a:r>
          </a:p>
          <a:p>
            <a:pPr lvl="1"/>
            <a:r>
              <a:rPr lang="en-ID" sz="2400" smtClean="0">
                <a:sym typeface="Symbol" panose="05050102010706020507" pitchFamily="18" charset="2"/>
              </a:rPr>
              <a:t>Nilai </a:t>
            </a:r>
            <a:r>
              <a:rPr lang="en-ID" sz="2400">
                <a:sym typeface="Symbol" panose="05050102010706020507" pitchFamily="18" charset="2"/>
              </a:rPr>
              <a:t> </a:t>
            </a:r>
            <a:r>
              <a:rPr lang="en-ID" sz="2400" smtClean="0">
                <a:sym typeface="Symbol" panose="05050102010706020507" pitchFamily="18" charset="2"/>
              </a:rPr>
              <a:t>z</a:t>
            </a:r>
            <a:r>
              <a:rPr lang="en-ID" sz="2400" baseline="-25000" smtClean="0">
                <a:sym typeface="Symbol" panose="05050102010706020507" pitchFamily="18" charset="2"/>
              </a:rPr>
              <a:t>2</a:t>
            </a:r>
            <a:r>
              <a:rPr lang="en-ID" sz="2400" smtClean="0">
                <a:sym typeface="Symbol" panose="05050102010706020507" pitchFamily="18" charset="2"/>
              </a:rPr>
              <a:t> 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522470" y="3400272"/>
            <a:ext cx="4308292" cy="2453990"/>
            <a:chOff x="764318" y="2433320"/>
            <a:chExt cx="4785930" cy="2726051"/>
          </a:xfrm>
        </p:grpSpPr>
        <p:cxnSp>
          <p:nvCxnSpPr>
            <p:cNvPr id="5" name="Straight Connector 4"/>
            <p:cNvCxnSpPr/>
            <p:nvPr/>
          </p:nvCxnSpPr>
          <p:spPr>
            <a:xfrm rot="10800000">
              <a:off x="1476393" y="2932144"/>
              <a:ext cx="3679391" cy="153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764318" y="2433320"/>
              <a:ext cx="4785930" cy="2726051"/>
              <a:chOff x="764318" y="2506890"/>
              <a:chExt cx="4785930" cy="2726051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764318" y="2560543"/>
                <a:ext cx="4785930" cy="2672398"/>
                <a:chOff x="716340" y="2329315"/>
                <a:chExt cx="4785930" cy="2672398"/>
              </a:xfrm>
            </p:grpSpPr>
            <p:cxnSp>
              <p:nvCxnSpPr>
                <p:cNvPr id="14" name="Straight Connector 13"/>
                <p:cNvCxnSpPr/>
                <p:nvPr/>
              </p:nvCxnSpPr>
              <p:spPr>
                <a:xfrm>
                  <a:off x="1413521" y="2329315"/>
                  <a:ext cx="0" cy="232227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1301980" y="4540048"/>
                  <a:ext cx="4194506" cy="153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H="1" flipV="1">
                  <a:off x="2156059" y="2773940"/>
                  <a:ext cx="2262237" cy="1741832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 flipH="1">
                  <a:off x="1413522" y="2773940"/>
                  <a:ext cx="742537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rot="5400000" flipH="1" flipV="1">
                  <a:off x="1255279" y="3656611"/>
                  <a:ext cx="1766108" cy="767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Box 18"/>
                <p:cNvSpPr txBox="1"/>
                <p:nvPr/>
              </p:nvSpPr>
              <p:spPr>
                <a:xfrm>
                  <a:off x="1988253" y="4540048"/>
                  <a:ext cx="6511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200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500</a:t>
                  </a:r>
                  <a:endParaRPr lang="en-ID" sz="20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4197580" y="4515772"/>
                  <a:ext cx="80663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200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1200</a:t>
                  </a:r>
                  <a:endParaRPr lang="en-ID" sz="20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716340" y="3177943"/>
                  <a:ext cx="744697" cy="5128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514350" indent="-514350">
                    <a:buNone/>
                  </a:pPr>
                  <a:r>
                    <a:rPr lang="en-US" sz="2400">
                      <a:latin typeface="Calibri" panose="020F0502020204030204" pitchFamily="34" charset="0"/>
                      <a:cs typeface="Calibri" panose="020F0502020204030204" pitchFamily="34" charset="0"/>
                      <a:sym typeface="Symbol"/>
                    </a:rPr>
                    <a:t></a:t>
                  </a:r>
                  <a:r>
                    <a:rPr lang="en-US" sz="2400" smtClean="0">
                      <a:latin typeface="Calibri" panose="020F0502020204030204" pitchFamily="34" charset="0"/>
                      <a:cs typeface="Calibri" panose="020F0502020204030204" pitchFamily="34" charset="0"/>
                      <a:sym typeface="Symbol"/>
                    </a:rPr>
                    <a:t>(z)</a:t>
                  </a:r>
                  <a:endPara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5161797" y="4034982"/>
                  <a:ext cx="340473" cy="5128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240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z</a:t>
                  </a:r>
                  <a:endParaRPr lang="en-ID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1108136" y="4428669"/>
                  <a:ext cx="328497" cy="4458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240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0</a:t>
                  </a:r>
                  <a:endParaRPr lang="en-ID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1108135" y="2510718"/>
                  <a:ext cx="3401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240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1</a:t>
                  </a:r>
                  <a:endParaRPr lang="en-ID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12" name="Straight Connector 11"/>
              <p:cNvCxnSpPr/>
              <p:nvPr/>
            </p:nvCxnSpPr>
            <p:spPr>
              <a:xfrm flipH="1">
                <a:off x="1464741" y="3006006"/>
                <a:ext cx="739296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1702057" y="2506890"/>
                <a:ext cx="973982" cy="376088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D" sz="1600" smtClean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LAMBAT</a:t>
                </a:r>
                <a:endParaRPr lang="en-ID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7" name="Straight Connector 6"/>
            <p:cNvCxnSpPr/>
            <p:nvPr/>
          </p:nvCxnSpPr>
          <p:spPr>
            <a:xfrm flipH="1">
              <a:off x="2180746" y="2930611"/>
              <a:ext cx="2250132" cy="1767641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5400000" flipH="1" flipV="1">
              <a:off x="3558412" y="3814815"/>
              <a:ext cx="1766108" cy="76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4430878" y="2930611"/>
              <a:ext cx="739296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507331" y="2451272"/>
              <a:ext cx="763502" cy="376088"/>
            </a:xfrm>
            <a:prstGeom prst="rect">
              <a:avLst/>
            </a:prstGeom>
            <a:solidFill>
              <a:srgbClr val="0070C0"/>
            </a:solidFill>
          </p:spPr>
          <p:txBody>
            <a:bodyPr wrap="none" rtlCol="0">
              <a:spAutoFit/>
            </a:bodyPr>
            <a:lstStyle/>
            <a:p>
              <a:r>
                <a:rPr lang="en-ID" sz="160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CEPAT</a:t>
              </a:r>
              <a:endParaRPr lang="en-ID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906863" y="4894013"/>
                <a:ext cx="2339358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556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𝜇</m:t>
                      </m:r>
                      <m:r>
                        <a:rPr lang="en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(</m:t>
                      </m:r>
                      <m:r>
                        <a:rPr lang="en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𝑧</m:t>
                      </m:r>
                      <m:r>
                        <a:rPr lang="en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)=</m:t>
                      </m:r>
                      <m:f>
                        <m:fPr>
                          <m:ctrlPr>
                            <a:rPr lang="en-ID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1200 −</m:t>
                          </m:r>
                          <m:sSub>
                            <m:sSubPr>
                              <m:ctrlPr>
                                <a:rPr lang="en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1200−500</m:t>
                          </m:r>
                        </m:den>
                      </m:f>
                    </m:oMath>
                  </m:oMathPara>
                </a14:m>
                <a:endParaRPr lang="en-ID" smtClean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6863" y="4894013"/>
                <a:ext cx="2339358" cy="5204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906863" y="5530148"/>
                <a:ext cx="2211246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556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0,20</m:t>
                      </m:r>
                      <m:r>
                        <a:rPr lang="en-ID" i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f>
                        <m:fPr>
                          <m:ctrlPr>
                            <a:rPr lang="en-ID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1200 −</m:t>
                          </m:r>
                          <m:sSub>
                            <m:sSubPr>
                              <m:ctrlPr>
                                <a:rPr lang="en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00</m:t>
                          </m:r>
                        </m:den>
                      </m:f>
                    </m:oMath>
                  </m:oMathPara>
                </a14:m>
                <a:endParaRPr lang="en-ID" smtClean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6863" y="5530148"/>
                <a:ext cx="2211246" cy="5203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522470" y="5823842"/>
                <a:ext cx="3943665" cy="97103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𝐿𝐴𝑀𝐵𝐴𝑇</m:t>
                          </m:r>
                        </m:sub>
                      </m:sSub>
                      <m:d>
                        <m:dPr>
                          <m:ctrlPr>
                            <a:rPr lang="en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ID" sz="1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ID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D" sz="1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</a:rPr>
                                <m:t>0;       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≥1200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ID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D" sz="1400" b="0" i="1" smtClean="0">
                                      <a:latin typeface="Cambria Math" panose="02040503050406030204" pitchFamily="18" charset="0"/>
                                    </a:rPr>
                                    <m:t>1200 −</m:t>
                                  </m:r>
                                  <m:r>
                                    <a:rPr lang="en-ID" sz="1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num>
                                <m:den>
                                  <m:r>
                                    <a:rPr lang="en-ID" sz="1400" b="0" i="1" smtClean="0">
                                      <a:latin typeface="Cambria Math" panose="02040503050406030204" pitchFamily="18" charset="0"/>
                                    </a:rPr>
                                    <m:t>1200−500</m:t>
                                  </m:r>
                                </m:den>
                              </m:f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</a:rPr>
                                <m:t>;       500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≤1200</m:t>
                              </m:r>
                            </m:e>
                            <m:e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</a:rPr>
                                <m:t>1;      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≤500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D" sz="140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2470" y="5823842"/>
                <a:ext cx="3943665" cy="9710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980435" y="6166219"/>
                <a:ext cx="18080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556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sz="240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ID" sz="24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𝑧</m:t>
                          </m:r>
                        </m:e>
                        <m:sub>
                          <m:r>
                            <a:rPr lang="en-ID" sz="24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2</m:t>
                          </m:r>
                        </m:sub>
                      </m:sSub>
                      <m:r>
                        <a:rPr lang="en-ID" sz="2400" i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r>
                        <a:rPr lang="en-ID" sz="2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D" sz="2400" b="0" i="1" smtClean="0">
                          <a:latin typeface="Cambria Math" panose="02040503050406030204" pitchFamily="18" charset="0"/>
                        </a:rPr>
                        <m:t>060</m:t>
                      </m:r>
                    </m:oMath>
                  </m:oMathPara>
                </a14:m>
                <a:endParaRPr lang="en-ID" sz="2400" smtClean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0435" y="6166219"/>
                <a:ext cx="1808059" cy="369332"/>
              </a:xfrm>
              <a:prstGeom prst="rect">
                <a:avLst/>
              </a:prstGeom>
              <a:blipFill>
                <a:blip r:embed="rId5"/>
                <a:stretch>
                  <a:fillRect r="-676" b="-1500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096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2. INFERENSI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z="2400"/>
              <a:t>[R3] Jika pakaian </a:t>
            </a:r>
            <a:r>
              <a:rPr lang="en-ID" sz="2400" b="1"/>
              <a:t>sedikit</a:t>
            </a:r>
            <a:r>
              <a:rPr lang="en-ID" sz="2400"/>
              <a:t> dan kekotoran </a:t>
            </a:r>
            <a:r>
              <a:rPr lang="en-ID" sz="2400" b="1"/>
              <a:t>tinggi</a:t>
            </a:r>
            <a:r>
              <a:rPr lang="en-ID" sz="2400"/>
              <a:t>, maka putaran </a:t>
            </a:r>
            <a:r>
              <a:rPr lang="en-ID" sz="2400" b="1"/>
              <a:t>cepat</a:t>
            </a:r>
            <a:endParaRPr lang="en-ID" sz="2400" b="1" smtClean="0"/>
          </a:p>
          <a:p>
            <a:pPr lvl="1"/>
            <a:r>
              <a:rPr lang="en-ID" sz="2400">
                <a:sym typeface="Symbol" panose="05050102010706020507" pitchFamily="18" charset="2"/>
              </a:rPr>
              <a:t>-</a:t>
            </a:r>
            <a:r>
              <a:rPr lang="en-ID" sz="2400" smtClean="0">
                <a:sym typeface="Symbol" panose="05050102010706020507" pitchFamily="18" charset="2"/>
              </a:rPr>
              <a:t>predikat</a:t>
            </a:r>
            <a:r>
              <a:rPr lang="en-ID" sz="2400" baseline="-25000" smtClean="0">
                <a:sym typeface="Symbol" panose="05050102010706020507" pitchFamily="18" charset="2"/>
              </a:rPr>
              <a:t>3</a:t>
            </a:r>
            <a:r>
              <a:rPr lang="en-ID" sz="2400" smtClean="0">
                <a:sym typeface="Symbol" panose="05050102010706020507" pitchFamily="18" charset="2"/>
              </a:rPr>
              <a:t>  	= </a:t>
            </a:r>
            <a:r>
              <a:rPr lang="en-ID" sz="2400" baseline="-25000" smtClean="0">
                <a:sym typeface="Symbol" panose="05050102010706020507" pitchFamily="18" charset="2"/>
              </a:rPr>
              <a:t>SEDIKIT</a:t>
            </a:r>
            <a:r>
              <a:rPr lang="en-ID" sz="2400" smtClean="0">
                <a:sym typeface="Symbol" panose="05050102010706020507" pitchFamily="18" charset="2"/>
              </a:rPr>
              <a:t>(x)  </a:t>
            </a:r>
            <a:r>
              <a:rPr lang="en-ID" sz="2400" baseline="-25000" smtClean="0">
                <a:sym typeface="Symbol" panose="05050102010706020507" pitchFamily="18" charset="2"/>
              </a:rPr>
              <a:t>TINGGI</a:t>
            </a:r>
            <a:r>
              <a:rPr lang="en-ID" sz="2400" smtClean="0">
                <a:sym typeface="Symbol" panose="05050102010706020507" pitchFamily="18" charset="2"/>
              </a:rPr>
              <a:t>(x)</a:t>
            </a:r>
          </a:p>
          <a:p>
            <a:pPr marL="625475" lvl="2" indent="0">
              <a:buNone/>
            </a:pPr>
            <a:r>
              <a:rPr lang="en-ID" sz="2400">
                <a:sym typeface="Symbol" panose="05050102010706020507" pitchFamily="18" charset="2"/>
              </a:rPr>
              <a:t>	</a:t>
            </a:r>
            <a:r>
              <a:rPr lang="en-ID" sz="2400" smtClean="0">
                <a:sym typeface="Symbol" panose="05050102010706020507" pitchFamily="18" charset="2"/>
              </a:rPr>
              <a:t>	   	= min(</a:t>
            </a:r>
            <a:r>
              <a:rPr lang="en-ID" sz="2400" baseline="-25000" smtClean="0">
                <a:sym typeface="Symbol" panose="05050102010706020507" pitchFamily="18" charset="2"/>
              </a:rPr>
              <a:t>SEDIKIT</a:t>
            </a:r>
            <a:r>
              <a:rPr lang="en-ID" sz="2400" smtClean="0">
                <a:sym typeface="Symbol" panose="05050102010706020507" pitchFamily="18" charset="2"/>
              </a:rPr>
              <a:t>(50); </a:t>
            </a:r>
            <a:r>
              <a:rPr lang="en-ID" sz="2400" baseline="-25000" smtClean="0">
                <a:sym typeface="Symbol" panose="05050102010706020507" pitchFamily="18" charset="2"/>
              </a:rPr>
              <a:t>TINGGI</a:t>
            </a:r>
            <a:r>
              <a:rPr lang="en-ID" sz="2400" smtClean="0">
                <a:sym typeface="Symbol" panose="05050102010706020507" pitchFamily="18" charset="2"/>
              </a:rPr>
              <a:t>(58))</a:t>
            </a:r>
          </a:p>
          <a:p>
            <a:pPr marL="625475" lvl="2" indent="0">
              <a:buNone/>
            </a:pPr>
            <a:r>
              <a:rPr lang="en-ID" sz="2400">
                <a:sym typeface="Symbol" panose="05050102010706020507" pitchFamily="18" charset="2"/>
              </a:rPr>
              <a:t>	</a:t>
            </a:r>
            <a:r>
              <a:rPr lang="en-ID" sz="2400" smtClean="0">
                <a:sym typeface="Symbol" panose="05050102010706020507" pitchFamily="18" charset="2"/>
              </a:rPr>
              <a:t>		= min(0,75; 0,80)</a:t>
            </a:r>
          </a:p>
          <a:p>
            <a:pPr marL="625475" lvl="2" indent="0">
              <a:buNone/>
            </a:pPr>
            <a:r>
              <a:rPr lang="en-ID" sz="2400">
                <a:sym typeface="Symbol" panose="05050102010706020507" pitchFamily="18" charset="2"/>
              </a:rPr>
              <a:t>	</a:t>
            </a:r>
            <a:r>
              <a:rPr lang="en-ID" sz="2400" smtClean="0">
                <a:sym typeface="Symbol" panose="05050102010706020507" pitchFamily="18" charset="2"/>
              </a:rPr>
              <a:t>		= 0,75</a:t>
            </a:r>
          </a:p>
          <a:p>
            <a:pPr lvl="1"/>
            <a:r>
              <a:rPr lang="en-ID" sz="2400" smtClean="0">
                <a:sym typeface="Symbol" panose="05050102010706020507" pitchFamily="18" charset="2"/>
              </a:rPr>
              <a:t>Nilai </a:t>
            </a:r>
            <a:r>
              <a:rPr lang="en-ID" sz="2400">
                <a:sym typeface="Symbol" panose="05050102010706020507" pitchFamily="18" charset="2"/>
              </a:rPr>
              <a:t> </a:t>
            </a:r>
            <a:r>
              <a:rPr lang="en-ID" sz="2400" smtClean="0">
                <a:sym typeface="Symbol" panose="05050102010706020507" pitchFamily="18" charset="2"/>
              </a:rPr>
              <a:t>z</a:t>
            </a:r>
            <a:r>
              <a:rPr lang="en-ID" sz="2400" baseline="-25000">
                <a:sym typeface="Symbol" panose="05050102010706020507" pitchFamily="18" charset="2"/>
              </a:rPr>
              <a:t>3</a:t>
            </a:r>
            <a:r>
              <a:rPr lang="en-ID" sz="2400" smtClean="0">
                <a:sym typeface="Symbol" panose="05050102010706020507" pitchFamily="18" charset="2"/>
              </a:rPr>
              <a:t> 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522470" y="3400272"/>
            <a:ext cx="4308292" cy="2453990"/>
            <a:chOff x="764318" y="2433320"/>
            <a:chExt cx="4785930" cy="2726051"/>
          </a:xfrm>
        </p:grpSpPr>
        <p:cxnSp>
          <p:nvCxnSpPr>
            <p:cNvPr id="5" name="Straight Connector 4"/>
            <p:cNvCxnSpPr/>
            <p:nvPr/>
          </p:nvCxnSpPr>
          <p:spPr>
            <a:xfrm rot="10800000">
              <a:off x="1476393" y="2932144"/>
              <a:ext cx="3679391" cy="153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764318" y="2433320"/>
              <a:ext cx="4785930" cy="2726051"/>
              <a:chOff x="764318" y="2506890"/>
              <a:chExt cx="4785930" cy="2726051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764318" y="2560543"/>
                <a:ext cx="4785930" cy="2672398"/>
                <a:chOff x="716340" y="2329315"/>
                <a:chExt cx="4785930" cy="2672398"/>
              </a:xfrm>
            </p:grpSpPr>
            <p:cxnSp>
              <p:nvCxnSpPr>
                <p:cNvPr id="14" name="Straight Connector 13"/>
                <p:cNvCxnSpPr/>
                <p:nvPr/>
              </p:nvCxnSpPr>
              <p:spPr>
                <a:xfrm>
                  <a:off x="1413521" y="2329315"/>
                  <a:ext cx="0" cy="232227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1301980" y="4540048"/>
                  <a:ext cx="4194506" cy="153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H="1" flipV="1">
                  <a:off x="2156059" y="2773940"/>
                  <a:ext cx="2262237" cy="1741832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 flipH="1">
                  <a:off x="1413522" y="2773940"/>
                  <a:ext cx="742537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rot="5400000" flipH="1" flipV="1">
                  <a:off x="1255279" y="3656611"/>
                  <a:ext cx="1766108" cy="767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Box 18"/>
                <p:cNvSpPr txBox="1"/>
                <p:nvPr/>
              </p:nvSpPr>
              <p:spPr>
                <a:xfrm>
                  <a:off x="1988253" y="4540048"/>
                  <a:ext cx="6511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200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500</a:t>
                  </a:r>
                  <a:endParaRPr lang="en-ID" sz="20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4197580" y="4515772"/>
                  <a:ext cx="80663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200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1200</a:t>
                  </a:r>
                  <a:endParaRPr lang="en-ID" sz="20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716340" y="3177943"/>
                  <a:ext cx="744697" cy="5128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514350" indent="-514350">
                    <a:buNone/>
                  </a:pPr>
                  <a:r>
                    <a:rPr lang="en-US" sz="2400">
                      <a:latin typeface="Calibri" panose="020F0502020204030204" pitchFamily="34" charset="0"/>
                      <a:cs typeface="Calibri" panose="020F0502020204030204" pitchFamily="34" charset="0"/>
                      <a:sym typeface="Symbol"/>
                    </a:rPr>
                    <a:t></a:t>
                  </a:r>
                  <a:r>
                    <a:rPr lang="en-US" sz="2400" smtClean="0">
                      <a:latin typeface="Calibri" panose="020F0502020204030204" pitchFamily="34" charset="0"/>
                      <a:cs typeface="Calibri" panose="020F0502020204030204" pitchFamily="34" charset="0"/>
                      <a:sym typeface="Symbol"/>
                    </a:rPr>
                    <a:t>(z)</a:t>
                  </a:r>
                  <a:endPara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5161797" y="4034982"/>
                  <a:ext cx="340473" cy="5128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240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z</a:t>
                  </a:r>
                  <a:endParaRPr lang="en-ID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1108136" y="4428669"/>
                  <a:ext cx="328497" cy="4458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240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0</a:t>
                  </a:r>
                  <a:endParaRPr lang="en-ID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1108135" y="2510718"/>
                  <a:ext cx="3401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240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1</a:t>
                  </a:r>
                  <a:endParaRPr lang="en-ID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12" name="Straight Connector 11"/>
              <p:cNvCxnSpPr/>
              <p:nvPr/>
            </p:nvCxnSpPr>
            <p:spPr>
              <a:xfrm flipH="1">
                <a:off x="1464741" y="3006006"/>
                <a:ext cx="739296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1702057" y="2506890"/>
                <a:ext cx="973982" cy="376088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D" sz="1600" smtClean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LAMBAT</a:t>
                </a:r>
                <a:endParaRPr lang="en-ID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7" name="Straight Connector 6"/>
            <p:cNvCxnSpPr/>
            <p:nvPr/>
          </p:nvCxnSpPr>
          <p:spPr>
            <a:xfrm flipH="1">
              <a:off x="2180746" y="2930611"/>
              <a:ext cx="2250132" cy="1767641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5400000" flipH="1" flipV="1">
              <a:off x="3558412" y="3814815"/>
              <a:ext cx="1766108" cy="76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4430878" y="2930611"/>
              <a:ext cx="739296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507331" y="2451272"/>
              <a:ext cx="763502" cy="376088"/>
            </a:xfrm>
            <a:prstGeom prst="rect">
              <a:avLst/>
            </a:prstGeom>
            <a:solidFill>
              <a:srgbClr val="0070C0"/>
            </a:solidFill>
          </p:spPr>
          <p:txBody>
            <a:bodyPr wrap="none" rtlCol="0">
              <a:spAutoFit/>
            </a:bodyPr>
            <a:lstStyle/>
            <a:p>
              <a:r>
                <a:rPr lang="en-ID" sz="160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CEPAT</a:t>
              </a:r>
              <a:endParaRPr lang="en-ID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495438" y="4894013"/>
                <a:ext cx="2425023" cy="526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556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𝜇</m:t>
                      </m:r>
                      <m:r>
                        <a:rPr lang="en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(</m:t>
                      </m:r>
                      <m:r>
                        <a:rPr lang="en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𝑧</m:t>
                      </m:r>
                      <m:r>
                        <a:rPr lang="en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)=</m:t>
                      </m:r>
                      <m:f>
                        <m:fPr>
                          <m:ctrlPr>
                            <a:rPr lang="en-ID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−500</m:t>
                          </m:r>
                        </m:num>
                        <m:den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1200−500</m:t>
                          </m:r>
                        </m:den>
                      </m:f>
                    </m:oMath>
                  </m:oMathPara>
                </a14:m>
                <a:endParaRPr lang="en-ID" smtClean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438" y="4894013"/>
                <a:ext cx="2425023" cy="5260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495438" y="5530148"/>
                <a:ext cx="2031710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556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0,75</m:t>
                      </m:r>
                      <m:r>
                        <a:rPr lang="en-ID" i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f>
                        <m:fPr>
                          <m:ctrlPr>
                            <a:rPr lang="en-ID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−500</m:t>
                          </m:r>
                        </m:num>
                        <m:den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00</m:t>
                          </m:r>
                        </m:den>
                      </m:f>
                    </m:oMath>
                  </m:oMathPara>
                </a14:m>
                <a:endParaRPr lang="en-ID" smtClean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438" y="5530148"/>
                <a:ext cx="2031710" cy="5259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569010" y="6166219"/>
                <a:ext cx="18080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556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sz="240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ID" sz="24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𝑧</m:t>
                          </m:r>
                        </m:e>
                        <m:sub>
                          <m:r>
                            <a:rPr lang="en-ID" sz="24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3</m:t>
                          </m:r>
                        </m:sub>
                      </m:sSub>
                      <m:r>
                        <a:rPr lang="en-ID" sz="2400" i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r>
                        <a:rPr lang="en-ID" sz="24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1025</m:t>
                      </m:r>
                    </m:oMath>
                  </m:oMathPara>
                </a14:m>
                <a:endParaRPr lang="en-ID" sz="2400" smtClean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010" y="6166219"/>
                <a:ext cx="1808059" cy="369332"/>
              </a:xfrm>
              <a:prstGeom prst="rect">
                <a:avLst/>
              </a:prstGeom>
              <a:blipFill>
                <a:blip r:embed="rId4"/>
                <a:stretch>
                  <a:fillRect r="-1010" b="-1500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875164" y="5802576"/>
                <a:ext cx="3810990" cy="97103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𝐶𝐸𝑃𝐴𝑇</m:t>
                          </m:r>
                        </m:sub>
                      </m:sSub>
                      <m:d>
                        <m:dPr>
                          <m:ctrlPr>
                            <a:rPr lang="en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ID" sz="1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ID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D" sz="1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</a:rPr>
                                <m:t>0;       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≤500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ID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D" sz="1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ID" sz="1400" b="0" i="1" smtClean="0">
                                      <a:latin typeface="Cambria Math" panose="02040503050406030204" pitchFamily="18" charset="0"/>
                                    </a:rPr>
                                    <m:t>−500</m:t>
                                  </m:r>
                                </m:num>
                                <m:den>
                                  <m:r>
                                    <a:rPr lang="en-ID" sz="1400" b="0" i="1" smtClean="0">
                                      <a:latin typeface="Cambria Math" panose="02040503050406030204" pitchFamily="18" charset="0"/>
                                    </a:rPr>
                                    <m:t>1200−500</m:t>
                                  </m:r>
                                </m:den>
                              </m:f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</a:rPr>
                                <m:t>;       500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≤1200</m:t>
                              </m:r>
                            </m:e>
                            <m:e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</a:rPr>
                                <m:t>1;      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≥1200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D" sz="140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5164" y="5802576"/>
                <a:ext cx="3810990" cy="9710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386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2. INFERENSI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z="2400"/>
              <a:t>[R4] Jika pakaian </a:t>
            </a:r>
            <a:r>
              <a:rPr lang="en-ID" sz="2400" b="1"/>
              <a:t>banyak</a:t>
            </a:r>
            <a:r>
              <a:rPr lang="en-ID" sz="2400"/>
              <a:t> dan kekotoran </a:t>
            </a:r>
            <a:r>
              <a:rPr lang="en-ID" sz="2400" b="1"/>
              <a:t>rendah</a:t>
            </a:r>
            <a:r>
              <a:rPr lang="en-ID" sz="2400"/>
              <a:t>, maka putaran </a:t>
            </a:r>
            <a:r>
              <a:rPr lang="en-ID" sz="2400" b="1"/>
              <a:t>lambat</a:t>
            </a:r>
            <a:endParaRPr lang="en-ID" sz="2400" b="1" smtClean="0"/>
          </a:p>
          <a:p>
            <a:pPr lvl="1"/>
            <a:r>
              <a:rPr lang="en-ID" sz="2400">
                <a:sym typeface="Symbol" panose="05050102010706020507" pitchFamily="18" charset="2"/>
              </a:rPr>
              <a:t>-</a:t>
            </a:r>
            <a:r>
              <a:rPr lang="en-ID" sz="2400" smtClean="0">
                <a:sym typeface="Symbol" panose="05050102010706020507" pitchFamily="18" charset="2"/>
              </a:rPr>
              <a:t>predikat</a:t>
            </a:r>
            <a:r>
              <a:rPr lang="en-ID" sz="2400" baseline="-25000" smtClean="0">
                <a:sym typeface="Symbol" panose="05050102010706020507" pitchFamily="18" charset="2"/>
              </a:rPr>
              <a:t>4</a:t>
            </a:r>
            <a:r>
              <a:rPr lang="en-ID" sz="2400" smtClean="0">
                <a:sym typeface="Symbol" panose="05050102010706020507" pitchFamily="18" charset="2"/>
              </a:rPr>
              <a:t>  	= </a:t>
            </a:r>
            <a:r>
              <a:rPr lang="en-ID" sz="2400" baseline="-25000" smtClean="0">
                <a:sym typeface="Symbol" panose="05050102010706020507" pitchFamily="18" charset="2"/>
              </a:rPr>
              <a:t>BANYAK</a:t>
            </a:r>
            <a:r>
              <a:rPr lang="en-ID" sz="2400" smtClean="0">
                <a:sym typeface="Symbol" panose="05050102010706020507" pitchFamily="18" charset="2"/>
              </a:rPr>
              <a:t>(x)  </a:t>
            </a:r>
            <a:r>
              <a:rPr lang="en-ID" sz="2400" baseline="-25000" smtClean="0">
                <a:sym typeface="Symbol" panose="05050102010706020507" pitchFamily="18" charset="2"/>
              </a:rPr>
              <a:t>RENDAH</a:t>
            </a:r>
            <a:r>
              <a:rPr lang="en-ID" sz="2400" smtClean="0">
                <a:sym typeface="Symbol" panose="05050102010706020507" pitchFamily="18" charset="2"/>
              </a:rPr>
              <a:t>(x)</a:t>
            </a:r>
          </a:p>
          <a:p>
            <a:pPr marL="625475" lvl="2" indent="0">
              <a:buNone/>
            </a:pPr>
            <a:r>
              <a:rPr lang="en-ID" sz="2400">
                <a:sym typeface="Symbol" panose="05050102010706020507" pitchFamily="18" charset="2"/>
              </a:rPr>
              <a:t>	</a:t>
            </a:r>
            <a:r>
              <a:rPr lang="en-ID" sz="2400" smtClean="0">
                <a:sym typeface="Symbol" panose="05050102010706020507" pitchFamily="18" charset="2"/>
              </a:rPr>
              <a:t>	   	= min(</a:t>
            </a:r>
            <a:r>
              <a:rPr lang="en-ID" sz="2400" baseline="-25000" smtClean="0">
                <a:sym typeface="Symbol" panose="05050102010706020507" pitchFamily="18" charset="2"/>
              </a:rPr>
              <a:t>BANYAK</a:t>
            </a:r>
            <a:r>
              <a:rPr lang="en-ID" sz="2400" smtClean="0">
                <a:sym typeface="Symbol" panose="05050102010706020507" pitchFamily="18" charset="2"/>
              </a:rPr>
              <a:t>(50); </a:t>
            </a:r>
            <a:r>
              <a:rPr lang="en-ID" sz="2400" baseline="-25000" smtClean="0">
                <a:sym typeface="Symbol" panose="05050102010706020507" pitchFamily="18" charset="2"/>
              </a:rPr>
              <a:t>RENDAH</a:t>
            </a:r>
            <a:r>
              <a:rPr lang="en-ID" sz="2400" smtClean="0">
                <a:sym typeface="Symbol" panose="05050102010706020507" pitchFamily="18" charset="2"/>
              </a:rPr>
              <a:t>(58))</a:t>
            </a:r>
          </a:p>
          <a:p>
            <a:pPr marL="625475" lvl="2" indent="0">
              <a:buNone/>
            </a:pPr>
            <a:r>
              <a:rPr lang="en-ID" sz="2400">
                <a:sym typeface="Symbol" panose="05050102010706020507" pitchFamily="18" charset="2"/>
              </a:rPr>
              <a:t>	</a:t>
            </a:r>
            <a:r>
              <a:rPr lang="en-ID" sz="2400" smtClean="0">
                <a:sym typeface="Symbol" panose="05050102010706020507" pitchFamily="18" charset="2"/>
              </a:rPr>
              <a:t>		= min(0,25; 0)</a:t>
            </a:r>
          </a:p>
          <a:p>
            <a:pPr marL="625475" lvl="2" indent="0">
              <a:buNone/>
            </a:pPr>
            <a:r>
              <a:rPr lang="en-ID" sz="2400">
                <a:sym typeface="Symbol" panose="05050102010706020507" pitchFamily="18" charset="2"/>
              </a:rPr>
              <a:t>	</a:t>
            </a:r>
            <a:r>
              <a:rPr lang="en-ID" sz="2400" smtClean="0">
                <a:sym typeface="Symbol" panose="05050102010706020507" pitchFamily="18" charset="2"/>
              </a:rPr>
              <a:t>		= 0</a:t>
            </a:r>
          </a:p>
          <a:p>
            <a:pPr lvl="1"/>
            <a:r>
              <a:rPr lang="en-ID" sz="2400" smtClean="0">
                <a:sym typeface="Symbol" panose="05050102010706020507" pitchFamily="18" charset="2"/>
              </a:rPr>
              <a:t>Nilai </a:t>
            </a:r>
            <a:r>
              <a:rPr lang="en-ID" sz="2400">
                <a:sym typeface="Symbol" panose="05050102010706020507" pitchFamily="18" charset="2"/>
              </a:rPr>
              <a:t> </a:t>
            </a:r>
            <a:r>
              <a:rPr lang="en-ID" sz="2400" smtClean="0">
                <a:sym typeface="Symbol" panose="05050102010706020507" pitchFamily="18" charset="2"/>
              </a:rPr>
              <a:t>z</a:t>
            </a:r>
            <a:r>
              <a:rPr lang="en-ID" sz="2400" baseline="-25000" smtClean="0">
                <a:sym typeface="Symbol" panose="05050102010706020507" pitchFamily="18" charset="2"/>
              </a:rPr>
              <a:t>4</a:t>
            </a:r>
            <a:r>
              <a:rPr lang="en-ID" sz="2400" smtClean="0">
                <a:sym typeface="Symbol" panose="05050102010706020507" pitchFamily="18" charset="2"/>
              </a:rPr>
              <a:t> = 1200 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522470" y="3400272"/>
            <a:ext cx="4308292" cy="2453990"/>
            <a:chOff x="764318" y="2433320"/>
            <a:chExt cx="4785930" cy="2726051"/>
          </a:xfrm>
        </p:grpSpPr>
        <p:cxnSp>
          <p:nvCxnSpPr>
            <p:cNvPr id="5" name="Straight Connector 4"/>
            <p:cNvCxnSpPr/>
            <p:nvPr/>
          </p:nvCxnSpPr>
          <p:spPr>
            <a:xfrm rot="10800000">
              <a:off x="1476393" y="2932144"/>
              <a:ext cx="3679391" cy="153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764318" y="2433320"/>
              <a:ext cx="4785930" cy="2726051"/>
              <a:chOff x="764318" y="2506890"/>
              <a:chExt cx="4785930" cy="2726051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764318" y="2560543"/>
                <a:ext cx="4785930" cy="2672398"/>
                <a:chOff x="716340" y="2329315"/>
                <a:chExt cx="4785930" cy="2672398"/>
              </a:xfrm>
            </p:grpSpPr>
            <p:cxnSp>
              <p:nvCxnSpPr>
                <p:cNvPr id="14" name="Straight Connector 13"/>
                <p:cNvCxnSpPr/>
                <p:nvPr/>
              </p:nvCxnSpPr>
              <p:spPr>
                <a:xfrm>
                  <a:off x="1413521" y="2329315"/>
                  <a:ext cx="0" cy="232227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1301980" y="4540048"/>
                  <a:ext cx="4194506" cy="153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H="1" flipV="1">
                  <a:off x="2156059" y="2773940"/>
                  <a:ext cx="2262237" cy="1741832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 flipH="1">
                  <a:off x="1413522" y="2773940"/>
                  <a:ext cx="742537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rot="5400000" flipH="1" flipV="1">
                  <a:off x="1255279" y="3656611"/>
                  <a:ext cx="1766108" cy="767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Box 18"/>
                <p:cNvSpPr txBox="1"/>
                <p:nvPr/>
              </p:nvSpPr>
              <p:spPr>
                <a:xfrm>
                  <a:off x="1988253" y="4540048"/>
                  <a:ext cx="6511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200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500</a:t>
                  </a:r>
                  <a:endParaRPr lang="en-ID" sz="20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4197580" y="4515772"/>
                  <a:ext cx="80663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200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1200</a:t>
                  </a:r>
                  <a:endParaRPr lang="en-ID" sz="20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716340" y="3177943"/>
                  <a:ext cx="744697" cy="5128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514350" indent="-514350">
                    <a:buNone/>
                  </a:pPr>
                  <a:r>
                    <a:rPr lang="en-US" sz="2400">
                      <a:latin typeface="Calibri" panose="020F0502020204030204" pitchFamily="34" charset="0"/>
                      <a:cs typeface="Calibri" panose="020F0502020204030204" pitchFamily="34" charset="0"/>
                      <a:sym typeface="Symbol"/>
                    </a:rPr>
                    <a:t></a:t>
                  </a:r>
                  <a:r>
                    <a:rPr lang="en-US" sz="2400" smtClean="0">
                      <a:latin typeface="Calibri" panose="020F0502020204030204" pitchFamily="34" charset="0"/>
                      <a:cs typeface="Calibri" panose="020F0502020204030204" pitchFamily="34" charset="0"/>
                      <a:sym typeface="Symbol"/>
                    </a:rPr>
                    <a:t>(z)</a:t>
                  </a:r>
                  <a:endPara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5161797" y="4034982"/>
                  <a:ext cx="340473" cy="5128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240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z</a:t>
                  </a:r>
                  <a:endParaRPr lang="en-ID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1108136" y="4428669"/>
                  <a:ext cx="328497" cy="4458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240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0</a:t>
                  </a:r>
                  <a:endParaRPr lang="en-ID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1108135" y="2510718"/>
                  <a:ext cx="3401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240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1</a:t>
                  </a:r>
                  <a:endParaRPr lang="en-ID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12" name="Straight Connector 11"/>
              <p:cNvCxnSpPr/>
              <p:nvPr/>
            </p:nvCxnSpPr>
            <p:spPr>
              <a:xfrm flipH="1">
                <a:off x="1464741" y="3006006"/>
                <a:ext cx="739296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1702057" y="2506890"/>
                <a:ext cx="973982" cy="376088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D" sz="1600" smtClean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LAMBAT</a:t>
                </a:r>
                <a:endParaRPr lang="en-ID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7" name="Straight Connector 6"/>
            <p:cNvCxnSpPr/>
            <p:nvPr/>
          </p:nvCxnSpPr>
          <p:spPr>
            <a:xfrm flipH="1">
              <a:off x="2180746" y="2930611"/>
              <a:ext cx="2250132" cy="1767641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5400000" flipH="1" flipV="1">
              <a:off x="3558412" y="3814815"/>
              <a:ext cx="1766108" cy="76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4430878" y="2930611"/>
              <a:ext cx="739296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507331" y="2451272"/>
              <a:ext cx="763502" cy="376088"/>
            </a:xfrm>
            <a:prstGeom prst="rect">
              <a:avLst/>
            </a:prstGeom>
            <a:solidFill>
              <a:srgbClr val="0070C0"/>
            </a:solidFill>
          </p:spPr>
          <p:txBody>
            <a:bodyPr wrap="none" rtlCol="0">
              <a:spAutoFit/>
            </a:bodyPr>
            <a:lstStyle/>
            <a:p>
              <a:r>
                <a:rPr lang="en-ID" sz="160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CEPAT</a:t>
              </a:r>
              <a:endParaRPr lang="en-ID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522470" y="5823842"/>
                <a:ext cx="3943665" cy="97103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𝐿𝐴𝑀𝐵𝐴𝑇</m:t>
                          </m:r>
                        </m:sub>
                      </m:sSub>
                      <m:d>
                        <m:dPr>
                          <m:ctrlPr>
                            <a:rPr lang="en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ID" sz="1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ID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D" sz="1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</a:rPr>
                                <m:t>0;       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≥1200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ID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D" sz="1400" b="0" i="1" smtClean="0">
                                      <a:latin typeface="Cambria Math" panose="02040503050406030204" pitchFamily="18" charset="0"/>
                                    </a:rPr>
                                    <m:t>1200 −</m:t>
                                  </m:r>
                                  <m:r>
                                    <a:rPr lang="en-ID" sz="1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num>
                                <m:den>
                                  <m:r>
                                    <a:rPr lang="en-ID" sz="1400" b="0" i="1" smtClean="0">
                                      <a:latin typeface="Cambria Math" panose="02040503050406030204" pitchFamily="18" charset="0"/>
                                    </a:rPr>
                                    <m:t>1200−500</m:t>
                                  </m:r>
                                </m:den>
                              </m:f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</a:rPr>
                                <m:t>;       500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≤1200</m:t>
                              </m:r>
                            </m:e>
                            <m:e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</a:rPr>
                                <m:t>1;      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≤500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D" sz="140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2470" y="5823842"/>
                <a:ext cx="3943665" cy="9710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573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6000">
              <a:schemeClr val="accent1">
                <a:lumMod val="5000"/>
                <a:lumOff val="95000"/>
              </a:schemeClr>
            </a:gs>
            <a:gs pos="74000">
              <a:srgbClr val="92D050"/>
            </a:gs>
            <a:gs pos="83000">
              <a:srgbClr val="92D050"/>
            </a:gs>
            <a:gs pos="100000">
              <a:srgbClr val="92D05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KITA AKAN BELAJAR…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2800" smtClean="0"/>
              <a:t>Sistem Inferensi Fuzzy</a:t>
            </a:r>
          </a:p>
          <a:p>
            <a:r>
              <a:rPr lang="en-ID" sz="2800" smtClean="0"/>
              <a:t>Contoh Kasus: Mesin Cuci Otomatis</a:t>
            </a:r>
          </a:p>
          <a:p>
            <a:r>
              <a:rPr lang="en-ID" sz="2800" smtClean="0"/>
              <a:t>Langkah-langkah Metode Tsukamoto:</a:t>
            </a:r>
          </a:p>
          <a:p>
            <a:pPr lvl="1"/>
            <a:r>
              <a:rPr lang="en-ID" sz="2400" smtClean="0"/>
              <a:t>Fuzzifikasi</a:t>
            </a:r>
          </a:p>
          <a:p>
            <a:pPr lvl="1"/>
            <a:r>
              <a:rPr lang="en-ID" sz="2400" smtClean="0"/>
              <a:t>Inferensi</a:t>
            </a:r>
          </a:p>
          <a:p>
            <a:pPr lvl="1"/>
            <a:r>
              <a:rPr lang="en-ID" sz="2400" smtClean="0"/>
              <a:t>Defuzzifikasi</a:t>
            </a:r>
          </a:p>
          <a:p>
            <a:endParaRPr lang="en-ID" sz="2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77048" y="570985"/>
            <a:ext cx="2291255" cy="597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2. INFERENSI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z="2400"/>
              <a:t>[R5] Jika pakaian </a:t>
            </a:r>
            <a:r>
              <a:rPr lang="en-ID" sz="2400" b="1"/>
              <a:t>banyak</a:t>
            </a:r>
            <a:r>
              <a:rPr lang="en-ID" sz="2400"/>
              <a:t> dan kekotoran </a:t>
            </a:r>
            <a:r>
              <a:rPr lang="en-ID" sz="2400" b="1"/>
              <a:t>sedang</a:t>
            </a:r>
            <a:r>
              <a:rPr lang="en-ID" sz="2400"/>
              <a:t>, maka putaran </a:t>
            </a:r>
            <a:r>
              <a:rPr lang="en-ID" sz="2400" b="1"/>
              <a:t>cepat</a:t>
            </a:r>
            <a:endParaRPr lang="en-ID" sz="2400" b="1" smtClean="0"/>
          </a:p>
          <a:p>
            <a:pPr lvl="1"/>
            <a:r>
              <a:rPr lang="en-ID" sz="2400">
                <a:sym typeface="Symbol" panose="05050102010706020507" pitchFamily="18" charset="2"/>
              </a:rPr>
              <a:t>-</a:t>
            </a:r>
            <a:r>
              <a:rPr lang="en-ID" sz="2400" smtClean="0">
                <a:sym typeface="Symbol" panose="05050102010706020507" pitchFamily="18" charset="2"/>
              </a:rPr>
              <a:t>predikat</a:t>
            </a:r>
            <a:r>
              <a:rPr lang="en-ID" sz="2400" baseline="-25000">
                <a:sym typeface="Symbol" panose="05050102010706020507" pitchFamily="18" charset="2"/>
              </a:rPr>
              <a:t>5</a:t>
            </a:r>
            <a:r>
              <a:rPr lang="en-ID" sz="2400" smtClean="0">
                <a:sym typeface="Symbol" panose="05050102010706020507" pitchFamily="18" charset="2"/>
              </a:rPr>
              <a:t>  	= </a:t>
            </a:r>
            <a:r>
              <a:rPr lang="en-ID" sz="2400">
                <a:sym typeface="Symbol" panose="05050102010706020507" pitchFamily="18" charset="2"/>
              </a:rPr>
              <a:t></a:t>
            </a:r>
            <a:r>
              <a:rPr lang="en-ID" sz="2400" baseline="-25000">
                <a:sym typeface="Symbol" panose="05050102010706020507" pitchFamily="18" charset="2"/>
              </a:rPr>
              <a:t>BANYAK</a:t>
            </a:r>
            <a:r>
              <a:rPr lang="en-ID" sz="2400">
                <a:sym typeface="Symbol" panose="05050102010706020507" pitchFamily="18" charset="2"/>
              </a:rPr>
              <a:t>(x)  </a:t>
            </a:r>
            <a:r>
              <a:rPr lang="en-ID" sz="2400" smtClean="0">
                <a:sym typeface="Symbol" panose="05050102010706020507" pitchFamily="18" charset="2"/>
              </a:rPr>
              <a:t></a:t>
            </a:r>
            <a:r>
              <a:rPr lang="en-ID" sz="2400" baseline="-25000" smtClean="0">
                <a:sym typeface="Symbol" panose="05050102010706020507" pitchFamily="18" charset="2"/>
              </a:rPr>
              <a:t>SEDANG</a:t>
            </a:r>
            <a:r>
              <a:rPr lang="en-ID" sz="2400" smtClean="0">
                <a:sym typeface="Symbol" panose="05050102010706020507" pitchFamily="18" charset="2"/>
              </a:rPr>
              <a:t>(x</a:t>
            </a:r>
            <a:r>
              <a:rPr lang="en-ID" sz="2400">
                <a:sym typeface="Symbol" panose="05050102010706020507" pitchFamily="18" charset="2"/>
              </a:rPr>
              <a:t>)</a:t>
            </a:r>
          </a:p>
          <a:p>
            <a:pPr marL="625475" lvl="2" indent="0">
              <a:buNone/>
            </a:pPr>
            <a:r>
              <a:rPr lang="en-ID" sz="2400">
                <a:sym typeface="Symbol" panose="05050102010706020507" pitchFamily="18" charset="2"/>
              </a:rPr>
              <a:t>		   	= min(</a:t>
            </a:r>
            <a:r>
              <a:rPr lang="en-ID" sz="2400" baseline="-25000">
                <a:sym typeface="Symbol" panose="05050102010706020507" pitchFamily="18" charset="2"/>
              </a:rPr>
              <a:t>BANYAK</a:t>
            </a:r>
            <a:r>
              <a:rPr lang="en-ID" sz="2400">
                <a:sym typeface="Symbol" panose="05050102010706020507" pitchFamily="18" charset="2"/>
              </a:rPr>
              <a:t>(50); </a:t>
            </a:r>
            <a:r>
              <a:rPr lang="en-ID" sz="2400" smtClean="0">
                <a:sym typeface="Symbol" panose="05050102010706020507" pitchFamily="18" charset="2"/>
              </a:rPr>
              <a:t></a:t>
            </a:r>
            <a:r>
              <a:rPr lang="en-ID" sz="2400" baseline="-25000" smtClean="0">
                <a:sym typeface="Symbol" panose="05050102010706020507" pitchFamily="18" charset="2"/>
              </a:rPr>
              <a:t>SEDANG</a:t>
            </a:r>
            <a:r>
              <a:rPr lang="en-ID" sz="2400" smtClean="0">
                <a:sym typeface="Symbol" panose="05050102010706020507" pitchFamily="18" charset="2"/>
              </a:rPr>
              <a:t>(58</a:t>
            </a:r>
            <a:r>
              <a:rPr lang="en-ID" sz="2400">
                <a:sym typeface="Symbol" panose="05050102010706020507" pitchFamily="18" charset="2"/>
              </a:rPr>
              <a:t>))</a:t>
            </a:r>
          </a:p>
          <a:p>
            <a:pPr marL="625475" lvl="2" indent="0">
              <a:buNone/>
            </a:pPr>
            <a:r>
              <a:rPr lang="en-ID" sz="2400">
                <a:sym typeface="Symbol" panose="05050102010706020507" pitchFamily="18" charset="2"/>
              </a:rPr>
              <a:t>			= min(0,25; </a:t>
            </a:r>
            <a:r>
              <a:rPr lang="en-ID" sz="2400" smtClean="0">
                <a:sym typeface="Symbol" panose="05050102010706020507" pitchFamily="18" charset="2"/>
              </a:rPr>
              <a:t>0,20)</a:t>
            </a:r>
            <a:endParaRPr lang="en-ID" sz="2400">
              <a:sym typeface="Symbol" panose="05050102010706020507" pitchFamily="18" charset="2"/>
            </a:endParaRPr>
          </a:p>
          <a:p>
            <a:pPr marL="625475" lvl="2" indent="0">
              <a:buNone/>
            </a:pPr>
            <a:r>
              <a:rPr lang="en-ID" sz="2400">
                <a:sym typeface="Symbol" panose="05050102010706020507" pitchFamily="18" charset="2"/>
              </a:rPr>
              <a:t>			= </a:t>
            </a:r>
            <a:r>
              <a:rPr lang="en-ID" sz="2400" smtClean="0">
                <a:sym typeface="Symbol" panose="05050102010706020507" pitchFamily="18" charset="2"/>
              </a:rPr>
              <a:t>0,20</a:t>
            </a:r>
            <a:endParaRPr lang="en-ID" sz="2400">
              <a:sym typeface="Symbol" panose="05050102010706020507" pitchFamily="18" charset="2"/>
            </a:endParaRPr>
          </a:p>
          <a:p>
            <a:pPr marL="625475" lvl="2" indent="0">
              <a:buNone/>
            </a:pPr>
            <a:endParaRPr lang="en-ID" sz="2400" smtClean="0">
              <a:sym typeface="Symbol" panose="05050102010706020507" pitchFamily="18" charset="2"/>
            </a:endParaRPr>
          </a:p>
          <a:p>
            <a:pPr lvl="1"/>
            <a:r>
              <a:rPr lang="en-ID" sz="2400" smtClean="0">
                <a:sym typeface="Symbol" panose="05050102010706020507" pitchFamily="18" charset="2"/>
              </a:rPr>
              <a:t>Nilai </a:t>
            </a:r>
            <a:r>
              <a:rPr lang="en-ID" sz="2400">
                <a:sym typeface="Symbol" panose="05050102010706020507" pitchFamily="18" charset="2"/>
              </a:rPr>
              <a:t> </a:t>
            </a:r>
            <a:r>
              <a:rPr lang="en-ID" sz="2400" smtClean="0">
                <a:sym typeface="Symbol" panose="05050102010706020507" pitchFamily="18" charset="2"/>
              </a:rPr>
              <a:t>z</a:t>
            </a:r>
            <a:r>
              <a:rPr lang="en-ID" sz="2400" baseline="-25000" smtClean="0">
                <a:sym typeface="Symbol" panose="05050102010706020507" pitchFamily="18" charset="2"/>
              </a:rPr>
              <a:t>5</a:t>
            </a:r>
            <a:r>
              <a:rPr lang="en-ID" sz="2400" smtClean="0">
                <a:sym typeface="Symbol" panose="05050102010706020507" pitchFamily="18" charset="2"/>
              </a:rPr>
              <a:t> 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522470" y="3400272"/>
            <a:ext cx="4308292" cy="2453990"/>
            <a:chOff x="764318" y="2433320"/>
            <a:chExt cx="4785930" cy="2726051"/>
          </a:xfrm>
        </p:grpSpPr>
        <p:cxnSp>
          <p:nvCxnSpPr>
            <p:cNvPr id="5" name="Straight Connector 4"/>
            <p:cNvCxnSpPr/>
            <p:nvPr/>
          </p:nvCxnSpPr>
          <p:spPr>
            <a:xfrm rot="10800000">
              <a:off x="1476393" y="2932144"/>
              <a:ext cx="3679391" cy="153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764318" y="2433320"/>
              <a:ext cx="4785930" cy="2726051"/>
              <a:chOff x="764318" y="2506890"/>
              <a:chExt cx="4785930" cy="2726051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764318" y="2560543"/>
                <a:ext cx="4785930" cy="2672398"/>
                <a:chOff x="716340" y="2329315"/>
                <a:chExt cx="4785930" cy="2672398"/>
              </a:xfrm>
            </p:grpSpPr>
            <p:cxnSp>
              <p:nvCxnSpPr>
                <p:cNvPr id="14" name="Straight Connector 13"/>
                <p:cNvCxnSpPr/>
                <p:nvPr/>
              </p:nvCxnSpPr>
              <p:spPr>
                <a:xfrm>
                  <a:off x="1413521" y="2329315"/>
                  <a:ext cx="0" cy="232227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1301980" y="4540048"/>
                  <a:ext cx="4194506" cy="153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H="1" flipV="1">
                  <a:off x="2156059" y="2773940"/>
                  <a:ext cx="2262237" cy="1741832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 flipH="1">
                  <a:off x="1413522" y="2773940"/>
                  <a:ext cx="742537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rot="5400000" flipH="1" flipV="1">
                  <a:off x="1255279" y="3656611"/>
                  <a:ext cx="1766108" cy="767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Box 18"/>
                <p:cNvSpPr txBox="1"/>
                <p:nvPr/>
              </p:nvSpPr>
              <p:spPr>
                <a:xfrm>
                  <a:off x="1988253" y="4540048"/>
                  <a:ext cx="6511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200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500</a:t>
                  </a:r>
                  <a:endParaRPr lang="en-ID" sz="20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4197580" y="4515772"/>
                  <a:ext cx="80663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200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1200</a:t>
                  </a:r>
                  <a:endParaRPr lang="en-ID" sz="20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716340" y="3177943"/>
                  <a:ext cx="744697" cy="5128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514350" indent="-514350">
                    <a:buNone/>
                  </a:pPr>
                  <a:r>
                    <a:rPr lang="en-US" sz="2400">
                      <a:latin typeface="Calibri" panose="020F0502020204030204" pitchFamily="34" charset="0"/>
                      <a:cs typeface="Calibri" panose="020F0502020204030204" pitchFamily="34" charset="0"/>
                      <a:sym typeface="Symbol"/>
                    </a:rPr>
                    <a:t></a:t>
                  </a:r>
                  <a:r>
                    <a:rPr lang="en-US" sz="2400" smtClean="0">
                      <a:latin typeface="Calibri" panose="020F0502020204030204" pitchFamily="34" charset="0"/>
                      <a:cs typeface="Calibri" panose="020F0502020204030204" pitchFamily="34" charset="0"/>
                      <a:sym typeface="Symbol"/>
                    </a:rPr>
                    <a:t>(z)</a:t>
                  </a:r>
                  <a:endPara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5161797" y="4034982"/>
                  <a:ext cx="340473" cy="5128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240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z</a:t>
                  </a:r>
                  <a:endParaRPr lang="en-ID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1108136" y="4428669"/>
                  <a:ext cx="328497" cy="4458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240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0</a:t>
                  </a:r>
                  <a:endParaRPr lang="en-ID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1108135" y="2510718"/>
                  <a:ext cx="3401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240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1</a:t>
                  </a:r>
                  <a:endParaRPr lang="en-ID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12" name="Straight Connector 11"/>
              <p:cNvCxnSpPr/>
              <p:nvPr/>
            </p:nvCxnSpPr>
            <p:spPr>
              <a:xfrm flipH="1">
                <a:off x="1464741" y="3006006"/>
                <a:ext cx="739296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1702057" y="2506890"/>
                <a:ext cx="973982" cy="376088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D" sz="1600" smtClean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LAMBAT</a:t>
                </a:r>
                <a:endParaRPr lang="en-ID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7" name="Straight Connector 6"/>
            <p:cNvCxnSpPr/>
            <p:nvPr/>
          </p:nvCxnSpPr>
          <p:spPr>
            <a:xfrm flipH="1">
              <a:off x="2180746" y="2930611"/>
              <a:ext cx="2250132" cy="1767641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5400000" flipH="1" flipV="1">
              <a:off x="3558412" y="3814815"/>
              <a:ext cx="1766108" cy="76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4430878" y="2930611"/>
              <a:ext cx="739296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507331" y="2451272"/>
              <a:ext cx="763502" cy="376088"/>
            </a:xfrm>
            <a:prstGeom prst="rect">
              <a:avLst/>
            </a:prstGeom>
            <a:solidFill>
              <a:srgbClr val="0070C0"/>
            </a:solidFill>
          </p:spPr>
          <p:txBody>
            <a:bodyPr wrap="none" rtlCol="0">
              <a:spAutoFit/>
            </a:bodyPr>
            <a:lstStyle/>
            <a:p>
              <a:r>
                <a:rPr lang="en-ID" sz="160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CEPAT</a:t>
              </a:r>
              <a:endParaRPr lang="en-ID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463908" y="4894013"/>
                <a:ext cx="2425023" cy="526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556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𝜇</m:t>
                      </m:r>
                      <m:r>
                        <a:rPr lang="en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(</m:t>
                      </m:r>
                      <m:r>
                        <a:rPr lang="en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𝑧</m:t>
                      </m:r>
                      <m:r>
                        <a:rPr lang="en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)=</m:t>
                      </m:r>
                      <m:f>
                        <m:fPr>
                          <m:ctrlPr>
                            <a:rPr lang="en-ID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−500</m:t>
                          </m:r>
                        </m:num>
                        <m:den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1200−500</m:t>
                          </m:r>
                        </m:den>
                      </m:f>
                    </m:oMath>
                  </m:oMathPara>
                </a14:m>
                <a:endParaRPr lang="en-ID" smtClean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908" y="4894013"/>
                <a:ext cx="2425023" cy="5260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463908" y="5530148"/>
                <a:ext cx="2095061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556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0,20</m:t>
                      </m:r>
                      <m:r>
                        <a:rPr lang="en-ID" i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f>
                        <m:fPr>
                          <m:ctrlPr>
                            <a:rPr lang="en-ID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−500</m:t>
                          </m:r>
                        </m:num>
                        <m:den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00</m:t>
                          </m:r>
                        </m:den>
                      </m:f>
                    </m:oMath>
                  </m:oMathPara>
                </a14:m>
                <a:endParaRPr lang="en-ID" smtClean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908" y="5530148"/>
                <a:ext cx="2095061" cy="5259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537480" y="6166219"/>
                <a:ext cx="16381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556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sz="240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ID" sz="24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𝑧</m:t>
                          </m:r>
                        </m:e>
                        <m:sub>
                          <m:r>
                            <a:rPr lang="en-ID" sz="24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5</m:t>
                          </m:r>
                        </m:sub>
                      </m:sSub>
                      <m:r>
                        <a:rPr lang="en-ID" sz="2400" i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r>
                        <a:rPr lang="en-ID" sz="24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640</m:t>
                      </m:r>
                    </m:oMath>
                  </m:oMathPara>
                </a14:m>
                <a:endParaRPr lang="en-ID" sz="2400" smtClean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7480" y="6166219"/>
                <a:ext cx="1638141" cy="369332"/>
              </a:xfrm>
              <a:prstGeom prst="rect">
                <a:avLst/>
              </a:prstGeom>
              <a:blipFill>
                <a:blip r:embed="rId4"/>
                <a:stretch>
                  <a:fillRect r="-743" b="-1500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875164" y="5802576"/>
                <a:ext cx="3810990" cy="97103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𝐶𝐸𝑃𝐴𝑇</m:t>
                          </m:r>
                        </m:sub>
                      </m:sSub>
                      <m:d>
                        <m:dPr>
                          <m:ctrlPr>
                            <a:rPr lang="en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ID" sz="1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ID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D" sz="1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</a:rPr>
                                <m:t>0;       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≤500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ID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D" sz="1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ID" sz="1400" b="0" i="1" smtClean="0">
                                      <a:latin typeface="Cambria Math" panose="02040503050406030204" pitchFamily="18" charset="0"/>
                                    </a:rPr>
                                    <m:t>−500</m:t>
                                  </m:r>
                                </m:num>
                                <m:den>
                                  <m:r>
                                    <a:rPr lang="en-ID" sz="1400" b="0" i="1" smtClean="0">
                                      <a:latin typeface="Cambria Math" panose="02040503050406030204" pitchFamily="18" charset="0"/>
                                    </a:rPr>
                                    <m:t>1200−500</m:t>
                                  </m:r>
                                </m:den>
                              </m:f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</a:rPr>
                                <m:t>;       500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≤1200</m:t>
                              </m:r>
                            </m:e>
                            <m:e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</a:rPr>
                                <m:t>1;      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≥1200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D" sz="140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5164" y="5802576"/>
                <a:ext cx="3810990" cy="9710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619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2. INFERENSI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z="2400"/>
              <a:t>[R6] Jika pakaian </a:t>
            </a:r>
            <a:r>
              <a:rPr lang="en-ID" sz="2400" b="1"/>
              <a:t>banyak</a:t>
            </a:r>
            <a:r>
              <a:rPr lang="en-ID" sz="2400"/>
              <a:t> dan kekotoran </a:t>
            </a:r>
            <a:r>
              <a:rPr lang="en-ID" sz="2400" b="1"/>
              <a:t>tinggi</a:t>
            </a:r>
            <a:r>
              <a:rPr lang="en-ID" sz="2400"/>
              <a:t>, maka putaran </a:t>
            </a:r>
            <a:r>
              <a:rPr lang="en-ID" sz="2400" b="1"/>
              <a:t>cepat</a:t>
            </a:r>
            <a:endParaRPr lang="en-ID" sz="2400" b="1" smtClean="0"/>
          </a:p>
          <a:p>
            <a:pPr lvl="1"/>
            <a:r>
              <a:rPr lang="en-ID" sz="2400">
                <a:sym typeface="Symbol" panose="05050102010706020507" pitchFamily="18" charset="2"/>
              </a:rPr>
              <a:t>-</a:t>
            </a:r>
            <a:r>
              <a:rPr lang="en-ID" sz="2400" smtClean="0">
                <a:sym typeface="Symbol" panose="05050102010706020507" pitchFamily="18" charset="2"/>
              </a:rPr>
              <a:t>predikat</a:t>
            </a:r>
            <a:r>
              <a:rPr lang="en-ID" sz="2400" baseline="-25000" smtClean="0">
                <a:sym typeface="Symbol" panose="05050102010706020507" pitchFamily="18" charset="2"/>
              </a:rPr>
              <a:t>6</a:t>
            </a:r>
            <a:r>
              <a:rPr lang="en-ID" sz="2400" smtClean="0">
                <a:sym typeface="Symbol" panose="05050102010706020507" pitchFamily="18" charset="2"/>
              </a:rPr>
              <a:t>  	= </a:t>
            </a:r>
            <a:r>
              <a:rPr lang="en-ID" sz="2400">
                <a:sym typeface="Symbol" panose="05050102010706020507" pitchFamily="18" charset="2"/>
              </a:rPr>
              <a:t></a:t>
            </a:r>
            <a:r>
              <a:rPr lang="en-ID" sz="2400" baseline="-25000">
                <a:sym typeface="Symbol" panose="05050102010706020507" pitchFamily="18" charset="2"/>
              </a:rPr>
              <a:t>BANYAK</a:t>
            </a:r>
            <a:r>
              <a:rPr lang="en-ID" sz="2400">
                <a:sym typeface="Symbol" panose="05050102010706020507" pitchFamily="18" charset="2"/>
              </a:rPr>
              <a:t>(x)  </a:t>
            </a:r>
            <a:r>
              <a:rPr lang="en-ID" sz="2400" smtClean="0">
                <a:sym typeface="Symbol" panose="05050102010706020507" pitchFamily="18" charset="2"/>
              </a:rPr>
              <a:t></a:t>
            </a:r>
            <a:r>
              <a:rPr lang="en-ID" sz="2400" baseline="-25000" smtClean="0">
                <a:sym typeface="Symbol" panose="05050102010706020507" pitchFamily="18" charset="2"/>
              </a:rPr>
              <a:t>TINGGI</a:t>
            </a:r>
            <a:r>
              <a:rPr lang="en-ID" sz="2400" smtClean="0">
                <a:sym typeface="Symbol" panose="05050102010706020507" pitchFamily="18" charset="2"/>
              </a:rPr>
              <a:t>(x</a:t>
            </a:r>
            <a:r>
              <a:rPr lang="en-ID" sz="2400">
                <a:sym typeface="Symbol" panose="05050102010706020507" pitchFamily="18" charset="2"/>
              </a:rPr>
              <a:t>)</a:t>
            </a:r>
          </a:p>
          <a:p>
            <a:pPr marL="625475" lvl="2" indent="0">
              <a:buNone/>
            </a:pPr>
            <a:r>
              <a:rPr lang="en-ID" sz="2400">
                <a:sym typeface="Symbol" panose="05050102010706020507" pitchFamily="18" charset="2"/>
              </a:rPr>
              <a:t>		   	= min(</a:t>
            </a:r>
            <a:r>
              <a:rPr lang="en-ID" sz="2400" baseline="-25000">
                <a:sym typeface="Symbol" panose="05050102010706020507" pitchFamily="18" charset="2"/>
              </a:rPr>
              <a:t>BANYAK</a:t>
            </a:r>
            <a:r>
              <a:rPr lang="en-ID" sz="2400">
                <a:sym typeface="Symbol" panose="05050102010706020507" pitchFamily="18" charset="2"/>
              </a:rPr>
              <a:t>(50); </a:t>
            </a:r>
            <a:r>
              <a:rPr lang="en-ID" sz="2400" smtClean="0">
                <a:sym typeface="Symbol" panose="05050102010706020507" pitchFamily="18" charset="2"/>
              </a:rPr>
              <a:t></a:t>
            </a:r>
            <a:r>
              <a:rPr lang="en-ID" sz="2400" baseline="-25000" smtClean="0">
                <a:sym typeface="Symbol" panose="05050102010706020507" pitchFamily="18" charset="2"/>
              </a:rPr>
              <a:t>TINGGI</a:t>
            </a:r>
            <a:r>
              <a:rPr lang="en-ID" sz="2400" smtClean="0">
                <a:sym typeface="Symbol" panose="05050102010706020507" pitchFamily="18" charset="2"/>
              </a:rPr>
              <a:t>(58</a:t>
            </a:r>
            <a:r>
              <a:rPr lang="en-ID" sz="2400">
                <a:sym typeface="Symbol" panose="05050102010706020507" pitchFamily="18" charset="2"/>
              </a:rPr>
              <a:t>))</a:t>
            </a:r>
          </a:p>
          <a:p>
            <a:pPr marL="625475" lvl="2" indent="0">
              <a:buNone/>
            </a:pPr>
            <a:r>
              <a:rPr lang="en-ID" sz="2400">
                <a:sym typeface="Symbol" panose="05050102010706020507" pitchFamily="18" charset="2"/>
              </a:rPr>
              <a:t>			= min(0,25; </a:t>
            </a:r>
            <a:r>
              <a:rPr lang="en-ID" sz="2400" smtClean="0">
                <a:sym typeface="Symbol" panose="05050102010706020507" pitchFamily="18" charset="2"/>
              </a:rPr>
              <a:t>0,80)</a:t>
            </a:r>
            <a:endParaRPr lang="en-ID" sz="2400">
              <a:sym typeface="Symbol" panose="05050102010706020507" pitchFamily="18" charset="2"/>
            </a:endParaRPr>
          </a:p>
          <a:p>
            <a:pPr marL="625475" lvl="2" indent="0">
              <a:buNone/>
            </a:pPr>
            <a:r>
              <a:rPr lang="en-ID" sz="2400">
                <a:sym typeface="Symbol" panose="05050102010706020507" pitchFamily="18" charset="2"/>
              </a:rPr>
              <a:t>			= </a:t>
            </a:r>
            <a:r>
              <a:rPr lang="en-ID" sz="2400" smtClean="0">
                <a:sym typeface="Symbol" panose="05050102010706020507" pitchFamily="18" charset="2"/>
              </a:rPr>
              <a:t>0,25</a:t>
            </a:r>
            <a:endParaRPr lang="en-ID" sz="2400">
              <a:sym typeface="Symbol" panose="05050102010706020507" pitchFamily="18" charset="2"/>
            </a:endParaRPr>
          </a:p>
          <a:p>
            <a:pPr marL="625475" lvl="2" indent="0">
              <a:buNone/>
            </a:pPr>
            <a:endParaRPr lang="en-ID" sz="2400" smtClean="0">
              <a:sym typeface="Symbol" panose="05050102010706020507" pitchFamily="18" charset="2"/>
            </a:endParaRPr>
          </a:p>
          <a:p>
            <a:pPr lvl="1"/>
            <a:r>
              <a:rPr lang="en-ID" sz="2400" smtClean="0">
                <a:sym typeface="Symbol" panose="05050102010706020507" pitchFamily="18" charset="2"/>
              </a:rPr>
              <a:t>Nilai </a:t>
            </a:r>
            <a:r>
              <a:rPr lang="en-ID" sz="2400">
                <a:sym typeface="Symbol" panose="05050102010706020507" pitchFamily="18" charset="2"/>
              </a:rPr>
              <a:t> </a:t>
            </a:r>
            <a:r>
              <a:rPr lang="en-ID" sz="2400" smtClean="0">
                <a:sym typeface="Symbol" panose="05050102010706020507" pitchFamily="18" charset="2"/>
              </a:rPr>
              <a:t>z</a:t>
            </a:r>
            <a:r>
              <a:rPr lang="en-ID" sz="2400" baseline="-25000">
                <a:sym typeface="Symbol" panose="05050102010706020507" pitchFamily="18" charset="2"/>
              </a:rPr>
              <a:t>6</a:t>
            </a:r>
            <a:r>
              <a:rPr lang="en-ID" sz="2400" smtClean="0">
                <a:sym typeface="Symbol" panose="05050102010706020507" pitchFamily="18" charset="2"/>
              </a:rPr>
              <a:t> 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522470" y="3400272"/>
            <a:ext cx="4308292" cy="2453990"/>
            <a:chOff x="764318" y="2433320"/>
            <a:chExt cx="4785930" cy="2726051"/>
          </a:xfrm>
        </p:grpSpPr>
        <p:cxnSp>
          <p:nvCxnSpPr>
            <p:cNvPr id="5" name="Straight Connector 4"/>
            <p:cNvCxnSpPr/>
            <p:nvPr/>
          </p:nvCxnSpPr>
          <p:spPr>
            <a:xfrm rot="10800000">
              <a:off x="1476393" y="2932144"/>
              <a:ext cx="3679391" cy="153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764318" y="2433320"/>
              <a:ext cx="4785930" cy="2726051"/>
              <a:chOff x="764318" y="2506890"/>
              <a:chExt cx="4785930" cy="2726051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764318" y="2560543"/>
                <a:ext cx="4785930" cy="2672398"/>
                <a:chOff x="716340" y="2329315"/>
                <a:chExt cx="4785930" cy="2672398"/>
              </a:xfrm>
            </p:grpSpPr>
            <p:cxnSp>
              <p:nvCxnSpPr>
                <p:cNvPr id="14" name="Straight Connector 13"/>
                <p:cNvCxnSpPr/>
                <p:nvPr/>
              </p:nvCxnSpPr>
              <p:spPr>
                <a:xfrm>
                  <a:off x="1413521" y="2329315"/>
                  <a:ext cx="0" cy="232227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1301980" y="4540048"/>
                  <a:ext cx="4194506" cy="153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H="1" flipV="1">
                  <a:off x="2156059" y="2773940"/>
                  <a:ext cx="2262237" cy="1741832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 flipH="1">
                  <a:off x="1413522" y="2773940"/>
                  <a:ext cx="742537" cy="0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rot="5400000" flipH="1" flipV="1">
                  <a:off x="1255279" y="3656611"/>
                  <a:ext cx="1766108" cy="767"/>
                </a:xfrm>
                <a:prstGeom prst="line">
                  <a:avLst/>
                </a:prstGeom>
                <a:ln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Box 18"/>
                <p:cNvSpPr txBox="1"/>
                <p:nvPr/>
              </p:nvSpPr>
              <p:spPr>
                <a:xfrm>
                  <a:off x="1988253" y="4540048"/>
                  <a:ext cx="6511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200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500</a:t>
                  </a:r>
                  <a:endParaRPr lang="en-ID" sz="20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4197580" y="4515772"/>
                  <a:ext cx="80663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200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1200</a:t>
                  </a:r>
                  <a:endParaRPr lang="en-ID" sz="20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716340" y="3177943"/>
                  <a:ext cx="744697" cy="5128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514350" indent="-514350">
                    <a:buNone/>
                  </a:pPr>
                  <a:r>
                    <a:rPr lang="en-US" sz="2400">
                      <a:latin typeface="Calibri" panose="020F0502020204030204" pitchFamily="34" charset="0"/>
                      <a:cs typeface="Calibri" panose="020F0502020204030204" pitchFamily="34" charset="0"/>
                      <a:sym typeface="Symbol"/>
                    </a:rPr>
                    <a:t></a:t>
                  </a:r>
                  <a:r>
                    <a:rPr lang="en-US" sz="2400" smtClean="0">
                      <a:latin typeface="Calibri" panose="020F0502020204030204" pitchFamily="34" charset="0"/>
                      <a:cs typeface="Calibri" panose="020F0502020204030204" pitchFamily="34" charset="0"/>
                      <a:sym typeface="Symbol"/>
                    </a:rPr>
                    <a:t>(z)</a:t>
                  </a:r>
                  <a:endPara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Symbol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5161797" y="4034982"/>
                  <a:ext cx="340473" cy="5128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240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z</a:t>
                  </a:r>
                  <a:endParaRPr lang="en-ID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1108136" y="4428669"/>
                  <a:ext cx="328497" cy="4458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240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0</a:t>
                  </a:r>
                  <a:endParaRPr lang="en-ID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1108135" y="2510718"/>
                  <a:ext cx="34015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D" sz="240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1</a:t>
                  </a:r>
                  <a:endParaRPr lang="en-ID" sz="240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cxnSp>
            <p:nvCxnSpPr>
              <p:cNvPr id="12" name="Straight Connector 11"/>
              <p:cNvCxnSpPr/>
              <p:nvPr/>
            </p:nvCxnSpPr>
            <p:spPr>
              <a:xfrm flipH="1">
                <a:off x="1464741" y="3006006"/>
                <a:ext cx="739296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1702057" y="2506890"/>
                <a:ext cx="973982" cy="376088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ID" sz="1600" smtClean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LAMBAT</a:t>
                </a:r>
                <a:endParaRPr lang="en-ID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7" name="Straight Connector 6"/>
            <p:cNvCxnSpPr/>
            <p:nvPr/>
          </p:nvCxnSpPr>
          <p:spPr>
            <a:xfrm flipH="1">
              <a:off x="2180746" y="2930611"/>
              <a:ext cx="2250132" cy="1767641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5400000" flipH="1" flipV="1">
              <a:off x="3558412" y="3814815"/>
              <a:ext cx="1766108" cy="76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4430878" y="2930611"/>
              <a:ext cx="739296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507331" y="2451272"/>
              <a:ext cx="763502" cy="376088"/>
            </a:xfrm>
            <a:prstGeom prst="rect">
              <a:avLst/>
            </a:prstGeom>
            <a:solidFill>
              <a:srgbClr val="0070C0"/>
            </a:solidFill>
          </p:spPr>
          <p:txBody>
            <a:bodyPr wrap="none" rtlCol="0">
              <a:spAutoFit/>
            </a:bodyPr>
            <a:lstStyle/>
            <a:p>
              <a:r>
                <a:rPr lang="en-ID" sz="160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CEPAT</a:t>
              </a:r>
              <a:endParaRPr lang="en-ID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463908" y="4894013"/>
                <a:ext cx="2425023" cy="526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556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𝜇</m:t>
                      </m:r>
                      <m:r>
                        <a:rPr lang="en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(</m:t>
                      </m:r>
                      <m:r>
                        <a:rPr lang="en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𝑧</m:t>
                      </m:r>
                      <m:r>
                        <a:rPr lang="en-ID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)=</m:t>
                      </m:r>
                      <m:f>
                        <m:fPr>
                          <m:ctrlPr>
                            <a:rPr lang="en-ID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−500</m:t>
                          </m:r>
                        </m:num>
                        <m:den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1200−500</m:t>
                          </m:r>
                        </m:den>
                      </m:f>
                    </m:oMath>
                  </m:oMathPara>
                </a14:m>
                <a:endParaRPr lang="en-ID" smtClean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908" y="4894013"/>
                <a:ext cx="2425023" cy="5260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463908" y="5530148"/>
                <a:ext cx="2095061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556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0,25</m:t>
                      </m:r>
                      <m:r>
                        <a:rPr lang="en-ID" i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f>
                        <m:fPr>
                          <m:ctrlPr>
                            <a:rPr lang="en-ID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D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−500</m:t>
                          </m:r>
                        </m:num>
                        <m:den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00</m:t>
                          </m:r>
                        </m:den>
                      </m:f>
                    </m:oMath>
                  </m:oMathPara>
                </a14:m>
                <a:endParaRPr lang="en-ID" smtClean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908" y="5530148"/>
                <a:ext cx="2095061" cy="5259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2537480" y="6166219"/>
                <a:ext cx="16381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556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sz="240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ID" sz="24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𝑧</m:t>
                          </m:r>
                        </m:e>
                        <m:sub>
                          <m:r>
                            <a:rPr lang="en-ID" sz="2400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6</m:t>
                          </m:r>
                        </m:sub>
                      </m:sSub>
                      <m:r>
                        <a:rPr lang="en-ID" sz="2400" i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r>
                        <a:rPr lang="en-ID" sz="2400" b="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675</m:t>
                      </m:r>
                    </m:oMath>
                  </m:oMathPara>
                </a14:m>
                <a:endParaRPr lang="en-ID" sz="2400" smtClean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7480" y="6166219"/>
                <a:ext cx="1638141" cy="369332"/>
              </a:xfrm>
              <a:prstGeom prst="rect">
                <a:avLst/>
              </a:prstGeom>
              <a:blipFill>
                <a:blip r:embed="rId4"/>
                <a:stretch>
                  <a:fillRect r="-1115" b="-1500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875164" y="5802576"/>
                <a:ext cx="3810990" cy="97103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𝐶𝐸𝑃𝐴𝑇</m:t>
                          </m:r>
                        </m:sub>
                      </m:sSub>
                      <m:d>
                        <m:dPr>
                          <m:ctrlPr>
                            <a:rPr lang="en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ID" sz="1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ID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D" sz="1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</a:rPr>
                                <m:t>0;       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≤500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ID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D" sz="1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ID" sz="1400" b="0" i="1" smtClean="0">
                                      <a:latin typeface="Cambria Math" panose="02040503050406030204" pitchFamily="18" charset="0"/>
                                    </a:rPr>
                                    <m:t>−500</m:t>
                                  </m:r>
                                </m:num>
                                <m:den>
                                  <m:r>
                                    <a:rPr lang="en-ID" sz="1400" b="0" i="1" smtClean="0">
                                      <a:latin typeface="Cambria Math" panose="02040503050406030204" pitchFamily="18" charset="0"/>
                                    </a:rPr>
                                    <m:t>1200−500</m:t>
                                  </m:r>
                                </m:den>
                              </m:f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</a:rPr>
                                <m:t>;       500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≤1200</m:t>
                              </m:r>
                            </m:e>
                            <m:e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</a:rPr>
                                <m:t>1;      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ID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≥1200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D" sz="140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5164" y="5802576"/>
                <a:ext cx="3810990" cy="9710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680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3. DEFUZZIFIKASI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1" smtClean="0"/>
              <a:t>Metode Average (rata-rata):</a:t>
            </a:r>
            <a:endParaRPr lang="en-ID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465428" y="2968646"/>
                <a:ext cx="3235501" cy="8102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D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D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ID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ID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D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ID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ID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ID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ID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ID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𝑝𝑟𝑒𝑑𝑖𝑘𝑎𝑡</m:t>
                                  </m:r>
                                </m:e>
                                <m:sub>
                                  <m:r>
                                    <a:rPr lang="en-ID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D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ID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ID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ID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ID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ID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ID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ID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𝑝𝑟𝑒𝑑𝑖𝑘𝑎𝑡</m:t>
                                  </m:r>
                                </m:e>
                                <m:sub>
                                  <m:r>
                                    <a:rPr lang="en-ID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ID" sz="240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428" y="2968646"/>
                <a:ext cx="3235501" cy="8102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538997" y="3980036"/>
                <a:ext cx="9280682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ID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0 ∗1200</m:t>
                              </m:r>
                            </m:e>
                          </m:d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0,20∗1060</m:t>
                              </m:r>
                            </m:e>
                          </m:d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0,75∗1025</m:t>
                              </m:r>
                            </m:e>
                          </m:d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0∗1200</m:t>
                              </m:r>
                            </m:e>
                          </m:d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0,20∗640</m:t>
                              </m:r>
                            </m:e>
                          </m:d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+(0,25∗6</m:t>
                          </m:r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75</m:t>
                          </m:r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d>
                            <m:dPr>
                              <m:ctrlPr>
                                <a:rPr lang="en-ID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+0,20+0,75+0+0,20+0,25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ID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997" y="3980036"/>
                <a:ext cx="9280682" cy="5767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538997" y="4755733"/>
                <a:ext cx="2365969" cy="555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ID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D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127</m:t>
                          </m:r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,5</m:t>
                          </m:r>
                        </m:num>
                        <m:den>
                          <m:r>
                            <a:rPr lang="en-ID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ID" b="0" i="1" smtClean="0">
                              <a:latin typeface="Cambria Math" panose="02040503050406030204" pitchFamily="18" charset="0"/>
                            </a:rPr>
                            <m:t>,4</m:t>
                          </m:r>
                        </m:den>
                      </m:f>
                      <m:r>
                        <a:rPr lang="en-ID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D" b="1" i="1" smtClean="0"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ID" b="1" i="1" smtClean="0"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n-ID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D" b="1" i="1" smtClean="0">
                          <a:latin typeface="Cambria Math" panose="02040503050406030204" pitchFamily="18" charset="0"/>
                        </a:rPr>
                        <m:t>𝟓𝟎</m:t>
                      </m:r>
                    </m:oMath>
                  </m:oMathPara>
                </a14:m>
                <a:endParaRPr lang="en-ID" b="1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997" y="4755733"/>
                <a:ext cx="2365969" cy="5552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887311" y="5275848"/>
            <a:ext cx="6810703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D" sz="2400" b="1" u="sng" smtClean="0">
                <a:latin typeface="Calibri" panose="020F0502020204030204" pitchFamily="34" charset="0"/>
                <a:cs typeface="Calibri" panose="020F0502020204030204" pitchFamily="34" charset="0"/>
              </a:rPr>
              <a:t>Kesimpulan:</a:t>
            </a:r>
            <a:r>
              <a:rPr lang="en-ID" sz="2400" smtClean="0">
                <a:latin typeface="Calibri" panose="020F0502020204030204" pitchFamily="34" charset="0"/>
                <a:cs typeface="Calibri" panose="020F0502020204030204" pitchFamily="34" charset="0"/>
              </a:rPr>
              <a:t> Jika banyaknya pakaian bernilai </a:t>
            </a:r>
            <a:r>
              <a:rPr lang="en-ID" sz="2400" b="1" smtClean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  <a:r>
              <a:rPr lang="en-ID" sz="2400" smtClean="0">
                <a:latin typeface="Calibri" panose="020F0502020204030204" pitchFamily="34" charset="0"/>
                <a:cs typeface="Calibri" panose="020F0502020204030204" pitchFamily="34" charset="0"/>
              </a:rPr>
              <a:t> dan tingkat kekotoran bernilai </a:t>
            </a:r>
            <a:r>
              <a:rPr lang="en-ID" sz="2400" b="1" smtClean="0">
                <a:latin typeface="Calibri" panose="020F0502020204030204" pitchFamily="34" charset="0"/>
                <a:cs typeface="Calibri" panose="020F0502020204030204" pitchFamily="34" charset="0"/>
              </a:rPr>
              <a:t>58</a:t>
            </a:r>
            <a:r>
              <a:rPr lang="en-ID" sz="2400" smtClean="0">
                <a:latin typeface="Calibri" panose="020F0502020204030204" pitchFamily="34" charset="0"/>
                <a:cs typeface="Calibri" panose="020F0502020204030204" pitchFamily="34" charset="0"/>
              </a:rPr>
              <a:t>, maka kecepatan putaran mesin cuci adalah </a:t>
            </a:r>
            <a:r>
              <a:rPr lang="en-ID" sz="2400" b="1" smtClean="0">
                <a:latin typeface="Calibri" panose="020F0502020204030204" pitchFamily="34" charset="0"/>
                <a:cs typeface="Calibri" panose="020F0502020204030204" pitchFamily="34" charset="0"/>
              </a:rPr>
              <a:t>912,50</a:t>
            </a:r>
            <a:r>
              <a:rPr lang="en-ID" sz="240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400" smtClean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 </a:t>
            </a:r>
            <a:r>
              <a:rPr lang="en-ID" sz="2400" b="1" smtClean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913</a:t>
            </a:r>
            <a:endParaRPr lang="en-ID" sz="24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869" y="909475"/>
            <a:ext cx="3468414" cy="263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77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Materi selanjutnya….</a:t>
            </a:r>
            <a:endParaRPr lang="en-ID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0530168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950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Terima Kasih</a:t>
            </a:r>
            <a:endParaRPr lang="en-ID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46350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5286240"/>
            <a:ext cx="2465825" cy="113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75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SISTEM INFERENSI FUZZY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2800" smtClean="0"/>
              <a:t>Sistem inferensi fuzzy adalah cara memetakan ruang input menuju ruang output menggunakan logika fuzzy</a:t>
            </a:r>
            <a:endParaRPr lang="en-ID" sz="2800"/>
          </a:p>
        </p:txBody>
      </p:sp>
      <p:grpSp>
        <p:nvGrpSpPr>
          <p:cNvPr id="10" name="Group 9"/>
          <p:cNvGrpSpPr/>
          <p:nvPr/>
        </p:nvGrpSpPr>
        <p:grpSpPr>
          <a:xfrm>
            <a:off x="1126156" y="3796203"/>
            <a:ext cx="9355756" cy="2776889"/>
            <a:chOff x="1126156" y="3796203"/>
            <a:chExt cx="9355756" cy="2776889"/>
          </a:xfrm>
        </p:grpSpPr>
        <p:sp>
          <p:nvSpPr>
            <p:cNvPr id="4" name="Oval 3"/>
            <p:cNvSpPr/>
            <p:nvPr/>
          </p:nvSpPr>
          <p:spPr>
            <a:xfrm>
              <a:off x="1126156" y="3850105"/>
              <a:ext cx="1126156" cy="62564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mtClean="0">
                  <a:solidFill>
                    <a:srgbClr val="FF0000"/>
                  </a:solidFill>
                </a:rPr>
                <a:t>INPUT</a:t>
              </a:r>
              <a:endParaRPr lang="en-ID">
                <a:solidFill>
                  <a:srgbClr val="FF0000"/>
                </a:solidFill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733575" y="3797166"/>
              <a:ext cx="1645920" cy="7315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mtClean="0"/>
                <a:t>Fuzzifikasi</a:t>
              </a:r>
              <a:endParaRPr lang="en-ID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860758" y="3796203"/>
              <a:ext cx="1645920" cy="7315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mtClean="0"/>
                <a:t>Inferensi</a:t>
              </a:r>
              <a:endParaRPr lang="en-ID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987941" y="3796203"/>
              <a:ext cx="1645920" cy="7315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mtClean="0"/>
                <a:t>Defuzzifikasi</a:t>
              </a:r>
              <a:endParaRPr lang="en-ID"/>
            </a:p>
          </p:txBody>
        </p:sp>
        <p:sp>
          <p:nvSpPr>
            <p:cNvPr id="8" name="Oval 7"/>
            <p:cNvSpPr/>
            <p:nvPr/>
          </p:nvSpPr>
          <p:spPr>
            <a:xfrm>
              <a:off x="9115124" y="3852992"/>
              <a:ext cx="1366788" cy="625642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mtClean="0">
                  <a:solidFill>
                    <a:srgbClr val="FF0000"/>
                  </a:solidFill>
                </a:rPr>
                <a:t>OUTPUT</a:t>
              </a:r>
              <a:endParaRPr lang="en-ID">
                <a:solidFill>
                  <a:srgbClr val="FF0000"/>
                </a:solidFill>
              </a:endParaRPr>
            </a:p>
          </p:txBody>
        </p:sp>
        <p:sp>
          <p:nvSpPr>
            <p:cNvPr id="11" name="Flowchart: Magnetic Disk 10"/>
            <p:cNvSpPr/>
            <p:nvPr/>
          </p:nvSpPr>
          <p:spPr>
            <a:xfrm>
              <a:off x="4100362" y="5331434"/>
              <a:ext cx="3166711" cy="1241658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mtClean="0"/>
                <a:t>Basis Pengetahuan</a:t>
              </a:r>
              <a:endParaRPr lang="en-ID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2290814" y="4062581"/>
              <a:ext cx="413886" cy="198763"/>
            </a:xfrm>
            <a:prstGeom prst="rightArrow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4417996" y="4062580"/>
              <a:ext cx="413886" cy="198763"/>
            </a:xfrm>
            <a:prstGeom prst="rightArrow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6545179" y="4062580"/>
              <a:ext cx="413886" cy="198763"/>
            </a:xfrm>
            <a:prstGeom prst="rightArrow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8672361" y="4062579"/>
              <a:ext cx="413886" cy="198763"/>
            </a:xfrm>
            <a:prstGeom prst="rightArrow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518033" y="4553232"/>
              <a:ext cx="4393933" cy="927876"/>
              <a:chOff x="3518033" y="4553232"/>
              <a:chExt cx="4393933" cy="927876"/>
            </a:xfrm>
          </p:grpSpPr>
          <p:sp>
            <p:nvSpPr>
              <p:cNvPr id="16" name="Bent-Up Arrow 15"/>
              <p:cNvSpPr/>
              <p:nvPr/>
            </p:nvSpPr>
            <p:spPr>
              <a:xfrm>
                <a:off x="5746282" y="4553232"/>
                <a:ext cx="2165684" cy="346028"/>
              </a:xfrm>
              <a:prstGeom prst="bentUpArrow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7" name="Bent-Up Arrow 16"/>
              <p:cNvSpPr/>
              <p:nvPr/>
            </p:nvSpPr>
            <p:spPr>
              <a:xfrm flipH="1">
                <a:off x="3518033" y="4554435"/>
                <a:ext cx="2165684" cy="346028"/>
              </a:xfrm>
              <a:prstGeom prst="bentUpArrow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8" name="Down Arrow 17"/>
              <p:cNvSpPr/>
              <p:nvPr/>
            </p:nvSpPr>
            <p:spPr>
              <a:xfrm flipV="1">
                <a:off x="5611528" y="4553232"/>
                <a:ext cx="206943" cy="927876"/>
              </a:xfrm>
              <a:prstGeom prst="downArrow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4710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SISTEM INFERENSI FUZZY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2800" b="1" smtClean="0"/>
              <a:t>Basis pengetahuan</a:t>
            </a:r>
            <a:r>
              <a:rPr lang="en-ID" sz="2800" smtClean="0"/>
              <a:t> adalah kumpulan aturan (rule) dalam bentuk pernyataan if-then yang dibuat oleh pakar</a:t>
            </a:r>
            <a:endParaRPr lang="en-ID" sz="2800"/>
          </a:p>
        </p:txBody>
      </p:sp>
      <p:sp>
        <p:nvSpPr>
          <p:cNvPr id="4" name="Oval 3"/>
          <p:cNvSpPr/>
          <p:nvPr/>
        </p:nvSpPr>
        <p:spPr>
          <a:xfrm>
            <a:off x="1126156" y="3850105"/>
            <a:ext cx="1126156" cy="625642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mtClean="0">
                <a:solidFill>
                  <a:srgbClr val="FF0000"/>
                </a:solidFill>
              </a:rPr>
              <a:t>INPUT</a:t>
            </a:r>
            <a:endParaRPr lang="en-ID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733575" y="3797166"/>
            <a:ext cx="1645920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mtClean="0"/>
              <a:t>Fuzzifikasi</a:t>
            </a:r>
            <a:endParaRPr lang="en-ID"/>
          </a:p>
        </p:txBody>
      </p:sp>
      <p:sp>
        <p:nvSpPr>
          <p:cNvPr id="6" name="Rounded Rectangle 5"/>
          <p:cNvSpPr/>
          <p:nvPr/>
        </p:nvSpPr>
        <p:spPr>
          <a:xfrm>
            <a:off x="4860758" y="3796203"/>
            <a:ext cx="1645920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mtClean="0"/>
              <a:t>Inferensi</a:t>
            </a:r>
            <a:endParaRPr lang="en-ID"/>
          </a:p>
        </p:txBody>
      </p:sp>
      <p:sp>
        <p:nvSpPr>
          <p:cNvPr id="7" name="Rounded Rectangle 6"/>
          <p:cNvSpPr/>
          <p:nvPr/>
        </p:nvSpPr>
        <p:spPr>
          <a:xfrm>
            <a:off x="6987941" y="3796203"/>
            <a:ext cx="1645920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mtClean="0"/>
              <a:t>Defuzzifikasi</a:t>
            </a:r>
            <a:endParaRPr lang="en-ID"/>
          </a:p>
        </p:txBody>
      </p:sp>
      <p:sp>
        <p:nvSpPr>
          <p:cNvPr id="8" name="Oval 7"/>
          <p:cNvSpPr/>
          <p:nvPr/>
        </p:nvSpPr>
        <p:spPr>
          <a:xfrm>
            <a:off x="9115124" y="3852992"/>
            <a:ext cx="1366788" cy="625642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mtClean="0">
                <a:solidFill>
                  <a:srgbClr val="FF0000"/>
                </a:solidFill>
              </a:rPr>
              <a:t>OUTPUT</a:t>
            </a:r>
            <a:endParaRPr lang="en-ID">
              <a:solidFill>
                <a:srgbClr val="FF0000"/>
              </a:solidFill>
            </a:endParaRPr>
          </a:p>
        </p:txBody>
      </p:sp>
      <p:sp>
        <p:nvSpPr>
          <p:cNvPr id="11" name="Flowchart: Magnetic Disk 10"/>
          <p:cNvSpPr/>
          <p:nvPr/>
        </p:nvSpPr>
        <p:spPr>
          <a:xfrm>
            <a:off x="4100362" y="5331434"/>
            <a:ext cx="3166711" cy="1241658"/>
          </a:xfrm>
          <a:prstGeom prst="flowChartMagneticDisk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mtClean="0"/>
              <a:t>Basis Pengetahuan</a:t>
            </a:r>
            <a:endParaRPr lang="en-ID"/>
          </a:p>
        </p:txBody>
      </p:sp>
      <p:sp>
        <p:nvSpPr>
          <p:cNvPr id="12" name="Right Arrow 11"/>
          <p:cNvSpPr/>
          <p:nvPr/>
        </p:nvSpPr>
        <p:spPr>
          <a:xfrm>
            <a:off x="2290814" y="4062581"/>
            <a:ext cx="413886" cy="198763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ight Arrow 12"/>
          <p:cNvSpPr/>
          <p:nvPr/>
        </p:nvSpPr>
        <p:spPr>
          <a:xfrm>
            <a:off x="4417996" y="4062580"/>
            <a:ext cx="413886" cy="198763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ight Arrow 13"/>
          <p:cNvSpPr/>
          <p:nvPr/>
        </p:nvSpPr>
        <p:spPr>
          <a:xfrm>
            <a:off x="6545179" y="4062580"/>
            <a:ext cx="413886" cy="198763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Right Arrow 14"/>
          <p:cNvSpPr/>
          <p:nvPr/>
        </p:nvSpPr>
        <p:spPr>
          <a:xfrm>
            <a:off x="8672361" y="4062579"/>
            <a:ext cx="413886" cy="198763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Bent-Up Arrow 15"/>
          <p:cNvSpPr/>
          <p:nvPr/>
        </p:nvSpPr>
        <p:spPr>
          <a:xfrm>
            <a:off x="5746282" y="4553232"/>
            <a:ext cx="2165684" cy="346028"/>
          </a:xfrm>
          <a:prstGeom prst="bentUp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Bent-Up Arrow 16"/>
          <p:cNvSpPr/>
          <p:nvPr/>
        </p:nvSpPr>
        <p:spPr>
          <a:xfrm flipH="1">
            <a:off x="3518033" y="4554435"/>
            <a:ext cx="2165684" cy="346028"/>
          </a:xfrm>
          <a:prstGeom prst="bentUp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Down Arrow 17"/>
          <p:cNvSpPr/>
          <p:nvPr/>
        </p:nvSpPr>
        <p:spPr>
          <a:xfrm flipV="1">
            <a:off x="5611528" y="4553232"/>
            <a:ext cx="206943" cy="927876"/>
          </a:xfrm>
          <a:prstGeom prst="down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0580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SISTEM INFERENSI FUZZY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224528"/>
          </a:xfrm>
        </p:spPr>
        <p:txBody>
          <a:bodyPr>
            <a:normAutofit/>
          </a:bodyPr>
          <a:lstStyle/>
          <a:p>
            <a:r>
              <a:rPr lang="en-ID" sz="2800" b="1" smtClean="0"/>
              <a:t>Fuzzifikasi </a:t>
            </a:r>
            <a:r>
              <a:rPr lang="en-ID" sz="2800" smtClean="0"/>
              <a:t>merupakan proses mengubah input sistem yang mempunyai nilai tegas (crips) menjadi variabel linguistik (fuzzy) menggunakan fungsi keanggotaan yang disimpan pada basis pengetahuan</a:t>
            </a:r>
            <a:endParaRPr lang="en-ID" sz="2800"/>
          </a:p>
        </p:txBody>
      </p:sp>
      <p:sp>
        <p:nvSpPr>
          <p:cNvPr id="4" name="Oval 3"/>
          <p:cNvSpPr/>
          <p:nvPr/>
        </p:nvSpPr>
        <p:spPr>
          <a:xfrm>
            <a:off x="1126156" y="3850105"/>
            <a:ext cx="1126156" cy="625642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mtClean="0">
                <a:solidFill>
                  <a:srgbClr val="FF0000"/>
                </a:solidFill>
              </a:rPr>
              <a:t>INPUT</a:t>
            </a:r>
            <a:endParaRPr lang="en-ID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733575" y="3797166"/>
            <a:ext cx="1645920" cy="73152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mtClean="0"/>
              <a:t>Fuzzifikasi</a:t>
            </a:r>
            <a:endParaRPr lang="en-ID"/>
          </a:p>
        </p:txBody>
      </p:sp>
      <p:sp>
        <p:nvSpPr>
          <p:cNvPr id="6" name="Rounded Rectangle 5"/>
          <p:cNvSpPr/>
          <p:nvPr/>
        </p:nvSpPr>
        <p:spPr>
          <a:xfrm>
            <a:off x="4860758" y="3796203"/>
            <a:ext cx="1645920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mtClean="0"/>
              <a:t>Inferensi</a:t>
            </a:r>
            <a:endParaRPr lang="en-ID"/>
          </a:p>
        </p:txBody>
      </p:sp>
      <p:sp>
        <p:nvSpPr>
          <p:cNvPr id="7" name="Rounded Rectangle 6"/>
          <p:cNvSpPr/>
          <p:nvPr/>
        </p:nvSpPr>
        <p:spPr>
          <a:xfrm>
            <a:off x="6987941" y="3796203"/>
            <a:ext cx="1645920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mtClean="0"/>
              <a:t>Defuzzifikasi</a:t>
            </a:r>
            <a:endParaRPr lang="en-ID"/>
          </a:p>
        </p:txBody>
      </p:sp>
      <p:sp>
        <p:nvSpPr>
          <p:cNvPr id="8" name="Oval 7"/>
          <p:cNvSpPr/>
          <p:nvPr/>
        </p:nvSpPr>
        <p:spPr>
          <a:xfrm>
            <a:off x="9115124" y="3852992"/>
            <a:ext cx="1366788" cy="625642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mtClean="0">
                <a:solidFill>
                  <a:srgbClr val="FF0000"/>
                </a:solidFill>
              </a:rPr>
              <a:t>OUTPUT</a:t>
            </a:r>
            <a:endParaRPr lang="en-ID">
              <a:solidFill>
                <a:srgbClr val="FF0000"/>
              </a:solidFill>
            </a:endParaRPr>
          </a:p>
        </p:txBody>
      </p:sp>
      <p:sp>
        <p:nvSpPr>
          <p:cNvPr id="11" name="Flowchart: Magnetic Disk 10"/>
          <p:cNvSpPr/>
          <p:nvPr/>
        </p:nvSpPr>
        <p:spPr>
          <a:xfrm>
            <a:off x="4100362" y="5331434"/>
            <a:ext cx="3166711" cy="124165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mtClean="0"/>
              <a:t>Basis Pengetahuan</a:t>
            </a:r>
            <a:endParaRPr lang="en-ID"/>
          </a:p>
        </p:txBody>
      </p:sp>
      <p:sp>
        <p:nvSpPr>
          <p:cNvPr id="12" name="Right Arrow 11"/>
          <p:cNvSpPr/>
          <p:nvPr/>
        </p:nvSpPr>
        <p:spPr>
          <a:xfrm>
            <a:off x="2290814" y="4062581"/>
            <a:ext cx="413886" cy="198763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ight Arrow 12"/>
          <p:cNvSpPr/>
          <p:nvPr/>
        </p:nvSpPr>
        <p:spPr>
          <a:xfrm>
            <a:off x="4417996" y="4062580"/>
            <a:ext cx="413886" cy="198763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ight Arrow 13"/>
          <p:cNvSpPr/>
          <p:nvPr/>
        </p:nvSpPr>
        <p:spPr>
          <a:xfrm>
            <a:off x="6545179" y="4062580"/>
            <a:ext cx="413886" cy="198763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Right Arrow 14"/>
          <p:cNvSpPr/>
          <p:nvPr/>
        </p:nvSpPr>
        <p:spPr>
          <a:xfrm>
            <a:off x="8672361" y="4062579"/>
            <a:ext cx="413886" cy="198763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Bent-Up Arrow 15"/>
          <p:cNvSpPr/>
          <p:nvPr/>
        </p:nvSpPr>
        <p:spPr>
          <a:xfrm>
            <a:off x="5746282" y="4553232"/>
            <a:ext cx="2165684" cy="346028"/>
          </a:xfrm>
          <a:prstGeom prst="bentUp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Bent-Up Arrow 16"/>
          <p:cNvSpPr/>
          <p:nvPr/>
        </p:nvSpPr>
        <p:spPr>
          <a:xfrm flipH="1">
            <a:off x="3518033" y="4554435"/>
            <a:ext cx="2165684" cy="346028"/>
          </a:xfrm>
          <a:prstGeom prst="bentUp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Down Arrow 17"/>
          <p:cNvSpPr/>
          <p:nvPr/>
        </p:nvSpPr>
        <p:spPr>
          <a:xfrm flipV="1">
            <a:off x="5611528" y="4553232"/>
            <a:ext cx="206943" cy="927876"/>
          </a:xfrm>
          <a:prstGeom prst="down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8909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SISTEM INFERENSI FUZZY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224528"/>
          </a:xfrm>
        </p:spPr>
        <p:txBody>
          <a:bodyPr>
            <a:normAutofit/>
          </a:bodyPr>
          <a:lstStyle/>
          <a:p>
            <a:r>
              <a:rPr lang="en-ID" sz="2800" b="1" smtClean="0"/>
              <a:t>Inferensi </a:t>
            </a:r>
            <a:r>
              <a:rPr lang="en-ID" sz="2800" smtClean="0"/>
              <a:t>merupakan proses mengubah input fuzzy menjadi output fuzzy dengan cara mengikuti </a:t>
            </a:r>
            <a:r>
              <a:rPr lang="en-ID" sz="2800" b="1" smtClean="0"/>
              <a:t>aturan-aturan (if-then) </a:t>
            </a:r>
            <a:r>
              <a:rPr lang="en-ID" sz="2800" smtClean="0"/>
              <a:t>yang telah ditetapkan pada Basis Pengetahuan fuzzy.</a:t>
            </a:r>
            <a:endParaRPr lang="en-ID" sz="2800"/>
          </a:p>
        </p:txBody>
      </p:sp>
      <p:sp>
        <p:nvSpPr>
          <p:cNvPr id="4" name="Oval 3"/>
          <p:cNvSpPr/>
          <p:nvPr/>
        </p:nvSpPr>
        <p:spPr>
          <a:xfrm>
            <a:off x="1126156" y="3850105"/>
            <a:ext cx="1126156" cy="625642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mtClean="0">
                <a:solidFill>
                  <a:srgbClr val="FF0000"/>
                </a:solidFill>
              </a:rPr>
              <a:t>INPUT</a:t>
            </a:r>
            <a:endParaRPr lang="en-ID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733575" y="3797166"/>
            <a:ext cx="1645920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mtClean="0"/>
              <a:t>Fuzzifikasi</a:t>
            </a:r>
            <a:endParaRPr lang="en-ID"/>
          </a:p>
        </p:txBody>
      </p:sp>
      <p:sp>
        <p:nvSpPr>
          <p:cNvPr id="6" name="Rounded Rectangle 5"/>
          <p:cNvSpPr/>
          <p:nvPr/>
        </p:nvSpPr>
        <p:spPr>
          <a:xfrm>
            <a:off x="4860758" y="3796203"/>
            <a:ext cx="1645920" cy="73152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mtClean="0"/>
              <a:t>Inferensi</a:t>
            </a:r>
            <a:endParaRPr lang="en-ID"/>
          </a:p>
        </p:txBody>
      </p:sp>
      <p:sp>
        <p:nvSpPr>
          <p:cNvPr id="7" name="Rounded Rectangle 6"/>
          <p:cNvSpPr/>
          <p:nvPr/>
        </p:nvSpPr>
        <p:spPr>
          <a:xfrm>
            <a:off x="6987941" y="3796203"/>
            <a:ext cx="1645920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mtClean="0"/>
              <a:t>Defuzzifikasi</a:t>
            </a:r>
            <a:endParaRPr lang="en-ID"/>
          </a:p>
        </p:txBody>
      </p:sp>
      <p:sp>
        <p:nvSpPr>
          <p:cNvPr id="8" name="Oval 7"/>
          <p:cNvSpPr/>
          <p:nvPr/>
        </p:nvSpPr>
        <p:spPr>
          <a:xfrm>
            <a:off x="9115124" y="3852992"/>
            <a:ext cx="1366788" cy="625642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mtClean="0">
                <a:solidFill>
                  <a:srgbClr val="FF0000"/>
                </a:solidFill>
              </a:rPr>
              <a:t>OUTPUT</a:t>
            </a:r>
            <a:endParaRPr lang="en-ID">
              <a:solidFill>
                <a:srgbClr val="FF0000"/>
              </a:solidFill>
            </a:endParaRPr>
          </a:p>
        </p:txBody>
      </p:sp>
      <p:sp>
        <p:nvSpPr>
          <p:cNvPr id="11" name="Flowchart: Magnetic Disk 10"/>
          <p:cNvSpPr/>
          <p:nvPr/>
        </p:nvSpPr>
        <p:spPr>
          <a:xfrm>
            <a:off x="4100362" y="5331434"/>
            <a:ext cx="3166711" cy="124165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mtClean="0"/>
              <a:t>Basis Pengetahuan</a:t>
            </a:r>
            <a:endParaRPr lang="en-ID"/>
          </a:p>
        </p:txBody>
      </p:sp>
      <p:sp>
        <p:nvSpPr>
          <p:cNvPr id="12" name="Right Arrow 11"/>
          <p:cNvSpPr/>
          <p:nvPr/>
        </p:nvSpPr>
        <p:spPr>
          <a:xfrm>
            <a:off x="2290814" y="4062581"/>
            <a:ext cx="413886" cy="198763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ight Arrow 12"/>
          <p:cNvSpPr/>
          <p:nvPr/>
        </p:nvSpPr>
        <p:spPr>
          <a:xfrm>
            <a:off x="4417996" y="4062580"/>
            <a:ext cx="413886" cy="198763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ight Arrow 13"/>
          <p:cNvSpPr/>
          <p:nvPr/>
        </p:nvSpPr>
        <p:spPr>
          <a:xfrm>
            <a:off x="6545179" y="4062580"/>
            <a:ext cx="413886" cy="198763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Right Arrow 14"/>
          <p:cNvSpPr/>
          <p:nvPr/>
        </p:nvSpPr>
        <p:spPr>
          <a:xfrm>
            <a:off x="8672361" y="4062579"/>
            <a:ext cx="413886" cy="198763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Bent-Up Arrow 15"/>
          <p:cNvSpPr/>
          <p:nvPr/>
        </p:nvSpPr>
        <p:spPr>
          <a:xfrm>
            <a:off x="5746282" y="4553232"/>
            <a:ext cx="2165684" cy="346028"/>
          </a:xfrm>
          <a:prstGeom prst="bentUp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Bent-Up Arrow 16"/>
          <p:cNvSpPr/>
          <p:nvPr/>
        </p:nvSpPr>
        <p:spPr>
          <a:xfrm flipH="1">
            <a:off x="3518033" y="4554435"/>
            <a:ext cx="2165684" cy="346028"/>
          </a:xfrm>
          <a:prstGeom prst="bentUp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Down Arrow 17"/>
          <p:cNvSpPr/>
          <p:nvPr/>
        </p:nvSpPr>
        <p:spPr>
          <a:xfrm flipV="1">
            <a:off x="5611528" y="4553232"/>
            <a:ext cx="206943" cy="927876"/>
          </a:xfrm>
          <a:prstGeom prst="down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TextBox 18"/>
          <p:cNvSpPr txBox="1"/>
          <p:nvPr/>
        </p:nvSpPr>
        <p:spPr>
          <a:xfrm>
            <a:off x="6112088" y="5095554"/>
            <a:ext cx="4098238" cy="830997"/>
          </a:xfrm>
          <a:prstGeom prst="wedgeRectCallout">
            <a:avLst>
              <a:gd name="adj1" fmla="val -42982"/>
              <a:gd name="adj2" fmla="val -96766"/>
            </a:avLst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D" sz="2400" smtClean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ID" sz="2400" b="1" i="1" smtClean="0">
                <a:latin typeface="Calibri" panose="020F0502020204030204" pitchFamily="34" charset="0"/>
                <a:cs typeface="Calibri" panose="020F0502020204030204" pitchFamily="34" charset="0"/>
              </a:rPr>
              <a:t>antecedent</a:t>
            </a:r>
            <a:r>
              <a:rPr lang="en-ID" sz="2400" smtClean="0">
                <a:latin typeface="Calibri" panose="020F0502020204030204" pitchFamily="34" charset="0"/>
                <a:cs typeface="Calibri" panose="020F0502020204030204" pitchFamily="34" charset="0"/>
              </a:rPr>
              <a:t> (kondisi)</a:t>
            </a:r>
          </a:p>
          <a:p>
            <a:r>
              <a:rPr lang="en-ID" sz="2400" smtClean="0">
                <a:latin typeface="Calibri" panose="020F0502020204030204" pitchFamily="34" charset="0"/>
                <a:cs typeface="Calibri" panose="020F0502020204030204" pitchFamily="34" charset="0"/>
              </a:rPr>
              <a:t>THEN </a:t>
            </a:r>
            <a:r>
              <a:rPr lang="en-ID" sz="2400" b="1" i="1" smtClean="0">
                <a:latin typeface="Calibri" panose="020F0502020204030204" pitchFamily="34" charset="0"/>
                <a:cs typeface="Calibri" panose="020F0502020204030204" pitchFamily="34" charset="0"/>
              </a:rPr>
              <a:t>concequent</a:t>
            </a:r>
            <a:r>
              <a:rPr lang="en-ID" sz="2400" smtClean="0">
                <a:latin typeface="Calibri" panose="020F0502020204030204" pitchFamily="34" charset="0"/>
                <a:cs typeface="Calibri" panose="020F0502020204030204" pitchFamily="34" charset="0"/>
              </a:rPr>
              <a:t> (kesimpulan)</a:t>
            </a:r>
            <a:endParaRPr lang="en-ID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19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SISTEM INFERENSI FUZZY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224528"/>
          </a:xfrm>
        </p:spPr>
        <p:txBody>
          <a:bodyPr>
            <a:normAutofit/>
          </a:bodyPr>
          <a:lstStyle/>
          <a:p>
            <a:r>
              <a:rPr lang="en-ID" sz="2800" b="1" smtClean="0"/>
              <a:t>Defuzzifikasi </a:t>
            </a:r>
            <a:r>
              <a:rPr lang="en-ID" sz="2800" smtClean="0"/>
              <a:t>merupakan proses mengubah hasil dari tahap inferensi menjadi output yang bernilai tegas (crips) menggunakan fungsi keanggotaan yang telah ditetapkan.</a:t>
            </a:r>
            <a:endParaRPr lang="en-ID" sz="2800"/>
          </a:p>
        </p:txBody>
      </p:sp>
      <p:sp>
        <p:nvSpPr>
          <p:cNvPr id="4" name="Oval 3"/>
          <p:cNvSpPr/>
          <p:nvPr/>
        </p:nvSpPr>
        <p:spPr>
          <a:xfrm>
            <a:off x="1126156" y="3850105"/>
            <a:ext cx="1126156" cy="625642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mtClean="0">
                <a:solidFill>
                  <a:srgbClr val="FF0000"/>
                </a:solidFill>
              </a:rPr>
              <a:t>INPUT</a:t>
            </a:r>
            <a:endParaRPr lang="en-ID">
              <a:solidFill>
                <a:srgbClr val="FF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733575" y="3797166"/>
            <a:ext cx="1645920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mtClean="0"/>
              <a:t>Fuzzifikasi</a:t>
            </a:r>
            <a:endParaRPr lang="en-ID"/>
          </a:p>
        </p:txBody>
      </p:sp>
      <p:sp>
        <p:nvSpPr>
          <p:cNvPr id="6" name="Rounded Rectangle 5"/>
          <p:cNvSpPr/>
          <p:nvPr/>
        </p:nvSpPr>
        <p:spPr>
          <a:xfrm>
            <a:off x="4860758" y="3796203"/>
            <a:ext cx="1645920" cy="731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mtClean="0"/>
              <a:t>Inferensi</a:t>
            </a:r>
            <a:endParaRPr lang="en-ID"/>
          </a:p>
        </p:txBody>
      </p:sp>
      <p:sp>
        <p:nvSpPr>
          <p:cNvPr id="7" name="Rounded Rectangle 6"/>
          <p:cNvSpPr/>
          <p:nvPr/>
        </p:nvSpPr>
        <p:spPr>
          <a:xfrm>
            <a:off x="6987941" y="3796203"/>
            <a:ext cx="1645920" cy="73152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mtClean="0"/>
              <a:t>Defuzzifikasi</a:t>
            </a:r>
            <a:endParaRPr lang="en-ID"/>
          </a:p>
        </p:txBody>
      </p:sp>
      <p:sp>
        <p:nvSpPr>
          <p:cNvPr id="8" name="Oval 7"/>
          <p:cNvSpPr/>
          <p:nvPr/>
        </p:nvSpPr>
        <p:spPr>
          <a:xfrm>
            <a:off x="9115124" y="3852992"/>
            <a:ext cx="1366788" cy="625642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mtClean="0">
                <a:solidFill>
                  <a:srgbClr val="FF0000"/>
                </a:solidFill>
              </a:rPr>
              <a:t>OUTPUT</a:t>
            </a:r>
            <a:endParaRPr lang="en-ID">
              <a:solidFill>
                <a:srgbClr val="FF0000"/>
              </a:solidFill>
            </a:endParaRPr>
          </a:p>
        </p:txBody>
      </p:sp>
      <p:sp>
        <p:nvSpPr>
          <p:cNvPr id="11" name="Flowchart: Magnetic Disk 10"/>
          <p:cNvSpPr/>
          <p:nvPr/>
        </p:nvSpPr>
        <p:spPr>
          <a:xfrm>
            <a:off x="4100362" y="5331434"/>
            <a:ext cx="3166711" cy="124165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mtClean="0"/>
              <a:t>Basis Pengetahuan</a:t>
            </a:r>
            <a:endParaRPr lang="en-ID"/>
          </a:p>
        </p:txBody>
      </p:sp>
      <p:sp>
        <p:nvSpPr>
          <p:cNvPr id="12" name="Right Arrow 11"/>
          <p:cNvSpPr/>
          <p:nvPr/>
        </p:nvSpPr>
        <p:spPr>
          <a:xfrm>
            <a:off x="2290814" y="4062581"/>
            <a:ext cx="413886" cy="198763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ight Arrow 12"/>
          <p:cNvSpPr/>
          <p:nvPr/>
        </p:nvSpPr>
        <p:spPr>
          <a:xfrm>
            <a:off x="4417996" y="4062580"/>
            <a:ext cx="413886" cy="198763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ight Arrow 13"/>
          <p:cNvSpPr/>
          <p:nvPr/>
        </p:nvSpPr>
        <p:spPr>
          <a:xfrm>
            <a:off x="6545179" y="4062580"/>
            <a:ext cx="413886" cy="198763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Right Arrow 14"/>
          <p:cNvSpPr/>
          <p:nvPr/>
        </p:nvSpPr>
        <p:spPr>
          <a:xfrm>
            <a:off x="8672361" y="4062579"/>
            <a:ext cx="413886" cy="198763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Bent-Up Arrow 15"/>
          <p:cNvSpPr/>
          <p:nvPr/>
        </p:nvSpPr>
        <p:spPr>
          <a:xfrm>
            <a:off x="5746282" y="4553232"/>
            <a:ext cx="2165684" cy="346028"/>
          </a:xfrm>
          <a:prstGeom prst="bentUp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Bent-Up Arrow 16"/>
          <p:cNvSpPr/>
          <p:nvPr/>
        </p:nvSpPr>
        <p:spPr>
          <a:xfrm flipH="1">
            <a:off x="3518033" y="4554435"/>
            <a:ext cx="2165684" cy="346028"/>
          </a:xfrm>
          <a:prstGeom prst="bentUp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Down Arrow 17"/>
          <p:cNvSpPr/>
          <p:nvPr/>
        </p:nvSpPr>
        <p:spPr>
          <a:xfrm flipV="1">
            <a:off x="5611528" y="4553232"/>
            <a:ext cx="206943" cy="927876"/>
          </a:xfrm>
          <a:prstGeom prst="down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extBox 8"/>
          <p:cNvSpPr txBox="1"/>
          <p:nvPr/>
        </p:nvSpPr>
        <p:spPr>
          <a:xfrm>
            <a:off x="7810901" y="5121785"/>
            <a:ext cx="3617850" cy="1200329"/>
          </a:xfrm>
          <a:prstGeom prst="wedgeRectCallout">
            <a:avLst>
              <a:gd name="adj1" fmla="val -34519"/>
              <a:gd name="adj2" fmla="val -82853"/>
            </a:avLst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D" sz="2400" b="1" smtClean="0">
                <a:latin typeface="Calibri" panose="020F0502020204030204" pitchFamily="34" charset="0"/>
                <a:cs typeface="Calibri" panose="020F0502020204030204" pitchFamily="34" charset="0"/>
              </a:rPr>
              <a:t>Metode: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400" smtClean="0">
                <a:latin typeface="Calibri" panose="020F0502020204030204" pitchFamily="34" charset="0"/>
                <a:cs typeface="Calibri" panose="020F0502020204030204" pitchFamily="34" charset="0"/>
              </a:rPr>
              <a:t>Centroid (Center of Area)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400" smtClean="0">
                <a:latin typeface="Calibri" panose="020F0502020204030204" pitchFamily="34" charset="0"/>
                <a:cs typeface="Calibri" panose="020F0502020204030204" pitchFamily="34" charset="0"/>
              </a:rPr>
              <a:t>Average</a:t>
            </a:r>
            <a:endParaRPr lang="en-ID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27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1808" y="2084832"/>
            <a:ext cx="2490192" cy="24901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CONTOH KASUS: MESIN CUCI OTOMATIS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8929169" cy="422452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D" sz="2800" smtClean="0"/>
              <a:t>Sebuah pabrik mesin cuci akan membuat sebuah </a:t>
            </a:r>
            <a:r>
              <a:rPr lang="en-ID" sz="2800" b="1" smtClean="0"/>
              <a:t>mesin cuci otomatis berbasis fuzzy</a:t>
            </a:r>
            <a:r>
              <a:rPr lang="en-ID" sz="2800" smtClean="0"/>
              <a:t> yang dapat mengatur </a:t>
            </a:r>
            <a:r>
              <a:rPr lang="en-ID" sz="2800" b="1" smtClean="0"/>
              <a:t>kecepatan putar</a:t>
            </a:r>
            <a:r>
              <a:rPr lang="en-ID" sz="2800" smtClean="0"/>
              <a:t> mesin berdasarkan </a:t>
            </a:r>
            <a:r>
              <a:rPr lang="en-ID" sz="2800" b="1" smtClean="0"/>
              <a:t>banyaknya pakaian </a:t>
            </a:r>
            <a:r>
              <a:rPr lang="en-ID" sz="2800" smtClean="0"/>
              <a:t>dan </a:t>
            </a:r>
            <a:r>
              <a:rPr lang="en-ID" sz="2800" b="1" smtClean="0"/>
              <a:t>tingkat kekotoran</a:t>
            </a:r>
            <a:r>
              <a:rPr lang="en-ID" sz="2800" smtClean="0"/>
              <a:t>. Mesin cuci telah dilengkapi dengan sensor yang dapat mendeteksi banyaknya pakaian dan tingkat kekotoran pakaian. Spesifikasinya sebagai berikut:</a:t>
            </a:r>
          </a:p>
          <a:p>
            <a:r>
              <a:rPr lang="en-ID" sz="2800" b="1" smtClean="0"/>
              <a:t>Kecepatan putar mesin </a:t>
            </a:r>
            <a:r>
              <a:rPr lang="en-ID" sz="2800" smtClean="0"/>
              <a:t>dalam pencucian minimal 500 rpm (lambat) dan maksimal 1200 rpm (cepat)</a:t>
            </a:r>
          </a:p>
          <a:p>
            <a:r>
              <a:rPr lang="en-ID" sz="2800" b="1" smtClean="0"/>
              <a:t>Banyaknya pakaian </a:t>
            </a:r>
            <a:r>
              <a:rPr lang="en-ID" sz="2800" smtClean="0"/>
              <a:t>dinyatakan dengan nilai 0-100 yang mana nilai &lt;= 40 termasuk sedikit dan &gt;= 80 termasuk banyak.</a:t>
            </a:r>
          </a:p>
          <a:p>
            <a:r>
              <a:rPr lang="en-ID" sz="2800" b="1" smtClean="0"/>
              <a:t>Tingkat kekotoran </a:t>
            </a:r>
            <a:r>
              <a:rPr lang="en-ID" sz="2800" smtClean="0"/>
              <a:t>dinyatakan dengan nilai 0-100 yang mana nilai 0-40 adalah rendah, 50 adalah sedang, dan 60-100 adalah tinggi.</a:t>
            </a:r>
            <a:endParaRPr lang="en-ID" sz="2800"/>
          </a:p>
        </p:txBody>
      </p:sp>
    </p:spTree>
    <p:extLst>
      <p:ext uri="{BB962C8B-B14F-4D97-AF65-F5344CB8AC3E}">
        <p14:creationId xmlns:p14="http://schemas.microsoft.com/office/powerpoint/2010/main" val="3844985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1808" y="4197096"/>
            <a:ext cx="2490192" cy="24901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CONTOH </a:t>
            </a:r>
            <a:r>
              <a:rPr lang="en-ID" smtClean="0"/>
              <a:t>KASUS: </a:t>
            </a:r>
            <a:r>
              <a:rPr lang="en-ID"/>
              <a:t>MESIN CUCI OTOMATIS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8929169" cy="328595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D" sz="2800" smtClean="0"/>
              <a:t>Berdasarkan berbagai pengujian terhadap prototype mesin, diperoleh aturan sebagai berikut:</a:t>
            </a:r>
          </a:p>
          <a:p>
            <a:r>
              <a:rPr lang="en-ID" sz="2800" smtClean="0"/>
              <a:t>[R1] Jika pakaian </a:t>
            </a:r>
            <a:r>
              <a:rPr lang="en-ID" sz="2800" b="1" smtClean="0"/>
              <a:t>sedikit</a:t>
            </a:r>
            <a:r>
              <a:rPr lang="en-ID" sz="2800" smtClean="0"/>
              <a:t> dan kekotoran </a:t>
            </a:r>
            <a:r>
              <a:rPr lang="en-ID" sz="2800" b="1" smtClean="0"/>
              <a:t>rendah</a:t>
            </a:r>
            <a:r>
              <a:rPr lang="en-ID" sz="2800" smtClean="0"/>
              <a:t>, maka putaran </a:t>
            </a:r>
            <a:r>
              <a:rPr lang="en-ID" sz="2800" b="1" smtClean="0"/>
              <a:t>lambat</a:t>
            </a:r>
          </a:p>
          <a:p>
            <a:r>
              <a:rPr lang="en-ID" sz="2800"/>
              <a:t>[</a:t>
            </a:r>
            <a:r>
              <a:rPr lang="en-ID" sz="2800" smtClean="0"/>
              <a:t>R2] </a:t>
            </a:r>
            <a:r>
              <a:rPr lang="en-ID" sz="2800"/>
              <a:t>Jika pakaian </a:t>
            </a:r>
            <a:r>
              <a:rPr lang="en-ID" sz="2800" b="1"/>
              <a:t>sedikit</a:t>
            </a:r>
            <a:r>
              <a:rPr lang="en-ID" sz="2800"/>
              <a:t> dan kekotoran </a:t>
            </a:r>
            <a:r>
              <a:rPr lang="en-ID" sz="2800" b="1" smtClean="0"/>
              <a:t>sedang</a:t>
            </a:r>
            <a:r>
              <a:rPr lang="en-ID" sz="2800" smtClean="0"/>
              <a:t>, </a:t>
            </a:r>
            <a:r>
              <a:rPr lang="en-ID" sz="2800"/>
              <a:t>maka putaran </a:t>
            </a:r>
            <a:r>
              <a:rPr lang="en-ID" sz="2800" b="1" smtClean="0"/>
              <a:t>lambat</a:t>
            </a:r>
          </a:p>
          <a:p>
            <a:r>
              <a:rPr lang="en-ID" sz="2800"/>
              <a:t>[</a:t>
            </a:r>
            <a:r>
              <a:rPr lang="en-ID" sz="2800" smtClean="0"/>
              <a:t>R3] </a:t>
            </a:r>
            <a:r>
              <a:rPr lang="en-ID" sz="2800"/>
              <a:t>Jika pakaian </a:t>
            </a:r>
            <a:r>
              <a:rPr lang="en-ID" sz="2800" b="1"/>
              <a:t>sedikit</a:t>
            </a:r>
            <a:r>
              <a:rPr lang="en-ID" sz="2800"/>
              <a:t> dan kekotoran </a:t>
            </a:r>
            <a:r>
              <a:rPr lang="en-ID" sz="2800" b="1" smtClean="0"/>
              <a:t>tinggi</a:t>
            </a:r>
            <a:r>
              <a:rPr lang="en-ID" sz="2800" smtClean="0"/>
              <a:t>, </a:t>
            </a:r>
            <a:r>
              <a:rPr lang="en-ID" sz="2800"/>
              <a:t>maka putaran </a:t>
            </a:r>
            <a:r>
              <a:rPr lang="en-ID" sz="2800" b="1" smtClean="0"/>
              <a:t>cepat</a:t>
            </a:r>
          </a:p>
          <a:p>
            <a:r>
              <a:rPr lang="en-ID" sz="2800"/>
              <a:t>[</a:t>
            </a:r>
            <a:r>
              <a:rPr lang="en-ID" sz="2800" smtClean="0"/>
              <a:t>R4] </a:t>
            </a:r>
            <a:r>
              <a:rPr lang="en-ID" sz="2800"/>
              <a:t>Jika pakaian </a:t>
            </a:r>
            <a:r>
              <a:rPr lang="en-ID" sz="2800" b="1" smtClean="0"/>
              <a:t>banyak</a:t>
            </a:r>
            <a:r>
              <a:rPr lang="en-ID" sz="2800" smtClean="0"/>
              <a:t> </a:t>
            </a:r>
            <a:r>
              <a:rPr lang="en-ID" sz="2800"/>
              <a:t>dan kekotoran </a:t>
            </a:r>
            <a:r>
              <a:rPr lang="en-ID" sz="2800" b="1"/>
              <a:t>rendah</a:t>
            </a:r>
            <a:r>
              <a:rPr lang="en-ID" sz="2800"/>
              <a:t>, maka putaran </a:t>
            </a:r>
            <a:r>
              <a:rPr lang="en-ID" sz="2800" b="1" smtClean="0"/>
              <a:t>lambat</a:t>
            </a:r>
          </a:p>
          <a:p>
            <a:r>
              <a:rPr lang="en-ID" sz="2800"/>
              <a:t>[</a:t>
            </a:r>
            <a:r>
              <a:rPr lang="en-ID" sz="2800" smtClean="0"/>
              <a:t>R5] </a:t>
            </a:r>
            <a:r>
              <a:rPr lang="en-ID" sz="2800"/>
              <a:t>Jika pakaian </a:t>
            </a:r>
            <a:r>
              <a:rPr lang="en-ID" sz="2800" b="1" smtClean="0"/>
              <a:t>banyak</a:t>
            </a:r>
            <a:r>
              <a:rPr lang="en-ID" sz="2800" smtClean="0"/>
              <a:t> </a:t>
            </a:r>
            <a:r>
              <a:rPr lang="en-ID" sz="2800"/>
              <a:t>dan kekotoran </a:t>
            </a:r>
            <a:r>
              <a:rPr lang="en-ID" sz="2800" b="1" smtClean="0"/>
              <a:t>sedang</a:t>
            </a:r>
            <a:r>
              <a:rPr lang="en-ID" sz="2800" smtClean="0"/>
              <a:t>, </a:t>
            </a:r>
            <a:r>
              <a:rPr lang="en-ID" sz="2800"/>
              <a:t>maka putaran </a:t>
            </a:r>
            <a:r>
              <a:rPr lang="en-ID" sz="2800" b="1" smtClean="0"/>
              <a:t>cepat</a:t>
            </a:r>
          </a:p>
          <a:p>
            <a:r>
              <a:rPr lang="en-ID" sz="2800"/>
              <a:t>[</a:t>
            </a:r>
            <a:r>
              <a:rPr lang="en-ID" sz="2800" smtClean="0"/>
              <a:t>R6] </a:t>
            </a:r>
            <a:r>
              <a:rPr lang="en-ID" sz="2800"/>
              <a:t>Jika pakaian </a:t>
            </a:r>
            <a:r>
              <a:rPr lang="en-ID" sz="2800" b="1" smtClean="0"/>
              <a:t>banyak</a:t>
            </a:r>
            <a:r>
              <a:rPr lang="en-ID" sz="2800" smtClean="0"/>
              <a:t> </a:t>
            </a:r>
            <a:r>
              <a:rPr lang="en-ID" sz="2800"/>
              <a:t>dan kekotoran </a:t>
            </a:r>
            <a:r>
              <a:rPr lang="en-ID" sz="2800" b="1" smtClean="0"/>
              <a:t>tinggi</a:t>
            </a:r>
            <a:r>
              <a:rPr lang="en-ID" sz="2800" smtClean="0"/>
              <a:t>, </a:t>
            </a:r>
            <a:r>
              <a:rPr lang="en-ID" sz="2800"/>
              <a:t>maka putaran </a:t>
            </a:r>
            <a:r>
              <a:rPr lang="en-ID" sz="2800" b="1" smtClean="0"/>
              <a:t>cepat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20263" y="5360275"/>
            <a:ext cx="8681545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D" sz="2400" smtClean="0">
                <a:latin typeface="Calibri" panose="020F0502020204030204" pitchFamily="34" charset="0"/>
                <a:cs typeface="Calibri" panose="020F0502020204030204" pitchFamily="34" charset="0"/>
              </a:rPr>
              <a:t>Berapa rpm kecepatan putar yang harus dihasilkan mesin jika pada proses pencucian ternyata banyaknya pakaian bernilai </a:t>
            </a:r>
            <a:r>
              <a:rPr lang="en-ID" sz="2400" b="1" smtClean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  <a:r>
              <a:rPr lang="en-ID" sz="2400" smtClean="0">
                <a:latin typeface="Calibri" panose="020F0502020204030204" pitchFamily="34" charset="0"/>
                <a:cs typeface="Calibri" panose="020F0502020204030204" pitchFamily="34" charset="0"/>
              </a:rPr>
              <a:t> dan tingkat kekotoran bernilai </a:t>
            </a:r>
            <a:r>
              <a:rPr lang="en-ID" sz="2400" b="1" smtClean="0">
                <a:latin typeface="Calibri" panose="020F0502020204030204" pitchFamily="34" charset="0"/>
                <a:cs typeface="Calibri" panose="020F0502020204030204" pitchFamily="34" charset="0"/>
              </a:rPr>
              <a:t>58</a:t>
            </a:r>
            <a:r>
              <a:rPr lang="en-ID" sz="2400" smtClean="0">
                <a:latin typeface="Calibri" panose="020F0502020204030204" pitchFamily="34" charset="0"/>
                <a:cs typeface="Calibri" panose="020F0502020204030204" pitchFamily="34" charset="0"/>
              </a:rPr>
              <a:t> ?</a:t>
            </a:r>
            <a:endParaRPr lang="en-ID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63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8862</TotalTime>
  <Words>898</Words>
  <Application>Microsoft Office PowerPoint</Application>
  <PresentationFormat>Widescreen</PresentationFormat>
  <Paragraphs>268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7" baseType="lpstr">
      <vt:lpstr>Arial</vt:lpstr>
      <vt:lpstr>Bahnschrift SemiBold Condensed</vt:lpstr>
      <vt:lpstr>Bebas Neue Bold</vt:lpstr>
      <vt:lpstr>Bradley Hand ITC</vt:lpstr>
      <vt:lpstr>Calibri</vt:lpstr>
      <vt:lpstr>Cambria Math</vt:lpstr>
      <vt:lpstr>Courier New</vt:lpstr>
      <vt:lpstr>Symbol</vt:lpstr>
      <vt:lpstr>Tw Cen MT</vt:lpstr>
      <vt:lpstr>Tw Cen MT Condensed</vt:lpstr>
      <vt:lpstr>Wingdings</vt:lpstr>
      <vt:lpstr>Wingdings 3</vt:lpstr>
      <vt:lpstr>Integral</vt:lpstr>
      <vt:lpstr>PowerPoint Presentation</vt:lpstr>
      <vt:lpstr>KITA AKAN BELAJAR…</vt:lpstr>
      <vt:lpstr>SISTEM INFERENSI FUZZY</vt:lpstr>
      <vt:lpstr>SISTEM INFERENSI FUZZY</vt:lpstr>
      <vt:lpstr>SISTEM INFERENSI FUZZY</vt:lpstr>
      <vt:lpstr>SISTEM INFERENSI FUZZY</vt:lpstr>
      <vt:lpstr>SISTEM INFERENSI FUZZY</vt:lpstr>
      <vt:lpstr>CONTOH KASUS: MESIN CUCI OTOMATIS</vt:lpstr>
      <vt:lpstr>CONTOH KASUS: MESIN CUCI OTOMATIS</vt:lpstr>
      <vt:lpstr>METODE TSUKAMOTO</vt:lpstr>
      <vt:lpstr>1. FUZZIFIKASI</vt:lpstr>
      <vt:lpstr>1. FUZZIFIKASI</vt:lpstr>
      <vt:lpstr>1. FUZZIFIKASI</vt:lpstr>
      <vt:lpstr>1. FUZZIFIKASI</vt:lpstr>
      <vt:lpstr>2. INFERENSI</vt:lpstr>
      <vt:lpstr>2. INFERENSI</vt:lpstr>
      <vt:lpstr>2. INFERENSI</vt:lpstr>
      <vt:lpstr>2. INFERENSI</vt:lpstr>
      <vt:lpstr>2. INFERENSI</vt:lpstr>
      <vt:lpstr>2. INFERENSI</vt:lpstr>
      <vt:lpstr>2. INFERENSI</vt:lpstr>
      <vt:lpstr>3. DEFUZZIFIKASI</vt:lpstr>
      <vt:lpstr>Materi selanjutnya….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</dc:creator>
  <cp:lastModifiedBy>AS</cp:lastModifiedBy>
  <cp:revision>275</cp:revision>
  <dcterms:created xsi:type="dcterms:W3CDTF">2021-03-19T15:40:23Z</dcterms:created>
  <dcterms:modified xsi:type="dcterms:W3CDTF">2021-06-01T10:04:19Z</dcterms:modified>
</cp:coreProperties>
</file>