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 id="2147483727" r:id="rId2"/>
  </p:sldMasterIdLst>
  <p:notesMasterIdLst>
    <p:notesMasterId r:id="rId28"/>
  </p:notesMasterIdLst>
  <p:handoutMasterIdLst>
    <p:handoutMasterId r:id="rId29"/>
  </p:handoutMasterIdLst>
  <p:sldIdLst>
    <p:sldId id="324" r:id="rId3"/>
    <p:sldId id="351" r:id="rId4"/>
    <p:sldId id="352" r:id="rId5"/>
    <p:sldId id="444" r:id="rId6"/>
    <p:sldId id="445" r:id="rId7"/>
    <p:sldId id="446" r:id="rId8"/>
    <p:sldId id="447" r:id="rId9"/>
    <p:sldId id="448" r:id="rId10"/>
    <p:sldId id="449" r:id="rId11"/>
    <p:sldId id="450" r:id="rId12"/>
    <p:sldId id="451" r:id="rId13"/>
    <p:sldId id="452" r:id="rId14"/>
    <p:sldId id="453" r:id="rId15"/>
    <p:sldId id="454" r:id="rId16"/>
    <p:sldId id="455" r:id="rId17"/>
    <p:sldId id="456" r:id="rId18"/>
    <p:sldId id="457" r:id="rId19"/>
    <p:sldId id="458" r:id="rId20"/>
    <p:sldId id="459" r:id="rId21"/>
    <p:sldId id="460" r:id="rId22"/>
    <p:sldId id="461" r:id="rId23"/>
    <p:sldId id="462" r:id="rId24"/>
    <p:sldId id="463" r:id="rId25"/>
    <p:sldId id="437" r:id="rId26"/>
    <p:sldId id="348" r:id="rId27"/>
  </p:sldIdLst>
  <p:sldSz cx="12192000" cy="6858000"/>
  <p:notesSz cx="6858000" cy="9144000"/>
  <p:defaultTextStyle>
    <a:defPPr>
      <a:defRPr lang="en-A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92AA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660"/>
  </p:normalViewPr>
  <p:slideViewPr>
    <p:cSldViewPr>
      <p:cViewPr varScale="1">
        <p:scale>
          <a:sx n="60" d="100"/>
          <a:sy n="60" d="100"/>
        </p:scale>
        <p:origin x="784" y="44"/>
      </p:cViewPr>
      <p:guideLst>
        <p:guide orient="horz" pos="2160"/>
        <p:guide pos="3840"/>
      </p:guideLst>
    </p:cSldViewPr>
  </p:slideViewPr>
  <p:notesTextViewPr>
    <p:cViewPr>
      <p:scale>
        <a:sx n="100" d="100"/>
        <a:sy n="100" d="100"/>
      </p:scale>
      <p:origin x="0" y="0"/>
    </p:cViewPr>
  </p:notesTextViewPr>
  <p:notesViewPr>
    <p:cSldViewPr>
      <p:cViewPr varScale="1">
        <p:scale>
          <a:sx n="54" d="100"/>
          <a:sy n="54" d="100"/>
        </p:scale>
        <p:origin x="2796"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E25A1F-1CDC-4074-893A-5899111F5ABD}" type="datetimeFigureOut">
              <a:rPr lang="id-ID" smtClean="0"/>
              <a:t>15/03/2024</a:t>
            </a:fld>
            <a:endParaRPr lang="id-ID"/>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E874E-D680-4190-B4F6-A9A7BE5D0CAF}" type="slidenum">
              <a:rPr lang="id-ID" smtClean="0"/>
              <a:t>‹#›</a:t>
            </a:fld>
            <a:endParaRPr lang="id-ID"/>
          </a:p>
        </p:txBody>
      </p:sp>
    </p:spTree>
    <p:extLst>
      <p:ext uri="{BB962C8B-B14F-4D97-AF65-F5344CB8AC3E}">
        <p14:creationId xmlns:p14="http://schemas.microsoft.com/office/powerpoint/2010/main" val="71615030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95.27508" units="1/cm"/>
          <inkml:channelProperty channel="Y" name="resolution" value="62.06897" units="1/cm"/>
          <inkml:channelProperty channel="T" name="resolution" value="1" units="1/dev"/>
        </inkml:channelProperties>
      </inkml:inkSource>
      <inkml:timestamp xml:id="ts0" timeString="2024-03-15T07:10:10.533"/>
    </inkml:context>
    <inkml:brush xml:id="br0">
      <inkml:brushProperty name="width" value="0.05292" units="cm"/>
      <inkml:brushProperty name="height" value="0.05292" units="cm"/>
      <inkml:brushProperty name="color" value="#FF0000"/>
    </inkml:brush>
  </inkml:definitions>
  <inkml:trace contextRef="#ctx0" brushRef="#br0">15308 10067 0,'-29'-29'47,"-30"29"-47,1-30 16,29 30-16,-30-29 15,1 0-15,-1 0 16,-29-1-16,-117-28 15,88 28 1,-29 30-16,-59-29 16,88 29-16,-59 0 15,-58-29-15,58 29 16,-58 0-16,0 0 16,29 0-16,30-59 15,-1 59-15,-29 0 16,-29-29-16,0 29 15,0 0-15,29-29 16,-30 29-16,60 0 16,-1 0-16,1 0 15,-30 0-15,88 0 16,-59 0-16,30 0 16,29 0-16,-30 0 15,-28 0-15,-60 0 16,148 0-16,-1 0 15,-88 0-15,1 0 16,87 0 0,-29 0-16,0 0 0,29 0 15,-59 0 1,30 0-16,0 0 16,-58 0-16,-1 0 15,59 0-15,-59 0 16,1 0-16,58 0 15,-1 0-15,-116 0 16,117 0-16,-29 0 16,58 0-16,-88 0 15,59 0-15,-29 29 16,58-29-16,0 0 16,-58 0-16,29 0 15,0 29-15,29-29 16,0 30-16,-58-1 15,58 0-15,29-29 16,-28 29-16,-89 30 16,117-30-16,-58 1 15,0-1-15,59 0 16,-89 0-16,1 1 16,29-1-16,-146 29 15,87-28-15,30-1 16,28 0-16,1-29 15,-58 88-15,87-59 16,29-29-16,1 29 16,29 1-1,-1-30-15,1 29 16,0 0 0,-1-29-16,30 29 15,0 1-15,-29 28 16,29-28-16,0 28 15,0 30-15,29 0 16,30 29-16,58 29 16,-29-87-16,0 28 15,-30-57-15,1 28 16,-1-29-16,1 1 16,-1 28-16,1 1 15,0-30-15,28 0 16,-28 0-16,58 1 15,-29-30-15,29 0 16,29 0-16,-58 0 16,58 0-16,-58 0 15,0 0-15,58 0 16,-29 0-16,59 0 16,58 0-16,-29-59 15,-88 59 1,59-29-16,-30 0 15,30-1-15,-59 30 16,59-58-16,58 29 16,-88 29-16,-29 0 15,176-30-15,58 30 16,-58 0-16,-59-58 16,0 58-16,59 0 15,-59 0-15,30 0 16,-30 0-16,-59 0 15,118 0-15,-59 0 16,0 0-16,-58 0 16,87 0-16,-87 0 15,0 0-15,-1 0 16,1 0-16,87 0 16,-28 0-16,-1 0 15,0 0-15,0 0 16,-58 0-16,-1 0 15,30 0-15,-88 0 16,-29 0-16,29 0 16,0 0-16,59 0 15,58 0 1,-146 0-16,58 0 16,-29 0-16,59 0 15,0 0-15,28 0 16,-28 0-16,-59 0 15,0 0-15,59 0 16,0 0-16,-89 0 16,1 0-16,-29 0 15,-30 0-15,0 0 16,0 0 46,-29-29-46,30 29 0,-30-30 15,29 30-31,-29-29 16,0 0-1,29 29 1,-29-29-16,0-1 31,0 1 0,30 29-15,-30-29 0,29 29-1,-29-30-15,29 1 16,-29 0-1,0 0 1,0-1 0,0 1-1,0 0 1,0 0-16,0-1 16,0 1-16,-29 29 15,29-29-15,-29 0 16,-1-1-16,1 1 15,29 0-15,0-30 16,-29 30-16,-1 29 63</inkml:trace>
  <inkml:trace contextRef="#ctx0" brushRef="#br0" timeOffset="21185.66">12352 10594 0</inkml:trace>
</inkml:ink>
</file>

<file path=ppt/ink/ink2.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95.27508" units="1/cm"/>
          <inkml:channelProperty channel="Y" name="resolution" value="62.06897" units="1/cm"/>
          <inkml:channelProperty channel="T" name="resolution" value="1" units="1/dev"/>
        </inkml:channelProperties>
      </inkml:inkSource>
      <inkml:timestamp xml:id="ts0" timeString="2024-03-15T07:32:51.468"/>
    </inkml:context>
    <inkml:brush xml:id="br0">
      <inkml:brushProperty name="width" value="0.05292" units="cm"/>
      <inkml:brushProperty name="height" value="0.05292" units="cm"/>
      <inkml:brushProperty name="color" value="#FF0000"/>
    </inkml:brush>
  </inkml:definitions>
  <inkml:trace contextRef="#ctx0" brushRef="#br0">8254 6760 0,'29'29'62,"30"30"-62,-1-1 16,-28-28-16,-1-1 15,-29 0-15,0 1 16,29-30 31,30-30 62,-1-28-109,59-30 16,-58 0-16,87-29 16,-87 59-16,-1-30 15,59-29-15,-58 58 16,-30 30-16,-29 0 15,29 29-15</inkml:trace>
  <inkml:trace contextRef="#ctx0" brushRef="#br0" timeOffset="8448.48">13113 14954 0,'58'87'110,"-28"-28"-95,-1-30 1,0-29 218,-29 30-218,30-30-1,-1 0 1,0 29 0,0 0-1,1 0 1,-1 1 0,29-30 124,60-30-124,-89-28-16,59-30 15,-1 0-15,-87 59 16,59 0-16,-30-1 16,-29-28-16,29 58 15,1-29-15,-30-1 16,29 1-16,-29 0 16,0 0-1,29 29 1,-29-30-1,0 1 64,0 0-48,0 0 0,0-1-31,30 1 16,-30 0 15,29 29-15,-29-30-16,29-28 15,-29 29-15,29-1 16,1 1-16,-1 29 15</inkml:trace>
</inkml:ink>
</file>

<file path=ppt/ink/ink3.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95.27508" units="1/cm"/>
          <inkml:channelProperty channel="Y" name="resolution" value="62.06897" units="1/cm"/>
          <inkml:channelProperty channel="T" name="resolution" value="1" units="1/dev"/>
        </inkml:channelProperties>
      </inkml:inkSource>
      <inkml:timestamp xml:id="ts0" timeString="2024-03-15T07:33:44.405"/>
    </inkml:context>
    <inkml:brush xml:id="br0">
      <inkml:brushProperty name="width" value="0.05292" units="cm"/>
      <inkml:brushProperty name="height" value="0.05292" units="cm"/>
      <inkml:brushProperty name="color" value="#FF0000"/>
    </inkml:brush>
  </inkml:definitions>
  <inkml:trace contextRef="#ctx0" brushRef="#br0">6085 7144 0,'67'33'125,"-1"34"-109,-33-34-1,0-33 1,0 33 0,0 0-1,0-33 17,0 0 61,66 0-61,-66-33-32,1 33 15,-1-66 1,33-1-1,-33 34 1,-33 0 15</inkml:trace>
  <inkml:trace contextRef="#ctx0" brushRef="#br0" timeOffset="9270.98">17165 11245 0,'0'33'110,"165"-33"-79,-132 0-31,33 0 31,1 0 1,-34 0-32,0 34 296,0 164-280,0 232 15,0-199-15,0-65 0,0-1-1,-33-33 1,0-65-1,0-1 1,0 33 0,33-33-1,-33 66 1,0-65 0,0 32 15,0-33-16,0 66 1,0-99-16,0 100 16,-33 65-1,0-33 1,33-32 0,-33 32-1,33 0 1,0-65-1,-33 32 1,0-33 0,33 0-1,0 1 1,-33-67-16,33 33 16,0 0-1,-33 99 1,0-32-1,33-100 1,0 99 0,0-33-1,-34 67 1,34-67 0,-33 33-1,0 33 1,33 67-1,0-166 1,0 0-16,0 0 16,0 100-1,0-133-15,0 66 16,0-66 15,0 66-15,-33-33-1,33 1 1,0-1 0,0 0-1,0 0 1,0 0 0,0-33-1,0 33-15,0 34 31,0-67 1,0 0-1,0 0 63,0 0-63,0 0 297,-33-33 688,0 33-985,0-33 110,0 0-48,-33 0-77,33 0 0,0 0 15,0 0-16</inkml:trace>
  <inkml:trace contextRef="#ctx0" brushRef="#br0" timeOffset="21096.78">19414 7607 0</inkml:trace>
</inkml:ink>
</file>

<file path=ppt/ink/ink4.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95.27508" units="1/cm"/>
          <inkml:channelProperty channel="Y" name="resolution" value="62.06897" units="1/cm"/>
          <inkml:channelProperty channel="T" name="resolution" value="1" units="1/dev"/>
        </inkml:channelProperties>
      </inkml:inkSource>
      <inkml:timestamp xml:id="ts0" timeString="2024-03-15T07:43:04.819"/>
    </inkml:context>
    <inkml:brush xml:id="br0">
      <inkml:brushProperty name="width" value="0.05292" units="cm"/>
      <inkml:brushProperty name="height" value="0.05292" units="cm"/>
      <inkml:brushProperty name="color" value="#FF0000"/>
    </inkml:brush>
  </inkml:definitions>
  <inkml:trace contextRef="#ctx0" brushRef="#br0">10517 11940 0</inkml:trace>
</inkml:ink>
</file>

<file path=ppt/ink/ink5.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95.27508" units="1/cm"/>
          <inkml:channelProperty channel="Y" name="resolution" value="62.06897" units="1/cm"/>
          <inkml:channelProperty channel="T" name="resolution" value="1" units="1/dev"/>
        </inkml:channelProperties>
      </inkml:inkSource>
      <inkml:timestamp xml:id="ts0" timeString="2024-03-15T07:46:38.692"/>
    </inkml:context>
    <inkml:brush xml:id="br0">
      <inkml:brushProperty name="width" value="0.05292" units="cm"/>
      <inkml:brushProperty name="height" value="0.05292" units="cm"/>
      <inkml:brushProperty name="color" value="#FF0000"/>
    </inkml:brush>
  </inkml:definitions>
  <inkml:trace contextRef="#ctx0" brushRef="#br0">22714 14134 0,'58'30'0,"1"-30"16,-1 0-16,-28 0 15,87 29-15,-88-29 32</inkml:trace>
  <inkml:trace contextRef="#ctx0" brushRef="#br0" timeOffset="1272.78">24851 14164 0,'29'0'109,"29"0"-109,1 0 16,0 0-16,-1 0 15,-29 0-15,1 0 16,-1 0-16,0 0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9DCB56-DE58-4F64-B9CF-BA8F1134BDC6}" type="datetimeFigureOut">
              <a:rPr lang="id-ID" smtClean="0"/>
              <a:pPr/>
              <a:t>15/03/2024</a:t>
            </a:fld>
            <a:endParaRPr lang="id-ID"/>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1351D7-7B69-40B9-8EEA-B4FEF26EED31}" type="slidenum">
              <a:rPr lang="id-ID" smtClean="0"/>
              <a:pPr/>
              <a:t>‹#›</a:t>
            </a:fld>
            <a:endParaRPr lang="id-ID"/>
          </a:p>
        </p:txBody>
      </p:sp>
    </p:spTree>
    <p:extLst>
      <p:ext uri="{BB962C8B-B14F-4D97-AF65-F5344CB8AC3E}">
        <p14:creationId xmlns:p14="http://schemas.microsoft.com/office/powerpoint/2010/main" val="3954264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5" name="Date Placeholder 4"/>
          <p:cNvSpPr>
            <a:spLocks noGrp="1"/>
          </p:cNvSpPr>
          <p:nvPr>
            <p:ph type="dt" idx="11"/>
          </p:nvPr>
        </p:nvSpPr>
        <p:spPr/>
        <p:txBody>
          <a:bodyPr/>
          <a:lstStyle/>
          <a:p>
            <a:pPr>
              <a:defRPr/>
            </a:pPr>
            <a:r>
              <a:rPr lang="en-US" altLang="ja-JP"/>
              <a:t>Data Mining_Rusdah</a:t>
            </a:r>
          </a:p>
        </p:txBody>
      </p:sp>
      <p:sp>
        <p:nvSpPr>
          <p:cNvPr id="7" name="Slide Number Placeholder 6"/>
          <p:cNvSpPr>
            <a:spLocks noGrp="1"/>
          </p:cNvSpPr>
          <p:nvPr>
            <p:ph type="sldNum" sz="quarter" idx="13"/>
          </p:nvPr>
        </p:nvSpPr>
        <p:spPr/>
        <p:txBody>
          <a:bodyPr/>
          <a:lstStyle/>
          <a:p>
            <a:pPr>
              <a:defRPr/>
            </a:pPr>
            <a:fld id="{38C9D2B2-F8A0-41B1-8482-D108E1D20E7F}" type="slidenum">
              <a:rPr lang="en-US" altLang="ja-JP" smtClean="0"/>
              <a:pPr>
                <a:defRPr/>
              </a:pPr>
              <a:t>24</a:t>
            </a:fld>
            <a:endParaRPr lang="en-US" altLang="ja-JP"/>
          </a:p>
        </p:txBody>
      </p:sp>
    </p:spTree>
    <p:extLst>
      <p:ext uri="{BB962C8B-B14F-4D97-AF65-F5344CB8AC3E}">
        <p14:creationId xmlns:p14="http://schemas.microsoft.com/office/powerpoint/2010/main" val="19927605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sp>
        <p:nvSpPr>
          <p:cNvPr id="3138" name="Rectangle 66"/>
          <p:cNvSpPr>
            <a:spLocks noChangeArrowheads="1"/>
          </p:cNvSpPr>
          <p:nvPr/>
        </p:nvSpPr>
        <p:spPr bwMode="gray">
          <a:xfrm>
            <a:off x="3048000" y="3124200"/>
            <a:ext cx="9144000" cy="609600"/>
          </a:xfrm>
          <a:prstGeom prst="rect">
            <a:avLst/>
          </a:prstGeom>
          <a:solidFill>
            <a:schemeClr val="tx1"/>
          </a:solidFill>
          <a:ln w="9525">
            <a:noFill/>
            <a:miter lim="800000"/>
            <a:headEnd/>
            <a:tailEnd/>
          </a:ln>
          <a:effectLst/>
        </p:spPr>
        <p:txBody>
          <a:bodyPr wrap="none" anchor="ctr"/>
          <a:lstStyle/>
          <a:p>
            <a:endParaRPr lang="id-ID"/>
          </a:p>
        </p:txBody>
      </p:sp>
      <p:sp>
        <p:nvSpPr>
          <p:cNvPr id="3139" name="Rectangle 67"/>
          <p:cNvSpPr>
            <a:spLocks noChangeArrowheads="1"/>
          </p:cNvSpPr>
          <p:nvPr/>
        </p:nvSpPr>
        <p:spPr bwMode="gray">
          <a:xfrm>
            <a:off x="0" y="3124200"/>
            <a:ext cx="12192000" cy="152400"/>
          </a:xfrm>
          <a:prstGeom prst="rect">
            <a:avLst/>
          </a:prstGeom>
          <a:solidFill>
            <a:schemeClr val="tx1"/>
          </a:solidFill>
          <a:ln w="9525">
            <a:noFill/>
            <a:miter lim="800000"/>
            <a:headEnd/>
            <a:tailEnd/>
          </a:ln>
          <a:effectLst/>
        </p:spPr>
        <p:txBody>
          <a:bodyPr wrap="none" anchor="ctr"/>
          <a:lstStyle/>
          <a:p>
            <a:endParaRPr lang="id-ID"/>
          </a:p>
        </p:txBody>
      </p:sp>
      <p:sp>
        <p:nvSpPr>
          <p:cNvPr id="3074" name="Rectangle 2"/>
          <p:cNvSpPr>
            <a:spLocks noGrp="1" noChangeArrowheads="1"/>
          </p:cNvSpPr>
          <p:nvPr>
            <p:ph type="ctrTitle"/>
          </p:nvPr>
        </p:nvSpPr>
        <p:spPr>
          <a:xfrm>
            <a:off x="3251201" y="3048000"/>
            <a:ext cx="8834967" cy="762000"/>
          </a:xfrm>
        </p:spPr>
        <p:txBody>
          <a:bodyPr/>
          <a:lstStyle>
            <a:lvl1pPr>
              <a:defRPr baseline="0"/>
            </a:lvl1pPr>
          </a:lstStyle>
          <a:p>
            <a:endParaRPr lang="en-AU" dirty="0"/>
          </a:p>
        </p:txBody>
      </p:sp>
      <p:sp>
        <p:nvSpPr>
          <p:cNvPr id="3075" name="Rectangle 3"/>
          <p:cNvSpPr>
            <a:spLocks noGrp="1" noChangeArrowheads="1"/>
          </p:cNvSpPr>
          <p:nvPr>
            <p:ph type="subTitle" idx="1"/>
          </p:nvPr>
        </p:nvSpPr>
        <p:spPr>
          <a:xfrm>
            <a:off x="1117600" y="5257800"/>
            <a:ext cx="10363200" cy="533400"/>
          </a:xfrm>
        </p:spPr>
        <p:txBody>
          <a:bodyPr/>
          <a:lstStyle>
            <a:lvl1pPr marL="0" indent="0" algn="ctr">
              <a:buFont typeface="Wingdings" pitchFamily="2" charset="2"/>
              <a:buNone/>
              <a:defRPr sz="2000" b="0" baseline="0">
                <a:solidFill>
                  <a:schemeClr val="tx1"/>
                </a:solidFill>
              </a:defRPr>
            </a:lvl1pPr>
          </a:lstStyle>
          <a:p>
            <a:endParaRPr lang="en-AU" dirty="0"/>
          </a:p>
        </p:txBody>
      </p:sp>
      <p:pic>
        <p:nvPicPr>
          <p:cNvPr id="3586" name="Picture 514" descr="http://www.liputan1.com/wp-content/uploads/2016/02/Universitas-BudiLuhur.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27054" y="588464"/>
            <a:ext cx="2840513" cy="180344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3"/>
          <a:stretch>
            <a:fillRect/>
          </a:stretch>
        </p:blipFill>
        <p:spPr>
          <a:xfrm>
            <a:off x="3048000" y="0"/>
            <a:ext cx="9144000" cy="312419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31838"/>
            <a:ext cx="2794000" cy="5592762"/>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609600" y="731838"/>
            <a:ext cx="8178800" cy="5592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731838"/>
            <a:ext cx="10871200" cy="563562"/>
          </a:xfrm>
        </p:spPr>
        <p:txBody>
          <a:bodyPr/>
          <a:lstStyle/>
          <a:p>
            <a:r>
              <a:rPr lang="en-US"/>
              <a:t>Click to edit Master title style</a:t>
            </a:r>
            <a:endParaRPr lang="id-ID"/>
          </a:p>
        </p:txBody>
      </p:sp>
      <p:sp>
        <p:nvSpPr>
          <p:cNvPr id="3" name="Table Placeholder 2"/>
          <p:cNvSpPr>
            <a:spLocks noGrp="1"/>
          </p:cNvSpPr>
          <p:nvPr>
            <p:ph type="tbl" idx="1"/>
          </p:nvPr>
        </p:nvSpPr>
        <p:spPr>
          <a:xfrm>
            <a:off x="609600" y="1371600"/>
            <a:ext cx="10972800" cy="4953000"/>
          </a:xfrm>
        </p:spPr>
        <p:txBody>
          <a:bodyPr/>
          <a:lstStyle/>
          <a:p>
            <a:r>
              <a:rPr lang="en-US"/>
              <a:t>Click icon to add table</a:t>
            </a:r>
            <a:endParaRPr lang="id-I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61"/>
        <p:cNvGrpSpPr/>
        <p:nvPr/>
      </p:nvGrpSpPr>
      <p:grpSpPr>
        <a:xfrm>
          <a:off x="0" y="0"/>
          <a:ext cx="0" cy="0"/>
          <a:chOff x="0" y="0"/>
          <a:chExt cx="0" cy="0"/>
        </a:xfrm>
      </p:grpSpPr>
      <p:sp>
        <p:nvSpPr>
          <p:cNvPr id="62" name="Google Shape;62;p27"/>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267">
                <a:solidFill>
                  <a:srgbClr val="002060"/>
                </a:solidFill>
                <a:latin typeface="Overlock" panose="020B0604020202020204" charset="0"/>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dirty="0"/>
          </a:p>
        </p:txBody>
      </p:sp>
      <p:sp>
        <p:nvSpPr>
          <p:cNvPr id="63" name="Google Shape;63;p2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609585" lvl="0" indent="-457189" algn="l">
              <a:lnSpc>
                <a:spcPct val="115000"/>
              </a:lnSpc>
              <a:spcBef>
                <a:spcPts val="0"/>
              </a:spcBef>
              <a:spcAft>
                <a:spcPts val="0"/>
              </a:spcAft>
              <a:buSzPts val="1800"/>
              <a:buChar char="●"/>
              <a:defRPr sz="2400">
                <a:solidFill>
                  <a:srgbClr val="002060"/>
                </a:solidFill>
                <a:latin typeface="Overlock" panose="020B0604020202020204" charset="0"/>
              </a:defRPr>
            </a:lvl1pPr>
            <a:lvl2pPr marL="1219170" lvl="1" indent="-423323" algn="l">
              <a:lnSpc>
                <a:spcPct val="115000"/>
              </a:lnSpc>
              <a:spcBef>
                <a:spcPts val="0"/>
              </a:spcBef>
              <a:spcAft>
                <a:spcPts val="0"/>
              </a:spcAft>
              <a:buSzPts val="1400"/>
              <a:buChar char="○"/>
              <a:defRPr sz="2133">
                <a:latin typeface="Overlock" panose="020B0604020202020204" charset="0"/>
              </a:defRPr>
            </a:lvl2pPr>
            <a:lvl3pPr marL="1828754" lvl="2" indent="-423323" algn="l">
              <a:lnSpc>
                <a:spcPct val="115000"/>
              </a:lnSpc>
              <a:spcBef>
                <a:spcPts val="0"/>
              </a:spcBef>
              <a:spcAft>
                <a:spcPts val="0"/>
              </a:spcAft>
              <a:buSzPts val="1400"/>
              <a:buChar char="■"/>
              <a:defRPr/>
            </a:lvl3pPr>
            <a:lvl4pPr marL="2438339" lvl="3" indent="-423323" algn="l">
              <a:lnSpc>
                <a:spcPct val="115000"/>
              </a:lnSpc>
              <a:spcBef>
                <a:spcPts val="0"/>
              </a:spcBef>
              <a:spcAft>
                <a:spcPts val="0"/>
              </a:spcAft>
              <a:buSzPts val="1400"/>
              <a:buChar char="●"/>
              <a:defRPr/>
            </a:lvl4pPr>
            <a:lvl5pPr marL="3047924" lvl="4" indent="-423323" algn="l">
              <a:lnSpc>
                <a:spcPct val="115000"/>
              </a:lnSpc>
              <a:spcBef>
                <a:spcPts val="0"/>
              </a:spcBef>
              <a:spcAft>
                <a:spcPts val="0"/>
              </a:spcAft>
              <a:buSzPts val="1400"/>
              <a:buChar char="○"/>
              <a:defRPr/>
            </a:lvl5pPr>
            <a:lvl6pPr marL="3657509" lvl="5" indent="-423323" algn="l">
              <a:lnSpc>
                <a:spcPct val="115000"/>
              </a:lnSpc>
              <a:spcBef>
                <a:spcPts val="0"/>
              </a:spcBef>
              <a:spcAft>
                <a:spcPts val="0"/>
              </a:spcAft>
              <a:buSzPts val="1400"/>
              <a:buChar char="■"/>
              <a:defRPr/>
            </a:lvl6pPr>
            <a:lvl7pPr marL="4267093" lvl="6" indent="-423323" algn="l">
              <a:lnSpc>
                <a:spcPct val="115000"/>
              </a:lnSpc>
              <a:spcBef>
                <a:spcPts val="0"/>
              </a:spcBef>
              <a:spcAft>
                <a:spcPts val="0"/>
              </a:spcAft>
              <a:buSzPts val="1400"/>
              <a:buChar char="●"/>
              <a:defRPr/>
            </a:lvl7pPr>
            <a:lvl8pPr marL="4876678" lvl="7" indent="-423323" algn="l">
              <a:lnSpc>
                <a:spcPct val="115000"/>
              </a:lnSpc>
              <a:spcBef>
                <a:spcPts val="0"/>
              </a:spcBef>
              <a:spcAft>
                <a:spcPts val="0"/>
              </a:spcAft>
              <a:buSzPts val="1400"/>
              <a:buChar char="○"/>
              <a:defRPr/>
            </a:lvl8pPr>
            <a:lvl9pPr marL="5486263" lvl="8" indent="-423323" algn="l">
              <a:lnSpc>
                <a:spcPct val="115000"/>
              </a:lnSpc>
              <a:spcBef>
                <a:spcPts val="0"/>
              </a:spcBef>
              <a:spcAft>
                <a:spcPts val="0"/>
              </a:spcAft>
              <a:buSzPts val="1400"/>
              <a:buChar char="■"/>
              <a:defRPr/>
            </a:lvl9pPr>
          </a:lstStyle>
          <a:p>
            <a:endParaRPr lang="en-ID" dirty="0"/>
          </a:p>
          <a:p>
            <a:pPr lvl="1"/>
            <a:endParaRPr lang="en-ID" dirty="0"/>
          </a:p>
        </p:txBody>
      </p:sp>
      <p:sp>
        <p:nvSpPr>
          <p:cNvPr id="64" name="Google Shape;64;p2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id" smtClean="0"/>
              <a:pPr/>
              <a:t>‹#›</a:t>
            </a:fld>
            <a:endParaRPr lang="id"/>
          </a:p>
        </p:txBody>
      </p:sp>
    </p:spTree>
    <p:extLst>
      <p:ext uri="{BB962C8B-B14F-4D97-AF65-F5344CB8AC3E}">
        <p14:creationId xmlns:p14="http://schemas.microsoft.com/office/powerpoint/2010/main" val="4025913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3/15/2024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573772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3/15/2024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394884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3/15/2024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73144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3/15/2024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5166375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3/15/2024</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1824833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3/15/2024</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112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endParaRPr lang="id-ID" dirty="0"/>
          </a:p>
        </p:txBody>
      </p:sp>
      <p:sp>
        <p:nvSpPr>
          <p:cNvPr id="3" name="Content Placeholder 2"/>
          <p:cNvSpPr>
            <a:spLocks noGrp="1"/>
          </p:cNvSpPr>
          <p:nvPr>
            <p:ph idx="1"/>
          </p:nvPr>
        </p:nvSpPr>
        <p:spPr/>
        <p:txBody>
          <a:bodyPr/>
          <a:lstStyle>
            <a:lvl2pPr marL="742950" indent="-285750">
              <a:buFont typeface="Courier New" panose="02070309020205020404" pitchFamily="49" charset="0"/>
              <a:buChar char="o"/>
              <a:defRPr/>
            </a:lvl2pPr>
            <a:lvl3pPr marL="1143000" indent="-228600">
              <a:buFont typeface="Wingdings" panose="05000000000000000000" pitchFamily="2" charset="2"/>
              <a:buChar char="ü"/>
              <a:defRPr/>
            </a:lvl3pPr>
            <a:lvl4pPr marL="1600200" indent="-228600">
              <a:buFont typeface="Wingdings" panose="05000000000000000000" pitchFamily="2" charset="2"/>
              <a:buChar char="§"/>
              <a:defRPr/>
            </a:lvl4pPr>
            <a:lvl5pPr marL="2057400" indent="-228600">
              <a:buFont typeface="Wingdings" panose="05000000000000000000" pitchFamily="2" charset="2"/>
              <a:buChar char="Ø"/>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3/15/2024</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404033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3/15/2024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953206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3/15/2024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8014233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3/15/2024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9592897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3/15/2024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9881574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02801" y="2125896"/>
            <a:ext cx="3536515" cy="2133600"/>
          </a:xfrm>
          <a:prstGeom prst="rect">
            <a:avLst/>
          </a:prstGeom>
        </p:spPr>
      </p:pic>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194640" y="2125896"/>
            <a:ext cx="3536515" cy="2133600"/>
          </a:xfrm>
          <a:prstGeom prst="rect">
            <a:avLst/>
          </a:prstGeom>
        </p:spPr>
      </p:pic>
      <p:pic>
        <p:nvPicPr>
          <p:cNvPr id="8" name="Picture 7"/>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29089" y="2125896"/>
            <a:ext cx="3536515" cy="2133600"/>
          </a:xfrm>
          <a:prstGeom prst="rect">
            <a:avLst/>
          </a:prstGeom>
        </p:spPr>
      </p:pic>
      <p:sp>
        <p:nvSpPr>
          <p:cNvPr id="10" name="Picture Placeholder 9"/>
          <p:cNvSpPr>
            <a:spLocks noGrp="1"/>
          </p:cNvSpPr>
          <p:nvPr>
            <p:ph type="pic" sz="quarter" idx="10"/>
          </p:nvPr>
        </p:nvSpPr>
        <p:spPr>
          <a:xfrm>
            <a:off x="1143000" y="2359696"/>
            <a:ext cx="2454442" cy="1555750"/>
          </a:xfrm>
        </p:spPr>
        <p:txBody>
          <a:bodyPr/>
          <a:lstStyle/>
          <a:p>
            <a:endParaRPr lang="en-US" dirty="0"/>
          </a:p>
        </p:txBody>
      </p:sp>
      <p:sp>
        <p:nvSpPr>
          <p:cNvPr id="11" name="Picture Placeholder 9"/>
          <p:cNvSpPr>
            <a:spLocks noGrp="1"/>
          </p:cNvSpPr>
          <p:nvPr>
            <p:ph type="pic" sz="quarter" idx="11"/>
          </p:nvPr>
        </p:nvSpPr>
        <p:spPr>
          <a:xfrm>
            <a:off x="4920524" y="2359696"/>
            <a:ext cx="2454833" cy="1555750"/>
          </a:xfrm>
        </p:spPr>
        <p:txBody>
          <a:bodyPr/>
          <a:lstStyle/>
          <a:p>
            <a:endParaRPr lang="en-US" dirty="0"/>
          </a:p>
        </p:txBody>
      </p:sp>
      <p:sp>
        <p:nvSpPr>
          <p:cNvPr id="12" name="Picture Placeholder 9"/>
          <p:cNvSpPr>
            <a:spLocks noGrp="1"/>
          </p:cNvSpPr>
          <p:nvPr>
            <p:ph type="pic" sz="quarter" idx="12"/>
          </p:nvPr>
        </p:nvSpPr>
        <p:spPr>
          <a:xfrm>
            <a:off x="8698833" y="2359696"/>
            <a:ext cx="2457780" cy="1555750"/>
          </a:xfrm>
        </p:spPr>
        <p:txBody>
          <a:bodyPr/>
          <a:lstStyle/>
          <a:p>
            <a:endParaRPr lang="en-US" dirty="0"/>
          </a:p>
        </p:txBody>
      </p:sp>
      <p:sp>
        <p:nvSpPr>
          <p:cNvPr id="9" name="Text Placeholder 24"/>
          <p:cNvSpPr>
            <a:spLocks noGrp="1"/>
          </p:cNvSpPr>
          <p:nvPr>
            <p:ph type="body" sz="quarter" idx="13"/>
          </p:nvPr>
        </p:nvSpPr>
        <p:spPr>
          <a:xfrm>
            <a:off x="40210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3" name="Text Placeholder 24"/>
          <p:cNvSpPr>
            <a:spLocks noGrp="1"/>
          </p:cNvSpPr>
          <p:nvPr>
            <p:ph type="body" sz="quarter" idx="14"/>
          </p:nvPr>
        </p:nvSpPr>
        <p:spPr>
          <a:xfrm>
            <a:off x="4334904"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4" name="Text Placeholder 24"/>
          <p:cNvSpPr>
            <a:spLocks noGrp="1"/>
          </p:cNvSpPr>
          <p:nvPr>
            <p:ph type="body" sz="quarter" idx="15"/>
          </p:nvPr>
        </p:nvSpPr>
        <p:spPr>
          <a:xfrm>
            <a:off x="826769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5" name="Text Placeholder 24"/>
          <p:cNvSpPr>
            <a:spLocks noGrp="1"/>
          </p:cNvSpPr>
          <p:nvPr>
            <p:ph type="body" sz="quarter" idx="16"/>
          </p:nvPr>
        </p:nvSpPr>
        <p:spPr>
          <a:xfrm>
            <a:off x="402109" y="911804"/>
            <a:ext cx="11489209" cy="952500"/>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67154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nodePh="1">
                                  <p:stCondLst>
                                    <p:cond delay="0"/>
                                  </p:stCondLst>
                                  <p:endCondLst>
                                    <p:cond evt="begin" delay="0">
                                      <p:tn val="16"/>
                                    </p:cond>
                                  </p:end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grpId="0" nodeType="afterEffect" nodePh="1">
                                  <p:stCondLst>
                                    <p:cond delay="0"/>
                                  </p:stCondLst>
                                  <p:endCondLst>
                                    <p:cond evt="begin" delay="0">
                                      <p:tn val="32"/>
                                    </p:cond>
                                  </p:end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2" presetClass="entr" presetSubtype="4" fill="hold" grpId="0" nodeType="after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anim calcmode="lin" valueType="num">
                                      <p:cBhvr additive="base">
                                        <p:cTn id="3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2" presetClass="entr" presetSubtype="4" fill="hold" grpId="0" nodeType="afterEffect" nodePh="1">
                                  <p:stCondLst>
                                    <p:cond delay="0"/>
                                  </p:stCondLst>
                                  <p:endCondLst>
                                    <p:cond evt="begin" delay="0">
                                      <p:tn val="48"/>
                                    </p:cond>
                                  </p:end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ppt_x"/>
                                          </p:val>
                                        </p:tav>
                                        <p:tav tm="100000">
                                          <p:val>
                                            <p:strVal val="#ppt_x"/>
                                          </p:val>
                                        </p:tav>
                                      </p:tavLst>
                                    </p:anim>
                                    <p:anim calcmode="lin" valueType="num">
                                      <p:cBhvr additive="base">
                                        <p:cTn id="51" dur="500" fill="hold"/>
                                        <p:tgtEl>
                                          <p:spTgt spid="12"/>
                                        </p:tgtEl>
                                        <p:attrNameLst>
                                          <p:attrName>ppt_y</p:attrName>
                                        </p:attrNameLst>
                                      </p:cBhvr>
                                      <p:tavLst>
                                        <p:tav tm="0">
                                          <p:val>
                                            <p:strVal val="1+#ppt_h/2"/>
                                          </p:val>
                                        </p:tav>
                                        <p:tav tm="100000">
                                          <p:val>
                                            <p:strVal val="#ppt_y"/>
                                          </p:val>
                                        </p:tav>
                                      </p:tavLst>
                                    </p:anim>
                                  </p:childTnLst>
                                </p:cTn>
                              </p:par>
                            </p:childTnLst>
                          </p:cTn>
                        </p:par>
                        <p:par>
                          <p:cTn id="52" fill="hold">
                            <p:stCondLst>
                              <p:cond delay="1000"/>
                            </p:stCondLst>
                            <p:childTnLst>
                              <p:par>
                                <p:cTn id="53" presetID="2" presetClass="entr" presetSubtype="4" fill="hold" grpId="0" nodeType="afterEffect">
                                  <p:stCondLst>
                                    <p:cond delay="0"/>
                                  </p:stCondLst>
                                  <p:childTnLst>
                                    <p:set>
                                      <p:cBhvr>
                                        <p:cTn id="54" dur="1" fill="hold">
                                          <p:stCondLst>
                                            <p:cond delay="0"/>
                                          </p:stCondLst>
                                        </p:cTn>
                                        <p:tgtEl>
                                          <p:spTgt spid="14">
                                            <p:txEl>
                                              <p:pRg st="0" end="0"/>
                                            </p:txEl>
                                          </p:spTgt>
                                        </p:tgtEl>
                                        <p:attrNameLst>
                                          <p:attrName>style.visibility</p:attrName>
                                        </p:attrNameLst>
                                      </p:cBhvr>
                                      <p:to>
                                        <p:strVal val="visible"/>
                                      </p:to>
                                    </p:set>
                                    <p:anim calcmode="lin" valueType="num">
                                      <p:cBhvr additive="base">
                                        <p:cTn id="5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9" grpId="0" build="p">
        <p:tmplLst>
          <p:tmpl lvl="1">
            <p:tnLst>
              <p:par>
                <p:cTn presetID="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P spid="13" grpId="0" build="p">
        <p:tmplLst>
          <p:tmpl lvl="1">
            <p:tnLst>
              <p:par>
                <p:cTn presetID="2" presetClass="entr" presetSubtype="4"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build="p">
        <p:tmplLst>
          <p:tmpl lvl="1">
            <p:tnLst>
              <p:par>
                <p:cTn presetID="2" presetClass="entr" presetSubtype="4"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 presetClass="entr" presetSubtype="1"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10" name="Title 1"/>
          <p:cNvSpPr>
            <a:spLocks noGrp="1"/>
          </p:cNvSpPr>
          <p:nvPr>
            <p:ph type="title"/>
          </p:nvPr>
        </p:nvSpPr>
        <p:spPr>
          <a:xfrm>
            <a:off x="605019" y="710112"/>
            <a:ext cx="7394446" cy="522714"/>
          </a:xfrm>
          <a:prstGeom prst="rect">
            <a:avLst/>
          </a:prstGeom>
        </p:spPr>
        <p:txBody>
          <a:bodyPr anchor="ctr">
            <a:noAutofit/>
          </a:bodyPr>
          <a:lstStyle>
            <a:lvl1pPr marL="0" algn="l" defTabSz="914400" rtl="0" eaLnBrk="1" latinLnBrk="0" hangingPunct="1">
              <a:lnSpc>
                <a:spcPct val="90000"/>
              </a:lnSpc>
              <a:spcBef>
                <a:spcPct val="0"/>
              </a:spcBef>
              <a:buNone/>
              <a:defRPr lang="en-US" sz="4800" kern="1200" dirty="0">
                <a:solidFill>
                  <a:srgbClr val="323E4A"/>
                </a:solidFill>
                <a:latin typeface="Bebas Neue" charset="0"/>
                <a:ea typeface="ＭＳ Ｐゴシック" charset="0"/>
                <a:cs typeface="Bebas Neue" charset="0"/>
              </a:defRPr>
            </a:lvl1pPr>
          </a:lstStyle>
          <a:p>
            <a:endParaRPr lang="en-US" dirty="0"/>
          </a:p>
        </p:txBody>
      </p:sp>
      <p:sp>
        <p:nvSpPr>
          <p:cNvPr id="12" name="Text Placeholder 6"/>
          <p:cNvSpPr>
            <a:spLocks noGrp="1"/>
          </p:cNvSpPr>
          <p:nvPr>
            <p:ph type="body" sz="quarter" idx="10" hasCustomPrompt="1"/>
          </p:nvPr>
        </p:nvSpPr>
        <p:spPr>
          <a:xfrm>
            <a:off x="601859" y="1272452"/>
            <a:ext cx="7423509" cy="228598"/>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lang="en-US" sz="1400" kern="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371600" indent="0" algn="l">
              <a:buNone/>
              <a:defRPr>
                <a:solidFill>
                  <a:schemeClr val="bg1">
                    <a:lumMod val="50000"/>
                  </a:schemeClr>
                </a:solidFill>
              </a:defRPr>
            </a:lvl5pPr>
            <a:lvl6pPr marL="1714500" indent="0">
              <a:buNone/>
              <a:defRPr/>
            </a:lvl6pPr>
            <a:lvl7pPr marL="2057400" indent="0">
              <a:buNone/>
              <a:defRPr/>
            </a:lvl7pPr>
            <a:lvl8pPr marL="2400300" indent="0">
              <a:buNone/>
              <a:defRPr/>
            </a:lvl8pPr>
            <a:lvl9pPr marL="2743200" indent="0">
              <a:buNone/>
              <a:defRPr/>
            </a:lvl9pPr>
          </a:lstStyle>
          <a:p>
            <a:pPr marL="0" lvl="0" indent="0" algn="l" defTabSz="685800" rtl="0" eaLnBrk="1" latinLnBrk="0" hangingPunct="1">
              <a:lnSpc>
                <a:spcPct val="70000"/>
              </a:lnSpc>
              <a:spcBef>
                <a:spcPts val="750"/>
              </a:spcBef>
              <a:buFont typeface="Arial" panose="020B0604020202020204" pitchFamily="34" charset="0"/>
              <a:buNone/>
            </a:pPr>
            <a:r>
              <a:rPr lang="en-US" dirty="0"/>
              <a:t>Click to edit Master text styles level</a:t>
            </a:r>
          </a:p>
        </p:txBody>
      </p:sp>
      <p:sp>
        <p:nvSpPr>
          <p:cNvPr id="13" name="Text Placeholder 6"/>
          <p:cNvSpPr>
            <a:spLocks noGrp="1"/>
          </p:cNvSpPr>
          <p:nvPr>
            <p:ph type="body" sz="quarter" idx="11" hasCustomPrompt="1"/>
          </p:nvPr>
        </p:nvSpPr>
        <p:spPr>
          <a:xfrm>
            <a:off x="605019" y="397559"/>
            <a:ext cx="7394446" cy="249052"/>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lang="en-US" sz="1400" kern="1200" dirty="0">
                <a:solidFill>
                  <a:srgbClr val="EC1F3A"/>
                </a:solidFill>
                <a:latin typeface="Lato" panose="020F0502020204030203" pitchFamily="34" charset="0"/>
                <a:ea typeface="Lato" panose="020F0502020204030203" pitchFamily="34" charset="0"/>
                <a:cs typeface="Lato"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371600" indent="0" algn="l">
              <a:buNone/>
              <a:defRPr>
                <a:solidFill>
                  <a:schemeClr val="bg1">
                    <a:lumMod val="50000"/>
                  </a:schemeClr>
                </a:solidFill>
              </a:defRPr>
            </a:lvl5pPr>
            <a:lvl6pPr marL="1714500" indent="0">
              <a:buNone/>
              <a:defRPr/>
            </a:lvl6pPr>
            <a:lvl7pPr marL="2057400" indent="0">
              <a:buNone/>
              <a:defRPr/>
            </a:lvl7pPr>
            <a:lvl8pPr marL="2400300" indent="0">
              <a:buNone/>
              <a:defRPr/>
            </a:lvl8pPr>
            <a:lvl9pPr marL="2743200" indent="0">
              <a:buNone/>
              <a:defRPr/>
            </a:lvl9pPr>
          </a:lstStyle>
          <a:p>
            <a:pPr marL="0" lvl="0" indent="0" algn="l" defTabSz="685800" rtl="0" eaLnBrk="1" latinLnBrk="0" hangingPunct="1">
              <a:lnSpc>
                <a:spcPct val="70000"/>
              </a:lnSpc>
              <a:spcBef>
                <a:spcPts val="750"/>
              </a:spcBef>
              <a:buFont typeface="Arial" panose="020B0604020202020204" pitchFamily="34" charset="0"/>
              <a:buNone/>
            </a:pPr>
            <a:r>
              <a:rPr lang="en-US" dirty="0"/>
              <a:t>Click to edit Master text styles level</a:t>
            </a:r>
          </a:p>
        </p:txBody>
      </p:sp>
    </p:spTree>
    <p:extLst>
      <p:ext uri="{BB962C8B-B14F-4D97-AF65-F5344CB8AC3E}">
        <p14:creationId xmlns:p14="http://schemas.microsoft.com/office/powerpoint/2010/main" val="3520618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id-ID"/>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609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97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id-ID"/>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2" name="Group 68"/>
          <p:cNvGrpSpPr>
            <a:grpSpLocks/>
          </p:cNvGrpSpPr>
          <p:nvPr/>
        </p:nvGrpSpPr>
        <p:grpSpPr bwMode="auto">
          <a:xfrm>
            <a:off x="0" y="685800"/>
            <a:ext cx="12192000" cy="609600"/>
            <a:chOff x="0" y="432"/>
            <a:chExt cx="5760" cy="384"/>
          </a:xfrm>
        </p:grpSpPr>
        <p:sp>
          <p:nvSpPr>
            <p:cNvPr id="1093" name="Rectangle 69"/>
            <p:cNvSpPr>
              <a:spLocks noChangeArrowheads="1"/>
            </p:cNvSpPr>
            <p:nvPr userDrawn="1"/>
          </p:nvSpPr>
          <p:spPr bwMode="gray">
            <a:xfrm>
              <a:off x="0" y="432"/>
              <a:ext cx="5760" cy="96"/>
            </a:xfrm>
            <a:prstGeom prst="rect">
              <a:avLst/>
            </a:prstGeom>
            <a:solidFill>
              <a:schemeClr val="tx1"/>
            </a:solidFill>
            <a:ln w="9525">
              <a:noFill/>
              <a:miter lim="800000"/>
              <a:headEnd/>
              <a:tailEnd/>
            </a:ln>
            <a:effectLst/>
          </p:spPr>
          <p:txBody>
            <a:bodyPr wrap="none" anchor="ctr"/>
            <a:lstStyle/>
            <a:p>
              <a:endParaRPr lang="id-ID"/>
            </a:p>
          </p:txBody>
        </p:sp>
        <p:sp>
          <p:nvSpPr>
            <p:cNvPr id="1094" name="Rectangle 70"/>
            <p:cNvSpPr>
              <a:spLocks noChangeArrowheads="1"/>
            </p:cNvSpPr>
            <p:nvPr userDrawn="1"/>
          </p:nvSpPr>
          <p:spPr bwMode="gray">
            <a:xfrm>
              <a:off x="362" y="432"/>
              <a:ext cx="5398" cy="384"/>
            </a:xfrm>
            <a:prstGeom prst="rect">
              <a:avLst/>
            </a:prstGeom>
            <a:solidFill>
              <a:schemeClr val="tx1"/>
            </a:solidFill>
            <a:ln w="9525">
              <a:noFill/>
              <a:miter lim="800000"/>
              <a:headEnd/>
              <a:tailEnd/>
            </a:ln>
            <a:effectLst/>
          </p:spPr>
          <p:txBody>
            <a:bodyPr wrap="none" anchor="ctr"/>
            <a:lstStyle/>
            <a:p>
              <a:endParaRPr lang="id-ID"/>
            </a:p>
          </p:txBody>
        </p:sp>
      </p:grpSp>
      <p:sp>
        <p:nvSpPr>
          <p:cNvPr id="1027" name="Rectangle 3"/>
          <p:cNvSpPr>
            <a:spLocks noGrp="1" noChangeArrowheads="1"/>
          </p:cNvSpPr>
          <p:nvPr>
            <p:ph type="body" idx="1"/>
          </p:nvPr>
        </p:nvSpPr>
        <p:spPr bwMode="auto">
          <a:xfrm>
            <a:off x="609600" y="1371600"/>
            <a:ext cx="109728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26" name="Rectangle 2"/>
          <p:cNvSpPr>
            <a:spLocks noGrp="1" noChangeArrowheads="1"/>
          </p:cNvSpPr>
          <p:nvPr>
            <p:ph type="title"/>
          </p:nvPr>
        </p:nvSpPr>
        <p:spPr bwMode="white">
          <a:xfrm>
            <a:off x="914400" y="731838"/>
            <a:ext cx="108712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a:t>Click to edit Master title style</a:t>
            </a:r>
            <a:endParaRPr lang="en-AU" dirty="0"/>
          </a:p>
        </p:txBody>
      </p:sp>
      <p:pic>
        <p:nvPicPr>
          <p:cNvPr id="14" name="Picture 13"/>
          <p:cNvPicPr>
            <a:picLocks noChangeAspect="1"/>
          </p:cNvPicPr>
          <p:nvPr userDrawn="1"/>
        </p:nvPicPr>
        <p:blipFill>
          <a:blip r:embed="rId15" cstate="email">
            <a:extLst>
              <a:ext uri="{28A0092B-C50C-407E-A947-70E740481C1C}">
                <a14:useLocalDpi xmlns:a14="http://schemas.microsoft.com/office/drawing/2010/main"/>
              </a:ext>
            </a:extLst>
          </a:blip>
          <a:stretch>
            <a:fillRect/>
          </a:stretch>
        </p:blipFill>
        <p:spPr>
          <a:xfrm>
            <a:off x="119336" y="42266"/>
            <a:ext cx="648072" cy="601267"/>
          </a:xfrm>
          <a:prstGeom prst="rect">
            <a:avLst/>
          </a:prstGeom>
        </p:spPr>
      </p:pic>
      <p:sp>
        <p:nvSpPr>
          <p:cNvPr id="15" name="Rectangle 2"/>
          <p:cNvSpPr txBox="1">
            <a:spLocks noChangeArrowheads="1"/>
          </p:cNvSpPr>
          <p:nvPr userDrawn="1"/>
        </p:nvSpPr>
        <p:spPr bwMode="white">
          <a:xfrm>
            <a:off x="9353551" y="42266"/>
            <a:ext cx="2838449"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pPr algn="ctr"/>
            <a:r>
              <a:rPr lang="id-ID" sz="1500" kern="0" dirty="0">
                <a:solidFill>
                  <a:schemeClr val="tx1"/>
                </a:solidFill>
                <a:effectLst/>
              </a:rPr>
              <a:t>FAKULTAS </a:t>
            </a:r>
          </a:p>
          <a:p>
            <a:pPr algn="ctr"/>
            <a:r>
              <a:rPr lang="id-ID" sz="1500" kern="0" dirty="0">
                <a:solidFill>
                  <a:schemeClr val="tx1"/>
                </a:solidFill>
                <a:effectLst/>
              </a:rPr>
              <a:t>TEKNOLOGI</a:t>
            </a:r>
            <a:r>
              <a:rPr lang="id-ID" sz="1500" kern="0" baseline="0" dirty="0">
                <a:solidFill>
                  <a:schemeClr val="tx1"/>
                </a:solidFill>
                <a:effectLst/>
              </a:rPr>
              <a:t> INFORMASI</a:t>
            </a:r>
            <a:endParaRPr lang="en-AU" sz="1500" kern="0" dirty="0">
              <a:solidFill>
                <a:schemeClr val="tx1"/>
              </a:solidFill>
              <a:effectLst/>
            </a:endParaRPr>
          </a:p>
        </p:txBody>
      </p:sp>
      <p:pic>
        <p:nvPicPr>
          <p:cNvPr id="12" name="Picture 11"/>
          <p:cNvPicPr>
            <a:picLocks noChangeAspect="1"/>
          </p:cNvPicPr>
          <p:nvPr userDrawn="1"/>
        </p:nvPicPr>
        <p:blipFill>
          <a:blip r:embed="rId16"/>
          <a:stretch>
            <a:fillRect/>
          </a:stretch>
        </p:blipFill>
        <p:spPr>
          <a:xfrm>
            <a:off x="909798" y="-33238"/>
            <a:ext cx="8443753" cy="72593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741" r:id="rId13"/>
  </p:sldLayoutIdLst>
  <p:hf sldNum="0" hdr="0"/>
  <p:txStyles>
    <p:titleStyle>
      <a:lvl1pPr algn="l" rtl="0" eaLnBrk="1" fontAlgn="base" hangingPunct="1">
        <a:spcBef>
          <a:spcPct val="0"/>
        </a:spcBef>
        <a:spcAft>
          <a:spcPct val="0"/>
        </a:spcAft>
        <a:defRPr sz="3200" b="1">
          <a:solidFill>
            <a:schemeClr val="bg1"/>
          </a:solidFill>
          <a:latin typeface="Calibri" panose="020F0502020204030204" pitchFamily="34" charset="0"/>
          <a:ea typeface="+mj-ea"/>
          <a:cs typeface="Calibri" panose="020F0502020204030204" pitchFamily="34" charset="0"/>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just" rtl="0" eaLnBrk="1" fontAlgn="base" hangingPunct="1">
        <a:spcBef>
          <a:spcPct val="20000"/>
        </a:spcBef>
        <a:spcAft>
          <a:spcPct val="0"/>
        </a:spcAft>
        <a:buClr>
          <a:srgbClr val="002060"/>
        </a:buClr>
        <a:buFont typeface="Wingdings" pitchFamily="2" charset="2"/>
        <a:buChar char="q"/>
        <a:defRPr sz="2800" b="0">
          <a:solidFill>
            <a:srgbClr val="000000"/>
          </a:solidFill>
          <a:latin typeface="Calibri" panose="020F0502020204030204" pitchFamily="34" charset="0"/>
          <a:ea typeface="+mn-ea"/>
          <a:cs typeface="Calibri" panose="020F0502020204030204" pitchFamily="34" charset="0"/>
        </a:defRPr>
      </a:lvl1pPr>
      <a:lvl2pPr marL="742950" indent="-285750" algn="just" rtl="0" eaLnBrk="1" fontAlgn="base" hangingPunct="1">
        <a:spcBef>
          <a:spcPct val="20000"/>
        </a:spcBef>
        <a:spcAft>
          <a:spcPct val="0"/>
        </a:spcAft>
        <a:buClr>
          <a:srgbClr val="002060"/>
        </a:buClr>
        <a:buFont typeface="Courier New" panose="02070309020205020404" pitchFamily="49" charset="0"/>
        <a:buChar char="o"/>
        <a:defRPr sz="2400" b="0">
          <a:solidFill>
            <a:srgbClr val="000000"/>
          </a:solidFill>
          <a:latin typeface="Calibri" panose="020F0502020204030204" pitchFamily="34" charset="0"/>
          <a:cs typeface="Calibri" panose="020F0502020204030204" pitchFamily="34" charset="0"/>
        </a:defRPr>
      </a:lvl2pPr>
      <a:lvl3pPr marL="1143000" indent="-228600" algn="just" rtl="0" eaLnBrk="1" fontAlgn="base" hangingPunct="1">
        <a:spcBef>
          <a:spcPct val="20000"/>
        </a:spcBef>
        <a:spcAft>
          <a:spcPct val="0"/>
        </a:spcAft>
        <a:buClr>
          <a:srgbClr val="002060"/>
        </a:buClr>
        <a:buFont typeface="Wingdings" panose="05000000000000000000" pitchFamily="2" charset="2"/>
        <a:buChar char="ü"/>
        <a:defRPr sz="2200" b="0">
          <a:solidFill>
            <a:srgbClr val="000000"/>
          </a:solidFill>
          <a:latin typeface="Calibri" panose="020F0502020204030204" pitchFamily="34" charset="0"/>
          <a:cs typeface="Calibri" panose="020F0502020204030204" pitchFamily="34" charset="0"/>
        </a:defRPr>
      </a:lvl3pPr>
      <a:lvl4pPr marL="1600200" indent="-228600" algn="just" rtl="0" eaLnBrk="1" fontAlgn="base" hangingPunct="1">
        <a:spcBef>
          <a:spcPct val="20000"/>
        </a:spcBef>
        <a:spcAft>
          <a:spcPct val="0"/>
        </a:spcAft>
        <a:buClr>
          <a:srgbClr val="002060"/>
        </a:buClr>
        <a:buFont typeface="Wingdings" panose="05000000000000000000" pitchFamily="2" charset="2"/>
        <a:buChar char="§"/>
        <a:defRPr sz="2000" b="0">
          <a:solidFill>
            <a:srgbClr val="000000"/>
          </a:solidFill>
          <a:latin typeface="Calibri" panose="020F0502020204030204" pitchFamily="34" charset="0"/>
          <a:cs typeface="Calibri" panose="020F0502020204030204" pitchFamily="34" charset="0"/>
        </a:defRPr>
      </a:lvl4pPr>
      <a:lvl5pPr marL="2057400" indent="-228600" algn="just" rtl="0" eaLnBrk="1" fontAlgn="base" hangingPunct="1">
        <a:spcBef>
          <a:spcPct val="20000"/>
        </a:spcBef>
        <a:spcAft>
          <a:spcPct val="0"/>
        </a:spcAft>
        <a:buClr>
          <a:srgbClr val="002060"/>
        </a:buClr>
        <a:buFont typeface="Wingdings" panose="05000000000000000000" pitchFamily="2" charset="2"/>
        <a:buChar char="Ø"/>
        <a:defRPr sz="2000" b="0">
          <a:solidFill>
            <a:srgbClr val="000000"/>
          </a:solidFill>
          <a:latin typeface="Calibri" panose="020F0502020204030204" pitchFamily="34" charset="0"/>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defRPr/>
            </a:pPr>
            <a:fld id="{FE22493C-64D7-45E0-9B64-F5BE04208726}" type="datetimeFigureOut">
              <a:rPr lang="en-US" smtClean="0">
                <a:solidFill>
                  <a:prstClr val="black">
                    <a:tint val="75000"/>
                  </a:prstClr>
                </a:solidFill>
                <a:latin typeface="Calibri" panose="020F0502020204030204"/>
              </a:rPr>
              <a:pPr fontAlgn="auto">
                <a:spcBef>
                  <a:spcPts val="0"/>
                </a:spcBef>
                <a:spcAft>
                  <a:spcPts val="0"/>
                </a:spcAft>
                <a:defRPr/>
              </a:pPr>
              <a:t>3/15/2024</a:t>
            </a:fld>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defRPr/>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defRPr/>
            </a:pPr>
            <a:fld id="{E67FF784-6C2A-48BE-B2B9-2310CD1853F0}" type="slidenum">
              <a:rPr lang="en-US" smtClean="0">
                <a:solidFill>
                  <a:prstClr val="black">
                    <a:tint val="75000"/>
                  </a:prstClr>
                </a:solidFill>
                <a:latin typeface="Calibri" panose="020F0502020204030204"/>
              </a:rPr>
              <a:pPr fontAlgn="auto">
                <a:spcBef>
                  <a:spcPts val="0"/>
                </a:spcBef>
                <a:spcAft>
                  <a:spcPts val="0"/>
                </a:spcAft>
                <a:defRPr/>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41678337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atasetsearch.research.google.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customXml" Target="../ink/ink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customXml" Target="../ink/ink3.xml"/></Relationships>
</file>

<file path=ppt/slides/_rels/slide19.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kaggle.com/datasets" TargetMode="External"/><Relationship Id="rId13" Type="http://schemas.openxmlformats.org/officeDocument/2006/relationships/hyperlink" Target="https://www.dbpedia.org/resources/" TargetMode="External"/><Relationship Id="rId3" Type="http://schemas.openxmlformats.org/officeDocument/2006/relationships/hyperlink" Target="https://data.jakarta.go.id/" TargetMode="External"/><Relationship Id="rId7" Type="http://schemas.openxmlformats.org/officeDocument/2006/relationships/hyperlink" Target="https://archive.ics.uci.edu/ml/index.php" TargetMode="External"/><Relationship Id="rId12" Type="http://schemas.openxmlformats.org/officeDocument/2006/relationships/hyperlink" Target="https://developer.ibm.com/exchanges/data/" TargetMode="External"/><Relationship Id="rId2" Type="http://schemas.openxmlformats.org/officeDocument/2006/relationships/hyperlink" Target="https://data.go.id/" TargetMode="External"/><Relationship Id="rId16"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s://tanahair.indonesia.go.id/" TargetMode="External"/><Relationship Id="rId11" Type="http://schemas.openxmlformats.org/officeDocument/2006/relationships/hyperlink" Target="https://www.who.int/data" TargetMode="External"/><Relationship Id="rId5" Type="http://schemas.openxmlformats.org/officeDocument/2006/relationships/hyperlink" Target="https://www.bps.go.id/" TargetMode="External"/><Relationship Id="rId15" Type="http://schemas.openxmlformats.org/officeDocument/2006/relationships/customXml" Target="../ink/ink1.xml"/><Relationship Id="rId10" Type="http://schemas.openxmlformats.org/officeDocument/2006/relationships/hyperlink" Target="https://data.unicef.org/" TargetMode="External"/><Relationship Id="rId4" Type="http://schemas.openxmlformats.org/officeDocument/2006/relationships/hyperlink" Target="http://data.bandung.go.id/" TargetMode="External"/><Relationship Id="rId9" Type="http://schemas.openxmlformats.org/officeDocument/2006/relationships/hyperlink" Target="https://data.worldbank.org/" TargetMode="External"/><Relationship Id="rId14" Type="http://schemas.openxmlformats.org/officeDocument/2006/relationships/hyperlink" Target="https://www.wikidata.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d-ID" dirty="0"/>
              <a:t>FAKULTAS TEKNOLOGI INFORMASI</a:t>
            </a:r>
          </a:p>
        </p:txBody>
      </p:sp>
      <p:sp>
        <p:nvSpPr>
          <p:cNvPr id="5" name="Subtitle 4"/>
          <p:cNvSpPr>
            <a:spLocks noGrp="1"/>
          </p:cNvSpPr>
          <p:nvPr>
            <p:ph type="subTitle" idx="1"/>
          </p:nvPr>
        </p:nvSpPr>
        <p:spPr>
          <a:xfrm>
            <a:off x="983432" y="4653136"/>
            <a:ext cx="10363200" cy="1512168"/>
          </a:xfrm>
        </p:spPr>
        <p:txBody>
          <a:bodyPr/>
          <a:lstStyle/>
          <a:p>
            <a:r>
              <a:rPr lang="en-US" sz="4400" b="1" dirty="0">
                <a:latin typeface="+mj-lt"/>
              </a:rPr>
              <a:t>REKAYASA DATA</a:t>
            </a:r>
            <a:endParaRPr lang="id-ID" sz="4400" b="1" dirty="0">
              <a:latin typeface="+mj-lt"/>
            </a:endParaRPr>
          </a:p>
          <a:p>
            <a:r>
              <a:rPr lang="id-ID" sz="3600" b="1" dirty="0">
                <a:latin typeface="+mj-lt"/>
              </a:rPr>
              <a:t>[ K</a:t>
            </a:r>
            <a:r>
              <a:rPr lang="en-US" sz="3600" b="1" dirty="0">
                <a:latin typeface="+mj-lt"/>
              </a:rPr>
              <a:t>P341</a:t>
            </a:r>
            <a:r>
              <a:rPr lang="id-ID" sz="3600" b="1" dirty="0">
                <a:latin typeface="+mj-lt"/>
              </a:rPr>
              <a:t> / </a:t>
            </a:r>
            <a:r>
              <a:rPr lang="en-US" sz="3600" b="1" dirty="0">
                <a:latin typeface="+mj-lt"/>
              </a:rPr>
              <a:t>3</a:t>
            </a:r>
            <a:r>
              <a:rPr lang="id-ID" sz="3600" b="1" dirty="0">
                <a:latin typeface="+mj-lt"/>
              </a:rPr>
              <a:t> SKS ]</a:t>
            </a:r>
          </a:p>
        </p:txBody>
      </p:sp>
    </p:spTree>
    <p:extLst>
      <p:ext uri="{BB962C8B-B14F-4D97-AF65-F5344CB8AC3E}">
        <p14:creationId xmlns:p14="http://schemas.microsoft.com/office/powerpoint/2010/main" val="517058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Sumber Data Daring (Public Data Repositories)</a:t>
            </a:r>
          </a:p>
        </p:txBody>
      </p:sp>
      <p:sp>
        <p:nvSpPr>
          <p:cNvPr id="3" name="Content Placeholder 2"/>
          <p:cNvSpPr>
            <a:spLocks noGrp="1"/>
          </p:cNvSpPr>
          <p:nvPr>
            <p:ph idx="1"/>
          </p:nvPr>
        </p:nvSpPr>
        <p:spPr/>
        <p:txBody>
          <a:bodyPr/>
          <a:lstStyle/>
          <a:p>
            <a:r>
              <a:rPr lang="en-GB"/>
              <a:t>Google Dataset Search: </a:t>
            </a:r>
            <a:r>
              <a:rPr lang="en-GB">
                <a:hlinkClick r:id="rId2"/>
              </a:rPr>
              <a:t>https://datasetsearch.research.google.com</a:t>
            </a:r>
            <a:r>
              <a:rPr lang="en-GB"/>
              <a:t> </a:t>
            </a:r>
            <a:endParaRPr lang="en-ID"/>
          </a:p>
        </p:txBody>
      </p:sp>
      <p:pic>
        <p:nvPicPr>
          <p:cNvPr id="4" name="Picture 3"/>
          <p:cNvPicPr>
            <a:picLocks noChangeAspect="1"/>
          </p:cNvPicPr>
          <p:nvPr/>
        </p:nvPicPr>
        <p:blipFill>
          <a:blip r:embed="rId3"/>
          <a:stretch>
            <a:fillRect/>
          </a:stretch>
        </p:blipFill>
        <p:spPr>
          <a:xfrm>
            <a:off x="1271464" y="2060848"/>
            <a:ext cx="9660063" cy="4464496"/>
          </a:xfrm>
          <a:prstGeom prst="rect">
            <a:avLst/>
          </a:prstGeom>
          <a:ln>
            <a:solidFill>
              <a:schemeClr val="accent1"/>
            </a:solidFill>
          </a:ln>
        </p:spPr>
      </p:pic>
    </p:spTree>
    <p:extLst>
      <p:ext uri="{BB962C8B-B14F-4D97-AF65-F5344CB8AC3E}">
        <p14:creationId xmlns:p14="http://schemas.microsoft.com/office/powerpoint/2010/main" val="4192226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Tipe data berdasarkan susunannya</a:t>
            </a:r>
          </a:p>
        </p:txBody>
      </p:sp>
      <p:pic>
        <p:nvPicPr>
          <p:cNvPr id="4" name="Content Placeholder 3"/>
          <p:cNvPicPr>
            <a:picLocks noGrp="1" noChangeAspect="1"/>
          </p:cNvPicPr>
          <p:nvPr>
            <p:ph idx="1"/>
          </p:nvPr>
        </p:nvPicPr>
        <p:blipFill>
          <a:blip r:embed="rId2"/>
          <a:stretch>
            <a:fillRect/>
          </a:stretch>
        </p:blipFill>
        <p:spPr>
          <a:xfrm>
            <a:off x="723624" y="1556792"/>
            <a:ext cx="10744752" cy="3410125"/>
          </a:xfrm>
          <a:prstGeom prst="rect">
            <a:avLst/>
          </a:prstGeom>
        </p:spPr>
      </p:pic>
      <p:sp>
        <p:nvSpPr>
          <p:cNvPr id="5" name="Rectangle 4"/>
          <p:cNvSpPr/>
          <p:nvPr/>
        </p:nvSpPr>
        <p:spPr>
          <a:xfrm>
            <a:off x="723624" y="5085184"/>
            <a:ext cx="10744752" cy="1569660"/>
          </a:xfrm>
          <a:prstGeom prst="rect">
            <a:avLst/>
          </a:prstGeom>
          <a:solidFill>
            <a:schemeClr val="accent2">
              <a:lumMod val="20000"/>
              <a:lumOff val="80000"/>
            </a:schemeClr>
          </a:solidFill>
        </p:spPr>
        <p:txBody>
          <a:bodyPr wrap="square">
            <a:spAutoFit/>
          </a:bodyPr>
          <a:lstStyle/>
          <a:p>
            <a:pPr algn="just"/>
            <a:r>
              <a:rPr lang="en-ID" sz="2400" b="1">
                <a:solidFill>
                  <a:srgbClr val="000000"/>
                </a:solidFill>
                <a:latin typeface="Calibri" panose="020F0502020204030204" pitchFamily="34" charset="0"/>
                <a:cs typeface="Calibri" panose="020F0502020204030204" pitchFamily="34" charset="0"/>
              </a:rPr>
              <a:t>Data semi-terstruktur (</a:t>
            </a:r>
            <a:r>
              <a:rPr lang="en-ID" sz="2400" b="1" i="1">
                <a:solidFill>
                  <a:srgbClr val="000000"/>
                </a:solidFill>
                <a:latin typeface="Calibri" panose="020F0502020204030204" pitchFamily="34" charset="0"/>
                <a:cs typeface="Calibri" panose="020F0502020204030204" pitchFamily="34" charset="0"/>
              </a:rPr>
              <a:t>semi-structured data</a:t>
            </a:r>
            <a:r>
              <a:rPr lang="en-ID" sz="2400" b="1">
                <a:solidFill>
                  <a:srgbClr val="000000"/>
                </a:solidFill>
                <a:latin typeface="Calibri" panose="020F0502020204030204" pitchFamily="34" charset="0"/>
                <a:cs typeface="Calibri" panose="020F0502020204030204" pitchFamily="34" charset="0"/>
              </a:rPr>
              <a:t>)</a:t>
            </a:r>
            <a:r>
              <a:rPr lang="en-ID" sz="2400">
                <a:solidFill>
                  <a:srgbClr val="000000"/>
                </a:solidFill>
                <a:latin typeface="Calibri" panose="020F0502020204030204" pitchFamily="34" charset="0"/>
                <a:cs typeface="Calibri" panose="020F0502020204030204" pitchFamily="34" charset="0"/>
              </a:rPr>
              <a:t>: Data terstruktur yang tidak mengikuti model struktur tabular yang seperti pada basis data relasional, namun tetap mengandung </a:t>
            </a:r>
            <a:r>
              <a:rPr lang="en-ID" sz="2400" i="1">
                <a:solidFill>
                  <a:srgbClr val="000000"/>
                </a:solidFill>
                <a:latin typeface="Calibri" panose="020F0502020204030204" pitchFamily="34" charset="0"/>
                <a:cs typeface="Calibri" panose="020F0502020204030204" pitchFamily="34" charset="0"/>
              </a:rPr>
              <a:t>tags </a:t>
            </a:r>
            <a:r>
              <a:rPr lang="en-ID" sz="2400">
                <a:solidFill>
                  <a:srgbClr val="000000"/>
                </a:solidFill>
                <a:latin typeface="Calibri" panose="020F0502020204030204" pitchFamily="34" charset="0"/>
                <a:cs typeface="Calibri" panose="020F0502020204030204" pitchFamily="34" charset="0"/>
              </a:rPr>
              <a:t>atau penanda lainnya yang dapat memisahkan elemen-elemen semantik pada data serta mengatur hierarki antara butir-butir datanya.</a:t>
            </a:r>
            <a:r>
              <a:rPr lang="en-ID" sz="240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036418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Structure vs Unstructure Data</a:t>
            </a:r>
          </a:p>
        </p:txBody>
      </p:sp>
      <p:sp>
        <p:nvSpPr>
          <p:cNvPr id="4" name="Rectangle 3"/>
          <p:cNvSpPr/>
          <p:nvPr/>
        </p:nvSpPr>
        <p:spPr>
          <a:xfrm>
            <a:off x="4367808" y="6400800"/>
            <a:ext cx="7728520" cy="276999"/>
          </a:xfrm>
          <a:prstGeom prst="rect">
            <a:avLst/>
          </a:prstGeom>
        </p:spPr>
        <p:txBody>
          <a:bodyPr wrap="square">
            <a:spAutoFit/>
          </a:bodyPr>
          <a:lstStyle/>
          <a:p>
            <a:r>
              <a:rPr lang="en-ID" sz="1200"/>
              <a:t>Sumber: https://www.knowledgehut.com/blog/data-science/role-of-unstructured-data-in-data-science</a:t>
            </a:r>
          </a:p>
        </p:txBody>
      </p:sp>
      <p:pic>
        <p:nvPicPr>
          <p:cNvPr id="15362" name="Picture 2" descr="Unstructured Data Vs. Structured Dat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2954" y="1371600"/>
            <a:ext cx="8966092"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389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Tipe data berdasarkan Sifatnya</a:t>
            </a:r>
          </a:p>
        </p:txBody>
      </p:sp>
      <p:sp>
        <p:nvSpPr>
          <p:cNvPr id="3" name="Content Placeholder 2"/>
          <p:cNvSpPr>
            <a:spLocks noGrp="1"/>
          </p:cNvSpPr>
          <p:nvPr>
            <p:ph idx="1"/>
          </p:nvPr>
        </p:nvSpPr>
        <p:spPr/>
        <p:txBody>
          <a:bodyPr/>
          <a:lstStyle/>
          <a:p>
            <a:r>
              <a:rPr lang="en-ID" b="1">
                <a:solidFill>
                  <a:srgbClr val="FF0000"/>
                </a:solidFill>
              </a:rPr>
              <a:t>Data dikotomi</a:t>
            </a:r>
            <a:r>
              <a:rPr lang="en-ID"/>
              <a:t>, merupakan data yang bersifat pilah satu sama lain, misalnya suku, agama, jenis kelamin, pendidikan, dan lain sebagainya.</a:t>
            </a:r>
          </a:p>
          <a:p>
            <a:r>
              <a:rPr lang="en-ID" b="1">
                <a:solidFill>
                  <a:srgbClr val="FF0000"/>
                </a:solidFill>
              </a:rPr>
              <a:t>Data diskrit</a:t>
            </a:r>
            <a:r>
              <a:rPr lang="en-ID"/>
              <a:t>, merupakan data yang proses pengumpulan datanya dijalankan dengan cara menghitung atau membilang. Seperti, jumlah anak, jumlah penduduk, jumlah kematian dan sebagainya.</a:t>
            </a:r>
          </a:p>
          <a:p>
            <a:r>
              <a:rPr lang="en-ID" b="1">
                <a:solidFill>
                  <a:srgbClr val="FF0000"/>
                </a:solidFill>
              </a:rPr>
              <a:t>Data kontinu</a:t>
            </a:r>
            <a:r>
              <a:rPr lang="en-ID"/>
              <a:t>, merupakan data pengumpulan datanya didapatkan dengan cara mengukur dengan alat ukur yang memakai skala tertentu. Contoh: Suhu, berat, bakat, kecerdasan, dan lainnya.</a:t>
            </a:r>
          </a:p>
        </p:txBody>
      </p:sp>
    </p:spTree>
    <p:extLst>
      <p:ext uri="{BB962C8B-B14F-4D97-AF65-F5344CB8AC3E}">
        <p14:creationId xmlns:p14="http://schemas.microsoft.com/office/powerpoint/2010/main" val="2292570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Tipe data berdasarkan Cara Pengumpulan</a:t>
            </a:r>
          </a:p>
        </p:txBody>
      </p:sp>
      <p:sp>
        <p:nvSpPr>
          <p:cNvPr id="3" name="Content Placeholder 2"/>
          <p:cNvSpPr>
            <a:spLocks noGrp="1"/>
          </p:cNvSpPr>
          <p:nvPr>
            <p:ph idx="1"/>
          </p:nvPr>
        </p:nvSpPr>
        <p:spPr/>
        <p:txBody>
          <a:bodyPr/>
          <a:lstStyle/>
          <a:p>
            <a:r>
              <a:rPr lang="en-ID" b="1">
                <a:solidFill>
                  <a:srgbClr val="FF0000"/>
                </a:solidFill>
              </a:rPr>
              <a:t>Data primer</a:t>
            </a:r>
            <a:r>
              <a:rPr lang="en-ID"/>
              <a:t>, merupakan data yang didapatkan dari sumber pertama, atau dapat dikatakan pengumpulannya dilakukan sendiri oleh si peneliti secara langsung, seperti hasil wawancara dan hasil pengisian kuesioner (angket).</a:t>
            </a:r>
          </a:p>
          <a:p>
            <a:r>
              <a:rPr lang="en-ID" b="1">
                <a:solidFill>
                  <a:srgbClr val="FF0000"/>
                </a:solidFill>
              </a:rPr>
              <a:t>Data sekunder</a:t>
            </a:r>
            <a:r>
              <a:rPr lang="en-ID"/>
              <a:t>, merupakan data yang didapatkan dari sumber kedua. Menurut Purwanto (2007), data sekunder yaitu data yang dikumpulkan oleh orang atau lembaga lain. Data sekunder adalah data yang digunakan atau diterbitkan oleh organisasi yang bukan pengolahnya (Soeratno dan Arsyad, 2003)</a:t>
            </a:r>
          </a:p>
        </p:txBody>
      </p:sp>
    </p:spTree>
    <p:extLst>
      <p:ext uri="{BB962C8B-B14F-4D97-AF65-F5344CB8AC3E}">
        <p14:creationId xmlns:p14="http://schemas.microsoft.com/office/powerpoint/2010/main" val="2563584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Tipe Butir Data</a:t>
            </a:r>
          </a:p>
        </p:txBody>
      </p:sp>
      <p:graphicFrame>
        <p:nvGraphicFramePr>
          <p:cNvPr id="6" name="Content Placeholder 3">
            <a:extLst>
              <a:ext uri="{FF2B5EF4-FFF2-40B4-BE49-F238E27FC236}">
                <a16:creationId xmlns:a16="http://schemas.microsoft.com/office/drawing/2014/main" id="{2E379B3F-C9D3-4EC3-9475-EF7E8391FD7D}"/>
              </a:ext>
            </a:extLst>
          </p:cNvPr>
          <p:cNvGraphicFramePr>
            <a:graphicFrameLocks/>
          </p:cNvGraphicFramePr>
          <p:nvPr>
            <p:extLst>
              <p:ext uri="{D42A27DB-BD31-4B8C-83A1-F6EECF244321}">
                <p14:modId xmlns:p14="http://schemas.microsoft.com/office/powerpoint/2010/main" val="2729694302"/>
              </p:ext>
            </p:extLst>
          </p:nvPr>
        </p:nvGraphicFramePr>
        <p:xfrm>
          <a:off x="767407" y="1625601"/>
          <a:ext cx="10657184" cy="4557698"/>
        </p:xfrm>
        <a:graphic>
          <a:graphicData uri="http://schemas.openxmlformats.org/drawingml/2006/table">
            <a:tbl>
              <a:tblPr firstRow="1" bandRow="1">
                <a:tableStyleId>{5C22544A-7EE6-4342-B048-85BDC9FD1C3A}</a:tableStyleId>
              </a:tblPr>
              <a:tblGrid>
                <a:gridCol w="2291971">
                  <a:extLst>
                    <a:ext uri="{9D8B030D-6E8A-4147-A177-3AD203B41FA5}">
                      <a16:colId xmlns:a16="http://schemas.microsoft.com/office/drawing/2014/main" val="20000"/>
                    </a:ext>
                  </a:extLst>
                </a:gridCol>
                <a:gridCol w="1970902">
                  <a:extLst>
                    <a:ext uri="{9D8B030D-6E8A-4147-A177-3AD203B41FA5}">
                      <a16:colId xmlns:a16="http://schemas.microsoft.com/office/drawing/2014/main" val="20001"/>
                    </a:ext>
                  </a:extLst>
                </a:gridCol>
                <a:gridCol w="2131437">
                  <a:extLst>
                    <a:ext uri="{9D8B030D-6E8A-4147-A177-3AD203B41FA5}">
                      <a16:colId xmlns:a16="http://schemas.microsoft.com/office/drawing/2014/main" val="20002"/>
                    </a:ext>
                  </a:extLst>
                </a:gridCol>
                <a:gridCol w="2131437">
                  <a:extLst>
                    <a:ext uri="{9D8B030D-6E8A-4147-A177-3AD203B41FA5}">
                      <a16:colId xmlns:a16="http://schemas.microsoft.com/office/drawing/2014/main" val="20003"/>
                    </a:ext>
                  </a:extLst>
                </a:gridCol>
                <a:gridCol w="2131437">
                  <a:extLst>
                    <a:ext uri="{9D8B030D-6E8A-4147-A177-3AD203B41FA5}">
                      <a16:colId xmlns:a16="http://schemas.microsoft.com/office/drawing/2014/main" val="20004"/>
                    </a:ext>
                  </a:extLst>
                </a:gridCol>
              </a:tblGrid>
              <a:tr h="651441">
                <a:tc>
                  <a:txBody>
                    <a:bodyPr/>
                    <a:lstStyle/>
                    <a:p>
                      <a:pPr algn="ctr"/>
                      <a:r>
                        <a:rPr lang="en-US" sz="2800" dirty="0" err="1">
                          <a:solidFill>
                            <a:schemeClr val="bg1"/>
                          </a:solidFill>
                          <a:latin typeface="Calibri" panose="020F0502020204030204" pitchFamily="34" charset="0"/>
                          <a:cs typeface="Calibri" panose="020F0502020204030204" pitchFamily="34" charset="0"/>
                        </a:rPr>
                        <a:t>Kriteria</a:t>
                      </a:r>
                      <a:endParaRPr lang="en-US" sz="2800" dirty="0">
                        <a:solidFill>
                          <a:schemeClr val="bg1"/>
                        </a:solidFill>
                        <a:latin typeface="Calibri" panose="020F0502020204030204" pitchFamily="34" charset="0"/>
                        <a:cs typeface="Calibri" panose="020F0502020204030204" pitchFamily="34" charset="0"/>
                      </a:endParaRPr>
                    </a:p>
                  </a:txBody>
                  <a:tcPr marL="121920" marR="121920" marT="60960" marB="60960"/>
                </a:tc>
                <a:tc>
                  <a:txBody>
                    <a:bodyPr/>
                    <a:lstStyle/>
                    <a:p>
                      <a:pPr algn="ctr"/>
                      <a:r>
                        <a:rPr lang="en-US" sz="2800" dirty="0">
                          <a:solidFill>
                            <a:schemeClr val="bg1"/>
                          </a:solidFill>
                          <a:latin typeface="Calibri" panose="020F0502020204030204" pitchFamily="34" charset="0"/>
                          <a:cs typeface="Calibri" panose="020F0502020204030204" pitchFamily="34" charset="0"/>
                        </a:rPr>
                        <a:t>Nominal</a:t>
                      </a:r>
                    </a:p>
                  </a:txBody>
                  <a:tcPr marL="121920" marR="121920" marT="60960" marB="60960"/>
                </a:tc>
                <a:tc>
                  <a:txBody>
                    <a:bodyPr/>
                    <a:lstStyle/>
                    <a:p>
                      <a:pPr algn="ctr"/>
                      <a:r>
                        <a:rPr lang="en-US" sz="2800" dirty="0">
                          <a:solidFill>
                            <a:schemeClr val="bg1"/>
                          </a:solidFill>
                          <a:latin typeface="Calibri" panose="020F0502020204030204" pitchFamily="34" charset="0"/>
                          <a:cs typeface="Calibri" panose="020F0502020204030204" pitchFamily="34" charset="0"/>
                        </a:rPr>
                        <a:t>Ordinal</a:t>
                      </a:r>
                    </a:p>
                  </a:txBody>
                  <a:tcPr marL="121920" marR="121920" marT="60960" marB="60960"/>
                </a:tc>
                <a:tc>
                  <a:txBody>
                    <a:bodyPr/>
                    <a:lstStyle/>
                    <a:p>
                      <a:pPr algn="ctr"/>
                      <a:r>
                        <a:rPr lang="en-US" sz="2800" dirty="0">
                          <a:solidFill>
                            <a:schemeClr val="bg1"/>
                          </a:solidFill>
                          <a:latin typeface="Calibri" panose="020F0502020204030204" pitchFamily="34" charset="0"/>
                          <a:cs typeface="Calibri" panose="020F0502020204030204" pitchFamily="34" charset="0"/>
                        </a:rPr>
                        <a:t>Interval</a:t>
                      </a:r>
                    </a:p>
                  </a:txBody>
                  <a:tcPr marL="121920" marR="121920" marT="60960" marB="60960"/>
                </a:tc>
                <a:tc>
                  <a:txBody>
                    <a:bodyPr/>
                    <a:lstStyle/>
                    <a:p>
                      <a:pPr algn="ctr"/>
                      <a:r>
                        <a:rPr lang="en-US" sz="2800" dirty="0" err="1">
                          <a:solidFill>
                            <a:schemeClr val="bg1"/>
                          </a:solidFill>
                          <a:latin typeface="Calibri" panose="020F0502020204030204" pitchFamily="34" charset="0"/>
                          <a:cs typeface="Calibri" panose="020F0502020204030204" pitchFamily="34" charset="0"/>
                        </a:rPr>
                        <a:t>Rasio</a:t>
                      </a:r>
                      <a:endParaRPr lang="en-US" sz="2800" dirty="0">
                        <a:solidFill>
                          <a:schemeClr val="bg1"/>
                        </a:solidFill>
                        <a:latin typeface="Calibri" panose="020F0502020204030204" pitchFamily="34" charset="0"/>
                        <a:cs typeface="Calibri" panose="020F0502020204030204" pitchFamily="34" charset="0"/>
                      </a:endParaRPr>
                    </a:p>
                  </a:txBody>
                  <a:tcPr marL="121920" marR="121920" marT="60960" marB="60960"/>
                </a:tc>
                <a:extLst>
                  <a:ext uri="{0D108BD9-81ED-4DB2-BD59-A6C34878D82A}">
                    <a16:rowId xmlns:a16="http://schemas.microsoft.com/office/drawing/2014/main" val="10000"/>
                  </a:ext>
                </a:extLst>
              </a:tr>
              <a:tr h="772160">
                <a:tc>
                  <a:txBody>
                    <a:bodyPr/>
                    <a:lstStyle/>
                    <a:p>
                      <a:pPr algn="ctr"/>
                      <a:r>
                        <a:rPr lang="en-US" sz="2000" dirty="0" err="1">
                          <a:solidFill>
                            <a:srgbClr val="000000"/>
                          </a:solidFill>
                          <a:latin typeface="Calibri" panose="020F0502020204030204" pitchFamily="34" charset="0"/>
                          <a:cs typeface="Calibri" panose="020F0502020204030204" pitchFamily="34" charset="0"/>
                        </a:rPr>
                        <a:t>Bentuk</a:t>
                      </a:r>
                      <a:endParaRPr lang="en-US" sz="2000" dirty="0">
                        <a:solidFill>
                          <a:srgbClr val="000000"/>
                        </a:solidFill>
                        <a:latin typeface="Calibri" panose="020F0502020204030204" pitchFamily="34" charset="0"/>
                        <a:cs typeface="Calibri" panose="020F0502020204030204" pitchFamily="34" charset="0"/>
                      </a:endParaRPr>
                    </a:p>
                  </a:txBody>
                  <a:tcPr marL="121920" marR="121920" marT="60960" marB="60960" anchor="ctr"/>
                </a:tc>
                <a:tc>
                  <a:txBody>
                    <a:bodyPr/>
                    <a:lstStyle/>
                    <a:p>
                      <a:pPr algn="ctr"/>
                      <a:r>
                        <a:rPr lang="en-US" sz="2000" dirty="0" err="1">
                          <a:solidFill>
                            <a:srgbClr val="000000"/>
                          </a:solidFill>
                          <a:latin typeface="Calibri" panose="020F0502020204030204" pitchFamily="34" charset="0"/>
                          <a:cs typeface="Calibri" panose="020F0502020204030204" pitchFamily="34" charset="0"/>
                        </a:rPr>
                        <a:t>Kategorik</a:t>
                      </a:r>
                      <a:r>
                        <a:rPr lang="en-US" sz="2000" dirty="0">
                          <a:solidFill>
                            <a:srgbClr val="000000"/>
                          </a:solidFill>
                          <a:latin typeface="Calibri" panose="020F0502020204030204" pitchFamily="34" charset="0"/>
                          <a:cs typeface="Calibri" panose="020F0502020204030204" pitchFamily="34" charset="0"/>
                        </a:rPr>
                        <a:t>/ </a:t>
                      </a:r>
                      <a:r>
                        <a:rPr lang="en-US" sz="2000" dirty="0" err="1">
                          <a:solidFill>
                            <a:srgbClr val="000000"/>
                          </a:solidFill>
                          <a:latin typeface="Calibri" panose="020F0502020204030204" pitchFamily="34" charset="0"/>
                          <a:cs typeface="Calibri" panose="020F0502020204030204" pitchFamily="34" charset="0"/>
                        </a:rPr>
                        <a:t>Klasifikasi</a:t>
                      </a:r>
                      <a:endParaRPr lang="en-US" sz="2000" dirty="0">
                        <a:solidFill>
                          <a:srgbClr val="000000"/>
                        </a:solidFill>
                        <a:latin typeface="Calibri" panose="020F0502020204030204" pitchFamily="34" charset="0"/>
                        <a:cs typeface="Calibri" panose="020F0502020204030204" pitchFamily="34" charset="0"/>
                      </a:endParaRPr>
                    </a:p>
                  </a:txBody>
                  <a:tcPr marL="121920" marR="121920" marT="60960" marB="6096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err="1">
                          <a:solidFill>
                            <a:srgbClr val="000000"/>
                          </a:solidFill>
                          <a:latin typeface="Calibri" panose="020F0502020204030204" pitchFamily="34" charset="0"/>
                          <a:cs typeface="Calibri" panose="020F0502020204030204" pitchFamily="34" charset="0"/>
                        </a:rPr>
                        <a:t>Kategorik</a:t>
                      </a:r>
                      <a:r>
                        <a:rPr lang="en-US" sz="2000">
                          <a:solidFill>
                            <a:srgbClr val="000000"/>
                          </a:solidFill>
                          <a:latin typeface="Calibri" panose="020F0502020204030204" pitchFamily="34" charset="0"/>
                          <a:cs typeface="Calibri" panose="020F0502020204030204" pitchFamily="34" charset="0"/>
                        </a:rPr>
                        <a:t>/ Klasifikasi</a:t>
                      </a:r>
                      <a:endParaRPr lang="en-US" sz="2000" dirty="0">
                        <a:solidFill>
                          <a:srgbClr val="000000"/>
                        </a:solidFill>
                        <a:latin typeface="Calibri" panose="020F0502020204030204" pitchFamily="34" charset="0"/>
                        <a:cs typeface="Calibri" panose="020F0502020204030204" pitchFamily="34" charset="0"/>
                      </a:endParaRPr>
                    </a:p>
                  </a:txBody>
                  <a:tcPr marL="121920" marR="121920" marT="60960" marB="6096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err="1">
                          <a:solidFill>
                            <a:srgbClr val="000000"/>
                          </a:solidFill>
                          <a:latin typeface="Calibri" panose="020F0502020204030204" pitchFamily="34" charset="0"/>
                          <a:cs typeface="Calibri" panose="020F0502020204030204" pitchFamily="34" charset="0"/>
                        </a:rPr>
                        <a:t>Numerik</a:t>
                      </a:r>
                      <a:r>
                        <a:rPr lang="en-US" sz="2000" dirty="0">
                          <a:solidFill>
                            <a:srgbClr val="000000"/>
                          </a:solidFill>
                          <a:latin typeface="Calibri" panose="020F0502020204030204" pitchFamily="34" charset="0"/>
                          <a:cs typeface="Calibri" panose="020F0502020204030204" pitchFamily="34" charset="0"/>
                        </a:rPr>
                        <a:t>/ </a:t>
                      </a:r>
                      <a:r>
                        <a:rPr lang="en-US" sz="2000" dirty="0" err="1">
                          <a:solidFill>
                            <a:srgbClr val="000000"/>
                          </a:solidFill>
                          <a:latin typeface="Calibri" panose="020F0502020204030204" pitchFamily="34" charset="0"/>
                          <a:cs typeface="Calibri" panose="020F0502020204030204" pitchFamily="34" charset="0"/>
                        </a:rPr>
                        <a:t>Bilangan</a:t>
                      </a:r>
                      <a:endParaRPr lang="en-US" sz="2000" dirty="0">
                        <a:solidFill>
                          <a:srgbClr val="000000"/>
                        </a:solidFill>
                        <a:latin typeface="Calibri" panose="020F0502020204030204" pitchFamily="34" charset="0"/>
                        <a:cs typeface="Calibri" panose="020F0502020204030204" pitchFamily="34" charset="0"/>
                      </a:endParaRPr>
                    </a:p>
                  </a:txBody>
                  <a:tcPr marL="121920" marR="121920" marT="60960" marB="6096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err="1">
                          <a:solidFill>
                            <a:srgbClr val="000000"/>
                          </a:solidFill>
                          <a:latin typeface="Calibri" panose="020F0502020204030204" pitchFamily="34" charset="0"/>
                          <a:cs typeface="Calibri" panose="020F0502020204030204" pitchFamily="34" charset="0"/>
                        </a:rPr>
                        <a:t>Numerik</a:t>
                      </a:r>
                      <a:r>
                        <a:rPr lang="en-US" sz="2000" dirty="0">
                          <a:solidFill>
                            <a:srgbClr val="000000"/>
                          </a:solidFill>
                          <a:latin typeface="Calibri" panose="020F0502020204030204" pitchFamily="34" charset="0"/>
                          <a:cs typeface="Calibri" panose="020F0502020204030204" pitchFamily="34" charset="0"/>
                        </a:rPr>
                        <a:t>/ </a:t>
                      </a:r>
                      <a:r>
                        <a:rPr lang="en-US" sz="2000" dirty="0" err="1">
                          <a:solidFill>
                            <a:srgbClr val="000000"/>
                          </a:solidFill>
                          <a:latin typeface="Calibri" panose="020F0502020204030204" pitchFamily="34" charset="0"/>
                          <a:cs typeface="Calibri" panose="020F0502020204030204" pitchFamily="34" charset="0"/>
                        </a:rPr>
                        <a:t>Bilangan</a:t>
                      </a:r>
                      <a:endParaRPr lang="en-US" sz="2000" dirty="0">
                        <a:solidFill>
                          <a:srgbClr val="000000"/>
                        </a:solidFill>
                        <a:latin typeface="Calibri" panose="020F0502020204030204" pitchFamily="34" charset="0"/>
                        <a:cs typeface="Calibri" panose="020F0502020204030204" pitchFamily="34" charset="0"/>
                      </a:endParaRPr>
                    </a:p>
                  </a:txBody>
                  <a:tcPr marL="121920" marR="121920" marT="60960" marB="60960" anchor="ctr"/>
                </a:tc>
                <a:extLst>
                  <a:ext uri="{0D108BD9-81ED-4DB2-BD59-A6C34878D82A}">
                    <a16:rowId xmlns:a16="http://schemas.microsoft.com/office/drawing/2014/main" val="10001"/>
                  </a:ext>
                </a:extLst>
              </a:tr>
              <a:tr h="454487">
                <a:tc>
                  <a:txBody>
                    <a:bodyPr/>
                    <a:lstStyle/>
                    <a:p>
                      <a:pPr algn="ctr"/>
                      <a:r>
                        <a:rPr lang="en-US" sz="2000" dirty="0" err="1">
                          <a:solidFill>
                            <a:srgbClr val="000000"/>
                          </a:solidFill>
                          <a:latin typeface="Calibri" panose="020F0502020204030204" pitchFamily="34" charset="0"/>
                          <a:cs typeface="Calibri" panose="020F0502020204030204" pitchFamily="34" charset="0"/>
                        </a:rPr>
                        <a:t>Perbedaan</a:t>
                      </a:r>
                      <a:endParaRPr lang="en-US" sz="2000" dirty="0">
                        <a:solidFill>
                          <a:srgbClr val="000000"/>
                        </a:solidFill>
                        <a:latin typeface="Calibri" panose="020F0502020204030204" pitchFamily="34" charset="0"/>
                        <a:cs typeface="Calibri" panose="020F0502020204030204" pitchFamily="34" charset="0"/>
                      </a:endParaRPr>
                    </a:p>
                  </a:txBody>
                  <a:tcPr marL="121920" marR="121920" marT="60960" marB="60960" anchor="ctr"/>
                </a:tc>
                <a:tc>
                  <a:txBody>
                    <a:bodyPr/>
                    <a:lstStyle/>
                    <a:p>
                      <a:pPr algn="ctr"/>
                      <a:r>
                        <a:rPr lang="en-US" sz="2000">
                          <a:solidFill>
                            <a:srgbClr val="000000"/>
                          </a:solidFill>
                          <a:latin typeface="Calibri" panose="020F0502020204030204" pitchFamily="34" charset="0"/>
                          <a:cs typeface="Calibri" panose="020F0502020204030204" pitchFamily="34" charset="0"/>
                          <a:sym typeface="Symbol" panose="05050102010706020507" pitchFamily="18" charset="2"/>
                        </a:rPr>
                        <a:t></a:t>
                      </a:r>
                      <a:endParaRPr lang="en-US" sz="2000" dirty="0">
                        <a:solidFill>
                          <a:srgbClr val="000000"/>
                        </a:solidFill>
                        <a:latin typeface="Calibri" panose="020F0502020204030204" pitchFamily="34" charset="0"/>
                        <a:cs typeface="Calibri" panose="020F0502020204030204" pitchFamily="34" charset="0"/>
                      </a:endParaRPr>
                    </a:p>
                  </a:txBody>
                  <a:tcPr marL="121920" marR="121920" marT="60960" marB="6096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Symbol" panose="05050102010706020507" pitchFamily="18" charset="2"/>
                        </a:rPr>
                        <a:t></a:t>
                      </a: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Arial"/>
                      </a:endParaRPr>
                    </a:p>
                  </a:txBody>
                  <a:tcPr marL="121920" marR="121920" marT="60960" marB="6096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Symbol" panose="05050102010706020507" pitchFamily="18" charset="2"/>
                        </a:rPr>
                        <a:t></a:t>
                      </a: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Arial"/>
                      </a:endParaRPr>
                    </a:p>
                  </a:txBody>
                  <a:tcPr marL="121920" marR="121920" marT="60960" marB="6096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Symbol" panose="05050102010706020507" pitchFamily="18" charset="2"/>
                        </a:rPr>
                        <a:t></a:t>
                      </a: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Arial"/>
                      </a:endParaRPr>
                    </a:p>
                  </a:txBody>
                  <a:tcPr marL="121920" marR="121920" marT="60960" marB="60960" anchor="ctr"/>
                </a:tc>
                <a:extLst>
                  <a:ext uri="{0D108BD9-81ED-4DB2-BD59-A6C34878D82A}">
                    <a16:rowId xmlns:a16="http://schemas.microsoft.com/office/drawing/2014/main" val="10002"/>
                  </a:ext>
                </a:extLst>
              </a:tr>
              <a:tr h="592691">
                <a:tc>
                  <a:txBody>
                    <a:bodyPr/>
                    <a:lstStyle/>
                    <a:p>
                      <a:pPr algn="ctr"/>
                      <a:r>
                        <a:rPr lang="en-US" sz="2000" dirty="0" err="1">
                          <a:solidFill>
                            <a:srgbClr val="000000"/>
                          </a:solidFill>
                          <a:latin typeface="Calibri" panose="020F0502020204030204" pitchFamily="34" charset="0"/>
                          <a:cs typeface="Calibri" panose="020F0502020204030204" pitchFamily="34" charset="0"/>
                        </a:rPr>
                        <a:t>Peringkat</a:t>
                      </a:r>
                      <a:endParaRPr lang="en-US" sz="2000" dirty="0">
                        <a:solidFill>
                          <a:srgbClr val="000000"/>
                        </a:solidFill>
                        <a:latin typeface="Calibri" panose="020F0502020204030204" pitchFamily="34" charset="0"/>
                        <a:cs typeface="Calibri" panose="020F0502020204030204" pitchFamily="34" charset="0"/>
                      </a:endParaRPr>
                    </a:p>
                  </a:txBody>
                  <a:tcPr marL="121920" marR="121920" marT="60960" marB="60960" anchor="ctr"/>
                </a:tc>
                <a:tc>
                  <a:txBody>
                    <a:bodyPr/>
                    <a:lstStyle/>
                    <a:p>
                      <a:pPr algn="ctr"/>
                      <a:endParaRPr lang="en-US" sz="2000" dirty="0">
                        <a:solidFill>
                          <a:srgbClr val="000000"/>
                        </a:solidFill>
                        <a:latin typeface="Calibri" panose="020F0502020204030204" pitchFamily="34" charset="0"/>
                        <a:cs typeface="Calibri" panose="020F0502020204030204" pitchFamily="34" charset="0"/>
                      </a:endParaRPr>
                    </a:p>
                  </a:txBody>
                  <a:tcPr marL="121920" marR="121920" marT="60960" marB="6096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Symbol" panose="05050102010706020507" pitchFamily="18" charset="2"/>
                        </a:rPr>
                        <a:t></a:t>
                      </a: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Arial"/>
                      </a:endParaRPr>
                    </a:p>
                  </a:txBody>
                  <a:tcPr marL="121920" marR="121920" marT="60960" marB="6096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Symbol" panose="05050102010706020507" pitchFamily="18" charset="2"/>
                        </a:rPr>
                        <a:t></a:t>
                      </a: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Arial"/>
                      </a:endParaRPr>
                    </a:p>
                  </a:txBody>
                  <a:tcPr marL="121920" marR="121920" marT="60960" marB="6096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Symbol" panose="05050102010706020507" pitchFamily="18" charset="2"/>
                        </a:rPr>
                        <a:t></a:t>
                      </a: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Arial"/>
                      </a:endParaRPr>
                    </a:p>
                  </a:txBody>
                  <a:tcPr marL="121920" marR="121920" marT="60960" marB="60960" anchor="ctr"/>
                </a:tc>
                <a:extLst>
                  <a:ext uri="{0D108BD9-81ED-4DB2-BD59-A6C34878D82A}">
                    <a16:rowId xmlns:a16="http://schemas.microsoft.com/office/drawing/2014/main" val="10003"/>
                  </a:ext>
                </a:extLst>
              </a:tr>
              <a:tr h="772160">
                <a:tc>
                  <a:txBody>
                    <a:bodyPr/>
                    <a:lstStyle/>
                    <a:p>
                      <a:pPr algn="ctr"/>
                      <a:r>
                        <a:rPr lang="en-US" sz="2000" err="1">
                          <a:solidFill>
                            <a:srgbClr val="000000"/>
                          </a:solidFill>
                          <a:latin typeface="Calibri" panose="020F0502020204030204" pitchFamily="34" charset="0"/>
                          <a:cs typeface="Calibri" panose="020F0502020204030204" pitchFamily="34" charset="0"/>
                        </a:rPr>
                        <a:t>Jarak</a:t>
                      </a:r>
                      <a:r>
                        <a:rPr lang="en-US" sz="2000">
                          <a:solidFill>
                            <a:srgbClr val="000000"/>
                          </a:solidFill>
                          <a:latin typeface="Calibri" panose="020F0502020204030204" pitchFamily="34" charset="0"/>
                          <a:cs typeface="Calibri" panose="020F0502020204030204" pitchFamily="34" charset="0"/>
                        </a:rPr>
                        <a:t> sama /</a:t>
                      </a:r>
                      <a:r>
                        <a:rPr lang="en-US" sz="2000" dirty="0" err="1">
                          <a:solidFill>
                            <a:srgbClr val="000000"/>
                          </a:solidFill>
                          <a:latin typeface="Calibri" panose="020F0502020204030204" pitchFamily="34" charset="0"/>
                          <a:cs typeface="Calibri" panose="020F0502020204030204" pitchFamily="34" charset="0"/>
                        </a:rPr>
                        <a:t>diketahui</a:t>
                      </a:r>
                      <a:endParaRPr lang="en-US" sz="2000" dirty="0">
                        <a:solidFill>
                          <a:srgbClr val="000000"/>
                        </a:solidFill>
                        <a:latin typeface="Calibri" panose="020F0502020204030204" pitchFamily="34" charset="0"/>
                        <a:cs typeface="Calibri" panose="020F0502020204030204" pitchFamily="34" charset="0"/>
                      </a:endParaRPr>
                    </a:p>
                  </a:txBody>
                  <a:tcPr marL="121920" marR="121920" marT="60960" marB="60960" anchor="ctr"/>
                </a:tc>
                <a:tc>
                  <a:txBody>
                    <a:bodyPr/>
                    <a:lstStyle/>
                    <a:p>
                      <a:pPr algn="ctr"/>
                      <a:endParaRPr lang="en-US" sz="2000" dirty="0">
                        <a:solidFill>
                          <a:srgbClr val="000000"/>
                        </a:solidFill>
                        <a:latin typeface="Calibri" panose="020F0502020204030204" pitchFamily="34" charset="0"/>
                        <a:cs typeface="Calibri" panose="020F0502020204030204" pitchFamily="34" charset="0"/>
                      </a:endParaRPr>
                    </a:p>
                  </a:txBody>
                  <a:tcPr marL="121920" marR="121920" marT="60960" marB="60960" anchor="ctr"/>
                </a:tc>
                <a:tc>
                  <a:txBody>
                    <a:bodyPr/>
                    <a:lstStyle/>
                    <a:p>
                      <a:pPr algn="ctr"/>
                      <a:endParaRPr lang="en-US" sz="2000" dirty="0">
                        <a:solidFill>
                          <a:srgbClr val="000000"/>
                        </a:solidFill>
                        <a:latin typeface="Calibri" panose="020F0502020204030204" pitchFamily="34" charset="0"/>
                        <a:cs typeface="Calibri" panose="020F0502020204030204" pitchFamily="34" charset="0"/>
                      </a:endParaRPr>
                    </a:p>
                  </a:txBody>
                  <a:tcPr marL="121920" marR="121920" marT="60960" marB="6096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Symbol" panose="05050102010706020507" pitchFamily="18" charset="2"/>
                        </a:rPr>
                        <a:t></a:t>
                      </a: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Arial"/>
                      </a:endParaRPr>
                    </a:p>
                  </a:txBody>
                  <a:tcPr marL="121920" marR="121920" marT="60960" marB="6096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Symbol" panose="05050102010706020507" pitchFamily="18" charset="2"/>
                        </a:rPr>
                        <a:t></a:t>
                      </a: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Arial"/>
                      </a:endParaRPr>
                    </a:p>
                  </a:txBody>
                  <a:tcPr marL="121920" marR="121920" marT="60960" marB="60960" anchor="ctr"/>
                </a:tc>
                <a:extLst>
                  <a:ext uri="{0D108BD9-81ED-4DB2-BD59-A6C34878D82A}">
                    <a16:rowId xmlns:a16="http://schemas.microsoft.com/office/drawing/2014/main" val="10004"/>
                  </a:ext>
                </a:extLst>
              </a:tr>
              <a:tr h="496135">
                <a:tc>
                  <a:txBody>
                    <a:bodyPr/>
                    <a:lstStyle/>
                    <a:p>
                      <a:pPr algn="ctr"/>
                      <a:r>
                        <a:rPr lang="en-US" sz="2000" dirty="0" err="1">
                          <a:solidFill>
                            <a:srgbClr val="000000"/>
                          </a:solidFill>
                          <a:latin typeface="Calibri" panose="020F0502020204030204" pitchFamily="34" charset="0"/>
                          <a:cs typeface="Calibri" panose="020F0502020204030204" pitchFamily="34" charset="0"/>
                        </a:rPr>
                        <a:t>Operasi</a:t>
                      </a:r>
                      <a:r>
                        <a:rPr lang="en-US" sz="2000" dirty="0">
                          <a:solidFill>
                            <a:srgbClr val="000000"/>
                          </a:solidFill>
                          <a:latin typeface="Calibri" panose="020F0502020204030204" pitchFamily="34" charset="0"/>
                          <a:cs typeface="Calibri" panose="020F0502020204030204" pitchFamily="34" charset="0"/>
                        </a:rPr>
                        <a:t> </a:t>
                      </a:r>
                      <a:r>
                        <a:rPr lang="en-US" sz="2000" dirty="0" err="1">
                          <a:solidFill>
                            <a:srgbClr val="000000"/>
                          </a:solidFill>
                          <a:latin typeface="Calibri" panose="020F0502020204030204" pitchFamily="34" charset="0"/>
                          <a:cs typeface="Calibri" panose="020F0502020204030204" pitchFamily="34" charset="0"/>
                        </a:rPr>
                        <a:t>Matematik</a:t>
                      </a:r>
                      <a:endParaRPr lang="en-US" sz="2000" dirty="0">
                        <a:solidFill>
                          <a:srgbClr val="000000"/>
                        </a:solidFill>
                        <a:latin typeface="Calibri" panose="020F0502020204030204" pitchFamily="34" charset="0"/>
                        <a:cs typeface="Calibri" panose="020F0502020204030204" pitchFamily="34" charset="0"/>
                      </a:endParaRPr>
                    </a:p>
                  </a:txBody>
                  <a:tcPr marL="121920" marR="121920" marT="60960" marB="60960" anchor="ctr"/>
                </a:tc>
                <a:tc>
                  <a:txBody>
                    <a:bodyPr/>
                    <a:lstStyle/>
                    <a:p>
                      <a:pPr algn="ctr"/>
                      <a:endParaRPr lang="en-US" sz="2000" dirty="0">
                        <a:solidFill>
                          <a:srgbClr val="000000"/>
                        </a:solidFill>
                        <a:latin typeface="Calibri" panose="020F0502020204030204" pitchFamily="34" charset="0"/>
                        <a:cs typeface="Calibri" panose="020F0502020204030204" pitchFamily="34" charset="0"/>
                      </a:endParaRPr>
                    </a:p>
                  </a:txBody>
                  <a:tcPr marL="121920" marR="121920" marT="60960" marB="60960" anchor="ctr"/>
                </a:tc>
                <a:tc>
                  <a:txBody>
                    <a:bodyPr/>
                    <a:lstStyle/>
                    <a:p>
                      <a:pPr algn="ctr"/>
                      <a:endParaRPr lang="en-US" sz="2000" dirty="0">
                        <a:solidFill>
                          <a:srgbClr val="000000"/>
                        </a:solidFill>
                        <a:latin typeface="Calibri" panose="020F0502020204030204" pitchFamily="34" charset="0"/>
                        <a:cs typeface="Calibri" panose="020F0502020204030204" pitchFamily="34" charset="0"/>
                      </a:endParaRPr>
                    </a:p>
                  </a:txBody>
                  <a:tcPr marL="121920" marR="121920" marT="60960" marB="6096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Symbol" panose="05050102010706020507" pitchFamily="18" charset="2"/>
                        </a:rPr>
                        <a:t></a:t>
                      </a: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Arial"/>
                      </a:endParaRPr>
                    </a:p>
                  </a:txBody>
                  <a:tcPr marL="121920" marR="121920" marT="60960" marB="6096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Symbol" panose="05050102010706020507" pitchFamily="18" charset="2"/>
                        </a:rPr>
                        <a:t></a:t>
                      </a: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Arial"/>
                      </a:endParaRPr>
                    </a:p>
                  </a:txBody>
                  <a:tcPr marL="121920" marR="121920" marT="60960" marB="60960" anchor="ctr"/>
                </a:tc>
                <a:extLst>
                  <a:ext uri="{0D108BD9-81ED-4DB2-BD59-A6C34878D82A}">
                    <a16:rowId xmlns:a16="http://schemas.microsoft.com/office/drawing/2014/main" val="10005"/>
                  </a:ext>
                </a:extLst>
              </a:tr>
              <a:tr h="818624">
                <a:tc>
                  <a:txBody>
                    <a:bodyPr/>
                    <a:lstStyle/>
                    <a:p>
                      <a:pPr algn="ctr"/>
                      <a:r>
                        <a:rPr lang="en-US" sz="2000" dirty="0" err="1">
                          <a:solidFill>
                            <a:srgbClr val="000000"/>
                          </a:solidFill>
                          <a:latin typeface="Calibri" panose="020F0502020204030204" pitchFamily="34" charset="0"/>
                          <a:cs typeface="Calibri" panose="020F0502020204030204" pitchFamily="34" charset="0"/>
                        </a:rPr>
                        <a:t>Nol</a:t>
                      </a:r>
                      <a:r>
                        <a:rPr lang="en-US" sz="2000" dirty="0">
                          <a:solidFill>
                            <a:srgbClr val="000000"/>
                          </a:solidFill>
                          <a:latin typeface="Calibri" panose="020F0502020204030204" pitchFamily="34" charset="0"/>
                          <a:cs typeface="Calibri" panose="020F0502020204030204" pitchFamily="34" charset="0"/>
                        </a:rPr>
                        <a:t> </a:t>
                      </a:r>
                      <a:r>
                        <a:rPr lang="en-US" sz="2000" dirty="0" err="1">
                          <a:solidFill>
                            <a:srgbClr val="000000"/>
                          </a:solidFill>
                          <a:latin typeface="Calibri" panose="020F0502020204030204" pitchFamily="34" charset="0"/>
                          <a:cs typeface="Calibri" panose="020F0502020204030204" pitchFamily="34" charset="0"/>
                        </a:rPr>
                        <a:t>absolut</a:t>
                      </a:r>
                      <a:endParaRPr lang="en-US" sz="2000" dirty="0">
                        <a:solidFill>
                          <a:srgbClr val="000000"/>
                        </a:solidFill>
                        <a:latin typeface="Calibri" panose="020F0502020204030204" pitchFamily="34" charset="0"/>
                        <a:cs typeface="Calibri" panose="020F0502020204030204" pitchFamily="34" charset="0"/>
                      </a:endParaRPr>
                    </a:p>
                  </a:txBody>
                  <a:tcPr marL="121920" marR="121920" marT="60960" marB="60960" anchor="ctr"/>
                </a:tc>
                <a:tc>
                  <a:txBody>
                    <a:bodyPr/>
                    <a:lstStyle/>
                    <a:p>
                      <a:pPr algn="ctr"/>
                      <a:endParaRPr lang="en-US" sz="2000" dirty="0">
                        <a:solidFill>
                          <a:srgbClr val="000000"/>
                        </a:solidFill>
                        <a:latin typeface="Calibri" panose="020F0502020204030204" pitchFamily="34" charset="0"/>
                        <a:cs typeface="Calibri" panose="020F0502020204030204" pitchFamily="34" charset="0"/>
                      </a:endParaRPr>
                    </a:p>
                  </a:txBody>
                  <a:tcPr marL="121920" marR="121920" marT="60960" marB="60960" anchor="ctr"/>
                </a:tc>
                <a:tc>
                  <a:txBody>
                    <a:bodyPr/>
                    <a:lstStyle/>
                    <a:p>
                      <a:pPr algn="ctr"/>
                      <a:endParaRPr lang="en-US" sz="2000" dirty="0">
                        <a:solidFill>
                          <a:srgbClr val="000000"/>
                        </a:solidFill>
                        <a:latin typeface="Calibri" panose="020F0502020204030204" pitchFamily="34" charset="0"/>
                        <a:cs typeface="Calibri" panose="020F0502020204030204" pitchFamily="34" charset="0"/>
                      </a:endParaRPr>
                    </a:p>
                  </a:txBody>
                  <a:tcPr marL="121920" marR="121920" marT="60960" marB="6096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dirty="0">
                        <a:solidFill>
                          <a:srgbClr val="000000"/>
                        </a:solidFill>
                        <a:latin typeface="Calibri" panose="020F0502020204030204" pitchFamily="34" charset="0"/>
                        <a:cs typeface="Calibri" panose="020F0502020204030204" pitchFamily="34" charset="0"/>
                      </a:endParaRPr>
                    </a:p>
                  </a:txBody>
                  <a:tcPr marL="121920" marR="121920" marT="60960" marB="6096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Symbol" panose="05050102010706020507" pitchFamily="18" charset="2"/>
                        </a:rPr>
                        <a:t></a:t>
                      </a:r>
                      <a:endPar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Arial"/>
                      </a:endParaRPr>
                    </a:p>
                  </a:txBody>
                  <a:tcPr marL="121920" marR="121920" marT="60960" marB="6096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487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Tipe data berdasarkan Waktunya</a:t>
            </a:r>
          </a:p>
        </p:txBody>
      </p:sp>
      <p:sp>
        <p:nvSpPr>
          <p:cNvPr id="3" name="Content Placeholder 2"/>
          <p:cNvSpPr>
            <a:spLocks noGrp="1"/>
          </p:cNvSpPr>
          <p:nvPr>
            <p:ph idx="1"/>
          </p:nvPr>
        </p:nvSpPr>
        <p:spPr/>
        <p:txBody>
          <a:bodyPr/>
          <a:lstStyle/>
          <a:p>
            <a:r>
              <a:rPr lang="en-ID" b="1"/>
              <a:t>Data Cross Section</a:t>
            </a:r>
          </a:p>
          <a:p>
            <a:pPr lvl="1"/>
            <a:r>
              <a:rPr lang="en-ID"/>
              <a:t>Data cross-section adalah data yang menunjukkan titik waktu tertentu.</a:t>
            </a:r>
          </a:p>
          <a:p>
            <a:pPr lvl="1"/>
            <a:r>
              <a:rPr lang="en-ID"/>
              <a:t>Contohnya laporan keuangan per 31 Desember 2020, data pelanggan PT. Data Indah bulan mei 2004, dan lain sebagainya.</a:t>
            </a:r>
          </a:p>
          <a:p>
            <a:r>
              <a:rPr lang="en-ID" b="1"/>
              <a:t>Data Time Series / Berkala</a:t>
            </a:r>
          </a:p>
          <a:p>
            <a:pPr lvl="1"/>
            <a:r>
              <a:rPr lang="en-ID"/>
              <a:t>Data berkala adalah data yang datanya menggambarkan sesuatu dari waktu ke waktu atau periode secara historis. </a:t>
            </a:r>
          </a:p>
          <a:p>
            <a:pPr lvl="1"/>
            <a:r>
              <a:rPr lang="en-ID"/>
              <a:t>Contoh data time series adalah data perkembangan nilai tukar dollar amerika terhadap rupiah tahun 2016 - 2020</a:t>
            </a:r>
          </a:p>
        </p:txBody>
      </p:sp>
    </p:spTree>
    <p:extLst>
      <p:ext uri="{BB962C8B-B14F-4D97-AF65-F5344CB8AC3E}">
        <p14:creationId xmlns:p14="http://schemas.microsoft.com/office/powerpoint/2010/main" val="2543580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Model Data</a:t>
            </a:r>
          </a:p>
        </p:txBody>
      </p:sp>
      <p:pic>
        <p:nvPicPr>
          <p:cNvPr id="4" name="Content Placeholder 3"/>
          <p:cNvPicPr>
            <a:picLocks noGrp="1" noChangeAspect="1"/>
          </p:cNvPicPr>
          <p:nvPr>
            <p:ph idx="1"/>
          </p:nvPr>
        </p:nvPicPr>
        <p:blipFill>
          <a:blip r:embed="rId2"/>
          <a:stretch>
            <a:fillRect/>
          </a:stretch>
        </p:blipFill>
        <p:spPr>
          <a:xfrm>
            <a:off x="905167" y="1772816"/>
            <a:ext cx="4134062" cy="1676486"/>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905167" y="4142375"/>
            <a:ext cx="4124829" cy="2331206"/>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6240016" y="2247086"/>
            <a:ext cx="4608512" cy="3790578"/>
          </a:xfrm>
          <a:prstGeom prst="rect">
            <a:avLst/>
          </a:prstGeom>
          <a:ln>
            <a:solidFill>
              <a:schemeClr val="accent1"/>
            </a:solidFill>
          </a:ln>
        </p:spPr>
      </p:pic>
      <p:sp>
        <p:nvSpPr>
          <p:cNvPr id="7" name="TextBox 6"/>
          <p:cNvSpPr txBox="1"/>
          <p:nvPr/>
        </p:nvSpPr>
        <p:spPr>
          <a:xfrm>
            <a:off x="407368" y="2420888"/>
            <a:ext cx="1195712" cy="461665"/>
          </a:xfrm>
          <a:prstGeom prst="rect">
            <a:avLst/>
          </a:prstGeom>
          <a:solidFill>
            <a:schemeClr val="accent2">
              <a:lumMod val="20000"/>
              <a:lumOff val="80000"/>
            </a:schemeClr>
          </a:solidFill>
        </p:spPr>
        <p:txBody>
          <a:bodyPr wrap="none" rtlCol="0">
            <a:spAutoFit/>
          </a:bodyPr>
          <a:lstStyle/>
          <a:p>
            <a:r>
              <a:rPr lang="en-ID" sz="2400">
                <a:solidFill>
                  <a:srgbClr val="000000"/>
                </a:solidFill>
              </a:rPr>
              <a:t>Tabular</a:t>
            </a:r>
          </a:p>
        </p:txBody>
      </p:sp>
      <p:sp>
        <p:nvSpPr>
          <p:cNvPr id="8" name="TextBox 7"/>
          <p:cNvSpPr txBox="1"/>
          <p:nvPr/>
        </p:nvSpPr>
        <p:spPr>
          <a:xfrm>
            <a:off x="407368" y="5077145"/>
            <a:ext cx="2375971" cy="461665"/>
          </a:xfrm>
          <a:prstGeom prst="rect">
            <a:avLst/>
          </a:prstGeom>
          <a:solidFill>
            <a:schemeClr val="accent2">
              <a:lumMod val="20000"/>
              <a:lumOff val="80000"/>
            </a:schemeClr>
          </a:solidFill>
        </p:spPr>
        <p:txBody>
          <a:bodyPr wrap="none" rtlCol="0">
            <a:spAutoFit/>
          </a:bodyPr>
          <a:lstStyle/>
          <a:p>
            <a:r>
              <a:rPr lang="en-ID" sz="2400">
                <a:solidFill>
                  <a:srgbClr val="000000"/>
                </a:solidFill>
              </a:rPr>
              <a:t>Graph / Jejaring</a:t>
            </a:r>
          </a:p>
        </p:txBody>
      </p:sp>
      <p:sp>
        <p:nvSpPr>
          <p:cNvPr id="9" name="TextBox 8"/>
          <p:cNvSpPr txBox="1"/>
          <p:nvPr/>
        </p:nvSpPr>
        <p:spPr>
          <a:xfrm>
            <a:off x="5663952" y="2780928"/>
            <a:ext cx="3128421" cy="461665"/>
          </a:xfrm>
          <a:prstGeom prst="rect">
            <a:avLst/>
          </a:prstGeom>
          <a:solidFill>
            <a:schemeClr val="accent2">
              <a:lumMod val="20000"/>
              <a:lumOff val="80000"/>
            </a:schemeClr>
          </a:solidFill>
        </p:spPr>
        <p:txBody>
          <a:bodyPr wrap="none" rtlCol="0">
            <a:spAutoFit/>
          </a:bodyPr>
          <a:lstStyle/>
          <a:p>
            <a:r>
              <a:rPr lang="en-ID" sz="2400">
                <a:solidFill>
                  <a:srgbClr val="000000"/>
                </a:solidFill>
              </a:rPr>
              <a:t>Sekuens / Timeseries</a:t>
            </a:r>
          </a:p>
        </p:txBody>
      </p:sp>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83DBE05A-58BA-4BBF-6B22-1640577BC969}"/>
                  </a:ext>
                </a:extLst>
              </p14:cNvPr>
              <p14:cNvContentPartPr/>
              <p14:nvPr/>
            </p14:nvContentPartPr>
            <p14:xfrm>
              <a:off x="2971440" y="2254680"/>
              <a:ext cx="2139480" cy="3245040"/>
            </p14:xfrm>
          </p:contentPart>
        </mc:Choice>
        <mc:Fallback>
          <p:pic>
            <p:nvPicPr>
              <p:cNvPr id="3" name="Ink 2">
                <a:extLst>
                  <a:ext uri="{FF2B5EF4-FFF2-40B4-BE49-F238E27FC236}">
                    <a16:creationId xmlns:a16="http://schemas.microsoft.com/office/drawing/2014/main" id="{83DBE05A-58BA-4BBF-6B22-1640577BC969}"/>
                  </a:ext>
                </a:extLst>
              </p:cNvPr>
              <p:cNvPicPr/>
              <p:nvPr/>
            </p:nvPicPr>
            <p:blipFill>
              <a:blip r:embed="rId6"/>
              <a:stretch>
                <a:fillRect/>
              </a:stretch>
            </p:blipFill>
            <p:spPr>
              <a:xfrm>
                <a:off x="2962080" y="2245320"/>
                <a:ext cx="2158200" cy="3263760"/>
              </a:xfrm>
              <a:prstGeom prst="rect">
                <a:avLst/>
              </a:prstGeom>
            </p:spPr>
          </p:pic>
        </mc:Fallback>
      </mc:AlternateContent>
    </p:spTree>
    <p:extLst>
      <p:ext uri="{BB962C8B-B14F-4D97-AF65-F5344CB8AC3E}">
        <p14:creationId xmlns:p14="http://schemas.microsoft.com/office/powerpoint/2010/main" val="1442335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Pemahaman Data (1)</a:t>
            </a:r>
          </a:p>
        </p:txBody>
      </p:sp>
      <p:sp>
        <p:nvSpPr>
          <p:cNvPr id="3" name="Content Placeholder 2"/>
          <p:cNvSpPr>
            <a:spLocks noGrp="1"/>
          </p:cNvSpPr>
          <p:nvPr>
            <p:ph idx="1"/>
          </p:nvPr>
        </p:nvSpPr>
        <p:spPr>
          <a:xfrm>
            <a:off x="609600" y="1371600"/>
            <a:ext cx="10972800" cy="3137520"/>
          </a:xfrm>
        </p:spPr>
        <p:txBody>
          <a:bodyPr/>
          <a:lstStyle/>
          <a:p>
            <a:r>
              <a:rPr lang="en-ID"/>
              <a:t>Pemahaman terhadap </a:t>
            </a:r>
            <a:r>
              <a:rPr lang="en-ID" b="1"/>
              <a:t>tipe data </a:t>
            </a:r>
            <a:r>
              <a:rPr lang="en-ID"/>
              <a:t>dari setiap atribut / kolom</a:t>
            </a:r>
          </a:p>
        </p:txBody>
      </p:sp>
      <p:pic>
        <p:nvPicPr>
          <p:cNvPr id="5" name="Picture 4"/>
          <p:cNvPicPr>
            <a:picLocks noChangeAspect="1"/>
          </p:cNvPicPr>
          <p:nvPr/>
        </p:nvPicPr>
        <p:blipFill>
          <a:blip r:embed="rId2"/>
          <a:stretch>
            <a:fillRect/>
          </a:stretch>
        </p:blipFill>
        <p:spPr>
          <a:xfrm>
            <a:off x="1055440" y="2204864"/>
            <a:ext cx="10279738" cy="1584176"/>
          </a:xfrm>
          <a:prstGeom prst="rect">
            <a:avLst/>
          </a:prstGeom>
        </p:spPr>
      </p:pic>
      <p:pic>
        <p:nvPicPr>
          <p:cNvPr id="6" name="Picture 5"/>
          <p:cNvPicPr>
            <a:picLocks noChangeAspect="1"/>
          </p:cNvPicPr>
          <p:nvPr/>
        </p:nvPicPr>
        <p:blipFill>
          <a:blip r:embed="rId3"/>
          <a:stretch>
            <a:fillRect/>
          </a:stretch>
        </p:blipFill>
        <p:spPr>
          <a:xfrm>
            <a:off x="3647728" y="3933056"/>
            <a:ext cx="2520280" cy="2621092"/>
          </a:xfrm>
          <a:prstGeom prst="rect">
            <a:avLst/>
          </a:prstGeom>
          <a:ln>
            <a:solidFill>
              <a:schemeClr val="accent1"/>
            </a:solidFill>
          </a:ln>
        </p:spPr>
      </p:pic>
      <p:sp>
        <p:nvSpPr>
          <p:cNvPr id="7" name="TextBox 6"/>
          <p:cNvSpPr txBox="1"/>
          <p:nvPr/>
        </p:nvSpPr>
        <p:spPr>
          <a:xfrm>
            <a:off x="1055440" y="5014207"/>
            <a:ext cx="2398221" cy="461665"/>
          </a:xfrm>
          <a:prstGeom prst="rect">
            <a:avLst/>
          </a:prstGeom>
          <a:solidFill>
            <a:schemeClr val="accent2">
              <a:lumMod val="20000"/>
              <a:lumOff val="80000"/>
            </a:schemeClr>
          </a:solidFill>
        </p:spPr>
        <p:txBody>
          <a:bodyPr wrap="none" rtlCol="0">
            <a:spAutoFit/>
          </a:bodyPr>
          <a:lstStyle/>
          <a:p>
            <a:r>
              <a:rPr lang="en-ID" sz="2400">
                <a:solidFill>
                  <a:srgbClr val="000000"/>
                </a:solidFill>
              </a:rPr>
              <a:t>Tipe data atribut</a:t>
            </a:r>
          </a:p>
        </p:txBody>
      </p: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93103580-1320-FAB8-0EDC-50CD72B9DB77}"/>
                  </a:ext>
                </a:extLst>
              </p14:cNvPr>
              <p14:cNvContentPartPr/>
              <p14:nvPr/>
            </p14:nvContentPartPr>
            <p14:xfrm>
              <a:off x="2190600" y="2559960"/>
              <a:ext cx="4798800" cy="3881880"/>
            </p14:xfrm>
          </p:contentPart>
        </mc:Choice>
        <mc:Fallback>
          <p:pic>
            <p:nvPicPr>
              <p:cNvPr id="4" name="Ink 3">
                <a:extLst>
                  <a:ext uri="{FF2B5EF4-FFF2-40B4-BE49-F238E27FC236}">
                    <a16:creationId xmlns:a16="http://schemas.microsoft.com/office/drawing/2014/main" id="{93103580-1320-FAB8-0EDC-50CD72B9DB77}"/>
                  </a:ext>
                </a:extLst>
              </p:cNvPr>
              <p:cNvPicPr/>
              <p:nvPr/>
            </p:nvPicPr>
            <p:blipFill>
              <a:blip r:embed="rId5"/>
              <a:stretch>
                <a:fillRect/>
              </a:stretch>
            </p:blipFill>
            <p:spPr>
              <a:xfrm>
                <a:off x="2181240" y="2550600"/>
                <a:ext cx="4817520" cy="3900600"/>
              </a:xfrm>
              <a:prstGeom prst="rect">
                <a:avLst/>
              </a:prstGeom>
            </p:spPr>
          </p:pic>
        </mc:Fallback>
      </mc:AlternateContent>
    </p:spTree>
    <p:extLst>
      <p:ext uri="{BB962C8B-B14F-4D97-AF65-F5344CB8AC3E}">
        <p14:creationId xmlns:p14="http://schemas.microsoft.com/office/powerpoint/2010/main" val="3216762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Pemahaman Data (2)</a:t>
            </a:r>
          </a:p>
        </p:txBody>
      </p:sp>
      <p:sp>
        <p:nvSpPr>
          <p:cNvPr id="3" name="Content Placeholder 2"/>
          <p:cNvSpPr>
            <a:spLocks noGrp="1"/>
          </p:cNvSpPr>
          <p:nvPr>
            <p:ph idx="1"/>
          </p:nvPr>
        </p:nvSpPr>
        <p:spPr/>
        <p:txBody>
          <a:bodyPr/>
          <a:lstStyle/>
          <a:p>
            <a:r>
              <a:rPr lang="en-ID"/>
              <a:t>Statistik deskriptif data:</a:t>
            </a:r>
          </a:p>
          <a:p>
            <a:pPr lvl="1"/>
            <a:r>
              <a:rPr lang="en-ID"/>
              <a:t>banyaknya data (</a:t>
            </a:r>
            <a:r>
              <a:rPr lang="en-ID" b="1"/>
              <a:t>count</a:t>
            </a:r>
            <a:r>
              <a:rPr lang="en-ID"/>
              <a:t>), </a:t>
            </a:r>
          </a:p>
          <a:p>
            <a:pPr lvl="1"/>
            <a:r>
              <a:rPr lang="en-ID"/>
              <a:t>rerata aritmetik (</a:t>
            </a:r>
            <a:r>
              <a:rPr lang="en-ID" b="1"/>
              <a:t>mean</a:t>
            </a:r>
            <a:r>
              <a:rPr lang="en-ID"/>
              <a:t>), </a:t>
            </a:r>
          </a:p>
          <a:p>
            <a:pPr lvl="1"/>
            <a:r>
              <a:rPr lang="en-ID"/>
              <a:t>simpangan baku (</a:t>
            </a:r>
            <a:r>
              <a:rPr lang="en-ID" b="1"/>
              <a:t>std</a:t>
            </a:r>
            <a:r>
              <a:rPr lang="en-ID"/>
              <a:t>), </a:t>
            </a:r>
          </a:p>
          <a:p>
            <a:pPr lvl="1"/>
            <a:r>
              <a:rPr lang="en-ID"/>
              <a:t>nilai terkecil (</a:t>
            </a:r>
            <a:r>
              <a:rPr lang="en-ID" b="1"/>
              <a:t>min</a:t>
            </a:r>
            <a:r>
              <a:rPr lang="en-ID"/>
              <a:t>),</a:t>
            </a:r>
          </a:p>
          <a:p>
            <a:pPr lvl="1"/>
            <a:r>
              <a:rPr lang="en-ID"/>
              <a:t>kuartil pertama (</a:t>
            </a:r>
            <a:r>
              <a:rPr lang="en-ID" b="1"/>
              <a:t>25%</a:t>
            </a:r>
            <a:r>
              <a:rPr lang="en-ID"/>
              <a:t>), </a:t>
            </a:r>
          </a:p>
          <a:p>
            <a:pPr lvl="1"/>
            <a:r>
              <a:rPr lang="en-ID"/>
              <a:t>kuartil kedua/median (</a:t>
            </a:r>
            <a:r>
              <a:rPr lang="en-ID" b="1"/>
              <a:t>50%</a:t>
            </a:r>
            <a:r>
              <a:rPr lang="en-ID"/>
              <a:t>), </a:t>
            </a:r>
          </a:p>
          <a:p>
            <a:pPr lvl="1"/>
            <a:r>
              <a:rPr lang="en-ID"/>
              <a:t>kuartil ketiga (</a:t>
            </a:r>
            <a:r>
              <a:rPr lang="en-ID" b="1"/>
              <a:t>75%</a:t>
            </a:r>
            <a:r>
              <a:rPr lang="en-ID"/>
              <a:t>), dan </a:t>
            </a:r>
          </a:p>
          <a:p>
            <a:pPr lvl="1"/>
            <a:r>
              <a:rPr lang="en-ID"/>
              <a:t>nilai terbesar (</a:t>
            </a:r>
            <a:r>
              <a:rPr lang="en-ID" b="1"/>
              <a:t>max</a:t>
            </a:r>
            <a:r>
              <a:rPr lang="en-ID"/>
              <a:t>)</a:t>
            </a:r>
          </a:p>
        </p:txBody>
      </p:sp>
      <p:pic>
        <p:nvPicPr>
          <p:cNvPr id="4" name="Picture 3"/>
          <p:cNvPicPr>
            <a:picLocks noChangeAspect="1"/>
          </p:cNvPicPr>
          <p:nvPr/>
        </p:nvPicPr>
        <p:blipFill>
          <a:blip r:embed="rId2"/>
          <a:stretch>
            <a:fillRect/>
          </a:stretch>
        </p:blipFill>
        <p:spPr>
          <a:xfrm>
            <a:off x="5185389" y="1844824"/>
            <a:ext cx="6600211" cy="2671880"/>
          </a:xfrm>
          <a:prstGeom prst="rect">
            <a:avLst/>
          </a:prstGeom>
          <a:ln>
            <a:solidFill>
              <a:schemeClr val="accent1"/>
            </a:solidFill>
          </a:ln>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33D9A0C5-876D-D931-6C91-8950A0B166E1}"/>
                  </a:ext>
                </a:extLst>
              </p14:cNvPr>
              <p14:cNvContentPartPr/>
              <p14:nvPr/>
            </p14:nvContentPartPr>
            <p14:xfrm>
              <a:off x="3786120" y="4298400"/>
              <a:ext cx="360" cy="360"/>
            </p14:xfrm>
          </p:contentPart>
        </mc:Choice>
        <mc:Fallback>
          <p:pic>
            <p:nvPicPr>
              <p:cNvPr id="5" name="Ink 4">
                <a:extLst>
                  <a:ext uri="{FF2B5EF4-FFF2-40B4-BE49-F238E27FC236}">
                    <a16:creationId xmlns:a16="http://schemas.microsoft.com/office/drawing/2014/main" id="{33D9A0C5-876D-D931-6C91-8950A0B166E1}"/>
                  </a:ext>
                </a:extLst>
              </p:cNvPr>
              <p:cNvPicPr/>
              <p:nvPr/>
            </p:nvPicPr>
            <p:blipFill>
              <a:blip r:embed="rId4"/>
              <a:stretch>
                <a:fillRect/>
              </a:stretch>
            </p:blipFill>
            <p:spPr>
              <a:xfrm>
                <a:off x="3776760" y="4289040"/>
                <a:ext cx="19080" cy="19080"/>
              </a:xfrm>
              <a:prstGeom prst="rect">
                <a:avLst/>
              </a:prstGeom>
            </p:spPr>
          </p:pic>
        </mc:Fallback>
      </mc:AlternateContent>
    </p:spTree>
    <p:extLst>
      <p:ext uri="{BB962C8B-B14F-4D97-AF65-F5344CB8AC3E}">
        <p14:creationId xmlns:p14="http://schemas.microsoft.com/office/powerpoint/2010/main" val="2432690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id-ID" sz="2800" dirty="0"/>
              <a:t>Pertemuan </a:t>
            </a:r>
            <a:r>
              <a:rPr lang="en-US" sz="2800" dirty="0"/>
              <a:t>2</a:t>
            </a:r>
            <a:endParaRPr lang="id-ID" sz="2800" dirty="0"/>
          </a:p>
        </p:txBody>
      </p:sp>
      <p:sp>
        <p:nvSpPr>
          <p:cNvPr id="6" name="Subtitle 4"/>
          <p:cNvSpPr>
            <a:spLocks noGrp="1"/>
          </p:cNvSpPr>
          <p:nvPr>
            <p:ph type="title"/>
          </p:nvPr>
        </p:nvSpPr>
        <p:spPr>
          <a:xfrm>
            <a:off x="963084" y="4406901"/>
            <a:ext cx="10677532" cy="1362075"/>
          </a:xfrm>
        </p:spPr>
        <p:txBody>
          <a:bodyPr/>
          <a:lstStyle/>
          <a:p>
            <a:r>
              <a:rPr lang="en-US" b="1" dirty="0">
                <a:solidFill>
                  <a:schemeClr val="tx1"/>
                </a:solidFill>
              </a:rPr>
              <a:t>PEMAHAMAN DATA</a:t>
            </a:r>
            <a:endParaRPr lang="id-ID" b="1" dirty="0">
              <a:solidFill>
                <a:schemeClr val="tx1"/>
              </a:solidFill>
            </a:endParaRPr>
          </a:p>
        </p:txBody>
      </p:sp>
    </p:spTree>
    <p:extLst>
      <p:ext uri="{BB962C8B-B14F-4D97-AF65-F5344CB8AC3E}">
        <p14:creationId xmlns:p14="http://schemas.microsoft.com/office/powerpoint/2010/main" val="1297706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Statistik: </a:t>
            </a:r>
            <a:r>
              <a:rPr lang="en-ID">
                <a:solidFill>
                  <a:srgbClr val="FFFF00"/>
                </a:solidFill>
              </a:rPr>
              <a:t>Rerata (Mean)</a:t>
            </a:r>
          </a:p>
        </p:txBody>
      </p:sp>
      <p:sp>
        <p:nvSpPr>
          <p:cNvPr id="3" name="Content Placeholder 2"/>
          <p:cNvSpPr>
            <a:spLocks noGrp="1"/>
          </p:cNvSpPr>
          <p:nvPr>
            <p:ph idx="1"/>
          </p:nvPr>
        </p:nvSpPr>
        <p:spPr/>
        <p:txBody>
          <a:bodyPr/>
          <a:lstStyle/>
          <a:p>
            <a:r>
              <a:rPr lang="en-ID"/>
              <a:t>Nilai rerata sudah lazim dipahami kebanyakan orang.</a:t>
            </a:r>
          </a:p>
          <a:p>
            <a:r>
              <a:rPr lang="en-ID"/>
              <a:t>Rerata aritmetik dari sekumpulan bilangan = jumlah semua bilangan tersebut dibagi dengan banyaknya bilangan dalam kumpulan.</a:t>
            </a:r>
          </a:p>
          <a:p>
            <a:r>
              <a:rPr lang="en-ID"/>
              <a:t>Rerata merupakan salah satu ukuran pusat data (tendensi sentral) yang dapat dipakai untuk data bertipe interval dan rasio.</a:t>
            </a:r>
          </a:p>
          <a:p>
            <a:r>
              <a:rPr lang="en-ID"/>
              <a:t>Diberikan sekumpulan N buah bilangan S = {x</a:t>
            </a:r>
            <a:r>
              <a:rPr lang="en-ID" baseline="-25000"/>
              <a:t>1</a:t>
            </a:r>
            <a:r>
              <a:rPr lang="en-ID"/>
              <a:t>, … , x</a:t>
            </a:r>
            <a:r>
              <a:rPr lang="en-ID" baseline="-25000"/>
              <a:t>n</a:t>
            </a:r>
            <a:r>
              <a:rPr lang="en-ID"/>
              <a:t>}, rerata aritmetik  </a:t>
            </a:r>
            <a:r>
              <a:rPr lang="en-ID">
                <a:sym typeface="Symbol" panose="05050102010706020507" pitchFamily="18" charset="2"/>
              </a:rPr>
              <a:t></a:t>
            </a:r>
            <a:r>
              <a:rPr lang="en-ID" baseline="-25000">
                <a:sym typeface="Symbol" panose="05050102010706020507" pitchFamily="18" charset="2"/>
              </a:rPr>
              <a:t>s</a:t>
            </a:r>
            <a:r>
              <a:rPr lang="en-ID">
                <a:sym typeface="Symbol" panose="05050102010706020507" pitchFamily="18" charset="2"/>
              </a:rPr>
              <a:t> </a:t>
            </a:r>
            <a:r>
              <a:rPr lang="en-ID"/>
              <a:t>dari Sdidefinisikan sebagai:</a:t>
            </a:r>
          </a:p>
        </p:txBody>
      </p:sp>
      <p:pic>
        <p:nvPicPr>
          <p:cNvPr id="4" name="Picture 3"/>
          <p:cNvPicPr>
            <a:picLocks noChangeAspect="1"/>
          </p:cNvPicPr>
          <p:nvPr/>
        </p:nvPicPr>
        <p:blipFill>
          <a:blip r:embed="rId2"/>
          <a:stretch>
            <a:fillRect/>
          </a:stretch>
        </p:blipFill>
        <p:spPr>
          <a:xfrm>
            <a:off x="3791744" y="4941168"/>
            <a:ext cx="4288053" cy="1152128"/>
          </a:xfrm>
          <a:prstGeom prst="rect">
            <a:avLst/>
          </a:prstGeom>
          <a:ln>
            <a:solidFill>
              <a:schemeClr val="accent1"/>
            </a:solidFill>
          </a:ln>
        </p:spPr>
      </p:pic>
    </p:spTree>
    <p:extLst>
      <p:ext uri="{BB962C8B-B14F-4D97-AF65-F5344CB8AC3E}">
        <p14:creationId xmlns:p14="http://schemas.microsoft.com/office/powerpoint/2010/main" val="4279339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Statistik: </a:t>
            </a:r>
            <a:r>
              <a:rPr lang="en-ID">
                <a:solidFill>
                  <a:srgbClr val="FFFF00"/>
                </a:solidFill>
              </a:rPr>
              <a:t>Simpangan Baku (Standar Deviasi)</a:t>
            </a:r>
          </a:p>
        </p:txBody>
      </p:sp>
      <p:sp>
        <p:nvSpPr>
          <p:cNvPr id="3" name="Content Placeholder 2"/>
          <p:cNvSpPr>
            <a:spLocks noGrp="1"/>
          </p:cNvSpPr>
          <p:nvPr>
            <p:ph idx="1"/>
          </p:nvPr>
        </p:nvSpPr>
        <p:spPr/>
        <p:txBody>
          <a:bodyPr/>
          <a:lstStyle/>
          <a:p>
            <a:r>
              <a:rPr lang="en-ID" sz="2400"/>
              <a:t>Simpangan baku (standard deviation) adalah salah satu ukuran sebaran data.</a:t>
            </a:r>
          </a:p>
          <a:p>
            <a:r>
              <a:rPr lang="en-ID" sz="2400"/>
              <a:t>Dipakai untuk data bertipe interval dan rasio.</a:t>
            </a:r>
          </a:p>
          <a:p>
            <a:r>
              <a:rPr lang="en-ID" sz="2400"/>
              <a:t>Kuadrat dari simpangan baku disebut sebagai varians</a:t>
            </a:r>
          </a:p>
          <a:p>
            <a:r>
              <a:rPr lang="en-ID" sz="2400"/>
              <a:t>Nilai simpangan baku</a:t>
            </a:r>
          </a:p>
          <a:p>
            <a:pPr lvl="1"/>
            <a:r>
              <a:rPr lang="en-ID" sz="2000"/>
              <a:t>besar = data secara umum tersebar jauh dari nilai rerata aritmetik</a:t>
            </a:r>
          </a:p>
          <a:p>
            <a:pPr lvl="1"/>
            <a:r>
              <a:rPr lang="en-ID" sz="2000"/>
              <a:t>kecil = data secara umum terkumpul dekat dengan nilai rerata aritmetik</a:t>
            </a:r>
          </a:p>
          <a:p>
            <a:r>
              <a:rPr lang="en-ID" sz="2400"/>
              <a:t>Simpangan baku dapat pula dipandang sebagai derajat ketidakpastian pengukuran data. Jika simpangan baku data hasil pengukuran ulang bernilai besar, berarti presisi pengukuran rendah.</a:t>
            </a:r>
          </a:p>
          <a:p>
            <a:r>
              <a:rPr lang="en-ID" sz="2400"/>
              <a:t>Untuk kumpulan bilangan S = {x</a:t>
            </a:r>
            <a:r>
              <a:rPr lang="en-ID" sz="2400" baseline="-25000"/>
              <a:t>1</a:t>
            </a:r>
            <a:r>
              <a:rPr lang="en-ID" sz="2400"/>
              <a:t>, … , x</a:t>
            </a:r>
            <a:r>
              <a:rPr lang="en-ID" sz="2400" baseline="-25000"/>
              <a:t>n</a:t>
            </a:r>
            <a:r>
              <a:rPr lang="en-ID" sz="2400"/>
              <a:t>}, dengan rerata aritmetik </a:t>
            </a:r>
            <a:r>
              <a:rPr lang="en-ID" sz="2400">
                <a:sym typeface="Symbol" panose="05050102010706020507" pitchFamily="18" charset="2"/>
              </a:rPr>
              <a:t></a:t>
            </a:r>
            <a:r>
              <a:rPr lang="en-ID" sz="2400" baseline="-25000">
                <a:sym typeface="Symbol" panose="05050102010706020507" pitchFamily="18" charset="2"/>
              </a:rPr>
              <a:t>s</a:t>
            </a:r>
            <a:r>
              <a:rPr lang="en-ID" sz="2400"/>
              <a:t>, simpangan baku </a:t>
            </a:r>
            <a:r>
              <a:rPr lang="en-ID" sz="2400">
                <a:sym typeface="Symbol" panose="05050102010706020507" pitchFamily="18" charset="2"/>
              </a:rPr>
              <a:t></a:t>
            </a:r>
            <a:r>
              <a:rPr lang="en-ID" sz="2400" baseline="-25000">
                <a:sym typeface="Symbol" panose="05050102010706020507" pitchFamily="18" charset="2"/>
              </a:rPr>
              <a:t>s </a:t>
            </a:r>
            <a:r>
              <a:rPr lang="en-ID" sz="2400"/>
              <a:t>dariS adalah:</a:t>
            </a:r>
          </a:p>
        </p:txBody>
      </p:sp>
      <p:pic>
        <p:nvPicPr>
          <p:cNvPr id="4" name="Picture 3"/>
          <p:cNvPicPr>
            <a:picLocks noChangeAspect="1"/>
          </p:cNvPicPr>
          <p:nvPr/>
        </p:nvPicPr>
        <p:blipFill>
          <a:blip r:embed="rId2"/>
          <a:stretch>
            <a:fillRect/>
          </a:stretch>
        </p:blipFill>
        <p:spPr>
          <a:xfrm>
            <a:off x="3935760" y="5589240"/>
            <a:ext cx="5408545" cy="1076046"/>
          </a:xfrm>
          <a:prstGeom prst="rect">
            <a:avLst/>
          </a:prstGeom>
          <a:ln>
            <a:solidFill>
              <a:schemeClr val="accent1"/>
            </a:solidFill>
          </a:ln>
        </p:spPr>
      </p:pic>
    </p:spTree>
    <p:extLst>
      <p:ext uri="{BB962C8B-B14F-4D97-AF65-F5344CB8AC3E}">
        <p14:creationId xmlns:p14="http://schemas.microsoft.com/office/powerpoint/2010/main" val="793540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Statistik: </a:t>
            </a:r>
            <a:r>
              <a:rPr lang="en-ID">
                <a:solidFill>
                  <a:srgbClr val="FFFF00"/>
                </a:solidFill>
              </a:rPr>
              <a:t>Kuartil dan Median</a:t>
            </a:r>
          </a:p>
        </p:txBody>
      </p:sp>
      <p:sp>
        <p:nvSpPr>
          <p:cNvPr id="3" name="Content Placeholder 2"/>
          <p:cNvSpPr>
            <a:spLocks noGrp="1"/>
          </p:cNvSpPr>
          <p:nvPr>
            <p:ph idx="1"/>
          </p:nvPr>
        </p:nvSpPr>
        <p:spPr/>
        <p:txBody>
          <a:bodyPr/>
          <a:lstStyle/>
          <a:p>
            <a:r>
              <a:rPr lang="en-ID"/>
              <a:t>Kuartil pertama (Q1): nilai data sehingga 25% dari keseluruhan data bernilai lebih kecil darinya.</a:t>
            </a:r>
          </a:p>
          <a:p>
            <a:r>
              <a:rPr lang="en-ID"/>
              <a:t>Kuartil kedua (Q2) atau median: nilai data sehingga separuh dari data yang ada bernilai lebih kecil darinya.</a:t>
            </a:r>
          </a:p>
          <a:p>
            <a:pPr lvl="1"/>
            <a:r>
              <a:rPr lang="en-ID"/>
              <a:t>Dapat dipakai sebagai ukuran pusat data (tendensi sentral) sebagai alternatif dari rerata (khususnya jika distribusi data bersifat skewed).</a:t>
            </a:r>
          </a:p>
          <a:p>
            <a:r>
              <a:rPr lang="en-ID"/>
              <a:t>Kuartil ketiga (Q3): nilai data sehingga 75% dari keseluruhan data bernilai lebih kecil darinya.</a:t>
            </a:r>
          </a:p>
          <a:p>
            <a:r>
              <a:rPr lang="en-ID"/>
              <a:t>Kuartil dapat dipakai untuk data bertipe ordinal, interval, dan rasio.</a:t>
            </a:r>
          </a:p>
        </p:txBody>
      </p:sp>
    </p:spTree>
    <p:extLst>
      <p:ext uri="{BB962C8B-B14F-4D97-AF65-F5344CB8AC3E}">
        <p14:creationId xmlns:p14="http://schemas.microsoft.com/office/powerpoint/2010/main" val="3668934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Statistik: </a:t>
            </a:r>
            <a:r>
              <a:rPr lang="en-ID">
                <a:solidFill>
                  <a:srgbClr val="FFFF00"/>
                </a:solidFill>
              </a:rPr>
              <a:t>Modus</a:t>
            </a:r>
          </a:p>
        </p:txBody>
      </p:sp>
      <p:sp>
        <p:nvSpPr>
          <p:cNvPr id="3" name="Content Placeholder 2"/>
          <p:cNvSpPr>
            <a:spLocks noGrp="1"/>
          </p:cNvSpPr>
          <p:nvPr>
            <p:ph idx="1"/>
          </p:nvPr>
        </p:nvSpPr>
        <p:spPr/>
        <p:txBody>
          <a:bodyPr/>
          <a:lstStyle/>
          <a:p>
            <a:r>
              <a:rPr lang="en-ID"/>
              <a:t>Modus (mode): nilai yang paling sering muncul pada sekumpulan data.</a:t>
            </a:r>
          </a:p>
          <a:p>
            <a:r>
              <a:rPr lang="en-ID"/>
              <a:t>Dipakai sebagai ukuran pusat data (tendensi sentral) untuk data bertipe nominal/kategoris.</a:t>
            </a:r>
          </a:p>
          <a:p>
            <a:pPr lvl="1"/>
            <a:r>
              <a:rPr lang="en-ID"/>
              <a:t>Tidak dijamin unik dalam suatu distribusi data (bisa ada lebih dari satu modus dalam suatu distribusi).</a:t>
            </a:r>
          </a:p>
          <a:p>
            <a:pPr lvl="1"/>
            <a:r>
              <a:rPr lang="en-ID"/>
              <a:t>Merupakan nilai yang berpeluang paling tinggi didapatkan ketika data di-sample.</a:t>
            </a:r>
          </a:p>
          <a:p>
            <a:r>
              <a:rPr lang="en-ID"/>
              <a:t>Contoh:</a:t>
            </a:r>
          </a:p>
          <a:p>
            <a:pPr lvl="1"/>
            <a:r>
              <a:rPr lang="en-ID"/>
              <a:t>Himpunan data {1,2,2,3,4,4,7,8} memiliki dua modus: 2 dan 4</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A431679F-3AED-1285-A2B0-72C29C425768}"/>
                  </a:ext>
                </a:extLst>
              </p14:cNvPr>
              <p14:cNvContentPartPr/>
              <p14:nvPr/>
            </p14:nvContentPartPr>
            <p14:xfrm>
              <a:off x="8177040" y="5088240"/>
              <a:ext cx="906480" cy="21600"/>
            </p14:xfrm>
          </p:contentPart>
        </mc:Choice>
        <mc:Fallback>
          <p:pic>
            <p:nvPicPr>
              <p:cNvPr id="4" name="Ink 3">
                <a:extLst>
                  <a:ext uri="{FF2B5EF4-FFF2-40B4-BE49-F238E27FC236}">
                    <a16:creationId xmlns:a16="http://schemas.microsoft.com/office/drawing/2014/main" id="{A431679F-3AED-1285-A2B0-72C29C425768}"/>
                  </a:ext>
                </a:extLst>
              </p:cNvPr>
              <p:cNvPicPr/>
              <p:nvPr/>
            </p:nvPicPr>
            <p:blipFill>
              <a:blip r:embed="rId3"/>
              <a:stretch>
                <a:fillRect/>
              </a:stretch>
            </p:blipFill>
            <p:spPr>
              <a:xfrm>
                <a:off x="8167680" y="5078880"/>
                <a:ext cx="925200" cy="40320"/>
              </a:xfrm>
              <a:prstGeom prst="rect">
                <a:avLst/>
              </a:prstGeom>
            </p:spPr>
          </p:pic>
        </mc:Fallback>
      </mc:AlternateContent>
    </p:spTree>
    <p:extLst>
      <p:ext uri="{BB962C8B-B14F-4D97-AF65-F5344CB8AC3E}">
        <p14:creationId xmlns:p14="http://schemas.microsoft.com/office/powerpoint/2010/main" val="1742212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00" y="1295400"/>
            <a:ext cx="10945216" cy="5353051"/>
          </a:xfrm>
        </p:spPr>
        <p:txBody>
          <a:bodyPr>
            <a:normAutofit/>
          </a:bodyPr>
          <a:lstStyle/>
          <a:p>
            <a:pPr marL="457200" indent="-457200">
              <a:buFont typeface="+mj-lt"/>
              <a:buAutoNum type="arabicPeriod"/>
            </a:pPr>
            <a:r>
              <a:rPr lang="en-US" sz="2400" dirty="0" err="1"/>
              <a:t>Jiawei</a:t>
            </a:r>
            <a:r>
              <a:rPr lang="en-US" sz="2400" dirty="0"/>
              <a:t> Han</a:t>
            </a:r>
            <a:r>
              <a:rPr lang="id-ID" sz="2400" dirty="0"/>
              <a:t> </a:t>
            </a:r>
            <a:r>
              <a:rPr lang="id-ID" sz="2400" dirty="0" err="1"/>
              <a:t>and</a:t>
            </a:r>
            <a:r>
              <a:rPr lang="id-ID" sz="2400" dirty="0"/>
              <a:t> </a:t>
            </a:r>
            <a:r>
              <a:rPr lang="id-ID" sz="2400" dirty="0" err="1"/>
              <a:t>Micheline</a:t>
            </a:r>
            <a:r>
              <a:rPr lang="id-ID" sz="2400" dirty="0"/>
              <a:t> </a:t>
            </a:r>
            <a:r>
              <a:rPr lang="id-ID" sz="2400" dirty="0" err="1"/>
              <a:t>Kamber</a:t>
            </a:r>
            <a:r>
              <a:rPr lang="id-ID" sz="2400" dirty="0"/>
              <a:t>, </a:t>
            </a:r>
            <a:r>
              <a:rPr lang="en-US" sz="2400" dirty="0">
                <a:solidFill>
                  <a:srgbClr val="C00000"/>
                </a:solidFill>
              </a:rPr>
              <a:t>Data Mining:</a:t>
            </a:r>
            <a:r>
              <a:rPr lang="id-ID" sz="2400" dirty="0">
                <a:solidFill>
                  <a:srgbClr val="C00000"/>
                </a:solidFill>
              </a:rPr>
              <a:t> </a:t>
            </a:r>
            <a:r>
              <a:rPr lang="en-US" sz="2400" dirty="0">
                <a:solidFill>
                  <a:srgbClr val="C00000"/>
                </a:solidFill>
              </a:rPr>
              <a:t>Concepts and Techniques</a:t>
            </a:r>
            <a:r>
              <a:rPr lang="id-ID" sz="2400" dirty="0">
                <a:solidFill>
                  <a:srgbClr val="C00000"/>
                </a:solidFill>
              </a:rPr>
              <a:t> </a:t>
            </a:r>
            <a:r>
              <a:rPr lang="en-US" sz="2400" dirty="0">
                <a:solidFill>
                  <a:srgbClr val="C00000"/>
                </a:solidFill>
              </a:rPr>
              <a:t>Third Edition</a:t>
            </a:r>
            <a:r>
              <a:rPr lang="id-ID" sz="2400" dirty="0"/>
              <a:t>, </a:t>
            </a:r>
            <a:r>
              <a:rPr lang="id-ID" sz="2400" i="1" dirty="0" err="1"/>
              <a:t>Elsevier</a:t>
            </a:r>
            <a:r>
              <a:rPr lang="id-ID" sz="2400" dirty="0"/>
              <a:t>, 20</a:t>
            </a:r>
            <a:r>
              <a:rPr lang="en-US" sz="2400" dirty="0"/>
              <a:t>12</a:t>
            </a:r>
            <a:endParaRPr lang="id-ID" sz="2400" dirty="0"/>
          </a:p>
          <a:p>
            <a:pPr marL="457200" indent="-457200">
              <a:buFont typeface="+mj-lt"/>
              <a:buAutoNum type="arabicPeriod"/>
            </a:pPr>
            <a:r>
              <a:rPr lang="de-DE" sz="2400" dirty="0"/>
              <a:t>Ian H. Witten, Frank Eibe, Mark A. Hall</a:t>
            </a:r>
            <a:r>
              <a:rPr lang="id-ID" sz="2400" dirty="0"/>
              <a:t>, </a:t>
            </a:r>
            <a:r>
              <a:rPr lang="en-US" sz="2400" dirty="0">
                <a:solidFill>
                  <a:srgbClr val="C00000"/>
                </a:solidFill>
              </a:rPr>
              <a:t>Data mining: </a:t>
            </a:r>
            <a:r>
              <a:rPr lang="id-ID" sz="2400" dirty="0">
                <a:solidFill>
                  <a:srgbClr val="C00000"/>
                </a:solidFill>
              </a:rPr>
              <a:t>P</a:t>
            </a:r>
            <a:r>
              <a:rPr lang="en-US" sz="2400" dirty="0" err="1">
                <a:solidFill>
                  <a:srgbClr val="C00000"/>
                </a:solidFill>
              </a:rPr>
              <a:t>ractical</a:t>
            </a:r>
            <a:r>
              <a:rPr lang="en-US" sz="2400" dirty="0">
                <a:solidFill>
                  <a:srgbClr val="C00000"/>
                </a:solidFill>
              </a:rPr>
              <a:t> </a:t>
            </a:r>
            <a:r>
              <a:rPr lang="id-ID" sz="2400" dirty="0">
                <a:solidFill>
                  <a:srgbClr val="C00000"/>
                </a:solidFill>
              </a:rPr>
              <a:t>M</a:t>
            </a:r>
            <a:r>
              <a:rPr lang="en-US" sz="2400" dirty="0" err="1">
                <a:solidFill>
                  <a:srgbClr val="C00000"/>
                </a:solidFill>
              </a:rPr>
              <a:t>achine</a:t>
            </a:r>
            <a:r>
              <a:rPr lang="en-US" sz="2400" dirty="0">
                <a:solidFill>
                  <a:srgbClr val="C00000"/>
                </a:solidFill>
              </a:rPr>
              <a:t> </a:t>
            </a:r>
            <a:r>
              <a:rPr lang="id-ID" sz="2400" dirty="0">
                <a:solidFill>
                  <a:srgbClr val="C00000"/>
                </a:solidFill>
              </a:rPr>
              <a:t>L</a:t>
            </a:r>
            <a:r>
              <a:rPr lang="en-US" sz="2400" dirty="0">
                <a:solidFill>
                  <a:srgbClr val="C00000"/>
                </a:solidFill>
              </a:rPr>
              <a:t>earning </a:t>
            </a:r>
            <a:r>
              <a:rPr lang="id-ID" sz="2400" dirty="0">
                <a:solidFill>
                  <a:srgbClr val="C00000"/>
                </a:solidFill>
              </a:rPr>
              <a:t>T</a:t>
            </a:r>
            <a:r>
              <a:rPr lang="en-US" sz="2400" dirty="0" err="1">
                <a:solidFill>
                  <a:srgbClr val="C00000"/>
                </a:solidFill>
              </a:rPr>
              <a:t>ools</a:t>
            </a:r>
            <a:r>
              <a:rPr lang="en-US" sz="2400" dirty="0">
                <a:solidFill>
                  <a:srgbClr val="C00000"/>
                </a:solidFill>
              </a:rPr>
              <a:t> and </a:t>
            </a:r>
            <a:r>
              <a:rPr lang="id-ID" sz="2400" dirty="0">
                <a:solidFill>
                  <a:srgbClr val="C00000"/>
                </a:solidFill>
              </a:rPr>
              <a:t>T</a:t>
            </a:r>
            <a:r>
              <a:rPr lang="en-US" sz="2400" dirty="0" err="1">
                <a:solidFill>
                  <a:srgbClr val="C00000"/>
                </a:solidFill>
              </a:rPr>
              <a:t>echniques</a:t>
            </a:r>
            <a:r>
              <a:rPr lang="id-ID" sz="2400" dirty="0">
                <a:solidFill>
                  <a:srgbClr val="C00000"/>
                </a:solidFill>
              </a:rPr>
              <a:t> </a:t>
            </a:r>
            <a:r>
              <a:rPr lang="en-US" sz="2400" dirty="0">
                <a:solidFill>
                  <a:srgbClr val="C00000"/>
                </a:solidFill>
              </a:rPr>
              <a:t>3rd </a:t>
            </a:r>
            <a:r>
              <a:rPr lang="id-ID" sz="2400" dirty="0">
                <a:solidFill>
                  <a:srgbClr val="C00000"/>
                </a:solidFill>
              </a:rPr>
              <a:t>E</a:t>
            </a:r>
            <a:r>
              <a:rPr lang="en-US" sz="2400" dirty="0">
                <a:solidFill>
                  <a:srgbClr val="C00000"/>
                </a:solidFill>
              </a:rPr>
              <a:t>d</a:t>
            </a:r>
            <a:r>
              <a:rPr lang="id-ID" sz="2400" dirty="0" err="1">
                <a:solidFill>
                  <a:srgbClr val="C00000"/>
                </a:solidFill>
              </a:rPr>
              <a:t>ition</a:t>
            </a:r>
            <a:r>
              <a:rPr lang="id-ID" sz="2400" dirty="0"/>
              <a:t>, </a:t>
            </a:r>
            <a:r>
              <a:rPr lang="id-ID" sz="2400" i="1" dirty="0" err="1"/>
              <a:t>Elsevier</a:t>
            </a:r>
            <a:r>
              <a:rPr lang="id-ID" sz="2400" dirty="0"/>
              <a:t>, 2011</a:t>
            </a:r>
          </a:p>
          <a:p>
            <a:pPr marL="457200" indent="-457200">
              <a:buFont typeface="+mj-lt"/>
              <a:buAutoNum type="arabicPeriod"/>
            </a:pPr>
            <a:r>
              <a:rPr lang="en-US" sz="2400" dirty="0"/>
              <a:t>Markus Hofmann and Ralf </a:t>
            </a:r>
            <a:r>
              <a:rPr lang="en-US" sz="2400" dirty="0" err="1"/>
              <a:t>Klinkenberg</a:t>
            </a:r>
            <a:r>
              <a:rPr lang="en-US" sz="2400" dirty="0"/>
              <a:t>, </a:t>
            </a:r>
            <a:r>
              <a:rPr lang="en-US" sz="2400" dirty="0" err="1">
                <a:solidFill>
                  <a:srgbClr val="C00000"/>
                </a:solidFill>
              </a:rPr>
              <a:t>RapidMiner</a:t>
            </a:r>
            <a:r>
              <a:rPr lang="en-US" sz="2400" dirty="0">
                <a:solidFill>
                  <a:srgbClr val="C00000"/>
                </a:solidFill>
              </a:rPr>
              <a:t>: Data Mining Use Cases and Business Analytics Applications</a:t>
            </a:r>
            <a:r>
              <a:rPr lang="en-US" sz="2400" dirty="0"/>
              <a:t>, </a:t>
            </a:r>
            <a:r>
              <a:rPr lang="en-US" sz="2400" i="1" dirty="0"/>
              <a:t>CRC Press Taylor &amp; Francis Group</a:t>
            </a:r>
            <a:r>
              <a:rPr lang="en-US" sz="2400" dirty="0"/>
              <a:t>, 2014</a:t>
            </a:r>
          </a:p>
          <a:p>
            <a:pPr marL="457200" indent="-457200">
              <a:buFont typeface="+mj-lt"/>
              <a:buAutoNum type="arabicPeriod"/>
            </a:pPr>
            <a:r>
              <a:rPr lang="en-US" sz="2400" dirty="0"/>
              <a:t>Daniel T. Larose</a:t>
            </a:r>
            <a:r>
              <a:rPr lang="id-ID" sz="2400" dirty="0"/>
              <a:t>, </a:t>
            </a:r>
            <a:r>
              <a:rPr lang="en-US" sz="2400" dirty="0">
                <a:solidFill>
                  <a:srgbClr val="C00000"/>
                </a:solidFill>
              </a:rPr>
              <a:t>Discovering </a:t>
            </a:r>
            <a:r>
              <a:rPr lang="id-ID" sz="2400" dirty="0">
                <a:solidFill>
                  <a:srgbClr val="C00000"/>
                </a:solidFill>
              </a:rPr>
              <a:t>K</a:t>
            </a:r>
            <a:r>
              <a:rPr lang="en-US" sz="2400" dirty="0" err="1">
                <a:solidFill>
                  <a:srgbClr val="C00000"/>
                </a:solidFill>
              </a:rPr>
              <a:t>nowledge</a:t>
            </a:r>
            <a:r>
              <a:rPr lang="en-US" sz="2400" dirty="0">
                <a:solidFill>
                  <a:srgbClr val="C00000"/>
                </a:solidFill>
              </a:rPr>
              <a:t> in </a:t>
            </a:r>
            <a:r>
              <a:rPr lang="id-ID" sz="2400" dirty="0">
                <a:solidFill>
                  <a:srgbClr val="C00000"/>
                </a:solidFill>
              </a:rPr>
              <a:t>D</a:t>
            </a:r>
            <a:r>
              <a:rPr lang="en-US" sz="2400" dirty="0" err="1">
                <a:solidFill>
                  <a:srgbClr val="C00000"/>
                </a:solidFill>
              </a:rPr>
              <a:t>ata</a:t>
            </a:r>
            <a:r>
              <a:rPr lang="en-US" sz="2400" dirty="0">
                <a:solidFill>
                  <a:srgbClr val="C00000"/>
                </a:solidFill>
              </a:rPr>
              <a:t>: an </a:t>
            </a:r>
            <a:r>
              <a:rPr lang="id-ID" sz="2400" dirty="0">
                <a:solidFill>
                  <a:srgbClr val="C00000"/>
                </a:solidFill>
              </a:rPr>
              <a:t>I</a:t>
            </a:r>
            <a:r>
              <a:rPr lang="en-US" sz="2400" dirty="0" err="1">
                <a:solidFill>
                  <a:srgbClr val="C00000"/>
                </a:solidFill>
              </a:rPr>
              <a:t>ntroduction</a:t>
            </a:r>
            <a:r>
              <a:rPr lang="en-US" sz="2400" dirty="0">
                <a:solidFill>
                  <a:srgbClr val="C00000"/>
                </a:solidFill>
              </a:rPr>
              <a:t> to </a:t>
            </a:r>
            <a:r>
              <a:rPr lang="id-ID" sz="2400" dirty="0">
                <a:solidFill>
                  <a:srgbClr val="C00000"/>
                </a:solidFill>
              </a:rPr>
              <a:t>D</a:t>
            </a:r>
            <a:r>
              <a:rPr lang="en-US" sz="2400" dirty="0" err="1">
                <a:solidFill>
                  <a:srgbClr val="C00000"/>
                </a:solidFill>
              </a:rPr>
              <a:t>ata</a:t>
            </a:r>
            <a:r>
              <a:rPr lang="en-US" sz="2400" dirty="0">
                <a:solidFill>
                  <a:srgbClr val="C00000"/>
                </a:solidFill>
              </a:rPr>
              <a:t> </a:t>
            </a:r>
            <a:r>
              <a:rPr lang="id-ID" sz="2400" dirty="0">
                <a:solidFill>
                  <a:srgbClr val="C00000"/>
                </a:solidFill>
              </a:rPr>
              <a:t>M</a:t>
            </a:r>
            <a:r>
              <a:rPr lang="en-US" sz="2400" dirty="0" err="1">
                <a:solidFill>
                  <a:srgbClr val="C00000"/>
                </a:solidFill>
              </a:rPr>
              <a:t>ining</a:t>
            </a:r>
            <a:r>
              <a:rPr lang="id-ID" sz="2400" dirty="0"/>
              <a:t>, </a:t>
            </a:r>
            <a:r>
              <a:rPr lang="id-ID" sz="2400" i="1" dirty="0"/>
              <a:t>John </a:t>
            </a:r>
            <a:r>
              <a:rPr lang="id-ID" sz="2400" i="1" dirty="0" err="1"/>
              <a:t>Wiley</a:t>
            </a:r>
            <a:r>
              <a:rPr lang="id-ID" sz="2400" i="1" dirty="0"/>
              <a:t> &amp; Sons</a:t>
            </a:r>
            <a:r>
              <a:rPr lang="id-ID" sz="2400" dirty="0"/>
              <a:t>, 2005</a:t>
            </a:r>
          </a:p>
          <a:p>
            <a:pPr marL="457200" indent="-457200">
              <a:buFont typeface="+mj-lt"/>
              <a:buAutoNum type="arabicPeriod"/>
            </a:pPr>
            <a:r>
              <a:rPr lang="en-US" sz="2400" dirty="0" err="1"/>
              <a:t>Ethem</a:t>
            </a:r>
            <a:r>
              <a:rPr lang="en-US" sz="2400" dirty="0"/>
              <a:t> </a:t>
            </a:r>
            <a:r>
              <a:rPr lang="en-US" sz="2400" dirty="0" err="1"/>
              <a:t>Alpaydin</a:t>
            </a:r>
            <a:r>
              <a:rPr lang="en-US" sz="2400" dirty="0"/>
              <a:t>, </a:t>
            </a:r>
            <a:r>
              <a:rPr lang="en-US" sz="2400" dirty="0">
                <a:solidFill>
                  <a:srgbClr val="C00000"/>
                </a:solidFill>
              </a:rPr>
              <a:t>Introduction to Machine Learning</a:t>
            </a:r>
            <a:r>
              <a:rPr lang="en-US" sz="2400" dirty="0"/>
              <a:t>, 3rd ed., </a:t>
            </a:r>
            <a:r>
              <a:rPr lang="en-US" sz="2400" i="1" dirty="0"/>
              <a:t>MIT Press</a:t>
            </a:r>
            <a:r>
              <a:rPr lang="en-US" sz="2400" dirty="0"/>
              <a:t>, 2014</a:t>
            </a:r>
          </a:p>
          <a:p>
            <a:pPr marL="457200" indent="-457200">
              <a:buFont typeface="+mj-lt"/>
              <a:buAutoNum type="arabicPeriod"/>
            </a:pPr>
            <a:r>
              <a:rPr lang="en-ID" sz="2400"/>
              <a:t>Materi “Thematic Academy: AI dan DS untuk Dosen dan Instruktur”, 2021.</a:t>
            </a:r>
            <a:endParaRPr lang="id-ID" sz="2400" dirty="0"/>
          </a:p>
        </p:txBody>
      </p:sp>
      <p:sp>
        <p:nvSpPr>
          <p:cNvPr id="4" name="Slide Number Placeholder 3"/>
          <p:cNvSpPr>
            <a:spLocks noGrp="1"/>
          </p:cNvSpPr>
          <p:nvPr>
            <p:ph type="sldNum" sz="quarter" idx="4294967295"/>
          </p:nvPr>
        </p:nvSpPr>
        <p:spPr/>
        <p:txBody>
          <a:bodyPr/>
          <a:lstStyle/>
          <a:p>
            <a:fld id="{C546E0E4-908A-4724-B308-E4F6AE4FA0DD}" type="slidenum">
              <a:rPr lang="en-US" smtClean="0">
                <a:solidFill>
                  <a:prstClr val="black">
                    <a:tint val="75000"/>
                  </a:prstClr>
                </a:solidFill>
              </a:rPr>
              <a:pPr/>
              <a:t>24</a:t>
            </a:fld>
            <a:endParaRPr lang="en-US" dirty="0">
              <a:solidFill>
                <a:prstClr val="black">
                  <a:tint val="75000"/>
                </a:prstClr>
              </a:solidFill>
            </a:endParaRPr>
          </a:p>
        </p:txBody>
      </p:sp>
      <p:sp>
        <p:nvSpPr>
          <p:cNvPr id="2" name="Title 1"/>
          <p:cNvSpPr>
            <a:spLocks noGrp="1"/>
          </p:cNvSpPr>
          <p:nvPr>
            <p:ph type="title"/>
          </p:nvPr>
        </p:nvSpPr>
        <p:spPr/>
        <p:txBody>
          <a:bodyPr>
            <a:normAutofit fontScale="90000"/>
          </a:bodyPr>
          <a:lstStyle/>
          <a:p>
            <a:r>
              <a:rPr lang="id-ID" dirty="0"/>
              <a:t>Referensi</a:t>
            </a:r>
          </a:p>
        </p:txBody>
      </p:sp>
    </p:spTree>
    <p:custDataLst>
      <p:tags r:id="rId1"/>
    </p:custDataLst>
    <p:extLst>
      <p:ext uri="{BB962C8B-B14F-4D97-AF65-F5344CB8AC3E}">
        <p14:creationId xmlns:p14="http://schemas.microsoft.com/office/powerpoint/2010/main" val="2870248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Kesimpulan</a:t>
            </a:r>
          </a:p>
        </p:txBody>
      </p:sp>
      <p:sp>
        <p:nvSpPr>
          <p:cNvPr id="4" name="Text Placeholder 3"/>
          <p:cNvSpPr>
            <a:spLocks noGrp="1"/>
          </p:cNvSpPr>
          <p:nvPr>
            <p:ph type="body" idx="1"/>
          </p:nvPr>
        </p:nvSpPr>
        <p:spPr>
          <a:xfrm>
            <a:off x="551384" y="5046857"/>
            <a:ext cx="10363200" cy="953650"/>
          </a:xfrm>
        </p:spPr>
        <p:txBody>
          <a:bodyPr/>
          <a:lstStyle/>
          <a:p>
            <a:pPr algn="ctr"/>
            <a:r>
              <a:rPr lang="en-ID" sz="6000"/>
              <a:t>TERIMA KASIH</a:t>
            </a:r>
            <a:endParaRPr lang="id-ID" sz="6000" dirty="0"/>
          </a:p>
        </p:txBody>
      </p:sp>
      <p:grpSp>
        <p:nvGrpSpPr>
          <p:cNvPr id="9" name="Group 8"/>
          <p:cNvGrpSpPr/>
          <p:nvPr/>
        </p:nvGrpSpPr>
        <p:grpSpPr>
          <a:xfrm>
            <a:off x="3719736" y="1689238"/>
            <a:ext cx="3960440" cy="3241812"/>
            <a:chOff x="3719736" y="1689238"/>
            <a:chExt cx="3960440" cy="3241812"/>
          </a:xfrm>
        </p:grpSpPr>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719736" y="1689238"/>
              <a:ext cx="3960440" cy="3241812"/>
            </a:xfrm>
            <a:prstGeom prst="rect">
              <a:avLst/>
            </a:prstGeom>
          </p:spPr>
        </p:pic>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03912" y="1916832"/>
              <a:ext cx="720080" cy="720080"/>
            </a:xfrm>
            <a:prstGeom prst="rect">
              <a:avLst/>
            </a:prstGeom>
          </p:spPr>
        </p:pic>
      </p:grpSp>
    </p:spTree>
    <p:extLst>
      <p:ext uri="{BB962C8B-B14F-4D97-AF65-F5344CB8AC3E}">
        <p14:creationId xmlns:p14="http://schemas.microsoft.com/office/powerpoint/2010/main" val="598017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d-ID" dirty="0"/>
              <a:t>Tujuan Pembelajaran</a:t>
            </a:r>
          </a:p>
        </p:txBody>
      </p:sp>
      <p:sp>
        <p:nvSpPr>
          <p:cNvPr id="7" name="Content Placeholder 6"/>
          <p:cNvSpPr>
            <a:spLocks noGrp="1"/>
          </p:cNvSpPr>
          <p:nvPr>
            <p:ph idx="1"/>
          </p:nvPr>
        </p:nvSpPr>
        <p:spPr/>
        <p:txBody>
          <a:bodyPr/>
          <a:lstStyle/>
          <a:p>
            <a:r>
              <a:rPr lang="id-ID" dirty="0"/>
              <a:t>Mahasiswa mampu memahami mengenai konsep dan teknik pengambilan dan</a:t>
            </a:r>
            <a:r>
              <a:rPr lang="en-ID" dirty="0"/>
              <a:t> </a:t>
            </a:r>
            <a:r>
              <a:rPr lang="en-ID" dirty="0" err="1"/>
              <a:t>pemahaman</a:t>
            </a:r>
            <a:r>
              <a:rPr lang="id-ID" dirty="0"/>
              <a:t> data (data </a:t>
            </a:r>
            <a:r>
              <a:rPr lang="id-ID" dirty="0" err="1"/>
              <a:t>gathering</a:t>
            </a:r>
            <a:r>
              <a:rPr lang="id-ID" dirty="0"/>
              <a:t> </a:t>
            </a:r>
            <a:r>
              <a:rPr lang="id-ID" dirty="0" err="1"/>
              <a:t>and</a:t>
            </a:r>
            <a:r>
              <a:rPr lang="id-ID" dirty="0"/>
              <a:t> </a:t>
            </a:r>
            <a:r>
              <a:rPr lang="id-ID" dirty="0" err="1"/>
              <a:t>understanding</a:t>
            </a:r>
            <a:r>
              <a:rPr lang="id-ID" dirty="0"/>
              <a:t>)</a:t>
            </a:r>
            <a:endParaRPr lang="en-ID" dirty="0"/>
          </a:p>
          <a:p>
            <a:r>
              <a:rPr lang="en-ID" dirty="0" err="1"/>
              <a:t>Mahasiswa</a:t>
            </a:r>
            <a:r>
              <a:rPr lang="en-ID" dirty="0"/>
              <a:t> </a:t>
            </a:r>
            <a:r>
              <a:rPr lang="en-ID" dirty="0" err="1"/>
              <a:t>mampu</a:t>
            </a:r>
            <a:r>
              <a:rPr lang="en-ID" dirty="0"/>
              <a:t> </a:t>
            </a:r>
            <a:r>
              <a:rPr lang="en-ID" dirty="0" err="1"/>
              <a:t>memahami</a:t>
            </a:r>
            <a:r>
              <a:rPr lang="en-ID" dirty="0"/>
              <a:t> </a:t>
            </a:r>
            <a:r>
              <a:rPr lang="en-ID" dirty="0" err="1"/>
              <a:t>berbagai</a:t>
            </a:r>
            <a:r>
              <a:rPr lang="en-ID" dirty="0"/>
              <a:t> </a:t>
            </a:r>
            <a:r>
              <a:rPr lang="en-ID" dirty="0" err="1"/>
              <a:t>jenis</a:t>
            </a:r>
            <a:r>
              <a:rPr lang="en-ID" dirty="0"/>
              <a:t> data.</a:t>
            </a:r>
            <a:endParaRPr lang="id-ID" dirty="0"/>
          </a:p>
        </p:txBody>
      </p:sp>
    </p:spTree>
    <p:extLst>
      <p:ext uri="{BB962C8B-B14F-4D97-AF65-F5344CB8AC3E}">
        <p14:creationId xmlns:p14="http://schemas.microsoft.com/office/powerpoint/2010/main" val="610800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Outline</a:t>
            </a:r>
          </a:p>
        </p:txBody>
      </p:sp>
      <p:sp>
        <p:nvSpPr>
          <p:cNvPr id="3" name="Content Placeholder 2"/>
          <p:cNvSpPr>
            <a:spLocks noGrp="1"/>
          </p:cNvSpPr>
          <p:nvPr>
            <p:ph idx="1"/>
          </p:nvPr>
        </p:nvSpPr>
        <p:spPr/>
        <p:txBody>
          <a:bodyPr/>
          <a:lstStyle/>
          <a:p>
            <a:r>
              <a:rPr lang="en-ID"/>
              <a:t>Pemahaman data (</a:t>
            </a:r>
            <a:r>
              <a:rPr lang="en-ID" i="1"/>
              <a:t>data understanding</a:t>
            </a:r>
            <a:r>
              <a:rPr lang="en-ID"/>
              <a:t>)?</a:t>
            </a:r>
          </a:p>
          <a:p>
            <a:r>
              <a:rPr lang="en-ID"/>
              <a:t>Sumber, susunan, tipe, dan model data</a:t>
            </a:r>
          </a:p>
          <a:p>
            <a:r>
              <a:rPr lang="en-ID"/>
              <a:t>Pengambilan data</a:t>
            </a:r>
          </a:p>
          <a:p>
            <a:r>
              <a:rPr lang="en-ID"/>
              <a:t>Statistik deskriptif data</a:t>
            </a:r>
          </a:p>
          <a:p>
            <a:r>
              <a:rPr lang="en-ID"/>
              <a:t>Visualisasi data</a:t>
            </a:r>
          </a:p>
        </p:txBody>
      </p:sp>
    </p:spTree>
    <p:extLst>
      <p:ext uri="{BB962C8B-B14F-4D97-AF65-F5344CB8AC3E}">
        <p14:creationId xmlns:p14="http://schemas.microsoft.com/office/powerpoint/2010/main" val="4018952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Pemahaman Data (Data Understanding)</a:t>
            </a:r>
          </a:p>
        </p:txBody>
      </p:sp>
      <p:sp>
        <p:nvSpPr>
          <p:cNvPr id="3" name="Content Placeholder 2"/>
          <p:cNvSpPr>
            <a:spLocks noGrp="1"/>
          </p:cNvSpPr>
          <p:nvPr>
            <p:ph idx="1"/>
          </p:nvPr>
        </p:nvSpPr>
        <p:spPr>
          <a:xfrm>
            <a:off x="609600" y="1371600"/>
            <a:ext cx="6494512" cy="4953000"/>
          </a:xfrm>
        </p:spPr>
        <p:txBody>
          <a:bodyPr/>
          <a:lstStyle/>
          <a:p>
            <a:r>
              <a:rPr lang="en-ID"/>
              <a:t>Dilakukan setelah problem bisnis terdefinisikan sebagai hasil tahapan </a:t>
            </a:r>
            <a:r>
              <a:rPr lang="en-ID" i="1"/>
              <a:t>business understanding</a:t>
            </a:r>
            <a:r>
              <a:rPr lang="en-ID"/>
              <a:t>.</a:t>
            </a:r>
          </a:p>
          <a:p>
            <a:r>
              <a:rPr lang="en-ID" b="1">
                <a:solidFill>
                  <a:srgbClr val="FF0000"/>
                </a:solidFill>
              </a:rPr>
              <a:t>Tujuan</a:t>
            </a:r>
            <a:r>
              <a:rPr lang="en-ID"/>
              <a:t>: mendapatkan gambaran utuh atas data.</a:t>
            </a:r>
          </a:p>
          <a:p>
            <a:r>
              <a:rPr lang="en-ID"/>
              <a:t>Dilanjutkan ke persiapan data (data preparation), jika pemahaman awal data cukup atau kembali ke business understanding jika definisi permasalahan bisnis harus direvisi</a:t>
            </a:r>
          </a:p>
        </p:txBody>
      </p:sp>
      <p:pic>
        <p:nvPicPr>
          <p:cNvPr id="14338" name="Picture 2" descr="CRISP D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7924" y="1484784"/>
            <a:ext cx="5434076" cy="4445074"/>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rot="10800000">
            <a:off x="10849496" y="2204864"/>
            <a:ext cx="936104"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150115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Mengapa Data Perlu “Dipahami” ?</a:t>
            </a:r>
          </a:p>
        </p:txBody>
      </p:sp>
      <p:sp>
        <p:nvSpPr>
          <p:cNvPr id="3" name="Content Placeholder 2"/>
          <p:cNvSpPr>
            <a:spLocks noGrp="1"/>
          </p:cNvSpPr>
          <p:nvPr>
            <p:ph idx="1"/>
          </p:nvPr>
        </p:nvSpPr>
        <p:spPr/>
        <p:txBody>
          <a:bodyPr/>
          <a:lstStyle/>
          <a:p>
            <a:r>
              <a:rPr lang="en-ID" b="1">
                <a:solidFill>
                  <a:srgbClr val="FF0000"/>
                </a:solidFill>
              </a:rPr>
              <a:t>Data</a:t>
            </a:r>
            <a:r>
              <a:rPr lang="en-ID"/>
              <a:t> = bahan baku / bahan mentah, tidak dapat langsung digunakan, perlu diolah.</a:t>
            </a:r>
          </a:p>
          <a:p>
            <a:r>
              <a:rPr lang="en-ID"/>
              <a:t>Data dari masing-masing sumber belum tentu dapat langsung dipakai karena:</a:t>
            </a:r>
          </a:p>
          <a:p>
            <a:pPr lvl="1"/>
            <a:r>
              <a:rPr lang="en-ID"/>
              <a:t>maksud dan tujuan data berbeda-beda</a:t>
            </a:r>
          </a:p>
          <a:p>
            <a:pPr lvl="1"/>
            <a:r>
              <a:rPr lang="en-ID"/>
              <a:t>keadaan asal terpisah-pisah atau justru terintegrasi secara ketat.</a:t>
            </a:r>
          </a:p>
          <a:p>
            <a:pPr lvl="1"/>
            <a:r>
              <a:rPr lang="en-ID"/>
              <a:t>tingkat kekayaan (richness) berbeda-beda</a:t>
            </a:r>
          </a:p>
          <a:p>
            <a:pPr lvl="1"/>
            <a:r>
              <a:rPr lang="en-ID"/>
              <a:t>tingkat keandalan (reliability) berbeda-beda</a:t>
            </a:r>
          </a:p>
        </p:txBody>
      </p:sp>
    </p:spTree>
    <p:extLst>
      <p:ext uri="{BB962C8B-B14F-4D97-AF65-F5344CB8AC3E}">
        <p14:creationId xmlns:p14="http://schemas.microsoft.com/office/powerpoint/2010/main" val="1649451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Mengapa Data Perlu “Dipahami” ?</a:t>
            </a:r>
          </a:p>
        </p:txBody>
      </p:sp>
      <p:sp>
        <p:nvSpPr>
          <p:cNvPr id="3" name="Content Placeholder 2"/>
          <p:cNvSpPr>
            <a:spLocks noGrp="1"/>
          </p:cNvSpPr>
          <p:nvPr>
            <p:ph idx="1"/>
          </p:nvPr>
        </p:nvSpPr>
        <p:spPr/>
        <p:txBody>
          <a:bodyPr/>
          <a:lstStyle/>
          <a:p>
            <a:r>
              <a:rPr lang="en-ID"/>
              <a:t>Data understanding memberikan gambaran awal tentang:</a:t>
            </a:r>
          </a:p>
          <a:p>
            <a:pPr lvl="1"/>
            <a:r>
              <a:rPr lang="en-ID"/>
              <a:t>kekuatan data</a:t>
            </a:r>
          </a:p>
          <a:p>
            <a:pPr lvl="1"/>
            <a:r>
              <a:rPr lang="en-ID"/>
              <a:t>kekurangan dan batasan penggunaan data</a:t>
            </a:r>
          </a:p>
          <a:p>
            <a:pPr lvl="1"/>
            <a:r>
              <a:rPr lang="en-ID"/>
              <a:t>tingkat kesesuaian data dengan masalah bisnis yang akan dipecahkan</a:t>
            </a:r>
          </a:p>
          <a:p>
            <a:pPr lvl="1"/>
            <a:r>
              <a:rPr lang="en-ID"/>
              <a:t>ketersediaan data (terbuka/tertutup, biaya akses, dsb.)</a:t>
            </a:r>
          </a:p>
          <a:p>
            <a:r>
              <a:rPr lang="en-ID"/>
              <a:t>Tahap data understanding:</a:t>
            </a:r>
          </a:p>
          <a:p>
            <a:pPr lvl="1"/>
            <a:r>
              <a:rPr lang="en-ID"/>
              <a:t>Identifikasi "titik sentuh" data dengan proses bisnis</a:t>
            </a:r>
          </a:p>
          <a:p>
            <a:pPr lvl="1"/>
            <a:r>
              <a:rPr lang="en-ID"/>
              <a:t>Penentuan sumber utama data dan cara aksesnya</a:t>
            </a:r>
          </a:p>
          <a:p>
            <a:pPr lvl="1"/>
            <a:r>
              <a:rPr lang="en-ID"/>
              <a:t>Asesmen nilai tambah bisnis dari data</a:t>
            </a:r>
          </a:p>
          <a:p>
            <a:pPr lvl="1"/>
            <a:r>
              <a:rPr lang="en-ID"/>
              <a:t>Identifikasi sumber data tambahan untuk perbaikan</a:t>
            </a:r>
          </a:p>
        </p:txBody>
      </p:sp>
    </p:spTree>
    <p:extLst>
      <p:ext uri="{BB962C8B-B14F-4D97-AF65-F5344CB8AC3E}">
        <p14:creationId xmlns:p14="http://schemas.microsoft.com/office/powerpoint/2010/main" val="2074189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Sumber Data</a:t>
            </a:r>
          </a:p>
        </p:txBody>
      </p:sp>
      <p:sp>
        <p:nvSpPr>
          <p:cNvPr id="3" name="Content Placeholder 2"/>
          <p:cNvSpPr>
            <a:spLocks noGrp="1"/>
          </p:cNvSpPr>
          <p:nvPr>
            <p:ph idx="1"/>
          </p:nvPr>
        </p:nvSpPr>
        <p:spPr/>
        <p:txBody>
          <a:bodyPr/>
          <a:lstStyle/>
          <a:p>
            <a:r>
              <a:rPr lang="en-ID"/>
              <a:t>Internal (Private)</a:t>
            </a:r>
          </a:p>
          <a:p>
            <a:pPr lvl="1"/>
            <a:r>
              <a:rPr lang="en-GB"/>
              <a:t>File Spreadsheet (Excel, CSV, JSON, dll.)</a:t>
            </a:r>
          </a:p>
          <a:p>
            <a:pPr lvl="1"/>
            <a:r>
              <a:rPr lang="en-ID"/>
              <a:t>Database (MySQL, Oracle, dll)</a:t>
            </a:r>
          </a:p>
          <a:p>
            <a:pPr lvl="1"/>
            <a:r>
              <a:rPr lang="en-ID"/>
              <a:t>File Text / Dokumen</a:t>
            </a:r>
          </a:p>
          <a:p>
            <a:pPr lvl="1"/>
            <a:r>
              <a:rPr lang="en-ID"/>
              <a:t>Multimedia (Image, Video, dll)</a:t>
            </a:r>
          </a:p>
          <a:p>
            <a:r>
              <a:rPr lang="en-ID"/>
              <a:t>Eksternal (Public)</a:t>
            </a:r>
          </a:p>
          <a:p>
            <a:pPr lvl="1"/>
            <a:r>
              <a:rPr lang="en-ID"/>
              <a:t>Open Data Repository</a:t>
            </a:r>
          </a:p>
          <a:p>
            <a:pPr lvl="1"/>
            <a:r>
              <a:rPr lang="en-ID"/>
              <a:t>Public Web</a:t>
            </a:r>
          </a:p>
        </p:txBody>
      </p:sp>
    </p:spTree>
    <p:extLst>
      <p:ext uri="{BB962C8B-B14F-4D97-AF65-F5344CB8AC3E}">
        <p14:creationId xmlns:p14="http://schemas.microsoft.com/office/powerpoint/2010/main" val="1127512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Sumber Data Daring (Public Data Repositories)</a:t>
            </a:r>
          </a:p>
        </p:txBody>
      </p:sp>
      <p:sp>
        <p:nvSpPr>
          <p:cNvPr id="3" name="Content Placeholder 2"/>
          <p:cNvSpPr>
            <a:spLocks noGrp="1"/>
          </p:cNvSpPr>
          <p:nvPr>
            <p:ph idx="1"/>
          </p:nvPr>
        </p:nvSpPr>
        <p:spPr/>
        <p:txBody>
          <a:bodyPr/>
          <a:lstStyle/>
          <a:p>
            <a:r>
              <a:rPr lang="en-GB" sz="2000"/>
              <a:t>Portal Satu Data Indonesia (</a:t>
            </a:r>
            <a:r>
              <a:rPr lang="en-GB" sz="2000">
                <a:hlinkClick r:id="rId2"/>
              </a:rPr>
              <a:t>https://data.go.id</a:t>
            </a:r>
            <a:r>
              <a:rPr lang="en-GB" sz="2000"/>
              <a:t>)</a:t>
            </a:r>
          </a:p>
          <a:p>
            <a:r>
              <a:rPr lang="en-GB" sz="2000"/>
              <a:t>Portal Data Jakarta (</a:t>
            </a:r>
            <a:r>
              <a:rPr lang="en-GB" sz="2000">
                <a:hlinkClick r:id="rId3"/>
              </a:rPr>
              <a:t>https://data.jakarta.go.id</a:t>
            </a:r>
            <a:r>
              <a:rPr lang="en-GB" sz="2000"/>
              <a:t>) </a:t>
            </a:r>
          </a:p>
          <a:p>
            <a:r>
              <a:rPr lang="en-GB" sz="2000"/>
              <a:t>Portal Data Bandung (</a:t>
            </a:r>
            <a:r>
              <a:rPr lang="en-GB" sz="2000">
                <a:hlinkClick r:id="rId4"/>
              </a:rPr>
              <a:t>http://data.bandung.go.id</a:t>
            </a:r>
            <a:r>
              <a:rPr lang="en-GB" sz="2000"/>
              <a:t>) </a:t>
            </a:r>
          </a:p>
          <a:p>
            <a:r>
              <a:rPr lang="en-GB" sz="2000"/>
              <a:t>Badan Pusat Statistik (</a:t>
            </a:r>
            <a:r>
              <a:rPr lang="en-GB" sz="2000">
                <a:hlinkClick r:id="rId5"/>
              </a:rPr>
              <a:t>https://www.bps.go.id</a:t>
            </a:r>
            <a:r>
              <a:rPr lang="en-GB" sz="2000"/>
              <a:t>) </a:t>
            </a:r>
          </a:p>
          <a:p>
            <a:r>
              <a:rPr lang="en-GB" sz="2000"/>
              <a:t>Badan Informasi Geospasial (</a:t>
            </a:r>
            <a:r>
              <a:rPr lang="en-GB" sz="2000">
                <a:hlinkClick r:id="rId6"/>
              </a:rPr>
              <a:t>https://tanahair.indonesia.go.id/</a:t>
            </a:r>
            <a:r>
              <a:rPr lang="en-GB" sz="2000"/>
              <a:t>) </a:t>
            </a:r>
          </a:p>
          <a:p>
            <a:r>
              <a:rPr lang="en-GB" sz="2000"/>
              <a:t>UCI Machine Learning repository (</a:t>
            </a:r>
            <a:r>
              <a:rPr lang="en-GB" sz="2000">
                <a:hlinkClick r:id="rId7"/>
              </a:rPr>
              <a:t>https://archive.ics.uci.edu/ml/index.php</a:t>
            </a:r>
            <a:r>
              <a:rPr lang="en-GB" sz="2000"/>
              <a:t>) </a:t>
            </a:r>
          </a:p>
          <a:p>
            <a:r>
              <a:rPr lang="en-GB" sz="2000"/>
              <a:t>Kaggle (</a:t>
            </a:r>
            <a:r>
              <a:rPr lang="en-GB" sz="2000">
                <a:hlinkClick r:id="rId8"/>
              </a:rPr>
              <a:t>https://www.kaggle.com/datasets</a:t>
            </a:r>
            <a:r>
              <a:rPr lang="en-GB" sz="2000"/>
              <a:t>) </a:t>
            </a:r>
          </a:p>
          <a:p>
            <a:r>
              <a:rPr lang="en-GB" sz="2000"/>
              <a:t>World Bank Open Data (</a:t>
            </a:r>
            <a:r>
              <a:rPr lang="en-GB" sz="2000">
                <a:hlinkClick r:id="rId9"/>
              </a:rPr>
              <a:t>https://data.worldbank.org</a:t>
            </a:r>
            <a:r>
              <a:rPr lang="en-GB" sz="2000"/>
              <a:t>) </a:t>
            </a:r>
          </a:p>
          <a:p>
            <a:r>
              <a:rPr lang="en-GB" sz="2000"/>
              <a:t>UNICEF Data (</a:t>
            </a:r>
            <a:r>
              <a:rPr lang="en-GB" sz="2000">
                <a:hlinkClick r:id="rId10"/>
              </a:rPr>
              <a:t>https://data.unicef.org</a:t>
            </a:r>
            <a:r>
              <a:rPr lang="en-GB" sz="2000"/>
              <a:t>) </a:t>
            </a:r>
          </a:p>
          <a:p>
            <a:r>
              <a:rPr lang="en-GB" sz="2000"/>
              <a:t>WHO Open Data (</a:t>
            </a:r>
            <a:r>
              <a:rPr lang="en-GB" sz="2000">
                <a:hlinkClick r:id="rId11"/>
              </a:rPr>
              <a:t>https://www.who.int/data</a:t>
            </a:r>
            <a:r>
              <a:rPr lang="en-GB" sz="2000"/>
              <a:t>) </a:t>
            </a:r>
          </a:p>
          <a:p>
            <a:r>
              <a:rPr lang="en-GB" sz="2000"/>
              <a:t>IBM Data Asset eXchange (</a:t>
            </a:r>
            <a:r>
              <a:rPr lang="en-GB" sz="2000">
                <a:hlinkClick r:id="rId12"/>
              </a:rPr>
              <a:t>https://developer.ibm.com/exchanges/data/</a:t>
            </a:r>
            <a:r>
              <a:rPr lang="en-GB" sz="2000"/>
              <a:t>) </a:t>
            </a:r>
          </a:p>
          <a:p>
            <a:r>
              <a:rPr lang="en-GB" sz="2000"/>
              <a:t>DBPedia (</a:t>
            </a:r>
            <a:r>
              <a:rPr lang="en-GB" sz="2000">
                <a:hlinkClick r:id="rId13"/>
              </a:rPr>
              <a:t>https://www.dbpedia.org/resources/</a:t>
            </a:r>
            <a:r>
              <a:rPr lang="en-GB" sz="2000"/>
              <a:t>) </a:t>
            </a:r>
          </a:p>
          <a:p>
            <a:r>
              <a:rPr lang="en-GB" sz="2000"/>
              <a:t>Wikidata (</a:t>
            </a:r>
            <a:r>
              <a:rPr lang="en-GB" sz="2000">
                <a:hlinkClick r:id="rId14"/>
              </a:rPr>
              <a:t>https://www.wikidata.org/</a:t>
            </a:r>
            <a:r>
              <a:rPr lang="en-GB" sz="2000"/>
              <a:t>) </a:t>
            </a:r>
            <a:endParaRPr lang="en-ID" sz="2000"/>
          </a:p>
        </p:txBody>
      </p:sp>
      <mc:AlternateContent xmlns:mc="http://schemas.openxmlformats.org/markup-compatibility/2006">
        <mc:Choice xmlns:p14="http://schemas.microsoft.com/office/powerpoint/2010/main" Requires="p14">
          <p:contentPart p14:bwMode="auto" r:id="rId15">
            <p14:nvContentPartPr>
              <p14:cNvPr id="4" name="Ink 3">
                <a:extLst>
                  <a:ext uri="{FF2B5EF4-FFF2-40B4-BE49-F238E27FC236}">
                    <a16:creationId xmlns:a16="http://schemas.microsoft.com/office/drawing/2014/main" id="{BF45E7CA-6FB3-8FD7-4E1C-846E5AE49FC6}"/>
                  </a:ext>
                </a:extLst>
              </p14:cNvPr>
              <p14:cNvContentPartPr/>
              <p14:nvPr/>
            </p14:nvContentPartPr>
            <p14:xfrm>
              <a:off x="884880" y="3466080"/>
              <a:ext cx="4816080" cy="716760"/>
            </p14:xfrm>
          </p:contentPart>
        </mc:Choice>
        <mc:Fallback>
          <p:pic>
            <p:nvPicPr>
              <p:cNvPr id="4" name="Ink 3">
                <a:extLst>
                  <a:ext uri="{FF2B5EF4-FFF2-40B4-BE49-F238E27FC236}">
                    <a16:creationId xmlns:a16="http://schemas.microsoft.com/office/drawing/2014/main" id="{BF45E7CA-6FB3-8FD7-4E1C-846E5AE49FC6}"/>
                  </a:ext>
                </a:extLst>
              </p:cNvPr>
              <p:cNvPicPr/>
              <p:nvPr/>
            </p:nvPicPr>
            <p:blipFill>
              <a:blip r:embed="rId16"/>
              <a:stretch>
                <a:fillRect/>
              </a:stretch>
            </p:blipFill>
            <p:spPr>
              <a:xfrm>
                <a:off x="875520" y="3456720"/>
                <a:ext cx="4834800" cy="735480"/>
              </a:xfrm>
              <a:prstGeom prst="rect">
                <a:avLst/>
              </a:prstGeom>
            </p:spPr>
          </p:pic>
        </mc:Fallback>
      </mc:AlternateContent>
    </p:spTree>
    <p:extLst>
      <p:ext uri="{BB962C8B-B14F-4D97-AF65-F5344CB8AC3E}">
        <p14:creationId xmlns:p14="http://schemas.microsoft.com/office/powerpoint/2010/main" val="20457248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SLIDE_ID" val="{311DCBD9-B615-41B9-BD23-CD3F1D99737E}"/>
  <p:tag name="GENSWF_ADVANCE_TIME" val="5"/>
  <p:tag name="TIMING" val="|5"/>
  <p:tag name="ISPRING_CUSTOM_TIMING_USED" val="1"/>
</p:tagLst>
</file>

<file path=ppt/theme/theme1.xml><?xml version="1.0" encoding="utf-8"?>
<a:theme xmlns:a="http://schemas.openxmlformats.org/drawingml/2006/main" name="powerpoint-template-apr7">
  <a:themeElements>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fontScheme name="Office 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Office Theme 2">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Office Theme 3">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powerpoint-template-apr7</Template>
  <TotalTime>8106</TotalTime>
  <Words>1447</Words>
  <Application>Microsoft Office PowerPoint</Application>
  <PresentationFormat>Widescreen</PresentationFormat>
  <Paragraphs>163</Paragraphs>
  <Slides>25</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25</vt:i4>
      </vt:variant>
    </vt:vector>
  </HeadingPairs>
  <TitlesOfParts>
    <vt:vector size="37" baseType="lpstr">
      <vt:lpstr>Arial</vt:lpstr>
      <vt:lpstr>Bebas Neue</vt:lpstr>
      <vt:lpstr>Calibri</vt:lpstr>
      <vt:lpstr>Calibri Light</vt:lpstr>
      <vt:lpstr>Courier New</vt:lpstr>
      <vt:lpstr>Lato</vt:lpstr>
      <vt:lpstr>Overlock</vt:lpstr>
      <vt:lpstr>Symbol</vt:lpstr>
      <vt:lpstr>Verdana</vt:lpstr>
      <vt:lpstr>Wingdings</vt:lpstr>
      <vt:lpstr>powerpoint-template-apr7</vt:lpstr>
      <vt:lpstr>3_Custom Design</vt:lpstr>
      <vt:lpstr>FAKULTAS TEKNOLOGI INFORMASI</vt:lpstr>
      <vt:lpstr>PEMAHAMAN DATA</vt:lpstr>
      <vt:lpstr>Tujuan Pembelajaran</vt:lpstr>
      <vt:lpstr>Outline</vt:lpstr>
      <vt:lpstr>Pemahaman Data (Data Understanding)</vt:lpstr>
      <vt:lpstr>Mengapa Data Perlu “Dipahami” ?</vt:lpstr>
      <vt:lpstr>Mengapa Data Perlu “Dipahami” ?</vt:lpstr>
      <vt:lpstr>Sumber Data</vt:lpstr>
      <vt:lpstr>Sumber Data Daring (Public Data Repositories)</vt:lpstr>
      <vt:lpstr>Sumber Data Daring (Public Data Repositories)</vt:lpstr>
      <vt:lpstr>Tipe data berdasarkan susunannya</vt:lpstr>
      <vt:lpstr>Structure vs Unstructure Data</vt:lpstr>
      <vt:lpstr>Tipe data berdasarkan Sifatnya</vt:lpstr>
      <vt:lpstr>Tipe data berdasarkan Cara Pengumpulan</vt:lpstr>
      <vt:lpstr>Tipe Butir Data</vt:lpstr>
      <vt:lpstr>Tipe data berdasarkan Waktunya</vt:lpstr>
      <vt:lpstr>Model Data</vt:lpstr>
      <vt:lpstr>Pemahaman Data (1)</vt:lpstr>
      <vt:lpstr>Pemahaman Data (2)</vt:lpstr>
      <vt:lpstr>Statistik: Rerata (Mean)</vt:lpstr>
      <vt:lpstr>Statistik: Simpangan Baku (Standar Deviasi)</vt:lpstr>
      <vt:lpstr>Statistik: Kuartil dan Median</vt:lpstr>
      <vt:lpstr>Statistik: Modus</vt:lpstr>
      <vt:lpstr>Referensi</vt:lpstr>
      <vt:lpstr>Kesimpulan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Achmad Solichin</cp:lastModifiedBy>
  <cp:revision>451</cp:revision>
  <dcterms:created xsi:type="dcterms:W3CDTF">2011-05-21T14:11:58Z</dcterms:created>
  <dcterms:modified xsi:type="dcterms:W3CDTF">2024-03-15T21:33:33Z</dcterms:modified>
</cp:coreProperties>
</file>