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8"/>
  </p:notesMasterIdLst>
  <p:handoutMasterIdLst>
    <p:handoutMasterId r:id="rId29"/>
  </p:handoutMasterIdLst>
  <p:sldIdLst>
    <p:sldId id="324" r:id="rId3"/>
    <p:sldId id="351" r:id="rId4"/>
    <p:sldId id="352" r:id="rId5"/>
    <p:sldId id="444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7" r:id="rId14"/>
    <p:sldId id="468" r:id="rId15"/>
    <p:sldId id="469" r:id="rId16"/>
    <p:sldId id="470" r:id="rId17"/>
    <p:sldId id="472" r:id="rId18"/>
    <p:sldId id="473" r:id="rId19"/>
    <p:sldId id="474" r:id="rId20"/>
    <p:sldId id="476" r:id="rId21"/>
    <p:sldId id="480" r:id="rId22"/>
    <p:sldId id="481" r:id="rId23"/>
    <p:sldId id="482" r:id="rId24"/>
    <p:sldId id="486" r:id="rId25"/>
    <p:sldId id="437" r:id="rId26"/>
    <p:sldId id="348" r:id="rId2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>
      <p:cViewPr varScale="1">
        <p:scale>
          <a:sx n="60" d="100"/>
          <a:sy n="60" d="100"/>
        </p:scale>
        <p:origin x="78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2AF99-1D74-48F6-8A14-B225C3BE844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6B7EE9-BF73-479C-B92A-A4E66273E505}">
      <dgm:prSet/>
      <dgm:spPr/>
      <dgm:t>
        <a:bodyPr/>
        <a:lstStyle/>
        <a:p>
          <a:pPr rtl="0"/>
          <a:r>
            <a:rPr lang="en-ID" b="0"/>
            <a:t>Pie Chart</a:t>
          </a:r>
          <a:endParaRPr lang="en-ID"/>
        </a:p>
      </dgm:t>
    </dgm:pt>
    <dgm:pt modelId="{16BC2FFA-9A21-4F45-BA67-9569DDC3E1C2}" type="parTrans" cxnId="{7EB655D9-B022-48B6-8C32-62BEA7CC0A26}">
      <dgm:prSet/>
      <dgm:spPr/>
      <dgm:t>
        <a:bodyPr/>
        <a:lstStyle/>
        <a:p>
          <a:endParaRPr lang="en-US"/>
        </a:p>
      </dgm:t>
    </dgm:pt>
    <dgm:pt modelId="{324E5BEE-C0F3-4D25-AB0D-C0C34BE5D79E}" type="sibTrans" cxnId="{7EB655D9-B022-48B6-8C32-62BEA7CC0A26}">
      <dgm:prSet/>
      <dgm:spPr/>
      <dgm:t>
        <a:bodyPr/>
        <a:lstStyle/>
        <a:p>
          <a:endParaRPr lang="en-US"/>
        </a:p>
      </dgm:t>
    </dgm:pt>
    <dgm:pt modelId="{86AF1D1D-36C3-4927-8D5D-0F4978E18CF3}">
      <dgm:prSet/>
      <dgm:spPr/>
      <dgm:t>
        <a:bodyPr/>
        <a:lstStyle/>
        <a:p>
          <a:pPr rtl="0"/>
          <a:r>
            <a:rPr lang="en-ID" b="0"/>
            <a:t>Bar Chart</a:t>
          </a:r>
          <a:endParaRPr lang="en-ID"/>
        </a:p>
      </dgm:t>
    </dgm:pt>
    <dgm:pt modelId="{1EAB845B-3F30-4BE9-A677-CAF72F8B10BA}" type="parTrans" cxnId="{2E905E42-A40F-4156-A510-3EBCA1EF53BC}">
      <dgm:prSet/>
      <dgm:spPr/>
      <dgm:t>
        <a:bodyPr/>
        <a:lstStyle/>
        <a:p>
          <a:endParaRPr lang="en-US"/>
        </a:p>
      </dgm:t>
    </dgm:pt>
    <dgm:pt modelId="{26431373-0FA9-4982-84ED-255C405CF17A}" type="sibTrans" cxnId="{2E905E42-A40F-4156-A510-3EBCA1EF53BC}">
      <dgm:prSet/>
      <dgm:spPr/>
      <dgm:t>
        <a:bodyPr/>
        <a:lstStyle/>
        <a:p>
          <a:endParaRPr lang="en-US"/>
        </a:p>
      </dgm:t>
    </dgm:pt>
    <dgm:pt modelId="{65ED832E-A43E-41C9-B6E3-7FA01CE27B4B}">
      <dgm:prSet/>
      <dgm:spPr/>
      <dgm:t>
        <a:bodyPr/>
        <a:lstStyle/>
        <a:p>
          <a:pPr rtl="0"/>
          <a:r>
            <a:rPr lang="en-ID" b="0"/>
            <a:t>Line Graphs</a:t>
          </a:r>
          <a:endParaRPr lang="en-ID"/>
        </a:p>
      </dgm:t>
    </dgm:pt>
    <dgm:pt modelId="{BBEF0018-FF67-4172-AEC1-0F805CF15CAC}" type="parTrans" cxnId="{91A8DD82-379B-4EF5-8F0B-19D2E77B86CD}">
      <dgm:prSet/>
      <dgm:spPr/>
      <dgm:t>
        <a:bodyPr/>
        <a:lstStyle/>
        <a:p>
          <a:endParaRPr lang="en-US"/>
        </a:p>
      </dgm:t>
    </dgm:pt>
    <dgm:pt modelId="{32983E5E-8F7E-4ED6-B7BA-6989767BF460}" type="sibTrans" cxnId="{91A8DD82-379B-4EF5-8F0B-19D2E77B86CD}">
      <dgm:prSet/>
      <dgm:spPr/>
      <dgm:t>
        <a:bodyPr/>
        <a:lstStyle/>
        <a:p>
          <a:endParaRPr lang="en-US"/>
        </a:p>
      </dgm:t>
    </dgm:pt>
    <dgm:pt modelId="{D98B2060-C83A-46CC-9227-5E6E514E1EBA}">
      <dgm:prSet/>
      <dgm:spPr/>
      <dgm:t>
        <a:bodyPr/>
        <a:lstStyle/>
        <a:p>
          <a:pPr rtl="0"/>
          <a:r>
            <a:rPr lang="en-ID" b="0"/>
            <a:t>Scatter Plot</a:t>
          </a:r>
          <a:endParaRPr lang="en-ID"/>
        </a:p>
      </dgm:t>
    </dgm:pt>
    <dgm:pt modelId="{76BD9E18-9037-4674-A366-19810858D4CD}" type="parTrans" cxnId="{5E9FE35D-DA40-4E3F-8694-61BF07E5FBE0}">
      <dgm:prSet/>
      <dgm:spPr/>
      <dgm:t>
        <a:bodyPr/>
        <a:lstStyle/>
        <a:p>
          <a:endParaRPr lang="en-US"/>
        </a:p>
      </dgm:t>
    </dgm:pt>
    <dgm:pt modelId="{22F869E3-AF4C-49D3-BA5C-5006BE7AE115}" type="sibTrans" cxnId="{5E9FE35D-DA40-4E3F-8694-61BF07E5FBE0}">
      <dgm:prSet/>
      <dgm:spPr/>
      <dgm:t>
        <a:bodyPr/>
        <a:lstStyle/>
        <a:p>
          <a:endParaRPr lang="en-US"/>
        </a:p>
      </dgm:t>
    </dgm:pt>
    <dgm:pt modelId="{BC125C81-1F27-433F-8E2A-4515F09BC7B3}">
      <dgm:prSet/>
      <dgm:spPr/>
      <dgm:t>
        <a:bodyPr/>
        <a:lstStyle/>
        <a:p>
          <a:pPr rtl="0"/>
          <a:r>
            <a:rPr lang="en-ID" b="0"/>
            <a:t>Heatmap</a:t>
          </a:r>
          <a:endParaRPr lang="en-ID"/>
        </a:p>
      </dgm:t>
    </dgm:pt>
    <dgm:pt modelId="{BE24F462-9DFA-4133-B79E-01212ABE4460}" type="parTrans" cxnId="{8FC7FEA4-D8C0-4B11-A917-3EC90DDB23D1}">
      <dgm:prSet/>
      <dgm:spPr/>
      <dgm:t>
        <a:bodyPr/>
        <a:lstStyle/>
        <a:p>
          <a:endParaRPr lang="en-US"/>
        </a:p>
      </dgm:t>
    </dgm:pt>
    <dgm:pt modelId="{AEEAF068-FE18-402A-88B9-656E1A6B7651}" type="sibTrans" cxnId="{8FC7FEA4-D8C0-4B11-A917-3EC90DDB23D1}">
      <dgm:prSet/>
      <dgm:spPr/>
      <dgm:t>
        <a:bodyPr/>
        <a:lstStyle/>
        <a:p>
          <a:endParaRPr lang="en-US"/>
        </a:p>
      </dgm:t>
    </dgm:pt>
    <dgm:pt modelId="{F2183717-E0F6-48D1-89AE-9EB481348090}">
      <dgm:prSet/>
      <dgm:spPr/>
      <dgm:t>
        <a:bodyPr/>
        <a:lstStyle/>
        <a:p>
          <a:pPr rtl="0"/>
          <a:r>
            <a:rPr lang="en-GB" b="0"/>
            <a:t>Histogram</a:t>
          </a:r>
          <a:endParaRPr lang="en-ID"/>
        </a:p>
      </dgm:t>
    </dgm:pt>
    <dgm:pt modelId="{D0B32C26-FCFB-4281-B602-2EE2334701B6}" type="parTrans" cxnId="{DF6E24EA-C450-462D-A381-A441D09CCF3C}">
      <dgm:prSet/>
      <dgm:spPr/>
      <dgm:t>
        <a:bodyPr/>
        <a:lstStyle/>
        <a:p>
          <a:endParaRPr lang="en-US"/>
        </a:p>
      </dgm:t>
    </dgm:pt>
    <dgm:pt modelId="{B657F016-11FF-478F-BE43-0301E1B3B91D}" type="sibTrans" cxnId="{DF6E24EA-C450-462D-A381-A441D09CCF3C}">
      <dgm:prSet/>
      <dgm:spPr/>
      <dgm:t>
        <a:bodyPr/>
        <a:lstStyle/>
        <a:p>
          <a:endParaRPr lang="en-US"/>
        </a:p>
      </dgm:t>
    </dgm:pt>
    <dgm:pt modelId="{31531277-5D5B-4719-8574-5356DCE47838}">
      <dgm:prSet/>
      <dgm:spPr/>
      <dgm:t>
        <a:bodyPr/>
        <a:lstStyle/>
        <a:p>
          <a:pPr rtl="0"/>
          <a:r>
            <a:rPr lang="en-GB" b="0"/>
            <a:t>Correlation</a:t>
          </a:r>
          <a:endParaRPr lang="en-ID"/>
        </a:p>
      </dgm:t>
    </dgm:pt>
    <dgm:pt modelId="{ECB1AA76-AC04-490F-903D-600941994EC9}" type="parTrans" cxnId="{3875213A-F8C3-41E3-9FD0-BE6DF9AC1FB5}">
      <dgm:prSet/>
      <dgm:spPr/>
      <dgm:t>
        <a:bodyPr/>
        <a:lstStyle/>
        <a:p>
          <a:endParaRPr lang="en-US"/>
        </a:p>
      </dgm:t>
    </dgm:pt>
    <dgm:pt modelId="{969EE553-C9E4-4210-8352-FC068F1DED22}" type="sibTrans" cxnId="{3875213A-F8C3-41E3-9FD0-BE6DF9AC1FB5}">
      <dgm:prSet/>
      <dgm:spPr/>
      <dgm:t>
        <a:bodyPr/>
        <a:lstStyle/>
        <a:p>
          <a:endParaRPr lang="en-US"/>
        </a:p>
      </dgm:t>
    </dgm:pt>
    <dgm:pt modelId="{F5ABED64-E793-4E02-85B5-3254443CA4BE}">
      <dgm:prSet/>
      <dgm:spPr/>
      <dgm:t>
        <a:bodyPr/>
        <a:lstStyle/>
        <a:p>
          <a:pPr rtl="0"/>
          <a:r>
            <a:rPr lang="en-GB" b="0"/>
            <a:t>BoxPlot</a:t>
          </a:r>
          <a:endParaRPr lang="en-ID"/>
        </a:p>
      </dgm:t>
    </dgm:pt>
    <dgm:pt modelId="{F4BED0EC-06E1-455B-8A81-0473CBD96833}" type="parTrans" cxnId="{88A84EB3-07A0-4D57-BBF8-F4C722F74B29}">
      <dgm:prSet/>
      <dgm:spPr/>
      <dgm:t>
        <a:bodyPr/>
        <a:lstStyle/>
        <a:p>
          <a:endParaRPr lang="en-US"/>
        </a:p>
      </dgm:t>
    </dgm:pt>
    <dgm:pt modelId="{4B9FAC0D-084D-4C86-9300-0F47619CE379}" type="sibTrans" cxnId="{88A84EB3-07A0-4D57-BBF8-F4C722F74B29}">
      <dgm:prSet/>
      <dgm:spPr/>
      <dgm:t>
        <a:bodyPr/>
        <a:lstStyle/>
        <a:p>
          <a:endParaRPr lang="en-US"/>
        </a:p>
      </dgm:t>
    </dgm:pt>
    <dgm:pt modelId="{F3D848D6-4D7F-4330-8EBA-D23FC2DD1BA9}" type="pres">
      <dgm:prSet presAssocID="{83F2AF99-1D74-48F6-8A14-B225C3BE8443}" presName="diagram" presStyleCnt="0">
        <dgm:presLayoutVars>
          <dgm:dir/>
          <dgm:resizeHandles val="exact"/>
        </dgm:presLayoutVars>
      </dgm:prSet>
      <dgm:spPr/>
    </dgm:pt>
    <dgm:pt modelId="{3D3E0AC4-FA69-474F-A191-CCBD073CC323}" type="pres">
      <dgm:prSet presAssocID="{276B7EE9-BF73-479C-B92A-A4E66273E505}" presName="node" presStyleLbl="node1" presStyleIdx="0" presStyleCnt="8">
        <dgm:presLayoutVars>
          <dgm:bulletEnabled val="1"/>
        </dgm:presLayoutVars>
      </dgm:prSet>
      <dgm:spPr/>
    </dgm:pt>
    <dgm:pt modelId="{F22119D0-2ED6-4610-AD39-AC915CF27D44}" type="pres">
      <dgm:prSet presAssocID="{324E5BEE-C0F3-4D25-AB0D-C0C34BE5D79E}" presName="sibTrans" presStyleCnt="0"/>
      <dgm:spPr/>
    </dgm:pt>
    <dgm:pt modelId="{0DE6ADA9-3A25-4989-8B3E-3A1D5630BC61}" type="pres">
      <dgm:prSet presAssocID="{86AF1D1D-36C3-4927-8D5D-0F4978E18CF3}" presName="node" presStyleLbl="node1" presStyleIdx="1" presStyleCnt="8">
        <dgm:presLayoutVars>
          <dgm:bulletEnabled val="1"/>
        </dgm:presLayoutVars>
      </dgm:prSet>
      <dgm:spPr/>
    </dgm:pt>
    <dgm:pt modelId="{BBCF46FF-0E85-46BC-A9EA-598E7F70DCDC}" type="pres">
      <dgm:prSet presAssocID="{26431373-0FA9-4982-84ED-255C405CF17A}" presName="sibTrans" presStyleCnt="0"/>
      <dgm:spPr/>
    </dgm:pt>
    <dgm:pt modelId="{0950716E-9881-41F2-9D91-AB9D4D79072A}" type="pres">
      <dgm:prSet presAssocID="{65ED832E-A43E-41C9-B6E3-7FA01CE27B4B}" presName="node" presStyleLbl="node1" presStyleIdx="2" presStyleCnt="8">
        <dgm:presLayoutVars>
          <dgm:bulletEnabled val="1"/>
        </dgm:presLayoutVars>
      </dgm:prSet>
      <dgm:spPr/>
    </dgm:pt>
    <dgm:pt modelId="{637900EC-963E-416C-AB0D-F12F49991E86}" type="pres">
      <dgm:prSet presAssocID="{32983E5E-8F7E-4ED6-B7BA-6989767BF460}" presName="sibTrans" presStyleCnt="0"/>
      <dgm:spPr/>
    </dgm:pt>
    <dgm:pt modelId="{247B1E88-8904-4F83-8A85-F0778ACA1605}" type="pres">
      <dgm:prSet presAssocID="{D98B2060-C83A-46CC-9227-5E6E514E1EBA}" presName="node" presStyleLbl="node1" presStyleIdx="3" presStyleCnt="8">
        <dgm:presLayoutVars>
          <dgm:bulletEnabled val="1"/>
        </dgm:presLayoutVars>
      </dgm:prSet>
      <dgm:spPr/>
    </dgm:pt>
    <dgm:pt modelId="{4A4EF35D-C8F7-48CB-99EC-8CB1AE0FB43D}" type="pres">
      <dgm:prSet presAssocID="{22F869E3-AF4C-49D3-BA5C-5006BE7AE115}" presName="sibTrans" presStyleCnt="0"/>
      <dgm:spPr/>
    </dgm:pt>
    <dgm:pt modelId="{5D880AE5-B5AD-4EC6-965A-9557948842FE}" type="pres">
      <dgm:prSet presAssocID="{BC125C81-1F27-433F-8E2A-4515F09BC7B3}" presName="node" presStyleLbl="node1" presStyleIdx="4" presStyleCnt="8">
        <dgm:presLayoutVars>
          <dgm:bulletEnabled val="1"/>
        </dgm:presLayoutVars>
      </dgm:prSet>
      <dgm:spPr/>
    </dgm:pt>
    <dgm:pt modelId="{50C88273-6923-48FB-BD4D-41FE2D312CFA}" type="pres">
      <dgm:prSet presAssocID="{AEEAF068-FE18-402A-88B9-656E1A6B7651}" presName="sibTrans" presStyleCnt="0"/>
      <dgm:spPr/>
    </dgm:pt>
    <dgm:pt modelId="{20E6B890-B435-4443-91E6-E6D645D5A74F}" type="pres">
      <dgm:prSet presAssocID="{F2183717-E0F6-48D1-89AE-9EB481348090}" presName="node" presStyleLbl="node1" presStyleIdx="5" presStyleCnt="8">
        <dgm:presLayoutVars>
          <dgm:bulletEnabled val="1"/>
        </dgm:presLayoutVars>
      </dgm:prSet>
      <dgm:spPr/>
    </dgm:pt>
    <dgm:pt modelId="{F2D3DB89-D7C1-4FCC-86A4-E13D1A642D51}" type="pres">
      <dgm:prSet presAssocID="{B657F016-11FF-478F-BE43-0301E1B3B91D}" presName="sibTrans" presStyleCnt="0"/>
      <dgm:spPr/>
    </dgm:pt>
    <dgm:pt modelId="{6D91E83D-067B-4201-BA26-D79519260908}" type="pres">
      <dgm:prSet presAssocID="{31531277-5D5B-4719-8574-5356DCE47838}" presName="node" presStyleLbl="node1" presStyleIdx="6" presStyleCnt="8">
        <dgm:presLayoutVars>
          <dgm:bulletEnabled val="1"/>
        </dgm:presLayoutVars>
      </dgm:prSet>
      <dgm:spPr/>
    </dgm:pt>
    <dgm:pt modelId="{419843D9-D1CB-4792-830B-E00DE6EAF104}" type="pres">
      <dgm:prSet presAssocID="{969EE553-C9E4-4210-8352-FC068F1DED22}" presName="sibTrans" presStyleCnt="0"/>
      <dgm:spPr/>
    </dgm:pt>
    <dgm:pt modelId="{C129E700-B54C-4C19-B011-F847D8B7DDDF}" type="pres">
      <dgm:prSet presAssocID="{F5ABED64-E793-4E02-85B5-3254443CA4BE}" presName="node" presStyleLbl="node1" presStyleIdx="7" presStyleCnt="8">
        <dgm:presLayoutVars>
          <dgm:bulletEnabled val="1"/>
        </dgm:presLayoutVars>
      </dgm:prSet>
      <dgm:spPr/>
    </dgm:pt>
  </dgm:ptLst>
  <dgm:cxnLst>
    <dgm:cxn modelId="{64E88F06-59CA-42FC-A672-655871D9E9A6}" type="presOf" srcId="{BC125C81-1F27-433F-8E2A-4515F09BC7B3}" destId="{5D880AE5-B5AD-4EC6-965A-9557948842FE}" srcOrd="0" destOrd="0" presId="urn:microsoft.com/office/officeart/2005/8/layout/default"/>
    <dgm:cxn modelId="{E3B6A812-122F-49D2-B7F8-5091F1A1F306}" type="presOf" srcId="{F2183717-E0F6-48D1-89AE-9EB481348090}" destId="{20E6B890-B435-4443-91E6-E6D645D5A74F}" srcOrd="0" destOrd="0" presId="urn:microsoft.com/office/officeart/2005/8/layout/default"/>
    <dgm:cxn modelId="{73757016-B1B8-4EAE-80EB-E1E8622E010A}" type="presOf" srcId="{31531277-5D5B-4719-8574-5356DCE47838}" destId="{6D91E83D-067B-4201-BA26-D79519260908}" srcOrd="0" destOrd="0" presId="urn:microsoft.com/office/officeart/2005/8/layout/default"/>
    <dgm:cxn modelId="{3875213A-F8C3-41E3-9FD0-BE6DF9AC1FB5}" srcId="{83F2AF99-1D74-48F6-8A14-B225C3BE8443}" destId="{31531277-5D5B-4719-8574-5356DCE47838}" srcOrd="6" destOrd="0" parTransId="{ECB1AA76-AC04-490F-903D-600941994EC9}" sibTransId="{969EE553-C9E4-4210-8352-FC068F1DED22}"/>
    <dgm:cxn modelId="{5E9FE35D-DA40-4E3F-8694-61BF07E5FBE0}" srcId="{83F2AF99-1D74-48F6-8A14-B225C3BE8443}" destId="{D98B2060-C83A-46CC-9227-5E6E514E1EBA}" srcOrd="3" destOrd="0" parTransId="{76BD9E18-9037-4674-A366-19810858D4CD}" sibTransId="{22F869E3-AF4C-49D3-BA5C-5006BE7AE115}"/>
    <dgm:cxn modelId="{2E905E42-A40F-4156-A510-3EBCA1EF53BC}" srcId="{83F2AF99-1D74-48F6-8A14-B225C3BE8443}" destId="{86AF1D1D-36C3-4927-8D5D-0F4978E18CF3}" srcOrd="1" destOrd="0" parTransId="{1EAB845B-3F30-4BE9-A677-CAF72F8B10BA}" sibTransId="{26431373-0FA9-4982-84ED-255C405CF17A}"/>
    <dgm:cxn modelId="{19557065-1ED2-4618-9F1F-5B22A26F41AC}" type="presOf" srcId="{86AF1D1D-36C3-4927-8D5D-0F4978E18CF3}" destId="{0DE6ADA9-3A25-4989-8B3E-3A1D5630BC61}" srcOrd="0" destOrd="0" presId="urn:microsoft.com/office/officeart/2005/8/layout/default"/>
    <dgm:cxn modelId="{C3248954-E5ED-428D-A757-76F6115B4578}" type="presOf" srcId="{65ED832E-A43E-41C9-B6E3-7FA01CE27B4B}" destId="{0950716E-9881-41F2-9D91-AB9D4D79072A}" srcOrd="0" destOrd="0" presId="urn:microsoft.com/office/officeart/2005/8/layout/default"/>
    <dgm:cxn modelId="{8F9FFA59-F299-4782-A9C9-F5FD5E1F7120}" type="presOf" srcId="{F5ABED64-E793-4E02-85B5-3254443CA4BE}" destId="{C129E700-B54C-4C19-B011-F847D8B7DDDF}" srcOrd="0" destOrd="0" presId="urn:microsoft.com/office/officeart/2005/8/layout/default"/>
    <dgm:cxn modelId="{91A8DD82-379B-4EF5-8F0B-19D2E77B86CD}" srcId="{83F2AF99-1D74-48F6-8A14-B225C3BE8443}" destId="{65ED832E-A43E-41C9-B6E3-7FA01CE27B4B}" srcOrd="2" destOrd="0" parTransId="{BBEF0018-FF67-4172-AEC1-0F805CF15CAC}" sibTransId="{32983E5E-8F7E-4ED6-B7BA-6989767BF460}"/>
    <dgm:cxn modelId="{23669B9D-4833-43A1-8439-B4D9999FCA61}" type="presOf" srcId="{276B7EE9-BF73-479C-B92A-A4E66273E505}" destId="{3D3E0AC4-FA69-474F-A191-CCBD073CC323}" srcOrd="0" destOrd="0" presId="urn:microsoft.com/office/officeart/2005/8/layout/default"/>
    <dgm:cxn modelId="{8FC7FEA4-D8C0-4B11-A917-3EC90DDB23D1}" srcId="{83F2AF99-1D74-48F6-8A14-B225C3BE8443}" destId="{BC125C81-1F27-433F-8E2A-4515F09BC7B3}" srcOrd="4" destOrd="0" parTransId="{BE24F462-9DFA-4133-B79E-01212ABE4460}" sibTransId="{AEEAF068-FE18-402A-88B9-656E1A6B7651}"/>
    <dgm:cxn modelId="{88A84EB3-07A0-4D57-BBF8-F4C722F74B29}" srcId="{83F2AF99-1D74-48F6-8A14-B225C3BE8443}" destId="{F5ABED64-E793-4E02-85B5-3254443CA4BE}" srcOrd="7" destOrd="0" parTransId="{F4BED0EC-06E1-455B-8A81-0473CBD96833}" sibTransId="{4B9FAC0D-084D-4C86-9300-0F47619CE379}"/>
    <dgm:cxn modelId="{7EB655D9-B022-48B6-8C32-62BEA7CC0A26}" srcId="{83F2AF99-1D74-48F6-8A14-B225C3BE8443}" destId="{276B7EE9-BF73-479C-B92A-A4E66273E505}" srcOrd="0" destOrd="0" parTransId="{16BC2FFA-9A21-4F45-BA67-9569DDC3E1C2}" sibTransId="{324E5BEE-C0F3-4D25-AB0D-C0C34BE5D79E}"/>
    <dgm:cxn modelId="{2D67ABDB-D7E5-409E-B0F7-F9E7D40C57F2}" type="presOf" srcId="{83F2AF99-1D74-48F6-8A14-B225C3BE8443}" destId="{F3D848D6-4D7F-4330-8EBA-D23FC2DD1BA9}" srcOrd="0" destOrd="0" presId="urn:microsoft.com/office/officeart/2005/8/layout/default"/>
    <dgm:cxn modelId="{DF6E24EA-C450-462D-A381-A441D09CCF3C}" srcId="{83F2AF99-1D74-48F6-8A14-B225C3BE8443}" destId="{F2183717-E0F6-48D1-89AE-9EB481348090}" srcOrd="5" destOrd="0" parTransId="{D0B32C26-FCFB-4281-B602-2EE2334701B6}" sibTransId="{B657F016-11FF-478F-BE43-0301E1B3B91D}"/>
    <dgm:cxn modelId="{03DD58F9-5092-4F34-9AD9-009A85416B5B}" type="presOf" srcId="{D98B2060-C83A-46CC-9227-5E6E514E1EBA}" destId="{247B1E88-8904-4F83-8A85-F0778ACA1605}" srcOrd="0" destOrd="0" presId="urn:microsoft.com/office/officeart/2005/8/layout/default"/>
    <dgm:cxn modelId="{E6763D77-41EB-4797-ADBD-E9E84D27CC00}" type="presParOf" srcId="{F3D848D6-4D7F-4330-8EBA-D23FC2DD1BA9}" destId="{3D3E0AC4-FA69-474F-A191-CCBD073CC323}" srcOrd="0" destOrd="0" presId="urn:microsoft.com/office/officeart/2005/8/layout/default"/>
    <dgm:cxn modelId="{AC120D2D-0A14-4544-9652-7B96ED3A266D}" type="presParOf" srcId="{F3D848D6-4D7F-4330-8EBA-D23FC2DD1BA9}" destId="{F22119D0-2ED6-4610-AD39-AC915CF27D44}" srcOrd="1" destOrd="0" presId="urn:microsoft.com/office/officeart/2005/8/layout/default"/>
    <dgm:cxn modelId="{DD080B08-AF82-41C1-BBCB-B2BCCF5113AD}" type="presParOf" srcId="{F3D848D6-4D7F-4330-8EBA-D23FC2DD1BA9}" destId="{0DE6ADA9-3A25-4989-8B3E-3A1D5630BC61}" srcOrd="2" destOrd="0" presId="urn:microsoft.com/office/officeart/2005/8/layout/default"/>
    <dgm:cxn modelId="{B921D7CD-03FF-4DFD-AD23-7325B04B0611}" type="presParOf" srcId="{F3D848D6-4D7F-4330-8EBA-D23FC2DD1BA9}" destId="{BBCF46FF-0E85-46BC-A9EA-598E7F70DCDC}" srcOrd="3" destOrd="0" presId="urn:microsoft.com/office/officeart/2005/8/layout/default"/>
    <dgm:cxn modelId="{191F8DA9-A709-4937-8761-547CA1681D0E}" type="presParOf" srcId="{F3D848D6-4D7F-4330-8EBA-D23FC2DD1BA9}" destId="{0950716E-9881-41F2-9D91-AB9D4D79072A}" srcOrd="4" destOrd="0" presId="urn:microsoft.com/office/officeart/2005/8/layout/default"/>
    <dgm:cxn modelId="{08107625-0B52-4B02-A4A2-741F9A7D5E1F}" type="presParOf" srcId="{F3D848D6-4D7F-4330-8EBA-D23FC2DD1BA9}" destId="{637900EC-963E-416C-AB0D-F12F49991E86}" srcOrd="5" destOrd="0" presId="urn:microsoft.com/office/officeart/2005/8/layout/default"/>
    <dgm:cxn modelId="{E52A63A0-CF6F-4280-95F9-01871C4FF887}" type="presParOf" srcId="{F3D848D6-4D7F-4330-8EBA-D23FC2DD1BA9}" destId="{247B1E88-8904-4F83-8A85-F0778ACA1605}" srcOrd="6" destOrd="0" presId="urn:microsoft.com/office/officeart/2005/8/layout/default"/>
    <dgm:cxn modelId="{D5DAB4CD-FA70-4D2F-A787-A65FD27CEF07}" type="presParOf" srcId="{F3D848D6-4D7F-4330-8EBA-D23FC2DD1BA9}" destId="{4A4EF35D-C8F7-48CB-99EC-8CB1AE0FB43D}" srcOrd="7" destOrd="0" presId="urn:microsoft.com/office/officeart/2005/8/layout/default"/>
    <dgm:cxn modelId="{4F90A59C-3213-4BF0-A44D-FDE664B6592B}" type="presParOf" srcId="{F3D848D6-4D7F-4330-8EBA-D23FC2DD1BA9}" destId="{5D880AE5-B5AD-4EC6-965A-9557948842FE}" srcOrd="8" destOrd="0" presId="urn:microsoft.com/office/officeart/2005/8/layout/default"/>
    <dgm:cxn modelId="{885377BB-F8E4-450B-8AB4-50AD8237B113}" type="presParOf" srcId="{F3D848D6-4D7F-4330-8EBA-D23FC2DD1BA9}" destId="{50C88273-6923-48FB-BD4D-41FE2D312CFA}" srcOrd="9" destOrd="0" presId="urn:microsoft.com/office/officeart/2005/8/layout/default"/>
    <dgm:cxn modelId="{D0338D04-BBC7-44FD-9A14-E56D9720D8E7}" type="presParOf" srcId="{F3D848D6-4D7F-4330-8EBA-D23FC2DD1BA9}" destId="{20E6B890-B435-4443-91E6-E6D645D5A74F}" srcOrd="10" destOrd="0" presId="urn:microsoft.com/office/officeart/2005/8/layout/default"/>
    <dgm:cxn modelId="{CD2BDAD9-89CA-4E14-9828-84155B13B686}" type="presParOf" srcId="{F3D848D6-4D7F-4330-8EBA-D23FC2DD1BA9}" destId="{F2D3DB89-D7C1-4FCC-86A4-E13D1A642D51}" srcOrd="11" destOrd="0" presId="urn:microsoft.com/office/officeart/2005/8/layout/default"/>
    <dgm:cxn modelId="{125DCAAC-B459-493E-9624-8FB84D9D522B}" type="presParOf" srcId="{F3D848D6-4D7F-4330-8EBA-D23FC2DD1BA9}" destId="{6D91E83D-067B-4201-BA26-D79519260908}" srcOrd="12" destOrd="0" presId="urn:microsoft.com/office/officeart/2005/8/layout/default"/>
    <dgm:cxn modelId="{21DC4DB5-A54E-4769-AA93-0245A0A33031}" type="presParOf" srcId="{F3D848D6-4D7F-4330-8EBA-D23FC2DD1BA9}" destId="{419843D9-D1CB-4792-830B-E00DE6EAF104}" srcOrd="13" destOrd="0" presId="urn:microsoft.com/office/officeart/2005/8/layout/default"/>
    <dgm:cxn modelId="{318AE316-2DF5-4A34-BB55-2AEFE5002A64}" type="presParOf" srcId="{F3D848D6-4D7F-4330-8EBA-D23FC2DD1BA9}" destId="{C129E700-B54C-4C19-B011-F847D8B7DDD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E0AC4-FA69-474F-A191-CCBD073CC323}">
      <dsp:nvSpPr>
        <dsp:cNvPr id="0" name=""/>
        <dsp:cNvSpPr/>
      </dsp:nvSpPr>
      <dsp:spPr>
        <a:xfrm>
          <a:off x="3214" y="818792"/>
          <a:ext cx="2550318" cy="1530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/>
            <a:t>Pie Chart</a:t>
          </a:r>
          <a:endParaRPr lang="en-ID" sz="3200" kern="1200"/>
        </a:p>
      </dsp:txBody>
      <dsp:txXfrm>
        <a:off x="3214" y="818792"/>
        <a:ext cx="2550318" cy="1530191"/>
      </dsp:txXfrm>
    </dsp:sp>
    <dsp:sp modelId="{0DE6ADA9-3A25-4989-8B3E-3A1D5630BC61}">
      <dsp:nvSpPr>
        <dsp:cNvPr id="0" name=""/>
        <dsp:cNvSpPr/>
      </dsp:nvSpPr>
      <dsp:spPr>
        <a:xfrm>
          <a:off x="2808565" y="818792"/>
          <a:ext cx="2550318" cy="1530191"/>
        </a:xfrm>
        <a:prstGeom prst="rect">
          <a:avLst/>
        </a:prstGeom>
        <a:solidFill>
          <a:schemeClr val="accent5">
            <a:hueOff val="-1482866"/>
            <a:satOff val="5000"/>
            <a:lumOff val="-55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/>
            <a:t>Bar Chart</a:t>
          </a:r>
          <a:endParaRPr lang="en-ID" sz="3200" kern="1200"/>
        </a:p>
      </dsp:txBody>
      <dsp:txXfrm>
        <a:off x="2808565" y="818792"/>
        <a:ext cx="2550318" cy="1530191"/>
      </dsp:txXfrm>
    </dsp:sp>
    <dsp:sp modelId="{0950716E-9881-41F2-9D91-AB9D4D79072A}">
      <dsp:nvSpPr>
        <dsp:cNvPr id="0" name=""/>
        <dsp:cNvSpPr/>
      </dsp:nvSpPr>
      <dsp:spPr>
        <a:xfrm>
          <a:off x="5613915" y="818792"/>
          <a:ext cx="2550318" cy="1530191"/>
        </a:xfrm>
        <a:prstGeom prst="rect">
          <a:avLst/>
        </a:prstGeom>
        <a:solidFill>
          <a:schemeClr val="accent5">
            <a:hueOff val="-2965732"/>
            <a:satOff val="10000"/>
            <a:lumOff val="-111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/>
            <a:t>Line Graphs</a:t>
          </a:r>
          <a:endParaRPr lang="en-ID" sz="3200" kern="1200"/>
        </a:p>
      </dsp:txBody>
      <dsp:txXfrm>
        <a:off x="5613915" y="818792"/>
        <a:ext cx="2550318" cy="1530191"/>
      </dsp:txXfrm>
    </dsp:sp>
    <dsp:sp modelId="{247B1E88-8904-4F83-8A85-F0778ACA1605}">
      <dsp:nvSpPr>
        <dsp:cNvPr id="0" name=""/>
        <dsp:cNvSpPr/>
      </dsp:nvSpPr>
      <dsp:spPr>
        <a:xfrm>
          <a:off x="8419266" y="818792"/>
          <a:ext cx="2550318" cy="1530191"/>
        </a:xfrm>
        <a:prstGeom prst="rect">
          <a:avLst/>
        </a:prstGeom>
        <a:solidFill>
          <a:schemeClr val="accent5">
            <a:hueOff val="-4448599"/>
            <a:satOff val="15000"/>
            <a:lumOff val="-1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/>
            <a:t>Scatter Plot</a:t>
          </a:r>
          <a:endParaRPr lang="en-ID" sz="3200" kern="1200"/>
        </a:p>
      </dsp:txBody>
      <dsp:txXfrm>
        <a:off x="8419266" y="818792"/>
        <a:ext cx="2550318" cy="1530191"/>
      </dsp:txXfrm>
    </dsp:sp>
    <dsp:sp modelId="{5D880AE5-B5AD-4EC6-965A-9557948842FE}">
      <dsp:nvSpPr>
        <dsp:cNvPr id="0" name=""/>
        <dsp:cNvSpPr/>
      </dsp:nvSpPr>
      <dsp:spPr>
        <a:xfrm>
          <a:off x="3214" y="2604015"/>
          <a:ext cx="2550318" cy="1530191"/>
        </a:xfrm>
        <a:prstGeom prst="rect">
          <a:avLst/>
        </a:prstGeom>
        <a:solidFill>
          <a:schemeClr val="accent5">
            <a:hueOff val="-5931465"/>
            <a:satOff val="20000"/>
            <a:lumOff val="-222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200" b="0" kern="1200"/>
            <a:t>Heatmap</a:t>
          </a:r>
          <a:endParaRPr lang="en-ID" sz="3200" kern="1200"/>
        </a:p>
      </dsp:txBody>
      <dsp:txXfrm>
        <a:off x="3214" y="2604015"/>
        <a:ext cx="2550318" cy="1530191"/>
      </dsp:txXfrm>
    </dsp:sp>
    <dsp:sp modelId="{20E6B890-B435-4443-91E6-E6D645D5A74F}">
      <dsp:nvSpPr>
        <dsp:cNvPr id="0" name=""/>
        <dsp:cNvSpPr/>
      </dsp:nvSpPr>
      <dsp:spPr>
        <a:xfrm>
          <a:off x="2808565" y="2604015"/>
          <a:ext cx="2550318" cy="1530191"/>
        </a:xfrm>
        <a:prstGeom prst="rect">
          <a:avLst/>
        </a:prstGeom>
        <a:solidFill>
          <a:schemeClr val="accent5">
            <a:hueOff val="-7414331"/>
            <a:satOff val="25000"/>
            <a:lumOff val="-278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/>
            <a:t>Histogram</a:t>
          </a:r>
          <a:endParaRPr lang="en-ID" sz="3200" kern="1200"/>
        </a:p>
      </dsp:txBody>
      <dsp:txXfrm>
        <a:off x="2808565" y="2604015"/>
        <a:ext cx="2550318" cy="1530191"/>
      </dsp:txXfrm>
    </dsp:sp>
    <dsp:sp modelId="{6D91E83D-067B-4201-BA26-D79519260908}">
      <dsp:nvSpPr>
        <dsp:cNvPr id="0" name=""/>
        <dsp:cNvSpPr/>
      </dsp:nvSpPr>
      <dsp:spPr>
        <a:xfrm>
          <a:off x="5613915" y="2604015"/>
          <a:ext cx="2550318" cy="1530191"/>
        </a:xfrm>
        <a:prstGeom prst="rect">
          <a:avLst/>
        </a:prstGeom>
        <a:solidFill>
          <a:schemeClr val="accent5">
            <a:hueOff val="-8897197"/>
            <a:satOff val="30000"/>
            <a:lumOff val="-3344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/>
            <a:t>Correlation</a:t>
          </a:r>
          <a:endParaRPr lang="en-ID" sz="3200" kern="1200"/>
        </a:p>
      </dsp:txBody>
      <dsp:txXfrm>
        <a:off x="5613915" y="2604015"/>
        <a:ext cx="2550318" cy="1530191"/>
      </dsp:txXfrm>
    </dsp:sp>
    <dsp:sp modelId="{C129E700-B54C-4C19-B011-F847D8B7DDDF}">
      <dsp:nvSpPr>
        <dsp:cNvPr id="0" name=""/>
        <dsp:cNvSpPr/>
      </dsp:nvSpPr>
      <dsp:spPr>
        <a:xfrm>
          <a:off x="8419266" y="2604015"/>
          <a:ext cx="2550318" cy="1530191"/>
        </a:xfrm>
        <a:prstGeom prst="rect">
          <a:avLst/>
        </a:prstGeom>
        <a:solidFill>
          <a:schemeClr val="accent5">
            <a:hueOff val="-10380063"/>
            <a:satOff val="35000"/>
            <a:lumOff val="-3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kern="1200"/>
            <a:t>BoxPlot</a:t>
          </a:r>
          <a:endParaRPr lang="en-ID" sz="3200" kern="1200"/>
        </a:p>
      </dsp:txBody>
      <dsp:txXfrm>
        <a:off x="8419266" y="2604015"/>
        <a:ext cx="2550318" cy="1530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02/04/2024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02/04/2024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253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661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802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Data Mining_Rusdah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7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/>
              <a:t>Click icon to add table</a:t>
            </a:r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67">
                <a:solidFill>
                  <a:srgbClr val="002060"/>
                </a:solidFill>
                <a:latin typeface="Overlock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rgbClr val="002060"/>
                </a:solidFill>
                <a:latin typeface="Overlock" panose="020B0604020202020204" charset="0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>
                <a:latin typeface="Overlock" panose="020B0604020202020204" charset="0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ID" dirty="0"/>
          </a:p>
          <a:p>
            <a:pPr lvl="1"/>
            <a:endParaRPr lang="en-ID"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2591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4/2/2024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FAKULTAS TEKNOLOGI INFORMASI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800" b="1" dirty="0">
                <a:latin typeface="+mj-lt"/>
              </a:rPr>
              <a:t>REKAYASA DATA</a:t>
            </a:r>
            <a:endParaRPr lang="id-ID" sz="5400" b="1" dirty="0">
              <a:latin typeface="+mj-lt"/>
            </a:endParaRPr>
          </a:p>
          <a:p>
            <a:r>
              <a:rPr lang="id-ID" sz="4000" b="1" dirty="0">
                <a:latin typeface="+mj-lt"/>
              </a:rPr>
              <a:t>[ K</a:t>
            </a:r>
            <a:r>
              <a:rPr lang="en-US" sz="4000" b="1" dirty="0">
                <a:latin typeface="+mj-lt"/>
              </a:rPr>
              <a:t>P341</a:t>
            </a:r>
            <a:r>
              <a:rPr lang="id-ID" sz="4000" b="1" dirty="0">
                <a:latin typeface="+mj-lt"/>
              </a:rPr>
              <a:t> / </a:t>
            </a:r>
            <a:r>
              <a:rPr lang="en-US" sz="4000" b="1" dirty="0">
                <a:latin typeface="+mj-lt"/>
              </a:rPr>
              <a:t>3</a:t>
            </a:r>
            <a:r>
              <a:rPr lang="id-ID" sz="4000" b="1" dirty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Visualisasi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Visualisasi berperan peran penting dalam penambangan data, machine learning dan data science. </a:t>
            </a:r>
          </a:p>
          <a:p>
            <a:r>
              <a:rPr lang="en-ID"/>
              <a:t>Seringkali kita perlu menyaring informasi kunci yang ditemukan dalam sejumlah data menjadi bentuk yang bermakna dan mudah dicerna. </a:t>
            </a:r>
          </a:p>
          <a:p>
            <a:r>
              <a:rPr lang="en-ID"/>
              <a:t>Visualisasi yang baik dapat menceritakan sebuah cerita tentang data Anda dengan cara yang tidak dapat dilakukan oleh sebuah kalimat. </a:t>
            </a:r>
          </a:p>
        </p:txBody>
      </p:sp>
    </p:spTree>
    <p:extLst>
      <p:ext uri="{BB962C8B-B14F-4D97-AF65-F5344CB8AC3E}">
        <p14:creationId xmlns:p14="http://schemas.microsoft.com/office/powerpoint/2010/main" val="2102288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Bentuk Visualisasi Data Dasar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899960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851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Pie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062464" cy="4953000"/>
          </a:xfrm>
        </p:spPr>
        <p:txBody>
          <a:bodyPr/>
          <a:lstStyle/>
          <a:p>
            <a:r>
              <a:rPr lang="en-ID" dirty="0"/>
              <a:t>Pie chart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dataset </a:t>
            </a:r>
            <a:r>
              <a:rPr lang="en-ID" dirty="0" err="1"/>
              <a:t>berbanding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 </a:t>
            </a:r>
          </a:p>
          <a:p>
            <a:pPr lvl="1"/>
            <a:r>
              <a:rPr lang="en-ID" dirty="0" err="1"/>
              <a:t>Variabel</a:t>
            </a:r>
            <a:r>
              <a:rPr lang="en-ID" dirty="0"/>
              <a:t> label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tupel</a:t>
            </a:r>
            <a:r>
              <a:rPr lang="en-ID" dirty="0"/>
              <a:t> rasa es </a:t>
            </a:r>
            <a:r>
              <a:rPr lang="en-ID" dirty="0" err="1"/>
              <a:t>krim</a:t>
            </a:r>
            <a:r>
              <a:rPr lang="en-ID" dirty="0"/>
              <a:t> </a:t>
            </a:r>
          </a:p>
          <a:p>
            <a:pPr lvl="1"/>
            <a:r>
              <a:rPr lang="en-ID" dirty="0" err="1"/>
              <a:t>Variabel</a:t>
            </a:r>
            <a:r>
              <a:rPr lang="en-ID" dirty="0"/>
              <a:t> voting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tupel</a:t>
            </a:r>
            <a:r>
              <a:rPr lang="en-ID" dirty="0"/>
              <a:t> voting.</a:t>
            </a:r>
          </a:p>
          <a:p>
            <a:pPr lvl="1"/>
            <a:r>
              <a:rPr lang="en-ID" dirty="0"/>
              <a:t>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voting rase es </a:t>
            </a:r>
            <a:r>
              <a:rPr lang="en-ID" dirty="0" err="1"/>
              <a:t>krim</a:t>
            </a:r>
            <a:r>
              <a:rPr lang="en-ID" dirty="0"/>
              <a:t> </a:t>
            </a:r>
            <a:r>
              <a:rPr lang="en-ID" dirty="0" err="1"/>
              <a:t>favorit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0EE15-7EFD-4643-9A7F-C1866ABC1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28" y="1484784"/>
            <a:ext cx="4673600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3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Bar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558408" cy="4953000"/>
          </a:xfrm>
        </p:spPr>
        <p:txBody>
          <a:bodyPr>
            <a:normAutofit lnSpcReduction="10000"/>
          </a:bodyPr>
          <a:lstStyle/>
          <a:p>
            <a:r>
              <a:rPr lang="en-ID" dirty="0"/>
              <a:t>Bar Chart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tools </a:t>
            </a:r>
            <a:r>
              <a:rPr lang="en-ID" dirty="0" err="1"/>
              <a:t>visualisassi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data </a:t>
            </a:r>
            <a:r>
              <a:rPr lang="en-ID" dirty="0" err="1"/>
              <a:t>kategorikal</a:t>
            </a:r>
            <a:r>
              <a:rPr lang="en-ID" dirty="0"/>
              <a:t>. </a:t>
            </a:r>
          </a:p>
          <a:p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diagram </a:t>
            </a:r>
            <a:r>
              <a:rPr lang="en-ID" dirty="0" err="1"/>
              <a:t>lingkaran</a:t>
            </a:r>
            <a:r>
              <a:rPr lang="en-ID" dirty="0"/>
              <a:t>, diagram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data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lain. </a:t>
            </a:r>
          </a:p>
          <a:p>
            <a:r>
              <a:rPr lang="en-ID" dirty="0"/>
              <a:t>Diagram </a:t>
            </a:r>
            <a:r>
              <a:rPr lang="en-ID" dirty="0" err="1"/>
              <a:t>batang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data </a:t>
            </a:r>
            <a:r>
              <a:rPr lang="en-ID" dirty="0" err="1"/>
              <a:t>daripada</a:t>
            </a:r>
            <a:r>
              <a:rPr lang="en-ID" dirty="0"/>
              <a:t> diagram </a:t>
            </a:r>
            <a:r>
              <a:rPr lang="en-ID" dirty="0" err="1"/>
              <a:t>lingkaran</a:t>
            </a:r>
            <a:r>
              <a:rPr lang="en-ID" dirty="0"/>
              <a:t>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CF33957-2A87-4646-BE03-7308AECAD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1556792"/>
            <a:ext cx="5681152" cy="5125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33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Bar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270376" cy="4953000"/>
          </a:xfrm>
        </p:spPr>
        <p:txBody>
          <a:bodyPr>
            <a:normAutofit/>
          </a:bodyPr>
          <a:lstStyle/>
          <a:p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diagram </a:t>
            </a:r>
            <a:r>
              <a:rPr lang="en-ID" dirty="0" err="1"/>
              <a:t>batang</a:t>
            </a:r>
            <a:r>
              <a:rPr lang="en-ID" dirty="0"/>
              <a:t>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negara di Amerika Selatan. </a:t>
            </a:r>
          </a:p>
          <a:p>
            <a:r>
              <a:rPr lang="en-ID" dirty="0" err="1"/>
              <a:t>Visualisasi</a:t>
            </a:r>
            <a:r>
              <a:rPr lang="en-ID" dirty="0"/>
              <a:t>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negara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</a:t>
            </a:r>
            <a:r>
              <a:rPr lang="en-ID" dirty="0" err="1"/>
              <a:t>terendah</a:t>
            </a:r>
            <a:r>
              <a:rPr lang="en-ID" dirty="0"/>
              <a:t>.</a:t>
            </a:r>
          </a:p>
          <a:p>
            <a:r>
              <a:rPr lang="en-ID"/>
              <a:t>Highlight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negara Colombia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CF33957-2A87-4646-BE03-7308AECAD9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80" y="1412776"/>
            <a:ext cx="5681152" cy="5125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71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Line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71600"/>
            <a:ext cx="5630417" cy="4953000"/>
          </a:xfrm>
        </p:spPr>
        <p:txBody>
          <a:bodyPr>
            <a:noAutofit/>
          </a:bodyPr>
          <a:lstStyle/>
          <a:p>
            <a:r>
              <a:rPr lang="en-ID" sz="2400" dirty="0"/>
              <a:t>Line Graph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visualisasi</a:t>
            </a:r>
            <a:r>
              <a:rPr lang="en-ID" sz="2400" dirty="0"/>
              <a:t> </a:t>
            </a:r>
            <a:r>
              <a:rPr lang="en-ID" sz="2400" dirty="0" err="1"/>
              <a:t>lainya</a:t>
            </a:r>
            <a:r>
              <a:rPr lang="en-ID" sz="2400" dirty="0"/>
              <a:t> </a:t>
            </a:r>
            <a:r>
              <a:rPr lang="en-ID" sz="2400" dirty="0" err="1"/>
              <a:t>selain</a:t>
            </a:r>
            <a:r>
              <a:rPr lang="en-ID" sz="2400" dirty="0"/>
              <a:t> diagram </a:t>
            </a:r>
            <a:r>
              <a:rPr lang="en-ID" sz="2400" dirty="0" err="1"/>
              <a:t>lingkaran</a:t>
            </a:r>
            <a:r>
              <a:rPr lang="en-ID" sz="2400" dirty="0"/>
              <a:t> dan diagram </a:t>
            </a:r>
            <a:r>
              <a:rPr lang="en-ID" sz="2400" dirty="0" err="1"/>
              <a:t>batang</a:t>
            </a:r>
            <a:r>
              <a:rPr lang="en-ID" sz="2400" dirty="0"/>
              <a:t>. </a:t>
            </a:r>
          </a:p>
          <a:p>
            <a:r>
              <a:rPr lang="en-ID" sz="2400" dirty="0"/>
              <a:t>Diagram garis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kemajuan</a:t>
            </a:r>
            <a:r>
              <a:rPr lang="en-ID" sz="2400" dirty="0"/>
              <a:t> data </a:t>
            </a:r>
            <a:r>
              <a:rPr lang="en-ID" sz="2400" dirty="0" err="1"/>
              <a:t>selama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periode</a:t>
            </a:r>
            <a:r>
              <a:rPr lang="en-ID" sz="2400" dirty="0"/>
              <a:t>. </a:t>
            </a:r>
          </a:p>
          <a:p>
            <a:r>
              <a:rPr lang="en-ID" sz="2400" dirty="0" err="1"/>
              <a:t>Misalnya</a:t>
            </a:r>
            <a:r>
              <a:rPr lang="en-ID" sz="2400" dirty="0"/>
              <a:t>, </a:t>
            </a:r>
            <a:r>
              <a:rPr lang="en-ID" sz="2400" dirty="0" err="1"/>
              <a:t>grafik</a:t>
            </a:r>
            <a:r>
              <a:rPr lang="en-ID" sz="2400" dirty="0"/>
              <a:t> garis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grafik</a:t>
            </a:r>
            <a:r>
              <a:rPr lang="en-ID" sz="2400" dirty="0"/>
              <a:t> </a:t>
            </a:r>
            <a:r>
              <a:rPr lang="en-ID" sz="2400" dirty="0" err="1"/>
              <a:t>temperatur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, </a:t>
            </a:r>
            <a:r>
              <a:rPr lang="en-ID" sz="2400" dirty="0" err="1"/>
              <a:t>harga</a:t>
            </a:r>
            <a:r>
              <a:rPr lang="en-ID" sz="2400" dirty="0"/>
              <a:t> </a:t>
            </a:r>
            <a:r>
              <a:rPr lang="en-ID" sz="2400" dirty="0" err="1"/>
              <a:t>saham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, </a:t>
            </a:r>
            <a:r>
              <a:rPr lang="en-ID" sz="2400" dirty="0" err="1"/>
              <a:t>berat</a:t>
            </a:r>
            <a:r>
              <a:rPr lang="en-ID" sz="2400" dirty="0"/>
              <a:t> </a:t>
            </a:r>
            <a:r>
              <a:rPr lang="en-ID" sz="2400" dirty="0" err="1"/>
              <a:t>menurut</a:t>
            </a:r>
            <a:r>
              <a:rPr lang="en-ID" sz="2400" dirty="0"/>
              <a:t> </a:t>
            </a:r>
            <a:r>
              <a:rPr lang="en-ID" sz="2400" dirty="0" err="1"/>
              <a:t>hari</a:t>
            </a:r>
            <a:r>
              <a:rPr lang="en-ID" sz="2400" dirty="0"/>
              <a:t>, </a:t>
            </a:r>
            <a:r>
              <a:rPr lang="en-ID" sz="2400" dirty="0" err="1"/>
              <a:t>atau</a:t>
            </a:r>
            <a:r>
              <a:rPr lang="en-ID" sz="2400" dirty="0"/>
              <a:t> </a:t>
            </a:r>
            <a:r>
              <a:rPr lang="en-ID" sz="2400" dirty="0" err="1"/>
              <a:t>metrik</a:t>
            </a:r>
            <a:r>
              <a:rPr lang="en-ID" sz="2400" dirty="0"/>
              <a:t> </a:t>
            </a:r>
            <a:r>
              <a:rPr lang="en-ID" sz="2400" dirty="0" err="1"/>
              <a:t>berkelanjutan</a:t>
            </a:r>
            <a:r>
              <a:rPr lang="en-ID" sz="2400" dirty="0"/>
              <a:t> </a:t>
            </a:r>
            <a:r>
              <a:rPr lang="en-ID" sz="2400" dirty="0" err="1"/>
              <a:t>lainnya</a:t>
            </a:r>
            <a:r>
              <a:rPr lang="en-ID" sz="2400" dirty="0"/>
              <a:t>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2B3391F-9B8D-45B5-A14D-D1E4D9B9FD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93" y="1517141"/>
            <a:ext cx="5479064" cy="4072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69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Line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270376" cy="4953000"/>
          </a:xfrm>
        </p:spPr>
        <p:txBody>
          <a:bodyPr>
            <a:noAutofit/>
          </a:bodyPr>
          <a:lstStyle/>
          <a:p>
            <a:r>
              <a:rPr lang="en-ID" dirty="0"/>
              <a:t>Kita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garis pada </a:t>
            </a:r>
            <a:r>
              <a:rPr lang="en-ID" dirty="0" err="1"/>
              <a:t>grafik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gambar</a:t>
            </a:r>
            <a:endParaRPr lang="en-ID" dirty="0"/>
          </a:p>
          <a:p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mengilustrasikan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line graph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menggmbarkan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/>
              <a:t>data yaitu </a:t>
            </a:r>
            <a:r>
              <a:rPr lang="en-ID" dirty="0"/>
              <a:t>data </a:t>
            </a:r>
            <a:r>
              <a:rPr lang="en-ID" dirty="0" err="1"/>
              <a:t>aktual</a:t>
            </a:r>
            <a:r>
              <a:rPr lang="en-ID" dirty="0"/>
              <a:t> dan data </a:t>
            </a:r>
            <a:r>
              <a:rPr lang="en-ID" dirty="0" err="1"/>
              <a:t>prediksi</a:t>
            </a:r>
            <a:r>
              <a:rPr lang="en-ID" dirty="0"/>
              <a:t>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A3F904-7579-4345-969A-B3367EC94E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6792"/>
            <a:ext cx="5777966" cy="4228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424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Scatter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990456" cy="4953000"/>
          </a:xfrm>
        </p:spPr>
        <p:txBody>
          <a:bodyPr>
            <a:noAutofit/>
          </a:bodyPr>
          <a:lstStyle/>
          <a:p>
            <a:r>
              <a:rPr lang="en-ID" dirty="0"/>
              <a:t>Scatter plot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.</a:t>
            </a:r>
          </a:p>
          <a:p>
            <a:r>
              <a:rPr lang="en-ID" dirty="0"/>
              <a:t>Scatter plot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pencilan</a:t>
            </a:r>
            <a:r>
              <a:rPr lang="en-ID" dirty="0"/>
              <a:t>. </a:t>
            </a:r>
          </a:p>
          <a:p>
            <a:r>
              <a:rPr lang="en-ID" dirty="0"/>
              <a:t>Pada </a:t>
            </a:r>
            <a:r>
              <a:rPr lang="en-ID" dirty="0" err="1"/>
              <a:t>contoh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data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lemon dan lime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fisiologis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Berat</a:t>
            </a:r>
            <a:r>
              <a:rPr lang="en-ID" dirty="0"/>
              <a:t> (g)</a:t>
            </a:r>
          </a:p>
          <a:p>
            <a:pPr lvl="1"/>
            <a:r>
              <a:rPr lang="en-ID" dirty="0"/>
              <a:t>Diameter (cm)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C1A45-38FD-4BD9-8DC4-DC47AA1DA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819" y="1700808"/>
            <a:ext cx="4738781" cy="33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16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D4E-2D29-4901-98A9-3666BDB4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Heatmap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00FB-6EFB-4D00-A979-930DB0E8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702424" cy="4953000"/>
          </a:xfrm>
        </p:spPr>
        <p:txBody>
          <a:bodyPr>
            <a:noAutofit/>
          </a:bodyPr>
          <a:lstStyle/>
          <a:p>
            <a:r>
              <a:rPr lang="en-ID" dirty="0"/>
              <a:t>Heatmap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/ </a:t>
            </a:r>
            <a:r>
              <a:rPr lang="en-ID" dirty="0" err="1"/>
              <a:t>kepadatan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data di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permukaan</a:t>
            </a:r>
            <a:r>
              <a:rPr lang="en-ID" dirty="0"/>
              <a:t>.</a:t>
            </a:r>
          </a:p>
          <a:p>
            <a:r>
              <a:rPr lang="en-ID" dirty="0" err="1"/>
              <a:t>Warna-warna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visual </a:t>
            </a:r>
            <a:r>
              <a:rPr lang="en-ID" dirty="0" err="1"/>
              <a:t>guna</a:t>
            </a:r>
            <a:r>
              <a:rPr lang="en-ID" dirty="0"/>
              <a:t>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serupa</a:t>
            </a:r>
            <a:r>
              <a:rPr lang="en-ID" dirty="0"/>
              <a:t> dan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data. </a:t>
            </a:r>
          </a:p>
        </p:txBody>
      </p:sp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4E63EA8D-8230-4C50-A08F-3BDC63E956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15415"/>
            <a:ext cx="5574298" cy="3567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037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CC4-2CF0-440D-B283-56F5A9D8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3216-9EE2-4EB5-804F-C642361E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774432" cy="4953000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Histogram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pada data </a:t>
            </a:r>
            <a:r>
              <a:rPr lang="en-ID" dirty="0" err="1"/>
              <a:t>kita</a:t>
            </a:r>
            <a:r>
              <a:rPr lang="en-ID" dirty="0"/>
              <a:t>. Pandas Histogram </a:t>
            </a:r>
            <a:r>
              <a:rPr lang="en-ID" dirty="0" err="1"/>
              <a:t>menyediakan</a:t>
            </a:r>
            <a:r>
              <a:rPr lang="en-ID" dirty="0"/>
              <a:t> method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histogram.</a:t>
            </a:r>
          </a:p>
          <a:p>
            <a:r>
              <a:rPr lang="en-ID" dirty="0"/>
              <a:t>Plot histogram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tradisional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data.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dimaksudkan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serial.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280A1-7A98-45F9-B489-EBE2626614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556792"/>
            <a:ext cx="5384101" cy="3678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77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/>
              <a:t>Pertemuan </a:t>
            </a:r>
            <a:r>
              <a:rPr lang="en-US" sz="2800" dirty="0"/>
              <a:t>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VISUALISASI DATA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CC4-2CF0-440D-B283-56F5A9D8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Correlation &amp; Causation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3216-9EE2-4EB5-804F-C642361E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6494512" cy="4953000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sejauh</a:t>
            </a:r>
            <a:r>
              <a:rPr lang="en-ID" dirty="0"/>
              <a:t> mana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ketergantungan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  <a:p>
            <a:r>
              <a:rPr lang="en-ID" dirty="0"/>
              <a:t>Causation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sebab</a:t>
            </a:r>
            <a:r>
              <a:rPr lang="en-ID" dirty="0"/>
              <a:t> dan </a:t>
            </a:r>
            <a:r>
              <a:rPr lang="en-ID" dirty="0" err="1"/>
              <a:t>akibat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variable</a:t>
            </a:r>
          </a:p>
          <a:p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dan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 </a:t>
            </a:r>
            <a:r>
              <a:rPr lang="en-ID" dirty="0" err="1"/>
              <a:t>sebab-akibat</a:t>
            </a:r>
            <a:r>
              <a:rPr lang="en-ID" dirty="0"/>
              <a:t>.</a:t>
            </a:r>
          </a:p>
          <a:p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sebab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823779-5753-43DB-B338-D8CE89F297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445" y="1556792"/>
            <a:ext cx="4603183" cy="27843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80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CC4-2CF0-440D-B283-56F5A9D8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Correlation &amp; Causation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3216-9EE2-4EB5-804F-C642361E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918448" cy="4953000"/>
          </a:xfrm>
        </p:spPr>
        <p:txBody>
          <a:bodyPr>
            <a:normAutofit/>
          </a:bodyPr>
          <a:lstStyle/>
          <a:p>
            <a:r>
              <a:rPr lang="en-ID" err="1"/>
              <a:t>Korelasi</a:t>
            </a:r>
            <a:r>
              <a:rPr lang="en-ID"/>
              <a:t> Pearson (Pearson Correlation) dapat digunakan untuk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signifikansi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estimasi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/>
              <a:t>p-value.</a:t>
            </a:r>
          </a:p>
          <a:p>
            <a:r>
              <a:rPr lang="en-ID"/>
              <a:t>Korelasi Pearson mengukur ketergantungan linier antara dua variabel X dan Y.</a:t>
            </a:r>
            <a:endParaRPr lang="en-ID" dirty="0"/>
          </a:p>
          <a:p>
            <a:pPr marL="152396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7C96E-91BD-438E-ABF4-D12C3974B4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1707204"/>
            <a:ext cx="5056134" cy="34660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06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CC4-2CF0-440D-B283-56F5A9D8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Correlation &amp; Causation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3216-9EE2-4EB5-804F-C642361E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4982344" cy="4953000"/>
          </a:xfrm>
        </p:spPr>
        <p:txBody>
          <a:bodyPr>
            <a:normAutofit/>
          </a:bodyPr>
          <a:lstStyle/>
          <a:p>
            <a:r>
              <a:rPr lang="en-ID" dirty="0"/>
              <a:t>P-Value:</a:t>
            </a:r>
          </a:p>
          <a:p>
            <a:pPr lvl="1"/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 </a:t>
            </a:r>
            <a:r>
              <a:rPr lang="en-ID" dirty="0" err="1"/>
              <a:t>ini</a:t>
            </a:r>
            <a:r>
              <a:rPr lang="en-ID" dirty="0"/>
              <a:t>? Nilai P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signifikansi</a:t>
            </a:r>
            <a:r>
              <a:rPr lang="en-ID" dirty="0"/>
              <a:t> 0,05,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kami </a:t>
            </a:r>
            <a:r>
              <a:rPr lang="en-ID" dirty="0" err="1"/>
              <a:t>yakin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95%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F51C47-B04A-46AF-AADA-5588235F6006}"/>
              </a:ext>
            </a:extLst>
          </p:cNvPr>
          <p:cNvSpPr txBox="1">
            <a:spLocks/>
          </p:cNvSpPr>
          <p:nvPr/>
        </p:nvSpPr>
        <p:spPr>
          <a:xfrm>
            <a:off x="5732222" y="1411078"/>
            <a:ext cx="5656297" cy="483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Overlock" panose="020B0604020202020204" charset="0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Overlock" panose="020B0604020202020204" charset="0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400" dirty="0" err="1">
                <a:solidFill>
                  <a:srgbClr val="000000"/>
                </a:solidFill>
              </a:rPr>
              <a:t>Dengan</a:t>
            </a:r>
            <a:r>
              <a:rPr lang="en-ID" sz="2400" dirty="0">
                <a:solidFill>
                  <a:srgbClr val="000000"/>
                </a:solidFill>
              </a:rPr>
              <a:t> </a:t>
            </a:r>
            <a:r>
              <a:rPr lang="en-ID" sz="2400" dirty="0" err="1">
                <a:solidFill>
                  <a:srgbClr val="000000"/>
                </a:solidFill>
              </a:rPr>
              <a:t>konvensi</a:t>
            </a:r>
            <a:r>
              <a:rPr lang="en-ID" sz="2400" dirty="0">
                <a:solidFill>
                  <a:srgbClr val="000000"/>
                </a:solidFill>
              </a:rPr>
              <a:t>, </a:t>
            </a:r>
            <a:r>
              <a:rPr lang="en-ID" sz="2400" dirty="0" err="1">
                <a:solidFill>
                  <a:srgbClr val="000000"/>
                </a:solidFill>
              </a:rPr>
              <a:t>ketika</a:t>
            </a:r>
            <a:endParaRPr lang="en-ID" sz="2400" dirty="0">
              <a:solidFill>
                <a:srgbClr val="000000"/>
              </a:solidFill>
            </a:endParaRPr>
          </a:p>
          <a:p>
            <a:pPr lvl="1"/>
            <a:r>
              <a:rPr lang="en-ID" sz="2133" dirty="0" err="1">
                <a:solidFill>
                  <a:srgbClr val="000000"/>
                </a:solidFill>
              </a:rPr>
              <a:t>nilai</a:t>
            </a:r>
            <a:r>
              <a:rPr lang="en-ID" sz="2133" dirty="0">
                <a:solidFill>
                  <a:srgbClr val="000000"/>
                </a:solidFill>
              </a:rPr>
              <a:t> p </a:t>
            </a:r>
            <a:r>
              <a:rPr lang="en-ID" sz="2133" err="1">
                <a:solidFill>
                  <a:srgbClr val="000000"/>
                </a:solidFill>
              </a:rPr>
              <a:t>adalah</a:t>
            </a:r>
            <a:r>
              <a:rPr lang="en-ID" sz="2133">
                <a:solidFill>
                  <a:srgbClr val="000000"/>
                </a:solidFill>
              </a:rPr>
              <a:t> &lt; </a:t>
            </a:r>
            <a:r>
              <a:rPr lang="en-ID" sz="2133" dirty="0">
                <a:solidFill>
                  <a:srgbClr val="000000"/>
                </a:solidFill>
              </a:rPr>
              <a:t>0,001: kami </a:t>
            </a:r>
            <a:r>
              <a:rPr lang="en-ID" sz="2133" dirty="0" err="1">
                <a:solidFill>
                  <a:srgbClr val="000000"/>
                </a:solidFill>
              </a:rPr>
              <a:t>katakan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ada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bukti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kuat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bahwa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korelasinya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signifikan</a:t>
            </a:r>
            <a:r>
              <a:rPr lang="en-ID" sz="2133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ID" sz="2133" dirty="0" err="1">
                <a:solidFill>
                  <a:srgbClr val="000000"/>
                </a:solidFill>
              </a:rPr>
              <a:t>nilai</a:t>
            </a:r>
            <a:r>
              <a:rPr lang="en-ID" sz="2133" dirty="0">
                <a:solidFill>
                  <a:srgbClr val="000000"/>
                </a:solidFill>
              </a:rPr>
              <a:t> p </a:t>
            </a:r>
            <a:r>
              <a:rPr lang="en-ID" sz="2133" err="1">
                <a:solidFill>
                  <a:srgbClr val="000000"/>
                </a:solidFill>
              </a:rPr>
              <a:t>adalah</a:t>
            </a:r>
            <a:r>
              <a:rPr lang="en-ID" sz="2133">
                <a:solidFill>
                  <a:srgbClr val="000000"/>
                </a:solidFill>
              </a:rPr>
              <a:t> &lt; </a:t>
            </a:r>
            <a:r>
              <a:rPr lang="en-ID" sz="2133" dirty="0">
                <a:solidFill>
                  <a:srgbClr val="000000"/>
                </a:solidFill>
              </a:rPr>
              <a:t>0,05: </a:t>
            </a:r>
            <a:r>
              <a:rPr lang="en-ID" sz="2133" dirty="0" err="1">
                <a:solidFill>
                  <a:srgbClr val="000000"/>
                </a:solidFill>
              </a:rPr>
              <a:t>terdapat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bukti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moderat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bahwa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korelasi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tersebut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signifikan</a:t>
            </a:r>
            <a:r>
              <a:rPr lang="en-ID" sz="2133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ID" sz="2133" dirty="0" err="1">
                <a:solidFill>
                  <a:srgbClr val="000000"/>
                </a:solidFill>
              </a:rPr>
              <a:t>nilai</a:t>
            </a:r>
            <a:r>
              <a:rPr lang="en-ID" sz="2133" dirty="0">
                <a:solidFill>
                  <a:srgbClr val="000000"/>
                </a:solidFill>
              </a:rPr>
              <a:t> p </a:t>
            </a:r>
            <a:r>
              <a:rPr lang="en-ID" sz="2133" err="1">
                <a:solidFill>
                  <a:srgbClr val="000000"/>
                </a:solidFill>
              </a:rPr>
              <a:t>adalah</a:t>
            </a:r>
            <a:r>
              <a:rPr lang="en-ID" sz="2133">
                <a:solidFill>
                  <a:srgbClr val="000000"/>
                </a:solidFill>
              </a:rPr>
              <a:t> &lt; </a:t>
            </a:r>
            <a:r>
              <a:rPr lang="en-ID" sz="2133" dirty="0">
                <a:solidFill>
                  <a:srgbClr val="000000"/>
                </a:solidFill>
              </a:rPr>
              <a:t>0,1: </a:t>
            </a:r>
            <a:r>
              <a:rPr lang="en-ID" sz="2133" dirty="0" err="1">
                <a:solidFill>
                  <a:srgbClr val="000000"/>
                </a:solidFill>
              </a:rPr>
              <a:t>ada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bukti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lemah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bahwa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korelasinya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signifikan</a:t>
            </a:r>
            <a:r>
              <a:rPr lang="en-ID" sz="2133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ID" sz="2133" dirty="0" err="1">
                <a:solidFill>
                  <a:srgbClr val="000000"/>
                </a:solidFill>
              </a:rPr>
              <a:t>nilai</a:t>
            </a:r>
            <a:r>
              <a:rPr lang="en-ID" sz="2133" dirty="0">
                <a:solidFill>
                  <a:srgbClr val="000000"/>
                </a:solidFill>
              </a:rPr>
              <a:t> p </a:t>
            </a:r>
            <a:r>
              <a:rPr lang="en-ID" sz="2133" err="1">
                <a:solidFill>
                  <a:srgbClr val="000000"/>
                </a:solidFill>
              </a:rPr>
              <a:t>adalah</a:t>
            </a:r>
            <a:r>
              <a:rPr lang="en-ID" sz="2133">
                <a:solidFill>
                  <a:srgbClr val="000000"/>
                </a:solidFill>
              </a:rPr>
              <a:t> &gt;= </a:t>
            </a:r>
            <a:r>
              <a:rPr lang="en-ID" sz="2133" dirty="0">
                <a:solidFill>
                  <a:srgbClr val="000000"/>
                </a:solidFill>
              </a:rPr>
              <a:t>0,1: </a:t>
            </a:r>
            <a:r>
              <a:rPr lang="en-ID" sz="2133" dirty="0" err="1">
                <a:solidFill>
                  <a:srgbClr val="000000"/>
                </a:solidFill>
              </a:rPr>
              <a:t>tidak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ada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bukti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bahwa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korelasi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tersebut</a:t>
            </a:r>
            <a:r>
              <a:rPr lang="en-ID" sz="2133" dirty="0">
                <a:solidFill>
                  <a:srgbClr val="000000"/>
                </a:solidFill>
              </a:rPr>
              <a:t> </a:t>
            </a:r>
            <a:r>
              <a:rPr lang="en-ID" sz="2133" dirty="0" err="1">
                <a:solidFill>
                  <a:srgbClr val="000000"/>
                </a:solidFill>
              </a:rPr>
              <a:t>signifikan</a:t>
            </a:r>
            <a:r>
              <a:rPr lang="en-ID" sz="2133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44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CC4-2CF0-440D-B283-56F5A9D8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BoxPlot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3216-9EE2-4EB5-804F-C642361EE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5229138" cy="4953000"/>
          </a:xfrm>
        </p:spPr>
        <p:txBody>
          <a:bodyPr>
            <a:noAutofit/>
          </a:bodyPr>
          <a:lstStyle/>
          <a:p>
            <a:r>
              <a:rPr lang="en-ID" sz="2133" dirty="0" err="1"/>
              <a:t>Ini</a:t>
            </a:r>
            <a:r>
              <a:rPr lang="en-ID" sz="2133" dirty="0"/>
              <a:t> </a:t>
            </a:r>
            <a:r>
              <a:rPr lang="en-ID" sz="2133" dirty="0" err="1"/>
              <a:t>adalah</a:t>
            </a:r>
            <a:r>
              <a:rPr lang="en-ID" sz="2133" dirty="0"/>
              <a:t> </a:t>
            </a:r>
            <a:r>
              <a:rPr lang="en-ID" sz="2133" dirty="0" err="1"/>
              <a:t>variabel</a:t>
            </a:r>
            <a:r>
              <a:rPr lang="en-ID" sz="2133" dirty="0"/>
              <a:t> yang </a:t>
            </a:r>
            <a:r>
              <a:rPr lang="en-ID" sz="2133" dirty="0" err="1"/>
              <a:t>menggambarkan</a:t>
            </a:r>
            <a:r>
              <a:rPr lang="en-ID" sz="2133" dirty="0"/>
              <a:t> '</a:t>
            </a:r>
            <a:r>
              <a:rPr lang="en-ID" sz="2133" dirty="0" err="1"/>
              <a:t>karakteristik</a:t>
            </a:r>
            <a:r>
              <a:rPr lang="en-ID" sz="2133" dirty="0"/>
              <a:t>' </a:t>
            </a:r>
            <a:r>
              <a:rPr lang="en-ID" sz="2133" dirty="0" err="1"/>
              <a:t>dari</a:t>
            </a:r>
            <a:r>
              <a:rPr lang="en-ID" sz="2133" dirty="0"/>
              <a:t> unit data, dan </a:t>
            </a:r>
            <a:r>
              <a:rPr lang="en-ID" sz="2133" dirty="0" err="1"/>
              <a:t>dipilih</a:t>
            </a:r>
            <a:r>
              <a:rPr lang="en-ID" sz="2133" dirty="0"/>
              <a:t> </a:t>
            </a:r>
            <a:r>
              <a:rPr lang="en-ID" sz="2133" dirty="0" err="1"/>
              <a:t>dari</a:t>
            </a:r>
            <a:r>
              <a:rPr lang="en-ID" sz="2133" dirty="0"/>
              <a:t> </a:t>
            </a:r>
            <a:r>
              <a:rPr lang="en-ID" sz="2133" dirty="0" err="1"/>
              <a:t>sekelompok</a:t>
            </a:r>
            <a:r>
              <a:rPr lang="en-ID" sz="2133" dirty="0"/>
              <a:t> </a:t>
            </a:r>
            <a:r>
              <a:rPr lang="en-ID" sz="2133" dirty="0" err="1"/>
              <a:t>kategori</a:t>
            </a:r>
            <a:r>
              <a:rPr lang="en-ID" sz="2133" dirty="0"/>
              <a:t>. </a:t>
            </a:r>
            <a:r>
              <a:rPr lang="en-ID" sz="2133" dirty="0" err="1"/>
              <a:t>Variabel</a:t>
            </a:r>
            <a:r>
              <a:rPr lang="en-ID" sz="2133" dirty="0"/>
              <a:t> </a:t>
            </a:r>
            <a:r>
              <a:rPr lang="en-ID" sz="2133" dirty="0" err="1"/>
              <a:t>kategori</a:t>
            </a:r>
            <a:r>
              <a:rPr lang="en-ID" sz="2133" dirty="0"/>
              <a:t> </a:t>
            </a:r>
            <a:r>
              <a:rPr lang="en-ID" sz="2133" dirty="0" err="1"/>
              <a:t>dapat</a:t>
            </a:r>
            <a:r>
              <a:rPr lang="en-ID" sz="2133" dirty="0"/>
              <a:t> </a:t>
            </a:r>
            <a:r>
              <a:rPr lang="en-ID" sz="2133" dirty="0" err="1"/>
              <a:t>memiliki</a:t>
            </a:r>
            <a:r>
              <a:rPr lang="en-ID" sz="2133" dirty="0"/>
              <a:t> </a:t>
            </a:r>
            <a:r>
              <a:rPr lang="en-ID" sz="2133" dirty="0" err="1"/>
              <a:t>tipe</a:t>
            </a:r>
            <a:r>
              <a:rPr lang="en-ID" sz="2133" dirty="0"/>
              <a:t> "</a:t>
            </a:r>
            <a:r>
              <a:rPr lang="en-ID" sz="2133" dirty="0" err="1"/>
              <a:t>objek</a:t>
            </a:r>
            <a:r>
              <a:rPr lang="en-ID" sz="2133" dirty="0"/>
              <a:t>" </a:t>
            </a:r>
            <a:r>
              <a:rPr lang="en-ID" sz="2133" dirty="0" err="1"/>
              <a:t>atau</a:t>
            </a:r>
            <a:r>
              <a:rPr lang="en-ID" sz="2133" dirty="0"/>
              <a:t> "int64". Cara yang </a:t>
            </a:r>
            <a:r>
              <a:rPr lang="en-ID" sz="2133" dirty="0" err="1"/>
              <a:t>baik</a:t>
            </a:r>
            <a:r>
              <a:rPr lang="en-ID" sz="2133" dirty="0"/>
              <a:t> </a:t>
            </a:r>
            <a:r>
              <a:rPr lang="en-ID" sz="2133" dirty="0" err="1"/>
              <a:t>untuk</a:t>
            </a:r>
            <a:r>
              <a:rPr lang="en-ID" sz="2133" dirty="0"/>
              <a:t> </a:t>
            </a:r>
            <a:r>
              <a:rPr lang="en-ID" sz="2133" dirty="0" err="1"/>
              <a:t>memvisualisasikan</a:t>
            </a:r>
            <a:r>
              <a:rPr lang="en-ID" sz="2133" dirty="0"/>
              <a:t> </a:t>
            </a:r>
            <a:r>
              <a:rPr lang="en-ID" sz="2133" dirty="0" err="1"/>
              <a:t>variabel</a:t>
            </a:r>
            <a:r>
              <a:rPr lang="en-ID" sz="2133" dirty="0"/>
              <a:t> </a:t>
            </a:r>
            <a:r>
              <a:rPr lang="en-ID" sz="2133" dirty="0" err="1"/>
              <a:t>kategori</a:t>
            </a:r>
            <a:r>
              <a:rPr lang="en-ID" sz="2133" dirty="0"/>
              <a:t> </a:t>
            </a:r>
            <a:r>
              <a:rPr lang="en-ID" sz="2133" dirty="0" err="1"/>
              <a:t>adalah</a:t>
            </a:r>
            <a:r>
              <a:rPr lang="en-ID" sz="2133" dirty="0"/>
              <a:t> </a:t>
            </a:r>
            <a:r>
              <a:rPr lang="en-ID" sz="2133" dirty="0" err="1"/>
              <a:t>dengan</a:t>
            </a:r>
            <a:r>
              <a:rPr lang="en-ID" sz="2133" dirty="0"/>
              <a:t> </a:t>
            </a:r>
            <a:r>
              <a:rPr lang="en-ID" sz="2133" dirty="0" err="1"/>
              <a:t>menggunakan</a:t>
            </a:r>
            <a:r>
              <a:rPr lang="en-ID" sz="2133" dirty="0"/>
              <a:t> boxplot. </a:t>
            </a:r>
          </a:p>
          <a:p>
            <a:r>
              <a:rPr lang="en-ID" sz="2133" dirty="0"/>
              <a:t>Boxplot </a:t>
            </a:r>
            <a:r>
              <a:rPr lang="en-ID" sz="2133" dirty="0" err="1"/>
              <a:t>menggambarkan</a:t>
            </a:r>
            <a:r>
              <a:rPr lang="en-ID" sz="2133" dirty="0"/>
              <a:t> variable </a:t>
            </a:r>
            <a:r>
              <a:rPr lang="en-ID" sz="2133" dirty="0" err="1"/>
              <a:t>variable</a:t>
            </a:r>
            <a:r>
              <a:rPr lang="en-ID" sz="2133" dirty="0"/>
              <a:t> statistic </a:t>
            </a:r>
            <a:r>
              <a:rPr lang="en-ID" sz="2133" dirty="0" err="1"/>
              <a:t>seperti</a:t>
            </a:r>
            <a:r>
              <a:rPr lang="en-ID" sz="2133" dirty="0"/>
              <a:t> </a:t>
            </a:r>
            <a:r>
              <a:rPr lang="en-ID" sz="2133" dirty="0" err="1"/>
              <a:t>quartil</a:t>
            </a:r>
            <a:r>
              <a:rPr lang="en-ID" sz="2133" dirty="0"/>
              <a:t> 1, median / </a:t>
            </a:r>
            <a:r>
              <a:rPr lang="en-ID" sz="2133" dirty="0" err="1"/>
              <a:t>quartil</a:t>
            </a:r>
            <a:r>
              <a:rPr lang="en-ID" sz="2133" dirty="0"/>
              <a:t> 2, </a:t>
            </a:r>
            <a:r>
              <a:rPr lang="en-ID" sz="2133" dirty="0" err="1"/>
              <a:t>quartil</a:t>
            </a:r>
            <a:r>
              <a:rPr lang="en-ID" sz="2133" dirty="0"/>
              <a:t> 3, </a:t>
            </a:r>
            <a:r>
              <a:rPr lang="en-ID" sz="2133" dirty="0" err="1"/>
              <a:t>nilai</a:t>
            </a:r>
            <a:r>
              <a:rPr lang="en-ID" sz="2133" dirty="0"/>
              <a:t> </a:t>
            </a:r>
            <a:r>
              <a:rPr lang="en-ID" sz="2133" dirty="0" err="1"/>
              <a:t>maksimum</a:t>
            </a:r>
            <a:r>
              <a:rPr lang="en-ID" sz="2133" dirty="0"/>
              <a:t>, </a:t>
            </a:r>
            <a:r>
              <a:rPr lang="en-ID" sz="2133" dirty="0" err="1"/>
              <a:t>nilai</a:t>
            </a:r>
            <a:r>
              <a:rPr lang="en-ID" sz="2133" dirty="0"/>
              <a:t> minimum, dan outlier.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0F0DB-D40E-4BDD-BC40-6CF5ECB554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727159"/>
            <a:ext cx="5216231" cy="3513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231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3530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Ian H. Witten, Frank Eibe, Mark A. Hall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</a:rPr>
              <a:t>ractical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ools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id-ID" sz="2400" dirty="0" err="1">
                <a:solidFill>
                  <a:srgbClr val="C00000"/>
                </a:solidFill>
              </a:rPr>
              <a:t>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Markus Hofmann and Ralf </a:t>
            </a:r>
            <a:r>
              <a:rPr lang="en-US" sz="2400" dirty="0" err="1"/>
              <a:t>Klinkenberg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RapidMiner</a:t>
            </a:r>
            <a:r>
              <a:rPr lang="en-US" sz="2400" dirty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/>
              <a:t>, </a:t>
            </a:r>
            <a:r>
              <a:rPr lang="en-US" sz="2400" i="1" dirty="0"/>
              <a:t>CRC Press Taylor &amp; Francis Group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Daniel T. Larose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>
                <a:solidFill>
                  <a:srgbClr val="C00000"/>
                </a:solidFill>
              </a:rPr>
              <a:t>nowledge</a:t>
            </a:r>
            <a:r>
              <a:rPr lang="en-US" sz="2400" dirty="0">
                <a:solidFill>
                  <a:srgbClr val="C00000"/>
                </a:solidFill>
              </a:rPr>
              <a:t> 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: an </a:t>
            </a:r>
            <a:r>
              <a:rPr lang="id-ID" sz="2400" dirty="0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ntroduction</a:t>
            </a:r>
            <a:r>
              <a:rPr lang="en-US" sz="2400" dirty="0">
                <a:solidFill>
                  <a:srgbClr val="C00000"/>
                </a:solidFill>
              </a:rPr>
              <a:t> to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ining</a:t>
            </a:r>
            <a:r>
              <a:rPr lang="id-ID" sz="2400" dirty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Sons</a:t>
            </a:r>
            <a:r>
              <a:rPr lang="id-ID" sz="2400" dirty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Ethem</a:t>
            </a:r>
            <a:r>
              <a:rPr lang="en-US" sz="2400" dirty="0"/>
              <a:t> </a:t>
            </a:r>
            <a:r>
              <a:rPr lang="en-US" sz="2400" dirty="0" err="1"/>
              <a:t>Alpaydin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Introduction to Machine Learning</a:t>
            </a:r>
            <a:r>
              <a:rPr lang="en-US" sz="2400" dirty="0"/>
              <a:t>, 3rd ed., </a:t>
            </a:r>
            <a:r>
              <a:rPr lang="en-US" sz="2400" i="1" dirty="0"/>
              <a:t>MIT Press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/>
              <a:t>Materi “Thematic Academy: AI dan DS untuk Dosen dan Instruktur”, 2021.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Referensi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48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Pembelajaran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</a:t>
            </a:r>
          </a:p>
          <a:p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 </a:t>
            </a:r>
            <a:r>
              <a:rPr lang="en-ID" dirty="0" err="1"/>
              <a:t>menggunakan</a:t>
            </a:r>
            <a:r>
              <a:rPr lang="en-ID" dirty="0"/>
              <a:t> Python </a:t>
            </a:r>
            <a:r>
              <a:rPr lang="en-ID" dirty="0" err="1"/>
              <a:t>atau</a:t>
            </a:r>
            <a:r>
              <a:rPr lang="en-ID" dirty="0"/>
              <a:t> tools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Pengantar</a:t>
            </a:r>
            <a:r>
              <a:rPr lang="en-ID" dirty="0"/>
              <a:t>: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Deskriptif</a:t>
            </a:r>
            <a:endParaRPr lang="en-ID" dirty="0"/>
          </a:p>
          <a:p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data</a:t>
            </a:r>
          </a:p>
          <a:p>
            <a:r>
              <a:rPr lang="en-ID" dirty="0" err="1"/>
              <a:t>Praktik</a:t>
            </a:r>
            <a:r>
              <a:rPr lang="en-ID" dirty="0"/>
              <a:t> / Latihan </a:t>
            </a:r>
            <a:r>
              <a:rPr lang="en-ID" dirty="0" err="1"/>
              <a:t>visualisasi</a:t>
            </a:r>
            <a:r>
              <a:rPr lang="en-ID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1895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Pengantar</a:t>
            </a:r>
            <a:r>
              <a:rPr lang="en-ID" dirty="0"/>
              <a:t>: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Deskriptif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banyaknya</a:t>
            </a:r>
            <a:r>
              <a:rPr lang="en-ID" dirty="0"/>
              <a:t> data (</a:t>
            </a:r>
            <a:r>
              <a:rPr lang="en-ID" b="1" dirty="0"/>
              <a:t>count</a:t>
            </a:r>
            <a:r>
              <a:rPr lang="en-ID" dirty="0"/>
              <a:t>), </a:t>
            </a:r>
          </a:p>
          <a:p>
            <a:r>
              <a:rPr lang="en-ID" dirty="0" err="1"/>
              <a:t>rerata</a:t>
            </a:r>
            <a:r>
              <a:rPr lang="en-ID" dirty="0"/>
              <a:t> </a:t>
            </a:r>
            <a:r>
              <a:rPr lang="en-ID" dirty="0" err="1"/>
              <a:t>aritmetik</a:t>
            </a:r>
            <a:r>
              <a:rPr lang="en-ID" dirty="0"/>
              <a:t> (</a:t>
            </a:r>
            <a:r>
              <a:rPr lang="en-ID" b="1" dirty="0"/>
              <a:t>mean</a:t>
            </a:r>
            <a:r>
              <a:rPr lang="en-ID" dirty="0"/>
              <a:t>), </a:t>
            </a:r>
          </a:p>
          <a:p>
            <a:r>
              <a:rPr lang="en-ID" dirty="0" err="1"/>
              <a:t>simpangan</a:t>
            </a:r>
            <a:r>
              <a:rPr lang="en-ID" dirty="0"/>
              <a:t> </a:t>
            </a:r>
            <a:r>
              <a:rPr lang="en-ID" dirty="0" err="1"/>
              <a:t>baku</a:t>
            </a:r>
            <a:r>
              <a:rPr lang="en-ID" dirty="0"/>
              <a:t> (</a:t>
            </a:r>
            <a:r>
              <a:rPr lang="en-ID" b="1" dirty="0"/>
              <a:t>std</a:t>
            </a:r>
            <a:r>
              <a:rPr lang="en-ID" dirty="0"/>
              <a:t>), </a:t>
            </a:r>
          </a:p>
          <a:p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terkecil</a:t>
            </a:r>
            <a:r>
              <a:rPr lang="en-ID" dirty="0"/>
              <a:t> (</a:t>
            </a:r>
            <a:r>
              <a:rPr lang="en-ID" b="1" dirty="0"/>
              <a:t>min</a:t>
            </a:r>
            <a:r>
              <a:rPr lang="en-ID" dirty="0"/>
              <a:t>),</a:t>
            </a:r>
          </a:p>
          <a:p>
            <a:r>
              <a:rPr lang="en-ID" dirty="0" err="1"/>
              <a:t>kuartil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(</a:t>
            </a:r>
            <a:r>
              <a:rPr lang="en-ID" b="1" dirty="0"/>
              <a:t>25%</a:t>
            </a:r>
            <a:r>
              <a:rPr lang="en-ID" dirty="0"/>
              <a:t>), </a:t>
            </a:r>
          </a:p>
          <a:p>
            <a:r>
              <a:rPr lang="en-ID" dirty="0" err="1"/>
              <a:t>kuartil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/median (</a:t>
            </a:r>
            <a:r>
              <a:rPr lang="en-ID" b="1" dirty="0"/>
              <a:t>50%</a:t>
            </a:r>
            <a:r>
              <a:rPr lang="en-ID" dirty="0"/>
              <a:t>), </a:t>
            </a:r>
          </a:p>
          <a:p>
            <a:r>
              <a:rPr lang="en-ID" dirty="0" err="1"/>
              <a:t>kuartil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(</a:t>
            </a:r>
            <a:r>
              <a:rPr lang="en-ID" b="1" dirty="0"/>
              <a:t>75%</a:t>
            </a:r>
            <a:r>
              <a:rPr lang="en-ID" dirty="0"/>
              <a:t>), dan </a:t>
            </a:r>
          </a:p>
          <a:p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(</a:t>
            </a:r>
            <a:r>
              <a:rPr lang="en-ID" b="1" dirty="0"/>
              <a:t>max</a:t>
            </a:r>
            <a:r>
              <a:rPr lang="en-ID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89" y="1844824"/>
            <a:ext cx="6600211" cy="26718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269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Statistik: </a:t>
            </a:r>
            <a:r>
              <a:rPr lang="en-ID">
                <a:solidFill>
                  <a:srgbClr val="FFFF00"/>
                </a:solidFill>
              </a:rPr>
              <a:t>Rerata (Mean)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Nilai rerata sudah lazim dipahami kebanyakan orang.</a:t>
            </a:r>
          </a:p>
          <a:p>
            <a:r>
              <a:rPr lang="en-ID"/>
              <a:t>Rerata aritmetik dari sekumpulan bilangan = jumlah semua bilangan tersebut dibagi dengan banyaknya bilangan dalam kumpulan.</a:t>
            </a:r>
          </a:p>
          <a:p>
            <a:r>
              <a:rPr lang="en-ID"/>
              <a:t>Rerata merupakan salah satu ukuran pusat data (tendensi sentral) yang dapat dipakai untuk data bertipe interval dan rasio.</a:t>
            </a:r>
          </a:p>
          <a:p>
            <a:r>
              <a:rPr lang="en-ID"/>
              <a:t>Diberikan sekumpulan N buah bilangan S = {x</a:t>
            </a:r>
            <a:r>
              <a:rPr lang="en-ID" baseline="-25000"/>
              <a:t>1</a:t>
            </a:r>
            <a:r>
              <a:rPr lang="en-ID"/>
              <a:t>, … , x</a:t>
            </a:r>
            <a:r>
              <a:rPr lang="en-ID" baseline="-25000"/>
              <a:t>n</a:t>
            </a:r>
            <a:r>
              <a:rPr lang="en-ID"/>
              <a:t>}, rerata aritmetik  </a:t>
            </a:r>
            <a:r>
              <a:rPr lang="en-ID">
                <a:sym typeface="Symbol" panose="05050102010706020507" pitchFamily="18" charset="2"/>
              </a:rPr>
              <a:t></a:t>
            </a:r>
            <a:r>
              <a:rPr lang="en-ID" baseline="-25000">
                <a:sym typeface="Symbol" panose="05050102010706020507" pitchFamily="18" charset="2"/>
              </a:rPr>
              <a:t>s</a:t>
            </a:r>
            <a:r>
              <a:rPr lang="en-ID">
                <a:sym typeface="Symbol" panose="05050102010706020507" pitchFamily="18" charset="2"/>
              </a:rPr>
              <a:t> </a:t>
            </a:r>
            <a:r>
              <a:rPr lang="en-ID"/>
              <a:t>dari Sdidefinisikan sebagai: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941168"/>
            <a:ext cx="4288053" cy="11521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933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Statistik: </a:t>
            </a:r>
            <a:r>
              <a:rPr lang="en-ID">
                <a:solidFill>
                  <a:srgbClr val="FFFF00"/>
                </a:solidFill>
              </a:rPr>
              <a:t>Simpangan Baku (Standar Deviasi)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Simpangan baku (standard deviation) adalah salah satu ukuran sebaran data.</a:t>
            </a:r>
          </a:p>
          <a:p>
            <a:r>
              <a:rPr lang="en-ID" sz="2400"/>
              <a:t>Dipakai untuk data bertipe interval dan rasio.</a:t>
            </a:r>
          </a:p>
          <a:p>
            <a:r>
              <a:rPr lang="en-ID" sz="2400"/>
              <a:t>Kuadrat dari simpangan baku disebut sebagai varians</a:t>
            </a:r>
          </a:p>
          <a:p>
            <a:r>
              <a:rPr lang="en-ID" sz="2400"/>
              <a:t>Nilai simpangan baku</a:t>
            </a:r>
          </a:p>
          <a:p>
            <a:pPr lvl="1"/>
            <a:r>
              <a:rPr lang="en-ID" sz="2000"/>
              <a:t>besar = data secara umum tersebar jauh dari nilai rerata aritmetik</a:t>
            </a:r>
          </a:p>
          <a:p>
            <a:pPr lvl="1"/>
            <a:r>
              <a:rPr lang="en-ID" sz="2000"/>
              <a:t>kecil = data secara umum terkumpul dekat dengan nilai rerata aritmetik</a:t>
            </a:r>
          </a:p>
          <a:p>
            <a:r>
              <a:rPr lang="en-ID" sz="2400"/>
              <a:t>Simpangan baku dapat pula dipandang sebagai derajat ketidakpastian pengukuran data. Jika simpangan baku data hasil pengukuran ulang bernilai besar, berarti presisi pengukuran rendah.</a:t>
            </a:r>
          </a:p>
          <a:p>
            <a:r>
              <a:rPr lang="en-ID" sz="2400"/>
              <a:t>Untuk kumpulan bilangan S = {x</a:t>
            </a:r>
            <a:r>
              <a:rPr lang="en-ID" sz="2400" baseline="-25000"/>
              <a:t>1</a:t>
            </a:r>
            <a:r>
              <a:rPr lang="en-ID" sz="2400"/>
              <a:t>, … , x</a:t>
            </a:r>
            <a:r>
              <a:rPr lang="en-ID" sz="2400" baseline="-25000"/>
              <a:t>n</a:t>
            </a:r>
            <a:r>
              <a:rPr lang="en-ID" sz="2400"/>
              <a:t>}, dengan rerata aritmetik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s</a:t>
            </a:r>
            <a:r>
              <a:rPr lang="en-ID" sz="2400"/>
              <a:t>, simpangan baku </a:t>
            </a:r>
            <a:r>
              <a:rPr lang="en-ID" sz="2400">
                <a:sym typeface="Symbol" panose="05050102010706020507" pitchFamily="18" charset="2"/>
              </a:rPr>
              <a:t></a:t>
            </a:r>
            <a:r>
              <a:rPr lang="en-ID" sz="2400" baseline="-25000">
                <a:sym typeface="Symbol" panose="05050102010706020507" pitchFamily="18" charset="2"/>
              </a:rPr>
              <a:t>s </a:t>
            </a:r>
            <a:r>
              <a:rPr lang="en-ID" sz="2400"/>
              <a:t>dariS adalah: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5589240"/>
            <a:ext cx="5408545" cy="10760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354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Statistik: </a:t>
            </a:r>
            <a:r>
              <a:rPr lang="en-ID">
                <a:solidFill>
                  <a:srgbClr val="FFFF00"/>
                </a:solidFill>
              </a:rPr>
              <a:t>Kuartil dan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Kuartil pertama (Q1): nilai data sehingga 25% dari keseluruhan data bernilai lebih kecil darinya.</a:t>
            </a:r>
          </a:p>
          <a:p>
            <a:r>
              <a:rPr lang="en-ID"/>
              <a:t>Kuartil kedua (Q2) atau median: nilai data sehingga separuh dari data yang ada bernilai lebih kecil darinya.</a:t>
            </a:r>
          </a:p>
          <a:p>
            <a:pPr lvl="1"/>
            <a:r>
              <a:rPr lang="en-ID"/>
              <a:t>Dapat dipakai sebagai ukuran pusat data (tendensi sentral) sebagai alternatif dari rerata (khususnya jika distribusi data bersifat skewed).</a:t>
            </a:r>
          </a:p>
          <a:p>
            <a:r>
              <a:rPr lang="en-ID"/>
              <a:t>Kuartil ketiga (Q3): nilai data sehingga 75% dari keseluruhan data bernilai lebih kecil darinya.</a:t>
            </a:r>
          </a:p>
          <a:p>
            <a:r>
              <a:rPr lang="en-ID"/>
              <a:t>Kuartil dapat dipakai untuk data bertipe ordinal, interval, dan rasio.</a:t>
            </a:r>
          </a:p>
        </p:txBody>
      </p:sp>
    </p:spTree>
    <p:extLst>
      <p:ext uri="{BB962C8B-B14F-4D97-AF65-F5344CB8AC3E}">
        <p14:creationId xmlns:p14="http://schemas.microsoft.com/office/powerpoint/2010/main" val="366893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Statistik</a:t>
            </a:r>
            <a:r>
              <a:rPr lang="en-ID" dirty="0"/>
              <a:t>: </a:t>
            </a:r>
            <a:r>
              <a:rPr lang="en-ID" dirty="0">
                <a:solidFill>
                  <a:srgbClr val="FFFF00"/>
                </a:solidFill>
              </a:rPr>
              <a:t>Modus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Modus (mode): nilai yang paling sering muncul pada sekumpulan data.</a:t>
            </a:r>
          </a:p>
          <a:p>
            <a:r>
              <a:rPr lang="en-ID"/>
              <a:t>Dipakai sebagai ukuran pusat data (tendensi sentral) untuk data bertipe nominal/kategoris.</a:t>
            </a:r>
          </a:p>
          <a:p>
            <a:pPr lvl="1"/>
            <a:r>
              <a:rPr lang="en-ID"/>
              <a:t>Tidak dijamin unik dalam suatu distribusi data (bisa ada lebih dari satu modus dalam suatu distribusi).</a:t>
            </a:r>
          </a:p>
          <a:p>
            <a:pPr lvl="1"/>
            <a:r>
              <a:rPr lang="en-ID"/>
              <a:t>Merupakan nilai yang berpeluang paling tinggi didapatkan ketika data di-sample.</a:t>
            </a:r>
          </a:p>
          <a:p>
            <a:r>
              <a:rPr lang="en-ID"/>
              <a:t>Contoh:</a:t>
            </a:r>
          </a:p>
          <a:p>
            <a:pPr lvl="1"/>
            <a:r>
              <a:rPr lang="en-ID"/>
              <a:t>Himpunan data {1,2,2,3,4,4,7,8} memiliki dua modus: 2 dan 4</a:t>
            </a:r>
          </a:p>
        </p:txBody>
      </p:sp>
    </p:spTree>
    <p:extLst>
      <p:ext uri="{BB962C8B-B14F-4D97-AF65-F5344CB8AC3E}">
        <p14:creationId xmlns:p14="http://schemas.microsoft.com/office/powerpoint/2010/main" val="1742212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7223</TotalTime>
  <Words>1291</Words>
  <Application>Microsoft Office PowerPoint</Application>
  <PresentationFormat>Widescreen</PresentationFormat>
  <Paragraphs>125</Paragraphs>
  <Slides>25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Bebas Neue</vt:lpstr>
      <vt:lpstr>Calibri</vt:lpstr>
      <vt:lpstr>Calibri Light</vt:lpstr>
      <vt:lpstr>Courier New</vt:lpstr>
      <vt:lpstr>Lato</vt:lpstr>
      <vt:lpstr>Overlock</vt:lpstr>
      <vt:lpstr>Symbol</vt:lpstr>
      <vt:lpstr>Verdana</vt:lpstr>
      <vt:lpstr>Wingdings</vt:lpstr>
      <vt:lpstr>powerpoint-template-apr7</vt:lpstr>
      <vt:lpstr>3_Custom Design</vt:lpstr>
      <vt:lpstr>FAKULTAS TEKNOLOGI INFORMASI</vt:lpstr>
      <vt:lpstr>VISUALISASI DATA</vt:lpstr>
      <vt:lpstr>Tujuan Pembelajaran</vt:lpstr>
      <vt:lpstr>Outline</vt:lpstr>
      <vt:lpstr>Pengantar: Statistik Deskriptif</vt:lpstr>
      <vt:lpstr>Statistik: Rerata (Mean)</vt:lpstr>
      <vt:lpstr>Statistik: Simpangan Baku (Standar Deviasi)</vt:lpstr>
      <vt:lpstr>Statistik: Kuartil dan Median</vt:lpstr>
      <vt:lpstr>Statistik: Modus</vt:lpstr>
      <vt:lpstr>Visualisasi Data</vt:lpstr>
      <vt:lpstr>Bentuk Visualisasi Data Dasar</vt:lpstr>
      <vt:lpstr>Pie Chart</vt:lpstr>
      <vt:lpstr>Bar Chart</vt:lpstr>
      <vt:lpstr>Bar Chart</vt:lpstr>
      <vt:lpstr>Line Graph</vt:lpstr>
      <vt:lpstr>Line Graph</vt:lpstr>
      <vt:lpstr>Scatter Plot</vt:lpstr>
      <vt:lpstr>Heatmap</vt:lpstr>
      <vt:lpstr>Histogram</vt:lpstr>
      <vt:lpstr>Correlation &amp; Causation</vt:lpstr>
      <vt:lpstr>Correlation &amp; Causation</vt:lpstr>
      <vt:lpstr>Correlation &amp; Causation</vt:lpstr>
      <vt:lpstr>BoxPlot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450</cp:revision>
  <dcterms:created xsi:type="dcterms:W3CDTF">2011-05-21T14:11:58Z</dcterms:created>
  <dcterms:modified xsi:type="dcterms:W3CDTF">2024-04-01T21:42:49Z</dcterms:modified>
</cp:coreProperties>
</file>