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25"/>
  </p:notesMasterIdLst>
  <p:handoutMasterIdLst>
    <p:handoutMasterId r:id="rId26"/>
  </p:handoutMasterIdLst>
  <p:sldIdLst>
    <p:sldId id="324" r:id="rId3"/>
    <p:sldId id="351" r:id="rId4"/>
    <p:sldId id="352" r:id="rId5"/>
    <p:sldId id="444" r:id="rId6"/>
    <p:sldId id="454" r:id="rId7"/>
    <p:sldId id="448" r:id="rId8"/>
    <p:sldId id="449" r:id="rId9"/>
    <p:sldId id="450" r:id="rId10"/>
    <p:sldId id="451" r:id="rId11"/>
    <p:sldId id="452" r:id="rId12"/>
    <p:sldId id="453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37" r:id="rId23"/>
    <p:sldId id="348" r:id="rId24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60" d="100"/>
          <a:sy n="60" d="100"/>
        </p:scale>
        <p:origin x="784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23/04/2024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23/04/2024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Data Mining_Rusdah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9276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67">
                <a:solidFill>
                  <a:srgbClr val="002060"/>
                </a:solidFill>
                <a:latin typeface="Overlock" panose="020B060402020202020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solidFill>
                  <a:srgbClr val="002060"/>
                </a:solidFill>
                <a:latin typeface="Overlock" panose="020B0604020202020204" charset="0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33">
                <a:latin typeface="Overlock" panose="020B0604020202020204" charset="0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ID" dirty="0"/>
          </a:p>
          <a:p>
            <a:pPr lvl="1"/>
            <a:endParaRPr lang="en-ID" dirty="0"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4025913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41" r:id="rId1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Courier New" panose="02070309020205020404" pitchFamily="49" charset="0"/>
        <a:buChar char="o"/>
        <a:defRPr sz="24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ü"/>
        <a:defRPr sz="22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§"/>
        <a:defRPr sz="20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Ø"/>
        <a:defRPr sz="20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4/23/2024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lab.research.google.com/drive/1B9zX3VtN6yd69ktxR5qlrq2eVBu_MOTb?usp=sha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nalytics-vidhya/importing-data-from-amysql-database-into-pandas-data-frame-a06e392d27d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" TargetMode="External"/><Relationship Id="rId13" Type="http://schemas.openxmlformats.org/officeDocument/2006/relationships/hyperlink" Target="https://www.dbpedia.org/resources/" TargetMode="External"/><Relationship Id="rId3" Type="http://schemas.openxmlformats.org/officeDocument/2006/relationships/hyperlink" Target="https://data.jakarta.go.id/" TargetMode="External"/><Relationship Id="rId7" Type="http://schemas.openxmlformats.org/officeDocument/2006/relationships/hyperlink" Target="https://archive.ics.uci.edu/ml/index.php" TargetMode="External"/><Relationship Id="rId12" Type="http://schemas.openxmlformats.org/officeDocument/2006/relationships/hyperlink" Target="https://developer.ibm.com/exchanges/data/" TargetMode="External"/><Relationship Id="rId2" Type="http://schemas.openxmlformats.org/officeDocument/2006/relationships/hyperlink" Target="https://data.go.i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anahair.indonesia.go.id/" TargetMode="External"/><Relationship Id="rId11" Type="http://schemas.openxmlformats.org/officeDocument/2006/relationships/hyperlink" Target="https://www.who.int/data" TargetMode="External"/><Relationship Id="rId5" Type="http://schemas.openxmlformats.org/officeDocument/2006/relationships/hyperlink" Target="https://www.bps.go.id/" TargetMode="External"/><Relationship Id="rId10" Type="http://schemas.openxmlformats.org/officeDocument/2006/relationships/hyperlink" Target="https://data.unicef.org/" TargetMode="External"/><Relationship Id="rId4" Type="http://schemas.openxmlformats.org/officeDocument/2006/relationships/hyperlink" Target="http://data.bandung.go.id/" TargetMode="External"/><Relationship Id="rId9" Type="http://schemas.openxmlformats.org/officeDocument/2006/relationships/hyperlink" Target="https://data.worldbank.org/" TargetMode="External"/><Relationship Id="rId14" Type="http://schemas.openxmlformats.org/officeDocument/2006/relationships/hyperlink" Target="https://www.wikidata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atasetsearch.research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FAKULTAS TEKNOLOGI INFORMASI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800" b="1" dirty="0">
                <a:latin typeface="+mj-lt"/>
              </a:rPr>
              <a:t>REKAYASA DATA</a:t>
            </a:r>
            <a:endParaRPr lang="id-ID" sz="5400" b="1" dirty="0">
              <a:latin typeface="+mj-lt"/>
            </a:endParaRPr>
          </a:p>
          <a:p>
            <a:r>
              <a:rPr lang="id-ID" sz="4000" b="1" dirty="0">
                <a:latin typeface="+mj-lt"/>
              </a:rPr>
              <a:t>[ K</a:t>
            </a:r>
            <a:r>
              <a:rPr lang="en-US" sz="4000" b="1" dirty="0">
                <a:latin typeface="+mj-lt"/>
              </a:rPr>
              <a:t>P341</a:t>
            </a:r>
            <a:r>
              <a:rPr lang="id-ID" sz="4000" b="1" dirty="0">
                <a:latin typeface="+mj-lt"/>
              </a:rPr>
              <a:t> / </a:t>
            </a:r>
            <a:r>
              <a:rPr lang="en-US" sz="4000" b="1" dirty="0">
                <a:latin typeface="+mj-lt"/>
              </a:rPr>
              <a:t>3</a:t>
            </a:r>
            <a:r>
              <a:rPr lang="id-ID" sz="4000" b="1" dirty="0">
                <a:latin typeface="+mj-lt"/>
              </a:rPr>
              <a:t> 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Structure vs Unstructure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367808" y="6400800"/>
            <a:ext cx="77285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200"/>
              <a:t>Sumber: https://www.knowledgehut.com/blog/data-science/role-of-unstructured-data-in-data-science</a:t>
            </a:r>
          </a:p>
        </p:txBody>
      </p:sp>
      <p:pic>
        <p:nvPicPr>
          <p:cNvPr id="15362" name="Picture 2" descr="Unstructured Data Vs. Structured Dat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54" y="1371600"/>
            <a:ext cx="896609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38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80CEF3-BD56-1DE6-8CCB-FF16FE97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71E08-5E6E-C591-59E8-BFA2501FE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/>
              <a:t>Teknik </a:t>
            </a:r>
            <a:r>
              <a:rPr lang="en-US" sz="4800" dirty="0" err="1"/>
              <a:t>Pengambilan</a:t>
            </a:r>
            <a:r>
              <a:rPr lang="en-US" sz="4800" dirty="0"/>
              <a:t> Data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121246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C815-343A-5A82-CF79-59CD459E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Pengambilan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1345-3B92-1B61-25D5-5EF77355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Pengambilan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manual.</a:t>
            </a:r>
          </a:p>
          <a:p>
            <a:r>
              <a:rPr lang="en-ID" dirty="0" err="1"/>
              <a:t>Pengambilan</a:t>
            </a:r>
            <a:r>
              <a:rPr lang="en-ID" dirty="0"/>
              <a:t> data </a:t>
            </a:r>
            <a:r>
              <a:rPr lang="en-ID" dirty="0" err="1"/>
              <a:t>melalui</a:t>
            </a:r>
            <a:r>
              <a:rPr lang="en-ID" dirty="0"/>
              <a:t> API</a:t>
            </a:r>
          </a:p>
          <a:p>
            <a:r>
              <a:rPr lang="en-ID" dirty="0" err="1"/>
              <a:t>Pengambilan</a:t>
            </a:r>
            <a:r>
              <a:rPr lang="en-ID" dirty="0"/>
              <a:t> data </a:t>
            </a:r>
            <a:r>
              <a:rPr lang="en-ID" dirty="0" err="1"/>
              <a:t>melalui</a:t>
            </a:r>
            <a:r>
              <a:rPr lang="en-ID" dirty="0"/>
              <a:t> web scraping</a:t>
            </a:r>
          </a:p>
          <a:p>
            <a:r>
              <a:rPr lang="en-ID" dirty="0" err="1"/>
              <a:t>Pengambilan</a:t>
            </a:r>
            <a:r>
              <a:rPr lang="en-ID" dirty="0"/>
              <a:t> data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basis data </a:t>
            </a:r>
            <a:r>
              <a:rPr lang="en-ID" dirty="0" err="1"/>
              <a:t>relasional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289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5511-A1DE-68D5-0395-1271745F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Manual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319ED-6795-8244-29E2-10CBCBCFD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60848"/>
            <a:ext cx="10972800" cy="1929633"/>
          </a:xfrm>
        </p:spPr>
      </p:pic>
    </p:spTree>
    <p:extLst>
      <p:ext uri="{BB962C8B-B14F-4D97-AF65-F5344CB8AC3E}">
        <p14:creationId xmlns:p14="http://schemas.microsoft.com/office/powerpoint/2010/main" val="299525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C79B-5641-1474-95D7-8269F3F3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Praktik</a:t>
            </a:r>
            <a:r>
              <a:rPr lang="en-US" dirty="0"/>
              <a:t>: </a:t>
            </a:r>
            <a:r>
              <a:rPr lang="en-US" dirty="0" err="1"/>
              <a:t>Unduh</a:t>
            </a:r>
            <a:r>
              <a:rPr lang="en-US" dirty="0"/>
              <a:t> Data Kaggle </a:t>
            </a:r>
            <a:r>
              <a:rPr lang="en-US" dirty="0" err="1"/>
              <a:t>Secara</a:t>
            </a:r>
            <a:r>
              <a:rPr lang="en-US" dirty="0"/>
              <a:t> Manual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CD16-5BAF-2139-EA58-06FC174E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558408" cy="4953000"/>
          </a:xfrm>
        </p:spPr>
        <p:txBody>
          <a:bodyPr/>
          <a:lstStyle/>
          <a:p>
            <a:r>
              <a:rPr lang="en-ID" dirty="0"/>
              <a:t>Kita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mengunduh</a:t>
            </a:r>
            <a:r>
              <a:rPr lang="en-ID" dirty="0"/>
              <a:t> dataset "Goal Dataset – Top 5 European Leagues" </a:t>
            </a:r>
            <a:r>
              <a:rPr lang="en-ID" dirty="0" err="1"/>
              <a:t>dari</a:t>
            </a:r>
            <a:r>
              <a:rPr lang="en-ID" dirty="0"/>
              <a:t> Kaggle.</a:t>
            </a:r>
          </a:p>
          <a:p>
            <a:r>
              <a:rPr lang="en-ID" dirty="0" err="1"/>
              <a:t>Kunjungi</a:t>
            </a:r>
            <a:r>
              <a:rPr lang="en-ID" dirty="0"/>
              <a:t> Kaggle.com dan login (buat </a:t>
            </a:r>
            <a:r>
              <a:rPr lang="en-ID" dirty="0" err="1"/>
              <a:t>akun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)</a:t>
            </a:r>
          </a:p>
          <a:p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"goal dataset top 5 European leagues"</a:t>
            </a:r>
          </a:p>
          <a:p>
            <a:r>
              <a:rPr lang="en-ID" dirty="0" err="1"/>
              <a:t>Klik</a:t>
            </a:r>
            <a:r>
              <a:rPr lang="en-ID" dirty="0"/>
              <a:t> "Goal Dataset – Top 5 European Leagues“</a:t>
            </a:r>
          </a:p>
          <a:p>
            <a:r>
              <a:rPr lang="en-ID" dirty="0" err="1"/>
              <a:t>Unduh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18BB6-5427-2D8C-A608-3ABDAB3E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556792"/>
            <a:ext cx="5736067" cy="352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3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C79B-5641-1474-95D7-8269F3F3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Praktik</a:t>
            </a:r>
            <a:r>
              <a:rPr lang="en-US" dirty="0"/>
              <a:t>: </a:t>
            </a:r>
            <a:r>
              <a:rPr lang="en-US" dirty="0" err="1"/>
              <a:t>Unduh</a:t>
            </a:r>
            <a:r>
              <a:rPr lang="en-US" dirty="0"/>
              <a:t> Data Kaggle </a:t>
            </a:r>
            <a:r>
              <a:rPr lang="en-US" dirty="0" err="1"/>
              <a:t>Secara</a:t>
            </a:r>
            <a:r>
              <a:rPr lang="en-US" dirty="0"/>
              <a:t> Manual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F518B1-93B9-0862-FEDB-58D80D364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858" y="1371600"/>
            <a:ext cx="9854097" cy="4953000"/>
          </a:xfrm>
        </p:spPr>
      </p:pic>
    </p:spTree>
    <p:extLst>
      <p:ext uri="{BB962C8B-B14F-4D97-AF65-F5344CB8AC3E}">
        <p14:creationId xmlns:p14="http://schemas.microsoft.com/office/powerpoint/2010/main" val="17389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2CAF-2F79-414E-FACC-BA5FCF3A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Data </a:t>
            </a:r>
            <a:r>
              <a:rPr lang="en-US" dirty="0" err="1"/>
              <a:t>melalui</a:t>
            </a:r>
            <a:r>
              <a:rPr lang="en-US" dirty="0"/>
              <a:t> API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DA16-27B5-E839-E21B-072EECB8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Data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application programming interface (API).</a:t>
            </a:r>
          </a:p>
          <a:p>
            <a:pPr lvl="1"/>
            <a:r>
              <a:rPr lang="en-ID" dirty="0"/>
              <a:t>API </a:t>
            </a:r>
            <a:r>
              <a:rPr lang="en-ID" dirty="0" err="1"/>
              <a:t>disediakan</a:t>
            </a:r>
            <a:r>
              <a:rPr lang="en-ID" dirty="0"/>
              <a:t> oleh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data </a:t>
            </a:r>
            <a:r>
              <a:rPr lang="en-ID" dirty="0" err="1"/>
              <a:t>seperti</a:t>
            </a:r>
            <a:r>
              <a:rPr lang="en-ID" dirty="0"/>
              <a:t> Kaggle.</a:t>
            </a:r>
          </a:p>
          <a:p>
            <a:pPr lvl="1"/>
            <a:r>
              <a:rPr lang="en-ID" dirty="0"/>
              <a:t>API token/key (</a:t>
            </a:r>
            <a:r>
              <a:rPr lang="en-ID" dirty="0" err="1"/>
              <a:t>mungkin</a:t>
            </a:r>
            <a:r>
              <a:rPr lang="en-ID" dirty="0"/>
              <a:t>)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data via API.</a:t>
            </a:r>
          </a:p>
          <a:p>
            <a:pPr lvl="1"/>
            <a:r>
              <a:rPr lang="en-ID" dirty="0"/>
              <a:t>Proses </a:t>
            </a:r>
            <a:r>
              <a:rPr lang="en-ID" dirty="0" err="1"/>
              <a:t>pembuatan</a:t>
            </a:r>
            <a:r>
              <a:rPr lang="en-ID" dirty="0"/>
              <a:t> API token/key (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) </a:t>
            </a:r>
            <a:r>
              <a:rPr lang="en-ID" dirty="0" err="1"/>
              <a:t>dirinci</a:t>
            </a:r>
            <a:r>
              <a:rPr lang="en-ID" dirty="0"/>
              <a:t> di </a:t>
            </a:r>
            <a:r>
              <a:rPr lang="en-ID" dirty="0" err="1"/>
              <a:t>dokumentasi</a:t>
            </a:r>
            <a:r>
              <a:rPr lang="en-ID" dirty="0"/>
              <a:t> masing-masing </a:t>
            </a:r>
            <a:r>
              <a:rPr lang="en-ID" dirty="0" err="1"/>
              <a:t>layanan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F2987-551D-12F6-A5AC-1A4484D7C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8100"/>
            <a:ext cx="12192000" cy="20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8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159E-9C3A-9B79-6970-A754043B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Praktik</a:t>
            </a:r>
            <a:r>
              <a:rPr lang="en-US" dirty="0"/>
              <a:t>: </a:t>
            </a:r>
            <a:r>
              <a:rPr lang="en-US" dirty="0" err="1"/>
              <a:t>Pengambilan</a:t>
            </a:r>
            <a:r>
              <a:rPr lang="en-US" dirty="0"/>
              <a:t> Data </a:t>
            </a:r>
            <a:r>
              <a:rPr lang="en-US" dirty="0" err="1"/>
              <a:t>Melalui</a:t>
            </a:r>
            <a:r>
              <a:rPr lang="en-US" dirty="0"/>
              <a:t> API Kaggle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ACEA-6330-01D3-AC4E-18FA9CD52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4622304" cy="4953000"/>
          </a:xfrm>
        </p:spPr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ke</a:t>
            </a:r>
            <a:r>
              <a:rPr lang="en-US" dirty="0"/>
              <a:t> Kaggle (Daftar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punya </a:t>
            </a:r>
            <a:r>
              <a:rPr lang="en-US" dirty="0" err="1"/>
              <a:t>akun</a:t>
            </a:r>
            <a:r>
              <a:rPr lang="en-US" dirty="0"/>
              <a:t>)</a:t>
            </a:r>
          </a:p>
          <a:p>
            <a:r>
              <a:rPr lang="en-US" dirty="0" err="1"/>
              <a:t>Akses</a:t>
            </a:r>
            <a:r>
              <a:rPr lang="en-US" dirty="0"/>
              <a:t> menu “Settings” dan “Create New Token”</a:t>
            </a:r>
          </a:p>
          <a:p>
            <a:r>
              <a:rPr lang="en-US" dirty="0"/>
              <a:t>Buka Google </a:t>
            </a:r>
            <a:r>
              <a:rPr lang="en-US" dirty="0" err="1"/>
              <a:t>Colabs</a:t>
            </a:r>
            <a:r>
              <a:rPr lang="en-US" dirty="0"/>
              <a:t> dan </a:t>
            </a:r>
            <a:r>
              <a:rPr lang="en-US" dirty="0" err="1"/>
              <a:t>cobalah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https://colab.research.google.com/drive/1B9zX3VtN6yd69ktxR5qlrq2eVBu_MOTb?usp=sharing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8AD84-7C1A-21F0-0321-55A05BB2A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1628800"/>
            <a:ext cx="6537307" cy="41144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51030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CA64-0BF9-C9BE-5CCA-E58E513D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Mengambil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4164-D346-381F-C952-8DA134D1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Web scraping = </a:t>
            </a:r>
            <a:r>
              <a:rPr lang="en-ID" dirty="0" err="1"/>
              <a:t>mengekstraksi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web.</a:t>
            </a:r>
          </a:p>
          <a:p>
            <a:r>
              <a:rPr lang="en-ID" dirty="0"/>
              <a:t>Langkah-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(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detil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di https://realpython.com/beautiful-soup-web-scraper-python/)</a:t>
            </a:r>
          </a:p>
          <a:p>
            <a:pPr lvl="1"/>
            <a:r>
              <a:rPr lang="en-ID" dirty="0" err="1"/>
              <a:t>Tentukan</a:t>
            </a:r>
            <a:r>
              <a:rPr lang="en-ID" dirty="0"/>
              <a:t> URL </a:t>
            </a:r>
            <a:r>
              <a:rPr lang="en-ID" dirty="0" err="1"/>
              <a:t>halaman</a:t>
            </a:r>
            <a:r>
              <a:rPr lang="en-ID" dirty="0"/>
              <a:t> web (HTML) yang </a:t>
            </a:r>
            <a:r>
              <a:rPr lang="en-ID" dirty="0" err="1"/>
              <a:t>akan</a:t>
            </a:r>
            <a:r>
              <a:rPr lang="en-ID" dirty="0"/>
              <a:t> di-scrape.</a:t>
            </a:r>
          </a:p>
          <a:p>
            <a:pPr lvl="1"/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requests.get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URL </a:t>
            </a:r>
            <a:r>
              <a:rPr lang="en-ID" dirty="0" err="1"/>
              <a:t>tersebut</a:t>
            </a:r>
            <a:r>
              <a:rPr lang="en-ID" dirty="0"/>
              <a:t>. Teks HTML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tersimpan</a:t>
            </a:r>
            <a:r>
              <a:rPr lang="en-ID" dirty="0"/>
              <a:t> pada </a:t>
            </a:r>
            <a:r>
              <a:rPr lang="en-ID" dirty="0" err="1"/>
              <a:t>atribut</a:t>
            </a:r>
            <a:r>
              <a:rPr lang="en-ID" dirty="0"/>
              <a:t> text </a:t>
            </a:r>
            <a:r>
              <a:rPr lang="en-ID" dirty="0" err="1"/>
              <a:t>dari</a:t>
            </a:r>
            <a:r>
              <a:rPr lang="en-ID" dirty="0"/>
              <a:t> object yang </a:t>
            </a:r>
            <a:r>
              <a:rPr lang="en-ID" dirty="0" err="1"/>
              <a:t>dikembalikan</a:t>
            </a:r>
            <a:r>
              <a:rPr lang="en-ID" dirty="0"/>
              <a:t> </a:t>
            </a:r>
            <a:r>
              <a:rPr lang="en-ID" dirty="0" err="1"/>
              <a:t>requests.get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Lakukan</a:t>
            </a:r>
            <a:r>
              <a:rPr lang="en-ID" dirty="0"/>
              <a:t> parsing pada HTML </a:t>
            </a:r>
            <a:r>
              <a:rPr lang="en-ID" dirty="0" err="1"/>
              <a:t>dengan</a:t>
            </a:r>
            <a:r>
              <a:rPr lang="en-ID" dirty="0"/>
              <a:t> library </a:t>
            </a:r>
            <a:r>
              <a:rPr lang="en-ID" dirty="0" err="1"/>
              <a:t>beautifulsoup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data yang </a:t>
            </a:r>
            <a:r>
              <a:rPr lang="en-ID" dirty="0" err="1"/>
              <a:t>diinginkan</a:t>
            </a:r>
            <a:r>
              <a:rPr lang="en-ID" dirty="0"/>
              <a:t> (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mengekstraksi</a:t>
            </a:r>
            <a:r>
              <a:rPr lang="en-ID" dirty="0"/>
              <a:t> </a:t>
            </a:r>
            <a:r>
              <a:rPr lang="en-ID" dirty="0" err="1"/>
              <a:t>elemen-elemen</a:t>
            </a:r>
            <a:r>
              <a:rPr lang="en-ID" dirty="0"/>
              <a:t> HTML yang </a:t>
            </a:r>
            <a:r>
              <a:rPr lang="en-ID" dirty="0" err="1"/>
              <a:t>relevan</a:t>
            </a:r>
            <a:r>
              <a:rPr lang="en-ID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0201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5540-BF15-4204-A773-CBD5DB85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Mengambil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basis data </a:t>
            </a:r>
            <a:r>
              <a:rPr lang="en-ID" dirty="0" err="1"/>
              <a:t>relasional</a:t>
            </a:r>
            <a:r>
              <a:rPr lang="en-ID" dirty="0"/>
              <a:t> (RDBMS)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F870-8B03-A4C7-F740-60A77E32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Data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bersumber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basis data </a:t>
            </a:r>
            <a:r>
              <a:rPr lang="en-ID" dirty="0" err="1"/>
              <a:t>relasional</a:t>
            </a:r>
            <a:r>
              <a:rPr lang="en-ID" dirty="0"/>
              <a:t> (RDB) </a:t>
            </a:r>
            <a:r>
              <a:rPr lang="en-ID" dirty="0" err="1"/>
              <a:t>organisasi</a:t>
            </a:r>
            <a:r>
              <a:rPr lang="en-ID" dirty="0"/>
              <a:t>.</a:t>
            </a:r>
          </a:p>
          <a:p>
            <a:r>
              <a:rPr lang="en-ID" dirty="0"/>
              <a:t>Langkah-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Import pandas</a:t>
            </a:r>
          </a:p>
          <a:p>
            <a:pPr lvl="1"/>
            <a:r>
              <a:rPr lang="en-ID" dirty="0"/>
              <a:t>Import library </a:t>
            </a:r>
            <a:r>
              <a:rPr lang="en-ID" dirty="0" err="1"/>
              <a:t>penghubung</a:t>
            </a:r>
            <a:r>
              <a:rPr lang="en-ID" dirty="0"/>
              <a:t> RDB, </a:t>
            </a:r>
            <a:r>
              <a:rPr lang="en-ID" dirty="0" err="1"/>
              <a:t>misal</a:t>
            </a:r>
            <a:r>
              <a:rPr lang="en-ID" dirty="0"/>
              <a:t>: </a:t>
            </a:r>
            <a:r>
              <a:rPr lang="en-ID" dirty="0" err="1"/>
              <a:t>mysql.connector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MySQL</a:t>
            </a:r>
          </a:p>
          <a:p>
            <a:pPr lvl="1"/>
            <a:r>
              <a:rPr lang="en-ID" dirty="0" err="1"/>
              <a:t>Gunakan</a:t>
            </a:r>
            <a:r>
              <a:rPr lang="en-ID" dirty="0"/>
              <a:t> method connect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penghubung</a:t>
            </a:r>
            <a:r>
              <a:rPr lang="en-ID" dirty="0"/>
              <a:t> RDB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RDBMS.</a:t>
            </a:r>
          </a:p>
          <a:p>
            <a:pPr lvl="1"/>
            <a:r>
              <a:rPr lang="en-ID" dirty="0" err="1"/>
              <a:t>Siapkan</a:t>
            </a:r>
            <a:r>
              <a:rPr lang="en-ID" dirty="0"/>
              <a:t> SQL query </a:t>
            </a:r>
            <a:r>
              <a:rPr lang="en-ID" dirty="0" err="1"/>
              <a:t>dalam</a:t>
            </a:r>
            <a:r>
              <a:rPr lang="en-ID" dirty="0"/>
              <a:t> string.</a:t>
            </a:r>
          </a:p>
          <a:p>
            <a:pPr lvl="1"/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pandas.read_sql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argument string SQL query dan </a:t>
            </a:r>
            <a:r>
              <a:rPr lang="en-ID" dirty="0" err="1"/>
              <a:t>koneksi</a:t>
            </a:r>
            <a:r>
              <a:rPr lang="en-ID" dirty="0"/>
              <a:t> RDB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mengeksekusi</a:t>
            </a:r>
            <a:r>
              <a:rPr lang="en-ID" dirty="0"/>
              <a:t> SQL dan </a:t>
            </a:r>
            <a:r>
              <a:rPr lang="en-ID" dirty="0" err="1"/>
              <a:t>memuat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DataFrame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Tutup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76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/>
              <a:t>Pertemuan </a:t>
            </a:r>
            <a:r>
              <a:rPr lang="en-US" sz="2800" dirty="0"/>
              <a:t>6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677532" cy="13620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PENGAMBILAN DATA</a:t>
            </a:r>
            <a:endParaRPr lang="id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5540-BF15-4204-A773-CBD5DB85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Mengambil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basis data </a:t>
            </a:r>
            <a:r>
              <a:rPr lang="en-ID" dirty="0" err="1"/>
              <a:t>relasional</a:t>
            </a:r>
            <a:r>
              <a:rPr lang="en-ID" dirty="0"/>
              <a:t> (RDBMS)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F870-8B03-A4C7-F740-60A77E32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Proses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menutup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ditaruh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try-except</a:t>
            </a:r>
          </a:p>
          <a:p>
            <a:r>
              <a:rPr lang="en-ID" dirty="0" err="1"/>
              <a:t>Pembukaan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kredensial</a:t>
            </a:r>
            <a:r>
              <a:rPr lang="en-ID" dirty="0"/>
              <a:t> (username, password) </a:t>
            </a:r>
            <a:r>
              <a:rPr lang="en-ID" dirty="0" err="1"/>
              <a:t>ke</a:t>
            </a:r>
            <a:r>
              <a:rPr lang="en-ID" dirty="0"/>
              <a:t> RDB yang </a:t>
            </a:r>
            <a:r>
              <a:rPr lang="en-ID" dirty="0" err="1"/>
              <a:t>dihardcode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.</a:t>
            </a:r>
          </a:p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singkat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di: </a:t>
            </a:r>
            <a:r>
              <a:rPr lang="en-ID" dirty="0">
                <a:hlinkClick r:id="rId2"/>
              </a:rPr>
              <a:t>https://medium.com/analytics-vidhya</a:t>
            </a:r>
            <a:r>
              <a:rPr lang="en-ID">
                <a:hlinkClick r:id="rId2"/>
              </a:rPr>
              <a:t>/importing-data-from-amysql-database-into-pandas-data-frame-a06e392d27d7</a:t>
            </a:r>
            <a:r>
              <a:rPr lang="en-ID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0936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295400"/>
            <a:ext cx="10945216" cy="53530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Jiawei</a:t>
            </a:r>
            <a:r>
              <a:rPr lang="en-US" sz="2400" dirty="0"/>
              <a:t> Han</a:t>
            </a:r>
            <a:r>
              <a:rPr lang="id-ID" sz="2400" dirty="0"/>
              <a:t>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Micheline</a:t>
            </a:r>
            <a:r>
              <a:rPr lang="id-ID" sz="2400" dirty="0"/>
              <a:t> </a:t>
            </a:r>
            <a:r>
              <a:rPr lang="id-ID" sz="2400" dirty="0" err="1"/>
              <a:t>Kamber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Data Mining: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Concepts and Techniques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Third Edition</a:t>
            </a:r>
            <a:r>
              <a:rPr lang="id-ID" sz="2400" dirty="0"/>
              <a:t>, </a:t>
            </a:r>
            <a:r>
              <a:rPr lang="id-ID" sz="2400" i="1" dirty="0" err="1"/>
              <a:t>Elsevier</a:t>
            </a:r>
            <a:r>
              <a:rPr lang="id-ID" sz="2400" dirty="0"/>
              <a:t>, 20</a:t>
            </a:r>
            <a:r>
              <a:rPr lang="en-US" sz="2400" dirty="0"/>
              <a:t>12</a:t>
            </a:r>
            <a:endParaRPr lang="id-ID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Ian H. Witten, Frank Eibe, Mark A. Hall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Data mining: </a:t>
            </a:r>
            <a:r>
              <a:rPr lang="id-ID" sz="2400" dirty="0">
                <a:solidFill>
                  <a:srgbClr val="C00000"/>
                </a:solidFill>
              </a:rPr>
              <a:t>P</a:t>
            </a:r>
            <a:r>
              <a:rPr lang="en-US" sz="2400" dirty="0" err="1">
                <a:solidFill>
                  <a:srgbClr val="C00000"/>
                </a:solidFill>
              </a:rPr>
              <a:t>ractical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M</a:t>
            </a:r>
            <a:r>
              <a:rPr lang="en-US" sz="2400" dirty="0" err="1">
                <a:solidFill>
                  <a:srgbClr val="C00000"/>
                </a:solidFill>
              </a:rPr>
              <a:t>achine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L</a:t>
            </a:r>
            <a:r>
              <a:rPr lang="en-US" sz="2400" dirty="0">
                <a:solidFill>
                  <a:srgbClr val="C00000"/>
                </a:solidFill>
              </a:rPr>
              <a:t>earning </a:t>
            </a:r>
            <a:r>
              <a:rPr lang="id-ID" sz="2400" dirty="0">
                <a:solidFill>
                  <a:srgbClr val="C00000"/>
                </a:solidFill>
              </a:rPr>
              <a:t>T</a:t>
            </a:r>
            <a:r>
              <a:rPr lang="en-US" sz="2400" dirty="0" err="1">
                <a:solidFill>
                  <a:srgbClr val="C00000"/>
                </a:solidFill>
              </a:rPr>
              <a:t>ools</a:t>
            </a:r>
            <a:r>
              <a:rPr lang="en-US" sz="2400" dirty="0">
                <a:solidFill>
                  <a:srgbClr val="C00000"/>
                </a:solidFill>
              </a:rPr>
              <a:t> and </a:t>
            </a:r>
            <a:r>
              <a:rPr lang="id-ID" sz="2400" dirty="0">
                <a:solidFill>
                  <a:srgbClr val="C00000"/>
                </a:solidFill>
              </a:rPr>
              <a:t>T</a:t>
            </a:r>
            <a:r>
              <a:rPr lang="en-US" sz="2400" dirty="0" err="1">
                <a:solidFill>
                  <a:srgbClr val="C00000"/>
                </a:solidFill>
              </a:rPr>
              <a:t>echniques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3rd </a:t>
            </a:r>
            <a:r>
              <a:rPr lang="id-ID" sz="2400" dirty="0">
                <a:solidFill>
                  <a:srgbClr val="C00000"/>
                </a:solidFill>
              </a:rPr>
              <a:t>E</a:t>
            </a:r>
            <a:r>
              <a:rPr lang="en-US" sz="2400" dirty="0">
                <a:solidFill>
                  <a:srgbClr val="C00000"/>
                </a:solidFill>
              </a:rPr>
              <a:t>d</a:t>
            </a:r>
            <a:r>
              <a:rPr lang="id-ID" sz="2400" dirty="0" err="1">
                <a:solidFill>
                  <a:srgbClr val="C00000"/>
                </a:solidFill>
              </a:rPr>
              <a:t>ition</a:t>
            </a:r>
            <a:r>
              <a:rPr lang="id-ID" sz="2400" dirty="0"/>
              <a:t>, </a:t>
            </a:r>
            <a:r>
              <a:rPr lang="id-ID" sz="2400" i="1" dirty="0" err="1"/>
              <a:t>Elsevier</a:t>
            </a:r>
            <a:r>
              <a:rPr lang="id-ID" sz="2400" dirty="0"/>
              <a:t>, 2011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Markus Hofmann and Ralf </a:t>
            </a:r>
            <a:r>
              <a:rPr lang="en-US" sz="2400" dirty="0" err="1"/>
              <a:t>Klinkenberg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C00000"/>
                </a:solidFill>
              </a:rPr>
              <a:t>RapidMiner</a:t>
            </a:r>
            <a:r>
              <a:rPr lang="en-US" sz="2400" dirty="0">
                <a:solidFill>
                  <a:srgbClr val="C00000"/>
                </a:solidFill>
              </a:rPr>
              <a:t>: Data Mining Use Cases and Business Analytics Applications</a:t>
            </a:r>
            <a:r>
              <a:rPr lang="en-US" sz="2400" dirty="0"/>
              <a:t>, </a:t>
            </a:r>
            <a:r>
              <a:rPr lang="en-US" sz="2400" i="1" dirty="0"/>
              <a:t>CRC Press Taylor &amp; Francis Group</a:t>
            </a:r>
            <a:r>
              <a:rPr lang="en-US" sz="2400" dirty="0"/>
              <a:t>, 2014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Daniel T. Larose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Discovering </a:t>
            </a:r>
            <a:r>
              <a:rPr lang="id-ID" sz="2400" dirty="0">
                <a:solidFill>
                  <a:srgbClr val="C00000"/>
                </a:solidFill>
              </a:rPr>
              <a:t>K</a:t>
            </a:r>
            <a:r>
              <a:rPr lang="en-US" sz="2400" dirty="0" err="1">
                <a:solidFill>
                  <a:srgbClr val="C00000"/>
                </a:solidFill>
              </a:rPr>
              <a:t>nowledge</a:t>
            </a:r>
            <a:r>
              <a:rPr lang="en-US" sz="2400" dirty="0">
                <a:solidFill>
                  <a:srgbClr val="C00000"/>
                </a:solidFill>
              </a:rPr>
              <a:t> in </a:t>
            </a:r>
            <a:r>
              <a:rPr lang="id-ID" sz="2400" dirty="0">
                <a:solidFill>
                  <a:srgbClr val="C00000"/>
                </a:solidFill>
              </a:rPr>
              <a:t>D</a:t>
            </a:r>
            <a:r>
              <a:rPr lang="en-US" sz="2400" dirty="0" err="1">
                <a:solidFill>
                  <a:srgbClr val="C00000"/>
                </a:solidFill>
              </a:rPr>
              <a:t>ata</a:t>
            </a:r>
            <a:r>
              <a:rPr lang="en-US" sz="2400" dirty="0">
                <a:solidFill>
                  <a:srgbClr val="C00000"/>
                </a:solidFill>
              </a:rPr>
              <a:t>: an </a:t>
            </a:r>
            <a:r>
              <a:rPr lang="id-ID" sz="2400" dirty="0">
                <a:solidFill>
                  <a:srgbClr val="C00000"/>
                </a:solidFill>
              </a:rPr>
              <a:t>I</a:t>
            </a:r>
            <a:r>
              <a:rPr lang="en-US" sz="2400" dirty="0" err="1">
                <a:solidFill>
                  <a:srgbClr val="C00000"/>
                </a:solidFill>
              </a:rPr>
              <a:t>ntroduction</a:t>
            </a:r>
            <a:r>
              <a:rPr lang="en-US" sz="2400" dirty="0">
                <a:solidFill>
                  <a:srgbClr val="C00000"/>
                </a:solidFill>
              </a:rPr>
              <a:t> to </a:t>
            </a:r>
            <a:r>
              <a:rPr lang="id-ID" sz="2400" dirty="0">
                <a:solidFill>
                  <a:srgbClr val="C00000"/>
                </a:solidFill>
              </a:rPr>
              <a:t>D</a:t>
            </a:r>
            <a:r>
              <a:rPr lang="en-US" sz="2400" dirty="0" err="1">
                <a:solidFill>
                  <a:srgbClr val="C00000"/>
                </a:solidFill>
              </a:rPr>
              <a:t>ata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M</a:t>
            </a:r>
            <a:r>
              <a:rPr lang="en-US" sz="2400" dirty="0" err="1">
                <a:solidFill>
                  <a:srgbClr val="C00000"/>
                </a:solidFill>
              </a:rPr>
              <a:t>ining</a:t>
            </a:r>
            <a:r>
              <a:rPr lang="id-ID" sz="2400" dirty="0"/>
              <a:t>, </a:t>
            </a:r>
            <a:r>
              <a:rPr lang="id-ID" sz="2400" i="1" dirty="0"/>
              <a:t>John </a:t>
            </a:r>
            <a:r>
              <a:rPr lang="id-ID" sz="2400" i="1" dirty="0" err="1"/>
              <a:t>Wiley</a:t>
            </a:r>
            <a:r>
              <a:rPr lang="id-ID" sz="2400" i="1" dirty="0"/>
              <a:t> &amp; Sons</a:t>
            </a:r>
            <a:r>
              <a:rPr lang="id-ID" sz="2400" dirty="0"/>
              <a:t>, 2005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Ethem</a:t>
            </a:r>
            <a:r>
              <a:rPr lang="en-US" sz="2400" dirty="0"/>
              <a:t> </a:t>
            </a:r>
            <a:r>
              <a:rPr lang="en-US" sz="2400" dirty="0" err="1"/>
              <a:t>Alpaydin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Introduction to Machine Learning</a:t>
            </a:r>
            <a:r>
              <a:rPr lang="en-US" sz="2400" dirty="0"/>
              <a:t>, 3rd ed., </a:t>
            </a:r>
            <a:r>
              <a:rPr lang="en-US" sz="2400" i="1" dirty="0"/>
              <a:t>MIT Press</a:t>
            </a:r>
            <a:r>
              <a:rPr lang="en-US" sz="2400" dirty="0"/>
              <a:t>, 2014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/>
              <a:t>Materi “Thematic Academy: AI dan DS untuk Dosen dan Instruktur”, 2021.</a:t>
            </a:r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Referensi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248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ID" sz="6000"/>
              <a:t>TERIMA KASIH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Pembelajaran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data </a:t>
            </a:r>
            <a:r>
              <a:rPr lang="en-ID" dirty="0" err="1"/>
              <a:t>baik</a:t>
            </a:r>
            <a:r>
              <a:rPr lang="en-ID" dirty="0"/>
              <a:t> private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publik</a:t>
            </a:r>
            <a:endParaRPr lang="en-ID" dirty="0"/>
          </a:p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Python </a:t>
            </a:r>
            <a:r>
              <a:rPr lang="en-ID" dirty="0" err="1"/>
              <a:t>atau</a:t>
            </a:r>
            <a:r>
              <a:rPr lang="en-ID" dirty="0"/>
              <a:t> tools </a:t>
            </a:r>
            <a:r>
              <a:rPr lang="en-ID" dirty="0" err="1"/>
              <a:t>lainnya</a:t>
            </a:r>
            <a:r>
              <a:rPr lang="en-ID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Pengantar</a:t>
            </a:r>
            <a:r>
              <a:rPr lang="en-ID" dirty="0"/>
              <a:t>: </a:t>
            </a:r>
            <a:r>
              <a:rPr lang="en-ID" dirty="0" err="1"/>
              <a:t>Bentuk</a:t>
            </a:r>
            <a:r>
              <a:rPr lang="en-ID" dirty="0"/>
              <a:t> dan </a:t>
            </a:r>
            <a:r>
              <a:rPr lang="en-ID" dirty="0" err="1"/>
              <a:t>Sumber</a:t>
            </a:r>
            <a:r>
              <a:rPr lang="en-ID" dirty="0"/>
              <a:t> Data</a:t>
            </a:r>
          </a:p>
          <a:p>
            <a:r>
              <a:rPr lang="en-ID" dirty="0"/>
              <a:t>Teknik </a:t>
            </a:r>
            <a:r>
              <a:rPr lang="en-ID" dirty="0" err="1"/>
              <a:t>Pengambilan</a:t>
            </a:r>
            <a:r>
              <a:rPr lang="en-ID" dirty="0"/>
              <a:t> Data</a:t>
            </a:r>
          </a:p>
          <a:p>
            <a:r>
              <a:rPr lang="en-ID" dirty="0" err="1"/>
              <a:t>Praktik</a:t>
            </a:r>
            <a:r>
              <a:rPr lang="en-ID" dirty="0"/>
              <a:t> </a:t>
            </a:r>
            <a:r>
              <a:rPr lang="en-ID" dirty="0" err="1"/>
              <a:t>Pengambilkan</a:t>
            </a:r>
            <a:r>
              <a:rPr lang="en-ID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01895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E63E0A-9CA5-E1CE-9E2B-A13CD360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99A54-7AB7-2699-FAAA-EB6983858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err="1"/>
              <a:t>Bentuk</a:t>
            </a:r>
            <a:r>
              <a:rPr lang="en-US" sz="4400" dirty="0"/>
              <a:t> dan </a:t>
            </a:r>
            <a:r>
              <a:rPr lang="en-US" sz="4400" dirty="0" err="1"/>
              <a:t>Sumber</a:t>
            </a:r>
            <a:r>
              <a:rPr lang="en-US" sz="4400" dirty="0"/>
              <a:t> Data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186698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Sumber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Internal (Private)</a:t>
            </a:r>
          </a:p>
          <a:p>
            <a:pPr lvl="1"/>
            <a:r>
              <a:rPr lang="en-GB"/>
              <a:t>File Spreadsheet (Excel, CSV, JSON, dll.)</a:t>
            </a:r>
          </a:p>
          <a:p>
            <a:pPr lvl="1"/>
            <a:r>
              <a:rPr lang="en-ID"/>
              <a:t>Database (MySQL, Oracle, dll)</a:t>
            </a:r>
          </a:p>
          <a:p>
            <a:pPr lvl="1"/>
            <a:r>
              <a:rPr lang="en-ID"/>
              <a:t>File Text / Dokumen</a:t>
            </a:r>
          </a:p>
          <a:p>
            <a:pPr lvl="1"/>
            <a:r>
              <a:rPr lang="en-ID"/>
              <a:t>Multimedia (Image, Video, dll)</a:t>
            </a:r>
          </a:p>
          <a:p>
            <a:r>
              <a:rPr lang="en-ID"/>
              <a:t>Eksternal (Public)</a:t>
            </a:r>
          </a:p>
          <a:p>
            <a:pPr lvl="1"/>
            <a:r>
              <a:rPr lang="en-ID"/>
              <a:t>Open Data Repository</a:t>
            </a:r>
          </a:p>
          <a:p>
            <a:pPr lvl="1"/>
            <a:r>
              <a:rPr lang="en-ID"/>
              <a:t>Public Web</a:t>
            </a:r>
          </a:p>
        </p:txBody>
      </p:sp>
    </p:spTree>
    <p:extLst>
      <p:ext uri="{BB962C8B-B14F-4D97-AF65-F5344CB8AC3E}">
        <p14:creationId xmlns:p14="http://schemas.microsoft.com/office/powerpoint/2010/main" val="112751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Sumber Data Daring (Public Data Repositories)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Portal Satu Data Indonesia (</a:t>
            </a:r>
            <a:r>
              <a:rPr lang="en-GB" sz="2000" dirty="0">
                <a:hlinkClick r:id="rId2"/>
              </a:rPr>
              <a:t>https://data.go.id</a:t>
            </a:r>
            <a:r>
              <a:rPr lang="en-GB" sz="2000" dirty="0"/>
              <a:t>)</a:t>
            </a:r>
          </a:p>
          <a:p>
            <a:r>
              <a:rPr lang="en-GB" sz="2000" dirty="0"/>
              <a:t>Portal Data Jakarta (</a:t>
            </a:r>
            <a:r>
              <a:rPr lang="en-GB" sz="2000" dirty="0">
                <a:hlinkClick r:id="rId3"/>
              </a:rPr>
              <a:t>https://data.jakarta.go.id</a:t>
            </a:r>
            <a:r>
              <a:rPr lang="en-GB" sz="2000" dirty="0"/>
              <a:t>) </a:t>
            </a:r>
          </a:p>
          <a:p>
            <a:r>
              <a:rPr lang="en-GB" sz="2000" dirty="0"/>
              <a:t>Portal Data Bandung (</a:t>
            </a:r>
            <a:r>
              <a:rPr lang="en-GB" sz="2000" dirty="0">
                <a:hlinkClick r:id="rId4"/>
              </a:rPr>
              <a:t>http://data.bandung.go.id</a:t>
            </a:r>
            <a:r>
              <a:rPr lang="en-GB" sz="2000" dirty="0"/>
              <a:t>) </a:t>
            </a:r>
          </a:p>
          <a:p>
            <a:r>
              <a:rPr lang="en-GB" sz="2000" dirty="0"/>
              <a:t>Badan Pusat </a:t>
            </a:r>
            <a:r>
              <a:rPr lang="en-GB" sz="2000" dirty="0" err="1"/>
              <a:t>Statistik</a:t>
            </a:r>
            <a:r>
              <a:rPr lang="en-GB" sz="2000" dirty="0"/>
              <a:t> (</a:t>
            </a:r>
            <a:r>
              <a:rPr lang="en-GB" sz="2000" dirty="0">
                <a:hlinkClick r:id="rId5"/>
              </a:rPr>
              <a:t>https://www.bps.go.id</a:t>
            </a:r>
            <a:r>
              <a:rPr lang="en-GB" sz="2000" dirty="0"/>
              <a:t>) </a:t>
            </a:r>
          </a:p>
          <a:p>
            <a:r>
              <a:rPr lang="en-GB" sz="2000" dirty="0"/>
              <a:t>Badan </a:t>
            </a:r>
            <a:r>
              <a:rPr lang="en-GB" sz="2000" dirty="0" err="1"/>
              <a:t>Informasi</a:t>
            </a:r>
            <a:r>
              <a:rPr lang="en-GB" sz="2000" dirty="0"/>
              <a:t> </a:t>
            </a:r>
            <a:r>
              <a:rPr lang="en-GB" sz="2000" dirty="0" err="1"/>
              <a:t>Geospasial</a:t>
            </a:r>
            <a:r>
              <a:rPr lang="en-GB" sz="2000" dirty="0"/>
              <a:t> (</a:t>
            </a:r>
            <a:r>
              <a:rPr lang="en-GB" sz="2000" dirty="0">
                <a:hlinkClick r:id="rId6"/>
              </a:rPr>
              <a:t>https://tanahair.indonesia.go.id/</a:t>
            </a:r>
            <a:r>
              <a:rPr lang="en-GB" sz="2000" dirty="0"/>
              <a:t>) </a:t>
            </a:r>
          </a:p>
          <a:p>
            <a:r>
              <a:rPr lang="en-GB" sz="2000" dirty="0"/>
              <a:t>UCI Machine Learning repository (</a:t>
            </a:r>
            <a:r>
              <a:rPr lang="en-GB" sz="2000" dirty="0">
                <a:hlinkClick r:id="rId7"/>
              </a:rPr>
              <a:t>https://archive.ics.uci.edu/ml/index.php</a:t>
            </a:r>
            <a:r>
              <a:rPr lang="en-GB" sz="2000" dirty="0"/>
              <a:t>) </a:t>
            </a:r>
          </a:p>
          <a:p>
            <a:r>
              <a:rPr lang="en-GB" sz="2000" dirty="0"/>
              <a:t>Kaggle (</a:t>
            </a:r>
            <a:r>
              <a:rPr lang="en-GB" sz="2000" dirty="0">
                <a:hlinkClick r:id="rId8"/>
              </a:rPr>
              <a:t>https://www.kaggle.com/datasets</a:t>
            </a:r>
            <a:r>
              <a:rPr lang="en-GB" sz="2000" dirty="0"/>
              <a:t>) </a:t>
            </a:r>
          </a:p>
          <a:p>
            <a:r>
              <a:rPr lang="en-GB" sz="2000" dirty="0"/>
              <a:t>World Bank Open Data (</a:t>
            </a:r>
            <a:r>
              <a:rPr lang="en-GB" sz="2000" dirty="0">
                <a:hlinkClick r:id="rId9"/>
              </a:rPr>
              <a:t>https://data.worldbank.org</a:t>
            </a:r>
            <a:r>
              <a:rPr lang="en-GB" sz="2000" dirty="0"/>
              <a:t>) </a:t>
            </a:r>
          </a:p>
          <a:p>
            <a:r>
              <a:rPr lang="en-GB" sz="2000" dirty="0"/>
              <a:t>UNICEF Data (</a:t>
            </a:r>
            <a:r>
              <a:rPr lang="en-GB" sz="2000" dirty="0">
                <a:hlinkClick r:id="rId10"/>
              </a:rPr>
              <a:t>https://data.unicef.org</a:t>
            </a:r>
            <a:r>
              <a:rPr lang="en-GB" sz="2000" dirty="0"/>
              <a:t>) </a:t>
            </a:r>
          </a:p>
          <a:p>
            <a:r>
              <a:rPr lang="en-GB" sz="2000" dirty="0"/>
              <a:t>WHO Open Data (</a:t>
            </a:r>
            <a:r>
              <a:rPr lang="en-GB" sz="2000" dirty="0">
                <a:hlinkClick r:id="rId11"/>
              </a:rPr>
              <a:t>https://www.who.int/data</a:t>
            </a:r>
            <a:r>
              <a:rPr lang="en-GB" sz="2000" dirty="0"/>
              <a:t>) </a:t>
            </a:r>
          </a:p>
          <a:p>
            <a:r>
              <a:rPr lang="en-GB" sz="2000" dirty="0"/>
              <a:t>IBM Data Asset </a:t>
            </a:r>
            <a:r>
              <a:rPr lang="en-GB" sz="2000" dirty="0" err="1"/>
              <a:t>eXchange</a:t>
            </a:r>
            <a:r>
              <a:rPr lang="en-GB" sz="2000" dirty="0"/>
              <a:t> (</a:t>
            </a:r>
            <a:r>
              <a:rPr lang="en-GB" sz="2000" dirty="0">
                <a:hlinkClick r:id="rId12"/>
              </a:rPr>
              <a:t>https://developer.ibm.com/exchanges/data/</a:t>
            </a:r>
            <a:r>
              <a:rPr lang="en-GB" sz="2000" dirty="0"/>
              <a:t>) </a:t>
            </a:r>
          </a:p>
          <a:p>
            <a:r>
              <a:rPr lang="en-GB" sz="2000" dirty="0" err="1"/>
              <a:t>DBPedia</a:t>
            </a:r>
            <a:r>
              <a:rPr lang="en-GB" sz="2000" dirty="0"/>
              <a:t> (</a:t>
            </a:r>
            <a:r>
              <a:rPr lang="en-GB" sz="2000" dirty="0">
                <a:hlinkClick r:id="rId13"/>
              </a:rPr>
              <a:t>https://www.dbpedia.org/resources/</a:t>
            </a:r>
            <a:r>
              <a:rPr lang="en-GB" sz="2000" dirty="0"/>
              <a:t>) </a:t>
            </a:r>
          </a:p>
          <a:p>
            <a:r>
              <a:rPr lang="en-GB" sz="2000" dirty="0" err="1"/>
              <a:t>Wikidata</a:t>
            </a:r>
            <a:r>
              <a:rPr lang="en-GB" sz="2000" dirty="0"/>
              <a:t> (</a:t>
            </a:r>
            <a:r>
              <a:rPr lang="en-GB" sz="2000" dirty="0">
                <a:hlinkClick r:id="rId14"/>
              </a:rPr>
              <a:t>https://www.wikidata.org/</a:t>
            </a:r>
            <a:r>
              <a:rPr lang="en-GB" sz="2000" dirty="0"/>
              <a:t>) 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04572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Sumber Data Daring (Public Data Repositories)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Google Dataset Search: </a:t>
            </a:r>
            <a:r>
              <a:rPr lang="en-GB">
                <a:hlinkClick r:id="rId2"/>
              </a:rPr>
              <a:t>https://datasetsearch.research.google.com</a:t>
            </a:r>
            <a:r>
              <a:rPr lang="en-GB"/>
              <a:t> </a:t>
            </a:r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060848"/>
            <a:ext cx="9660063" cy="44644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222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Tipe data berdasarkan susunannya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624" y="1556792"/>
            <a:ext cx="10744752" cy="3410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3624" y="5085184"/>
            <a:ext cx="10744752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D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semi-terstruktur (</a:t>
            </a:r>
            <a:r>
              <a:rPr lang="en-ID" sz="2400" b="1" i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semi-structured data</a:t>
            </a:r>
            <a:r>
              <a:rPr lang="en-ID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Data terstruktur yang tidak mengikuti model struktur tabular yang seperti pada basis data relasional, namun tetap mengandung </a:t>
            </a:r>
            <a:r>
              <a:rPr lang="en-ID" sz="2400" i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tags </a:t>
            </a:r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 penanda lainnya yang dapat memisahkan elemen-elemen semantik pada data serta mengatur hierarki antara butir-butir datanya.</a:t>
            </a:r>
            <a:r>
              <a:rPr lang="en-ID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418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311DCBD9-B615-41B9-BD23-CD3F1D99737E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7713</TotalTime>
  <Words>955</Words>
  <Application>Microsoft Office PowerPoint</Application>
  <PresentationFormat>Widescreen</PresentationFormat>
  <Paragraphs>96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Bebas Neue</vt:lpstr>
      <vt:lpstr>Calibri</vt:lpstr>
      <vt:lpstr>Calibri Light</vt:lpstr>
      <vt:lpstr>Courier New</vt:lpstr>
      <vt:lpstr>Lato</vt:lpstr>
      <vt:lpstr>Overlock</vt:lpstr>
      <vt:lpstr>Verdana</vt:lpstr>
      <vt:lpstr>Wingdings</vt:lpstr>
      <vt:lpstr>powerpoint-template-apr7</vt:lpstr>
      <vt:lpstr>3_Custom Design</vt:lpstr>
      <vt:lpstr>FAKULTAS TEKNOLOGI INFORMASI</vt:lpstr>
      <vt:lpstr>PENGAMBILAN DATA</vt:lpstr>
      <vt:lpstr>Tujuan Pembelajaran</vt:lpstr>
      <vt:lpstr>Outline</vt:lpstr>
      <vt:lpstr>PowerPoint Presentation</vt:lpstr>
      <vt:lpstr>Sumber Data</vt:lpstr>
      <vt:lpstr>Sumber Data Daring (Public Data Repositories)</vt:lpstr>
      <vt:lpstr>Sumber Data Daring (Public Data Repositories)</vt:lpstr>
      <vt:lpstr>Tipe data berdasarkan susunannya</vt:lpstr>
      <vt:lpstr>Structure vs Unstructure Data</vt:lpstr>
      <vt:lpstr>PowerPoint Presentation</vt:lpstr>
      <vt:lpstr>Teknik Pengambilan Data</vt:lpstr>
      <vt:lpstr>Pengambilan Data Secara Manual</vt:lpstr>
      <vt:lpstr>Praktik: Unduh Data Kaggle Secara Manual</vt:lpstr>
      <vt:lpstr>Praktik: Unduh Data Kaggle Secara Manual</vt:lpstr>
      <vt:lpstr>Pengambilan Data melalui API</vt:lpstr>
      <vt:lpstr>Praktik: Pengambilan Data Melalui API Kaggle</vt:lpstr>
      <vt:lpstr>Mengambil data dengan Web Scraping</vt:lpstr>
      <vt:lpstr>Mengambil data dari basis data relasional (RDBMS)</vt:lpstr>
      <vt:lpstr>Mengambil data dari basis data relasional (RDBMS)</vt:lpstr>
      <vt:lpstr>Referensi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Achmad Solichin</cp:lastModifiedBy>
  <cp:revision>461</cp:revision>
  <dcterms:created xsi:type="dcterms:W3CDTF">2011-05-21T14:11:58Z</dcterms:created>
  <dcterms:modified xsi:type="dcterms:W3CDTF">2024-04-23T08:58:42Z</dcterms:modified>
</cp:coreProperties>
</file>