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Lst>
  <p:notesMasterIdLst>
    <p:notesMasterId r:id="rId47"/>
  </p:notesMasterIdLst>
  <p:handoutMasterIdLst>
    <p:handoutMasterId r:id="rId48"/>
  </p:handoutMasterIdLst>
  <p:sldIdLst>
    <p:sldId id="324" r:id="rId3"/>
    <p:sldId id="351" r:id="rId4"/>
    <p:sldId id="352"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506"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437" r:id="rId45"/>
    <p:sldId id="348" r:id="rId46"/>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p:cViewPr varScale="1">
        <p:scale>
          <a:sx n="60" d="100"/>
          <a:sy n="60" d="100"/>
        </p:scale>
        <p:origin x="784" y="60"/>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30/04/2024</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30/04/2024</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17" name="Google Shape;517;p45: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91" name="Google Shape;591;p54: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01" name="Google Shape;601;p55: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10" name="Google Shape;610;p56: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17" name="Google Shape;617;p57: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23" name="Google Shape;623;p58: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30" name="Google Shape;630;p59: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39" name="Google Shape;639;p60: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46" name="Google Shape;646;p61: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52" name="Google Shape;652;p62: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62" name="Google Shape;662;p63: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23" name="Google Shape;523;p46: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71" name="Google Shape;671;p64: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78" name="Google Shape;678;p65: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85" name="Google Shape;685;p66: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92" name="Google Shape;692;p67: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99" name="Google Shape;699;p68: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09" name="Google Shape;709;p69: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16" name="Google Shape;716;p70: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22" name="Google Shape;722;p71: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30" name="Google Shape;730;p72: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36" name="Google Shape;736;p73: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29" name="Google Shape;529;p47: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47" name="Google Shape;747;p74: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56" name="Google Shape;756;p75: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63" name="Google Shape;763;p76: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72" name="Google Shape;772;p77: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80" name="Google Shape;780;p78: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87" name="Google Shape;787;p79: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94" name="Google Shape;794;p80: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00" name="Google Shape;800;p81: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10" name="Google Shape;810;p82: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17" name="Google Shape;817;p83: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37" name="Google Shape;537;p48: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5" name="Date Placeholder 4"/>
          <p:cNvSpPr>
            <a:spLocks noGrp="1"/>
          </p:cNvSpPr>
          <p:nvPr>
            <p:ph type="dt" idx="11"/>
          </p:nvPr>
        </p:nvSpPr>
        <p:spPr/>
        <p:txBody>
          <a:bodyPr/>
          <a:lstStyle/>
          <a:p>
            <a:pPr>
              <a:defRPr/>
            </a:pPr>
            <a:r>
              <a:rPr lang="en-US" altLang="ja-JP"/>
              <a:t>Data Mining_Rusdah</a:t>
            </a:r>
          </a:p>
        </p:txBody>
      </p:sp>
      <p:sp>
        <p:nvSpPr>
          <p:cNvPr id="7" name="Slide Number Placeholder 6"/>
          <p:cNvSpPr>
            <a:spLocks noGrp="1"/>
          </p:cNvSpPr>
          <p:nvPr>
            <p:ph type="sldNum" sz="quarter" idx="13"/>
          </p:nvPr>
        </p:nvSpPr>
        <p:spPr/>
        <p:txBody>
          <a:bodyPr/>
          <a:lstStyle/>
          <a:p>
            <a:pPr>
              <a:defRPr/>
            </a:pPr>
            <a:fld id="{38C9D2B2-F8A0-41B1-8482-D108E1D20E7F}" type="slidenum">
              <a:rPr lang="en-US" altLang="ja-JP" smtClean="0"/>
              <a:pPr>
                <a:defRPr/>
              </a:pPr>
              <a:t>43</a:t>
            </a:fld>
            <a:endParaRPr lang="en-US" altLang="ja-JP"/>
          </a:p>
        </p:txBody>
      </p:sp>
    </p:spTree>
    <p:extLst>
      <p:ext uri="{BB962C8B-B14F-4D97-AF65-F5344CB8AC3E}">
        <p14:creationId xmlns:p14="http://schemas.microsoft.com/office/powerpoint/2010/main" val="1992760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43" name="Google Shape;543;p49: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52" name="Google Shape;552;p50: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64" name="Google Shape;564;p51: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71" name="Google Shape;571;p52: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82" name="Google Shape;582;p53:notes"/>
          <p:cNvSpPr txBox="1">
            <a:spLocks noGrp="1"/>
          </p:cNvSpPr>
          <p:nvPr>
            <p:ph type="body" idx="1"/>
          </p:nvPr>
        </p:nvSpPr>
        <p:spPr>
          <a:xfrm>
            <a:off x="685800" y="4343400"/>
            <a:ext cx="5486400" cy="4114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3586" name="Picture 514" descr="http://www.liputan1.com/wp-content/uploads/2016/02/Universitas-BudiLuhur.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7054" y="588464"/>
            <a:ext cx="2840513" cy="18034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3"/>
          <a:stretch>
            <a:fillRect/>
          </a:stretch>
        </p:blipFill>
        <p:spPr>
          <a:xfrm>
            <a:off x="3048000" y="0"/>
            <a:ext cx="9144000" cy="312419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a:t>Click icon to add table</a:t>
            </a:r>
            <a:endParaRPr lang="id-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267">
                <a:solidFill>
                  <a:srgbClr val="002060"/>
                </a:solidFill>
                <a:latin typeface="Overlock" panose="020B0604020202020204" charset="0"/>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63" name="Google Shape;63;p2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sz="2400">
                <a:solidFill>
                  <a:srgbClr val="002060"/>
                </a:solidFill>
                <a:latin typeface="Overlock" panose="020B0604020202020204" charset="0"/>
              </a:defRPr>
            </a:lvl1pPr>
            <a:lvl2pPr marL="1219170" lvl="1" indent="-423323" algn="l">
              <a:lnSpc>
                <a:spcPct val="115000"/>
              </a:lnSpc>
              <a:spcBef>
                <a:spcPts val="0"/>
              </a:spcBef>
              <a:spcAft>
                <a:spcPts val="0"/>
              </a:spcAft>
              <a:buSzPts val="1400"/>
              <a:buChar char="○"/>
              <a:defRPr sz="2133">
                <a:latin typeface="Overlock" panose="020B0604020202020204" charset="0"/>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lang="en-ID" dirty="0"/>
          </a:p>
          <a:p>
            <a:pPr lvl="1"/>
            <a:endParaRPr lang="en-ID" dirty="0"/>
          </a:p>
        </p:txBody>
      </p:sp>
      <p:sp>
        <p:nvSpPr>
          <p:cNvPr id="64" name="Google Shape;64;p2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id" smtClean="0"/>
              <a:pPr/>
              <a:t>‹#›</a:t>
            </a:fld>
            <a:endParaRPr lang="id"/>
          </a:p>
        </p:txBody>
      </p:sp>
    </p:spTree>
    <p:extLst>
      <p:ext uri="{BB962C8B-B14F-4D97-AF65-F5344CB8AC3E}">
        <p14:creationId xmlns:p14="http://schemas.microsoft.com/office/powerpoint/2010/main" val="4025913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4/30/2024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4/30/2024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4/30/2024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4/30/2024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4/30/2024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4/30/2024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lvl2pPr marL="742950" indent="-285750">
              <a:buFont typeface="Courier New" panose="02070309020205020404" pitchFamily="49" charset="0"/>
              <a:buChar char="o"/>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
              <a:defRPr/>
            </a:lvl4pPr>
            <a:lvl5pPr marL="2057400" indent="-228600">
              <a:buFont typeface="Wingdings" panose="05000000000000000000" pitchFamily="2" charset="2"/>
              <a:buChar char="Ø"/>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4/30/2024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4/30/2024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4/30/2024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4/30/2024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4/30/2024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a:t>Click to edit Master text styles level</a:t>
            </a:r>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a:t>Click to edit Master text styles level</a:t>
            </a:r>
          </a:p>
        </p:txBody>
      </p:sp>
    </p:spTree>
    <p:extLst>
      <p:ext uri="{BB962C8B-B14F-4D97-AF65-F5344CB8AC3E}">
        <p14:creationId xmlns:p14="http://schemas.microsoft.com/office/powerpoint/2010/main" val="352061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AU" dirty="0"/>
          </a:p>
        </p:txBody>
      </p:sp>
      <p:pic>
        <p:nvPicPr>
          <p:cNvPr id="14" name="Picture 13"/>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a:solidFill>
                  <a:schemeClr val="tx1"/>
                </a:solidFill>
                <a:effectLst/>
              </a:rPr>
              <a:t>FAKULTAS </a:t>
            </a:r>
          </a:p>
          <a:p>
            <a:pPr algn="ctr"/>
            <a:r>
              <a:rPr lang="id-ID" sz="1500" kern="0" dirty="0">
                <a:solidFill>
                  <a:schemeClr val="tx1"/>
                </a:solidFill>
                <a:effectLst/>
              </a:rPr>
              <a:t>TEKNOLOGI</a:t>
            </a:r>
            <a:r>
              <a:rPr lang="id-ID" sz="1500" kern="0" baseline="0" dirty="0">
                <a:solidFill>
                  <a:schemeClr val="tx1"/>
                </a:solidFill>
                <a:effectLst/>
              </a:rPr>
              <a:t> INFORMASI</a:t>
            </a:r>
            <a:endParaRPr lang="en-AU" sz="1500" kern="0" dirty="0">
              <a:solidFill>
                <a:schemeClr val="tx1"/>
              </a:solidFill>
              <a:effectLst/>
            </a:endParaRPr>
          </a:p>
        </p:txBody>
      </p:sp>
      <p:pic>
        <p:nvPicPr>
          <p:cNvPr id="12" name="Picture 11"/>
          <p:cNvPicPr>
            <a:picLocks noChangeAspect="1"/>
          </p:cNvPicPr>
          <p:nvPr userDrawn="1"/>
        </p:nvPicPr>
        <p:blipFill>
          <a:blip r:embed="rId16"/>
          <a:stretch>
            <a:fillRect/>
          </a:stretch>
        </p:blipFill>
        <p:spPr>
          <a:xfrm>
            <a:off x="909798" y="-33238"/>
            <a:ext cx="8443753" cy="725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41" r:id="rId13"/>
  </p:sldLayoutIdLst>
  <p:hf sldNum="0" hdr="0"/>
  <p:txStyles>
    <p:titleStyle>
      <a:lvl1pPr algn="l" rtl="0" eaLnBrk="1" fontAlgn="base" hangingPunct="1">
        <a:spcBef>
          <a:spcPct val="0"/>
        </a:spcBef>
        <a:spcAft>
          <a:spcPct val="0"/>
        </a:spcAft>
        <a:defRPr sz="3200" b="1">
          <a:solidFill>
            <a:schemeClr val="bg1"/>
          </a:solidFill>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just" rtl="0" eaLnBrk="1" fontAlgn="base" hangingPunct="1">
        <a:spcBef>
          <a:spcPct val="20000"/>
        </a:spcBef>
        <a:spcAft>
          <a:spcPct val="0"/>
        </a:spcAft>
        <a:buClr>
          <a:srgbClr val="002060"/>
        </a:buClr>
        <a:buFont typeface="Wingdings" pitchFamily="2" charset="2"/>
        <a:buChar char="q"/>
        <a:defRPr sz="2800" b="0">
          <a:solidFill>
            <a:srgbClr val="000000"/>
          </a:solidFill>
          <a:latin typeface="Calibri" panose="020F0502020204030204" pitchFamily="34" charset="0"/>
          <a:ea typeface="+mn-ea"/>
          <a:cs typeface="Calibri" panose="020F0502020204030204" pitchFamily="34" charset="0"/>
        </a:defRPr>
      </a:lvl1pPr>
      <a:lvl2pPr marL="742950" indent="-285750" algn="just" rtl="0" eaLnBrk="1" fontAlgn="base" hangingPunct="1">
        <a:spcBef>
          <a:spcPct val="20000"/>
        </a:spcBef>
        <a:spcAft>
          <a:spcPct val="0"/>
        </a:spcAft>
        <a:buClr>
          <a:srgbClr val="002060"/>
        </a:buClr>
        <a:buFont typeface="Courier New" panose="02070309020205020404" pitchFamily="49" charset="0"/>
        <a:buChar char="o"/>
        <a:defRPr sz="2400" b="0">
          <a:solidFill>
            <a:srgbClr val="000000"/>
          </a:solidFill>
          <a:latin typeface="Calibri" panose="020F0502020204030204" pitchFamily="34" charset="0"/>
          <a:cs typeface="Calibri" panose="020F0502020204030204" pitchFamily="34" charset="0"/>
        </a:defRPr>
      </a:lvl2pPr>
      <a:lvl3pPr marL="1143000" indent="-228600" algn="just" rtl="0" eaLnBrk="1" fontAlgn="base" hangingPunct="1">
        <a:spcBef>
          <a:spcPct val="20000"/>
        </a:spcBef>
        <a:spcAft>
          <a:spcPct val="0"/>
        </a:spcAft>
        <a:buClr>
          <a:srgbClr val="002060"/>
        </a:buClr>
        <a:buFont typeface="Wingdings" panose="05000000000000000000" pitchFamily="2" charset="2"/>
        <a:buChar char="ü"/>
        <a:defRPr sz="2200" b="0">
          <a:solidFill>
            <a:srgbClr val="000000"/>
          </a:solidFill>
          <a:latin typeface="Calibri" panose="020F0502020204030204" pitchFamily="34" charset="0"/>
          <a:cs typeface="Calibri" panose="020F0502020204030204" pitchFamily="34" charset="0"/>
        </a:defRPr>
      </a:lvl3pPr>
      <a:lvl4pPr marL="1600200" indent="-228600" algn="just" rtl="0" eaLnBrk="1" fontAlgn="base" hangingPunct="1">
        <a:spcBef>
          <a:spcPct val="20000"/>
        </a:spcBef>
        <a:spcAft>
          <a:spcPct val="0"/>
        </a:spcAft>
        <a:buClr>
          <a:srgbClr val="002060"/>
        </a:buClr>
        <a:buFont typeface="Wingdings" panose="05000000000000000000" pitchFamily="2" charset="2"/>
        <a:buChar char="§"/>
        <a:defRPr sz="2000" b="0">
          <a:solidFill>
            <a:srgbClr val="000000"/>
          </a:solidFill>
          <a:latin typeface="Calibri" panose="020F0502020204030204" pitchFamily="34" charset="0"/>
          <a:cs typeface="Calibri" panose="020F0502020204030204" pitchFamily="34" charset="0"/>
        </a:defRPr>
      </a:lvl4pPr>
      <a:lvl5pPr marL="2057400" indent="-228600" algn="just" rtl="0" eaLnBrk="1" fontAlgn="base" hangingPunct="1">
        <a:spcBef>
          <a:spcPct val="20000"/>
        </a:spcBef>
        <a:spcAft>
          <a:spcPct val="0"/>
        </a:spcAft>
        <a:buClr>
          <a:srgbClr val="002060"/>
        </a:buClr>
        <a:buFont typeface="Wingdings" panose="05000000000000000000" pitchFamily="2" charset="2"/>
        <a:buChar char="Ø"/>
        <a:defRPr sz="2000" b="0">
          <a:solidFill>
            <a:srgbClr val="000000"/>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4/30/2024</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a:t>FAKULTAS TEKNOLOGI INFORMASI</a:t>
            </a:r>
          </a:p>
        </p:txBody>
      </p:sp>
      <p:sp>
        <p:nvSpPr>
          <p:cNvPr id="5" name="Subtitle 4"/>
          <p:cNvSpPr>
            <a:spLocks noGrp="1"/>
          </p:cNvSpPr>
          <p:nvPr>
            <p:ph type="subTitle" idx="1"/>
          </p:nvPr>
        </p:nvSpPr>
        <p:spPr>
          <a:xfrm>
            <a:off x="983432" y="4653136"/>
            <a:ext cx="10363200" cy="1512168"/>
          </a:xfrm>
        </p:spPr>
        <p:txBody>
          <a:bodyPr/>
          <a:lstStyle/>
          <a:p>
            <a:r>
              <a:rPr lang="en-US" sz="4800" b="1" dirty="0">
                <a:latin typeface="+mj-lt"/>
              </a:rPr>
              <a:t>REKAYASA DATA</a:t>
            </a:r>
            <a:endParaRPr lang="id-ID" sz="5400" b="1" dirty="0">
              <a:latin typeface="+mj-lt"/>
            </a:endParaRPr>
          </a:p>
          <a:p>
            <a:r>
              <a:rPr lang="id-ID" sz="4000" b="1" dirty="0">
                <a:latin typeface="+mj-lt"/>
              </a:rPr>
              <a:t>[ K</a:t>
            </a:r>
            <a:r>
              <a:rPr lang="en-US" sz="4000" b="1" dirty="0">
                <a:latin typeface="+mj-lt"/>
              </a:rPr>
              <a:t>P341</a:t>
            </a:r>
            <a:r>
              <a:rPr lang="id-ID" sz="4000" b="1" dirty="0">
                <a:latin typeface="+mj-lt"/>
              </a:rPr>
              <a:t> / </a:t>
            </a:r>
            <a:r>
              <a:rPr lang="en-US" sz="4000" b="1" dirty="0">
                <a:latin typeface="+mj-lt"/>
              </a:rPr>
              <a:t>3</a:t>
            </a:r>
            <a:r>
              <a:rPr lang="id-ID" sz="4000" b="1" dirty="0">
                <a:latin typeface="+mj-lt"/>
              </a:rPr>
              <a:t> SKS ]</a:t>
            </a:r>
            <a:endParaRPr lang="id-ID" sz="3600" b="1" dirty="0">
              <a:latin typeface="+mj-lt"/>
            </a:endParaRPr>
          </a:p>
        </p:txBody>
      </p:sp>
    </p:spTree>
    <p:extLst>
      <p:ext uri="{BB962C8B-B14F-4D97-AF65-F5344CB8AC3E}">
        <p14:creationId xmlns:p14="http://schemas.microsoft.com/office/powerpoint/2010/main" val="5170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66"/>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Membuang (drop) Kolom</a:t>
            </a:r>
            <a:br>
              <a:rPr lang="en-US" sz="3466">
                <a:solidFill>
                  <a:srgbClr val="000000"/>
                </a:solidFill>
                <a:latin typeface="Lato Black"/>
                <a:ea typeface="Lato Black"/>
                <a:cs typeface="Lato Black"/>
                <a:sym typeface="Lato Black"/>
              </a:rPr>
            </a:br>
            <a:endParaRPr/>
          </a:p>
        </p:txBody>
      </p:sp>
      <p:sp>
        <p:nvSpPr>
          <p:cNvPr id="567" name="Google Shape;567;p66"/>
          <p:cNvSpPr txBox="1"/>
          <p:nvPr/>
        </p:nvSpPr>
        <p:spPr>
          <a:xfrm>
            <a:off x="416620" y="153622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Inspeksi ulang </a:t>
            </a:r>
            <a:r>
              <a:rPr lang="en-US" sz="2399">
                <a:solidFill>
                  <a:srgbClr val="000000"/>
                </a:solidFill>
                <a:latin typeface="Courier New"/>
                <a:ea typeface="Courier New"/>
                <a:cs typeface="Courier New"/>
                <a:sym typeface="Courier New"/>
              </a:rPr>
              <a:t>DataFrame</a:t>
            </a:r>
            <a:r>
              <a:rPr lang="en-US" sz="2399">
                <a:solidFill>
                  <a:srgbClr val="000000"/>
                </a:solidFill>
                <a:latin typeface="Lato"/>
                <a:ea typeface="Lato"/>
                <a:cs typeface="Lato"/>
                <a:sym typeface="Lato"/>
              </a:rPr>
              <a:t>, kolom yang tidak diinginkan sudah dibuang</a:t>
            </a:r>
            <a:endParaRPr/>
          </a:p>
        </p:txBody>
      </p:sp>
      <p:pic>
        <p:nvPicPr>
          <p:cNvPr id="568" name="Google Shape;568;p66"/>
          <p:cNvPicPr preferRelativeResize="0"/>
          <p:nvPr/>
        </p:nvPicPr>
        <p:blipFill rotWithShape="1">
          <a:blip r:embed="rId3">
            <a:alphaModFix/>
          </a:blip>
          <a:srcRect/>
          <a:stretch/>
        </p:blipFill>
        <p:spPr>
          <a:xfrm>
            <a:off x="416620" y="2443995"/>
            <a:ext cx="11489954" cy="3161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67"/>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Membuang (drop) Kolom</a:t>
            </a:r>
            <a:br>
              <a:rPr lang="en-US" sz="3466">
                <a:solidFill>
                  <a:srgbClr val="000000"/>
                </a:solidFill>
                <a:latin typeface="Lato Black"/>
                <a:ea typeface="Lato Black"/>
                <a:cs typeface="Lato Black"/>
                <a:sym typeface="Lato Black"/>
              </a:rPr>
            </a:br>
            <a:endParaRPr/>
          </a:p>
        </p:txBody>
      </p:sp>
      <p:sp>
        <p:nvSpPr>
          <p:cNvPr id="574" name="Google Shape;574;p67"/>
          <p:cNvSpPr txBox="1"/>
          <p:nvPr/>
        </p:nvSpPr>
        <p:spPr>
          <a:xfrm>
            <a:off x="416620" y="153622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Alternatif utk membuang kolom, dengan meneruskannya langsung ke parameter columns daripada memisahkan label-label yang mau dibuang:</a:t>
            </a:r>
            <a:endParaRPr/>
          </a:p>
          <a:p>
            <a:pPr marL="609402" indent="-457051">
              <a:lnSpc>
                <a:spcPct val="115000"/>
              </a:lnSpc>
              <a:spcBef>
                <a:spcPts val="0"/>
              </a:spcBef>
              <a:spcAft>
                <a:spcPts val="0"/>
              </a:spcAft>
              <a:buClr>
                <a:srgbClr val="000000"/>
              </a:buClr>
              <a:buSzPts val="1800"/>
            </a:pPr>
            <a:endParaRPr sz="2399">
              <a:solidFill>
                <a:srgbClr val="000000"/>
              </a:solidFill>
              <a:latin typeface="Lato"/>
              <a:ea typeface="Lato"/>
              <a:cs typeface="Lato"/>
              <a:sym typeface="Lato"/>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Sintak ini lebih intuitif dan mudah dibaca dibanding sintak sebelumnya? </a:t>
            </a:r>
            <a:endParaRPr/>
          </a:p>
        </p:txBody>
      </p:sp>
      <p:pic>
        <p:nvPicPr>
          <p:cNvPr id="575" name="Google Shape;575;p67"/>
          <p:cNvPicPr preferRelativeResize="0"/>
          <p:nvPr/>
        </p:nvPicPr>
        <p:blipFill rotWithShape="1">
          <a:blip r:embed="rId3">
            <a:alphaModFix/>
          </a:blip>
          <a:srcRect/>
          <a:stretch/>
        </p:blipFill>
        <p:spPr>
          <a:xfrm>
            <a:off x="767878" y="2958187"/>
            <a:ext cx="7109806" cy="691936"/>
          </a:xfrm>
          <a:prstGeom prst="rect">
            <a:avLst/>
          </a:prstGeom>
          <a:noFill/>
          <a:ln>
            <a:noFill/>
          </a:ln>
        </p:spPr>
      </p:pic>
      <p:sp>
        <p:nvSpPr>
          <p:cNvPr id="576" name="Google Shape;576;p67"/>
          <p:cNvSpPr txBox="1"/>
          <p:nvPr/>
        </p:nvSpPr>
        <p:spPr>
          <a:xfrm>
            <a:off x="7418508" y="2685221"/>
            <a:ext cx="4249089" cy="1274500"/>
          </a:xfrm>
          <a:prstGeom prst="rect">
            <a:avLst/>
          </a:prstGeom>
          <a:noFill/>
          <a:ln w="12600" cap="flat" cmpd="sng">
            <a:solidFill>
              <a:srgbClr val="4285F4"/>
            </a:solidFill>
            <a:prstDash val="solid"/>
            <a:miter lim="800000"/>
            <a:headEnd type="none" w="sm" len="sm"/>
            <a:tailEnd type="none" w="sm" len="sm"/>
          </a:ln>
        </p:spPr>
        <p:txBody>
          <a:bodyPr spcFirstLastPara="1" wrap="square" lIns="119963" tIns="62381" rIns="119963" bIns="62381" anchor="t" anchorCtr="0">
            <a:spAutoFit/>
          </a:bodyPr>
          <a:lstStyle/>
          <a:p>
            <a:pPr>
              <a:spcBef>
                <a:spcPts val="0"/>
              </a:spcBef>
              <a:spcAft>
                <a:spcPts val="0"/>
              </a:spcAft>
              <a:buClr>
                <a:srgbClr val="000000"/>
              </a:buClr>
              <a:buSzPts val="1400"/>
            </a:pPr>
            <a:r>
              <a:rPr lang="en-US" sz="1866">
                <a:solidFill>
                  <a:srgbClr val="000000"/>
                </a:solidFill>
                <a:latin typeface="Candara"/>
                <a:ea typeface="Candara"/>
                <a:cs typeface="Candara"/>
                <a:sym typeface="Candara"/>
              </a:rPr>
              <a:t>inplace</a:t>
            </a:r>
            <a:r>
              <a:rPr lang="en-US" sz="1866">
                <a:solidFill>
                  <a:srgbClr val="7030A0"/>
                </a:solidFill>
                <a:latin typeface="Candara"/>
                <a:ea typeface="Candara"/>
                <a:cs typeface="Candara"/>
                <a:sym typeface="Candara"/>
              </a:rPr>
              <a:t>=</a:t>
            </a:r>
            <a:r>
              <a:rPr lang="en-US" sz="1866" b="1">
                <a:solidFill>
                  <a:srgbClr val="00B050"/>
                </a:solidFill>
                <a:latin typeface="Candara"/>
                <a:ea typeface="Candara"/>
                <a:cs typeface="Candara"/>
                <a:sym typeface="Candara"/>
              </a:rPr>
              <a:t>True</a:t>
            </a:r>
            <a:r>
              <a:rPr lang="en-US" sz="1866">
                <a:solidFill>
                  <a:srgbClr val="000000"/>
                </a:solidFill>
                <a:latin typeface="Arial"/>
                <a:ea typeface="Arial"/>
                <a:cs typeface="Arial"/>
                <a:sym typeface="Arial"/>
              </a:rPr>
              <a:t> adalah perintah menimpa kolom dan menyimpan kolom/fitur yang dimanipulasi (dlm hal ini di </a:t>
            </a:r>
            <a:r>
              <a:rPr lang="en-US" sz="1866">
                <a:solidFill>
                  <a:srgbClr val="000000"/>
                </a:solidFill>
                <a:latin typeface="Candara"/>
                <a:ea typeface="Candara"/>
                <a:cs typeface="Candara"/>
                <a:sym typeface="Candara"/>
              </a:rPr>
              <a:t>drop</a:t>
            </a:r>
            <a:r>
              <a:rPr lang="en-US" sz="1866">
                <a:solidFill>
                  <a:srgbClr val="000000"/>
                </a:solidFill>
                <a:latin typeface="Arial"/>
                <a:ea typeface="Arial"/>
                <a:cs typeface="Arial"/>
                <a:sym typeface="Arial"/>
              </a:rPr>
              <a:t>)</a:t>
            </a:r>
            <a:endParaRPr/>
          </a:p>
        </p:txBody>
      </p:sp>
      <p:pic>
        <p:nvPicPr>
          <p:cNvPr id="577" name="Google Shape;577;p67"/>
          <p:cNvPicPr preferRelativeResize="0"/>
          <p:nvPr/>
        </p:nvPicPr>
        <p:blipFill rotWithShape="1">
          <a:blip r:embed="rId4">
            <a:alphaModFix/>
          </a:blip>
          <a:srcRect/>
          <a:stretch/>
        </p:blipFill>
        <p:spPr>
          <a:xfrm>
            <a:off x="6828141" y="4733521"/>
            <a:ext cx="3738995" cy="609412"/>
          </a:xfrm>
          <a:prstGeom prst="rect">
            <a:avLst/>
          </a:prstGeom>
          <a:noFill/>
          <a:ln>
            <a:noFill/>
          </a:ln>
        </p:spPr>
      </p:pic>
      <p:cxnSp>
        <p:nvCxnSpPr>
          <p:cNvPr id="578" name="Google Shape;578;p67"/>
          <p:cNvCxnSpPr/>
          <p:nvPr/>
        </p:nvCxnSpPr>
        <p:spPr>
          <a:xfrm flipH="1">
            <a:off x="4724706" y="2958187"/>
            <a:ext cx="2791139" cy="277114"/>
          </a:xfrm>
          <a:prstGeom prst="straightConnector1">
            <a:avLst/>
          </a:prstGeom>
          <a:noFill/>
          <a:ln w="9525" cap="flat" cmpd="sng">
            <a:solidFill>
              <a:srgbClr val="3465A4"/>
            </a:solidFill>
            <a:prstDash val="solid"/>
            <a:round/>
            <a:headEnd type="none" w="med" len="med"/>
            <a:tailEnd type="triangle" w="med" len="med"/>
          </a:ln>
        </p:spPr>
      </p:cxnSp>
      <p:pic>
        <p:nvPicPr>
          <p:cNvPr id="579" name="Google Shape;579;p67"/>
          <p:cNvPicPr preferRelativeResize="0"/>
          <p:nvPr/>
        </p:nvPicPr>
        <p:blipFill rotWithShape="1">
          <a:blip r:embed="rId5">
            <a:alphaModFix/>
          </a:blip>
          <a:srcRect/>
          <a:stretch/>
        </p:blipFill>
        <p:spPr>
          <a:xfrm>
            <a:off x="1169921" y="4968400"/>
            <a:ext cx="4617142" cy="13817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68"/>
          <p:cNvSpPr txBox="1"/>
          <p:nvPr/>
        </p:nvSpPr>
        <p:spPr>
          <a:xfrm>
            <a:off x="59013" y="592484"/>
            <a:ext cx="11999896"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Mengubah Indeks di DataFrame</a:t>
            </a:r>
            <a:br>
              <a:rPr lang="en-US" sz="3466">
                <a:solidFill>
                  <a:srgbClr val="000000"/>
                </a:solidFill>
                <a:latin typeface="Lato Black"/>
                <a:ea typeface="Lato Black"/>
                <a:cs typeface="Lato Black"/>
                <a:sym typeface="Lato Black"/>
              </a:rPr>
            </a:br>
            <a:endParaRPr/>
          </a:p>
        </p:txBody>
      </p:sp>
      <p:sp>
        <p:nvSpPr>
          <p:cNvPr id="585" name="Google Shape;585;p68"/>
          <p:cNvSpPr txBox="1"/>
          <p:nvPr/>
        </p:nvSpPr>
        <p:spPr>
          <a:xfrm>
            <a:off x="416620" y="1618749"/>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Index dalam Pandas memperluas fungsionalitas array NumPy untuk memungkinkan pemotongan (slicing) dan pelabelan yang lebih fleksibel. Dalam banyak kasus, akan sangat membantu jika menggunakan field pengenal data yang bernilai unik sebagai indeksnya.</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Sebagai contoh, dengan dataset di slide sebelumnya, praktiknya saat pustakawan mencari record, biasanya akan memasukan identifier unik suatu buku: </a:t>
            </a:r>
            <a:endParaRPr/>
          </a:p>
        </p:txBody>
      </p:sp>
      <p:pic>
        <p:nvPicPr>
          <p:cNvPr id="586" name="Google Shape;586;p68"/>
          <p:cNvPicPr preferRelativeResize="0"/>
          <p:nvPr/>
        </p:nvPicPr>
        <p:blipFill rotWithShape="1">
          <a:blip r:embed="rId3">
            <a:alphaModFix/>
          </a:blip>
          <a:srcRect/>
          <a:stretch/>
        </p:blipFill>
        <p:spPr>
          <a:xfrm>
            <a:off x="998523" y="4634069"/>
            <a:ext cx="5150377" cy="1165923"/>
          </a:xfrm>
          <a:prstGeom prst="rect">
            <a:avLst/>
          </a:prstGeom>
          <a:noFill/>
          <a:ln>
            <a:noFill/>
          </a:ln>
        </p:spPr>
      </p:pic>
      <p:sp>
        <p:nvSpPr>
          <p:cNvPr id="587" name="Google Shape;587;p68"/>
          <p:cNvSpPr txBox="1"/>
          <p:nvPr/>
        </p:nvSpPr>
        <p:spPr>
          <a:xfrm>
            <a:off x="7714749" y="4335711"/>
            <a:ext cx="4249089" cy="1561630"/>
          </a:xfrm>
          <a:prstGeom prst="rect">
            <a:avLst/>
          </a:prstGeom>
          <a:noFill/>
          <a:ln w="12600" cap="flat" cmpd="sng">
            <a:solidFill>
              <a:srgbClr val="4285F4"/>
            </a:solidFill>
            <a:prstDash val="solid"/>
            <a:miter lim="800000"/>
            <a:headEnd type="none" w="sm" len="sm"/>
            <a:tailEnd type="none" w="sm" len="sm"/>
          </a:ln>
        </p:spPr>
        <p:txBody>
          <a:bodyPr spcFirstLastPara="1" wrap="square" lIns="119963" tIns="62381" rIns="119963" bIns="62381" anchor="t" anchorCtr="0">
            <a:spAutoFit/>
          </a:bodyPr>
          <a:lstStyle/>
          <a:p>
            <a:pPr>
              <a:spcBef>
                <a:spcPts val="0"/>
              </a:spcBef>
              <a:spcAft>
                <a:spcPts val="0"/>
              </a:spcAft>
              <a:buClr>
                <a:srgbClr val="000000"/>
              </a:buClr>
              <a:buSzPts val="1100"/>
            </a:pPr>
            <a:r>
              <a:rPr lang="en-US" sz="1466">
                <a:solidFill>
                  <a:srgbClr val="000000"/>
                </a:solidFill>
                <a:latin typeface="Courier New"/>
                <a:ea typeface="Courier New"/>
                <a:cs typeface="Courier New"/>
                <a:sym typeface="Courier New"/>
              </a:rPr>
              <a:t>df[‘Identifier’]</a:t>
            </a:r>
            <a:r>
              <a:rPr lang="en-US" sz="1466" i="1">
                <a:solidFill>
                  <a:srgbClr val="000000"/>
                </a:solidFill>
                <a:latin typeface="Lato"/>
                <a:ea typeface="Lato"/>
                <a:cs typeface="Lato"/>
                <a:sym typeface="Lato"/>
              </a:rPr>
              <a:t>: </a:t>
            </a:r>
            <a:r>
              <a:rPr lang="en-US" sz="1866">
                <a:solidFill>
                  <a:srgbClr val="000000"/>
                </a:solidFill>
                <a:latin typeface="Lato"/>
                <a:ea typeface="Lato"/>
                <a:cs typeface="Lato"/>
                <a:sym typeface="Lato"/>
              </a:rPr>
              <a:t>slicing/seleksi kolom/field yang akan di eksekusi.</a:t>
            </a:r>
            <a:endParaRPr/>
          </a:p>
          <a:p>
            <a:pPr>
              <a:spcBef>
                <a:spcPts val="0"/>
              </a:spcBef>
              <a:spcAft>
                <a:spcPts val="0"/>
              </a:spcAft>
              <a:buClr>
                <a:srgbClr val="000000"/>
              </a:buClr>
              <a:buSzPts val="1400"/>
            </a:pPr>
            <a:endParaRPr sz="1866">
              <a:solidFill>
                <a:srgbClr val="000000"/>
              </a:solidFill>
              <a:latin typeface="Lato"/>
              <a:ea typeface="Lato"/>
              <a:cs typeface="Lato"/>
              <a:sym typeface="Lato"/>
            </a:endParaRPr>
          </a:p>
          <a:p>
            <a:pPr>
              <a:spcBef>
                <a:spcPts val="0"/>
              </a:spcBef>
              <a:spcAft>
                <a:spcPts val="0"/>
              </a:spcAft>
              <a:buClr>
                <a:srgbClr val="000000"/>
              </a:buClr>
              <a:buSzPts val="1100"/>
            </a:pPr>
            <a:r>
              <a:rPr lang="en-US" sz="1466">
                <a:solidFill>
                  <a:srgbClr val="000000"/>
                </a:solidFill>
                <a:latin typeface="Courier New"/>
                <a:ea typeface="Courier New"/>
                <a:cs typeface="Courier New"/>
                <a:sym typeface="Courier New"/>
              </a:rPr>
              <a:t>.is_unique</a:t>
            </a:r>
            <a:r>
              <a:rPr lang="en-US" sz="1466" i="1">
                <a:solidFill>
                  <a:srgbClr val="000000"/>
                </a:solidFill>
                <a:latin typeface="Lato"/>
                <a:ea typeface="Lato"/>
                <a:cs typeface="Lato"/>
                <a:sym typeface="Lato"/>
              </a:rPr>
              <a:t>: </a:t>
            </a:r>
            <a:r>
              <a:rPr lang="en-US" sz="1866">
                <a:solidFill>
                  <a:srgbClr val="000000"/>
                </a:solidFill>
                <a:latin typeface="Lato"/>
                <a:ea typeface="Lato"/>
                <a:cs typeface="Lato"/>
                <a:sym typeface="Lato"/>
              </a:rPr>
              <a:t>function untuk mengecek nilai unik </a:t>
            </a:r>
            <a:endParaRPr/>
          </a:p>
        </p:txBody>
      </p:sp>
      <p:cxnSp>
        <p:nvCxnSpPr>
          <p:cNvPr id="588" name="Google Shape;588;p68"/>
          <p:cNvCxnSpPr/>
          <p:nvPr/>
        </p:nvCxnSpPr>
        <p:spPr>
          <a:xfrm rot="10800000" flipH="1">
            <a:off x="3840330" y="5108006"/>
            <a:ext cx="3874404" cy="6398"/>
          </a:xfrm>
          <a:prstGeom prst="straightConnector1">
            <a:avLst/>
          </a:prstGeom>
          <a:noFill/>
          <a:ln w="9525" cap="flat" cmpd="sng">
            <a:solidFill>
              <a:srgbClr val="3C81F3"/>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69"/>
          <p:cNvSpPr txBox="1"/>
          <p:nvPr/>
        </p:nvSpPr>
        <p:spPr>
          <a:xfrm>
            <a:off x="416620" y="592484"/>
            <a:ext cx="11773566" cy="763764"/>
          </a:xfrm>
          <a:prstGeom prst="rect">
            <a:avLst/>
          </a:prstGeom>
          <a:noFill/>
          <a:ln>
            <a:noFill/>
          </a:ln>
        </p:spPr>
        <p:txBody>
          <a:bodyPr spcFirstLastPara="1" wrap="square" lIns="121862" tIns="121862" rIns="121862" bIns="121862" anchor="t" anchorCtr="0">
            <a:noAutofit/>
          </a:bodyPr>
          <a:lstStyle/>
          <a:p>
            <a:pP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Mengubah Indeks di DataFrame</a:t>
            </a:r>
            <a:br>
              <a:rPr lang="en-US" sz="3466">
                <a:solidFill>
                  <a:srgbClr val="000000"/>
                </a:solidFill>
                <a:latin typeface="Lato Black"/>
                <a:ea typeface="Lato Black"/>
                <a:cs typeface="Lato Black"/>
                <a:sym typeface="Lato Black"/>
              </a:rPr>
            </a:br>
            <a:endParaRPr/>
          </a:p>
        </p:txBody>
      </p:sp>
      <p:sp>
        <p:nvSpPr>
          <p:cNvPr id="594" name="Google Shape;594;p69"/>
          <p:cNvSpPr txBox="1"/>
          <p:nvPr/>
        </p:nvSpPr>
        <p:spPr>
          <a:xfrm>
            <a:off x="416620" y="1536225"/>
            <a:ext cx="5558684"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Gantikan indeks yang ada pada </a:t>
            </a:r>
            <a:endParaRPr/>
          </a:p>
          <a:p>
            <a:pPr marL="609402" indent="-457051">
              <a:lnSpc>
                <a:spcPct val="115000"/>
              </a:lnSpc>
              <a:spcBef>
                <a:spcPts val="0"/>
              </a:spcBef>
              <a:spcAft>
                <a:spcPts val="0"/>
              </a:spcAft>
              <a:buClr>
                <a:srgbClr val="000000"/>
              </a:buClr>
              <a:buSzPts val="1800"/>
            </a:pPr>
            <a:r>
              <a:rPr lang="en-US" sz="2399">
                <a:solidFill>
                  <a:srgbClr val="000000"/>
                </a:solidFill>
                <a:latin typeface="Lato"/>
                <a:ea typeface="Lato"/>
                <a:cs typeface="Lato"/>
                <a:sym typeface="Lato"/>
              </a:rPr>
              <a:t>kolom ini menggunakan</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set_index</a:t>
            </a:r>
            <a:r>
              <a:rPr lang="en-US" sz="2399">
                <a:solidFill>
                  <a:srgbClr val="000000"/>
                </a:solidFill>
                <a:latin typeface="Arial"/>
                <a:ea typeface="Arial"/>
                <a:cs typeface="Arial"/>
                <a:sym typeface="Arial"/>
              </a:rPr>
              <a:t> :</a:t>
            </a:r>
            <a:endParaRPr/>
          </a:p>
        </p:txBody>
      </p:sp>
      <p:pic>
        <p:nvPicPr>
          <p:cNvPr id="595" name="Google Shape;595;p69"/>
          <p:cNvPicPr preferRelativeResize="0"/>
          <p:nvPr/>
        </p:nvPicPr>
        <p:blipFill rotWithShape="1">
          <a:blip r:embed="rId3">
            <a:alphaModFix/>
          </a:blip>
          <a:srcRect/>
          <a:stretch/>
        </p:blipFill>
        <p:spPr>
          <a:xfrm>
            <a:off x="846170" y="5677264"/>
            <a:ext cx="4962051" cy="823129"/>
          </a:xfrm>
          <a:prstGeom prst="rect">
            <a:avLst/>
          </a:prstGeom>
          <a:noFill/>
          <a:ln>
            <a:noFill/>
          </a:ln>
        </p:spPr>
      </p:pic>
      <p:pic>
        <p:nvPicPr>
          <p:cNvPr id="596" name="Google Shape;596;p69"/>
          <p:cNvPicPr preferRelativeResize="0"/>
          <p:nvPr/>
        </p:nvPicPr>
        <p:blipFill rotWithShape="1">
          <a:blip r:embed="rId4">
            <a:alphaModFix/>
          </a:blip>
          <a:srcRect/>
          <a:stretch/>
        </p:blipFill>
        <p:spPr>
          <a:xfrm>
            <a:off x="636686" y="2541332"/>
            <a:ext cx="11210640" cy="3135932"/>
          </a:xfrm>
          <a:prstGeom prst="rect">
            <a:avLst/>
          </a:prstGeom>
          <a:noFill/>
          <a:ln>
            <a:noFill/>
          </a:ln>
        </p:spPr>
      </p:pic>
      <p:sp>
        <p:nvSpPr>
          <p:cNvPr id="597" name="Google Shape;597;p69"/>
          <p:cNvSpPr txBox="1"/>
          <p:nvPr/>
        </p:nvSpPr>
        <p:spPr>
          <a:xfrm>
            <a:off x="6589031" y="1548922"/>
            <a:ext cx="4464622" cy="987370"/>
          </a:xfrm>
          <a:prstGeom prst="rect">
            <a:avLst/>
          </a:prstGeom>
          <a:noFill/>
          <a:ln w="12600" cap="flat" cmpd="sng">
            <a:solidFill>
              <a:srgbClr val="4285F4"/>
            </a:solidFill>
            <a:prstDash val="solid"/>
            <a:miter lim="800000"/>
            <a:headEnd type="none" w="sm" len="sm"/>
            <a:tailEnd type="none" w="sm" len="sm"/>
          </a:ln>
        </p:spPr>
        <p:txBody>
          <a:bodyPr spcFirstLastPara="1" wrap="square" lIns="119963" tIns="62381" rIns="119963" bIns="62381" anchor="t" anchorCtr="0">
            <a:spAutoFit/>
          </a:bodyPr>
          <a:lstStyle/>
          <a:p>
            <a:pPr>
              <a:spcBef>
                <a:spcPts val="0"/>
              </a:spcBef>
              <a:spcAft>
                <a:spcPts val="0"/>
              </a:spcAft>
              <a:buClr>
                <a:srgbClr val="000000"/>
              </a:buClr>
              <a:buSzPts val="1100"/>
            </a:pPr>
            <a:r>
              <a:rPr lang="en-US" sz="1466">
                <a:solidFill>
                  <a:srgbClr val="000000"/>
                </a:solidFill>
                <a:latin typeface="Courier New"/>
                <a:ea typeface="Courier New"/>
                <a:cs typeface="Courier New"/>
                <a:sym typeface="Courier New"/>
              </a:rPr>
              <a:t>.set_index()</a:t>
            </a:r>
            <a:r>
              <a:rPr lang="en-US" sz="1466" i="1">
                <a:solidFill>
                  <a:srgbClr val="000000"/>
                </a:solidFill>
                <a:latin typeface="Courier New"/>
                <a:ea typeface="Courier New"/>
                <a:cs typeface="Courier New"/>
                <a:sym typeface="Courier New"/>
              </a:rPr>
              <a:t>: </a:t>
            </a:r>
            <a:r>
              <a:rPr lang="en-US" sz="1866">
                <a:solidFill>
                  <a:srgbClr val="000000"/>
                </a:solidFill>
                <a:latin typeface="Lato"/>
                <a:ea typeface="Lato"/>
                <a:cs typeface="Lato"/>
                <a:sym typeface="Lato"/>
              </a:rPr>
              <a:t>function untuk merubah index dengan diikuti parameter kolom yang akan dipilih untuk dijadikan index</a:t>
            </a:r>
            <a:endParaRPr/>
          </a:p>
        </p:txBody>
      </p:sp>
      <p:cxnSp>
        <p:nvCxnSpPr>
          <p:cNvPr id="598" name="Google Shape;598;p69"/>
          <p:cNvCxnSpPr/>
          <p:nvPr/>
        </p:nvCxnSpPr>
        <p:spPr>
          <a:xfrm rot="10800000" flipH="1">
            <a:off x="3516579" y="2037636"/>
            <a:ext cx="3072652" cy="687788"/>
          </a:xfrm>
          <a:prstGeom prst="straightConnector1">
            <a:avLst/>
          </a:prstGeom>
          <a:noFill/>
          <a:ln w="9525" cap="flat" cmpd="sng">
            <a:solidFill>
              <a:srgbClr val="3C81F3"/>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0"/>
          <p:cNvSpPr txBox="1"/>
          <p:nvPr/>
        </p:nvSpPr>
        <p:spPr>
          <a:xfrm>
            <a:off x="416620" y="592484"/>
            <a:ext cx="11718383" cy="763764"/>
          </a:xfrm>
          <a:prstGeom prst="rect">
            <a:avLst/>
          </a:prstGeom>
          <a:noFill/>
          <a:ln>
            <a:noFill/>
          </a:ln>
        </p:spPr>
        <p:txBody>
          <a:bodyPr spcFirstLastPara="1" wrap="square" lIns="121862" tIns="121862" rIns="121862" bIns="121862" anchor="t" anchorCtr="0">
            <a:noAutofit/>
          </a:bodyPr>
          <a:lstStyle/>
          <a:p>
            <a:pP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Mengubah Indeks di DataFrame</a:t>
            </a:r>
            <a:br>
              <a:rPr lang="en-US" sz="3466">
                <a:solidFill>
                  <a:srgbClr val="000000"/>
                </a:solidFill>
                <a:latin typeface="Lato Black"/>
                <a:ea typeface="Lato Black"/>
                <a:cs typeface="Lato Black"/>
                <a:sym typeface="Lato Black"/>
              </a:rPr>
            </a:br>
            <a:br>
              <a:rPr lang="en-US" sz="3732">
                <a:solidFill>
                  <a:srgbClr val="000000"/>
                </a:solidFill>
                <a:latin typeface="Candara"/>
                <a:ea typeface="Candara"/>
                <a:cs typeface="Candara"/>
                <a:sym typeface="Candara"/>
              </a:rPr>
            </a:br>
            <a:endParaRPr/>
          </a:p>
        </p:txBody>
      </p:sp>
      <p:sp>
        <p:nvSpPr>
          <p:cNvPr id="604" name="Google Shape;604;p70"/>
          <p:cNvSpPr txBox="1"/>
          <p:nvPr/>
        </p:nvSpPr>
        <p:spPr>
          <a:xfrm>
            <a:off x="205018" y="153622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Kami dapat mengakses setiap records dengan cara yang mudah dengan </a:t>
            </a:r>
            <a:r>
              <a:rPr lang="en-US" sz="2399">
                <a:solidFill>
                  <a:srgbClr val="000000"/>
                </a:solidFill>
                <a:latin typeface="Courier New"/>
                <a:ea typeface="Courier New"/>
                <a:cs typeface="Courier New"/>
                <a:sym typeface="Courier New"/>
              </a:rPr>
              <a:t>loc[]</a:t>
            </a:r>
            <a:r>
              <a:rPr lang="en-US" sz="2399">
                <a:solidFill>
                  <a:srgbClr val="000000"/>
                </a:solidFill>
                <a:latin typeface="Lato"/>
                <a:ea typeface="Lato"/>
                <a:cs typeface="Lato"/>
                <a:sym typeface="Lato"/>
              </a:rPr>
              <a:t>. Cara ini digunakan untuk </a:t>
            </a:r>
            <a:r>
              <a:rPr lang="en-US" sz="2399" i="1">
                <a:solidFill>
                  <a:srgbClr val="000000"/>
                </a:solidFill>
                <a:latin typeface="Lato"/>
                <a:ea typeface="Lato"/>
                <a:cs typeface="Lato"/>
                <a:sym typeface="Lato"/>
              </a:rPr>
              <a:t>label-based indexing</a:t>
            </a:r>
            <a:r>
              <a:rPr lang="en-US" sz="2399">
                <a:solidFill>
                  <a:srgbClr val="000000"/>
                </a:solidFill>
                <a:latin typeface="Lato"/>
                <a:ea typeface="Lato"/>
                <a:cs typeface="Lato"/>
                <a:sym typeface="Lato"/>
              </a:rPr>
              <a:t>, yaitu memberi label suatu baris atau kolom tanpa memperhatikan posisi/lokasinya.</a:t>
            </a:r>
            <a:endParaRPr/>
          </a:p>
          <a:p>
            <a:pPr marL="609402" indent="-457051">
              <a:lnSpc>
                <a:spcPct val="115000"/>
              </a:lnSpc>
              <a:spcBef>
                <a:spcPts val="0"/>
              </a:spcBef>
              <a:spcAft>
                <a:spcPts val="0"/>
              </a:spcAft>
              <a:buClr>
                <a:srgbClr val="595959"/>
              </a:buClr>
              <a:buSzPts val="1800"/>
            </a:pPr>
            <a:r>
              <a:rPr lang="en-US" sz="2399">
                <a:solidFill>
                  <a:srgbClr val="595959"/>
                </a:solidFill>
                <a:latin typeface="Lato"/>
                <a:ea typeface="Lato"/>
                <a:cs typeface="Lato"/>
                <a:sym typeface="Lato"/>
              </a:rPr>
              <a:t> </a:t>
            </a:r>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Dengan kata lain, 206 adalah label pertama dari indeks. Utk mengakses berdasarkan posisinya, gunakan </a:t>
            </a:r>
            <a:r>
              <a:rPr lang="en-US" sz="2399">
                <a:solidFill>
                  <a:srgbClr val="000000"/>
                </a:solidFill>
                <a:latin typeface="Courier New"/>
                <a:ea typeface="Courier New"/>
                <a:cs typeface="Courier New"/>
                <a:sym typeface="Courier New"/>
              </a:rPr>
              <a:t>df.iloc[]</a:t>
            </a:r>
            <a:endParaRPr/>
          </a:p>
        </p:txBody>
      </p:sp>
      <p:pic>
        <p:nvPicPr>
          <p:cNvPr id="605" name="Google Shape;605;p70"/>
          <p:cNvPicPr preferRelativeResize="0"/>
          <p:nvPr/>
        </p:nvPicPr>
        <p:blipFill rotWithShape="1">
          <a:blip r:embed="rId3">
            <a:alphaModFix/>
          </a:blip>
          <a:srcRect r="8575"/>
          <a:stretch/>
        </p:blipFill>
        <p:spPr>
          <a:xfrm>
            <a:off x="2902935" y="3061871"/>
            <a:ext cx="6640051" cy="1855743"/>
          </a:xfrm>
          <a:prstGeom prst="rect">
            <a:avLst/>
          </a:prstGeom>
          <a:noFill/>
          <a:ln>
            <a:noFill/>
          </a:ln>
        </p:spPr>
      </p:pic>
      <p:sp>
        <p:nvSpPr>
          <p:cNvPr id="606" name="Google Shape;606;p70"/>
          <p:cNvSpPr txBox="1"/>
          <p:nvPr/>
        </p:nvSpPr>
        <p:spPr>
          <a:xfrm>
            <a:off x="6874693" y="5387370"/>
            <a:ext cx="5154809" cy="1151582"/>
          </a:xfrm>
          <a:prstGeom prst="rect">
            <a:avLst/>
          </a:prstGeom>
          <a:noFill/>
          <a:ln w="9525" cap="flat" cmpd="sng">
            <a:solidFill>
              <a:srgbClr val="4285F4"/>
            </a:solidFill>
            <a:prstDash val="solid"/>
            <a:miter lim="800000"/>
            <a:headEnd type="none" w="sm" len="sm"/>
            <a:tailEnd type="none" w="sm" len="sm"/>
          </a:ln>
        </p:spPr>
        <p:txBody>
          <a:bodyPr spcFirstLastPara="1" wrap="square" lIns="119963" tIns="62381" rIns="119963" bIns="62381" anchor="t" anchorCtr="0">
            <a:spAutoFit/>
          </a:bodyPr>
          <a:lstStyle/>
          <a:p>
            <a:pPr>
              <a:spcBef>
                <a:spcPts val="0"/>
              </a:spcBef>
              <a:spcAft>
                <a:spcPts val="0"/>
              </a:spcAft>
              <a:buClr>
                <a:srgbClr val="000000"/>
              </a:buClr>
              <a:buSzPts val="1000"/>
            </a:pPr>
            <a:r>
              <a:rPr lang="en-US" sz="1333">
                <a:solidFill>
                  <a:srgbClr val="000000"/>
                </a:solidFill>
                <a:latin typeface="Candara"/>
                <a:ea typeface="Candara"/>
                <a:cs typeface="Candara"/>
                <a:sym typeface="Candara"/>
              </a:rPr>
              <a:t>loc</a:t>
            </a:r>
            <a:r>
              <a:rPr lang="en-US" sz="1333">
                <a:solidFill>
                  <a:srgbClr val="000000"/>
                </a:solidFill>
                <a:latin typeface="Arial"/>
                <a:ea typeface="Arial"/>
                <a:cs typeface="Arial"/>
                <a:sym typeface="Arial"/>
              </a:rPr>
              <a:t>: untuk seleksi dengan menggunakan label/bilangan bulat</a:t>
            </a:r>
            <a:endParaRPr/>
          </a:p>
          <a:p>
            <a:pPr>
              <a:spcBef>
                <a:spcPts val="0"/>
              </a:spcBef>
              <a:spcAft>
                <a:spcPts val="0"/>
              </a:spcAft>
              <a:buClr>
                <a:srgbClr val="000000"/>
              </a:buClr>
              <a:buSzPts val="1000"/>
            </a:pPr>
            <a:r>
              <a:rPr lang="en-US" sz="1333">
                <a:solidFill>
                  <a:srgbClr val="000000"/>
                </a:solidFill>
                <a:latin typeface="Candara"/>
                <a:ea typeface="Candara"/>
                <a:cs typeface="Candara"/>
                <a:sym typeface="Candara"/>
              </a:rPr>
              <a:t>iloc</a:t>
            </a:r>
            <a:r>
              <a:rPr lang="en-US" sz="1333">
                <a:solidFill>
                  <a:srgbClr val="000000"/>
                </a:solidFill>
                <a:latin typeface="Arial"/>
                <a:ea typeface="Arial"/>
                <a:cs typeface="Arial"/>
                <a:sym typeface="Arial"/>
              </a:rPr>
              <a:t>: untuk seleksi dengan menggunakan bilangan bulat</a:t>
            </a:r>
            <a:endParaRPr/>
          </a:p>
          <a:p>
            <a:pPr>
              <a:spcBef>
                <a:spcPts val="0"/>
              </a:spcBef>
              <a:spcAft>
                <a:spcPts val="0"/>
              </a:spcAft>
              <a:buClr>
                <a:srgbClr val="000000"/>
              </a:buClr>
              <a:buSzPts val="1000"/>
            </a:pPr>
            <a:r>
              <a:rPr lang="en-US" sz="1333">
                <a:solidFill>
                  <a:srgbClr val="000000"/>
                </a:solidFill>
                <a:latin typeface="Arial"/>
                <a:ea typeface="Arial"/>
                <a:cs typeface="Arial"/>
                <a:sym typeface="Arial"/>
              </a:rPr>
              <a:t>contoh penggunaan lain:</a:t>
            </a:r>
            <a:endParaRPr/>
          </a:p>
          <a:p>
            <a:pPr>
              <a:spcBef>
                <a:spcPts val="0"/>
              </a:spcBef>
              <a:spcAft>
                <a:spcPts val="0"/>
              </a:spcAft>
              <a:buClr>
                <a:srgbClr val="000000"/>
              </a:buClr>
              <a:buSzPts val="1000"/>
            </a:pPr>
            <a:r>
              <a:rPr lang="en-US" sz="1333">
                <a:solidFill>
                  <a:srgbClr val="000000"/>
                </a:solidFill>
                <a:latin typeface="Candara"/>
                <a:ea typeface="Candara"/>
                <a:cs typeface="Candara"/>
                <a:sym typeface="Candara"/>
              </a:rPr>
              <a:t>iin.iloc[::3,:].head(10)</a:t>
            </a:r>
            <a:r>
              <a:rPr lang="en-US" sz="1333">
                <a:solidFill>
                  <a:srgbClr val="000000"/>
                </a:solidFill>
                <a:latin typeface="Arial"/>
                <a:ea typeface="Arial"/>
                <a:cs typeface="Arial"/>
                <a:sym typeface="Arial"/>
              </a:rPr>
              <a:t>: untuk Memilih baris kelipatan 3, dengan semua kolom dan menampilkan 10 data pertama.</a:t>
            </a:r>
            <a:endParaRPr/>
          </a:p>
        </p:txBody>
      </p:sp>
      <p:cxnSp>
        <p:nvCxnSpPr>
          <p:cNvPr id="607" name="Google Shape;607;p70"/>
          <p:cNvCxnSpPr/>
          <p:nvPr/>
        </p:nvCxnSpPr>
        <p:spPr>
          <a:xfrm>
            <a:off x="5988083" y="5829616"/>
            <a:ext cx="886526" cy="260320"/>
          </a:xfrm>
          <a:prstGeom prst="straightConnector1">
            <a:avLst/>
          </a:prstGeom>
          <a:noFill/>
          <a:ln w="9525" cap="flat" cmpd="sng">
            <a:solidFill>
              <a:srgbClr val="3C81F3"/>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71"/>
          <p:cNvSpPr txBox="1"/>
          <p:nvPr/>
        </p:nvSpPr>
        <p:spPr>
          <a:xfrm>
            <a:off x="319283" y="592484"/>
            <a:ext cx="11773566" cy="763764"/>
          </a:xfrm>
          <a:prstGeom prst="rect">
            <a:avLst/>
          </a:prstGeom>
          <a:noFill/>
          <a:ln>
            <a:noFill/>
          </a:ln>
        </p:spPr>
        <p:txBody>
          <a:bodyPr spcFirstLastPara="1" wrap="square" lIns="121862" tIns="121862" rIns="121862" bIns="121862" anchor="t" anchorCtr="0">
            <a:noAutofit/>
          </a:bodyPr>
          <a:lstStyle/>
          <a:p>
            <a:pP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Mengubah Indeks di DataFrame</a:t>
            </a:r>
            <a:endParaRPr/>
          </a:p>
        </p:txBody>
      </p:sp>
      <p:sp>
        <p:nvSpPr>
          <p:cNvPr id="613" name="Google Shape;613;p71"/>
          <p:cNvSpPr txBox="1"/>
          <p:nvPr/>
        </p:nvSpPr>
        <p:spPr>
          <a:xfrm>
            <a:off x="482215" y="153622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Pada slide sebelumnya, Indeks yang digunakan adalah </a:t>
            </a:r>
            <a:r>
              <a:rPr lang="en-US" sz="2399">
                <a:solidFill>
                  <a:srgbClr val="000000"/>
                </a:solidFill>
                <a:latin typeface="Courier New"/>
                <a:ea typeface="Courier New"/>
                <a:cs typeface="Courier New"/>
                <a:sym typeface="Courier New"/>
              </a:rPr>
              <a:t>RangeIndex</a:t>
            </a:r>
            <a:r>
              <a:rPr lang="en-US" sz="2399">
                <a:solidFill>
                  <a:srgbClr val="000000"/>
                </a:solidFill>
                <a:latin typeface="Lato"/>
                <a:ea typeface="Lato"/>
                <a:cs typeface="Lato"/>
                <a:sym typeface="Lato"/>
              </a:rPr>
              <a:t>: integer mulai dari 0, analog dengan range di Python. Dengan meneruskan nama kolom ke </a:t>
            </a:r>
            <a:r>
              <a:rPr lang="en-US" sz="2399">
                <a:solidFill>
                  <a:srgbClr val="000000"/>
                </a:solidFill>
                <a:latin typeface="Courier New"/>
                <a:ea typeface="Courier New"/>
                <a:cs typeface="Courier New"/>
                <a:sym typeface="Courier New"/>
              </a:rPr>
              <a:t>set_index</a:t>
            </a:r>
            <a:r>
              <a:rPr lang="en-US" sz="2399">
                <a:solidFill>
                  <a:srgbClr val="000000"/>
                </a:solidFill>
                <a:latin typeface="Lato"/>
                <a:ea typeface="Lato"/>
                <a:cs typeface="Lato"/>
                <a:sym typeface="Lato"/>
              </a:rPr>
              <a:t>, maka indeks telah diubah ke nilai dalam Identifier.</a:t>
            </a:r>
            <a:endParaRPr/>
          </a:p>
          <a:p>
            <a:pPr marL="609402" indent="-457051">
              <a:lnSpc>
                <a:spcPct val="115000"/>
              </a:lnSpc>
              <a:spcBef>
                <a:spcPts val="0"/>
              </a:spcBef>
              <a:spcAft>
                <a:spcPts val="0"/>
              </a:spcAft>
              <a:buClr>
                <a:srgbClr val="000000"/>
              </a:buClr>
              <a:buSzPts val="1800"/>
            </a:pPr>
            <a:endParaRPr sz="2399">
              <a:solidFill>
                <a:srgbClr val="000000"/>
              </a:solidFill>
              <a:latin typeface="Lato"/>
              <a:ea typeface="Lato"/>
              <a:cs typeface="Lato"/>
              <a:sym typeface="Lato"/>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Diperhatikan pada langkah sebelumnya bahwa telah dilakukan penetapan kembali variabel ke objek yang dikembalikan oleh metode dengan df = </a:t>
            </a:r>
            <a:r>
              <a:rPr lang="en-US" sz="2399">
                <a:solidFill>
                  <a:srgbClr val="000000"/>
                </a:solidFill>
                <a:latin typeface="Courier New"/>
                <a:ea typeface="Courier New"/>
                <a:cs typeface="Courier New"/>
                <a:sym typeface="Courier New"/>
              </a:rPr>
              <a:t>df.set_index(...)</a:t>
            </a:r>
            <a:r>
              <a:rPr lang="en-US" sz="2399">
                <a:solidFill>
                  <a:srgbClr val="000000"/>
                </a:solidFill>
                <a:latin typeface="Lato"/>
                <a:ea typeface="Lato"/>
                <a:cs typeface="Lato"/>
                <a:sym typeface="Lato"/>
              </a:rPr>
              <a:t>. Ini karena, secara default, metode mengembalikan salinan objek yang dimodifikasi dan tidak membuat perubahan secara langsung ke objek. Hal ini dapat dihindari dengan mengatur parameter</a:t>
            </a:r>
            <a:r>
              <a:rPr lang="en-US" sz="2399">
                <a:solidFill>
                  <a:srgbClr val="000000"/>
                </a:solidFill>
                <a:latin typeface="Courier New"/>
                <a:ea typeface="Courier New"/>
                <a:cs typeface="Courier New"/>
                <a:sym typeface="Courier New"/>
              </a:rPr>
              <a:t> inplace</a:t>
            </a:r>
            <a:r>
              <a:rPr lang="en-US" sz="2399">
                <a:solidFill>
                  <a:srgbClr val="000000"/>
                </a:solidFill>
                <a:latin typeface="Lato"/>
                <a:ea typeface="Lato"/>
                <a:cs typeface="Lato"/>
                <a:sym typeface="Lato"/>
              </a:rPr>
              <a:t>:</a:t>
            </a:r>
            <a:endParaRPr/>
          </a:p>
        </p:txBody>
      </p:sp>
      <p:pic>
        <p:nvPicPr>
          <p:cNvPr id="614" name="Google Shape;614;p71"/>
          <p:cNvPicPr preferRelativeResize="0"/>
          <p:nvPr/>
        </p:nvPicPr>
        <p:blipFill rotWithShape="1">
          <a:blip r:embed="rId3">
            <a:alphaModFix/>
          </a:blip>
          <a:srcRect/>
          <a:stretch/>
        </p:blipFill>
        <p:spPr>
          <a:xfrm>
            <a:off x="2941024" y="5709005"/>
            <a:ext cx="4166430" cy="5543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2"/>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Merapihkan </a:t>
            </a:r>
            <a:r>
              <a:rPr lang="en-US" sz="3466" i="1">
                <a:solidFill>
                  <a:srgbClr val="000000"/>
                </a:solidFill>
                <a:latin typeface="Lato Black"/>
                <a:ea typeface="Lato Black"/>
                <a:cs typeface="Lato Black"/>
                <a:sym typeface="Lato Black"/>
              </a:rPr>
              <a:t>Fields</a:t>
            </a:r>
            <a:r>
              <a:rPr lang="en-US" sz="3466">
                <a:solidFill>
                  <a:srgbClr val="000000"/>
                </a:solidFill>
                <a:latin typeface="Lato Black"/>
                <a:ea typeface="Lato Black"/>
                <a:cs typeface="Lato Black"/>
                <a:sym typeface="Lato Black"/>
              </a:rPr>
              <a:t> dalam Data </a:t>
            </a:r>
            <a:endParaRPr/>
          </a:p>
        </p:txBody>
      </p:sp>
      <p:sp>
        <p:nvSpPr>
          <p:cNvPr id="620" name="Google Shape;620;p72"/>
          <p:cNvSpPr txBox="1"/>
          <p:nvPr/>
        </p:nvSpPr>
        <p:spPr>
          <a:xfrm>
            <a:off x="416620" y="153622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Slide sebelumnya telah dibuang bbrp kolom tidak penting dan diubah indeks pada </a:t>
            </a:r>
            <a:r>
              <a:rPr lang="en-US" sz="2399">
                <a:solidFill>
                  <a:srgbClr val="000000"/>
                </a:solidFill>
                <a:latin typeface="Courier New"/>
                <a:ea typeface="Courier New"/>
                <a:cs typeface="Courier New"/>
                <a:sym typeface="Courier New"/>
              </a:rPr>
              <a:t>DataFrame</a:t>
            </a:r>
            <a:r>
              <a:rPr lang="en-US" sz="2399">
                <a:solidFill>
                  <a:srgbClr val="000000"/>
                </a:solidFill>
                <a:latin typeface="Lato"/>
                <a:ea typeface="Lato"/>
                <a:cs typeface="Lato"/>
                <a:sym typeface="Lato"/>
              </a:rPr>
              <a:t> hingga menjadi lebih masuk akal. </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Selanjutnya, akan dibersihkan kolom tertentu dan mengubah menjadi bentuk/format yang seragam hingga dataset lebih mudah dipahami dan memastikan konsistensi. Dalam slide berikutnya akan dibersihkan </a:t>
            </a:r>
            <a:r>
              <a:rPr lang="en-US" sz="2399">
                <a:solidFill>
                  <a:srgbClr val="000000"/>
                </a:solidFill>
                <a:latin typeface="Courier New"/>
                <a:ea typeface="Courier New"/>
                <a:cs typeface="Courier New"/>
                <a:sym typeface="Courier New"/>
              </a:rPr>
              <a:t>Date of Publication</a:t>
            </a:r>
            <a:r>
              <a:rPr lang="en-US" sz="2399">
                <a:solidFill>
                  <a:srgbClr val="000000"/>
                </a:solidFill>
                <a:latin typeface="Lato"/>
                <a:ea typeface="Lato"/>
                <a:cs typeface="Lato"/>
                <a:sym typeface="Lato"/>
              </a:rPr>
              <a:t> dan </a:t>
            </a:r>
            <a:r>
              <a:rPr lang="en-US" sz="2399">
                <a:solidFill>
                  <a:srgbClr val="000000"/>
                </a:solidFill>
                <a:latin typeface="Courier New"/>
                <a:ea typeface="Courier New"/>
                <a:cs typeface="Courier New"/>
                <a:sym typeface="Courier New"/>
              </a:rPr>
              <a:t> Place of Publication</a:t>
            </a:r>
            <a:r>
              <a:rPr lang="en-US" sz="2399">
                <a:solidFill>
                  <a:srgbClr val="000000"/>
                </a:solidFill>
                <a:latin typeface="Lato"/>
                <a:ea typeface="Lato"/>
                <a:cs typeface="Lato"/>
                <a:sym typeface="Lato"/>
              </a:rPr>
              <a:t>.</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Dalam inspeksi, semua tipe data saat ini adalah objek</a:t>
            </a:r>
            <a:r>
              <a:rPr lang="en-US" sz="2399">
                <a:solidFill>
                  <a:srgbClr val="000000"/>
                </a:solidFill>
                <a:latin typeface="Courier New"/>
                <a:ea typeface="Courier New"/>
                <a:cs typeface="Courier New"/>
                <a:sym typeface="Courier New"/>
              </a:rPr>
              <a:t> dtype</a:t>
            </a:r>
            <a:r>
              <a:rPr lang="en-US" sz="2399">
                <a:solidFill>
                  <a:srgbClr val="000000"/>
                </a:solidFill>
                <a:latin typeface="Lato"/>
                <a:ea typeface="Lato"/>
                <a:cs typeface="Lato"/>
                <a:sym typeface="Lato"/>
              </a:rPr>
              <a:t> yang analog dengan </a:t>
            </a:r>
            <a:r>
              <a:rPr lang="en-US" sz="2399">
                <a:solidFill>
                  <a:srgbClr val="000000"/>
                </a:solidFill>
                <a:latin typeface="Courier New"/>
                <a:ea typeface="Courier New"/>
                <a:cs typeface="Courier New"/>
                <a:sym typeface="Courier New"/>
              </a:rPr>
              <a:t>str</a:t>
            </a:r>
            <a:r>
              <a:rPr lang="en-US" sz="2399">
                <a:solidFill>
                  <a:srgbClr val="000000"/>
                </a:solidFill>
                <a:latin typeface="Lato"/>
                <a:ea typeface="Lato"/>
                <a:cs typeface="Lato"/>
                <a:sym typeface="Lato"/>
              </a:rPr>
              <a:t> di native Python</a:t>
            </a:r>
            <a:endParaRPr/>
          </a:p>
          <a:p>
            <a:pPr>
              <a:spcBef>
                <a:spcPts val="0"/>
              </a:spcBef>
              <a:spcAft>
                <a:spcPts val="0"/>
              </a:spcAft>
            </a:pPr>
            <a:endParaRPr sz="2399">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3"/>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Merapihkan </a:t>
            </a:r>
            <a:r>
              <a:rPr lang="en-US" sz="3466" i="1">
                <a:solidFill>
                  <a:srgbClr val="000000"/>
                </a:solidFill>
                <a:latin typeface="Lato Black"/>
                <a:ea typeface="Lato Black"/>
                <a:cs typeface="Lato Black"/>
                <a:sym typeface="Lato Black"/>
              </a:rPr>
              <a:t>Fields</a:t>
            </a:r>
            <a:r>
              <a:rPr lang="en-US" sz="3466">
                <a:solidFill>
                  <a:srgbClr val="000000"/>
                </a:solidFill>
                <a:latin typeface="Lato Black"/>
                <a:ea typeface="Lato Black"/>
                <a:cs typeface="Lato Black"/>
                <a:sym typeface="Lato Black"/>
              </a:rPr>
              <a:t> dalam Data </a:t>
            </a:r>
            <a:endParaRPr/>
          </a:p>
        </p:txBody>
      </p:sp>
      <p:sp>
        <p:nvSpPr>
          <p:cNvPr id="626" name="Google Shape;626;p73"/>
          <p:cNvSpPr txBox="1"/>
          <p:nvPr/>
        </p:nvSpPr>
        <p:spPr>
          <a:xfrm>
            <a:off x="416620" y="153622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Cara ini dilakukan sebagai rangkuman saat setiap field tidak dapat dirapihkan sebagai data numerik atau data kategorik dan data yang digunakan cukup “kotor” atau “berantakan”. </a:t>
            </a:r>
            <a:endParaRPr/>
          </a:p>
        </p:txBody>
      </p:sp>
      <p:pic>
        <p:nvPicPr>
          <p:cNvPr id="627" name="Google Shape;627;p73"/>
          <p:cNvPicPr preferRelativeResize="0"/>
          <p:nvPr/>
        </p:nvPicPr>
        <p:blipFill rotWithShape="1">
          <a:blip r:embed="rId3">
            <a:alphaModFix/>
          </a:blip>
          <a:srcRect/>
          <a:stretch/>
        </p:blipFill>
        <p:spPr>
          <a:xfrm>
            <a:off x="1108556" y="3131700"/>
            <a:ext cx="3457566" cy="13605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74"/>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Merapihkan </a:t>
            </a:r>
            <a:r>
              <a:rPr lang="en-US" sz="3466" i="1">
                <a:solidFill>
                  <a:srgbClr val="000000"/>
                </a:solidFill>
                <a:latin typeface="Lato Black"/>
                <a:ea typeface="Lato Black"/>
                <a:cs typeface="Lato Black"/>
                <a:sym typeface="Lato Black"/>
              </a:rPr>
              <a:t>Fields</a:t>
            </a:r>
            <a:r>
              <a:rPr lang="en-US" sz="3466">
                <a:solidFill>
                  <a:srgbClr val="000000"/>
                </a:solidFill>
                <a:latin typeface="Lato Black"/>
                <a:ea typeface="Lato Black"/>
                <a:cs typeface="Lato Black"/>
                <a:sym typeface="Lato Black"/>
              </a:rPr>
              <a:t> dalam Data </a:t>
            </a:r>
            <a:endParaRPr/>
          </a:p>
        </p:txBody>
      </p:sp>
      <p:sp>
        <p:nvSpPr>
          <p:cNvPr id="633" name="Google Shape;633;p74"/>
          <p:cNvSpPr txBox="1"/>
          <p:nvPr/>
        </p:nvSpPr>
        <p:spPr>
          <a:xfrm>
            <a:off x="1881" y="1290768"/>
            <a:ext cx="6200086" cy="4553795"/>
          </a:xfrm>
          <a:prstGeom prst="rect">
            <a:avLst/>
          </a:prstGeom>
          <a:noFill/>
          <a:ln>
            <a:noFill/>
          </a:ln>
        </p:spPr>
        <p:txBody>
          <a:bodyPr spcFirstLastPara="1" wrap="square" lIns="121862" tIns="121862" rIns="121862" bIns="121862" anchor="t" anchorCtr="0">
            <a:noAutofit/>
          </a:bodyPr>
          <a:lstStyle/>
          <a:p>
            <a:pPr marL="609402" indent="-421079">
              <a:lnSpc>
                <a:spcPct val="115000"/>
              </a:lnSpc>
              <a:spcBef>
                <a:spcPts val="0"/>
              </a:spcBef>
              <a:spcAft>
                <a:spcPts val="0"/>
              </a:spcAft>
              <a:buClr>
                <a:srgbClr val="000000"/>
              </a:buClr>
              <a:buSzPts val="1600"/>
            </a:pPr>
            <a:endParaRPr sz="2133">
              <a:solidFill>
                <a:srgbClr val="595959"/>
              </a:solidFill>
              <a:latin typeface="Arial"/>
              <a:ea typeface="Arial"/>
              <a:cs typeface="Arial"/>
              <a:sym typeface="Arial"/>
            </a:endParaRPr>
          </a:p>
          <a:p>
            <a:pPr marL="609402" indent="-421079">
              <a:lnSpc>
                <a:spcPct val="115000"/>
              </a:lnSpc>
              <a:spcBef>
                <a:spcPts val="0"/>
              </a:spcBef>
              <a:spcAft>
                <a:spcPts val="0"/>
              </a:spcAft>
              <a:buClr>
                <a:srgbClr val="595959"/>
              </a:buClr>
              <a:buSzPts val="1395"/>
              <a:buFont typeface="Arial"/>
              <a:buChar char="●"/>
            </a:pPr>
            <a:r>
              <a:rPr lang="en-US" sz="1999">
                <a:solidFill>
                  <a:srgbClr val="000000"/>
                </a:solidFill>
                <a:latin typeface="Lato"/>
                <a:ea typeface="Lato"/>
                <a:cs typeface="Lato"/>
                <a:sym typeface="Lato"/>
              </a:rPr>
              <a:t>Satu kolom yang masuk akal untuk menerapkan nilai numerik adalah tanggal publikasi sehingga kita dapat melakukan perhitungan di awal:</a:t>
            </a:r>
            <a:endParaRPr/>
          </a:p>
          <a:p>
            <a:pPr marL="609402" indent="-421079">
              <a:lnSpc>
                <a:spcPct val="115000"/>
              </a:lnSpc>
              <a:spcBef>
                <a:spcPts val="0"/>
              </a:spcBef>
              <a:spcAft>
                <a:spcPts val="0"/>
              </a:spcAft>
              <a:buClr>
                <a:srgbClr val="000000"/>
              </a:buClr>
              <a:buSzPts val="1600"/>
            </a:pPr>
            <a:endParaRPr sz="2133">
              <a:solidFill>
                <a:srgbClr val="000000"/>
              </a:solidFill>
              <a:latin typeface="Lato"/>
              <a:ea typeface="Lato"/>
              <a:cs typeface="Lato"/>
              <a:sym typeface="Lato"/>
            </a:endParaRPr>
          </a:p>
          <a:p>
            <a:pPr marL="609402" indent="-421079">
              <a:lnSpc>
                <a:spcPct val="115000"/>
              </a:lnSpc>
              <a:spcBef>
                <a:spcPts val="0"/>
              </a:spcBef>
              <a:spcAft>
                <a:spcPts val="0"/>
              </a:spcAft>
              <a:buClr>
                <a:srgbClr val="595959"/>
              </a:buClr>
              <a:buSzPts val="1392"/>
              <a:buFont typeface="Arial"/>
              <a:buChar char="●"/>
            </a:pPr>
            <a:r>
              <a:rPr lang="en-US" sz="2133">
                <a:solidFill>
                  <a:srgbClr val="000000"/>
                </a:solidFill>
                <a:latin typeface="Lato"/>
                <a:ea typeface="Lato"/>
                <a:cs typeface="Lato"/>
                <a:sym typeface="Lato"/>
              </a:rPr>
              <a:t>Buku tertentu hanya memiliki satu tanggal publikasi. Oleh karena itu perlu dilakukan hal berikut:</a:t>
            </a:r>
            <a:endParaRPr/>
          </a:p>
          <a:p>
            <a:pPr marL="1218804" lvl="1" indent="-406268">
              <a:lnSpc>
                <a:spcPct val="115000"/>
              </a:lnSpc>
              <a:spcBef>
                <a:spcPts val="0"/>
              </a:spcBef>
              <a:spcAft>
                <a:spcPts val="0"/>
              </a:spcAft>
              <a:buClr>
                <a:srgbClr val="595959"/>
              </a:buClr>
              <a:buSzPts val="1190"/>
              <a:buFont typeface="Arial"/>
              <a:buChar char="○"/>
            </a:pPr>
            <a:r>
              <a:rPr lang="en-US" sz="1866">
                <a:solidFill>
                  <a:srgbClr val="000000"/>
                </a:solidFill>
                <a:latin typeface="Lato"/>
                <a:ea typeface="Lato"/>
                <a:cs typeface="Lato"/>
                <a:sym typeface="Lato"/>
              </a:rPr>
              <a:t>Hilangkan tanggal lain dalam kurung siku, </a:t>
            </a:r>
            <a:r>
              <a:rPr lang="en-US" sz="1866">
                <a:solidFill>
                  <a:srgbClr val="000000"/>
                </a:solidFill>
                <a:latin typeface="Courier New"/>
                <a:ea typeface="Courier New"/>
                <a:cs typeface="Courier New"/>
                <a:sym typeface="Courier New"/>
              </a:rPr>
              <a:t>1879[1878]</a:t>
            </a:r>
            <a:endParaRPr/>
          </a:p>
          <a:p>
            <a:pPr marL="1218804" lvl="1" indent="-406268">
              <a:lnSpc>
                <a:spcPct val="115000"/>
              </a:lnSpc>
              <a:spcBef>
                <a:spcPts val="0"/>
              </a:spcBef>
              <a:spcAft>
                <a:spcPts val="0"/>
              </a:spcAft>
              <a:buClr>
                <a:srgbClr val="595959"/>
              </a:buClr>
              <a:buSzPts val="1190"/>
              <a:buFont typeface="Arial"/>
              <a:buChar char="○"/>
            </a:pPr>
            <a:r>
              <a:rPr lang="en-US" sz="1866">
                <a:solidFill>
                  <a:srgbClr val="000000"/>
                </a:solidFill>
                <a:latin typeface="Lato"/>
                <a:ea typeface="Lato"/>
                <a:cs typeface="Lato"/>
                <a:sym typeface="Lato"/>
              </a:rPr>
              <a:t>Konversi rentang tanggal ke “</a:t>
            </a:r>
            <a:r>
              <a:rPr lang="en-US" sz="1866">
                <a:solidFill>
                  <a:srgbClr val="000000"/>
                </a:solidFill>
                <a:latin typeface="Courier New"/>
                <a:ea typeface="Courier New"/>
                <a:cs typeface="Courier New"/>
                <a:sym typeface="Courier New"/>
              </a:rPr>
              <a:t>start date</a:t>
            </a:r>
            <a:r>
              <a:rPr lang="en-US" sz="1866">
                <a:solidFill>
                  <a:srgbClr val="000000"/>
                </a:solidFill>
                <a:latin typeface="Lato"/>
                <a:ea typeface="Lato"/>
                <a:cs typeface="Lato"/>
                <a:sym typeface="Lato"/>
              </a:rPr>
              <a:t>”, </a:t>
            </a:r>
            <a:r>
              <a:rPr lang="en-US" sz="1866">
                <a:solidFill>
                  <a:srgbClr val="000000"/>
                </a:solidFill>
                <a:latin typeface="Courier New"/>
                <a:ea typeface="Courier New"/>
                <a:cs typeface="Courier New"/>
                <a:sym typeface="Courier New"/>
              </a:rPr>
              <a:t>1860-63; 1839, 38-54</a:t>
            </a:r>
            <a:endParaRPr/>
          </a:p>
          <a:p>
            <a:pPr marL="1218804" lvl="1" indent="-406268">
              <a:lnSpc>
                <a:spcPct val="115000"/>
              </a:lnSpc>
              <a:spcBef>
                <a:spcPts val="0"/>
              </a:spcBef>
              <a:spcAft>
                <a:spcPts val="0"/>
              </a:spcAft>
              <a:buClr>
                <a:srgbClr val="595959"/>
              </a:buClr>
              <a:buSzPts val="1190"/>
              <a:buFont typeface="Arial"/>
              <a:buChar char="○"/>
            </a:pPr>
            <a:r>
              <a:rPr lang="en-US" sz="1866">
                <a:solidFill>
                  <a:srgbClr val="000000"/>
                </a:solidFill>
                <a:latin typeface="Lato"/>
                <a:ea typeface="Lato"/>
                <a:cs typeface="Lato"/>
                <a:sym typeface="Lato"/>
              </a:rPr>
              <a:t>Hilangkan tanggal yang tidak jelas dan gantikan dengan </a:t>
            </a:r>
            <a:r>
              <a:rPr lang="en-US" sz="1866">
                <a:solidFill>
                  <a:srgbClr val="000000"/>
                </a:solidFill>
                <a:latin typeface="Courier New"/>
                <a:ea typeface="Courier New"/>
                <a:cs typeface="Courier New"/>
                <a:sym typeface="Courier New"/>
              </a:rPr>
              <a:t>NaN</a:t>
            </a:r>
            <a:r>
              <a:rPr lang="en-US" sz="1866">
                <a:solidFill>
                  <a:srgbClr val="000000"/>
                </a:solidFill>
                <a:latin typeface="Lato"/>
                <a:ea typeface="Lato"/>
                <a:cs typeface="Lato"/>
                <a:sym typeface="Lato"/>
              </a:rPr>
              <a:t> NumPy, [1879?] -&gt; </a:t>
            </a:r>
            <a:r>
              <a:rPr lang="en-US" sz="1866">
                <a:solidFill>
                  <a:srgbClr val="000000"/>
                </a:solidFill>
                <a:latin typeface="Courier New"/>
                <a:ea typeface="Courier New"/>
                <a:cs typeface="Courier New"/>
                <a:sym typeface="Courier New"/>
              </a:rPr>
              <a:t>NaN</a:t>
            </a:r>
            <a:endParaRPr/>
          </a:p>
          <a:p>
            <a:pPr marL="1218804" lvl="1" indent="-406268">
              <a:lnSpc>
                <a:spcPct val="115000"/>
              </a:lnSpc>
              <a:spcBef>
                <a:spcPts val="0"/>
              </a:spcBef>
              <a:spcAft>
                <a:spcPts val="0"/>
              </a:spcAft>
              <a:buClr>
                <a:srgbClr val="595959"/>
              </a:buClr>
              <a:buSzPts val="1190"/>
              <a:buFont typeface="Arial"/>
              <a:buChar char="○"/>
            </a:pPr>
            <a:r>
              <a:rPr lang="en-US" sz="1866">
                <a:solidFill>
                  <a:srgbClr val="000000"/>
                </a:solidFill>
                <a:latin typeface="Lato"/>
                <a:ea typeface="Lato"/>
                <a:cs typeface="Lato"/>
                <a:sym typeface="Lato"/>
              </a:rPr>
              <a:t>Konversi string nan ke nilai NaN  NumPy</a:t>
            </a:r>
            <a:endParaRPr/>
          </a:p>
        </p:txBody>
      </p:sp>
      <p:pic>
        <p:nvPicPr>
          <p:cNvPr id="634" name="Google Shape;634;p74"/>
          <p:cNvPicPr preferRelativeResize="0"/>
          <p:nvPr/>
        </p:nvPicPr>
        <p:blipFill rotWithShape="1">
          <a:blip r:embed="rId3">
            <a:alphaModFix/>
          </a:blip>
          <a:srcRect/>
          <a:stretch/>
        </p:blipFill>
        <p:spPr>
          <a:xfrm>
            <a:off x="6373197" y="1639910"/>
            <a:ext cx="5008603" cy="3243848"/>
          </a:xfrm>
          <a:prstGeom prst="rect">
            <a:avLst/>
          </a:prstGeom>
          <a:noFill/>
          <a:ln>
            <a:noFill/>
          </a:ln>
        </p:spPr>
      </p:pic>
      <p:sp>
        <p:nvSpPr>
          <p:cNvPr id="635" name="Google Shape;635;p74"/>
          <p:cNvSpPr txBox="1"/>
          <p:nvPr/>
        </p:nvSpPr>
        <p:spPr>
          <a:xfrm>
            <a:off x="5943647" y="4993792"/>
            <a:ext cx="4464622" cy="1705002"/>
          </a:xfrm>
          <a:prstGeom prst="rect">
            <a:avLst/>
          </a:prstGeom>
          <a:noFill/>
          <a:ln w="12600" cap="flat" cmpd="sng">
            <a:solidFill>
              <a:srgbClr val="4285F4"/>
            </a:solidFill>
            <a:prstDash val="solid"/>
            <a:miter lim="800000"/>
            <a:headEnd type="none" w="sm" len="sm"/>
            <a:tailEnd type="none" w="sm" len="sm"/>
          </a:ln>
        </p:spPr>
        <p:txBody>
          <a:bodyPr spcFirstLastPara="1" wrap="square" lIns="119963" tIns="62381" rIns="119963" bIns="62381" anchor="t" anchorCtr="0">
            <a:spAutoFit/>
          </a:bodyPr>
          <a:lstStyle/>
          <a:p>
            <a:pPr>
              <a:spcBef>
                <a:spcPts val="0"/>
              </a:spcBef>
              <a:spcAft>
                <a:spcPts val="0"/>
              </a:spcAft>
              <a:buClr>
                <a:srgbClr val="000000"/>
              </a:buClr>
              <a:buSzPts val="1100"/>
            </a:pPr>
            <a:r>
              <a:rPr lang="en-US" sz="1466">
                <a:solidFill>
                  <a:srgbClr val="000000"/>
                </a:solidFill>
                <a:latin typeface="Courier New"/>
                <a:ea typeface="Courier New"/>
                <a:cs typeface="Courier New"/>
                <a:sym typeface="Courier New"/>
              </a:rPr>
              <a:t>df.loc[1905:, ‘Nama Field’]:</a:t>
            </a:r>
            <a:r>
              <a:rPr lang="en-US" sz="1466" i="1">
                <a:solidFill>
                  <a:srgbClr val="000000"/>
                </a:solidFill>
                <a:latin typeface="Courier New"/>
                <a:ea typeface="Courier New"/>
                <a:cs typeface="Courier New"/>
                <a:sym typeface="Courier New"/>
              </a:rPr>
              <a:t> </a:t>
            </a:r>
            <a:r>
              <a:rPr lang="en-US" sz="1466">
                <a:solidFill>
                  <a:srgbClr val="000000"/>
                </a:solidFill>
                <a:latin typeface="Lato"/>
                <a:ea typeface="Lato"/>
                <a:cs typeface="Lato"/>
                <a:sym typeface="Lato"/>
              </a:rPr>
              <a:t>digunakan untuk mengakses index mulai dari index 1905 dengan output hanya pada field tanggal publikasi</a:t>
            </a:r>
            <a:endParaRPr/>
          </a:p>
          <a:p>
            <a:pPr>
              <a:spcBef>
                <a:spcPts val="0"/>
              </a:spcBef>
              <a:spcAft>
                <a:spcPts val="0"/>
              </a:spcAft>
              <a:buClr>
                <a:srgbClr val="000000"/>
              </a:buClr>
              <a:buSzPts val="1100"/>
            </a:pPr>
            <a:endParaRPr sz="1466">
              <a:solidFill>
                <a:srgbClr val="000000"/>
              </a:solidFill>
              <a:latin typeface="Lato"/>
              <a:ea typeface="Lato"/>
              <a:cs typeface="Lato"/>
              <a:sym typeface="Lato"/>
            </a:endParaRPr>
          </a:p>
          <a:p>
            <a:pPr>
              <a:spcBef>
                <a:spcPts val="0"/>
              </a:spcBef>
              <a:spcAft>
                <a:spcPts val="0"/>
              </a:spcAft>
              <a:buClr>
                <a:srgbClr val="000000"/>
              </a:buClr>
              <a:buSzPts val="1100"/>
            </a:pPr>
            <a:r>
              <a:rPr lang="en-US" sz="1466">
                <a:solidFill>
                  <a:srgbClr val="000000"/>
                </a:solidFill>
                <a:latin typeface="Courier New"/>
                <a:ea typeface="Courier New"/>
                <a:cs typeface="Courier New"/>
                <a:sym typeface="Courier New"/>
              </a:rPr>
              <a:t>.head(10):</a:t>
            </a:r>
            <a:r>
              <a:rPr lang="en-US" sz="1466" i="1">
                <a:solidFill>
                  <a:srgbClr val="000000"/>
                </a:solidFill>
                <a:latin typeface="Courier New"/>
                <a:ea typeface="Courier New"/>
                <a:cs typeface="Courier New"/>
                <a:sym typeface="Courier New"/>
              </a:rPr>
              <a:t> </a:t>
            </a:r>
            <a:r>
              <a:rPr lang="en-US" sz="1466">
                <a:solidFill>
                  <a:srgbClr val="000000"/>
                </a:solidFill>
                <a:latin typeface="Lato"/>
                <a:ea typeface="Lato"/>
                <a:cs typeface="Lato"/>
                <a:sym typeface="Lato"/>
              </a:rPr>
              <a:t>function untuk menampilkan baris awal dataFrame dengan parameter hingga index ke 10 atau 10 baris data</a:t>
            </a:r>
            <a:endParaRPr/>
          </a:p>
        </p:txBody>
      </p:sp>
      <p:cxnSp>
        <p:nvCxnSpPr>
          <p:cNvPr id="636" name="Google Shape;636;p74"/>
          <p:cNvCxnSpPr/>
          <p:nvPr/>
        </p:nvCxnSpPr>
        <p:spPr>
          <a:xfrm flipH="1">
            <a:off x="10408502" y="2126593"/>
            <a:ext cx="973300" cy="3711654"/>
          </a:xfrm>
          <a:prstGeom prst="straightConnector1">
            <a:avLst/>
          </a:prstGeom>
          <a:noFill/>
          <a:ln w="9525" cap="flat" cmpd="sng">
            <a:solidFill>
              <a:srgbClr val="3C81F3"/>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75"/>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Merapihkan </a:t>
            </a:r>
            <a:r>
              <a:rPr lang="en-US" sz="3466" i="1">
                <a:solidFill>
                  <a:srgbClr val="000000"/>
                </a:solidFill>
                <a:latin typeface="Lato Black"/>
                <a:ea typeface="Lato Black"/>
                <a:cs typeface="Lato Black"/>
                <a:sym typeface="Lato Black"/>
              </a:rPr>
              <a:t>Fields</a:t>
            </a:r>
            <a:r>
              <a:rPr lang="en-US" sz="3466">
                <a:solidFill>
                  <a:srgbClr val="000000"/>
                </a:solidFill>
                <a:latin typeface="Lato Black"/>
                <a:ea typeface="Lato Black"/>
                <a:cs typeface="Lato Black"/>
                <a:sym typeface="Lato Black"/>
              </a:rPr>
              <a:t> dalam Data </a:t>
            </a:r>
            <a:endParaRPr/>
          </a:p>
        </p:txBody>
      </p:sp>
      <p:sp>
        <p:nvSpPr>
          <p:cNvPr id="642" name="Google Shape;642;p75"/>
          <p:cNvSpPr txBox="1"/>
          <p:nvPr/>
        </p:nvSpPr>
        <p:spPr>
          <a:xfrm>
            <a:off x="416620" y="153622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Mensintesis pola-pola ini, manfaatkan ekspresi reguler (Regex) tunggal untuk mengekstrak tahun publikasi.</a:t>
            </a:r>
            <a:endParaRPr/>
          </a:p>
          <a:p>
            <a:pPr marL="609402" indent="-457051">
              <a:lnSpc>
                <a:spcPct val="115000"/>
              </a:lnSpc>
              <a:spcBef>
                <a:spcPts val="0"/>
              </a:spcBef>
              <a:spcAft>
                <a:spcPts val="0"/>
              </a:spcAft>
              <a:buClr>
                <a:srgbClr val="000000"/>
              </a:buClr>
              <a:buSzPts val="1800"/>
            </a:pPr>
            <a:endParaRPr sz="2399">
              <a:solidFill>
                <a:srgbClr val="000000"/>
              </a:solidFill>
              <a:latin typeface="Lato"/>
              <a:ea typeface="Lato"/>
              <a:cs typeface="Lato"/>
              <a:sym typeface="Lato"/>
            </a:endParaRPr>
          </a:p>
          <a:p>
            <a:pPr marL="609402" indent="-457051">
              <a:lnSpc>
                <a:spcPct val="115000"/>
              </a:lnSpc>
              <a:spcBef>
                <a:spcPts val="0"/>
              </a:spcBef>
              <a:spcAft>
                <a:spcPts val="0"/>
              </a:spcAft>
              <a:buClr>
                <a:srgbClr val="000000"/>
              </a:buClr>
              <a:buSzPts val="1800"/>
            </a:pPr>
            <a:endParaRPr sz="2399">
              <a:solidFill>
                <a:srgbClr val="000000"/>
              </a:solidFill>
              <a:latin typeface="Lato"/>
              <a:ea typeface="Lato"/>
              <a:cs typeface="Lato"/>
              <a:sym typeface="Lato"/>
            </a:endParaRPr>
          </a:p>
          <a:p>
            <a:pPr marL="609402" indent="-457051">
              <a:lnSpc>
                <a:spcPct val="115000"/>
              </a:lnSpc>
              <a:spcBef>
                <a:spcPts val="0"/>
              </a:spcBef>
              <a:spcAft>
                <a:spcPts val="0"/>
              </a:spcAft>
              <a:buClr>
                <a:srgbClr val="000000"/>
              </a:buClr>
              <a:buSzPts val="1800"/>
            </a:pPr>
            <a:endParaRPr sz="2399">
              <a:solidFill>
                <a:srgbClr val="000000"/>
              </a:solidFill>
              <a:latin typeface="Lato"/>
              <a:ea typeface="Lato"/>
              <a:cs typeface="Lato"/>
              <a:sym typeface="Lato"/>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perintah </a:t>
            </a:r>
            <a:r>
              <a:rPr lang="en-US" sz="2399">
                <a:solidFill>
                  <a:srgbClr val="000000"/>
                </a:solidFill>
                <a:latin typeface="Courier New"/>
                <a:ea typeface="Courier New"/>
                <a:cs typeface="Courier New"/>
                <a:sym typeface="Courier New"/>
              </a:rPr>
              <a:t>\d </a:t>
            </a:r>
            <a:r>
              <a:rPr lang="en-US" sz="2399">
                <a:solidFill>
                  <a:srgbClr val="000000"/>
                </a:solidFill>
                <a:latin typeface="Lato"/>
                <a:ea typeface="Lato"/>
                <a:cs typeface="Lato"/>
                <a:sym typeface="Lato"/>
              </a:rPr>
              <a:t>mewakili sebarang digit  dan</a:t>
            </a:r>
            <a:r>
              <a:rPr lang="en-US" sz="2399">
                <a:solidFill>
                  <a:srgbClr val="000000"/>
                </a:solidFill>
                <a:latin typeface="Courier New"/>
                <a:ea typeface="Courier New"/>
                <a:cs typeface="Courier New"/>
                <a:sym typeface="Courier New"/>
              </a:rPr>
              <a:t> {4}</a:t>
            </a:r>
            <a:r>
              <a:rPr lang="en-US" sz="2399">
                <a:solidFill>
                  <a:srgbClr val="000000"/>
                </a:solidFill>
                <a:latin typeface="Lato"/>
                <a:ea typeface="Lato"/>
                <a:cs typeface="Lato"/>
                <a:sym typeface="Lato"/>
              </a:rPr>
              <a:t> mengulangi aturan (rule) sebanyak empat kali. Kararakter</a:t>
            </a:r>
            <a:r>
              <a:rPr lang="en-US" sz="2399">
                <a:solidFill>
                  <a:srgbClr val="000000"/>
                </a:solidFill>
                <a:latin typeface="Courier New"/>
                <a:ea typeface="Courier New"/>
                <a:cs typeface="Courier New"/>
                <a:sym typeface="Courier New"/>
              </a:rPr>
              <a:t> ^</a:t>
            </a:r>
            <a:r>
              <a:rPr lang="en-US" sz="2399">
                <a:solidFill>
                  <a:srgbClr val="000000"/>
                </a:solidFill>
                <a:latin typeface="Lato"/>
                <a:ea typeface="Lato"/>
                <a:cs typeface="Lato"/>
                <a:sym typeface="Lato"/>
              </a:rPr>
              <a:t> sesuai dengan awal string, dan tanda dalam kurung</a:t>
            </a:r>
            <a:r>
              <a:rPr lang="en-US" sz="2399">
                <a:solidFill>
                  <a:srgbClr val="000000"/>
                </a:solidFill>
                <a:latin typeface="Courier New"/>
                <a:ea typeface="Courier New"/>
                <a:cs typeface="Courier New"/>
                <a:sym typeface="Courier New"/>
              </a:rPr>
              <a:t> ()</a:t>
            </a:r>
            <a:r>
              <a:rPr lang="en-US" sz="2399">
                <a:solidFill>
                  <a:srgbClr val="000000"/>
                </a:solidFill>
                <a:latin typeface="Lato"/>
                <a:ea typeface="Lato"/>
                <a:cs typeface="Lato"/>
                <a:sym typeface="Lato"/>
              </a:rPr>
              <a:t> menunjukkan </a:t>
            </a:r>
            <a:r>
              <a:rPr lang="en-US" sz="2399" i="1">
                <a:solidFill>
                  <a:srgbClr val="000000"/>
                </a:solidFill>
                <a:latin typeface="Lato"/>
                <a:ea typeface="Lato"/>
                <a:cs typeface="Lato"/>
                <a:sym typeface="Lato"/>
              </a:rPr>
              <a:t>capturing group</a:t>
            </a:r>
            <a:r>
              <a:rPr lang="en-US" sz="2399">
                <a:solidFill>
                  <a:srgbClr val="000000"/>
                </a:solidFill>
                <a:latin typeface="Lato"/>
                <a:ea typeface="Lato"/>
                <a:cs typeface="Lato"/>
                <a:sym typeface="Lato"/>
              </a:rPr>
              <a:t> yang memberikan sinyal ke Pandas bahwa akan dilakukan ekstraksi bagian Regex tersebut. </a:t>
            </a:r>
            <a:endParaRPr/>
          </a:p>
          <a:p>
            <a:pPr>
              <a:spcBef>
                <a:spcPts val="0"/>
              </a:spcBef>
              <a:spcAft>
                <a:spcPts val="0"/>
              </a:spcAft>
            </a:pPr>
            <a:endParaRPr sz="2399">
              <a:solidFill>
                <a:srgbClr val="000000"/>
              </a:solidFill>
              <a:latin typeface="Lato"/>
              <a:ea typeface="Lato"/>
              <a:cs typeface="Lato"/>
              <a:sym typeface="Lato"/>
            </a:endParaRPr>
          </a:p>
        </p:txBody>
      </p:sp>
      <p:pic>
        <p:nvPicPr>
          <p:cNvPr id="643" name="Google Shape;643;p75"/>
          <p:cNvPicPr preferRelativeResize="0"/>
          <p:nvPr/>
        </p:nvPicPr>
        <p:blipFill rotWithShape="1">
          <a:blip r:embed="rId3">
            <a:alphaModFix/>
          </a:blip>
          <a:srcRect/>
          <a:stretch/>
        </p:blipFill>
        <p:spPr>
          <a:xfrm>
            <a:off x="2352771" y="2784674"/>
            <a:ext cx="5922721" cy="6432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dirty="0"/>
              <a:t>Pertemuan </a:t>
            </a:r>
            <a:r>
              <a:rPr lang="en-US" sz="2800" dirty="0"/>
              <a:t>7</a:t>
            </a:r>
            <a:endParaRPr lang="id-ID" sz="2800" dirty="0"/>
          </a:p>
        </p:txBody>
      </p:sp>
      <p:sp>
        <p:nvSpPr>
          <p:cNvPr id="6" name="Subtitle 4"/>
          <p:cNvSpPr>
            <a:spLocks noGrp="1"/>
          </p:cNvSpPr>
          <p:nvPr>
            <p:ph type="title"/>
          </p:nvPr>
        </p:nvSpPr>
        <p:spPr>
          <a:xfrm>
            <a:off x="963084" y="4406901"/>
            <a:ext cx="10677532" cy="1362075"/>
          </a:xfrm>
        </p:spPr>
        <p:txBody>
          <a:bodyPr/>
          <a:lstStyle/>
          <a:p>
            <a:r>
              <a:rPr lang="en-US" b="1" dirty="0">
                <a:solidFill>
                  <a:srgbClr val="FF0000"/>
                </a:solidFill>
              </a:rPr>
              <a:t>HANDS-ON:</a:t>
            </a:r>
            <a:r>
              <a:rPr lang="en-US" b="1" dirty="0">
                <a:solidFill>
                  <a:schemeClr val="tx1"/>
                </a:solidFill>
              </a:rPr>
              <a:t> PEMBERSIHAN DATA</a:t>
            </a:r>
            <a:endParaRPr lang="id-ID" b="1" dirty="0">
              <a:solidFill>
                <a:schemeClr val="tx1"/>
              </a:solidFill>
            </a:endParaRPr>
          </a:p>
        </p:txBody>
      </p:sp>
    </p:spTree>
    <p:extLst>
      <p:ext uri="{BB962C8B-B14F-4D97-AF65-F5344CB8AC3E}">
        <p14:creationId xmlns:p14="http://schemas.microsoft.com/office/powerpoint/2010/main" val="129770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pic>
        <p:nvPicPr>
          <p:cNvPr id="648" name="Google Shape;648;p76"/>
          <p:cNvPicPr preferRelativeResize="0"/>
          <p:nvPr/>
        </p:nvPicPr>
        <p:blipFill rotWithShape="1">
          <a:blip r:embed="rId3">
            <a:alphaModFix/>
          </a:blip>
          <a:srcRect/>
          <a:stretch/>
        </p:blipFill>
        <p:spPr>
          <a:xfrm>
            <a:off x="2551677" y="1984821"/>
            <a:ext cx="7387004" cy="3743227"/>
          </a:xfrm>
          <a:prstGeom prst="rect">
            <a:avLst/>
          </a:prstGeom>
          <a:noFill/>
          <a:ln>
            <a:noFill/>
          </a:ln>
        </p:spPr>
      </p:pic>
      <p:sp>
        <p:nvSpPr>
          <p:cNvPr id="649" name="Google Shape;649;p76"/>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Regex di Pandas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77"/>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Merapihkan </a:t>
            </a:r>
            <a:r>
              <a:rPr lang="en-US" sz="3466" i="1">
                <a:solidFill>
                  <a:srgbClr val="000000"/>
                </a:solidFill>
                <a:latin typeface="Lato Black"/>
                <a:ea typeface="Lato Black"/>
                <a:cs typeface="Lato Black"/>
                <a:sym typeface="Lato Black"/>
              </a:rPr>
              <a:t>Fields</a:t>
            </a:r>
            <a:r>
              <a:rPr lang="en-US" sz="3466">
                <a:solidFill>
                  <a:srgbClr val="000000"/>
                </a:solidFill>
                <a:latin typeface="Lato Black"/>
                <a:ea typeface="Lato Black"/>
                <a:cs typeface="Lato Black"/>
                <a:sym typeface="Lato Black"/>
              </a:rPr>
              <a:t> dalam Data </a:t>
            </a:r>
            <a:endParaRPr/>
          </a:p>
        </p:txBody>
      </p:sp>
      <p:sp>
        <p:nvSpPr>
          <p:cNvPr id="655" name="Google Shape;655;p77"/>
          <p:cNvSpPr txBox="1"/>
          <p:nvPr/>
        </p:nvSpPr>
        <p:spPr>
          <a:xfrm>
            <a:off x="416620" y="153622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Coba jalankan regex di dataset</a:t>
            </a:r>
            <a:endParaRPr/>
          </a:p>
          <a:p>
            <a:pPr marL="609402" indent="-457051">
              <a:lnSpc>
                <a:spcPct val="115000"/>
              </a:lnSpc>
              <a:spcBef>
                <a:spcPts val="0"/>
              </a:spcBef>
              <a:spcAft>
                <a:spcPts val="0"/>
              </a:spcAft>
              <a:buClr>
                <a:srgbClr val="000000"/>
              </a:buClr>
              <a:buSzPts val="1800"/>
            </a:pPr>
            <a:endParaRPr sz="2399">
              <a:solidFill>
                <a:srgbClr val="595959"/>
              </a:solidFill>
              <a:latin typeface="Lato"/>
              <a:ea typeface="Lato"/>
              <a:cs typeface="Lato"/>
              <a:sym typeface="Lato"/>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a:spcBef>
                <a:spcPts val="0"/>
              </a:spcBef>
              <a:spcAft>
                <a:spcPts val="0"/>
              </a:spcAft>
            </a:pPr>
            <a:endParaRPr sz="2399">
              <a:solidFill>
                <a:srgbClr val="595959"/>
              </a:solidFill>
              <a:latin typeface="Arial"/>
              <a:ea typeface="Arial"/>
              <a:cs typeface="Arial"/>
              <a:sym typeface="Arial"/>
            </a:endParaRPr>
          </a:p>
        </p:txBody>
      </p:sp>
      <p:pic>
        <p:nvPicPr>
          <p:cNvPr id="656" name="Google Shape;656;p77"/>
          <p:cNvPicPr preferRelativeResize="0"/>
          <p:nvPr/>
        </p:nvPicPr>
        <p:blipFill rotWithShape="1">
          <a:blip r:embed="rId3">
            <a:alphaModFix/>
          </a:blip>
          <a:srcRect/>
          <a:stretch/>
        </p:blipFill>
        <p:spPr>
          <a:xfrm>
            <a:off x="822894" y="5135564"/>
            <a:ext cx="4365335" cy="710981"/>
          </a:xfrm>
          <a:prstGeom prst="rect">
            <a:avLst/>
          </a:prstGeom>
          <a:noFill/>
          <a:ln>
            <a:noFill/>
          </a:ln>
        </p:spPr>
      </p:pic>
      <p:pic>
        <p:nvPicPr>
          <p:cNvPr id="657" name="Google Shape;657;p77"/>
          <p:cNvPicPr preferRelativeResize="0"/>
          <p:nvPr/>
        </p:nvPicPr>
        <p:blipFill rotWithShape="1">
          <a:blip r:embed="rId4">
            <a:alphaModFix/>
          </a:blip>
          <a:srcRect/>
          <a:stretch/>
        </p:blipFill>
        <p:spPr>
          <a:xfrm>
            <a:off x="822895" y="2733890"/>
            <a:ext cx="6665443" cy="2221814"/>
          </a:xfrm>
          <a:prstGeom prst="rect">
            <a:avLst/>
          </a:prstGeom>
          <a:noFill/>
          <a:ln>
            <a:noFill/>
          </a:ln>
        </p:spPr>
      </p:pic>
      <p:sp>
        <p:nvSpPr>
          <p:cNvPr id="658" name="Google Shape;658;p77"/>
          <p:cNvSpPr txBox="1"/>
          <p:nvPr/>
        </p:nvSpPr>
        <p:spPr>
          <a:xfrm>
            <a:off x="6751964" y="4141038"/>
            <a:ext cx="4464622" cy="2156152"/>
          </a:xfrm>
          <a:prstGeom prst="rect">
            <a:avLst/>
          </a:prstGeom>
          <a:noFill/>
          <a:ln w="12600" cap="flat" cmpd="sng">
            <a:solidFill>
              <a:srgbClr val="4285F4"/>
            </a:solidFill>
            <a:prstDash val="solid"/>
            <a:miter lim="800000"/>
            <a:headEnd type="none" w="sm" len="sm"/>
            <a:tailEnd type="none" w="sm" len="sm"/>
          </a:ln>
        </p:spPr>
        <p:txBody>
          <a:bodyPr spcFirstLastPara="1" wrap="square" lIns="119963" tIns="62381" rIns="119963" bIns="62381" anchor="t" anchorCtr="0">
            <a:spAutoFit/>
          </a:bodyPr>
          <a:lstStyle/>
          <a:p>
            <a:pPr>
              <a:spcBef>
                <a:spcPts val="0"/>
              </a:spcBef>
              <a:spcAft>
                <a:spcPts val="0"/>
              </a:spcAft>
              <a:buClr>
                <a:srgbClr val="333333"/>
              </a:buClr>
              <a:buSzPts val="1100"/>
            </a:pPr>
            <a:r>
              <a:rPr lang="en-US" sz="1466">
                <a:solidFill>
                  <a:srgbClr val="333333"/>
                </a:solidFill>
                <a:latin typeface="Lato"/>
                <a:ea typeface="Lato"/>
                <a:cs typeface="Lato"/>
                <a:sym typeface="Lato"/>
              </a:rPr>
              <a:t>Mengekstrak data untuk setiap string subjek hasil tangkapan variabel regex dari kolom </a:t>
            </a:r>
            <a:r>
              <a:rPr lang="en-US" sz="1466">
                <a:solidFill>
                  <a:srgbClr val="333333"/>
                </a:solidFill>
                <a:latin typeface="Courier New"/>
                <a:ea typeface="Courier New"/>
                <a:cs typeface="Courier New"/>
                <a:sym typeface="Courier New"/>
              </a:rPr>
              <a:t>Date of Publication </a:t>
            </a:r>
            <a:endParaRPr/>
          </a:p>
          <a:p>
            <a:pPr>
              <a:spcBef>
                <a:spcPts val="0"/>
              </a:spcBef>
              <a:spcAft>
                <a:spcPts val="0"/>
              </a:spcAft>
              <a:buClr>
                <a:srgbClr val="000000"/>
              </a:buClr>
              <a:buSzPts val="1100"/>
            </a:pPr>
            <a:endParaRPr sz="1466">
              <a:solidFill>
                <a:srgbClr val="333333"/>
              </a:solidFill>
              <a:latin typeface="Lato"/>
              <a:ea typeface="Lato"/>
              <a:cs typeface="Lato"/>
              <a:sym typeface="Lato"/>
            </a:endParaRPr>
          </a:p>
          <a:p>
            <a:pPr>
              <a:spcBef>
                <a:spcPts val="0"/>
              </a:spcBef>
              <a:spcAft>
                <a:spcPts val="0"/>
              </a:spcAft>
              <a:buClr>
                <a:srgbClr val="333333"/>
              </a:buClr>
              <a:buSzPts val="1100"/>
            </a:pPr>
            <a:r>
              <a:rPr lang="en-US" sz="1466">
                <a:solidFill>
                  <a:srgbClr val="333333"/>
                </a:solidFill>
                <a:latin typeface="Courier New"/>
                <a:ea typeface="Courier New"/>
                <a:cs typeface="Courier New"/>
                <a:sym typeface="Courier New"/>
              </a:rPr>
              <a:t>expand=False</a:t>
            </a:r>
            <a:r>
              <a:rPr lang="en-US" sz="1466" i="1">
                <a:solidFill>
                  <a:srgbClr val="333333"/>
                </a:solidFill>
                <a:latin typeface="Lato"/>
                <a:ea typeface="Lato"/>
                <a:cs typeface="Lato"/>
                <a:sym typeface="Lato"/>
              </a:rPr>
              <a:t>: </a:t>
            </a:r>
            <a:r>
              <a:rPr lang="en-US" sz="1466">
                <a:solidFill>
                  <a:srgbClr val="333333"/>
                </a:solidFill>
                <a:latin typeface="Lato"/>
                <a:ea typeface="Lato"/>
                <a:cs typeface="Lato"/>
                <a:sym typeface="Lato"/>
              </a:rPr>
              <a:t>Jika Benar, kembalikan DataFrame dengan satu kolom per grup tangkapan. Jika Salah, kembalikan Seri/Indeks jika ada satu grup tangkapan atau DataFrame jika ada beberapa grup tangkapan.</a:t>
            </a:r>
            <a:endParaRPr/>
          </a:p>
        </p:txBody>
      </p:sp>
      <p:cxnSp>
        <p:nvCxnSpPr>
          <p:cNvPr id="659" name="Google Shape;659;p77"/>
          <p:cNvCxnSpPr/>
          <p:nvPr/>
        </p:nvCxnSpPr>
        <p:spPr>
          <a:xfrm>
            <a:off x="7488337" y="2981462"/>
            <a:ext cx="1495938" cy="1159642"/>
          </a:xfrm>
          <a:prstGeom prst="straightConnector1">
            <a:avLst/>
          </a:prstGeom>
          <a:noFill/>
          <a:ln w="9525" cap="flat" cmpd="sng">
            <a:solidFill>
              <a:srgbClr val="3C81F3"/>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8"/>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Merapihkan </a:t>
            </a:r>
            <a:r>
              <a:rPr lang="en-US" sz="3466" i="1">
                <a:solidFill>
                  <a:srgbClr val="000000"/>
                </a:solidFill>
                <a:latin typeface="Lato Black"/>
                <a:ea typeface="Lato Black"/>
                <a:cs typeface="Lato Black"/>
                <a:sym typeface="Lato Black"/>
              </a:rPr>
              <a:t>Fields</a:t>
            </a:r>
            <a:r>
              <a:rPr lang="en-US" sz="3466">
                <a:solidFill>
                  <a:srgbClr val="000000"/>
                </a:solidFill>
                <a:latin typeface="Lato Black"/>
                <a:ea typeface="Lato Black"/>
                <a:cs typeface="Lato Black"/>
                <a:sym typeface="Lato Black"/>
              </a:rPr>
              <a:t> dalam Data </a:t>
            </a:r>
            <a:endParaRPr/>
          </a:p>
        </p:txBody>
      </p:sp>
      <p:sp>
        <p:nvSpPr>
          <p:cNvPr id="665" name="Google Shape;665;p78"/>
          <p:cNvSpPr txBox="1"/>
          <p:nvPr/>
        </p:nvSpPr>
        <p:spPr>
          <a:xfrm>
            <a:off x="416620" y="153622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Secara teknis, kolom tsb masih memiliki</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dtype = object</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namun dengan mudah kita dapatkan versi numeriknya dengan perintah</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pd.to_numeric</a:t>
            </a:r>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Ini menghasilkan sekitar 1/10 nilai yang hilang, cost yang cukup kecil dampaknya untuk saat ini karena dapat melakukan perhitungan pada nilai valid yang tersisa:</a:t>
            </a:r>
            <a:endParaRPr/>
          </a:p>
        </p:txBody>
      </p:sp>
      <p:pic>
        <p:nvPicPr>
          <p:cNvPr id="666" name="Google Shape;666;p78"/>
          <p:cNvPicPr preferRelativeResize="0"/>
          <p:nvPr/>
        </p:nvPicPr>
        <p:blipFill rotWithShape="1">
          <a:blip r:embed="rId3">
            <a:alphaModFix/>
          </a:blip>
          <a:srcRect/>
          <a:stretch/>
        </p:blipFill>
        <p:spPr>
          <a:xfrm>
            <a:off x="3709137" y="2932795"/>
            <a:ext cx="4773727" cy="990294"/>
          </a:xfrm>
          <a:prstGeom prst="rect">
            <a:avLst/>
          </a:prstGeom>
          <a:noFill/>
          <a:ln>
            <a:noFill/>
          </a:ln>
        </p:spPr>
      </p:pic>
      <p:pic>
        <p:nvPicPr>
          <p:cNvPr id="667" name="Google Shape;667;p78"/>
          <p:cNvPicPr preferRelativeResize="0"/>
          <p:nvPr/>
        </p:nvPicPr>
        <p:blipFill rotWithShape="1">
          <a:blip r:embed="rId4">
            <a:alphaModFix/>
          </a:blip>
          <a:srcRect/>
          <a:stretch/>
        </p:blipFill>
        <p:spPr>
          <a:xfrm>
            <a:off x="4204284" y="5319658"/>
            <a:ext cx="4951472" cy="990294"/>
          </a:xfrm>
          <a:prstGeom prst="rect">
            <a:avLst/>
          </a:prstGeom>
          <a:noFill/>
          <a:ln>
            <a:noFill/>
          </a:ln>
        </p:spPr>
      </p:pic>
      <p:sp>
        <p:nvSpPr>
          <p:cNvPr id="668" name="Google Shape;668;p78"/>
          <p:cNvSpPr/>
          <p:nvPr/>
        </p:nvSpPr>
        <p:spPr>
          <a:xfrm>
            <a:off x="4204284" y="5823269"/>
            <a:ext cx="1895815" cy="323900"/>
          </a:xfrm>
          <a:prstGeom prst="rect">
            <a:avLst/>
          </a:prstGeom>
          <a:noFill/>
          <a:ln w="25550" cap="flat" cmpd="sng">
            <a:solidFill>
              <a:srgbClr val="FF0000"/>
            </a:solidFill>
            <a:prstDash val="solid"/>
            <a:round/>
            <a:headEnd type="none" w="sm" len="sm"/>
            <a:tailEnd type="none" w="sm" len="sm"/>
          </a:ln>
        </p:spPr>
        <p:txBody>
          <a:bodyPr spcFirstLastPara="1" wrap="square" lIns="121862" tIns="60915" rIns="121862" bIns="60915" anchor="ctr" anchorCtr="0">
            <a:noAutofit/>
          </a:bodyPr>
          <a:lstStyle/>
          <a:p>
            <a:pPr>
              <a:spcBef>
                <a:spcPts val="0"/>
              </a:spcBef>
              <a:spcAft>
                <a:spcPts val="0"/>
              </a:spcAft>
            </a:pPr>
            <a:endParaRPr sz="1866">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79"/>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Membersihkan Kolom dengan Kombinasi metode </a:t>
            </a:r>
            <a:r>
              <a:rPr lang="en-US" sz="3466">
                <a:solidFill>
                  <a:srgbClr val="000000"/>
                </a:solidFill>
                <a:latin typeface="Courier New"/>
                <a:ea typeface="Courier New"/>
                <a:cs typeface="Courier New"/>
                <a:sym typeface="Courier New"/>
              </a:rPr>
              <a:t>str</a:t>
            </a:r>
            <a:r>
              <a:rPr lang="en-US" sz="3466">
                <a:solidFill>
                  <a:srgbClr val="000000"/>
                </a:solidFill>
                <a:latin typeface="Lato Black"/>
                <a:ea typeface="Lato Black"/>
                <a:cs typeface="Lato Black"/>
                <a:sym typeface="Lato Black"/>
              </a:rPr>
              <a:t> dengan NumPy </a:t>
            </a:r>
            <a:endParaRPr/>
          </a:p>
        </p:txBody>
      </p:sp>
      <p:sp>
        <p:nvSpPr>
          <p:cNvPr id="674" name="Google Shape;674;p79"/>
          <p:cNvSpPr txBox="1"/>
          <p:nvPr/>
        </p:nvSpPr>
        <p:spPr>
          <a:xfrm>
            <a:off x="416620" y="2041952"/>
            <a:ext cx="11356495" cy="4047951"/>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Slide sebelumnya dibahas penggunaan</a:t>
            </a:r>
            <a:r>
              <a:rPr lang="en-US" sz="2399">
                <a:solidFill>
                  <a:srgbClr val="000000"/>
                </a:solidFill>
                <a:latin typeface="Arial"/>
                <a:ea typeface="Arial"/>
                <a:cs typeface="Arial"/>
                <a:sym typeface="Arial"/>
              </a:rPr>
              <a:t> </a:t>
            </a:r>
            <a:r>
              <a:rPr lang="en-US" sz="2399">
                <a:solidFill>
                  <a:srgbClr val="000000"/>
                </a:solidFill>
                <a:latin typeface="Courier New"/>
                <a:ea typeface="Courier New"/>
                <a:cs typeface="Courier New"/>
                <a:sym typeface="Courier New"/>
              </a:rPr>
              <a:t>df['Date of Publication'].str</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Atribut ini adalah cara akses cepat operasi string di Pandas yang menyerupai operasi pada native Python atau mengkompilasi regex seperti</a:t>
            </a:r>
            <a:r>
              <a:rPr lang="en-US" sz="2399">
                <a:solidFill>
                  <a:srgbClr val="000000"/>
                </a:solidFill>
                <a:latin typeface="Courier New"/>
                <a:ea typeface="Courier New"/>
                <a:cs typeface="Courier New"/>
                <a:sym typeface="Courier New"/>
              </a:rPr>
              <a:t> .split()</a:t>
            </a:r>
            <a:r>
              <a:rPr lang="en-US" sz="2399">
                <a:solidFill>
                  <a:srgbClr val="000000"/>
                </a:solidFill>
                <a:latin typeface="Arial"/>
                <a:ea typeface="Arial"/>
                <a:cs typeface="Arial"/>
                <a:sym typeface="Arial"/>
              </a:rPr>
              <a:t>, </a:t>
            </a:r>
            <a:r>
              <a:rPr lang="en-US" sz="2399">
                <a:solidFill>
                  <a:srgbClr val="000000"/>
                </a:solidFill>
                <a:latin typeface="Courier New"/>
                <a:ea typeface="Courier New"/>
                <a:cs typeface="Courier New"/>
                <a:sym typeface="Courier New"/>
              </a:rPr>
              <a:t>.replace()</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dan</a:t>
            </a:r>
            <a:r>
              <a:rPr lang="en-US" sz="2399">
                <a:solidFill>
                  <a:srgbClr val="000000"/>
                </a:solidFill>
                <a:latin typeface="Arial"/>
                <a:ea typeface="Arial"/>
                <a:cs typeface="Arial"/>
                <a:sym typeface="Arial"/>
              </a:rPr>
              <a:t> </a:t>
            </a:r>
            <a:r>
              <a:rPr lang="en-US" sz="2399">
                <a:solidFill>
                  <a:srgbClr val="000000"/>
                </a:solidFill>
                <a:latin typeface="Courier New"/>
                <a:ea typeface="Courier New"/>
                <a:cs typeface="Courier New"/>
                <a:sym typeface="Courier New"/>
              </a:rPr>
              <a:t>.capitalize()</a:t>
            </a:r>
            <a:r>
              <a:rPr lang="en-US" sz="2399">
                <a:solidFill>
                  <a:srgbClr val="000000"/>
                </a:solidFill>
                <a:latin typeface="Arial"/>
                <a:ea typeface="Arial"/>
                <a:cs typeface="Arial"/>
                <a:sym typeface="Arial"/>
              </a:rPr>
              <a:t>.</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Utk membersihkan field</a:t>
            </a:r>
            <a:r>
              <a:rPr lang="en-US" sz="2399">
                <a:solidFill>
                  <a:srgbClr val="000000"/>
                </a:solidFill>
                <a:latin typeface="Arial"/>
                <a:ea typeface="Arial"/>
                <a:cs typeface="Arial"/>
                <a:sym typeface="Arial"/>
              </a:rPr>
              <a:t> </a:t>
            </a:r>
            <a:r>
              <a:rPr lang="en-US" sz="2399">
                <a:solidFill>
                  <a:srgbClr val="000000"/>
                </a:solidFill>
                <a:latin typeface="Courier New"/>
                <a:ea typeface="Courier New"/>
                <a:cs typeface="Courier New"/>
                <a:sym typeface="Courier New"/>
              </a:rPr>
              <a:t>Place of Publication</a:t>
            </a:r>
            <a:r>
              <a:rPr lang="en-US" sz="2399">
                <a:solidFill>
                  <a:srgbClr val="000000"/>
                </a:solidFill>
                <a:latin typeface="Lato"/>
                <a:ea typeface="Lato"/>
                <a:cs typeface="Lato"/>
                <a:sym typeface="Lato"/>
              </a:rPr>
              <a:t>, kombinasikan metode</a:t>
            </a:r>
            <a:r>
              <a:rPr lang="en-US" sz="2399">
                <a:solidFill>
                  <a:srgbClr val="000000"/>
                </a:solidFill>
                <a:latin typeface="Arial"/>
                <a:ea typeface="Arial"/>
                <a:cs typeface="Arial"/>
                <a:sym typeface="Arial"/>
              </a:rPr>
              <a:t> </a:t>
            </a:r>
            <a:r>
              <a:rPr lang="en-US" sz="2399">
                <a:solidFill>
                  <a:srgbClr val="000000"/>
                </a:solidFill>
                <a:latin typeface="Courier New"/>
                <a:ea typeface="Courier New"/>
                <a:cs typeface="Courier New"/>
                <a:sym typeface="Courier New"/>
              </a:rPr>
              <a:t>str</a:t>
            </a:r>
            <a:r>
              <a:rPr lang="en-US" sz="2399">
                <a:solidFill>
                  <a:srgbClr val="000000"/>
                </a:solidFill>
                <a:latin typeface="Arial"/>
                <a:ea typeface="Arial"/>
                <a:cs typeface="Arial"/>
                <a:sym typeface="Arial"/>
              </a:rPr>
              <a:t> d</a:t>
            </a:r>
            <a:r>
              <a:rPr lang="en-US" sz="2399">
                <a:solidFill>
                  <a:srgbClr val="000000"/>
                </a:solidFill>
                <a:latin typeface="Lato"/>
                <a:ea typeface="Lato"/>
                <a:cs typeface="Lato"/>
                <a:sym typeface="Lato"/>
              </a:rPr>
              <a:t>i Panda dengan fungsi</a:t>
            </a:r>
            <a:r>
              <a:rPr lang="en-US" sz="2399">
                <a:solidFill>
                  <a:srgbClr val="000000"/>
                </a:solidFill>
                <a:latin typeface="Arial"/>
                <a:ea typeface="Arial"/>
                <a:cs typeface="Arial"/>
                <a:sym typeface="Arial"/>
              </a:rPr>
              <a:t> </a:t>
            </a:r>
            <a:r>
              <a:rPr lang="en-US" sz="2399">
                <a:solidFill>
                  <a:srgbClr val="000000"/>
                </a:solidFill>
                <a:latin typeface="Courier New"/>
                <a:ea typeface="Courier New"/>
                <a:cs typeface="Courier New"/>
                <a:sym typeface="Courier New"/>
              </a:rPr>
              <a:t>np.where</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di NumPy yang mirip dengan bentuk vektor dari makro</a:t>
            </a:r>
            <a:r>
              <a:rPr lang="en-US" sz="2399">
                <a:solidFill>
                  <a:srgbClr val="000000"/>
                </a:solidFill>
                <a:latin typeface="Arial"/>
                <a:ea typeface="Arial"/>
                <a:cs typeface="Arial"/>
                <a:sym typeface="Arial"/>
              </a:rPr>
              <a:t> </a:t>
            </a:r>
            <a:r>
              <a:rPr lang="en-US" sz="2399">
                <a:solidFill>
                  <a:srgbClr val="000000"/>
                </a:solidFill>
                <a:latin typeface="Courier New"/>
                <a:ea typeface="Courier New"/>
                <a:cs typeface="Courier New"/>
                <a:sym typeface="Courier New"/>
              </a:rPr>
              <a:t>IF() </a:t>
            </a:r>
            <a:r>
              <a:rPr lang="en-US" sz="2399">
                <a:solidFill>
                  <a:srgbClr val="000000"/>
                </a:solidFill>
                <a:latin typeface="Lato"/>
                <a:ea typeface="Lato"/>
                <a:cs typeface="Lato"/>
                <a:sym typeface="Lato"/>
              </a:rPr>
              <a:t>di Excell, dengan sintak berikut:</a:t>
            </a:r>
            <a:endParaRPr/>
          </a:p>
        </p:txBody>
      </p:sp>
      <p:pic>
        <p:nvPicPr>
          <p:cNvPr id="675" name="Google Shape;675;p79"/>
          <p:cNvPicPr preferRelativeResize="0"/>
          <p:nvPr/>
        </p:nvPicPr>
        <p:blipFill rotWithShape="1">
          <a:blip r:embed="rId3">
            <a:alphaModFix/>
          </a:blip>
          <a:srcRect/>
          <a:stretch/>
        </p:blipFill>
        <p:spPr>
          <a:xfrm>
            <a:off x="3158974" y="5474126"/>
            <a:ext cx="5630711" cy="90565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80"/>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Membersihkan Kolom dengan Kombinasi metode </a:t>
            </a:r>
            <a:r>
              <a:rPr lang="en-US" sz="3466">
                <a:solidFill>
                  <a:srgbClr val="000000"/>
                </a:solidFill>
                <a:latin typeface="Courier New"/>
                <a:ea typeface="Courier New"/>
                <a:cs typeface="Courier New"/>
                <a:sym typeface="Courier New"/>
              </a:rPr>
              <a:t>str</a:t>
            </a:r>
            <a:r>
              <a:rPr lang="en-US" sz="3466">
                <a:solidFill>
                  <a:srgbClr val="000000"/>
                </a:solidFill>
                <a:latin typeface="Lato Black"/>
                <a:ea typeface="Lato Black"/>
                <a:cs typeface="Lato Black"/>
                <a:sym typeface="Lato Black"/>
              </a:rPr>
              <a:t> dengan NumPy </a:t>
            </a:r>
            <a:br>
              <a:rPr lang="en-US" sz="3466">
                <a:solidFill>
                  <a:srgbClr val="000000"/>
                </a:solidFill>
                <a:latin typeface="Lato Black"/>
                <a:ea typeface="Lato Black"/>
                <a:cs typeface="Lato Black"/>
                <a:sym typeface="Lato Black"/>
              </a:rPr>
            </a:br>
            <a:endParaRPr/>
          </a:p>
        </p:txBody>
      </p:sp>
      <p:sp>
        <p:nvSpPr>
          <p:cNvPr id="681" name="Google Shape;681;p80"/>
          <p:cNvSpPr txBox="1"/>
          <p:nvPr/>
        </p:nvSpPr>
        <p:spPr>
          <a:xfrm>
            <a:off x="416620" y="2204886"/>
            <a:ext cx="11356495" cy="3885201"/>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Candara"/>
                <a:ea typeface="Candara"/>
                <a:cs typeface="Candara"/>
                <a:sym typeface="Candara"/>
              </a:rPr>
              <a:t>condition</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mirip dengan objek array atau Boolean .then adalah nilai yang digunakan jika</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condition</a:t>
            </a:r>
            <a:r>
              <a:rPr lang="en-US" sz="2399">
                <a:solidFill>
                  <a:srgbClr val="000000"/>
                </a:solidFill>
                <a:latin typeface="Lato"/>
                <a:ea typeface="Lato"/>
                <a:cs typeface="Lato"/>
                <a:sym typeface="Lato"/>
              </a:rPr>
              <a:t> mengevaluasi menjadi</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True</a:t>
            </a:r>
            <a:r>
              <a:rPr lang="en-US" sz="2399">
                <a:solidFill>
                  <a:srgbClr val="000000"/>
                </a:solidFill>
                <a:latin typeface="Lato"/>
                <a:ea typeface="Lato"/>
                <a:cs typeface="Lato"/>
                <a:sym typeface="Lato"/>
              </a:rPr>
              <a:t>, dan</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else</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untuk mengevaluasi nilai selainnya.</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Candara"/>
                <a:ea typeface="Candara"/>
                <a:cs typeface="Candara"/>
                <a:sym typeface="Candara"/>
              </a:rPr>
              <a:t>.where</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membawa tiap elemen dalam objek digunakan untuk</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condition</a:t>
            </a:r>
            <a:r>
              <a:rPr lang="en-US" sz="2399">
                <a:solidFill>
                  <a:srgbClr val="000000"/>
                </a:solidFill>
                <a:latin typeface="Arial"/>
                <a:ea typeface="Arial"/>
                <a:cs typeface="Arial"/>
                <a:sym typeface="Arial"/>
              </a:rPr>
              <a:t> d</a:t>
            </a:r>
            <a:r>
              <a:rPr lang="en-US" sz="2399">
                <a:solidFill>
                  <a:srgbClr val="000000"/>
                </a:solidFill>
                <a:latin typeface="Lato"/>
                <a:ea typeface="Lato"/>
                <a:cs typeface="Lato"/>
                <a:sym typeface="Lato"/>
              </a:rPr>
              <a:t>an memeriksa elemen tertentu menjadi</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True</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dalam konteks kondisi dan mengembalikan</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ndarray</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terdiri dari</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then</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atau</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else</a:t>
            </a:r>
            <a:r>
              <a:rPr lang="en-US" sz="2399">
                <a:solidFill>
                  <a:srgbClr val="000000"/>
                </a:solidFill>
                <a:latin typeface="Lato"/>
                <a:ea typeface="Lato"/>
                <a:cs typeface="Lato"/>
                <a:sym typeface="Lato"/>
              </a:rPr>
              <a:t>, tergantung pada prakteknya.</a:t>
            </a:r>
            <a:endParaRPr/>
          </a:p>
        </p:txBody>
      </p:sp>
      <p:pic>
        <p:nvPicPr>
          <p:cNvPr id="682" name="Google Shape;682;p80"/>
          <p:cNvPicPr preferRelativeResize="0"/>
          <p:nvPr/>
        </p:nvPicPr>
        <p:blipFill rotWithShape="1">
          <a:blip r:embed="rId3">
            <a:alphaModFix/>
          </a:blip>
          <a:srcRect/>
          <a:stretch/>
        </p:blipFill>
        <p:spPr>
          <a:xfrm>
            <a:off x="2771743" y="2010212"/>
            <a:ext cx="6039103" cy="971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81"/>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Membersihkan Kolom dengan Kombinasi metode </a:t>
            </a:r>
            <a:r>
              <a:rPr lang="en-US" sz="3466">
                <a:solidFill>
                  <a:srgbClr val="000000"/>
                </a:solidFill>
                <a:latin typeface="Courier New"/>
                <a:ea typeface="Courier New"/>
                <a:cs typeface="Courier New"/>
                <a:sym typeface="Courier New"/>
              </a:rPr>
              <a:t>str</a:t>
            </a:r>
            <a:r>
              <a:rPr lang="en-US" sz="3466">
                <a:solidFill>
                  <a:srgbClr val="000000"/>
                </a:solidFill>
                <a:latin typeface="Lato Black"/>
                <a:ea typeface="Lato Black"/>
                <a:cs typeface="Lato Black"/>
                <a:sym typeface="Lato Black"/>
              </a:rPr>
              <a:t> dengan NumPy</a:t>
            </a:r>
            <a:endParaRPr/>
          </a:p>
        </p:txBody>
      </p:sp>
      <p:sp>
        <p:nvSpPr>
          <p:cNvPr id="688" name="Google Shape;688;p81"/>
          <p:cNvSpPr txBox="1"/>
          <p:nvPr/>
        </p:nvSpPr>
        <p:spPr>
          <a:xfrm>
            <a:off x="416620" y="2175261"/>
            <a:ext cx="11356495" cy="3914792"/>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Dapat juga dituliskan dalam bersarang (nested) menjadi pernyataan </a:t>
            </a:r>
            <a:r>
              <a:rPr lang="en-US" sz="2399" i="1">
                <a:solidFill>
                  <a:srgbClr val="000000"/>
                </a:solidFill>
                <a:latin typeface="Lato"/>
                <a:ea typeface="Lato"/>
                <a:cs typeface="Lato"/>
                <a:sym typeface="Lato"/>
              </a:rPr>
              <a:t>If-Then</a:t>
            </a:r>
            <a:r>
              <a:rPr lang="en-US" sz="2399">
                <a:solidFill>
                  <a:srgbClr val="000000"/>
                </a:solidFill>
                <a:latin typeface="Lato"/>
                <a:ea typeface="Lato"/>
                <a:cs typeface="Lato"/>
                <a:sym typeface="Lato"/>
              </a:rPr>
              <a:t>, memungkinkan menghitung nilai berbasiskan kondisi berganda:</a:t>
            </a:r>
            <a:endParaRPr/>
          </a:p>
          <a:p>
            <a:pPr marL="609402" indent="-457051">
              <a:lnSpc>
                <a:spcPct val="115000"/>
              </a:lnSpc>
              <a:spcBef>
                <a:spcPts val="0"/>
              </a:spcBef>
              <a:spcAft>
                <a:spcPts val="0"/>
              </a:spcAft>
              <a:buClr>
                <a:srgbClr val="000000"/>
              </a:buClr>
              <a:buSzPts val="1800"/>
            </a:pPr>
            <a:endParaRPr sz="2399">
              <a:solidFill>
                <a:srgbClr val="000000"/>
              </a:solidFill>
              <a:latin typeface="Lato"/>
              <a:ea typeface="Lato"/>
              <a:cs typeface="Lato"/>
              <a:sym typeface="Lato"/>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Kemudian, dapat digunakan dua fungsi tsb untuk membersihkan field </a:t>
            </a:r>
            <a:r>
              <a:rPr lang="en-US" sz="2399">
                <a:solidFill>
                  <a:srgbClr val="000000"/>
                </a:solidFill>
                <a:latin typeface="Candara"/>
                <a:ea typeface="Candara"/>
                <a:cs typeface="Candara"/>
                <a:sym typeface="Candara"/>
              </a:rPr>
              <a:t>Place of Publication</a:t>
            </a:r>
            <a:r>
              <a:rPr lang="en-US" sz="2399">
                <a:solidFill>
                  <a:srgbClr val="000000"/>
                </a:solidFill>
                <a:latin typeface="Lato"/>
                <a:ea typeface="Lato"/>
                <a:cs typeface="Lato"/>
                <a:sym typeface="Lato"/>
              </a:rPr>
              <a:t> karena kolom tsb memiliki objek string. Berikut adalah isi dari kolom</a:t>
            </a:r>
            <a:r>
              <a:rPr lang="en-US" sz="2399">
                <a:solidFill>
                  <a:srgbClr val="000000"/>
                </a:solidFill>
                <a:latin typeface="Arial"/>
                <a:ea typeface="Arial"/>
                <a:cs typeface="Arial"/>
                <a:sym typeface="Arial"/>
              </a:rPr>
              <a:t>:</a:t>
            </a:r>
            <a:endParaRPr/>
          </a:p>
          <a:p>
            <a:pPr>
              <a:spcBef>
                <a:spcPts val="0"/>
              </a:spcBef>
              <a:spcAft>
                <a:spcPts val="0"/>
              </a:spcAft>
            </a:pPr>
            <a:endParaRPr sz="2399">
              <a:solidFill>
                <a:srgbClr val="000000"/>
              </a:solidFill>
              <a:latin typeface="Arial"/>
              <a:ea typeface="Arial"/>
              <a:cs typeface="Arial"/>
              <a:sym typeface="Arial"/>
            </a:endParaRPr>
          </a:p>
        </p:txBody>
      </p:sp>
      <p:pic>
        <p:nvPicPr>
          <p:cNvPr id="689" name="Google Shape;689;p81"/>
          <p:cNvPicPr preferRelativeResize="0"/>
          <p:nvPr/>
        </p:nvPicPr>
        <p:blipFill rotWithShape="1">
          <a:blip r:embed="rId3">
            <a:alphaModFix/>
          </a:blip>
          <a:srcRect/>
          <a:stretch/>
        </p:blipFill>
        <p:spPr>
          <a:xfrm>
            <a:off x="2310452" y="3193064"/>
            <a:ext cx="7761539" cy="13902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82"/>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Membersihkan Kolom dengan Kombinasi metode </a:t>
            </a:r>
            <a:r>
              <a:rPr lang="en-US" sz="3466">
                <a:solidFill>
                  <a:srgbClr val="000000"/>
                </a:solidFill>
                <a:latin typeface="Courier New"/>
                <a:ea typeface="Courier New"/>
                <a:cs typeface="Courier New"/>
                <a:sym typeface="Courier New"/>
              </a:rPr>
              <a:t>str</a:t>
            </a:r>
            <a:r>
              <a:rPr lang="en-US" sz="3466">
                <a:solidFill>
                  <a:srgbClr val="000000"/>
                </a:solidFill>
                <a:latin typeface="Lato Black"/>
                <a:ea typeface="Lato Black"/>
                <a:cs typeface="Lato Black"/>
                <a:sym typeface="Lato Black"/>
              </a:rPr>
              <a:t> dengan NumPy</a:t>
            </a:r>
            <a:endParaRPr/>
          </a:p>
        </p:txBody>
      </p:sp>
      <p:sp>
        <p:nvSpPr>
          <p:cNvPr id="695" name="Google Shape;695;p82"/>
          <p:cNvSpPr txBox="1"/>
          <p:nvPr/>
        </p:nvSpPr>
        <p:spPr>
          <a:xfrm>
            <a:off x="416620" y="2175261"/>
            <a:ext cx="11356495" cy="4329464"/>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595959"/>
              </a:solidFill>
              <a:latin typeface="Lato"/>
              <a:ea typeface="Lato"/>
              <a:cs typeface="Lato"/>
              <a:sym typeface="Lato"/>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Dilihat pada hasil di atas, field  </a:t>
            </a:r>
            <a:r>
              <a:rPr lang="en-US" sz="2399">
                <a:solidFill>
                  <a:srgbClr val="000000"/>
                </a:solidFill>
                <a:latin typeface="Candara"/>
                <a:ea typeface="Candara"/>
                <a:cs typeface="Candara"/>
                <a:sym typeface="Candara"/>
              </a:rPr>
              <a:t>place of publication</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masih ada informasi yang tidak penting. Jika dilihat lebih teliti, kasus ini untuk beberapa baris yang</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place of publication</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-nya di “London” dan “Oxford”</a:t>
            </a:r>
            <a:endParaRPr/>
          </a:p>
        </p:txBody>
      </p:sp>
      <p:pic>
        <p:nvPicPr>
          <p:cNvPr id="696" name="Google Shape;696;p82"/>
          <p:cNvPicPr preferRelativeResize="0"/>
          <p:nvPr/>
        </p:nvPicPr>
        <p:blipFill rotWithShape="1">
          <a:blip r:embed="rId3">
            <a:alphaModFix/>
          </a:blip>
          <a:srcRect/>
          <a:stretch/>
        </p:blipFill>
        <p:spPr>
          <a:xfrm>
            <a:off x="3120885" y="1936152"/>
            <a:ext cx="4367452" cy="298357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83"/>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Membersihkan Kolom dengan Kombinasi metode </a:t>
            </a:r>
            <a:r>
              <a:rPr lang="en-US" sz="3466">
                <a:solidFill>
                  <a:srgbClr val="000000"/>
                </a:solidFill>
                <a:latin typeface="Courier New"/>
                <a:ea typeface="Courier New"/>
                <a:cs typeface="Courier New"/>
                <a:sym typeface="Courier New"/>
              </a:rPr>
              <a:t>str</a:t>
            </a:r>
            <a:r>
              <a:rPr lang="en-US" sz="3466">
                <a:solidFill>
                  <a:srgbClr val="000000"/>
                </a:solidFill>
                <a:latin typeface="Lato Black"/>
                <a:ea typeface="Lato Black"/>
                <a:cs typeface="Lato Black"/>
                <a:sym typeface="Lato Black"/>
              </a:rPr>
              <a:t> dengan NumPy</a:t>
            </a:r>
            <a:endParaRPr/>
          </a:p>
        </p:txBody>
      </p:sp>
      <p:sp>
        <p:nvSpPr>
          <p:cNvPr id="702" name="Google Shape;702;p83"/>
          <p:cNvSpPr txBox="1"/>
          <p:nvPr/>
        </p:nvSpPr>
        <p:spPr>
          <a:xfrm>
            <a:off x="416620" y="1536225"/>
            <a:ext cx="5332354" cy="4553795"/>
          </a:xfrm>
          <a:prstGeom prst="rect">
            <a:avLst/>
          </a:prstGeom>
          <a:noFill/>
          <a:ln>
            <a:noFill/>
          </a:ln>
        </p:spPr>
        <p:txBody>
          <a:bodyPr spcFirstLastPara="1" wrap="square" lIns="121862" tIns="121862" rIns="121862" bIns="121862" anchor="t" anchorCtr="0">
            <a:noAutofit/>
          </a:bodyPr>
          <a:lstStyle/>
          <a:p>
            <a:pPr marL="609402" indent="-423196">
              <a:lnSpc>
                <a:spcPct val="115000"/>
              </a:lnSpc>
              <a:spcBef>
                <a:spcPts val="0"/>
              </a:spcBef>
              <a:spcAft>
                <a:spcPts val="0"/>
              </a:spcAft>
              <a:buClr>
                <a:srgbClr val="000000"/>
              </a:buClr>
              <a:buSzPts val="1400"/>
            </a:pPr>
            <a:endParaRPr sz="1866">
              <a:solidFill>
                <a:srgbClr val="595959"/>
              </a:solidFill>
              <a:latin typeface="Arial"/>
              <a:ea typeface="Arial"/>
              <a:cs typeface="Arial"/>
              <a:sym typeface="Arial"/>
            </a:endParaRPr>
          </a:p>
          <a:p>
            <a:pPr marL="609402" indent="-423196">
              <a:lnSpc>
                <a:spcPct val="115000"/>
              </a:lnSpc>
              <a:spcBef>
                <a:spcPts val="0"/>
              </a:spcBef>
              <a:spcAft>
                <a:spcPts val="0"/>
              </a:spcAft>
              <a:buClr>
                <a:srgbClr val="000000"/>
              </a:buClr>
              <a:buSzPts val="1400"/>
            </a:pPr>
            <a:endParaRPr sz="1866">
              <a:solidFill>
                <a:srgbClr val="595959"/>
              </a:solidFill>
              <a:latin typeface="Arial"/>
              <a:ea typeface="Arial"/>
              <a:cs typeface="Arial"/>
              <a:sym typeface="Arial"/>
            </a:endParaRPr>
          </a:p>
          <a:p>
            <a:pPr marL="609402" indent="-423196">
              <a:lnSpc>
                <a:spcPct val="115000"/>
              </a:lnSpc>
              <a:spcBef>
                <a:spcPts val="0"/>
              </a:spcBef>
              <a:spcAft>
                <a:spcPts val="0"/>
              </a:spcAft>
              <a:buClr>
                <a:srgbClr val="000000"/>
              </a:buClr>
              <a:buSzPts val="1400"/>
            </a:pPr>
            <a:endParaRPr sz="1866">
              <a:solidFill>
                <a:srgbClr val="595959"/>
              </a:solidFill>
              <a:latin typeface="Arial"/>
              <a:ea typeface="Arial"/>
              <a:cs typeface="Arial"/>
              <a:sym typeface="Arial"/>
            </a:endParaRPr>
          </a:p>
          <a:p>
            <a:pPr marL="609402" indent="-423196">
              <a:lnSpc>
                <a:spcPct val="115000"/>
              </a:lnSpc>
              <a:spcBef>
                <a:spcPts val="0"/>
              </a:spcBef>
              <a:spcAft>
                <a:spcPts val="0"/>
              </a:spcAft>
              <a:buClr>
                <a:srgbClr val="000000"/>
              </a:buClr>
              <a:buSzPts val="1400"/>
            </a:pPr>
            <a:endParaRPr sz="1866">
              <a:solidFill>
                <a:srgbClr val="595959"/>
              </a:solidFill>
              <a:latin typeface="Arial"/>
              <a:ea typeface="Arial"/>
              <a:cs typeface="Arial"/>
              <a:sym typeface="Arial"/>
            </a:endParaRPr>
          </a:p>
          <a:p>
            <a:pPr marL="609402" indent="-423196">
              <a:lnSpc>
                <a:spcPct val="115000"/>
              </a:lnSpc>
              <a:spcBef>
                <a:spcPts val="0"/>
              </a:spcBef>
              <a:spcAft>
                <a:spcPts val="0"/>
              </a:spcAft>
              <a:buClr>
                <a:srgbClr val="000000"/>
              </a:buClr>
              <a:buSzPts val="1400"/>
            </a:pPr>
            <a:endParaRPr sz="1866">
              <a:solidFill>
                <a:srgbClr val="595959"/>
              </a:solidFill>
              <a:latin typeface="Arial"/>
              <a:ea typeface="Arial"/>
              <a:cs typeface="Arial"/>
              <a:sym typeface="Arial"/>
            </a:endParaRPr>
          </a:p>
          <a:p>
            <a:pPr marL="609402" indent="-423196">
              <a:lnSpc>
                <a:spcPct val="115000"/>
              </a:lnSpc>
              <a:spcBef>
                <a:spcPts val="0"/>
              </a:spcBef>
              <a:spcAft>
                <a:spcPts val="0"/>
              </a:spcAft>
              <a:buClr>
                <a:srgbClr val="000000"/>
              </a:buClr>
              <a:buSzPts val="1400"/>
            </a:pPr>
            <a:endParaRPr sz="1866">
              <a:solidFill>
                <a:srgbClr val="595959"/>
              </a:solidFill>
              <a:latin typeface="Arial"/>
              <a:ea typeface="Arial"/>
              <a:cs typeface="Arial"/>
              <a:sym typeface="Arial"/>
            </a:endParaRPr>
          </a:p>
          <a:p>
            <a:pPr>
              <a:spcBef>
                <a:spcPts val="0"/>
              </a:spcBef>
              <a:spcAft>
                <a:spcPts val="0"/>
              </a:spcAft>
            </a:pPr>
            <a:endParaRPr sz="1866">
              <a:solidFill>
                <a:srgbClr val="595959"/>
              </a:solidFill>
              <a:latin typeface="Arial"/>
              <a:ea typeface="Arial"/>
              <a:cs typeface="Arial"/>
              <a:sym typeface="Arial"/>
            </a:endParaRPr>
          </a:p>
        </p:txBody>
      </p:sp>
      <p:sp>
        <p:nvSpPr>
          <p:cNvPr id="703" name="Google Shape;703;p83"/>
          <p:cNvSpPr txBox="1"/>
          <p:nvPr/>
        </p:nvSpPr>
        <p:spPr>
          <a:xfrm>
            <a:off x="6584799" y="1652605"/>
            <a:ext cx="5332354" cy="4553795"/>
          </a:xfrm>
          <a:prstGeom prst="rect">
            <a:avLst/>
          </a:prstGeom>
          <a:noFill/>
          <a:ln>
            <a:noFill/>
          </a:ln>
        </p:spPr>
        <p:txBody>
          <a:bodyPr spcFirstLastPara="1" wrap="square" lIns="121862" tIns="121862" rIns="121862" bIns="121862" anchor="t" anchorCtr="0">
            <a:noAutofit/>
          </a:bodyPr>
          <a:lstStyle/>
          <a:p>
            <a:pPr marL="609402"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Pada dua entri di samping, dua buku  diterbitkan di tempat yang sama (newcastle upon tyne) namun salah satunya memilik tanda hubung (-) </a:t>
            </a:r>
            <a:endParaRPr/>
          </a:p>
          <a:p>
            <a:pPr marL="609402"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Untuk membersihkan kolom ini dalam sekali jalan, gunakan </a:t>
            </a:r>
            <a:r>
              <a:rPr lang="en-US" sz="1866">
                <a:solidFill>
                  <a:srgbClr val="000000"/>
                </a:solidFill>
                <a:latin typeface="Courier New"/>
                <a:ea typeface="Courier New"/>
                <a:cs typeface="Courier New"/>
                <a:sym typeface="Courier New"/>
              </a:rPr>
              <a:t>str.contains()</a:t>
            </a:r>
            <a:r>
              <a:rPr lang="en-US" sz="1866">
                <a:solidFill>
                  <a:srgbClr val="000000"/>
                </a:solidFill>
                <a:latin typeface="Lato"/>
                <a:ea typeface="Lato"/>
                <a:cs typeface="Lato"/>
                <a:sym typeface="Lato"/>
              </a:rPr>
              <a:t>  untuk mendapatkan Boolean mask.</a:t>
            </a:r>
            <a:endParaRPr/>
          </a:p>
        </p:txBody>
      </p:sp>
      <p:pic>
        <p:nvPicPr>
          <p:cNvPr id="704" name="Google Shape;704;p83"/>
          <p:cNvPicPr preferRelativeResize="0"/>
          <p:nvPr/>
        </p:nvPicPr>
        <p:blipFill rotWithShape="1">
          <a:blip r:embed="rId3">
            <a:alphaModFix/>
          </a:blip>
          <a:srcRect/>
          <a:stretch/>
        </p:blipFill>
        <p:spPr>
          <a:xfrm>
            <a:off x="143653" y="2029256"/>
            <a:ext cx="6441145" cy="1955197"/>
          </a:xfrm>
          <a:prstGeom prst="rect">
            <a:avLst/>
          </a:prstGeom>
          <a:noFill/>
          <a:ln>
            <a:noFill/>
          </a:ln>
        </p:spPr>
      </p:pic>
      <p:pic>
        <p:nvPicPr>
          <p:cNvPr id="705" name="Google Shape;705;p83"/>
          <p:cNvPicPr preferRelativeResize="0"/>
          <p:nvPr/>
        </p:nvPicPr>
        <p:blipFill rotWithShape="1">
          <a:blip r:embed="rId4">
            <a:alphaModFix/>
          </a:blip>
          <a:srcRect/>
          <a:stretch/>
        </p:blipFill>
        <p:spPr>
          <a:xfrm>
            <a:off x="143653" y="4187591"/>
            <a:ext cx="6441145" cy="2018677"/>
          </a:xfrm>
          <a:prstGeom prst="rect">
            <a:avLst/>
          </a:prstGeom>
          <a:noFill/>
          <a:ln>
            <a:noFill/>
          </a:ln>
        </p:spPr>
      </p:pic>
      <p:pic>
        <p:nvPicPr>
          <p:cNvPr id="706" name="Google Shape;706;p83"/>
          <p:cNvPicPr preferRelativeResize="0"/>
          <p:nvPr/>
        </p:nvPicPr>
        <p:blipFill rotWithShape="1">
          <a:blip r:embed="rId5">
            <a:alphaModFix/>
          </a:blip>
          <a:srcRect/>
          <a:stretch/>
        </p:blipFill>
        <p:spPr>
          <a:xfrm>
            <a:off x="7200560" y="4147386"/>
            <a:ext cx="3516815" cy="24545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84"/>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Membersihkan Kolom dengan Kombinasi metode </a:t>
            </a:r>
            <a:r>
              <a:rPr lang="en-US" sz="3466">
                <a:solidFill>
                  <a:srgbClr val="000000"/>
                </a:solidFill>
                <a:latin typeface="Courier New"/>
                <a:ea typeface="Courier New"/>
                <a:cs typeface="Courier New"/>
                <a:sym typeface="Courier New"/>
              </a:rPr>
              <a:t>str</a:t>
            </a:r>
            <a:r>
              <a:rPr lang="en-US" sz="3466">
                <a:solidFill>
                  <a:srgbClr val="000000"/>
                </a:solidFill>
                <a:latin typeface="Lato Black"/>
                <a:ea typeface="Lato Black"/>
                <a:cs typeface="Lato Black"/>
                <a:sym typeface="Lato Black"/>
              </a:rPr>
              <a:t> dengan NumPy</a:t>
            </a:r>
            <a:endParaRPr/>
          </a:p>
        </p:txBody>
      </p:sp>
      <p:sp>
        <p:nvSpPr>
          <p:cNvPr id="712" name="Google Shape;712;p84"/>
          <p:cNvSpPr txBox="1"/>
          <p:nvPr/>
        </p:nvSpPr>
        <p:spPr>
          <a:xfrm>
            <a:off x="416620" y="1891716"/>
            <a:ext cx="11356495" cy="4693351"/>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Kombinasikan dengan </a:t>
            </a:r>
            <a:r>
              <a:rPr lang="en-US" sz="2399">
                <a:solidFill>
                  <a:srgbClr val="000000"/>
                </a:solidFill>
                <a:latin typeface="Courier New"/>
                <a:ea typeface="Courier New"/>
                <a:cs typeface="Courier New"/>
                <a:sym typeface="Courier New"/>
              </a:rPr>
              <a:t>np.where</a:t>
            </a:r>
            <a:r>
              <a:rPr lang="en-US" sz="2399">
                <a:solidFill>
                  <a:srgbClr val="000000"/>
                </a:solidFill>
                <a:latin typeface="Arial"/>
                <a:ea typeface="Arial"/>
                <a:cs typeface="Arial"/>
                <a:sym typeface="Arial"/>
              </a:rPr>
              <a:t>:</a:t>
            </a:r>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Di sini, fungsi</a:t>
            </a:r>
            <a:r>
              <a:rPr lang="en-US" sz="2399">
                <a:solidFill>
                  <a:srgbClr val="000000"/>
                </a:solidFill>
                <a:latin typeface="Arial"/>
                <a:ea typeface="Arial"/>
                <a:cs typeface="Arial"/>
                <a:sym typeface="Arial"/>
              </a:rPr>
              <a:t> </a:t>
            </a:r>
            <a:r>
              <a:rPr lang="en-US" sz="2399">
                <a:solidFill>
                  <a:srgbClr val="000000"/>
                </a:solidFill>
                <a:latin typeface="Courier New"/>
                <a:ea typeface="Courier New"/>
                <a:cs typeface="Courier New"/>
                <a:sym typeface="Courier New"/>
              </a:rPr>
              <a:t>np.where</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berbentuk struktur nested, dimana</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condition</a:t>
            </a:r>
            <a:r>
              <a:rPr lang="en-US" sz="2399">
                <a:solidFill>
                  <a:srgbClr val="000000"/>
                </a:solidFill>
                <a:latin typeface="Lato"/>
                <a:ea typeface="Lato"/>
                <a:cs typeface="Lato"/>
                <a:sym typeface="Lato"/>
              </a:rPr>
              <a:t> berbentuk</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Series</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dari Boolean dengan</a:t>
            </a:r>
            <a:r>
              <a:rPr lang="en-US" sz="2399">
                <a:solidFill>
                  <a:srgbClr val="000000"/>
                </a:solidFill>
                <a:latin typeface="Arial"/>
                <a:ea typeface="Arial"/>
                <a:cs typeface="Arial"/>
                <a:sym typeface="Arial"/>
              </a:rPr>
              <a:t> </a:t>
            </a:r>
            <a:r>
              <a:rPr lang="en-US" sz="2399">
                <a:solidFill>
                  <a:srgbClr val="000000"/>
                </a:solidFill>
                <a:latin typeface="Courier New"/>
                <a:ea typeface="Courier New"/>
                <a:cs typeface="Courier New"/>
                <a:sym typeface="Courier New"/>
              </a:rPr>
              <a:t>str.contains()</a:t>
            </a:r>
            <a:r>
              <a:rPr lang="en-US" sz="2399">
                <a:solidFill>
                  <a:srgbClr val="000000"/>
                </a:solidFill>
                <a:latin typeface="Arial"/>
                <a:ea typeface="Arial"/>
                <a:cs typeface="Arial"/>
                <a:sym typeface="Arial"/>
              </a:rPr>
              <a:t>.</a:t>
            </a:r>
            <a:r>
              <a:rPr lang="en-US" sz="2399">
                <a:solidFill>
                  <a:srgbClr val="000000"/>
                </a:solidFill>
                <a:latin typeface="Lato"/>
                <a:ea typeface="Lato"/>
                <a:cs typeface="Lato"/>
                <a:sym typeface="Lato"/>
              </a:rPr>
              <a:t> Metode</a:t>
            </a:r>
            <a:r>
              <a:rPr lang="en-US" sz="2399">
                <a:solidFill>
                  <a:srgbClr val="000000"/>
                </a:solidFill>
                <a:latin typeface="Arial"/>
                <a:ea typeface="Arial"/>
                <a:cs typeface="Arial"/>
                <a:sym typeface="Arial"/>
              </a:rPr>
              <a:t> </a:t>
            </a:r>
            <a:r>
              <a:rPr lang="en-US" sz="2399">
                <a:solidFill>
                  <a:srgbClr val="000000"/>
                </a:solidFill>
                <a:latin typeface="Courier New"/>
                <a:ea typeface="Courier New"/>
                <a:cs typeface="Courier New"/>
                <a:sym typeface="Courier New"/>
              </a:rPr>
              <a:t>contains()</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bekerja mirip dengan keyword</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in</a:t>
            </a:r>
            <a:r>
              <a:rPr lang="en-US" sz="2399">
                <a:solidFill>
                  <a:srgbClr val="000000"/>
                </a:solidFill>
                <a:latin typeface="Lato"/>
                <a:ea typeface="Lato"/>
                <a:cs typeface="Lato"/>
                <a:sym typeface="Lato"/>
              </a:rPr>
              <a:t> yang digunakan untuk mencari kejadian suatu entitas  dalam kondisi pengulangan iterasi (atau substring dalam suatu string) </a:t>
            </a:r>
            <a:endParaRPr/>
          </a:p>
        </p:txBody>
      </p:sp>
      <p:pic>
        <p:nvPicPr>
          <p:cNvPr id="713" name="Google Shape;713;p84"/>
          <p:cNvPicPr preferRelativeResize="0"/>
          <p:nvPr/>
        </p:nvPicPr>
        <p:blipFill rotWithShape="1">
          <a:blip r:embed="rId3">
            <a:alphaModFix/>
          </a:blip>
          <a:srcRect/>
          <a:stretch/>
        </p:blipFill>
        <p:spPr>
          <a:xfrm>
            <a:off x="2756931" y="2494779"/>
            <a:ext cx="6678139" cy="24630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85"/>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Membersihkan Kolom dengan Kombinasi metode </a:t>
            </a:r>
            <a:r>
              <a:rPr lang="en-US" sz="3466">
                <a:solidFill>
                  <a:srgbClr val="000000"/>
                </a:solidFill>
                <a:latin typeface="Courier New"/>
                <a:ea typeface="Courier New"/>
                <a:cs typeface="Courier New"/>
                <a:sym typeface="Courier New"/>
              </a:rPr>
              <a:t>str</a:t>
            </a:r>
            <a:r>
              <a:rPr lang="en-US" sz="3466">
                <a:solidFill>
                  <a:srgbClr val="000000"/>
                </a:solidFill>
                <a:latin typeface="Lato Black"/>
                <a:ea typeface="Lato Black"/>
                <a:cs typeface="Lato Black"/>
                <a:sym typeface="Lato Black"/>
              </a:rPr>
              <a:t> dengan NumPy</a:t>
            </a:r>
            <a:endParaRPr/>
          </a:p>
        </p:txBody>
      </p:sp>
      <p:sp>
        <p:nvSpPr>
          <p:cNvPr id="719" name="Google Shape;719;p85"/>
          <p:cNvSpPr txBox="1"/>
          <p:nvPr/>
        </p:nvSpPr>
        <p:spPr>
          <a:xfrm>
            <a:off x="416620" y="2175261"/>
            <a:ext cx="11356495" cy="3914792"/>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Pergantian tanda hubung (hypen) dengan spasi dengan </a:t>
            </a:r>
            <a:r>
              <a:rPr lang="en-US" sz="2399">
                <a:solidFill>
                  <a:srgbClr val="000000"/>
                </a:solidFill>
                <a:latin typeface="Courier New"/>
                <a:ea typeface="Courier New"/>
                <a:cs typeface="Courier New"/>
                <a:sym typeface="Courier New"/>
              </a:rPr>
              <a:t>str.replace()</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dan re-assign ke kolom dalam</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DataFrame</a:t>
            </a:r>
            <a:r>
              <a:rPr lang="en-US" sz="2399">
                <a:solidFill>
                  <a:srgbClr val="000000"/>
                </a:solidFill>
                <a:latin typeface="Arial"/>
                <a:ea typeface="Arial"/>
                <a:cs typeface="Arial"/>
                <a:sym typeface="Arial"/>
              </a:rPr>
              <a:t>.</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Walau pada kenyataan masih banyak dataset ini (kolom dan baris) yang “kotor” , namun dalam contoh di sini hanya dibahas pada dua kolom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a:t>Tujuan Pembelajaran</a:t>
            </a:r>
          </a:p>
        </p:txBody>
      </p:sp>
      <p:sp>
        <p:nvSpPr>
          <p:cNvPr id="7" name="Content Placeholder 6"/>
          <p:cNvSpPr>
            <a:spLocks noGrp="1"/>
          </p:cNvSpPr>
          <p:nvPr>
            <p:ph idx="1"/>
          </p:nvPr>
        </p:nvSpPr>
        <p:spPr/>
        <p:txBody>
          <a:bodyPr/>
          <a:lstStyle/>
          <a:p>
            <a:r>
              <a:rPr lang="id-ID"/>
              <a:t>Mahasiswa mampu memilih dan memilah data sesuai kebutuhan dan sumberdaya yang dimiliki</a:t>
            </a:r>
          </a:p>
          <a:p>
            <a:r>
              <a:rPr lang="en-ID"/>
              <a:t>Mahasiswa </a:t>
            </a:r>
            <a:r>
              <a:rPr lang="id-ID"/>
              <a:t>mampu melakukan pembersihan data </a:t>
            </a:r>
          </a:p>
          <a:p>
            <a:r>
              <a:rPr lang="en-ID"/>
              <a:t>Mahasiswa </a:t>
            </a:r>
            <a:r>
              <a:rPr lang="id-ID"/>
              <a:t>mampu melakukan memeriksa (cek) kualitas dan kecukupan data</a:t>
            </a:r>
          </a:p>
        </p:txBody>
      </p:sp>
    </p:spTree>
    <p:extLst>
      <p:ext uri="{BB962C8B-B14F-4D97-AF65-F5344CB8AC3E}">
        <p14:creationId xmlns:p14="http://schemas.microsoft.com/office/powerpoint/2010/main" val="610800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86"/>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Membersihkan Kolom dengan Kombinasi metode </a:t>
            </a:r>
            <a:r>
              <a:rPr lang="en-US" sz="3466">
                <a:solidFill>
                  <a:srgbClr val="000000"/>
                </a:solidFill>
                <a:latin typeface="Courier New"/>
                <a:ea typeface="Courier New"/>
                <a:cs typeface="Courier New"/>
                <a:sym typeface="Courier New"/>
              </a:rPr>
              <a:t>str</a:t>
            </a:r>
            <a:r>
              <a:rPr lang="en-US" sz="3466">
                <a:solidFill>
                  <a:srgbClr val="000000"/>
                </a:solidFill>
                <a:latin typeface="Lato Black"/>
                <a:ea typeface="Lato Black"/>
                <a:cs typeface="Lato Black"/>
                <a:sym typeface="Lato Black"/>
              </a:rPr>
              <a:t> dengan NumPy</a:t>
            </a:r>
            <a:endParaRPr/>
          </a:p>
        </p:txBody>
      </p:sp>
      <p:sp>
        <p:nvSpPr>
          <p:cNvPr id="725" name="Google Shape;725;p86"/>
          <p:cNvSpPr txBox="1"/>
          <p:nvPr/>
        </p:nvSpPr>
        <p:spPr>
          <a:xfrm>
            <a:off x="463172" y="1895948"/>
            <a:ext cx="11356495" cy="4088338"/>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Coba periksa kembali untuk lima entri pertama, hasilnya akan lebih rapih dan “bersih” dibandingkan dataset awal sebelum dilakukan </a:t>
            </a:r>
            <a:r>
              <a:rPr lang="en-US" sz="2399" i="1">
                <a:solidFill>
                  <a:srgbClr val="000000"/>
                </a:solidFill>
                <a:latin typeface="Lato"/>
                <a:ea typeface="Lato"/>
                <a:cs typeface="Lato"/>
                <a:sym typeface="Lato"/>
              </a:rPr>
              <a:t>cleaning data</a:t>
            </a:r>
            <a:r>
              <a:rPr lang="en-US" sz="2399">
                <a:solidFill>
                  <a:srgbClr val="000000"/>
                </a:solidFill>
                <a:latin typeface="Lato"/>
                <a:ea typeface="Lato"/>
                <a:cs typeface="Lato"/>
                <a:sym typeface="Lato"/>
              </a:rPr>
              <a:t>.</a:t>
            </a:r>
            <a:endParaRPr/>
          </a:p>
        </p:txBody>
      </p:sp>
      <p:pic>
        <p:nvPicPr>
          <p:cNvPr id="726" name="Google Shape;726;p86"/>
          <p:cNvPicPr preferRelativeResize="0"/>
          <p:nvPr/>
        </p:nvPicPr>
        <p:blipFill rotWithShape="1">
          <a:blip r:embed="rId3">
            <a:alphaModFix/>
          </a:blip>
          <a:srcRect/>
          <a:stretch/>
        </p:blipFill>
        <p:spPr>
          <a:xfrm>
            <a:off x="1286301" y="5728048"/>
            <a:ext cx="4062746" cy="960670"/>
          </a:xfrm>
          <a:prstGeom prst="rect">
            <a:avLst/>
          </a:prstGeom>
          <a:noFill/>
          <a:ln>
            <a:noFill/>
          </a:ln>
        </p:spPr>
      </p:pic>
      <p:pic>
        <p:nvPicPr>
          <p:cNvPr id="727" name="Google Shape;727;p86"/>
          <p:cNvPicPr preferRelativeResize="0"/>
          <p:nvPr/>
        </p:nvPicPr>
        <p:blipFill rotWithShape="1">
          <a:blip r:embed="rId4">
            <a:alphaModFix/>
          </a:blip>
          <a:srcRect/>
          <a:stretch/>
        </p:blipFill>
        <p:spPr>
          <a:xfrm>
            <a:off x="1155108" y="2901054"/>
            <a:ext cx="10819175" cy="29518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87"/>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Membersihkan Seluruh Dataset dengan Fungsi </a:t>
            </a:r>
            <a:r>
              <a:rPr lang="en-US" sz="3466">
                <a:solidFill>
                  <a:srgbClr val="000000"/>
                </a:solidFill>
                <a:latin typeface="Courier New"/>
                <a:ea typeface="Courier New"/>
                <a:cs typeface="Courier New"/>
                <a:sym typeface="Courier New"/>
              </a:rPr>
              <a:t>applymap</a:t>
            </a:r>
            <a:endParaRPr/>
          </a:p>
        </p:txBody>
      </p:sp>
      <p:sp>
        <p:nvSpPr>
          <p:cNvPr id="733" name="Google Shape;733;p87"/>
          <p:cNvSpPr txBox="1"/>
          <p:nvPr/>
        </p:nvSpPr>
        <p:spPr>
          <a:xfrm>
            <a:off x="416620" y="188113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Pada situasi tertentu, data berantakan alias “kotor” tidak hanya berlaku di sebagian kolom atau baris (record) tapi menyebar ke banyak bagian dataset. </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Cara berikut dapat diterapkan untuk semua cell atau elemen di</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DataFrame</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(dataset).</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Metode .</a:t>
            </a:r>
            <a:r>
              <a:rPr lang="en-US" sz="2399">
                <a:solidFill>
                  <a:srgbClr val="000000"/>
                </a:solidFill>
                <a:latin typeface="Courier New"/>
                <a:ea typeface="Courier New"/>
                <a:cs typeface="Courier New"/>
                <a:sym typeface="Courier New"/>
              </a:rPr>
              <a:t>applymap()</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dapat diterapkan, dimana similar dengan fungsi built-in yaitu fungsi</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map()</a:t>
            </a:r>
            <a:r>
              <a:rPr lang="en-US" sz="2399">
                <a:solidFill>
                  <a:srgbClr val="000000"/>
                </a:solidFill>
                <a:latin typeface="Arial"/>
                <a:ea typeface="Arial"/>
                <a:cs typeface="Arial"/>
                <a:sym typeface="Arial"/>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88"/>
          <p:cNvSpPr txBox="1"/>
          <p:nvPr/>
        </p:nvSpPr>
        <p:spPr>
          <a:xfrm>
            <a:off x="416620" y="592484"/>
            <a:ext cx="116803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Membersikan seluruh Dataset</a:t>
            </a:r>
            <a:endParaRPr/>
          </a:p>
        </p:txBody>
      </p:sp>
      <p:sp>
        <p:nvSpPr>
          <p:cNvPr id="739" name="Google Shape;739;p88"/>
          <p:cNvSpPr txBox="1"/>
          <p:nvPr/>
        </p:nvSpPr>
        <p:spPr>
          <a:xfrm>
            <a:off x="416620" y="1536226"/>
            <a:ext cx="11356495" cy="4930478"/>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Terapkan fungsi</a:t>
            </a:r>
            <a:r>
              <a:rPr lang="en-US" sz="2399">
                <a:solidFill>
                  <a:srgbClr val="000000"/>
                </a:solidFill>
                <a:latin typeface="Arial"/>
                <a:ea typeface="Arial"/>
                <a:cs typeface="Arial"/>
                <a:sym typeface="Arial"/>
              </a:rPr>
              <a:t> </a:t>
            </a:r>
            <a:r>
              <a:rPr lang="en-US" sz="2399">
                <a:solidFill>
                  <a:srgbClr val="000000"/>
                </a:solidFill>
                <a:latin typeface="Courier New"/>
                <a:ea typeface="Courier New"/>
                <a:cs typeface="Courier New"/>
                <a:sym typeface="Courier New"/>
              </a:rPr>
              <a:t>applymap()</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pada file</a:t>
            </a:r>
            <a:r>
              <a:rPr lang="en-US" sz="2399">
                <a:solidFill>
                  <a:srgbClr val="000000"/>
                </a:solidFill>
                <a:latin typeface="Arial"/>
                <a:ea typeface="Arial"/>
                <a:cs typeface="Arial"/>
                <a:sym typeface="Arial"/>
              </a:rPr>
              <a:t> “</a:t>
            </a:r>
            <a:r>
              <a:rPr lang="en-US" sz="2399">
                <a:solidFill>
                  <a:srgbClr val="000000"/>
                </a:solidFill>
                <a:latin typeface="Courier New"/>
                <a:ea typeface="Courier New"/>
                <a:cs typeface="Courier New"/>
                <a:sym typeface="Courier New"/>
              </a:rPr>
              <a:t>university_towns.txt</a:t>
            </a:r>
            <a:r>
              <a:rPr lang="en-US" sz="2399">
                <a:solidFill>
                  <a:srgbClr val="000000"/>
                </a:solidFill>
                <a:latin typeface="Arial"/>
                <a:ea typeface="Arial"/>
                <a:cs typeface="Arial"/>
                <a:sym typeface="Arial"/>
              </a:rPr>
              <a:t>”:</a:t>
            </a:r>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Dapat dilihat di atas, bahwa nama negara bagian(state) diikuti dengan kota asal universitas:</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StateA TownA1 TownA2 StateB TownB1 TownB2</a:t>
            </a:r>
            <a:r>
              <a:rPr lang="en-US" sz="2399">
                <a:solidFill>
                  <a:srgbClr val="000000"/>
                </a:solidFill>
                <a:latin typeface="Arial"/>
                <a:ea typeface="Arial"/>
                <a:cs typeface="Arial"/>
                <a:sym typeface="Arial"/>
              </a:rPr>
              <a:t>.... </a:t>
            </a:r>
            <a:endParaRPr/>
          </a:p>
          <a:p>
            <a:pPr marL="609402" indent="-457051">
              <a:lnSpc>
                <a:spcPct val="115000"/>
              </a:lnSpc>
              <a:spcBef>
                <a:spcPts val="0"/>
              </a:spcBef>
              <a:spcAft>
                <a:spcPts val="0"/>
              </a:spcAft>
              <a:buClr>
                <a:srgbClr val="000000"/>
              </a:buClr>
              <a:buSzPts val="1800"/>
            </a:pP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dan memiliki substring </a:t>
            </a:r>
            <a:r>
              <a:rPr lang="en-US" sz="2399">
                <a:solidFill>
                  <a:srgbClr val="000000"/>
                </a:solidFill>
                <a:latin typeface="Courier New"/>
                <a:ea typeface="Courier New"/>
                <a:cs typeface="Courier New"/>
                <a:sym typeface="Courier New"/>
              </a:rPr>
              <a:t>”[edit]” </a:t>
            </a:r>
            <a:endParaRPr/>
          </a:p>
        </p:txBody>
      </p:sp>
      <p:pic>
        <p:nvPicPr>
          <p:cNvPr id="740" name="Google Shape;740;p88"/>
          <p:cNvPicPr preferRelativeResize="0"/>
          <p:nvPr/>
        </p:nvPicPr>
        <p:blipFill rotWithShape="1">
          <a:blip r:embed="rId3">
            <a:alphaModFix/>
          </a:blip>
          <a:srcRect/>
          <a:stretch/>
        </p:blipFill>
        <p:spPr>
          <a:xfrm>
            <a:off x="2888124" y="2137174"/>
            <a:ext cx="6932060" cy="2960302"/>
          </a:xfrm>
          <a:prstGeom prst="rect">
            <a:avLst/>
          </a:prstGeom>
          <a:noFill/>
          <a:ln>
            <a:noFill/>
          </a:ln>
        </p:spPr>
      </p:pic>
      <p:sp>
        <p:nvSpPr>
          <p:cNvPr id="741" name="Google Shape;741;p88"/>
          <p:cNvSpPr/>
          <p:nvPr/>
        </p:nvSpPr>
        <p:spPr>
          <a:xfrm>
            <a:off x="2951604" y="4735638"/>
            <a:ext cx="1259211" cy="363888"/>
          </a:xfrm>
          <a:prstGeom prst="rect">
            <a:avLst/>
          </a:prstGeom>
          <a:noFill/>
          <a:ln w="25550" cap="flat" cmpd="sng">
            <a:solidFill>
              <a:srgbClr val="FF0000"/>
            </a:solidFill>
            <a:prstDash val="solid"/>
            <a:round/>
            <a:headEnd type="none" w="sm" len="sm"/>
            <a:tailEnd type="none" w="sm" len="sm"/>
          </a:ln>
        </p:spPr>
        <p:txBody>
          <a:bodyPr spcFirstLastPara="1" wrap="square" lIns="121862" tIns="60915" rIns="121862" bIns="60915" anchor="ctr" anchorCtr="0">
            <a:noAutofit/>
          </a:bodyPr>
          <a:lstStyle/>
          <a:p>
            <a:pPr>
              <a:spcBef>
                <a:spcPts val="0"/>
              </a:spcBef>
              <a:spcAft>
                <a:spcPts val="0"/>
              </a:spcAft>
            </a:pPr>
            <a:endParaRPr sz="1866">
              <a:solidFill>
                <a:srgbClr val="000000"/>
              </a:solidFill>
              <a:latin typeface="Arial"/>
              <a:ea typeface="Arial"/>
              <a:cs typeface="Arial"/>
              <a:sym typeface="Arial"/>
            </a:endParaRPr>
          </a:p>
        </p:txBody>
      </p:sp>
      <p:sp>
        <p:nvSpPr>
          <p:cNvPr id="742" name="Google Shape;742;p88"/>
          <p:cNvSpPr/>
          <p:nvPr/>
        </p:nvSpPr>
        <p:spPr>
          <a:xfrm>
            <a:off x="3491187" y="4735638"/>
            <a:ext cx="556628" cy="345093"/>
          </a:xfrm>
          <a:prstGeom prst="roundRect">
            <a:avLst>
              <a:gd name="adj" fmla="val 3600"/>
            </a:avLst>
          </a:prstGeom>
          <a:noFill/>
          <a:ln w="25550" cap="flat" cmpd="sng">
            <a:solidFill>
              <a:srgbClr val="FF0000"/>
            </a:solidFill>
            <a:prstDash val="solid"/>
            <a:round/>
            <a:headEnd type="none" w="sm" len="sm"/>
            <a:tailEnd type="none" w="sm" len="sm"/>
          </a:ln>
        </p:spPr>
        <p:txBody>
          <a:bodyPr spcFirstLastPara="1" wrap="square" lIns="121862" tIns="60915" rIns="121862" bIns="60915" anchor="ctr" anchorCtr="0">
            <a:noAutofit/>
          </a:bodyPr>
          <a:lstStyle/>
          <a:p>
            <a:pPr>
              <a:spcBef>
                <a:spcPts val="0"/>
              </a:spcBef>
              <a:spcAft>
                <a:spcPts val="0"/>
              </a:spcAft>
            </a:pPr>
            <a:endParaRPr sz="1866">
              <a:solidFill>
                <a:srgbClr val="000000"/>
              </a:solidFill>
              <a:latin typeface="Arial"/>
              <a:ea typeface="Arial"/>
              <a:cs typeface="Arial"/>
              <a:sym typeface="Arial"/>
            </a:endParaRPr>
          </a:p>
        </p:txBody>
      </p:sp>
      <p:sp>
        <p:nvSpPr>
          <p:cNvPr id="743" name="Google Shape;743;p88"/>
          <p:cNvSpPr/>
          <p:nvPr/>
        </p:nvSpPr>
        <p:spPr>
          <a:xfrm>
            <a:off x="3199177" y="2528635"/>
            <a:ext cx="6729123" cy="266718"/>
          </a:xfrm>
          <a:prstGeom prst="rect">
            <a:avLst/>
          </a:prstGeom>
          <a:noFill/>
          <a:ln w="19075" cap="flat" cmpd="sng">
            <a:solidFill>
              <a:srgbClr val="FF0000"/>
            </a:solidFill>
            <a:prstDash val="solid"/>
            <a:round/>
            <a:headEnd type="none" w="sm" len="sm"/>
            <a:tailEnd type="none" w="sm" len="sm"/>
          </a:ln>
        </p:spPr>
        <p:txBody>
          <a:bodyPr spcFirstLastPara="1" wrap="square" lIns="121862" tIns="60915" rIns="121862" bIns="60915" anchor="ctr" anchorCtr="0">
            <a:noAutofit/>
          </a:bodyPr>
          <a:lstStyle/>
          <a:p>
            <a:pPr>
              <a:spcBef>
                <a:spcPts val="0"/>
              </a:spcBef>
              <a:spcAft>
                <a:spcPts val="0"/>
              </a:spcAft>
            </a:pPr>
            <a:endParaRPr sz="1866">
              <a:solidFill>
                <a:srgbClr val="000000"/>
              </a:solidFill>
              <a:latin typeface="Arial"/>
              <a:ea typeface="Arial"/>
              <a:cs typeface="Arial"/>
              <a:sym typeface="Arial"/>
            </a:endParaRPr>
          </a:p>
        </p:txBody>
      </p:sp>
      <p:sp>
        <p:nvSpPr>
          <p:cNvPr id="744" name="Google Shape;744;p88"/>
          <p:cNvSpPr txBox="1"/>
          <p:nvPr/>
        </p:nvSpPr>
        <p:spPr>
          <a:xfrm>
            <a:off x="9976769" y="2414370"/>
            <a:ext cx="1462349" cy="363888"/>
          </a:xfrm>
          <a:prstGeom prst="rect">
            <a:avLst/>
          </a:prstGeom>
          <a:noFill/>
          <a:ln>
            <a:noFill/>
          </a:ln>
        </p:spPr>
        <p:txBody>
          <a:bodyPr spcFirstLastPara="1" wrap="square" lIns="119963" tIns="59981" rIns="119963" bIns="59981" anchor="t" anchorCtr="0">
            <a:noAutofit/>
          </a:bodyPr>
          <a:lstStyle/>
          <a:p>
            <a:pPr>
              <a:spcBef>
                <a:spcPts val="0"/>
              </a:spcBef>
              <a:spcAft>
                <a:spcPts val="0"/>
              </a:spcAft>
              <a:buClr>
                <a:srgbClr val="000000"/>
              </a:buClr>
              <a:buSzPts val="1200"/>
            </a:pPr>
            <a:r>
              <a:rPr lang="en-US" sz="1599">
                <a:solidFill>
                  <a:srgbClr val="000000"/>
                </a:solidFill>
                <a:latin typeface="Lato"/>
                <a:ea typeface="Lato"/>
                <a:cs typeface="Lato"/>
                <a:sym typeface="Lato"/>
              </a:rPr>
              <a:t>Perintah shell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89"/>
          <p:cNvSpPr txBox="1"/>
          <p:nvPr/>
        </p:nvSpPr>
        <p:spPr>
          <a:xfrm>
            <a:off x="164813" y="592484"/>
            <a:ext cx="11798758" cy="763764"/>
          </a:xfrm>
          <a:prstGeom prst="rect">
            <a:avLst/>
          </a:prstGeom>
          <a:noFill/>
          <a:ln>
            <a:noFill/>
          </a:ln>
        </p:spPr>
        <p:txBody>
          <a:bodyPr spcFirstLastPara="1" wrap="square" lIns="121862" tIns="121862" rIns="121862" bIns="121862" anchor="t" anchorCtr="0">
            <a:noAutofit/>
          </a:bodyPr>
          <a:lstStyle/>
          <a:p>
            <a:pP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Membersihkan seluruh Dataset</a:t>
            </a:r>
            <a:br>
              <a:rPr lang="en-US" sz="3466">
                <a:solidFill>
                  <a:srgbClr val="000000"/>
                </a:solidFill>
                <a:latin typeface="Lato Black"/>
                <a:ea typeface="Lato Black"/>
                <a:cs typeface="Lato Black"/>
                <a:sym typeface="Lato Black"/>
              </a:rPr>
            </a:br>
            <a:br>
              <a:rPr lang="en-US" sz="3466">
                <a:solidFill>
                  <a:srgbClr val="000000"/>
                </a:solidFill>
                <a:latin typeface="Lato Black"/>
                <a:ea typeface="Lato Black"/>
                <a:cs typeface="Lato Black"/>
                <a:sym typeface="Lato Black"/>
              </a:rPr>
            </a:br>
            <a:endParaRPr/>
          </a:p>
        </p:txBody>
      </p:sp>
      <p:sp>
        <p:nvSpPr>
          <p:cNvPr id="750" name="Google Shape;750;p89"/>
          <p:cNvSpPr txBox="1"/>
          <p:nvPr/>
        </p:nvSpPr>
        <p:spPr>
          <a:xfrm>
            <a:off x="416620" y="1536225"/>
            <a:ext cx="5332354" cy="4553795"/>
          </a:xfrm>
          <a:prstGeom prst="rect">
            <a:avLst/>
          </a:prstGeom>
          <a:noFill/>
          <a:ln>
            <a:noFill/>
          </a:ln>
        </p:spPr>
        <p:txBody>
          <a:bodyPr spcFirstLastPara="1" wrap="square" lIns="121862" tIns="121862" rIns="121862" bIns="121862" anchor="t" anchorCtr="0">
            <a:noAutofit/>
          </a:bodyPr>
          <a:lstStyle/>
          <a:p>
            <a:pPr marL="609402"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Kita dapat memanfaatkan pola ini dengan membuat</a:t>
            </a:r>
            <a:r>
              <a:rPr lang="en-US" sz="1866">
                <a:solidFill>
                  <a:srgbClr val="000000"/>
                </a:solidFill>
                <a:latin typeface="Arial"/>
                <a:ea typeface="Arial"/>
                <a:cs typeface="Arial"/>
                <a:sym typeface="Arial"/>
              </a:rPr>
              <a:t> </a:t>
            </a:r>
            <a:r>
              <a:rPr lang="en-US" sz="1866">
                <a:solidFill>
                  <a:srgbClr val="000000"/>
                </a:solidFill>
                <a:latin typeface="Candara"/>
                <a:ea typeface="Candara"/>
                <a:cs typeface="Candara"/>
                <a:sym typeface="Candara"/>
              </a:rPr>
              <a:t>list of (state, city)</a:t>
            </a:r>
            <a:r>
              <a:rPr lang="en-US" sz="1866">
                <a:solidFill>
                  <a:srgbClr val="000000"/>
                </a:solidFill>
                <a:latin typeface="Arial"/>
                <a:ea typeface="Arial"/>
                <a:cs typeface="Arial"/>
                <a:sym typeface="Arial"/>
              </a:rPr>
              <a:t> </a:t>
            </a:r>
            <a:r>
              <a:rPr lang="en-US" sz="1866">
                <a:solidFill>
                  <a:srgbClr val="000000"/>
                </a:solidFill>
                <a:latin typeface="Lato"/>
                <a:ea typeface="Lato"/>
                <a:cs typeface="Lato"/>
                <a:sym typeface="Lato"/>
              </a:rPr>
              <a:t>tuples dan </a:t>
            </a:r>
            <a:r>
              <a:rPr lang="en-US" sz="1866" i="1">
                <a:solidFill>
                  <a:srgbClr val="000000"/>
                </a:solidFill>
                <a:latin typeface="Lato"/>
                <a:ea typeface="Lato"/>
                <a:cs typeface="Lato"/>
                <a:sym typeface="Lato"/>
              </a:rPr>
              <a:t>wrapping </a:t>
            </a:r>
            <a:r>
              <a:rPr lang="en-US" sz="1866">
                <a:solidFill>
                  <a:srgbClr val="000000"/>
                </a:solidFill>
                <a:latin typeface="Lato"/>
                <a:ea typeface="Lato"/>
                <a:cs typeface="Lato"/>
                <a:sym typeface="Lato"/>
              </a:rPr>
              <a:t>daftar (list) dalam</a:t>
            </a:r>
            <a:r>
              <a:rPr lang="en-US" sz="1866">
                <a:solidFill>
                  <a:srgbClr val="000000"/>
                </a:solidFill>
                <a:latin typeface="Arial"/>
                <a:ea typeface="Arial"/>
                <a:cs typeface="Arial"/>
                <a:sym typeface="Arial"/>
              </a:rPr>
              <a:t> </a:t>
            </a:r>
            <a:r>
              <a:rPr lang="en-US" sz="1866">
                <a:solidFill>
                  <a:srgbClr val="000000"/>
                </a:solidFill>
                <a:latin typeface="Candara"/>
                <a:ea typeface="Candara"/>
                <a:cs typeface="Candara"/>
                <a:sym typeface="Candara"/>
              </a:rPr>
              <a:t>DataFrame</a:t>
            </a:r>
            <a:r>
              <a:rPr lang="en-US" sz="1866">
                <a:solidFill>
                  <a:srgbClr val="000000"/>
                </a:solidFill>
                <a:latin typeface="Arial"/>
                <a:ea typeface="Arial"/>
                <a:cs typeface="Arial"/>
                <a:sym typeface="Arial"/>
              </a:rPr>
              <a:t>. </a:t>
            </a:r>
            <a:endParaRPr/>
          </a:p>
        </p:txBody>
      </p:sp>
      <p:sp>
        <p:nvSpPr>
          <p:cNvPr id="751" name="Google Shape;751;p89"/>
          <p:cNvSpPr txBox="1"/>
          <p:nvPr/>
        </p:nvSpPr>
        <p:spPr>
          <a:xfrm>
            <a:off x="6443026" y="1536225"/>
            <a:ext cx="5332354" cy="4553795"/>
          </a:xfrm>
          <a:prstGeom prst="rect">
            <a:avLst/>
          </a:prstGeom>
          <a:noFill/>
          <a:ln>
            <a:noFill/>
          </a:ln>
        </p:spPr>
        <p:txBody>
          <a:bodyPr spcFirstLastPara="1" wrap="square" lIns="121862" tIns="121862" rIns="121862" bIns="121862" anchor="t" anchorCtr="0">
            <a:noAutofit/>
          </a:bodyPr>
          <a:lstStyle/>
          <a:p>
            <a:pPr marL="609402"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Kita dapat membungkus (wrap) daftar ini dalam</a:t>
            </a:r>
            <a:r>
              <a:rPr lang="en-US" sz="1866">
                <a:solidFill>
                  <a:srgbClr val="000000"/>
                </a:solidFill>
                <a:latin typeface="Arial"/>
                <a:ea typeface="Arial"/>
                <a:cs typeface="Arial"/>
                <a:sym typeface="Arial"/>
              </a:rPr>
              <a:t> </a:t>
            </a:r>
            <a:r>
              <a:rPr lang="en-US" sz="1866">
                <a:solidFill>
                  <a:srgbClr val="000000"/>
                </a:solidFill>
                <a:latin typeface="Candara"/>
                <a:ea typeface="Candara"/>
                <a:cs typeface="Candara"/>
                <a:sym typeface="Candara"/>
              </a:rPr>
              <a:t>DataFrame</a:t>
            </a:r>
            <a:r>
              <a:rPr lang="en-US" sz="1866">
                <a:solidFill>
                  <a:srgbClr val="000000"/>
                </a:solidFill>
                <a:latin typeface="Arial"/>
                <a:ea typeface="Arial"/>
                <a:cs typeface="Arial"/>
                <a:sym typeface="Arial"/>
              </a:rPr>
              <a:t> </a:t>
            </a:r>
            <a:r>
              <a:rPr lang="en-US" sz="1866">
                <a:solidFill>
                  <a:srgbClr val="000000"/>
                </a:solidFill>
                <a:latin typeface="Lato"/>
                <a:ea typeface="Lato"/>
                <a:cs typeface="Lato"/>
                <a:sym typeface="Lato"/>
              </a:rPr>
              <a:t>dan mengatur kolom sebagai</a:t>
            </a:r>
            <a:r>
              <a:rPr lang="en-US" sz="1866">
                <a:solidFill>
                  <a:srgbClr val="000000"/>
                </a:solidFill>
                <a:latin typeface="Arial"/>
                <a:ea typeface="Arial"/>
                <a:cs typeface="Arial"/>
                <a:sym typeface="Arial"/>
              </a:rPr>
              <a:t> </a:t>
            </a:r>
            <a:r>
              <a:rPr lang="en-US" sz="1866">
                <a:solidFill>
                  <a:srgbClr val="000000"/>
                </a:solidFill>
                <a:latin typeface="Candara"/>
                <a:ea typeface="Candara"/>
                <a:cs typeface="Candara"/>
                <a:sym typeface="Candara"/>
              </a:rPr>
              <a:t>“State” and “RegionName”</a:t>
            </a:r>
            <a:r>
              <a:rPr lang="en-US" sz="1866">
                <a:solidFill>
                  <a:srgbClr val="000000"/>
                </a:solidFill>
                <a:latin typeface="Arial"/>
                <a:ea typeface="Arial"/>
                <a:cs typeface="Arial"/>
                <a:sym typeface="Arial"/>
              </a:rPr>
              <a:t>.</a:t>
            </a:r>
            <a:endParaRPr/>
          </a:p>
          <a:p>
            <a:pPr marL="609402"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Pandas akan mengambil setiap elemen dalam daftar dan mengatur "State" ke nilai kiri dan “RegionName” ke nilai kanan.</a:t>
            </a:r>
            <a:endParaRPr/>
          </a:p>
          <a:p>
            <a:pPr marL="609402"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Hasilnya adalah</a:t>
            </a:r>
            <a:r>
              <a:rPr lang="en-US" sz="1866">
                <a:solidFill>
                  <a:srgbClr val="000000"/>
                </a:solidFill>
                <a:latin typeface="Arial"/>
                <a:ea typeface="Arial"/>
                <a:cs typeface="Arial"/>
                <a:sym typeface="Arial"/>
              </a:rPr>
              <a:t> </a:t>
            </a:r>
            <a:r>
              <a:rPr lang="en-US" sz="1866">
                <a:solidFill>
                  <a:srgbClr val="000000"/>
                </a:solidFill>
                <a:latin typeface="Candara"/>
                <a:ea typeface="Candara"/>
                <a:cs typeface="Candara"/>
                <a:sym typeface="Candara"/>
              </a:rPr>
              <a:t>DataFrame</a:t>
            </a:r>
            <a:r>
              <a:rPr lang="en-US" sz="1866">
                <a:solidFill>
                  <a:srgbClr val="000000"/>
                </a:solidFill>
                <a:latin typeface="Arial"/>
                <a:ea typeface="Arial"/>
                <a:cs typeface="Arial"/>
                <a:sym typeface="Arial"/>
              </a:rPr>
              <a:t> </a:t>
            </a:r>
            <a:r>
              <a:rPr lang="en-US" sz="1866">
                <a:solidFill>
                  <a:srgbClr val="000000"/>
                </a:solidFill>
                <a:latin typeface="Lato"/>
                <a:ea typeface="Lato"/>
                <a:cs typeface="Lato"/>
                <a:sym typeface="Lato"/>
              </a:rPr>
              <a:t>sbb:</a:t>
            </a:r>
            <a:endParaRPr/>
          </a:p>
        </p:txBody>
      </p:sp>
      <p:pic>
        <p:nvPicPr>
          <p:cNvPr id="752" name="Google Shape;752;p89"/>
          <p:cNvPicPr preferRelativeResize="0"/>
          <p:nvPr/>
        </p:nvPicPr>
        <p:blipFill rotWithShape="1">
          <a:blip r:embed="rId3">
            <a:alphaModFix/>
          </a:blip>
          <a:srcRect/>
          <a:stretch/>
        </p:blipFill>
        <p:spPr>
          <a:xfrm>
            <a:off x="126725" y="2920099"/>
            <a:ext cx="6441145" cy="3265008"/>
          </a:xfrm>
          <a:prstGeom prst="rect">
            <a:avLst/>
          </a:prstGeom>
          <a:noFill/>
          <a:ln>
            <a:noFill/>
          </a:ln>
        </p:spPr>
      </p:pic>
      <p:pic>
        <p:nvPicPr>
          <p:cNvPr id="753" name="Google Shape;753;p89"/>
          <p:cNvPicPr preferRelativeResize="0"/>
          <p:nvPr/>
        </p:nvPicPr>
        <p:blipFill rotWithShape="1">
          <a:blip r:embed="rId4">
            <a:alphaModFix/>
          </a:blip>
          <a:srcRect/>
          <a:stretch/>
        </p:blipFill>
        <p:spPr>
          <a:xfrm>
            <a:off x="6963565" y="4047933"/>
            <a:ext cx="4703898" cy="249689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90"/>
          <p:cNvSpPr txBox="1"/>
          <p:nvPr/>
        </p:nvSpPr>
        <p:spPr>
          <a:xfrm>
            <a:off x="416619" y="592484"/>
            <a:ext cx="11623213"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Membersihkan seluruh Dataset</a:t>
            </a:r>
            <a:endParaRPr/>
          </a:p>
        </p:txBody>
      </p:sp>
      <p:sp>
        <p:nvSpPr>
          <p:cNvPr id="759" name="Google Shape;759;p90"/>
          <p:cNvSpPr txBox="1"/>
          <p:nvPr/>
        </p:nvSpPr>
        <p:spPr>
          <a:xfrm>
            <a:off x="416620" y="1745710"/>
            <a:ext cx="11356495" cy="4756932"/>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Pandas, mempermudah dalam pembersihan string dengan hanya membutuhkan nama state  dan nama town dan dapat membuang lainnya. Selain dapat kembali menggunakan metode</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 </a:t>
            </a:r>
            <a:r>
              <a:rPr lang="en-US" sz="2399">
                <a:solidFill>
                  <a:srgbClr val="000000"/>
                </a:solidFill>
                <a:latin typeface="Courier New"/>
                <a:ea typeface="Courier New"/>
                <a:cs typeface="Courier New"/>
                <a:sym typeface="Courier New"/>
              </a:rPr>
              <a:t>.str()</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di Pandas, dapat juga menggunakan</a:t>
            </a:r>
            <a:r>
              <a:rPr lang="en-US" sz="2399">
                <a:solidFill>
                  <a:srgbClr val="000000"/>
                </a:solidFill>
                <a:latin typeface="Arial"/>
                <a:ea typeface="Arial"/>
                <a:cs typeface="Arial"/>
                <a:sym typeface="Arial"/>
              </a:rPr>
              <a:t> </a:t>
            </a:r>
            <a:r>
              <a:rPr lang="en-US" sz="2399">
                <a:solidFill>
                  <a:srgbClr val="000000"/>
                </a:solidFill>
                <a:latin typeface="Courier New"/>
                <a:ea typeface="Courier New"/>
                <a:cs typeface="Courier New"/>
                <a:sym typeface="Courier New"/>
              </a:rPr>
              <a:t>applymap()</a:t>
            </a:r>
            <a:r>
              <a:rPr lang="en-US" sz="2399">
                <a:solidFill>
                  <a:srgbClr val="000000"/>
                </a:solidFill>
                <a:latin typeface="Candara"/>
                <a:ea typeface="Candara"/>
                <a:cs typeface="Candara"/>
                <a:sym typeface="Candara"/>
              </a:rPr>
              <a:t> </a:t>
            </a:r>
            <a:r>
              <a:rPr lang="en-US" sz="2399">
                <a:solidFill>
                  <a:srgbClr val="000000"/>
                </a:solidFill>
                <a:latin typeface="Lato"/>
                <a:ea typeface="Lato"/>
                <a:cs typeface="Lato"/>
                <a:sym typeface="Lato"/>
              </a:rPr>
              <a:t>untuk memetakan setiap elemen di DataFrame</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Perhatikan kasus sederhana pada contoh DataFrame berikut:  </a:t>
            </a:r>
            <a:endParaRPr/>
          </a:p>
          <a:p>
            <a:pPr marL="609402" indent="-457051">
              <a:lnSpc>
                <a:spcPct val="115000"/>
              </a:lnSpc>
              <a:spcBef>
                <a:spcPts val="0"/>
              </a:spcBef>
              <a:spcAft>
                <a:spcPts val="0"/>
              </a:spcAft>
              <a:buClr>
                <a:srgbClr val="000000"/>
              </a:buClr>
              <a:buSzPts val="1800"/>
            </a:pPr>
            <a:endParaRPr sz="2399">
              <a:solidFill>
                <a:srgbClr val="000000"/>
              </a:solidFill>
              <a:latin typeface="Lato"/>
              <a:ea typeface="Lato"/>
              <a:cs typeface="Lato"/>
              <a:sym typeface="Lato"/>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Pada contoh di atas, setiap sel (“Mock”, “Dataset”, “Python”, “Real”, dll) adalah elemen. Oleh karena itu perintah</a:t>
            </a:r>
            <a:r>
              <a:rPr lang="en-US" sz="2399">
                <a:solidFill>
                  <a:srgbClr val="000000"/>
                </a:solidFill>
                <a:latin typeface="Arial"/>
                <a:ea typeface="Arial"/>
                <a:cs typeface="Arial"/>
                <a:sym typeface="Arial"/>
              </a:rPr>
              <a:t> </a:t>
            </a:r>
            <a:r>
              <a:rPr lang="en-US" sz="2399">
                <a:solidFill>
                  <a:srgbClr val="000000"/>
                </a:solidFill>
                <a:latin typeface="Courier New"/>
                <a:ea typeface="Courier New"/>
                <a:cs typeface="Courier New"/>
                <a:sym typeface="Courier New"/>
              </a:rPr>
              <a:t>applymap()</a:t>
            </a:r>
            <a:r>
              <a:rPr lang="en-US" sz="2399">
                <a:solidFill>
                  <a:srgbClr val="000000"/>
                </a:solidFill>
                <a:latin typeface="Arial"/>
                <a:ea typeface="Arial"/>
                <a:cs typeface="Arial"/>
                <a:sym typeface="Arial"/>
              </a:rPr>
              <a:t> </a:t>
            </a:r>
            <a:r>
              <a:rPr lang="en-US" sz="2399">
                <a:solidFill>
                  <a:srgbClr val="000000"/>
                </a:solidFill>
                <a:latin typeface="Lato"/>
                <a:ea typeface="Lato"/>
                <a:cs typeface="Lato"/>
                <a:sym typeface="Lato"/>
              </a:rPr>
              <a:t>akan menerapkan fungsi ke setiap elemen secara independen. Mari kita definisikan fungsi tsb:  </a:t>
            </a:r>
            <a:endParaRPr/>
          </a:p>
        </p:txBody>
      </p:sp>
      <p:pic>
        <p:nvPicPr>
          <p:cNvPr id="760" name="Google Shape;760;p90"/>
          <p:cNvPicPr preferRelativeResize="0"/>
          <p:nvPr/>
        </p:nvPicPr>
        <p:blipFill rotWithShape="1">
          <a:blip r:embed="rId3">
            <a:alphaModFix/>
          </a:blip>
          <a:srcRect t="6296"/>
          <a:stretch/>
        </p:blipFill>
        <p:spPr>
          <a:xfrm>
            <a:off x="8421498" y="3516815"/>
            <a:ext cx="1927688" cy="167165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91"/>
          <p:cNvSpPr txBox="1"/>
          <p:nvPr/>
        </p:nvSpPr>
        <p:spPr>
          <a:xfrm>
            <a:off x="416620" y="592484"/>
            <a:ext cx="11718383" cy="763764"/>
          </a:xfrm>
          <a:prstGeom prst="rect">
            <a:avLst/>
          </a:prstGeom>
          <a:noFill/>
          <a:ln>
            <a:noFill/>
          </a:ln>
        </p:spPr>
        <p:txBody>
          <a:bodyPr spcFirstLastPara="1" wrap="square" lIns="121862" tIns="121862" rIns="121862" bIns="121862" anchor="t" anchorCtr="0">
            <a:noAutofit/>
          </a:bodyPr>
          <a:lstStyle/>
          <a:p>
            <a:pP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Membersihkan seluruh Dataset</a:t>
            </a:r>
            <a:endParaRPr/>
          </a:p>
        </p:txBody>
      </p:sp>
      <p:sp>
        <p:nvSpPr>
          <p:cNvPr id="766" name="Google Shape;766;p91"/>
          <p:cNvSpPr txBox="1"/>
          <p:nvPr/>
        </p:nvSpPr>
        <p:spPr>
          <a:xfrm>
            <a:off x="416620" y="1745710"/>
            <a:ext cx="5332354" cy="4553795"/>
          </a:xfrm>
          <a:prstGeom prst="rect">
            <a:avLst/>
          </a:prstGeom>
          <a:noFill/>
          <a:ln>
            <a:noFill/>
          </a:ln>
        </p:spPr>
        <p:txBody>
          <a:bodyPr spcFirstLastPara="1" wrap="square" lIns="121862" tIns="121862" rIns="121862" bIns="121862" anchor="t" anchorCtr="0">
            <a:noAutofit/>
          </a:bodyPr>
          <a:lstStyle/>
          <a:p>
            <a:pPr marL="609402"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Fungsinya didefinisikan berikut: </a:t>
            </a:r>
            <a:endParaRPr/>
          </a:p>
          <a:p>
            <a:pPr marL="609402" indent="-423196">
              <a:lnSpc>
                <a:spcPct val="115000"/>
              </a:lnSpc>
              <a:spcBef>
                <a:spcPts val="0"/>
              </a:spcBef>
              <a:spcAft>
                <a:spcPts val="0"/>
              </a:spcAft>
              <a:buClr>
                <a:srgbClr val="000000"/>
              </a:buClr>
              <a:buSzPts val="1400"/>
            </a:pPr>
            <a:endParaRPr sz="1866">
              <a:solidFill>
                <a:srgbClr val="000000"/>
              </a:solidFill>
              <a:latin typeface="Lato"/>
              <a:ea typeface="Lato"/>
              <a:cs typeface="Lato"/>
              <a:sym typeface="Lato"/>
            </a:endParaRPr>
          </a:p>
          <a:p>
            <a:pPr marL="609402" indent="-423196">
              <a:lnSpc>
                <a:spcPct val="115000"/>
              </a:lnSpc>
              <a:spcBef>
                <a:spcPts val="0"/>
              </a:spcBef>
              <a:spcAft>
                <a:spcPts val="0"/>
              </a:spcAft>
              <a:buClr>
                <a:srgbClr val="000000"/>
              </a:buClr>
              <a:buSzPts val="1400"/>
            </a:pPr>
            <a:endParaRPr sz="1866">
              <a:solidFill>
                <a:srgbClr val="595959"/>
              </a:solidFill>
              <a:latin typeface="Arial"/>
              <a:ea typeface="Arial"/>
              <a:cs typeface="Arial"/>
              <a:sym typeface="Arial"/>
            </a:endParaRPr>
          </a:p>
          <a:p>
            <a:pPr marL="609402" indent="-423196">
              <a:lnSpc>
                <a:spcPct val="115000"/>
              </a:lnSpc>
              <a:spcBef>
                <a:spcPts val="0"/>
              </a:spcBef>
              <a:spcAft>
                <a:spcPts val="0"/>
              </a:spcAft>
              <a:buClr>
                <a:srgbClr val="000000"/>
              </a:buClr>
              <a:buSzPts val="1400"/>
            </a:pPr>
            <a:endParaRPr sz="1866">
              <a:solidFill>
                <a:srgbClr val="595959"/>
              </a:solidFill>
              <a:latin typeface="Arial"/>
              <a:ea typeface="Arial"/>
              <a:cs typeface="Arial"/>
              <a:sym typeface="Arial"/>
            </a:endParaRPr>
          </a:p>
          <a:p>
            <a:pPr marL="609402" indent="-423196">
              <a:lnSpc>
                <a:spcPct val="115000"/>
              </a:lnSpc>
              <a:spcBef>
                <a:spcPts val="0"/>
              </a:spcBef>
              <a:spcAft>
                <a:spcPts val="0"/>
              </a:spcAft>
              <a:buClr>
                <a:srgbClr val="000000"/>
              </a:buClr>
              <a:buSzPts val="1400"/>
            </a:pPr>
            <a:endParaRPr sz="1866">
              <a:solidFill>
                <a:srgbClr val="595959"/>
              </a:solidFill>
              <a:latin typeface="Arial"/>
              <a:ea typeface="Arial"/>
              <a:cs typeface="Arial"/>
              <a:sym typeface="Arial"/>
            </a:endParaRPr>
          </a:p>
          <a:p>
            <a:pPr marL="609402" indent="-423196">
              <a:lnSpc>
                <a:spcPct val="115000"/>
              </a:lnSpc>
              <a:spcBef>
                <a:spcPts val="0"/>
              </a:spcBef>
              <a:spcAft>
                <a:spcPts val="0"/>
              </a:spcAft>
              <a:buClr>
                <a:srgbClr val="000000"/>
              </a:buClr>
              <a:buSzPts val="1400"/>
            </a:pPr>
            <a:endParaRPr sz="1866">
              <a:solidFill>
                <a:srgbClr val="595959"/>
              </a:solidFill>
              <a:latin typeface="Arial"/>
              <a:ea typeface="Arial"/>
              <a:cs typeface="Arial"/>
              <a:sym typeface="Arial"/>
            </a:endParaRPr>
          </a:p>
          <a:p>
            <a:pPr>
              <a:spcBef>
                <a:spcPts val="0"/>
              </a:spcBef>
              <a:spcAft>
                <a:spcPts val="0"/>
              </a:spcAft>
            </a:pPr>
            <a:endParaRPr sz="1866">
              <a:solidFill>
                <a:srgbClr val="595959"/>
              </a:solidFill>
              <a:latin typeface="Arial"/>
              <a:ea typeface="Arial"/>
              <a:cs typeface="Arial"/>
              <a:sym typeface="Arial"/>
            </a:endParaRPr>
          </a:p>
        </p:txBody>
      </p:sp>
      <p:sp>
        <p:nvSpPr>
          <p:cNvPr id="767" name="Google Shape;767;p91"/>
          <p:cNvSpPr txBox="1"/>
          <p:nvPr/>
        </p:nvSpPr>
        <p:spPr>
          <a:xfrm>
            <a:off x="6443026" y="1536225"/>
            <a:ext cx="5332354" cy="4553795"/>
          </a:xfrm>
          <a:prstGeom prst="rect">
            <a:avLst/>
          </a:prstGeom>
          <a:noFill/>
          <a:ln>
            <a:noFill/>
          </a:ln>
        </p:spPr>
        <p:txBody>
          <a:bodyPr spcFirstLastPara="1" wrap="square" lIns="121862" tIns="121862" rIns="121862" bIns="121862" anchor="t" anchorCtr="0">
            <a:noAutofit/>
          </a:bodyPr>
          <a:lstStyle/>
          <a:p>
            <a:pPr marL="609402" indent="-423196">
              <a:lnSpc>
                <a:spcPct val="115000"/>
              </a:lnSpc>
              <a:spcBef>
                <a:spcPts val="0"/>
              </a:spcBef>
              <a:spcAft>
                <a:spcPts val="0"/>
              </a:spcAft>
              <a:buClr>
                <a:srgbClr val="595959"/>
              </a:buClr>
              <a:buSzPts val="1400"/>
              <a:buFont typeface="Arial"/>
              <a:buChar char="●"/>
            </a:pPr>
            <a:r>
              <a:rPr lang="en-US" sz="1866">
                <a:solidFill>
                  <a:srgbClr val="000000"/>
                </a:solidFill>
                <a:latin typeface="Courier New"/>
                <a:ea typeface="Courier New"/>
                <a:cs typeface="Courier New"/>
                <a:sym typeface="Courier New"/>
              </a:rPr>
              <a:t>applymap()</a:t>
            </a:r>
            <a:r>
              <a:rPr lang="en-US" sz="1866">
                <a:solidFill>
                  <a:srgbClr val="000000"/>
                </a:solidFill>
                <a:latin typeface="Arial"/>
                <a:ea typeface="Arial"/>
                <a:cs typeface="Arial"/>
                <a:sym typeface="Arial"/>
              </a:rPr>
              <a:t> </a:t>
            </a:r>
            <a:r>
              <a:rPr lang="en-US" sz="1866">
                <a:solidFill>
                  <a:srgbClr val="000000"/>
                </a:solidFill>
                <a:latin typeface="Lato"/>
                <a:ea typeface="Lato"/>
                <a:cs typeface="Lato"/>
                <a:sym typeface="Lato"/>
              </a:rPr>
              <a:t>di Pandas hanya butuh satu parameter , yaitu fungsi yang diterapkan ke setiap elemen: </a:t>
            </a:r>
            <a:endParaRPr/>
          </a:p>
          <a:p>
            <a:pPr marL="609402" indent="-423196">
              <a:lnSpc>
                <a:spcPct val="115000"/>
              </a:lnSpc>
              <a:spcBef>
                <a:spcPts val="0"/>
              </a:spcBef>
              <a:spcAft>
                <a:spcPts val="0"/>
              </a:spcAft>
              <a:buClr>
                <a:srgbClr val="000000"/>
              </a:buClr>
              <a:buSzPts val="1400"/>
            </a:pPr>
            <a:endParaRPr sz="1866">
              <a:solidFill>
                <a:srgbClr val="000000"/>
              </a:solidFill>
              <a:latin typeface="Arial"/>
              <a:ea typeface="Arial"/>
              <a:cs typeface="Arial"/>
              <a:sym typeface="Arial"/>
            </a:endParaRPr>
          </a:p>
          <a:p>
            <a:pPr marL="609402" indent="-423196">
              <a:lnSpc>
                <a:spcPct val="115000"/>
              </a:lnSpc>
              <a:spcBef>
                <a:spcPts val="0"/>
              </a:spcBef>
              <a:spcAft>
                <a:spcPts val="0"/>
              </a:spcAft>
              <a:buClr>
                <a:srgbClr val="000000"/>
              </a:buClr>
              <a:buSzPts val="1400"/>
            </a:pPr>
            <a:endParaRPr sz="1866">
              <a:solidFill>
                <a:srgbClr val="000000"/>
              </a:solidFill>
              <a:latin typeface="Arial"/>
              <a:ea typeface="Arial"/>
              <a:cs typeface="Arial"/>
              <a:sym typeface="Arial"/>
            </a:endParaRPr>
          </a:p>
          <a:p>
            <a:pPr marL="609402" indent="-423196">
              <a:lnSpc>
                <a:spcPct val="115000"/>
              </a:lnSpc>
              <a:spcBef>
                <a:spcPts val="0"/>
              </a:spcBef>
              <a:spcAft>
                <a:spcPts val="0"/>
              </a:spcAft>
              <a:buClr>
                <a:srgbClr val="000000"/>
              </a:buClr>
              <a:buSzPts val="1400"/>
            </a:pPr>
            <a:endParaRPr sz="1866">
              <a:solidFill>
                <a:srgbClr val="000000"/>
              </a:solidFill>
              <a:latin typeface="Arial"/>
              <a:ea typeface="Arial"/>
              <a:cs typeface="Arial"/>
              <a:sym typeface="Arial"/>
            </a:endParaRPr>
          </a:p>
          <a:p>
            <a:pPr marL="609402"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Pertama, definisikan fungsi Python yang mengambil setiap elemen  dari </a:t>
            </a:r>
            <a:r>
              <a:rPr lang="en-US" sz="1866">
                <a:solidFill>
                  <a:srgbClr val="000000"/>
                </a:solidFill>
                <a:latin typeface="Courier New"/>
                <a:ea typeface="Courier New"/>
                <a:cs typeface="Courier New"/>
                <a:sym typeface="Courier New"/>
              </a:rPr>
              <a:t>DataFrame</a:t>
            </a:r>
            <a:r>
              <a:rPr lang="en-US" sz="1866">
                <a:solidFill>
                  <a:srgbClr val="000000"/>
                </a:solidFill>
                <a:latin typeface="Lato"/>
                <a:ea typeface="Lato"/>
                <a:cs typeface="Lato"/>
                <a:sym typeface="Lato"/>
              </a:rPr>
              <a:t> sebagai parameternya. Di dalam fungsi, pengecekan dilakukan utk menentukan apakah ada elemen atau tidak!</a:t>
            </a:r>
            <a:endParaRPr/>
          </a:p>
          <a:p>
            <a:pPr>
              <a:spcBef>
                <a:spcPts val="0"/>
              </a:spcBef>
              <a:spcAft>
                <a:spcPts val="0"/>
              </a:spcAft>
            </a:pPr>
            <a:endParaRPr sz="1866">
              <a:solidFill>
                <a:srgbClr val="000000"/>
              </a:solidFill>
              <a:latin typeface="Lato"/>
              <a:ea typeface="Lato"/>
              <a:cs typeface="Lato"/>
              <a:sym typeface="Lato"/>
            </a:endParaRPr>
          </a:p>
        </p:txBody>
      </p:sp>
      <p:pic>
        <p:nvPicPr>
          <p:cNvPr id="768" name="Google Shape;768;p91"/>
          <p:cNvPicPr preferRelativeResize="0"/>
          <p:nvPr/>
        </p:nvPicPr>
        <p:blipFill rotWithShape="1">
          <a:blip r:embed="rId3">
            <a:alphaModFix/>
          </a:blip>
          <a:srcRect/>
          <a:stretch/>
        </p:blipFill>
        <p:spPr>
          <a:xfrm>
            <a:off x="1026032" y="2274714"/>
            <a:ext cx="4113530" cy="2147753"/>
          </a:xfrm>
          <a:prstGeom prst="rect">
            <a:avLst/>
          </a:prstGeom>
          <a:noFill/>
          <a:ln>
            <a:noFill/>
          </a:ln>
        </p:spPr>
      </p:pic>
      <p:pic>
        <p:nvPicPr>
          <p:cNvPr id="769" name="Google Shape;769;p91"/>
          <p:cNvPicPr preferRelativeResize="0"/>
          <p:nvPr/>
        </p:nvPicPr>
        <p:blipFill rotWithShape="1">
          <a:blip r:embed="rId4">
            <a:alphaModFix/>
          </a:blip>
          <a:srcRect/>
          <a:stretch/>
        </p:blipFill>
        <p:spPr>
          <a:xfrm>
            <a:off x="7073599" y="2860851"/>
            <a:ext cx="4811815" cy="5713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92"/>
          <p:cNvSpPr txBox="1"/>
          <p:nvPr/>
        </p:nvSpPr>
        <p:spPr>
          <a:xfrm>
            <a:off x="164813" y="592484"/>
            <a:ext cx="1187513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Membersihkan data dengan </a:t>
            </a:r>
            <a:r>
              <a:rPr lang="en-US" sz="3466">
                <a:solidFill>
                  <a:srgbClr val="000000"/>
                </a:solidFill>
                <a:latin typeface="Courier New"/>
                <a:ea typeface="Courier New"/>
                <a:cs typeface="Courier New"/>
                <a:sym typeface="Courier New"/>
              </a:rPr>
              <a:t>applymap()</a:t>
            </a:r>
            <a:br>
              <a:rPr lang="en-US" sz="3466">
                <a:solidFill>
                  <a:srgbClr val="000000"/>
                </a:solidFill>
                <a:latin typeface="Lato Black"/>
                <a:ea typeface="Lato Black"/>
                <a:cs typeface="Lato Black"/>
                <a:sym typeface="Lato Black"/>
              </a:rPr>
            </a:br>
            <a:endParaRPr/>
          </a:p>
        </p:txBody>
      </p:sp>
      <p:sp>
        <p:nvSpPr>
          <p:cNvPr id="775" name="Google Shape;775;p92"/>
          <p:cNvSpPr txBox="1"/>
          <p:nvPr/>
        </p:nvSpPr>
        <p:spPr>
          <a:xfrm>
            <a:off x="359486" y="1859975"/>
            <a:ext cx="11356495" cy="1288802"/>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Tergantung pada pengecekan, nilai dikembalikan berdasarkan fungsi. </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Lalu, fungsi applymap() dipanggil pada objek yg ada. Sehingga kita dapatkan DataFrame yang relatif lebih rapih</a:t>
            </a:r>
            <a:endParaRPr/>
          </a:p>
        </p:txBody>
      </p:sp>
      <p:pic>
        <p:nvPicPr>
          <p:cNvPr id="776" name="Google Shape;776;p92"/>
          <p:cNvPicPr preferRelativeResize="0"/>
          <p:nvPr/>
        </p:nvPicPr>
        <p:blipFill rotWithShape="1">
          <a:blip r:embed="rId3">
            <a:alphaModFix/>
          </a:blip>
          <a:srcRect/>
          <a:stretch/>
        </p:blipFill>
        <p:spPr>
          <a:xfrm>
            <a:off x="2985460" y="5467779"/>
            <a:ext cx="4530386" cy="882377"/>
          </a:xfrm>
          <a:prstGeom prst="rect">
            <a:avLst/>
          </a:prstGeom>
          <a:noFill/>
          <a:ln>
            <a:noFill/>
          </a:ln>
        </p:spPr>
      </p:pic>
      <p:pic>
        <p:nvPicPr>
          <p:cNvPr id="777" name="Google Shape;777;p92"/>
          <p:cNvPicPr preferRelativeResize="0"/>
          <p:nvPr/>
        </p:nvPicPr>
        <p:blipFill rotWithShape="1">
          <a:blip r:embed="rId4">
            <a:alphaModFix/>
          </a:blip>
          <a:srcRect/>
          <a:stretch/>
        </p:blipFill>
        <p:spPr>
          <a:xfrm>
            <a:off x="4075206" y="2903170"/>
            <a:ext cx="2666177" cy="248843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93"/>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Mengganti Nama Kolom </a:t>
            </a:r>
            <a:endParaRPr/>
          </a:p>
        </p:txBody>
      </p:sp>
      <p:sp>
        <p:nvSpPr>
          <p:cNvPr id="783" name="Google Shape;783;p93"/>
          <p:cNvSpPr txBox="1"/>
          <p:nvPr/>
        </p:nvSpPr>
        <p:spPr>
          <a:xfrm>
            <a:off x="416620" y="153622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Seringkali dalam dataset yang dimiliki ada nama kolom yang suli utk dipahami atau informasi yang tidak penting dalam beberapa baris awal/akhir, misal definisi istilah atau footnotes.</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Oleh karena itu dapat dilakukan penggantian nama dan melewatkan beberapa baris sehingga bisa dilakukan analisis informasi dari baris yang benar atau dapat dipahami. </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Kita akan lakukan utk lima baris awal dataset “</a:t>
            </a:r>
            <a:r>
              <a:rPr lang="en-US" sz="2399">
                <a:solidFill>
                  <a:srgbClr val="000000"/>
                </a:solidFill>
                <a:latin typeface="Courier New"/>
                <a:ea typeface="Courier New"/>
                <a:cs typeface="Courier New"/>
                <a:sym typeface="Courier New"/>
              </a:rPr>
              <a:t>olympic.csv</a:t>
            </a:r>
            <a:r>
              <a:rPr lang="en-US" sz="2399">
                <a:solidFill>
                  <a:srgbClr val="000000"/>
                </a:solidFill>
                <a:latin typeface="Lato"/>
                <a:ea typeface="Lato"/>
                <a:cs typeface="Lato"/>
                <a:sym typeface="Lato"/>
              </a:rPr>
              <a:t>”:</a:t>
            </a:r>
            <a:endParaRPr/>
          </a:p>
        </p:txBody>
      </p:sp>
      <p:pic>
        <p:nvPicPr>
          <p:cNvPr id="784" name="Google Shape;784;p93"/>
          <p:cNvPicPr preferRelativeResize="0"/>
          <p:nvPr/>
        </p:nvPicPr>
        <p:blipFill rotWithShape="1">
          <a:blip r:embed="rId3">
            <a:alphaModFix/>
          </a:blip>
          <a:srcRect/>
          <a:stretch/>
        </p:blipFill>
        <p:spPr>
          <a:xfrm>
            <a:off x="2936791" y="4646766"/>
            <a:ext cx="6481349" cy="183246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94"/>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Mengganti Nama Kolom </a:t>
            </a:r>
            <a:endParaRPr/>
          </a:p>
        </p:txBody>
      </p:sp>
      <p:sp>
        <p:nvSpPr>
          <p:cNvPr id="790" name="Google Shape;790;p94"/>
          <p:cNvSpPr txBox="1"/>
          <p:nvPr/>
        </p:nvSpPr>
        <p:spPr>
          <a:xfrm>
            <a:off x="416620" y="1536225"/>
            <a:ext cx="11356495" cy="4981263"/>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792"/>
              <a:buFont typeface="Arial"/>
              <a:buChar char="●"/>
            </a:pPr>
            <a:r>
              <a:rPr lang="en-US" sz="2133">
                <a:solidFill>
                  <a:srgbClr val="000000"/>
                </a:solidFill>
                <a:latin typeface="Lato"/>
                <a:ea typeface="Lato"/>
                <a:cs typeface="Lato"/>
                <a:sym typeface="Lato"/>
              </a:rPr>
              <a:t>Kemudian, baca dalam DataFrame di Pandas:</a:t>
            </a:r>
            <a:endParaRPr/>
          </a:p>
          <a:p>
            <a:pPr marL="609402" indent="-457051">
              <a:lnSpc>
                <a:spcPct val="115000"/>
              </a:lnSpc>
              <a:spcBef>
                <a:spcPts val="0"/>
              </a:spcBef>
              <a:spcAft>
                <a:spcPts val="0"/>
              </a:spcAft>
              <a:buClr>
                <a:srgbClr val="000000"/>
              </a:buClr>
              <a:buSzPts val="1600"/>
            </a:pPr>
            <a:endParaRPr sz="2133">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600"/>
            </a:pPr>
            <a:endParaRPr sz="2133">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600"/>
            </a:pPr>
            <a:endParaRPr sz="2133">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600"/>
            </a:pPr>
            <a:endParaRPr sz="2133">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600"/>
            </a:pPr>
            <a:endParaRPr sz="2133">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600"/>
            </a:pPr>
            <a:endParaRPr sz="2133">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600"/>
            </a:pPr>
            <a:endParaRPr sz="2133">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600"/>
            </a:pPr>
            <a:endParaRPr sz="2133">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600"/>
            </a:pPr>
            <a:endParaRPr sz="2133">
              <a:solidFill>
                <a:srgbClr val="595959"/>
              </a:solidFill>
              <a:latin typeface="Arial"/>
              <a:ea typeface="Arial"/>
              <a:cs typeface="Arial"/>
              <a:sym typeface="Arial"/>
            </a:endParaRPr>
          </a:p>
          <a:p>
            <a:pPr marL="609402" indent="-457051">
              <a:lnSpc>
                <a:spcPct val="115000"/>
              </a:lnSpc>
              <a:spcBef>
                <a:spcPts val="0"/>
              </a:spcBef>
              <a:spcAft>
                <a:spcPts val="0"/>
              </a:spcAft>
              <a:buClr>
                <a:srgbClr val="000000"/>
              </a:buClr>
              <a:buSzPts val="1600"/>
            </a:pPr>
            <a:endParaRPr sz="2133">
              <a:solidFill>
                <a:srgbClr val="595959"/>
              </a:solidFill>
              <a:latin typeface="Arial"/>
              <a:ea typeface="Arial"/>
              <a:cs typeface="Arial"/>
              <a:sym typeface="Arial"/>
            </a:endParaRPr>
          </a:p>
          <a:p>
            <a:pPr marL="609402" indent="-457051">
              <a:lnSpc>
                <a:spcPct val="115000"/>
              </a:lnSpc>
              <a:spcBef>
                <a:spcPts val="0"/>
              </a:spcBef>
              <a:spcAft>
                <a:spcPts val="0"/>
              </a:spcAft>
              <a:buClr>
                <a:srgbClr val="595959"/>
              </a:buClr>
              <a:buSzPts val="1792"/>
              <a:buFont typeface="Arial"/>
              <a:buChar char="●"/>
            </a:pPr>
            <a:r>
              <a:rPr lang="en-US" sz="2133">
                <a:solidFill>
                  <a:srgbClr val="000000"/>
                </a:solidFill>
                <a:latin typeface="Lato"/>
                <a:ea typeface="Lato"/>
                <a:cs typeface="Lato"/>
                <a:sym typeface="Lato"/>
              </a:rPr>
              <a:t>Hasilnya berantakan! Kolom adalah bentuk string integer indeks 0. Baris yang harusnya sebegai header pada </a:t>
            </a:r>
            <a:r>
              <a:rPr lang="en-US" sz="2133">
                <a:solidFill>
                  <a:srgbClr val="000000"/>
                </a:solidFill>
                <a:latin typeface="Courier New"/>
                <a:ea typeface="Courier New"/>
                <a:cs typeface="Courier New"/>
                <a:sym typeface="Courier New"/>
              </a:rPr>
              <a:t>olympics_df.iloc[0]</a:t>
            </a:r>
            <a:r>
              <a:rPr lang="en-US" sz="2133">
                <a:solidFill>
                  <a:srgbClr val="000000"/>
                </a:solidFill>
                <a:latin typeface="Lato"/>
                <a:ea typeface="Lato"/>
                <a:cs typeface="Lato"/>
                <a:sym typeface="Lato"/>
              </a:rPr>
              <a:t>. Hal ini terjadi karena file CSV mulai dengan 0, 1, 2, ...., 15. </a:t>
            </a:r>
            <a:endParaRPr/>
          </a:p>
          <a:p>
            <a:pPr marL="609402" indent="-457051">
              <a:lnSpc>
                <a:spcPct val="115000"/>
              </a:lnSpc>
              <a:spcBef>
                <a:spcPts val="0"/>
              </a:spcBef>
              <a:spcAft>
                <a:spcPts val="0"/>
              </a:spcAft>
              <a:buClr>
                <a:srgbClr val="595959"/>
              </a:buClr>
              <a:buSzPts val="1792"/>
              <a:buFont typeface="Arial"/>
              <a:buChar char="●"/>
            </a:pPr>
            <a:r>
              <a:rPr lang="en-US" sz="2133">
                <a:solidFill>
                  <a:srgbClr val="000000"/>
                </a:solidFill>
                <a:latin typeface="Lato"/>
                <a:ea typeface="Lato"/>
                <a:cs typeface="Lato"/>
                <a:sym typeface="Lato"/>
              </a:rPr>
              <a:t>Dan, jika kita ke sumber dataset ini, akan terlihat NaN yang ada harusnya berisikan “Country” dan “Summer” maksudnya adala”Summer Games” dan “01!” harusnya adalah “Gold” , dll. </a:t>
            </a:r>
            <a:endParaRPr/>
          </a:p>
        </p:txBody>
      </p:sp>
      <p:pic>
        <p:nvPicPr>
          <p:cNvPr id="791" name="Google Shape;791;p94"/>
          <p:cNvPicPr preferRelativeResize="0"/>
          <p:nvPr/>
        </p:nvPicPr>
        <p:blipFill rotWithShape="1">
          <a:blip r:embed="rId3">
            <a:alphaModFix/>
          </a:blip>
          <a:srcRect/>
          <a:stretch/>
        </p:blipFill>
        <p:spPr>
          <a:xfrm>
            <a:off x="1626980" y="2050417"/>
            <a:ext cx="8938041" cy="2755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95"/>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Mengganti Nama Kolom </a:t>
            </a:r>
            <a:endParaRPr/>
          </a:p>
        </p:txBody>
      </p:sp>
      <p:sp>
        <p:nvSpPr>
          <p:cNvPr id="797" name="Google Shape;797;p95"/>
          <p:cNvSpPr txBox="1"/>
          <p:nvPr/>
        </p:nvSpPr>
        <p:spPr>
          <a:xfrm>
            <a:off x="416620" y="153622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Oleh karena itu, hal berikut yang perlu dilakukan:</a:t>
            </a:r>
            <a:endParaRPr/>
          </a:p>
          <a:p>
            <a:pPr marL="1218804" lvl="1"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Melewatkan (skip) satu baris dan atur header sebagai baris pertama (indeks-0)</a:t>
            </a:r>
            <a:endParaRPr/>
          </a:p>
          <a:p>
            <a:pPr marL="1218804" lvl="1"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Mengganti Nama Kolom</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Melewatkan baris dan atur header dapat dilakukan pada saat membaca file CSV dengan mempassing beberapa parameter ke fungsi </a:t>
            </a:r>
            <a:r>
              <a:rPr lang="en-US" sz="2399">
                <a:solidFill>
                  <a:srgbClr val="000000"/>
                </a:solidFill>
                <a:latin typeface="Courier New"/>
                <a:ea typeface="Courier New"/>
                <a:cs typeface="Courier New"/>
                <a:sym typeface="Courier New"/>
              </a:rPr>
              <a:t>read_csv()</a:t>
            </a:r>
            <a:r>
              <a:rPr lang="en-US" sz="2399">
                <a:solidFill>
                  <a:srgbClr val="000000"/>
                </a:solidFill>
                <a:latin typeface="Lato"/>
                <a:ea typeface="Lato"/>
                <a:cs typeface="Lato"/>
                <a:sym typeface="Lato"/>
              </a:rPr>
              <a:t>.</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Fungsi</a:t>
            </a:r>
            <a:r>
              <a:rPr lang="en-US" sz="2399">
                <a:solidFill>
                  <a:srgbClr val="000000"/>
                </a:solidFill>
                <a:latin typeface="Courier New"/>
                <a:ea typeface="Courier New"/>
                <a:cs typeface="Courier New"/>
                <a:sym typeface="Courier New"/>
              </a:rPr>
              <a:t> read_csv()</a:t>
            </a:r>
            <a:r>
              <a:rPr lang="en-US" sz="2399">
                <a:solidFill>
                  <a:srgbClr val="000000"/>
                </a:solidFill>
                <a:latin typeface="Lato"/>
                <a:ea typeface="Lato"/>
                <a:cs typeface="Lato"/>
                <a:sym typeface="Lato"/>
              </a:rPr>
              <a:t> memerlukan banyak parameter opsional, namun utk kasus ini hanya diperlukan satu (header) yang dihilangkan pada baris ke-0, dengan hasil sbb: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0"/>
          <p:cNvSpPr txBox="1"/>
          <p:nvPr/>
        </p:nvSpPr>
        <p:spPr>
          <a:xfrm>
            <a:off x="767408" y="592484"/>
            <a:ext cx="11005707" cy="763764"/>
          </a:xfrm>
          <a:prstGeom prst="rect">
            <a:avLst/>
          </a:prstGeom>
          <a:noFill/>
          <a:ln>
            <a:noFill/>
          </a:ln>
        </p:spPr>
        <p:txBody>
          <a:bodyPr spcFirstLastPara="1" wrap="square" lIns="121862" tIns="121862" rIns="121862" bIns="121862" anchor="t" anchorCtr="0">
            <a:noAutofit/>
          </a:bodyPr>
          <a:lstStyle/>
          <a:p>
            <a:pPr>
              <a:spcBef>
                <a:spcPts val="0"/>
              </a:spcBef>
              <a:spcAft>
                <a:spcPts val="0"/>
              </a:spcAft>
              <a:buClr>
                <a:srgbClr val="000000"/>
              </a:buClr>
              <a:buSzPts val="2600"/>
            </a:pPr>
            <a:r>
              <a:rPr lang="en-US" sz="3466" dirty="0">
                <a:solidFill>
                  <a:schemeClr val="bg1"/>
                </a:solidFill>
                <a:latin typeface="Lato Black"/>
                <a:ea typeface="Lato Black"/>
                <a:cs typeface="Lato Black"/>
                <a:sym typeface="Lato Black"/>
              </a:rPr>
              <a:t>Hands-on Data Cleaning</a:t>
            </a:r>
            <a:endParaRPr dirty="0">
              <a:solidFill>
                <a:schemeClr val="bg1"/>
              </a:solidFill>
            </a:endParaRPr>
          </a:p>
        </p:txBody>
      </p:sp>
      <p:sp>
        <p:nvSpPr>
          <p:cNvPr id="520" name="Google Shape;520;p60"/>
          <p:cNvSpPr txBox="1"/>
          <p:nvPr/>
        </p:nvSpPr>
        <p:spPr>
          <a:xfrm>
            <a:off x="416620" y="153622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Data cleaning atas data berantakan (messy data), seperti:</a:t>
            </a:r>
            <a:endParaRPr/>
          </a:p>
          <a:p>
            <a:pPr marL="1218804" lvl="1"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missing value,</a:t>
            </a:r>
            <a:endParaRPr/>
          </a:p>
          <a:p>
            <a:pPr marL="1218804" lvl="1"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format tidak konsisten</a:t>
            </a:r>
            <a:endParaRPr/>
          </a:p>
          <a:p>
            <a:pPr marL="1218804" lvl="1"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record tidak berbentuk baik (malformed record)</a:t>
            </a:r>
            <a:endParaRPr/>
          </a:p>
          <a:p>
            <a:pPr marL="1218804" lvl="1"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outlier yang berlebihan</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Lingkup hands-on:</a:t>
            </a:r>
            <a:endParaRPr/>
          </a:p>
          <a:p>
            <a:pPr marL="1218804" lvl="1"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Membuang kolom-kolom tidak penting dalam suatu DataFrame</a:t>
            </a:r>
            <a:endParaRPr/>
          </a:p>
          <a:p>
            <a:pPr marL="1218804" lvl="1"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Mengubah indeks di DataFrame</a:t>
            </a:r>
            <a:endParaRPr/>
          </a:p>
          <a:p>
            <a:pPr marL="1218804" lvl="1"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Membersihkan kolom dengan metode</a:t>
            </a:r>
            <a:r>
              <a:rPr lang="en-US" sz="1866">
                <a:solidFill>
                  <a:srgbClr val="000000"/>
                </a:solidFill>
                <a:latin typeface="Courier New"/>
                <a:ea typeface="Courier New"/>
                <a:cs typeface="Courier New"/>
                <a:sym typeface="Courier New"/>
              </a:rPr>
              <a:t> .str()</a:t>
            </a:r>
            <a:endParaRPr/>
          </a:p>
          <a:p>
            <a:pPr marL="1218804" lvl="1"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Membersihkan semua dataset dengan fungsi </a:t>
            </a:r>
            <a:r>
              <a:rPr lang="en-US" sz="1866">
                <a:solidFill>
                  <a:srgbClr val="000000"/>
                </a:solidFill>
                <a:latin typeface="Courier New"/>
                <a:ea typeface="Courier New"/>
                <a:cs typeface="Courier New"/>
                <a:sym typeface="Courier New"/>
              </a:rPr>
              <a:t>DataFrame.applymap()</a:t>
            </a:r>
            <a:endParaRPr/>
          </a:p>
          <a:p>
            <a:pPr marL="1218804" lvl="1"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Merubah nama kolom sehingga kolom lebih mudah dikenali</a:t>
            </a:r>
            <a:endParaRPr/>
          </a:p>
          <a:p>
            <a:pPr marL="1218804" lvl="1"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Melewatkan baris-baris tidak penting dalam file CSV</a:t>
            </a:r>
            <a:endParaRPr/>
          </a:p>
          <a:p>
            <a:pPr>
              <a:spcBef>
                <a:spcPts val="0"/>
              </a:spcBef>
              <a:spcAft>
                <a:spcPts val="0"/>
              </a:spcAft>
            </a:pPr>
            <a:endParaRPr sz="1866">
              <a:solidFill>
                <a:srgbClr val="000000"/>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96"/>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Mengganti Nama Kolom</a:t>
            </a:r>
            <a:r>
              <a:rPr lang="en-US" sz="3732">
                <a:solidFill>
                  <a:srgbClr val="000000"/>
                </a:solidFill>
                <a:latin typeface="Arial"/>
                <a:ea typeface="Arial"/>
                <a:cs typeface="Arial"/>
                <a:sym typeface="Arial"/>
              </a:rPr>
              <a:t> </a:t>
            </a:r>
            <a:endParaRPr/>
          </a:p>
        </p:txBody>
      </p:sp>
      <p:sp>
        <p:nvSpPr>
          <p:cNvPr id="803" name="Google Shape;803;p96"/>
          <p:cNvSpPr txBox="1"/>
          <p:nvPr/>
        </p:nvSpPr>
        <p:spPr>
          <a:xfrm>
            <a:off x="577437" y="1802843"/>
            <a:ext cx="5332354" cy="4553795"/>
          </a:xfrm>
          <a:prstGeom prst="rect">
            <a:avLst/>
          </a:prstGeom>
          <a:noFill/>
          <a:ln>
            <a:noFill/>
          </a:ln>
        </p:spPr>
        <p:txBody>
          <a:bodyPr spcFirstLastPara="1" wrap="square" lIns="121862" tIns="121862" rIns="121862" bIns="121862" anchor="t" anchorCtr="0">
            <a:noAutofit/>
          </a:bodyPr>
          <a:lstStyle/>
          <a:p>
            <a:pPr marL="609402"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Hasil fungsi </a:t>
            </a:r>
            <a:r>
              <a:rPr lang="en-US" sz="1866">
                <a:solidFill>
                  <a:srgbClr val="000000"/>
                </a:solidFill>
                <a:latin typeface="Courier New"/>
                <a:ea typeface="Courier New"/>
                <a:cs typeface="Courier New"/>
                <a:sym typeface="Courier New"/>
              </a:rPr>
              <a:t>read_csv()</a:t>
            </a:r>
            <a:r>
              <a:rPr lang="en-US" sz="1866">
                <a:solidFill>
                  <a:srgbClr val="000000"/>
                </a:solidFill>
                <a:latin typeface="Lato"/>
                <a:ea typeface="Lato"/>
                <a:cs typeface="Lato"/>
                <a:sym typeface="Lato"/>
              </a:rPr>
              <a:t> dan menghilangkan satu baris (header)</a:t>
            </a:r>
            <a:endParaRPr/>
          </a:p>
        </p:txBody>
      </p:sp>
      <p:sp>
        <p:nvSpPr>
          <p:cNvPr id="804" name="Google Shape;804;p96"/>
          <p:cNvSpPr txBox="1"/>
          <p:nvPr/>
        </p:nvSpPr>
        <p:spPr>
          <a:xfrm>
            <a:off x="7638573" y="2524403"/>
            <a:ext cx="4397043" cy="4553795"/>
          </a:xfrm>
          <a:prstGeom prst="rect">
            <a:avLst/>
          </a:prstGeom>
          <a:noFill/>
          <a:ln>
            <a:noFill/>
          </a:ln>
        </p:spPr>
        <p:txBody>
          <a:bodyPr spcFirstLastPara="1" wrap="square" lIns="121862" tIns="121862" rIns="121862" bIns="121862" anchor="t" anchorCtr="0">
            <a:noAutofit/>
          </a:bodyPr>
          <a:lstStyle/>
          <a:p>
            <a:pPr marL="609402"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Sekarang, yang tampak di samping adalah sekumpulan baris yang benar sebagai header dan semua baris yang tidak dibutuhkan telah dihilangkan. </a:t>
            </a:r>
            <a:endParaRPr/>
          </a:p>
          <a:p>
            <a:pPr marL="609402" indent="-423196">
              <a:lnSpc>
                <a:spcPct val="115000"/>
              </a:lnSpc>
              <a:spcBef>
                <a:spcPts val="0"/>
              </a:spcBef>
              <a:spcAft>
                <a:spcPts val="0"/>
              </a:spcAft>
              <a:buClr>
                <a:srgbClr val="595959"/>
              </a:buClr>
              <a:buSzPts val="1400"/>
              <a:buFont typeface="Arial"/>
              <a:buChar char="●"/>
            </a:pPr>
            <a:r>
              <a:rPr lang="en-US" sz="1866">
                <a:solidFill>
                  <a:srgbClr val="000000"/>
                </a:solidFill>
                <a:latin typeface="Lato"/>
                <a:ea typeface="Lato"/>
                <a:cs typeface="Lato"/>
                <a:sym typeface="Lato"/>
              </a:rPr>
              <a:t>Pandas telah merubah nama kolom yang mengandung nama “countries” dari NaN  menjadi Unnamed:0</a:t>
            </a:r>
            <a:endParaRPr/>
          </a:p>
        </p:txBody>
      </p:sp>
      <p:pic>
        <p:nvPicPr>
          <p:cNvPr id="805" name="Google Shape;805;p96"/>
          <p:cNvPicPr preferRelativeResize="0"/>
          <p:nvPr/>
        </p:nvPicPr>
        <p:blipFill rotWithShape="1">
          <a:blip r:embed="rId3">
            <a:alphaModFix/>
          </a:blip>
          <a:srcRect/>
          <a:stretch/>
        </p:blipFill>
        <p:spPr>
          <a:xfrm>
            <a:off x="348908" y="3159207"/>
            <a:ext cx="7410280" cy="2539216"/>
          </a:xfrm>
          <a:prstGeom prst="rect">
            <a:avLst/>
          </a:prstGeom>
          <a:noFill/>
          <a:ln>
            <a:noFill/>
          </a:ln>
        </p:spPr>
      </p:pic>
      <p:sp>
        <p:nvSpPr>
          <p:cNvPr id="806" name="Google Shape;806;p96"/>
          <p:cNvSpPr/>
          <p:nvPr/>
        </p:nvSpPr>
        <p:spPr>
          <a:xfrm>
            <a:off x="890607" y="3874420"/>
            <a:ext cx="858935" cy="334297"/>
          </a:xfrm>
          <a:prstGeom prst="ellipse">
            <a:avLst/>
          </a:prstGeom>
          <a:noFill/>
          <a:ln w="19075" cap="flat" cmpd="sng">
            <a:solidFill>
              <a:srgbClr val="FF0000"/>
            </a:solidFill>
            <a:prstDash val="solid"/>
            <a:round/>
            <a:headEnd type="none" w="sm" len="sm"/>
            <a:tailEnd type="none" w="sm" len="sm"/>
          </a:ln>
        </p:spPr>
        <p:txBody>
          <a:bodyPr spcFirstLastPara="1" wrap="square" lIns="121862" tIns="60915" rIns="121862" bIns="60915" anchor="ctr" anchorCtr="0">
            <a:noAutofit/>
          </a:bodyPr>
          <a:lstStyle/>
          <a:p>
            <a:pPr>
              <a:spcBef>
                <a:spcPts val="0"/>
              </a:spcBef>
              <a:spcAft>
                <a:spcPts val="0"/>
              </a:spcAft>
            </a:pPr>
            <a:endParaRPr sz="1866">
              <a:solidFill>
                <a:srgbClr val="000000"/>
              </a:solidFill>
              <a:latin typeface="Arial"/>
              <a:ea typeface="Arial"/>
              <a:cs typeface="Arial"/>
              <a:sym typeface="Arial"/>
            </a:endParaRPr>
          </a:p>
        </p:txBody>
      </p:sp>
      <p:sp>
        <p:nvSpPr>
          <p:cNvPr id="807" name="Google Shape;807;p96"/>
          <p:cNvSpPr/>
          <p:nvPr/>
        </p:nvSpPr>
        <p:spPr>
          <a:xfrm>
            <a:off x="1825885" y="3885001"/>
            <a:ext cx="6415620" cy="258320"/>
          </a:xfrm>
          <a:prstGeom prst="rect">
            <a:avLst/>
          </a:prstGeom>
          <a:noFill/>
          <a:ln w="19075" cap="flat" cmpd="sng">
            <a:solidFill>
              <a:srgbClr val="FF0000"/>
            </a:solidFill>
            <a:prstDash val="solid"/>
            <a:round/>
            <a:headEnd type="none" w="sm" len="sm"/>
            <a:tailEnd type="none" w="sm" len="sm"/>
          </a:ln>
        </p:spPr>
        <p:txBody>
          <a:bodyPr spcFirstLastPara="1" wrap="square" lIns="121862" tIns="60915" rIns="121862" bIns="60915" anchor="ctr" anchorCtr="0">
            <a:noAutofit/>
          </a:bodyPr>
          <a:lstStyle/>
          <a:p>
            <a:pPr>
              <a:spcBef>
                <a:spcPts val="0"/>
              </a:spcBef>
              <a:spcAft>
                <a:spcPts val="0"/>
              </a:spcAft>
            </a:pPr>
            <a:endParaRPr sz="1866">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97"/>
          <p:cNvSpPr txBox="1"/>
          <p:nvPr/>
        </p:nvSpPr>
        <p:spPr>
          <a:xfrm>
            <a:off x="767408" y="592484"/>
            <a:ext cx="11005707" cy="763764"/>
          </a:xfrm>
          <a:prstGeom prst="rect">
            <a:avLst/>
          </a:prstGeom>
          <a:noFill/>
          <a:ln>
            <a:noFill/>
          </a:ln>
        </p:spPr>
        <p:txBody>
          <a:bodyPr spcFirstLastPara="1" wrap="square" lIns="121862" tIns="121862" rIns="121862" bIns="121862" anchor="t" anchorCtr="0">
            <a:noAutofit/>
          </a:bodyPr>
          <a:lstStyle/>
          <a:p>
            <a:pPr>
              <a:spcBef>
                <a:spcPts val="0"/>
              </a:spcBef>
              <a:spcAft>
                <a:spcPts val="0"/>
              </a:spcAft>
              <a:buClr>
                <a:srgbClr val="000000"/>
              </a:buClr>
              <a:buSzPts val="2800"/>
            </a:pPr>
            <a:r>
              <a:rPr lang="en-US" sz="3732" dirty="0">
                <a:solidFill>
                  <a:schemeClr val="bg1"/>
                </a:solidFill>
                <a:latin typeface="Arial"/>
                <a:ea typeface="Arial"/>
                <a:cs typeface="Arial"/>
                <a:sym typeface="Arial"/>
              </a:rPr>
              <a:t>Hands-on Data Cleaning: </a:t>
            </a:r>
            <a:r>
              <a:rPr lang="en-US" sz="3732" dirty="0" err="1">
                <a:solidFill>
                  <a:schemeClr val="bg1"/>
                </a:solidFill>
                <a:latin typeface="Arial"/>
                <a:ea typeface="Arial"/>
                <a:cs typeface="Arial"/>
                <a:sym typeface="Arial"/>
              </a:rPr>
              <a:t>Mengganti</a:t>
            </a:r>
            <a:r>
              <a:rPr lang="en-US" sz="3732" dirty="0">
                <a:solidFill>
                  <a:schemeClr val="bg1"/>
                </a:solidFill>
                <a:latin typeface="Arial"/>
                <a:ea typeface="Arial"/>
                <a:cs typeface="Arial"/>
                <a:sym typeface="Arial"/>
              </a:rPr>
              <a:t> Nama Kolom </a:t>
            </a:r>
            <a:endParaRPr dirty="0">
              <a:solidFill>
                <a:schemeClr val="bg1"/>
              </a:solidFill>
            </a:endParaRPr>
          </a:p>
        </p:txBody>
      </p:sp>
      <p:sp>
        <p:nvSpPr>
          <p:cNvPr id="813" name="Google Shape;813;p97"/>
          <p:cNvSpPr txBox="1"/>
          <p:nvPr/>
        </p:nvSpPr>
        <p:spPr>
          <a:xfrm>
            <a:off x="416620" y="1536226"/>
            <a:ext cx="11356495" cy="2177328"/>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Utk mengganti nama kolom, digunakan metode </a:t>
            </a:r>
            <a:r>
              <a:rPr lang="en-US" sz="2399">
                <a:solidFill>
                  <a:srgbClr val="000000"/>
                </a:solidFill>
                <a:latin typeface="Courier New"/>
                <a:ea typeface="Courier New"/>
                <a:cs typeface="Courier New"/>
                <a:sym typeface="Courier New"/>
              </a:rPr>
              <a:t>rename()</a:t>
            </a:r>
            <a:r>
              <a:rPr lang="en-US" sz="2399">
                <a:solidFill>
                  <a:srgbClr val="000000"/>
                </a:solidFill>
                <a:latin typeface="Lato"/>
                <a:ea typeface="Lato"/>
                <a:cs typeface="Lato"/>
                <a:sym typeface="Lato"/>
              </a:rPr>
              <a:t> DataFrame yg memungkinkan memberi label pada axis berdasarkan pemetaan (dalam kasus ini yaitu dict)</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Mulai dengan mendefinisikan suatu kamus yang memetakan nama kolom saat ini sebagi kunci ke yang lebih dapat digunakan” </a:t>
            </a:r>
            <a:endParaRPr/>
          </a:p>
        </p:txBody>
      </p:sp>
      <p:pic>
        <p:nvPicPr>
          <p:cNvPr id="814" name="Google Shape;814;p97"/>
          <p:cNvPicPr preferRelativeResize="0"/>
          <p:nvPr/>
        </p:nvPicPr>
        <p:blipFill rotWithShape="1">
          <a:blip r:embed="rId3">
            <a:alphaModFix/>
          </a:blip>
          <a:srcRect/>
          <a:stretch/>
        </p:blipFill>
        <p:spPr>
          <a:xfrm>
            <a:off x="3730298" y="3764387"/>
            <a:ext cx="4227795" cy="281853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98"/>
          <p:cNvSpPr txBox="1"/>
          <p:nvPr/>
        </p:nvSpPr>
        <p:spPr>
          <a:xfrm>
            <a:off x="712862" y="592484"/>
            <a:ext cx="11060253" cy="763764"/>
          </a:xfrm>
          <a:prstGeom prst="rect">
            <a:avLst/>
          </a:prstGeom>
          <a:noFill/>
          <a:ln>
            <a:noFill/>
          </a:ln>
        </p:spPr>
        <p:txBody>
          <a:bodyPr spcFirstLastPara="1" wrap="square" lIns="121862" tIns="121862" rIns="121862" bIns="121862" anchor="t" anchorCtr="0">
            <a:noAutofit/>
          </a:bodyPr>
          <a:lstStyle/>
          <a:p>
            <a:pPr>
              <a:spcBef>
                <a:spcPts val="0"/>
              </a:spcBef>
              <a:spcAft>
                <a:spcPts val="0"/>
              </a:spcAft>
              <a:buClr>
                <a:srgbClr val="000000"/>
              </a:buClr>
              <a:buSzPts val="2600"/>
            </a:pPr>
            <a:r>
              <a:rPr lang="en-US" sz="3466" dirty="0">
                <a:solidFill>
                  <a:schemeClr val="bg1"/>
                </a:solidFill>
                <a:latin typeface="Lato Black"/>
                <a:ea typeface="Lato Black"/>
                <a:cs typeface="Lato Black"/>
                <a:sym typeface="Lato Black"/>
              </a:rPr>
              <a:t>Hands-on Data Cleaning: </a:t>
            </a:r>
            <a:r>
              <a:rPr lang="en-US" sz="3466" dirty="0" err="1">
                <a:solidFill>
                  <a:schemeClr val="bg1"/>
                </a:solidFill>
                <a:latin typeface="Lato Black"/>
                <a:ea typeface="Lato Black"/>
                <a:cs typeface="Lato Black"/>
                <a:sym typeface="Lato Black"/>
              </a:rPr>
              <a:t>Mengganti</a:t>
            </a:r>
            <a:r>
              <a:rPr lang="en-US" sz="3466" dirty="0">
                <a:solidFill>
                  <a:schemeClr val="bg1"/>
                </a:solidFill>
                <a:latin typeface="Lato Black"/>
                <a:ea typeface="Lato Black"/>
                <a:cs typeface="Lato Black"/>
                <a:sym typeface="Lato Black"/>
              </a:rPr>
              <a:t> Nama Kolom </a:t>
            </a:r>
            <a:endParaRPr dirty="0">
              <a:solidFill>
                <a:schemeClr val="bg1"/>
              </a:solidFill>
            </a:endParaRPr>
          </a:p>
        </p:txBody>
      </p:sp>
      <p:sp>
        <p:nvSpPr>
          <p:cNvPr id="820" name="Google Shape;820;p98"/>
          <p:cNvSpPr txBox="1"/>
          <p:nvPr/>
        </p:nvSpPr>
        <p:spPr>
          <a:xfrm>
            <a:off x="406039" y="152564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Kemudian, panggil fungsi </a:t>
            </a:r>
            <a:r>
              <a:rPr lang="en-US" sz="2399">
                <a:solidFill>
                  <a:srgbClr val="000000"/>
                </a:solidFill>
                <a:latin typeface="Courier New"/>
                <a:ea typeface="Courier New"/>
                <a:cs typeface="Courier New"/>
                <a:sym typeface="Courier New"/>
              </a:rPr>
              <a:t>rename()</a:t>
            </a:r>
            <a:r>
              <a:rPr lang="en-US" sz="2399">
                <a:solidFill>
                  <a:srgbClr val="000000"/>
                </a:solidFill>
                <a:latin typeface="Lato"/>
                <a:ea typeface="Lato"/>
                <a:cs typeface="Lato"/>
                <a:sym typeface="Lato"/>
              </a:rPr>
              <a:t> pada objek dimaksud:</a:t>
            </a:r>
            <a:endParaRPr/>
          </a:p>
          <a:p>
            <a:pPr marL="609402" indent="-457051">
              <a:lnSpc>
                <a:spcPct val="115000"/>
              </a:lnSpc>
              <a:spcBef>
                <a:spcPts val="0"/>
              </a:spcBef>
              <a:spcAft>
                <a:spcPts val="0"/>
              </a:spcAft>
              <a:buClr>
                <a:srgbClr val="000000"/>
              </a:buClr>
              <a:buSzPts val="1800"/>
            </a:pPr>
            <a:endParaRPr sz="2399">
              <a:solidFill>
                <a:srgbClr val="000000"/>
              </a:solidFill>
              <a:latin typeface="Lato"/>
              <a:ea typeface="Lato"/>
              <a:cs typeface="Lato"/>
              <a:sym typeface="Lato"/>
            </a:endParaRPr>
          </a:p>
          <a:p>
            <a:pPr marL="609402" indent="-457051">
              <a:lnSpc>
                <a:spcPct val="115000"/>
              </a:lnSpc>
              <a:spcBef>
                <a:spcPts val="0"/>
              </a:spcBef>
              <a:spcAft>
                <a:spcPts val="0"/>
              </a:spcAft>
              <a:buClr>
                <a:srgbClr val="000000"/>
              </a:buClr>
              <a:buSzPts val="1800"/>
            </a:pPr>
            <a:endParaRPr sz="2399">
              <a:solidFill>
                <a:srgbClr val="000000"/>
              </a:solidFill>
              <a:latin typeface="Lato"/>
              <a:ea typeface="Lato"/>
              <a:cs typeface="Lato"/>
              <a:sym typeface="Lato"/>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Atur </a:t>
            </a:r>
            <a:r>
              <a:rPr lang="en-US" sz="2399">
                <a:solidFill>
                  <a:srgbClr val="000000"/>
                </a:solidFill>
                <a:latin typeface="Courier New"/>
                <a:ea typeface="Courier New"/>
                <a:cs typeface="Courier New"/>
                <a:sym typeface="Courier New"/>
              </a:rPr>
              <a:t>inplace</a:t>
            </a:r>
            <a:r>
              <a:rPr lang="en-US" sz="2399">
                <a:solidFill>
                  <a:srgbClr val="000000"/>
                </a:solidFill>
                <a:latin typeface="Lato"/>
                <a:ea typeface="Lato"/>
                <a:cs typeface="Lato"/>
                <a:sym typeface="Lato"/>
              </a:rPr>
              <a:t> menjadi </a:t>
            </a:r>
            <a:r>
              <a:rPr lang="en-US" sz="2399">
                <a:solidFill>
                  <a:srgbClr val="000000"/>
                </a:solidFill>
                <a:latin typeface="Courier New"/>
                <a:ea typeface="Courier New"/>
                <a:cs typeface="Courier New"/>
                <a:sym typeface="Courier New"/>
              </a:rPr>
              <a:t>True</a:t>
            </a:r>
            <a:r>
              <a:rPr lang="en-US" sz="2399">
                <a:solidFill>
                  <a:srgbClr val="000000"/>
                </a:solidFill>
                <a:latin typeface="Lato"/>
                <a:ea typeface="Lato"/>
                <a:cs typeface="Lato"/>
                <a:sym typeface="Lato"/>
              </a:rPr>
              <a:t>, dengan hasil sbb:</a:t>
            </a:r>
            <a:endParaRPr/>
          </a:p>
        </p:txBody>
      </p:sp>
      <p:pic>
        <p:nvPicPr>
          <p:cNvPr id="821" name="Google Shape;821;p98"/>
          <p:cNvPicPr preferRelativeResize="0"/>
          <p:nvPr/>
        </p:nvPicPr>
        <p:blipFill rotWithShape="1">
          <a:blip r:embed="rId3">
            <a:alphaModFix/>
          </a:blip>
          <a:srcRect/>
          <a:stretch/>
        </p:blipFill>
        <p:spPr>
          <a:xfrm>
            <a:off x="3171670" y="2236626"/>
            <a:ext cx="4811815" cy="533235"/>
          </a:xfrm>
          <a:prstGeom prst="rect">
            <a:avLst/>
          </a:prstGeom>
          <a:noFill/>
          <a:ln>
            <a:noFill/>
          </a:ln>
        </p:spPr>
      </p:pic>
      <p:pic>
        <p:nvPicPr>
          <p:cNvPr id="822" name="Google Shape;822;p98"/>
          <p:cNvPicPr preferRelativeResize="0"/>
          <p:nvPr/>
        </p:nvPicPr>
        <p:blipFill rotWithShape="1">
          <a:blip r:embed="rId4">
            <a:alphaModFix/>
          </a:blip>
          <a:srcRect/>
          <a:stretch/>
        </p:blipFill>
        <p:spPr>
          <a:xfrm>
            <a:off x="712862" y="3794011"/>
            <a:ext cx="11153506" cy="246938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295400"/>
            <a:ext cx="10945216" cy="5353051"/>
          </a:xfrm>
        </p:spPr>
        <p:txBody>
          <a:bodyPr>
            <a:normAutofit/>
          </a:bodyPr>
          <a:lstStyle/>
          <a:p>
            <a:pPr marL="457200" indent="-457200">
              <a:buFont typeface="+mj-lt"/>
              <a:buAutoNum type="arabicPeriod"/>
            </a:pPr>
            <a:r>
              <a:rPr lang="en-US" sz="2400" dirty="0" err="1"/>
              <a:t>Jiawei</a:t>
            </a:r>
            <a:r>
              <a:rPr lang="en-US" sz="2400" dirty="0"/>
              <a:t> Han</a:t>
            </a:r>
            <a:r>
              <a:rPr lang="id-ID" sz="2400" dirty="0"/>
              <a:t> </a:t>
            </a:r>
            <a:r>
              <a:rPr lang="id-ID" sz="2400" dirty="0" err="1"/>
              <a:t>and</a:t>
            </a:r>
            <a:r>
              <a:rPr lang="id-ID" sz="2400" dirty="0"/>
              <a:t> </a:t>
            </a:r>
            <a:r>
              <a:rPr lang="id-ID" sz="2400" dirty="0" err="1"/>
              <a:t>Micheline</a:t>
            </a:r>
            <a:r>
              <a:rPr lang="id-ID" sz="2400" dirty="0"/>
              <a:t> </a:t>
            </a:r>
            <a:r>
              <a:rPr lang="id-ID" sz="2400" dirty="0" err="1"/>
              <a:t>Kamber</a:t>
            </a:r>
            <a:r>
              <a:rPr lang="id-ID" sz="2400" dirty="0"/>
              <a:t>, </a:t>
            </a:r>
            <a:r>
              <a:rPr lang="en-US" sz="2400" dirty="0">
                <a:solidFill>
                  <a:srgbClr val="C00000"/>
                </a:solidFill>
              </a:rPr>
              <a:t>Data Mining:</a:t>
            </a:r>
            <a:r>
              <a:rPr lang="id-ID" sz="2400" dirty="0">
                <a:solidFill>
                  <a:srgbClr val="C00000"/>
                </a:solidFill>
              </a:rPr>
              <a:t> </a:t>
            </a:r>
            <a:r>
              <a:rPr lang="en-US" sz="2400" dirty="0">
                <a:solidFill>
                  <a:srgbClr val="C00000"/>
                </a:solidFill>
              </a:rPr>
              <a:t>Concepts and Techniques</a:t>
            </a:r>
            <a:r>
              <a:rPr lang="id-ID" sz="2400" dirty="0">
                <a:solidFill>
                  <a:srgbClr val="C00000"/>
                </a:solidFill>
              </a:rPr>
              <a:t> </a:t>
            </a:r>
            <a:r>
              <a:rPr lang="en-US" sz="2400" dirty="0">
                <a:solidFill>
                  <a:srgbClr val="C00000"/>
                </a:solidFill>
              </a:rPr>
              <a:t>Third Edition</a:t>
            </a:r>
            <a:r>
              <a:rPr lang="id-ID" sz="2400" dirty="0"/>
              <a:t>, </a:t>
            </a:r>
            <a:r>
              <a:rPr lang="id-ID" sz="2400" i="1" dirty="0" err="1"/>
              <a:t>Elsevier</a:t>
            </a:r>
            <a:r>
              <a:rPr lang="id-ID" sz="2400" dirty="0"/>
              <a:t>, 20</a:t>
            </a:r>
            <a:r>
              <a:rPr lang="en-US" sz="2400" dirty="0"/>
              <a:t>12</a:t>
            </a:r>
            <a:endParaRPr lang="id-ID" sz="2400" dirty="0"/>
          </a:p>
          <a:p>
            <a:pPr marL="457200" indent="-457200">
              <a:buFont typeface="+mj-lt"/>
              <a:buAutoNum type="arabicPeriod"/>
            </a:pPr>
            <a:r>
              <a:rPr lang="de-DE" sz="2400" dirty="0"/>
              <a:t>Ian H. Witten, Frank Eibe, Mark A. Hall</a:t>
            </a:r>
            <a:r>
              <a:rPr lang="id-ID" sz="2400" dirty="0"/>
              <a:t>, </a:t>
            </a:r>
            <a:r>
              <a:rPr lang="en-US" sz="2400" dirty="0">
                <a:solidFill>
                  <a:srgbClr val="C00000"/>
                </a:solidFill>
              </a:rPr>
              <a:t>Data mining: </a:t>
            </a:r>
            <a:r>
              <a:rPr lang="id-ID" sz="2400" dirty="0">
                <a:solidFill>
                  <a:srgbClr val="C00000"/>
                </a:solidFill>
              </a:rPr>
              <a:t>P</a:t>
            </a:r>
            <a:r>
              <a:rPr lang="en-US" sz="2400" dirty="0" err="1">
                <a:solidFill>
                  <a:srgbClr val="C00000"/>
                </a:solidFill>
              </a:rPr>
              <a:t>ractical</a:t>
            </a:r>
            <a:r>
              <a:rPr lang="en-US" sz="2400" dirty="0">
                <a:solidFill>
                  <a:srgbClr val="C00000"/>
                </a:solidFill>
              </a:rPr>
              <a:t> </a:t>
            </a:r>
            <a:r>
              <a:rPr lang="id-ID" sz="2400" dirty="0">
                <a:solidFill>
                  <a:srgbClr val="C00000"/>
                </a:solidFill>
              </a:rPr>
              <a:t>M</a:t>
            </a:r>
            <a:r>
              <a:rPr lang="en-US" sz="2400" dirty="0" err="1">
                <a:solidFill>
                  <a:srgbClr val="C00000"/>
                </a:solidFill>
              </a:rPr>
              <a:t>achine</a:t>
            </a:r>
            <a:r>
              <a:rPr lang="en-US" sz="2400" dirty="0">
                <a:solidFill>
                  <a:srgbClr val="C00000"/>
                </a:solidFill>
              </a:rPr>
              <a:t> </a:t>
            </a:r>
            <a:r>
              <a:rPr lang="id-ID" sz="2400" dirty="0">
                <a:solidFill>
                  <a:srgbClr val="C00000"/>
                </a:solidFill>
              </a:rPr>
              <a:t>L</a:t>
            </a:r>
            <a:r>
              <a:rPr lang="en-US" sz="2400" dirty="0">
                <a:solidFill>
                  <a:srgbClr val="C00000"/>
                </a:solidFill>
              </a:rPr>
              <a:t>earning </a:t>
            </a:r>
            <a:r>
              <a:rPr lang="id-ID" sz="2400" dirty="0">
                <a:solidFill>
                  <a:srgbClr val="C00000"/>
                </a:solidFill>
              </a:rPr>
              <a:t>T</a:t>
            </a:r>
            <a:r>
              <a:rPr lang="en-US" sz="2400" dirty="0" err="1">
                <a:solidFill>
                  <a:srgbClr val="C00000"/>
                </a:solidFill>
              </a:rPr>
              <a:t>ools</a:t>
            </a:r>
            <a:r>
              <a:rPr lang="en-US" sz="2400" dirty="0">
                <a:solidFill>
                  <a:srgbClr val="C00000"/>
                </a:solidFill>
              </a:rPr>
              <a:t> and </a:t>
            </a:r>
            <a:r>
              <a:rPr lang="id-ID" sz="2400" dirty="0">
                <a:solidFill>
                  <a:srgbClr val="C00000"/>
                </a:solidFill>
              </a:rPr>
              <a:t>T</a:t>
            </a:r>
            <a:r>
              <a:rPr lang="en-US" sz="2400" dirty="0" err="1">
                <a:solidFill>
                  <a:srgbClr val="C00000"/>
                </a:solidFill>
              </a:rPr>
              <a:t>echniques</a:t>
            </a:r>
            <a:r>
              <a:rPr lang="id-ID" sz="2400" dirty="0">
                <a:solidFill>
                  <a:srgbClr val="C00000"/>
                </a:solidFill>
              </a:rPr>
              <a:t> </a:t>
            </a:r>
            <a:r>
              <a:rPr lang="en-US" sz="2400" dirty="0">
                <a:solidFill>
                  <a:srgbClr val="C00000"/>
                </a:solidFill>
              </a:rPr>
              <a:t>3rd </a:t>
            </a:r>
            <a:r>
              <a:rPr lang="id-ID" sz="2400" dirty="0">
                <a:solidFill>
                  <a:srgbClr val="C00000"/>
                </a:solidFill>
              </a:rPr>
              <a:t>E</a:t>
            </a:r>
            <a:r>
              <a:rPr lang="en-US" sz="2400" dirty="0">
                <a:solidFill>
                  <a:srgbClr val="C00000"/>
                </a:solidFill>
              </a:rPr>
              <a:t>d</a:t>
            </a:r>
            <a:r>
              <a:rPr lang="id-ID" sz="2400" dirty="0" err="1">
                <a:solidFill>
                  <a:srgbClr val="C00000"/>
                </a:solidFill>
              </a:rPr>
              <a:t>ition</a:t>
            </a:r>
            <a:r>
              <a:rPr lang="id-ID" sz="2400" dirty="0"/>
              <a:t>, </a:t>
            </a:r>
            <a:r>
              <a:rPr lang="id-ID" sz="2400" i="1" dirty="0" err="1"/>
              <a:t>Elsevier</a:t>
            </a:r>
            <a:r>
              <a:rPr lang="id-ID" sz="2400" dirty="0"/>
              <a:t>, 2011</a:t>
            </a:r>
          </a:p>
          <a:p>
            <a:pPr marL="457200" indent="-457200">
              <a:buFont typeface="+mj-lt"/>
              <a:buAutoNum type="arabicPeriod"/>
            </a:pPr>
            <a:r>
              <a:rPr lang="en-US" sz="2400" dirty="0"/>
              <a:t>Markus Hofmann and Ralf </a:t>
            </a:r>
            <a:r>
              <a:rPr lang="en-US" sz="2400" dirty="0" err="1"/>
              <a:t>Klinkenberg</a:t>
            </a:r>
            <a:r>
              <a:rPr lang="en-US" sz="2400" dirty="0"/>
              <a:t>, </a:t>
            </a:r>
            <a:r>
              <a:rPr lang="en-US" sz="2400" dirty="0" err="1">
                <a:solidFill>
                  <a:srgbClr val="C00000"/>
                </a:solidFill>
              </a:rPr>
              <a:t>RapidMiner</a:t>
            </a:r>
            <a:r>
              <a:rPr lang="en-US" sz="2400" dirty="0">
                <a:solidFill>
                  <a:srgbClr val="C00000"/>
                </a:solidFill>
              </a:rPr>
              <a:t>: Data Mining Use Cases and Business Analytics Applications</a:t>
            </a:r>
            <a:r>
              <a:rPr lang="en-US" sz="2400" dirty="0"/>
              <a:t>, </a:t>
            </a:r>
            <a:r>
              <a:rPr lang="en-US" sz="2400" i="1" dirty="0"/>
              <a:t>CRC Press Taylor &amp; Francis Group</a:t>
            </a:r>
            <a:r>
              <a:rPr lang="en-US" sz="2400" dirty="0"/>
              <a:t>, 2014</a:t>
            </a:r>
          </a:p>
          <a:p>
            <a:pPr marL="457200" indent="-457200">
              <a:buFont typeface="+mj-lt"/>
              <a:buAutoNum type="arabicPeriod"/>
            </a:pPr>
            <a:r>
              <a:rPr lang="en-US" sz="2400" dirty="0"/>
              <a:t>Daniel T. Larose</a:t>
            </a:r>
            <a:r>
              <a:rPr lang="id-ID" sz="2400" dirty="0"/>
              <a:t>, </a:t>
            </a:r>
            <a:r>
              <a:rPr lang="en-US" sz="2400" dirty="0">
                <a:solidFill>
                  <a:srgbClr val="C00000"/>
                </a:solidFill>
              </a:rPr>
              <a:t>Discovering </a:t>
            </a:r>
            <a:r>
              <a:rPr lang="id-ID" sz="2400" dirty="0">
                <a:solidFill>
                  <a:srgbClr val="C00000"/>
                </a:solidFill>
              </a:rPr>
              <a:t>K</a:t>
            </a:r>
            <a:r>
              <a:rPr lang="en-US" sz="2400" dirty="0" err="1">
                <a:solidFill>
                  <a:srgbClr val="C00000"/>
                </a:solidFill>
              </a:rPr>
              <a:t>nowledge</a:t>
            </a:r>
            <a:r>
              <a:rPr lang="en-US" sz="2400" dirty="0">
                <a:solidFill>
                  <a:srgbClr val="C00000"/>
                </a:solidFill>
              </a:rPr>
              <a:t> in </a:t>
            </a:r>
            <a:r>
              <a:rPr lang="id-ID" sz="2400" dirty="0">
                <a:solidFill>
                  <a:srgbClr val="C00000"/>
                </a:solidFill>
              </a:rPr>
              <a:t>D</a:t>
            </a:r>
            <a:r>
              <a:rPr lang="en-US" sz="2400" dirty="0" err="1">
                <a:solidFill>
                  <a:srgbClr val="C00000"/>
                </a:solidFill>
              </a:rPr>
              <a:t>ata</a:t>
            </a:r>
            <a:r>
              <a:rPr lang="en-US" sz="2400" dirty="0">
                <a:solidFill>
                  <a:srgbClr val="C00000"/>
                </a:solidFill>
              </a:rPr>
              <a:t>: an </a:t>
            </a:r>
            <a:r>
              <a:rPr lang="id-ID" sz="2400" dirty="0">
                <a:solidFill>
                  <a:srgbClr val="C00000"/>
                </a:solidFill>
              </a:rPr>
              <a:t>I</a:t>
            </a:r>
            <a:r>
              <a:rPr lang="en-US" sz="2400" dirty="0" err="1">
                <a:solidFill>
                  <a:srgbClr val="C00000"/>
                </a:solidFill>
              </a:rPr>
              <a:t>ntroduction</a:t>
            </a:r>
            <a:r>
              <a:rPr lang="en-US" sz="2400" dirty="0">
                <a:solidFill>
                  <a:srgbClr val="C00000"/>
                </a:solidFill>
              </a:rPr>
              <a:t> to </a:t>
            </a:r>
            <a:r>
              <a:rPr lang="id-ID" sz="2400" dirty="0">
                <a:solidFill>
                  <a:srgbClr val="C00000"/>
                </a:solidFill>
              </a:rPr>
              <a:t>D</a:t>
            </a:r>
            <a:r>
              <a:rPr lang="en-US" sz="2400" dirty="0" err="1">
                <a:solidFill>
                  <a:srgbClr val="C00000"/>
                </a:solidFill>
              </a:rPr>
              <a:t>ata</a:t>
            </a:r>
            <a:r>
              <a:rPr lang="en-US" sz="2400" dirty="0">
                <a:solidFill>
                  <a:srgbClr val="C00000"/>
                </a:solidFill>
              </a:rPr>
              <a:t> </a:t>
            </a:r>
            <a:r>
              <a:rPr lang="id-ID" sz="2400" dirty="0">
                <a:solidFill>
                  <a:srgbClr val="C00000"/>
                </a:solidFill>
              </a:rPr>
              <a:t>M</a:t>
            </a:r>
            <a:r>
              <a:rPr lang="en-US" sz="2400" dirty="0" err="1">
                <a:solidFill>
                  <a:srgbClr val="C00000"/>
                </a:solidFill>
              </a:rPr>
              <a:t>ining</a:t>
            </a:r>
            <a:r>
              <a:rPr lang="id-ID" sz="2400" dirty="0"/>
              <a:t>, </a:t>
            </a:r>
            <a:r>
              <a:rPr lang="id-ID" sz="2400" i="1" dirty="0"/>
              <a:t>John </a:t>
            </a:r>
            <a:r>
              <a:rPr lang="id-ID" sz="2400" i="1" dirty="0" err="1"/>
              <a:t>Wiley</a:t>
            </a:r>
            <a:r>
              <a:rPr lang="id-ID" sz="2400" i="1" dirty="0"/>
              <a:t> &amp; Sons</a:t>
            </a:r>
            <a:r>
              <a:rPr lang="id-ID" sz="2400" dirty="0"/>
              <a:t>, 2005</a:t>
            </a:r>
          </a:p>
          <a:p>
            <a:pPr marL="457200" indent="-457200">
              <a:buFont typeface="+mj-lt"/>
              <a:buAutoNum type="arabicPeriod"/>
            </a:pPr>
            <a:r>
              <a:rPr lang="en-US" sz="2400" dirty="0" err="1"/>
              <a:t>Ethem</a:t>
            </a:r>
            <a:r>
              <a:rPr lang="en-US" sz="2400" dirty="0"/>
              <a:t> </a:t>
            </a:r>
            <a:r>
              <a:rPr lang="en-US" sz="2400" dirty="0" err="1"/>
              <a:t>Alpaydin</a:t>
            </a:r>
            <a:r>
              <a:rPr lang="en-US" sz="2400" dirty="0"/>
              <a:t>, </a:t>
            </a:r>
            <a:r>
              <a:rPr lang="en-US" sz="2400" dirty="0">
                <a:solidFill>
                  <a:srgbClr val="C00000"/>
                </a:solidFill>
              </a:rPr>
              <a:t>Introduction to Machine Learning</a:t>
            </a:r>
            <a:r>
              <a:rPr lang="en-US" sz="2400" dirty="0"/>
              <a:t>, 3rd ed., </a:t>
            </a:r>
            <a:r>
              <a:rPr lang="en-US" sz="2400" i="1" dirty="0"/>
              <a:t>MIT Press</a:t>
            </a:r>
            <a:r>
              <a:rPr lang="en-US" sz="2400" dirty="0"/>
              <a:t>, 2014</a:t>
            </a:r>
          </a:p>
          <a:p>
            <a:pPr marL="457200" indent="-457200">
              <a:buFont typeface="+mj-lt"/>
              <a:buAutoNum type="arabicPeriod"/>
            </a:pPr>
            <a:r>
              <a:rPr lang="en-ID" sz="2400"/>
              <a:t>Materi “Thematic Academy: AI dan DS untuk Dosen dan Instruktur”, 2021.</a:t>
            </a:r>
            <a:endParaRPr lang="id-ID" sz="2400" dirty="0"/>
          </a:p>
        </p:txBody>
      </p:sp>
      <p:sp>
        <p:nvSpPr>
          <p:cNvPr id="2" name="Title 1"/>
          <p:cNvSpPr>
            <a:spLocks noGrp="1"/>
          </p:cNvSpPr>
          <p:nvPr>
            <p:ph type="title"/>
          </p:nvPr>
        </p:nvSpPr>
        <p:spPr/>
        <p:txBody>
          <a:bodyPr>
            <a:normAutofit fontScale="90000"/>
          </a:bodyPr>
          <a:lstStyle/>
          <a:p>
            <a:r>
              <a:rPr lang="id-ID" dirty="0"/>
              <a:t>Referensi</a:t>
            </a:r>
          </a:p>
        </p:txBody>
      </p:sp>
    </p:spTree>
    <p:custDataLst>
      <p:tags r:id="rId1"/>
    </p:custDataLst>
    <p:extLst>
      <p:ext uri="{BB962C8B-B14F-4D97-AF65-F5344CB8AC3E}">
        <p14:creationId xmlns:p14="http://schemas.microsoft.com/office/powerpoint/2010/main" val="2870248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Kesimpulan</a:t>
            </a:r>
          </a:p>
        </p:txBody>
      </p:sp>
      <p:sp>
        <p:nvSpPr>
          <p:cNvPr id="4" name="Text Placeholder 3"/>
          <p:cNvSpPr>
            <a:spLocks noGrp="1"/>
          </p:cNvSpPr>
          <p:nvPr>
            <p:ph type="body" idx="1"/>
          </p:nvPr>
        </p:nvSpPr>
        <p:spPr>
          <a:xfrm>
            <a:off x="551384" y="5046857"/>
            <a:ext cx="10363200" cy="953650"/>
          </a:xfrm>
        </p:spPr>
        <p:txBody>
          <a:bodyPr/>
          <a:lstStyle/>
          <a:p>
            <a:pPr algn="ctr"/>
            <a:r>
              <a:rPr lang="en-ID" sz="6000"/>
              <a:t>TERIMA KASIH</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1"/>
          <p:cNvSpPr txBox="1"/>
          <p:nvPr/>
        </p:nvSpPr>
        <p:spPr>
          <a:xfrm>
            <a:off x="983432" y="592484"/>
            <a:ext cx="10789683"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800"/>
            </a:pPr>
            <a:r>
              <a:rPr lang="en-US" sz="3732">
                <a:solidFill>
                  <a:schemeClr val="bg1"/>
                </a:solidFill>
                <a:latin typeface="Lato Black"/>
                <a:ea typeface="Lato Black"/>
                <a:cs typeface="Lato Black"/>
                <a:sym typeface="Lato Black"/>
              </a:rPr>
              <a:t>Hands-on Data Cleaning: Datasets</a:t>
            </a:r>
            <a:br>
              <a:rPr lang="en-US" sz="3732">
                <a:solidFill>
                  <a:schemeClr val="bg1"/>
                </a:solidFill>
                <a:latin typeface="Lato Black"/>
                <a:ea typeface="Lato Black"/>
                <a:cs typeface="Lato Black"/>
                <a:sym typeface="Lato Black"/>
              </a:rPr>
            </a:br>
            <a:endParaRPr>
              <a:solidFill>
                <a:schemeClr val="bg1"/>
              </a:solidFill>
            </a:endParaRPr>
          </a:p>
        </p:txBody>
      </p:sp>
      <p:sp>
        <p:nvSpPr>
          <p:cNvPr id="526" name="Google Shape;526;p61"/>
          <p:cNvSpPr txBox="1"/>
          <p:nvPr/>
        </p:nvSpPr>
        <p:spPr>
          <a:xfrm>
            <a:off x="416620" y="153622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File CSV  tentang “Daftar Buku dari British Library”,  nama file “</a:t>
            </a:r>
            <a:r>
              <a:rPr lang="en-US" sz="2399">
                <a:solidFill>
                  <a:srgbClr val="000000"/>
                </a:solidFill>
                <a:latin typeface="Courier New"/>
                <a:ea typeface="Courier New"/>
                <a:cs typeface="Courier New"/>
                <a:sym typeface="Courier New"/>
              </a:rPr>
              <a:t>BL-Flickr-Images-Book.csv</a:t>
            </a:r>
            <a:r>
              <a:rPr lang="en-US" sz="2399">
                <a:solidFill>
                  <a:srgbClr val="000000"/>
                </a:solidFill>
                <a:latin typeface="Lato"/>
                <a:ea typeface="Lato"/>
                <a:cs typeface="Lato"/>
                <a:sym typeface="Lato"/>
              </a:rPr>
              <a:t>”,  link:</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https://github.com/realpython/python-data-cleaning/blob/master/Datasets/BL-Flickr-Images-Book.csv</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File teks tentang “Kota lokasi Sekolah Tinggi di US”, nama file “</a:t>
            </a:r>
            <a:r>
              <a:rPr lang="en-US" sz="2399">
                <a:solidFill>
                  <a:srgbClr val="000000"/>
                </a:solidFill>
                <a:latin typeface="Courier New"/>
                <a:ea typeface="Courier New"/>
                <a:cs typeface="Courier New"/>
                <a:sym typeface="Courier New"/>
              </a:rPr>
              <a:t>university_towns.txt</a:t>
            </a:r>
            <a:r>
              <a:rPr lang="en-US" sz="2399">
                <a:solidFill>
                  <a:srgbClr val="000000"/>
                </a:solidFill>
                <a:latin typeface="Lato"/>
                <a:ea typeface="Lato"/>
                <a:cs typeface="Lato"/>
                <a:sym typeface="Lato"/>
              </a:rPr>
              <a:t>”, link</a:t>
            </a:r>
            <a:r>
              <a:rPr lang="en-US" sz="2399">
                <a:solidFill>
                  <a:srgbClr val="000000"/>
                </a:solidFill>
                <a:latin typeface="Arial"/>
                <a:ea typeface="Arial"/>
                <a:cs typeface="Arial"/>
                <a:sym typeface="Arial"/>
              </a:rPr>
              <a:t>:</a:t>
            </a:r>
            <a:r>
              <a:rPr lang="en-US" sz="2399">
                <a:solidFill>
                  <a:srgbClr val="000000"/>
                </a:solidFill>
                <a:latin typeface="Candara"/>
                <a:ea typeface="Candara"/>
                <a:cs typeface="Candara"/>
                <a:sym typeface="Candara"/>
              </a:rPr>
              <a:t> https://github.com/realpython/python-data-cleaning/blob/master/Datasets/university_towns.txt</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File CSV tentang “Partisipasi Semua Negara di Olimpiade Musim Dingin dan Musim Panas”, nama file “</a:t>
            </a:r>
            <a:r>
              <a:rPr lang="en-US" sz="2399">
                <a:solidFill>
                  <a:srgbClr val="000000"/>
                </a:solidFill>
                <a:latin typeface="Courier New"/>
                <a:ea typeface="Courier New"/>
                <a:cs typeface="Courier New"/>
                <a:sym typeface="Courier New"/>
              </a:rPr>
              <a:t>olympics.csv</a:t>
            </a:r>
            <a:r>
              <a:rPr lang="en-US" sz="2399">
                <a:solidFill>
                  <a:srgbClr val="000000"/>
                </a:solidFill>
                <a:latin typeface="Lato"/>
                <a:ea typeface="Lato"/>
                <a:cs typeface="Lato"/>
                <a:sym typeface="Lato"/>
              </a:rPr>
              <a:t>”, link</a:t>
            </a:r>
            <a:r>
              <a:rPr lang="en-US" sz="2399">
                <a:solidFill>
                  <a:srgbClr val="000000"/>
                </a:solidFill>
                <a:latin typeface="Arial"/>
                <a:ea typeface="Arial"/>
                <a:cs typeface="Arial"/>
                <a:sym typeface="Arial"/>
              </a:rPr>
              <a:t>: </a:t>
            </a:r>
            <a:r>
              <a:rPr lang="en-US" sz="2399">
                <a:solidFill>
                  <a:srgbClr val="000000"/>
                </a:solidFill>
                <a:latin typeface="Candara"/>
                <a:ea typeface="Candara"/>
                <a:cs typeface="Candara"/>
                <a:sym typeface="Candara"/>
              </a:rPr>
              <a:t>https://github.com/realpython/python-data-cleaning/blob/master/Datasets/olympics.csv</a:t>
            </a:r>
            <a:endParaRPr/>
          </a:p>
          <a:p>
            <a:pPr>
              <a:spcBef>
                <a:spcPts val="0"/>
              </a:spcBef>
              <a:spcAft>
                <a:spcPts val="0"/>
              </a:spcAft>
            </a:pPr>
            <a:endParaRPr sz="2399">
              <a:solidFill>
                <a:srgbClr val="000000"/>
              </a:solidFill>
              <a:latin typeface="Candara"/>
              <a:ea typeface="Candara"/>
              <a:cs typeface="Candara"/>
              <a:sym typeface="Candar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2"/>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dirty="0">
                <a:solidFill>
                  <a:schemeClr val="bg1"/>
                </a:solidFill>
                <a:latin typeface="Lato Black"/>
                <a:ea typeface="Lato Black"/>
                <a:cs typeface="Lato Black"/>
                <a:sym typeface="Lato Black"/>
              </a:rPr>
              <a:t>Hands-on Data Cleaning: Import </a:t>
            </a:r>
            <a:r>
              <a:rPr lang="en-US" sz="3466" dirty="0" err="1">
                <a:solidFill>
                  <a:schemeClr val="bg1"/>
                </a:solidFill>
                <a:latin typeface="Lato Black"/>
                <a:ea typeface="Lato Black"/>
                <a:cs typeface="Lato Black"/>
                <a:sym typeface="Lato Black"/>
              </a:rPr>
              <a:t>modul</a:t>
            </a:r>
            <a:br>
              <a:rPr lang="en-US" sz="3466" dirty="0">
                <a:solidFill>
                  <a:schemeClr val="bg1"/>
                </a:solidFill>
                <a:latin typeface="Lato Black"/>
                <a:ea typeface="Lato Black"/>
                <a:cs typeface="Lato Black"/>
                <a:sym typeface="Lato Black"/>
              </a:rPr>
            </a:br>
            <a:endParaRPr dirty="0">
              <a:solidFill>
                <a:schemeClr val="bg1"/>
              </a:solidFill>
            </a:endParaRPr>
          </a:p>
        </p:txBody>
      </p:sp>
      <p:sp>
        <p:nvSpPr>
          <p:cNvPr id="532" name="Google Shape;532;p62"/>
          <p:cNvSpPr txBox="1"/>
          <p:nvPr/>
        </p:nvSpPr>
        <p:spPr>
          <a:xfrm>
            <a:off x="416620" y="1536226"/>
            <a:ext cx="11356495" cy="5010853"/>
          </a:xfrm>
          <a:prstGeom prst="rect">
            <a:avLst/>
          </a:prstGeom>
          <a:noFill/>
          <a:ln>
            <a:noFill/>
          </a:ln>
        </p:spPr>
        <p:txBody>
          <a:bodyPr spcFirstLastPara="1" wrap="square" lIns="121862" tIns="121862" rIns="121862" bIns="121862" anchor="t" anchorCtr="0">
            <a:noAutofit/>
          </a:bodyPr>
          <a:lstStyle/>
          <a:p>
            <a:pPr marL="152350">
              <a:lnSpc>
                <a:spcPct val="115000"/>
              </a:lnSpc>
              <a:spcBef>
                <a:spcPts val="0"/>
              </a:spcBef>
              <a:spcAft>
                <a:spcPts val="0"/>
              </a:spcAft>
              <a:buClr>
                <a:srgbClr val="000000"/>
              </a:buClr>
              <a:buSzPts val="1800"/>
            </a:pPr>
            <a:r>
              <a:rPr lang="en-US" sz="2399">
                <a:solidFill>
                  <a:srgbClr val="000000"/>
                </a:solidFill>
                <a:latin typeface="Lato"/>
                <a:ea typeface="Lato"/>
                <a:cs typeface="Lato"/>
                <a:sym typeface="Lato"/>
              </a:rPr>
              <a:t>Diasumsikan peserta sudah memahami library Pandas dan NumPy (lihat di modul sebelumnya) termasuk Pandas workshouse Series dan objek </a:t>
            </a:r>
            <a:r>
              <a:rPr lang="en-US" sz="2399">
                <a:solidFill>
                  <a:srgbClr val="000000"/>
                </a:solidFill>
                <a:latin typeface="Courier New"/>
                <a:ea typeface="Courier New"/>
                <a:cs typeface="Courier New"/>
                <a:sym typeface="Courier New"/>
              </a:rPr>
              <a:t>DataFrame</a:t>
            </a:r>
            <a:endParaRPr/>
          </a:p>
          <a:p>
            <a:pPr marL="152350">
              <a:lnSpc>
                <a:spcPct val="115000"/>
              </a:lnSpc>
              <a:spcBef>
                <a:spcPts val="0"/>
              </a:spcBef>
              <a:spcAft>
                <a:spcPts val="0"/>
              </a:spcAft>
              <a:buClr>
                <a:srgbClr val="000000"/>
              </a:buClr>
              <a:buSzPts val="1800"/>
            </a:pPr>
            <a:endParaRPr sz="2399">
              <a:solidFill>
                <a:srgbClr val="000000"/>
              </a:solidFill>
              <a:latin typeface="Lato"/>
              <a:ea typeface="Lato"/>
              <a:cs typeface="Lato"/>
              <a:sym typeface="Lato"/>
            </a:endParaRPr>
          </a:p>
          <a:p>
            <a:pPr marL="152350">
              <a:lnSpc>
                <a:spcPct val="115000"/>
              </a:lnSpc>
              <a:spcBef>
                <a:spcPts val="0"/>
              </a:spcBef>
              <a:spcAft>
                <a:spcPts val="0"/>
              </a:spcAft>
              <a:buClr>
                <a:srgbClr val="000000"/>
              </a:buClr>
              <a:buSzPts val="1800"/>
            </a:pPr>
            <a:r>
              <a:rPr lang="en-US" sz="2399">
                <a:solidFill>
                  <a:srgbClr val="000000"/>
                </a:solidFill>
                <a:latin typeface="Lato"/>
                <a:ea typeface="Lato"/>
                <a:cs typeface="Lato"/>
                <a:sym typeface="Lato"/>
              </a:rPr>
              <a:t>1. Import modul yang dibutuhkan</a:t>
            </a:r>
            <a:endParaRPr/>
          </a:p>
          <a:p>
            <a:pPr marL="152350">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152350">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152350">
              <a:lnSpc>
                <a:spcPct val="115000"/>
              </a:lnSpc>
              <a:spcBef>
                <a:spcPts val="0"/>
              </a:spcBef>
              <a:spcAft>
                <a:spcPts val="0"/>
              </a:spcAft>
              <a:buClr>
                <a:srgbClr val="000000"/>
              </a:buClr>
              <a:buSzPts val="1800"/>
            </a:pPr>
            <a:endParaRPr sz="2399">
              <a:solidFill>
                <a:srgbClr val="000000"/>
              </a:solidFill>
              <a:latin typeface="Arial"/>
              <a:ea typeface="Arial"/>
              <a:cs typeface="Arial"/>
              <a:sym typeface="Arial"/>
            </a:endParaRPr>
          </a:p>
          <a:p>
            <a:pPr marL="152350">
              <a:lnSpc>
                <a:spcPct val="115000"/>
              </a:lnSpc>
              <a:spcBef>
                <a:spcPts val="0"/>
              </a:spcBef>
              <a:spcAft>
                <a:spcPts val="0"/>
              </a:spcAft>
              <a:buClr>
                <a:srgbClr val="000000"/>
              </a:buClr>
              <a:buSzPts val="1800"/>
            </a:pPr>
            <a:r>
              <a:rPr lang="en-US" sz="2399">
                <a:solidFill>
                  <a:srgbClr val="000000"/>
                </a:solidFill>
                <a:latin typeface="Lato"/>
                <a:ea typeface="Lato"/>
                <a:cs typeface="Lato"/>
                <a:sym typeface="Lato"/>
              </a:rPr>
              <a:t>Jika ingin melihat statistik dasar pada DataFrame di Pandas dengan fungs</a:t>
            </a:r>
            <a:r>
              <a:rPr lang="en-US" sz="2399">
                <a:solidFill>
                  <a:srgbClr val="000000"/>
                </a:solidFill>
                <a:latin typeface="Arial"/>
                <a:ea typeface="Arial"/>
                <a:cs typeface="Arial"/>
                <a:sym typeface="Arial"/>
              </a:rPr>
              <a:t>i </a:t>
            </a:r>
            <a:r>
              <a:rPr lang="en-US" sz="2399">
                <a:solidFill>
                  <a:srgbClr val="000000"/>
                </a:solidFill>
                <a:latin typeface="Candara"/>
                <a:ea typeface="Candara"/>
                <a:cs typeface="Candara"/>
                <a:sym typeface="Candara"/>
              </a:rPr>
              <a:t>.describe()</a:t>
            </a:r>
            <a:r>
              <a:rPr lang="en-US" sz="2399">
                <a:solidFill>
                  <a:srgbClr val="000000"/>
                </a:solidFill>
                <a:latin typeface="Arial"/>
                <a:ea typeface="Arial"/>
                <a:cs typeface="Arial"/>
                <a:sym typeface="Arial"/>
              </a:rPr>
              <a:t>:</a:t>
            </a:r>
            <a:endParaRPr/>
          </a:p>
        </p:txBody>
      </p:sp>
      <p:pic>
        <p:nvPicPr>
          <p:cNvPr id="533" name="Google Shape;533;p62"/>
          <p:cNvPicPr preferRelativeResize="0"/>
          <p:nvPr/>
        </p:nvPicPr>
        <p:blipFill rotWithShape="1">
          <a:blip r:embed="rId3">
            <a:alphaModFix/>
          </a:blip>
          <a:srcRect/>
          <a:stretch/>
        </p:blipFill>
        <p:spPr>
          <a:xfrm>
            <a:off x="1889365" y="3489306"/>
            <a:ext cx="4991675" cy="780808"/>
          </a:xfrm>
          <a:prstGeom prst="rect">
            <a:avLst/>
          </a:prstGeom>
          <a:noFill/>
          <a:ln>
            <a:noFill/>
          </a:ln>
        </p:spPr>
      </p:pic>
      <p:pic>
        <p:nvPicPr>
          <p:cNvPr id="534" name="Google Shape;534;p62"/>
          <p:cNvPicPr preferRelativeResize="0"/>
          <p:nvPr/>
        </p:nvPicPr>
        <p:blipFill rotWithShape="1">
          <a:blip r:embed="rId4">
            <a:alphaModFix/>
          </a:blip>
          <a:srcRect/>
          <a:stretch/>
        </p:blipFill>
        <p:spPr>
          <a:xfrm>
            <a:off x="1889366" y="5740744"/>
            <a:ext cx="4414004" cy="677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3"/>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dirty="0">
                <a:solidFill>
                  <a:schemeClr val="bg1"/>
                </a:solidFill>
                <a:latin typeface="Lato Black"/>
                <a:ea typeface="Lato Black"/>
                <a:cs typeface="Lato Black"/>
                <a:sym typeface="Lato Black"/>
              </a:rPr>
              <a:t>Hands-on Data Cleaning: </a:t>
            </a:r>
            <a:r>
              <a:rPr lang="en-US" sz="3466" dirty="0" err="1">
                <a:solidFill>
                  <a:schemeClr val="bg1"/>
                </a:solidFill>
                <a:latin typeface="Lato Black"/>
                <a:ea typeface="Lato Black"/>
                <a:cs typeface="Lato Black"/>
                <a:sym typeface="Lato Black"/>
              </a:rPr>
              <a:t>Membuang</a:t>
            </a:r>
            <a:r>
              <a:rPr lang="en-US" sz="3466" dirty="0">
                <a:solidFill>
                  <a:schemeClr val="bg1"/>
                </a:solidFill>
                <a:latin typeface="Lato Black"/>
                <a:ea typeface="Lato Black"/>
                <a:cs typeface="Lato Black"/>
                <a:sym typeface="Lato Black"/>
              </a:rPr>
              <a:t> (drop) Kolom</a:t>
            </a:r>
            <a:br>
              <a:rPr lang="en-US" sz="3732" dirty="0">
                <a:solidFill>
                  <a:schemeClr val="bg1"/>
                </a:solidFill>
                <a:latin typeface="Arial"/>
                <a:ea typeface="Arial"/>
                <a:cs typeface="Arial"/>
                <a:sym typeface="Arial"/>
              </a:rPr>
            </a:br>
            <a:endParaRPr dirty="0">
              <a:solidFill>
                <a:schemeClr val="bg1"/>
              </a:solidFill>
            </a:endParaRPr>
          </a:p>
        </p:txBody>
      </p:sp>
      <p:sp>
        <p:nvSpPr>
          <p:cNvPr id="540" name="Google Shape;540;p63"/>
          <p:cNvSpPr txBox="1"/>
          <p:nvPr/>
        </p:nvSpPr>
        <p:spPr>
          <a:xfrm>
            <a:off x="416620" y="153622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Membuang Kolom pada </a:t>
            </a:r>
            <a:r>
              <a:rPr lang="en-US" sz="2399">
                <a:solidFill>
                  <a:srgbClr val="000000"/>
                </a:solidFill>
                <a:latin typeface="Courier New"/>
                <a:ea typeface="Courier New"/>
                <a:cs typeface="Courier New"/>
                <a:sym typeface="Courier New"/>
              </a:rPr>
              <a:t>DataFrame</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Sering ditemukan bbrp kategori data tidak terlalu berguna di dataset, misal untuk menganalisis IPK mahasiswa , data nama orangtua, alamat adalah data tidak penting</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Pandas menyediakan fungsi untuk membuang (drop) kolom-kolom yang tidak diinginkan dengan fungsi </a:t>
            </a:r>
            <a:r>
              <a:rPr lang="en-US" sz="2399">
                <a:solidFill>
                  <a:srgbClr val="000000"/>
                </a:solidFill>
                <a:latin typeface="Courier New"/>
                <a:ea typeface="Courier New"/>
                <a:cs typeface="Courier New"/>
                <a:sym typeface="Courier New"/>
              </a:rPr>
              <a:t>drop()</a:t>
            </a:r>
            <a:r>
              <a:rPr lang="en-US" sz="2399">
                <a:solidFill>
                  <a:srgbClr val="000000"/>
                </a:solidFill>
                <a:latin typeface="Lato"/>
                <a:ea typeface="Lato"/>
                <a:cs typeface="Lato"/>
                <a:sym typeface="Lato"/>
              </a:rPr>
              <a:t>. </a:t>
            </a:r>
            <a:endParaRPr/>
          </a:p>
          <a:p>
            <a:pPr marL="1250543" lvl="1" indent="-454935">
              <a:lnSpc>
                <a:spcPct val="115000"/>
              </a:lnSpc>
              <a:spcBef>
                <a:spcPts val="0"/>
              </a:spcBef>
              <a:spcAft>
                <a:spcPts val="0"/>
              </a:spcAft>
              <a:buClr>
                <a:srgbClr val="595959"/>
              </a:buClr>
              <a:buSzPts val="1400"/>
              <a:buFont typeface="Noto Sans Symbols"/>
              <a:buAutoNum type="arabicPeriod"/>
            </a:pPr>
            <a:r>
              <a:rPr lang="en-US" sz="1866">
                <a:solidFill>
                  <a:srgbClr val="000000"/>
                </a:solidFill>
                <a:latin typeface="Lato"/>
                <a:ea typeface="Lato"/>
                <a:cs typeface="Lato"/>
                <a:sym typeface="Lato"/>
              </a:rPr>
              <a:t>Buat DataFrame di luar file CSV . Dalam contoh berikut kita lewatkan path relatif ke </a:t>
            </a:r>
            <a:r>
              <a:rPr lang="en-US" sz="1866">
                <a:solidFill>
                  <a:srgbClr val="000000"/>
                </a:solidFill>
                <a:latin typeface="Courier New"/>
                <a:ea typeface="Courier New"/>
                <a:cs typeface="Courier New"/>
                <a:sym typeface="Courier New"/>
              </a:rPr>
              <a:t>pd.read.csv</a:t>
            </a:r>
            <a:r>
              <a:rPr lang="en-US" sz="1866">
                <a:solidFill>
                  <a:srgbClr val="000000"/>
                </a:solidFill>
                <a:latin typeface="Lato"/>
                <a:ea typeface="Lato"/>
                <a:cs typeface="Lato"/>
                <a:sym typeface="Lato"/>
              </a:rPr>
              <a:t>, yaitu seluruh dataset berada di nama folder   Datasets  di direktori kerja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4"/>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dirty="0">
                <a:solidFill>
                  <a:schemeClr val="bg1"/>
                </a:solidFill>
                <a:latin typeface="Lato Black"/>
                <a:ea typeface="Lato Black"/>
                <a:cs typeface="Lato Black"/>
                <a:sym typeface="Lato Black"/>
              </a:rPr>
              <a:t>Hands-on Data Cleaning:  </a:t>
            </a:r>
            <a:r>
              <a:rPr lang="en-US" sz="3466" dirty="0" err="1">
                <a:solidFill>
                  <a:schemeClr val="bg1"/>
                </a:solidFill>
                <a:latin typeface="Lato Black"/>
                <a:ea typeface="Lato Black"/>
                <a:cs typeface="Lato Black"/>
                <a:sym typeface="Lato Black"/>
              </a:rPr>
              <a:t>Membuang</a:t>
            </a:r>
            <a:r>
              <a:rPr lang="en-US" sz="3466" dirty="0">
                <a:solidFill>
                  <a:schemeClr val="bg1"/>
                </a:solidFill>
                <a:latin typeface="Lato Black"/>
                <a:ea typeface="Lato Black"/>
                <a:cs typeface="Lato Black"/>
                <a:sym typeface="Lato Black"/>
              </a:rPr>
              <a:t> (drop) Kolom</a:t>
            </a:r>
            <a:endParaRPr dirty="0">
              <a:solidFill>
                <a:schemeClr val="bg1"/>
              </a:solidFill>
            </a:endParaRPr>
          </a:p>
        </p:txBody>
      </p:sp>
      <p:pic>
        <p:nvPicPr>
          <p:cNvPr id="546" name="Google Shape;546;p64"/>
          <p:cNvPicPr preferRelativeResize="0"/>
          <p:nvPr/>
        </p:nvPicPr>
        <p:blipFill rotWithShape="1">
          <a:blip r:embed="rId3">
            <a:alphaModFix/>
          </a:blip>
          <a:srcRect/>
          <a:stretch/>
        </p:blipFill>
        <p:spPr>
          <a:xfrm>
            <a:off x="243107" y="1356364"/>
            <a:ext cx="8038734" cy="4102950"/>
          </a:xfrm>
          <a:prstGeom prst="rect">
            <a:avLst/>
          </a:prstGeom>
          <a:noFill/>
          <a:ln>
            <a:noFill/>
          </a:ln>
        </p:spPr>
      </p:pic>
      <p:cxnSp>
        <p:nvCxnSpPr>
          <p:cNvPr id="547" name="Google Shape;547;p64"/>
          <p:cNvCxnSpPr/>
          <p:nvPr/>
        </p:nvCxnSpPr>
        <p:spPr>
          <a:xfrm rot="10800000" flipH="1">
            <a:off x="2460689" y="1796328"/>
            <a:ext cx="6094119" cy="4399"/>
          </a:xfrm>
          <a:prstGeom prst="straightConnector1">
            <a:avLst/>
          </a:prstGeom>
          <a:noFill/>
          <a:ln w="9525" cap="flat" cmpd="sng">
            <a:solidFill>
              <a:srgbClr val="3C81F3"/>
            </a:solidFill>
            <a:prstDash val="solid"/>
            <a:round/>
            <a:headEnd type="none" w="med" len="med"/>
            <a:tailEnd type="none" w="med" len="med"/>
          </a:ln>
        </p:spPr>
      </p:cxnSp>
      <p:sp>
        <p:nvSpPr>
          <p:cNvPr id="548" name="Google Shape;548;p64"/>
          <p:cNvSpPr/>
          <p:nvPr/>
        </p:nvSpPr>
        <p:spPr>
          <a:xfrm>
            <a:off x="243106" y="1699158"/>
            <a:ext cx="2217716" cy="207536"/>
          </a:xfrm>
          <a:prstGeom prst="rect">
            <a:avLst/>
          </a:prstGeom>
          <a:noFill/>
          <a:ln w="25550" cap="flat" cmpd="sng">
            <a:solidFill>
              <a:srgbClr val="2E60B3"/>
            </a:solidFill>
            <a:prstDash val="solid"/>
            <a:round/>
            <a:headEnd type="none" w="sm" len="sm"/>
            <a:tailEnd type="none" w="sm" len="sm"/>
          </a:ln>
        </p:spPr>
        <p:txBody>
          <a:bodyPr spcFirstLastPara="1" wrap="square" lIns="121862" tIns="60915" rIns="121862" bIns="60915" anchor="ctr" anchorCtr="0">
            <a:noAutofit/>
          </a:bodyPr>
          <a:lstStyle/>
          <a:p>
            <a:pPr>
              <a:spcBef>
                <a:spcPts val="0"/>
              </a:spcBef>
              <a:spcAft>
                <a:spcPts val="0"/>
              </a:spcAft>
            </a:pPr>
            <a:endParaRPr sz="1866">
              <a:solidFill>
                <a:srgbClr val="000000"/>
              </a:solidFill>
              <a:latin typeface="Arial"/>
              <a:ea typeface="Arial"/>
              <a:cs typeface="Arial"/>
              <a:sym typeface="Arial"/>
            </a:endParaRPr>
          </a:p>
        </p:txBody>
      </p:sp>
      <p:sp>
        <p:nvSpPr>
          <p:cNvPr id="549" name="Google Shape;549;p64"/>
          <p:cNvSpPr txBox="1"/>
          <p:nvPr/>
        </p:nvSpPr>
        <p:spPr>
          <a:xfrm>
            <a:off x="8580200" y="1627213"/>
            <a:ext cx="3273390" cy="1297200"/>
          </a:xfrm>
          <a:prstGeom prst="rect">
            <a:avLst/>
          </a:prstGeom>
          <a:noFill/>
          <a:ln w="12600" cap="flat" cmpd="sng">
            <a:solidFill>
              <a:srgbClr val="4285F4"/>
            </a:solidFill>
            <a:prstDash val="solid"/>
            <a:miter lim="800000"/>
            <a:headEnd type="none" w="sm" len="sm"/>
            <a:tailEnd type="none" w="sm" len="sm"/>
          </a:ln>
        </p:spPr>
        <p:txBody>
          <a:bodyPr spcFirstLastPara="1" wrap="square" lIns="119963" tIns="62381" rIns="119963" bIns="62381" anchor="t" anchorCtr="0">
            <a:noAutofit/>
          </a:bodyPr>
          <a:lstStyle/>
          <a:p>
            <a:pPr marL="186206">
              <a:spcBef>
                <a:spcPts val="0"/>
              </a:spcBef>
              <a:spcAft>
                <a:spcPts val="0"/>
              </a:spcAft>
              <a:buClr>
                <a:srgbClr val="000000"/>
              </a:buClr>
              <a:buSzPts val="1100"/>
            </a:pPr>
            <a:r>
              <a:rPr lang="en-US" sz="1466">
                <a:solidFill>
                  <a:srgbClr val="000000"/>
                </a:solidFill>
                <a:latin typeface="Courier New"/>
                <a:ea typeface="Courier New"/>
                <a:cs typeface="Courier New"/>
                <a:sym typeface="Courier New"/>
              </a:rPr>
              <a:t>df.head():</a:t>
            </a:r>
            <a:r>
              <a:rPr lang="en-US" sz="1466" i="1">
                <a:solidFill>
                  <a:srgbClr val="000000"/>
                </a:solidFill>
                <a:latin typeface="Lato"/>
                <a:ea typeface="Lato"/>
                <a:cs typeface="Lato"/>
                <a:sym typeface="Lato"/>
              </a:rPr>
              <a:t> </a:t>
            </a:r>
            <a:r>
              <a:rPr lang="en-US" sz="1333">
                <a:solidFill>
                  <a:srgbClr val="000000"/>
                </a:solidFill>
                <a:latin typeface="Lato"/>
                <a:ea typeface="Lato"/>
                <a:cs typeface="Lato"/>
                <a:sym typeface="Lato"/>
              </a:rPr>
              <a:t>berfungsi untuk menampilkan baris awal dari dataFrame, secara default bila tdk diberi parameter akan menampilkan 5 baris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5"/>
          <p:cNvSpPr txBox="1"/>
          <p:nvPr/>
        </p:nvSpPr>
        <p:spPr>
          <a:xfrm>
            <a:off x="416620" y="592484"/>
            <a:ext cx="11356495" cy="763764"/>
          </a:xfrm>
          <a:prstGeom prst="rect">
            <a:avLst/>
          </a:prstGeom>
          <a:noFill/>
          <a:ln>
            <a:noFill/>
          </a:ln>
        </p:spPr>
        <p:txBody>
          <a:bodyPr spcFirstLastPara="1" wrap="square" lIns="121862" tIns="121862" rIns="121862" bIns="121862" anchor="t" anchorCtr="0">
            <a:noAutofit/>
          </a:bodyPr>
          <a:lstStyle/>
          <a:p>
            <a:pPr algn="ctr">
              <a:spcBef>
                <a:spcPts val="0"/>
              </a:spcBef>
              <a:spcAft>
                <a:spcPts val="0"/>
              </a:spcAft>
              <a:buClr>
                <a:srgbClr val="000000"/>
              </a:buClr>
              <a:buSzPts val="2600"/>
            </a:pPr>
            <a:r>
              <a:rPr lang="en-US" sz="3466">
                <a:solidFill>
                  <a:srgbClr val="000000"/>
                </a:solidFill>
                <a:latin typeface="Lato Black"/>
                <a:ea typeface="Lato Black"/>
                <a:cs typeface="Lato Black"/>
                <a:sym typeface="Lato Black"/>
              </a:rPr>
              <a:t>Hands-on Data Cleaning:  Membuang (drop) Kolom</a:t>
            </a:r>
            <a:endParaRPr/>
          </a:p>
        </p:txBody>
      </p:sp>
      <p:sp>
        <p:nvSpPr>
          <p:cNvPr id="555" name="Google Shape;555;p65"/>
          <p:cNvSpPr txBox="1"/>
          <p:nvPr/>
        </p:nvSpPr>
        <p:spPr>
          <a:xfrm>
            <a:off x="416620" y="1536225"/>
            <a:ext cx="11356495" cy="4553795"/>
          </a:xfrm>
          <a:prstGeom prst="rect">
            <a:avLst/>
          </a:prstGeom>
          <a:noFill/>
          <a:ln>
            <a:noFill/>
          </a:ln>
        </p:spPr>
        <p:txBody>
          <a:bodyPr spcFirstLastPara="1" wrap="square" lIns="121862" tIns="121862" rIns="121862" bIns="121862" anchor="t" anchorCtr="0">
            <a:noAutofit/>
          </a:bodyPr>
          <a:lstStyle/>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Melihat pada lima entri pertama dengan perintah </a:t>
            </a:r>
            <a:r>
              <a:rPr lang="en-US" sz="2399">
                <a:solidFill>
                  <a:srgbClr val="000000"/>
                </a:solidFill>
                <a:latin typeface="Courier New"/>
                <a:ea typeface="Courier New"/>
                <a:cs typeface="Courier New"/>
                <a:sym typeface="Courier New"/>
              </a:rPr>
              <a:t>head()</a:t>
            </a:r>
            <a:r>
              <a:rPr lang="en-US" sz="2399">
                <a:solidFill>
                  <a:srgbClr val="000000"/>
                </a:solidFill>
                <a:latin typeface="Lato"/>
                <a:ea typeface="Lato"/>
                <a:cs typeface="Lato"/>
                <a:sym typeface="Lato"/>
              </a:rPr>
              <a:t>. </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Dapat dilihat bahwa beberapa kolom memberikan informasi tambahan yang akan membantu perpustakaan tetapi tidak terlalu deskriptif tentang buku itu sendiri:</a:t>
            </a:r>
            <a:r>
              <a:rPr lang="en-US" sz="2399">
                <a:solidFill>
                  <a:srgbClr val="000000"/>
                </a:solidFill>
                <a:latin typeface="Courier New"/>
                <a:ea typeface="Courier New"/>
                <a:cs typeface="Courier New"/>
                <a:sym typeface="Courier New"/>
              </a:rPr>
              <a:t> </a:t>
            </a:r>
            <a:r>
              <a:rPr lang="en-US" sz="1866">
                <a:solidFill>
                  <a:srgbClr val="000000"/>
                </a:solidFill>
                <a:latin typeface="Courier New"/>
                <a:ea typeface="Courier New"/>
                <a:cs typeface="Courier New"/>
                <a:sym typeface="Courier New"/>
              </a:rPr>
              <a:t>Edition Statement, Corporate Author, Corporate Contributors, Former owner, Engraver, Issuance type and Shelfmarks</a:t>
            </a:r>
            <a:r>
              <a:rPr lang="en-US" sz="2399">
                <a:solidFill>
                  <a:srgbClr val="000000"/>
                </a:solidFill>
                <a:latin typeface="Lato"/>
                <a:ea typeface="Lato"/>
                <a:cs typeface="Lato"/>
                <a:sym typeface="Lato"/>
              </a:rPr>
              <a:t>.</a:t>
            </a:r>
            <a:endParaRPr/>
          </a:p>
          <a:p>
            <a:pPr marL="609402" indent="-457051">
              <a:lnSpc>
                <a:spcPct val="115000"/>
              </a:lnSpc>
              <a:spcBef>
                <a:spcPts val="0"/>
              </a:spcBef>
              <a:spcAft>
                <a:spcPts val="0"/>
              </a:spcAft>
              <a:buClr>
                <a:srgbClr val="595959"/>
              </a:buClr>
              <a:buSzPts val="1800"/>
              <a:buFont typeface="Arial"/>
              <a:buChar char="●"/>
            </a:pPr>
            <a:r>
              <a:rPr lang="en-US" sz="2399">
                <a:solidFill>
                  <a:srgbClr val="000000"/>
                </a:solidFill>
                <a:latin typeface="Lato"/>
                <a:ea typeface="Lato"/>
                <a:cs typeface="Lato"/>
                <a:sym typeface="Lato"/>
              </a:rPr>
              <a:t>Kita drop kolom-kolom tsb dengan perintah:</a:t>
            </a:r>
            <a:endParaRPr/>
          </a:p>
        </p:txBody>
      </p:sp>
      <p:sp>
        <p:nvSpPr>
          <p:cNvPr id="556" name="Google Shape;556;p65"/>
          <p:cNvSpPr txBox="1"/>
          <p:nvPr/>
        </p:nvSpPr>
        <p:spPr>
          <a:xfrm>
            <a:off x="7350795" y="3840564"/>
            <a:ext cx="4249089" cy="1274500"/>
          </a:xfrm>
          <a:prstGeom prst="rect">
            <a:avLst/>
          </a:prstGeom>
          <a:noFill/>
          <a:ln w="12600" cap="flat" cmpd="sng">
            <a:solidFill>
              <a:srgbClr val="4285F4"/>
            </a:solidFill>
            <a:prstDash val="solid"/>
            <a:miter lim="800000"/>
            <a:headEnd type="none" w="sm" len="sm"/>
            <a:tailEnd type="none" w="sm" len="sm"/>
          </a:ln>
        </p:spPr>
        <p:txBody>
          <a:bodyPr spcFirstLastPara="1" wrap="square" lIns="119963" tIns="62381" rIns="119963" bIns="62381" anchor="t" anchorCtr="0">
            <a:spAutoFit/>
          </a:bodyPr>
          <a:lstStyle/>
          <a:p>
            <a:pPr>
              <a:spcBef>
                <a:spcPts val="0"/>
              </a:spcBef>
              <a:spcAft>
                <a:spcPts val="0"/>
              </a:spcAft>
              <a:buClr>
                <a:srgbClr val="000000"/>
              </a:buClr>
              <a:buSzPts val="1400"/>
            </a:pPr>
            <a:r>
              <a:rPr lang="en-US" sz="1866">
                <a:solidFill>
                  <a:srgbClr val="000000"/>
                </a:solidFill>
                <a:latin typeface="Lato"/>
                <a:ea typeface="Lato"/>
                <a:cs typeface="Lato"/>
                <a:sym typeface="Lato"/>
              </a:rPr>
              <a:t>Kita definisikan daftar (list) nama dari semua kolom yang ingin kita drop. Kemudian jalankan perintah fungsi</a:t>
            </a:r>
            <a:r>
              <a:rPr lang="en-US" sz="1866">
                <a:solidFill>
                  <a:srgbClr val="000000"/>
                </a:solidFill>
                <a:latin typeface="Arial"/>
                <a:ea typeface="Arial"/>
                <a:cs typeface="Arial"/>
                <a:sym typeface="Arial"/>
              </a:rPr>
              <a:t> </a:t>
            </a:r>
            <a:r>
              <a:rPr lang="en-US" sz="1866">
                <a:solidFill>
                  <a:srgbClr val="000000"/>
                </a:solidFill>
                <a:latin typeface="Courier New"/>
                <a:ea typeface="Courier New"/>
                <a:cs typeface="Courier New"/>
                <a:sym typeface="Courier New"/>
              </a:rPr>
              <a:t>drop()</a:t>
            </a:r>
            <a:r>
              <a:rPr lang="en-US" sz="1866">
                <a:solidFill>
                  <a:srgbClr val="000000"/>
                </a:solidFill>
                <a:latin typeface="Candara"/>
                <a:ea typeface="Candara"/>
                <a:cs typeface="Candara"/>
                <a:sym typeface="Candara"/>
              </a:rPr>
              <a:t>.</a:t>
            </a:r>
            <a:endParaRPr/>
          </a:p>
        </p:txBody>
      </p:sp>
      <p:pic>
        <p:nvPicPr>
          <p:cNvPr id="557" name="Google Shape;557;p65"/>
          <p:cNvPicPr preferRelativeResize="0"/>
          <p:nvPr/>
        </p:nvPicPr>
        <p:blipFill rotWithShape="1">
          <a:blip r:embed="rId3">
            <a:alphaModFix/>
          </a:blip>
          <a:srcRect/>
          <a:stretch/>
        </p:blipFill>
        <p:spPr>
          <a:xfrm>
            <a:off x="1152992" y="4238374"/>
            <a:ext cx="3351766" cy="1752059"/>
          </a:xfrm>
          <a:prstGeom prst="rect">
            <a:avLst/>
          </a:prstGeom>
          <a:noFill/>
          <a:ln>
            <a:noFill/>
          </a:ln>
        </p:spPr>
      </p:pic>
      <p:pic>
        <p:nvPicPr>
          <p:cNvPr id="558" name="Google Shape;558;p65"/>
          <p:cNvPicPr preferRelativeResize="0"/>
          <p:nvPr/>
        </p:nvPicPr>
        <p:blipFill rotWithShape="1">
          <a:blip r:embed="rId4">
            <a:alphaModFix/>
          </a:blip>
          <a:srcRect/>
          <a:stretch/>
        </p:blipFill>
        <p:spPr>
          <a:xfrm>
            <a:off x="1152992" y="6089887"/>
            <a:ext cx="3351766" cy="545932"/>
          </a:xfrm>
          <a:prstGeom prst="rect">
            <a:avLst/>
          </a:prstGeom>
          <a:noFill/>
          <a:ln>
            <a:noFill/>
          </a:ln>
        </p:spPr>
      </p:pic>
      <p:sp>
        <p:nvSpPr>
          <p:cNvPr id="559" name="Google Shape;559;p65"/>
          <p:cNvSpPr txBox="1"/>
          <p:nvPr/>
        </p:nvSpPr>
        <p:spPr>
          <a:xfrm>
            <a:off x="5909791" y="5455083"/>
            <a:ext cx="4517806" cy="1274500"/>
          </a:xfrm>
          <a:prstGeom prst="rect">
            <a:avLst/>
          </a:prstGeom>
          <a:noFill/>
          <a:ln w="12600" cap="flat" cmpd="sng">
            <a:solidFill>
              <a:srgbClr val="4285F4"/>
            </a:solidFill>
            <a:prstDash val="solid"/>
            <a:miter lim="800000"/>
            <a:headEnd type="none" w="sm" len="sm"/>
            <a:tailEnd type="none" w="sm" len="sm"/>
          </a:ln>
        </p:spPr>
        <p:txBody>
          <a:bodyPr spcFirstLastPara="1" wrap="square" lIns="119963" tIns="62381" rIns="119963" bIns="62381" anchor="t" anchorCtr="0">
            <a:spAutoFit/>
          </a:bodyPr>
          <a:lstStyle/>
          <a:p>
            <a:pPr>
              <a:spcBef>
                <a:spcPts val="0"/>
              </a:spcBef>
              <a:spcAft>
                <a:spcPts val="0"/>
              </a:spcAft>
              <a:buClr>
                <a:srgbClr val="000000"/>
              </a:buClr>
              <a:buSzPts val="1400"/>
            </a:pPr>
            <a:r>
              <a:rPr lang="en-US" sz="1866">
                <a:solidFill>
                  <a:srgbClr val="000000"/>
                </a:solidFill>
                <a:latin typeface="Lato"/>
                <a:ea typeface="Lato"/>
                <a:cs typeface="Lato"/>
                <a:sym typeface="Lato"/>
              </a:rPr>
              <a:t>dengan parameter </a:t>
            </a:r>
            <a:r>
              <a:rPr lang="en-US" sz="1866">
                <a:solidFill>
                  <a:srgbClr val="000000"/>
                </a:solidFill>
                <a:latin typeface="Courier New"/>
                <a:ea typeface="Courier New"/>
                <a:cs typeface="Courier New"/>
                <a:sym typeface="Courier New"/>
              </a:rPr>
              <a:t>inplace</a:t>
            </a:r>
            <a:r>
              <a:rPr lang="en-US" sz="1866">
                <a:solidFill>
                  <a:srgbClr val="000000"/>
                </a:solidFill>
                <a:latin typeface="Lato"/>
                <a:ea typeface="Lato"/>
                <a:cs typeface="Lato"/>
                <a:sym typeface="Lato"/>
              </a:rPr>
              <a:t> bernilai </a:t>
            </a:r>
            <a:r>
              <a:rPr lang="en-US" sz="1866">
                <a:solidFill>
                  <a:srgbClr val="000000"/>
                </a:solidFill>
                <a:latin typeface="Courier New"/>
                <a:ea typeface="Courier New"/>
                <a:cs typeface="Courier New"/>
                <a:sym typeface="Courier New"/>
              </a:rPr>
              <a:t>True</a:t>
            </a:r>
            <a:r>
              <a:rPr lang="en-US" sz="1866">
                <a:solidFill>
                  <a:srgbClr val="000000"/>
                </a:solidFill>
                <a:latin typeface="Lato"/>
                <a:ea typeface="Lato"/>
                <a:cs typeface="Lato"/>
                <a:sym typeface="Lato"/>
              </a:rPr>
              <a:t> dan parameter </a:t>
            </a:r>
            <a:r>
              <a:rPr lang="en-US" sz="1866">
                <a:solidFill>
                  <a:srgbClr val="000000"/>
                </a:solidFill>
                <a:latin typeface="Courier New"/>
                <a:ea typeface="Courier New"/>
                <a:cs typeface="Courier New"/>
                <a:sym typeface="Courier New"/>
              </a:rPr>
              <a:t>axis</a:t>
            </a:r>
            <a:r>
              <a:rPr lang="en-US" sz="1866">
                <a:solidFill>
                  <a:srgbClr val="000000"/>
                </a:solidFill>
                <a:latin typeface="Lato"/>
                <a:ea typeface="Lato"/>
                <a:cs typeface="Lato"/>
                <a:sym typeface="Lato"/>
              </a:rPr>
              <a:t> bernilai </a:t>
            </a:r>
            <a:r>
              <a:rPr lang="en-US" sz="1866">
                <a:solidFill>
                  <a:srgbClr val="000000"/>
                </a:solidFill>
                <a:latin typeface="Courier New"/>
                <a:ea typeface="Courier New"/>
                <a:cs typeface="Courier New"/>
                <a:sym typeface="Courier New"/>
              </a:rPr>
              <a:t>1</a:t>
            </a:r>
            <a:r>
              <a:rPr lang="en-US" sz="1866">
                <a:solidFill>
                  <a:srgbClr val="000000"/>
                </a:solidFill>
                <a:latin typeface="Lato"/>
                <a:ea typeface="Lato"/>
                <a:cs typeface="Lato"/>
                <a:sym typeface="Lato"/>
              </a:rPr>
              <a:t>, di mana 1 adalah angka sumbu (0 untuk baris dan 1 untuk kolom.)</a:t>
            </a:r>
            <a:endParaRPr/>
          </a:p>
        </p:txBody>
      </p:sp>
      <p:cxnSp>
        <p:nvCxnSpPr>
          <p:cNvPr id="560" name="Google Shape;560;p65"/>
          <p:cNvCxnSpPr/>
          <p:nvPr/>
        </p:nvCxnSpPr>
        <p:spPr>
          <a:xfrm rot="10800000" flipH="1">
            <a:off x="4504758" y="4471285"/>
            <a:ext cx="2845922" cy="641002"/>
          </a:xfrm>
          <a:prstGeom prst="straightConnector1">
            <a:avLst/>
          </a:prstGeom>
          <a:noFill/>
          <a:ln w="9525" cap="flat" cmpd="sng">
            <a:solidFill>
              <a:srgbClr val="3C81F3"/>
            </a:solidFill>
            <a:prstDash val="solid"/>
            <a:round/>
            <a:headEnd type="none" w="med" len="med"/>
            <a:tailEnd type="none" w="med" len="med"/>
          </a:ln>
        </p:spPr>
      </p:cxnSp>
      <p:cxnSp>
        <p:nvCxnSpPr>
          <p:cNvPr id="561" name="Google Shape;561;p65"/>
          <p:cNvCxnSpPr/>
          <p:nvPr/>
        </p:nvCxnSpPr>
        <p:spPr>
          <a:xfrm rot="10800000" flipH="1">
            <a:off x="4504758" y="6085738"/>
            <a:ext cx="1405166" cy="277114"/>
          </a:xfrm>
          <a:prstGeom prst="straightConnector1">
            <a:avLst/>
          </a:prstGeom>
          <a:noFill/>
          <a:ln w="9525" cap="flat" cmpd="sng">
            <a:solidFill>
              <a:srgbClr val="3C81F3"/>
            </a:solidFill>
            <a:prstDash val="solid"/>
            <a:round/>
            <a:headEnd type="none" w="med" len="med"/>
            <a:tailEnd type="none" w="med" len="med"/>
          </a:ln>
        </p:spPr>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SLIDE_ID" val="{311DCBD9-B615-41B9-BD23-CD3F1D99737E}"/>
  <p:tag name="GENSWF_ADVANCE_TIME" val="5"/>
  <p:tag name="TIMING" val="|5"/>
  <p:tag name="ISPRING_CUSTOM_TIMING_USED" val="1"/>
</p:tagLst>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7718</TotalTime>
  <Words>2840</Words>
  <Application>Microsoft Office PowerPoint</Application>
  <PresentationFormat>Widescreen</PresentationFormat>
  <Paragraphs>267</Paragraphs>
  <Slides>44</Slides>
  <Notes>40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44</vt:i4>
      </vt:variant>
    </vt:vector>
  </HeadingPairs>
  <TitlesOfParts>
    <vt:vector size="58" baseType="lpstr">
      <vt:lpstr>Arial</vt:lpstr>
      <vt:lpstr>Bebas Neue</vt:lpstr>
      <vt:lpstr>Calibri</vt:lpstr>
      <vt:lpstr>Calibri Light</vt:lpstr>
      <vt:lpstr>Candara</vt:lpstr>
      <vt:lpstr>Courier New</vt:lpstr>
      <vt:lpstr>Lato</vt:lpstr>
      <vt:lpstr>Lato Black</vt:lpstr>
      <vt:lpstr>Noto Sans Symbols</vt:lpstr>
      <vt:lpstr>Overlock</vt:lpstr>
      <vt:lpstr>Verdana</vt:lpstr>
      <vt:lpstr>Wingdings</vt:lpstr>
      <vt:lpstr>powerpoint-template-apr7</vt:lpstr>
      <vt:lpstr>3_Custom Design</vt:lpstr>
      <vt:lpstr>FAKULTAS TEKNOLOGI INFORMASI</vt:lpstr>
      <vt:lpstr>HANDS-ON: PEMBERSIHAN DATA</vt:lpstr>
      <vt:lpstr>Tujuan Pembelajaran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Referensi</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Achmad Solichin</cp:lastModifiedBy>
  <cp:revision>463</cp:revision>
  <dcterms:created xsi:type="dcterms:W3CDTF">2011-05-21T14:11:58Z</dcterms:created>
  <dcterms:modified xsi:type="dcterms:W3CDTF">2024-04-30T01:24:29Z</dcterms:modified>
</cp:coreProperties>
</file>