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5"/>
  </p:notesMasterIdLst>
  <p:handoutMasterIdLst>
    <p:handoutMasterId r:id="rId26"/>
  </p:handoutMasterIdLst>
  <p:sldIdLst>
    <p:sldId id="324" r:id="rId3"/>
    <p:sldId id="351" r:id="rId4"/>
    <p:sldId id="352" r:id="rId5"/>
    <p:sldId id="445" r:id="rId6"/>
    <p:sldId id="489" r:id="rId7"/>
    <p:sldId id="446" r:id="rId8"/>
    <p:sldId id="447" r:id="rId9"/>
    <p:sldId id="492" r:id="rId10"/>
    <p:sldId id="495" r:id="rId11"/>
    <p:sldId id="494" r:id="rId12"/>
    <p:sldId id="493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4" r:id="rId21"/>
    <p:sldId id="505" r:id="rId22"/>
    <p:sldId id="437" r:id="rId23"/>
    <p:sldId id="348" r:id="rId24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 varScale="1">
        <p:scale>
          <a:sx n="60" d="100"/>
          <a:sy n="60" d="100"/>
        </p:scale>
        <p:origin x="78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30/04/2024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30/04/2024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Data Mining_Rusdah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276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67">
                <a:solidFill>
                  <a:srgbClr val="002060"/>
                </a:solidFill>
                <a:latin typeface="Overlock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rgbClr val="002060"/>
                </a:solidFill>
                <a:latin typeface="Overlock" panose="020B0604020202020204" charset="0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>
                <a:latin typeface="Overlock" panose="020B0604020202020204" charset="0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ID" dirty="0"/>
          </a:p>
          <a:p>
            <a:pPr lvl="1"/>
            <a:endParaRPr lang="en-ID" dirty="0"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02591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4/30/2024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84tdIcxv3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800" b="1" dirty="0">
                <a:latin typeface="+mj-lt"/>
              </a:rPr>
              <a:t>REKAYASA DATA</a:t>
            </a:r>
            <a:endParaRPr lang="id-ID" sz="5400" b="1" dirty="0">
              <a:latin typeface="+mj-lt"/>
            </a:endParaRPr>
          </a:p>
          <a:p>
            <a:r>
              <a:rPr lang="id-ID" sz="4000" b="1" dirty="0">
                <a:latin typeface="+mj-lt"/>
              </a:rPr>
              <a:t>[ K</a:t>
            </a:r>
            <a:r>
              <a:rPr lang="en-US" sz="4000" b="1" dirty="0">
                <a:latin typeface="+mj-lt"/>
              </a:rPr>
              <a:t>P341</a:t>
            </a:r>
            <a:r>
              <a:rPr lang="id-ID" sz="4000" b="1" dirty="0">
                <a:latin typeface="+mj-lt"/>
              </a:rPr>
              <a:t> / </a:t>
            </a:r>
            <a:r>
              <a:rPr lang="en-US" sz="4000" b="1" dirty="0">
                <a:latin typeface="+mj-lt"/>
              </a:rPr>
              <a:t>3</a:t>
            </a:r>
            <a:r>
              <a:rPr lang="id-ID" sz="4000" b="1" dirty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Dataset</a:t>
            </a:r>
            <a:r>
              <a:rPr lang="id-ID" dirty="0"/>
              <a:t>: </a:t>
            </a:r>
            <a:r>
              <a:rPr lang="id-ID" dirty="0" err="1">
                <a:solidFill>
                  <a:srgbClr val="C00000"/>
                </a:solidFill>
              </a:rPr>
              <a:t>MissingDataSet.csv</a:t>
            </a:r>
            <a:endParaRPr lang="id-ID" dirty="0">
              <a:solidFill>
                <a:srgbClr val="C00000"/>
              </a:solidFill>
            </a:endParaRP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Contoh</a:t>
            </a:r>
            <a:r>
              <a:rPr lang="en-US"/>
              <a:t> Data Kosong (Missing Data)</a:t>
            </a:r>
            <a:endParaRPr lang="id-ID" dirty="0"/>
          </a:p>
        </p:txBody>
      </p:sp>
      <p:grpSp>
        <p:nvGrpSpPr>
          <p:cNvPr id="11" name="Group 10"/>
          <p:cNvGrpSpPr/>
          <p:nvPr/>
        </p:nvGrpSpPr>
        <p:grpSpPr>
          <a:xfrm>
            <a:off x="983432" y="2276872"/>
            <a:ext cx="8848165" cy="2005584"/>
            <a:chOff x="1676401" y="2718816"/>
            <a:chExt cx="8848165" cy="20055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76401" y="2718816"/>
              <a:ext cx="8848165" cy="200558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705975" y="3023616"/>
              <a:ext cx="66675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8153400" y="3938016"/>
              <a:ext cx="3810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7148514" y="3861816"/>
              <a:ext cx="242887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7672389" y="4014216"/>
              <a:ext cx="242887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8222457" y="3297172"/>
              <a:ext cx="242887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6620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Penanganan Data Kosong (Missing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Abaikan</a:t>
            </a:r>
            <a:r>
              <a:rPr lang="en-ID" dirty="0"/>
              <a:t> (</a:t>
            </a:r>
            <a:r>
              <a:rPr lang="en-ID" dirty="0" err="1"/>
              <a:t>hapus</a:t>
            </a:r>
            <a:r>
              <a:rPr lang="en-ID" dirty="0"/>
              <a:t> data / record yang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)</a:t>
            </a:r>
          </a:p>
          <a:p>
            <a:pPr lvl="1"/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kosongnya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dihapus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.</a:t>
            </a:r>
          </a:p>
          <a:p>
            <a:r>
              <a:rPr lang="en-ID" dirty="0"/>
              <a:t>Isi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</a:t>
            </a:r>
          </a:p>
          <a:p>
            <a:pPr lvl="1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banyak</a:t>
            </a:r>
            <a:endParaRPr lang="en-ID" dirty="0"/>
          </a:p>
          <a:p>
            <a:r>
              <a:rPr lang="en-ID" dirty="0" err="1"/>
              <a:t>Imputasi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. </a:t>
            </a:r>
          </a:p>
          <a:p>
            <a:pPr lvl="1"/>
            <a:r>
              <a:rPr lang="en-ID" dirty="0" err="1"/>
              <a:t>Imputasi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/data yang </a:t>
            </a:r>
            <a:r>
              <a:rPr lang="en-ID" dirty="0" err="1"/>
              <a:t>hilang</a:t>
            </a:r>
            <a:r>
              <a:rPr lang="en-ID" dirty="0"/>
              <a:t> (missing value, </a:t>
            </a:r>
            <a:r>
              <a:rPr lang="en-ID" dirty="0" err="1"/>
              <a:t>NaN</a:t>
            </a:r>
            <a:r>
              <a:rPr lang="en-ID" dirty="0"/>
              <a:t>, blank, </a:t>
            </a:r>
            <a:r>
              <a:rPr lang="en-ID" dirty="0" err="1"/>
              <a:t>dll</a:t>
            </a:r>
            <a:r>
              <a:rPr lang="en-ID" dirty="0"/>
              <a:t>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pengganti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8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Teknik Imputasi Otomatis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Data Numerik:</a:t>
            </a:r>
          </a:p>
          <a:p>
            <a:pPr lvl="1"/>
            <a:r>
              <a:rPr lang="en-ID"/>
              <a:t>Imputasi mean atau median.</a:t>
            </a:r>
          </a:p>
          <a:p>
            <a:pPr lvl="1"/>
            <a:r>
              <a:rPr lang="en-ID"/>
              <a:t>Imputasi nilai suka-suka (arbitrary).</a:t>
            </a:r>
          </a:p>
          <a:p>
            <a:pPr lvl="1"/>
            <a:r>
              <a:rPr lang="en-ID"/>
              <a:t>Imputasi nilai/data ujung (end of tail).</a:t>
            </a:r>
          </a:p>
          <a:p>
            <a:r>
              <a:rPr lang="en-ID"/>
              <a:t>Data Nominal (Kategorikal):</a:t>
            </a:r>
          </a:p>
          <a:p>
            <a:pPr lvl="1"/>
            <a:r>
              <a:rPr lang="en-ID"/>
              <a:t>Imputasi kategori yang sering muncul.</a:t>
            </a:r>
          </a:p>
          <a:p>
            <a:pPr lvl="1"/>
            <a:r>
              <a:rPr lang="en-ID"/>
              <a:t>Tambah kategori yang hilang.</a:t>
            </a:r>
          </a:p>
        </p:txBody>
      </p:sp>
    </p:spTree>
    <p:extLst>
      <p:ext uri="{BB962C8B-B14F-4D97-AF65-F5344CB8AC3E}">
        <p14:creationId xmlns:p14="http://schemas.microsoft.com/office/powerpoint/2010/main" val="291572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Imputasi Mean atau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070576" cy="4953000"/>
          </a:xfrm>
        </p:spPr>
        <p:txBody>
          <a:bodyPr/>
          <a:lstStyle/>
          <a:p>
            <a:r>
              <a:rPr lang="en-ID" sz="2000" b="1"/>
              <a:t>Kelebihan:</a:t>
            </a:r>
          </a:p>
          <a:p>
            <a:pPr lvl="1"/>
            <a:r>
              <a:rPr lang="en-ID" sz="1800"/>
              <a:t>Mudah dan cepat.</a:t>
            </a:r>
          </a:p>
          <a:p>
            <a:pPr lvl="1"/>
            <a:r>
              <a:rPr lang="en-ID" sz="1800"/>
              <a:t>Bekerja efektif untuk dataset numerik berukuran kecil.</a:t>
            </a:r>
          </a:p>
          <a:p>
            <a:pPr lvl="1"/>
            <a:r>
              <a:rPr lang="en-ID" sz="1800"/>
              <a:t>Cocok untuk variabel numerik.</a:t>
            </a:r>
          </a:p>
          <a:p>
            <a:pPr lvl="1"/>
            <a:r>
              <a:rPr lang="en-ID" sz="1800"/>
              <a:t>Cocok untuk data missing completely at random (MCAR).</a:t>
            </a:r>
          </a:p>
          <a:p>
            <a:pPr lvl="1"/>
            <a:r>
              <a:rPr lang="en-ID" sz="1800"/>
              <a:t>Dapat digunakan dalam produksi (mis. dalam model deployment).</a:t>
            </a:r>
          </a:p>
          <a:p>
            <a:r>
              <a:rPr lang="en-ID" sz="2000" b="1"/>
              <a:t>Kekurangan:</a:t>
            </a:r>
          </a:p>
          <a:p>
            <a:pPr lvl="1"/>
            <a:r>
              <a:rPr lang="en-ID" sz="1800"/>
              <a:t>Tidak memperhitungkan korelasi antar fitur, berfungsi pada tingkat kolom.</a:t>
            </a:r>
          </a:p>
          <a:p>
            <a:pPr lvl="1"/>
            <a:r>
              <a:rPr lang="en-ID" sz="1800"/>
              <a:t>Kurang akurat.</a:t>
            </a:r>
          </a:p>
          <a:p>
            <a:pPr lvl="1"/>
            <a:r>
              <a:rPr lang="en-ID" sz="1800"/>
              <a:t>Tidak memperhitungkan probabilitas/ketidakpastian.  </a:t>
            </a:r>
          </a:p>
          <a:p>
            <a:pPr lvl="1"/>
            <a:r>
              <a:rPr lang="en-ID" sz="1800"/>
              <a:t>Tidak cocok utk &gt;5% missing data.</a:t>
            </a:r>
          </a:p>
          <a:p>
            <a:pPr lvl="1"/>
            <a:r>
              <a:rPr lang="en-ID" sz="1800"/>
              <a:t>Mendistorsi variansi dan distribusi variabel asal/orijinal serta covariant variabel sisa data.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0511" y="2206147"/>
            <a:ext cx="3497892" cy="901054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2224" y="3573016"/>
            <a:ext cx="3434466" cy="19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2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Imputasi Nilai Suka-suka (Arbitrary)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854552" cy="4953000"/>
          </a:xfrm>
        </p:spPr>
        <p:txBody>
          <a:bodyPr/>
          <a:lstStyle/>
          <a:p>
            <a:r>
              <a:rPr lang="en-ID" sz="2400" dirty="0" err="1"/>
              <a:t>Kelebihan</a:t>
            </a:r>
            <a:r>
              <a:rPr lang="en-ID" sz="2400" dirty="0"/>
              <a:t>:</a:t>
            </a:r>
          </a:p>
          <a:p>
            <a:pPr lvl="1"/>
            <a:r>
              <a:rPr lang="en-ID" sz="2000" dirty="0" err="1"/>
              <a:t>Asumsi</a:t>
            </a:r>
            <a:r>
              <a:rPr lang="en-ID" sz="2000" dirty="0"/>
              <a:t> data </a:t>
            </a:r>
            <a:r>
              <a:rPr lang="en-ID" sz="2000" dirty="0" err="1"/>
              <a:t>tidak</a:t>
            </a:r>
            <a:r>
              <a:rPr lang="en-ID" sz="2000" dirty="0"/>
              <a:t> missing at random.</a:t>
            </a:r>
          </a:p>
          <a:p>
            <a:pPr lvl="1"/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cepat</a:t>
            </a:r>
            <a:r>
              <a:rPr lang="en-ID" sz="2000" dirty="0"/>
              <a:t> </a:t>
            </a:r>
            <a:r>
              <a:rPr lang="en-ID" sz="2000" dirty="0" err="1"/>
              <a:t>diterapkan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melengkapi</a:t>
            </a:r>
            <a:r>
              <a:rPr lang="en-ID" sz="2000" dirty="0"/>
              <a:t> dataset.</a:t>
            </a:r>
          </a:p>
          <a:p>
            <a:r>
              <a:rPr lang="en-ID" sz="2400" dirty="0" err="1"/>
              <a:t>Kekurangan</a:t>
            </a:r>
            <a:r>
              <a:rPr lang="en-ID" sz="2400" dirty="0"/>
              <a:t>:</a:t>
            </a:r>
          </a:p>
          <a:p>
            <a:pPr lvl="1"/>
            <a:r>
              <a:rPr lang="en-ID" sz="2000" dirty="0" err="1"/>
              <a:t>Mendistorsi</a:t>
            </a:r>
            <a:r>
              <a:rPr lang="en-ID" sz="2000" dirty="0"/>
              <a:t> </a:t>
            </a:r>
            <a:r>
              <a:rPr lang="en-ID" sz="2000" dirty="0" err="1"/>
              <a:t>variansi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distribusi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asal</a:t>
            </a:r>
            <a:r>
              <a:rPr lang="en-ID" sz="2000" dirty="0"/>
              <a:t>/original </a:t>
            </a:r>
            <a:r>
              <a:rPr lang="en-ID" sz="2000" dirty="0" err="1"/>
              <a:t>serta</a:t>
            </a:r>
            <a:r>
              <a:rPr lang="en-ID" sz="2000" dirty="0"/>
              <a:t> covariant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sisa</a:t>
            </a:r>
            <a:r>
              <a:rPr lang="en-ID" sz="2000" dirty="0"/>
              <a:t> data.</a:t>
            </a:r>
          </a:p>
          <a:p>
            <a:pPr lvl="1"/>
            <a:r>
              <a:rPr lang="en-ID" sz="2000" dirty="0" err="1"/>
              <a:t>Membentuk</a:t>
            </a:r>
            <a:r>
              <a:rPr lang="en-ID" sz="2000" dirty="0"/>
              <a:t> outlier (</a:t>
            </a:r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arbitrer</a:t>
            </a:r>
            <a:r>
              <a:rPr lang="en-ID" sz="2000" dirty="0"/>
              <a:t> </a:t>
            </a:r>
            <a:r>
              <a:rPr lang="en-ID" sz="2000" dirty="0" err="1"/>
              <a:t>berada</a:t>
            </a:r>
            <a:r>
              <a:rPr lang="en-ID" sz="2000" dirty="0"/>
              <a:t> di </a:t>
            </a:r>
            <a:r>
              <a:rPr lang="en-ID" sz="2000" dirty="0" err="1"/>
              <a:t>akhir</a:t>
            </a:r>
            <a:r>
              <a:rPr lang="en-ID" sz="2000" dirty="0"/>
              <a:t> </a:t>
            </a:r>
            <a:r>
              <a:rPr lang="en-ID" sz="2000" dirty="0" err="1"/>
              <a:t>distribusi</a:t>
            </a:r>
            <a:r>
              <a:rPr lang="en-ID" sz="2000" dirty="0"/>
              <a:t>).</a:t>
            </a:r>
          </a:p>
          <a:p>
            <a:pPr lvl="1"/>
            <a:r>
              <a:rPr lang="en-ID" sz="2000" dirty="0" err="1"/>
              <a:t>Semakin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NA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semakin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</a:t>
            </a:r>
            <a:r>
              <a:rPr lang="en-ID" sz="2000" dirty="0" err="1"/>
              <a:t>distorsi</a:t>
            </a:r>
            <a:r>
              <a:rPr lang="en-ID" sz="2000" dirty="0"/>
              <a:t>.</a:t>
            </a:r>
          </a:p>
          <a:p>
            <a:pPr lvl="1"/>
            <a:r>
              <a:rPr lang="en-ID" sz="2000" dirty="0" err="1"/>
              <a:t>Hindari</a:t>
            </a:r>
            <a:r>
              <a:rPr lang="en-ID" sz="2000" dirty="0"/>
              <a:t> </a:t>
            </a:r>
            <a:r>
              <a:rPr lang="en-ID" sz="2000" dirty="0" err="1"/>
              <a:t>memilih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arbitrer</a:t>
            </a:r>
            <a:r>
              <a:rPr lang="en-ID" sz="2000" dirty="0"/>
              <a:t> yang </a:t>
            </a:r>
            <a:r>
              <a:rPr lang="en-ID" sz="2000" dirty="0" err="1"/>
              <a:t>mendekati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mean </a:t>
            </a:r>
            <a:r>
              <a:rPr lang="en-ID" sz="2000" dirty="0" err="1"/>
              <a:t>atau</a:t>
            </a:r>
            <a:r>
              <a:rPr lang="en-ID" sz="2000" dirty="0"/>
              <a:t> median.</a:t>
            </a:r>
          </a:p>
          <a:p>
            <a:endParaRPr lang="en-ID" sz="2400" dirty="0"/>
          </a:p>
          <a:p>
            <a:endParaRPr lang="en-ID" sz="24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192" y="1700808"/>
            <a:ext cx="3688241" cy="20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Imputasi Nilai Akhir (End of Tail)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66720" cy="4953000"/>
          </a:xfrm>
        </p:spPr>
        <p:txBody>
          <a:bodyPr/>
          <a:lstStyle/>
          <a:p>
            <a:r>
              <a:rPr lang="en-ID" dirty="0" err="1"/>
              <a:t>Kelebihan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imputasi</a:t>
            </a:r>
            <a:r>
              <a:rPr lang="en-ID" dirty="0"/>
              <a:t> </a:t>
            </a:r>
            <a:r>
              <a:rPr lang="en-ID" dirty="0" err="1"/>
              <a:t>suka-suka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.</a:t>
            </a:r>
          </a:p>
          <a:p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arbitrer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berdistribusi</a:t>
            </a:r>
            <a:r>
              <a:rPr lang="en-ID" dirty="0"/>
              <a:t> normal,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arbiter = mean + 3 * </a:t>
            </a:r>
            <a:r>
              <a:rPr lang="en-ID" dirty="0" err="1"/>
              <a:t>std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variabelnya</a:t>
            </a:r>
            <a:r>
              <a:rPr lang="en-ID" dirty="0"/>
              <a:t> skew,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IQR proximity (IQR = 75th Quantile – 25th Quantile; Upper limit = 75th Quantile + IQR ×3; Lower limit = 25th Quantile - IQR ×3).</a:t>
            </a:r>
          </a:p>
          <a:p>
            <a:pPr lvl="1"/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data </a:t>
            </a:r>
            <a:r>
              <a:rPr lang="en-ID" dirty="0" err="1"/>
              <a:t>latih</a:t>
            </a:r>
            <a:r>
              <a:rPr lang="en-ID" dirty="0"/>
              <a:t> (training set).</a:t>
            </a:r>
          </a:p>
          <a:p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1310" y="1628800"/>
            <a:ext cx="2724290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Imputasi Frequent Category (Modus)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926560" cy="4953000"/>
          </a:xfrm>
        </p:spPr>
        <p:txBody>
          <a:bodyPr/>
          <a:lstStyle/>
          <a:p>
            <a:r>
              <a:rPr lang="en-ID"/>
              <a:t>Kelebihan:</a:t>
            </a:r>
          </a:p>
          <a:p>
            <a:pPr lvl="1"/>
            <a:r>
              <a:rPr lang="en-ID"/>
              <a:t>Cocok untuk data dengan missing at random.</a:t>
            </a:r>
          </a:p>
          <a:p>
            <a:pPr lvl="1"/>
            <a:r>
              <a:rPr lang="en-ID"/>
              <a:t>Mudah dan cepat diterapkan.</a:t>
            </a:r>
          </a:p>
          <a:p>
            <a:pPr lvl="1"/>
            <a:r>
              <a:rPr lang="en-ID"/>
              <a:t>Cocok utk data yang memiliki skew</a:t>
            </a:r>
          </a:p>
          <a:p>
            <a:pPr lvl="1"/>
            <a:r>
              <a:rPr lang="en-ID"/>
              <a:t>Dapat digunakan dalam produksi (mis. dalam model deployment).</a:t>
            </a:r>
          </a:p>
          <a:p>
            <a:r>
              <a:rPr lang="en-ID"/>
              <a:t>Kelemahan:</a:t>
            </a:r>
          </a:p>
          <a:p>
            <a:pPr lvl="1"/>
            <a:r>
              <a:rPr lang="en-ID"/>
              <a:t>Mendistorsi relasi label dengan frekuensi tertinggi vs variabel lain.</a:t>
            </a:r>
          </a:p>
          <a:p>
            <a:pPr lvl="1"/>
            <a:r>
              <a:rPr lang="en-ID"/>
              <a:t>Menghasilkan over-representation jika banyak data yang missing.</a:t>
            </a:r>
          </a:p>
          <a:p>
            <a:endParaRPr lang="en-ID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3703" y="1628800"/>
            <a:ext cx="3890352" cy="29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6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Imputasi Sampel Acak (Random 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710536" cy="4953000"/>
          </a:xfrm>
        </p:spPr>
        <p:txBody>
          <a:bodyPr/>
          <a:lstStyle/>
          <a:p>
            <a:r>
              <a:rPr lang="en-ID"/>
              <a:t>Kelebihan:</a:t>
            </a:r>
          </a:p>
          <a:p>
            <a:pPr lvl="1"/>
            <a:r>
              <a:rPr lang="en-ID"/>
              <a:t>Cocok untuk data missing at random.</a:t>
            </a:r>
          </a:p>
          <a:p>
            <a:pPr lvl="1"/>
            <a:r>
              <a:rPr lang="en-ID"/>
              <a:t>Ganti missing value dengan nilai lain dalam distribusi yang sama dari variabel asli.</a:t>
            </a:r>
          </a:p>
          <a:p>
            <a:pPr lvl="1"/>
            <a:r>
              <a:rPr lang="en-ID"/>
              <a:t>Mudah dan cepat.</a:t>
            </a:r>
          </a:p>
          <a:p>
            <a:pPr lvl="1"/>
            <a:r>
              <a:rPr lang="en-ID"/>
              <a:t>Mempertahankan varians dari variabel.</a:t>
            </a:r>
          </a:p>
          <a:p>
            <a:r>
              <a:rPr lang="en-ID"/>
              <a:t>Kekurangan:</a:t>
            </a:r>
          </a:p>
          <a:p>
            <a:pPr lvl="1"/>
            <a:r>
              <a:rPr lang="en-ID"/>
              <a:t>Randomness.</a:t>
            </a:r>
          </a:p>
          <a:p>
            <a:pPr lvl="1"/>
            <a:r>
              <a:rPr lang="en-ID"/>
              <a:t>Membutuhkan memori besar untuk deployment karena perlu untuk menyimpan data latih yg asli untuk ekstraksi nilai.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6200" y="1844824"/>
            <a:ext cx="3758825" cy="15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Teknik Imputasi Lainnya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Imputasi Nilai Nol/Konstanta</a:t>
            </a:r>
          </a:p>
          <a:p>
            <a:pPr lvl="1"/>
            <a:r>
              <a:rPr lang="en-ID"/>
              <a:t>Mudah</a:t>
            </a:r>
          </a:p>
          <a:p>
            <a:pPr lvl="1"/>
            <a:r>
              <a:rPr lang="en-ID"/>
              <a:t>Dapat memunculkan bias dalam data.</a:t>
            </a:r>
          </a:p>
          <a:p>
            <a:r>
              <a:rPr lang="en-ID"/>
              <a:t>Imputasi dengan K-NN </a:t>
            </a:r>
          </a:p>
          <a:p>
            <a:pPr lvl="1"/>
            <a:r>
              <a:rPr lang="en-ID"/>
              <a:t>Lebih akurat dibanding teknik lainnya</a:t>
            </a:r>
          </a:p>
          <a:p>
            <a:pPr lvl="1"/>
            <a:r>
              <a:rPr lang="en-ID"/>
              <a:t>Komputasi besar</a:t>
            </a:r>
          </a:p>
          <a:p>
            <a:r>
              <a:rPr lang="en-ID"/>
              <a:t>Imputasi Regresi: Deterministik</a:t>
            </a:r>
          </a:p>
          <a:p>
            <a:pPr lvl="1"/>
            <a:r>
              <a:rPr lang="en-ID"/>
              <a:t>Mengganti missing value dengan prediksi yang tepat dari model regresi.</a:t>
            </a:r>
          </a:p>
          <a:p>
            <a:r>
              <a:rPr lang="en-ID"/>
              <a:t>Imputasi Regresi: Stokastik</a:t>
            </a:r>
          </a:p>
          <a:p>
            <a:pPr lvl="1"/>
            <a:r>
              <a:rPr lang="en-ID"/>
              <a:t>Mengatasi masalah dalam imputasi regresi deterministic dengan menambahkan fitur “random error” sehingga reproduksi korelasi X-Y lebih tepat.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5418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/>
              <a:t>Penanganan Data Kotor (</a:t>
            </a:r>
            <a:r>
              <a:rPr lang="id-ID"/>
              <a:t>Noisy Data</a:t>
            </a:r>
            <a:r>
              <a:rPr lang="en-ID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Kotor: </a:t>
            </a:r>
            <a:r>
              <a:rPr lang="en-US" dirty="0" err="1"/>
              <a:t>memuat</a:t>
            </a:r>
            <a:r>
              <a:rPr lang="en-US" dirty="0"/>
              <a:t> error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 (data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data-data yang lain)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/</a:t>
            </a:r>
            <a:r>
              <a:rPr lang="en-US" dirty="0" err="1"/>
              <a:t>bentuk</a:t>
            </a:r>
            <a:r>
              <a:rPr lang="en-US" dirty="0"/>
              <a:t> data </a:t>
            </a:r>
            <a:r>
              <a:rPr lang="en-US" dirty="0" err="1"/>
              <a:t>kotor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pencilan</a:t>
            </a:r>
            <a:r>
              <a:rPr lang="en-US" dirty="0"/>
              <a:t> (outlier)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 (incomplete)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ganda</a:t>
            </a:r>
            <a:r>
              <a:rPr lang="en-US" dirty="0"/>
              <a:t> (duplicate)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641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/>
              <a:t>Pertemuan </a:t>
            </a:r>
            <a:r>
              <a:rPr lang="en-US" sz="2800" dirty="0"/>
              <a:t>7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677532" cy="13620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PEMBERSIHAN DATA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/>
              <a:t>Teknik Penanganan Data Kotor (</a:t>
            </a:r>
            <a:r>
              <a:rPr lang="id-ID"/>
              <a:t>Noisy Data</a:t>
            </a:r>
            <a:r>
              <a:rPr lang="en-ID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Binning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penghalusan</a:t>
            </a:r>
            <a:r>
              <a:rPr lang="en-US" dirty="0"/>
              <a:t> (</a:t>
            </a:r>
            <a:r>
              <a:rPr lang="en-US" i="1" dirty="0"/>
              <a:t>smoothing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lebih</a:t>
            </a:r>
            <a:r>
              <a:rPr lang="en-US" dirty="0"/>
              <a:t> robust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i="1" dirty="0"/>
              <a:t>overfitting</a:t>
            </a:r>
          </a:p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  <a:p>
            <a:pPr lvl="1"/>
            <a:r>
              <a:rPr lang="en-US" dirty="0" err="1"/>
              <a:t>Penghalusan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  <a:p>
            <a:pPr lvl="1"/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(outlier)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Kombinasi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penanganan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oleh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komputer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manual</a:t>
            </a:r>
          </a:p>
          <a:p>
            <a:pPr lvl="1"/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campur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data </a:t>
            </a:r>
            <a:r>
              <a:rPr lang="en-US" dirty="0" err="1"/>
              <a:t>kotor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927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3530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Jiawei</a:t>
            </a:r>
            <a:r>
              <a:rPr lang="en-US" sz="2400" dirty="0"/>
              <a:t> Han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Micheline</a:t>
            </a:r>
            <a:r>
              <a:rPr lang="id-ID" sz="2400" dirty="0"/>
              <a:t> </a:t>
            </a:r>
            <a:r>
              <a:rPr lang="id-ID" sz="2400" dirty="0" err="1"/>
              <a:t>Kamber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Concepts and Techniques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Third Edition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</a:t>
            </a:r>
            <a:r>
              <a:rPr lang="en-US" sz="2400" dirty="0"/>
              <a:t>12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Ian H. Witten, Frank Eibe, Mark A. Hall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 </a:t>
            </a:r>
            <a:r>
              <a:rPr lang="id-ID" sz="2400" dirty="0">
                <a:solidFill>
                  <a:srgbClr val="C00000"/>
                </a:solidFill>
              </a:rPr>
              <a:t>P</a:t>
            </a:r>
            <a:r>
              <a:rPr lang="en-US" sz="2400" dirty="0" err="1">
                <a:solidFill>
                  <a:srgbClr val="C00000"/>
                </a:solidFill>
              </a:rPr>
              <a:t>ractical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achine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srgbClr val="C00000"/>
                </a:solidFill>
              </a:rPr>
              <a:t>earning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ools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3rd </a:t>
            </a:r>
            <a:r>
              <a:rPr lang="id-ID" sz="2400" dirty="0">
                <a:solidFill>
                  <a:srgbClr val="C00000"/>
                </a:solidFill>
              </a:rPr>
              <a:t>E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id-ID" sz="2400" dirty="0" err="1">
                <a:solidFill>
                  <a:srgbClr val="C00000"/>
                </a:solidFill>
              </a:rPr>
              <a:t>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Markus Hofmann and Ralf </a:t>
            </a:r>
            <a:r>
              <a:rPr lang="en-US" sz="2400" dirty="0" err="1"/>
              <a:t>Klinkenberg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RapidMiner</a:t>
            </a:r>
            <a:r>
              <a:rPr lang="en-US" sz="2400" dirty="0">
                <a:solidFill>
                  <a:srgbClr val="C00000"/>
                </a:solidFill>
              </a:rPr>
              <a:t>: Data Mining Use Cases and Business Analytics Applications</a:t>
            </a:r>
            <a:r>
              <a:rPr lang="en-US" sz="2400" dirty="0"/>
              <a:t>, </a:t>
            </a:r>
            <a:r>
              <a:rPr lang="en-US" sz="2400" i="1" dirty="0"/>
              <a:t>CRC Press Taylor &amp; Francis Group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Daniel T. Larose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Discovering </a:t>
            </a:r>
            <a:r>
              <a:rPr lang="id-ID" sz="2400" dirty="0">
                <a:solidFill>
                  <a:srgbClr val="C00000"/>
                </a:solidFill>
              </a:rPr>
              <a:t>K</a:t>
            </a:r>
            <a:r>
              <a:rPr lang="en-US" sz="2400" dirty="0" err="1">
                <a:solidFill>
                  <a:srgbClr val="C00000"/>
                </a:solidFill>
              </a:rPr>
              <a:t>nowledge</a:t>
            </a:r>
            <a:r>
              <a:rPr lang="en-US" sz="2400" dirty="0">
                <a:solidFill>
                  <a:srgbClr val="C00000"/>
                </a:solidFill>
              </a:rPr>
              <a:t> in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: an </a:t>
            </a:r>
            <a:r>
              <a:rPr lang="id-ID" sz="2400" dirty="0">
                <a:solidFill>
                  <a:srgbClr val="C00000"/>
                </a:solidFill>
              </a:rPr>
              <a:t>I</a:t>
            </a:r>
            <a:r>
              <a:rPr lang="en-US" sz="2400" dirty="0" err="1">
                <a:solidFill>
                  <a:srgbClr val="C00000"/>
                </a:solidFill>
              </a:rPr>
              <a:t>ntroduction</a:t>
            </a:r>
            <a:r>
              <a:rPr lang="en-US" sz="2400" dirty="0">
                <a:solidFill>
                  <a:srgbClr val="C00000"/>
                </a:solidFill>
              </a:rPr>
              <a:t> to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ining</a:t>
            </a:r>
            <a:r>
              <a:rPr lang="id-ID" sz="2400" dirty="0"/>
              <a:t>, </a:t>
            </a:r>
            <a:r>
              <a:rPr lang="id-ID" sz="2400" i="1" dirty="0"/>
              <a:t>John </a:t>
            </a:r>
            <a:r>
              <a:rPr lang="id-ID" sz="2400" i="1" dirty="0" err="1"/>
              <a:t>Wiley</a:t>
            </a:r>
            <a:r>
              <a:rPr lang="id-ID" sz="2400" i="1" dirty="0"/>
              <a:t> &amp; Sons</a:t>
            </a:r>
            <a:r>
              <a:rPr lang="id-ID" sz="2400" dirty="0"/>
              <a:t>, 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Ethem</a:t>
            </a:r>
            <a:r>
              <a:rPr lang="en-US" sz="2400" dirty="0"/>
              <a:t> </a:t>
            </a:r>
            <a:r>
              <a:rPr lang="en-US" sz="2400" dirty="0" err="1"/>
              <a:t>Alpaydin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Introduction to Machine Learning</a:t>
            </a:r>
            <a:r>
              <a:rPr lang="en-US" sz="2400" dirty="0"/>
              <a:t>, 3rd ed., </a:t>
            </a:r>
            <a:r>
              <a:rPr lang="en-US" sz="2400" i="1" dirty="0"/>
              <a:t>MIT Press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/>
              <a:t>Materi “Thematic Academy: AI dan DS untuk Dosen dan Instruktur”, 2021.</a:t>
            </a:r>
            <a:endParaRPr lang="id-ID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Referensi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48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ID" sz="6000"/>
              <a:t>TERIMA KASIH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memilih dan memilah data sesuai kebutuhan dan sumberdaya yang dimiliki</a:t>
            </a:r>
          </a:p>
          <a:p>
            <a:r>
              <a:rPr lang="en-ID"/>
              <a:t>Mahasiswa </a:t>
            </a:r>
            <a:r>
              <a:rPr lang="id-ID"/>
              <a:t>mampu melakukan pembersihan data </a:t>
            </a:r>
          </a:p>
          <a:p>
            <a:r>
              <a:rPr lang="en-ID"/>
              <a:t>Mahasiswa </a:t>
            </a:r>
            <a:r>
              <a:rPr lang="id-ID"/>
              <a:t>mampu melakukan memeriksa (cek) kualitas dan kecukupan data</a:t>
            </a:r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Persiapan Data (Data Preparation)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646640" cy="4953000"/>
          </a:xfrm>
        </p:spPr>
        <p:txBody>
          <a:bodyPr/>
          <a:lstStyle/>
          <a:p>
            <a:r>
              <a:rPr lang="en-ID" sz="2400"/>
              <a:t>Definisi:</a:t>
            </a:r>
          </a:p>
          <a:p>
            <a:pPr lvl="1"/>
            <a:r>
              <a:rPr lang="en-ID" sz="2000"/>
              <a:t>Proses yang melibatkan koneksi ke satu atau banyak sumber data yang berbeda, membersihkan data kotor, memformat ulang atau merestrukturisasi data, dan akhirnya menggabungkan data ini untuk digunakan untuk analisis.</a:t>
            </a:r>
          </a:p>
          <a:p>
            <a:pPr lvl="1"/>
            <a:r>
              <a:rPr lang="en-ID" sz="2000"/>
              <a:t>Transformasi data mentah menjadi format yang mudah dipahami</a:t>
            </a:r>
          </a:p>
          <a:p>
            <a:pPr lvl="1"/>
            <a:r>
              <a:rPr lang="en-ID" sz="2000"/>
              <a:t>Menemukan data yang relevan untuk disertakan dalam aplikasi analitik  sehingga memberikan informasi yang dicari oleh analis atau pengguna bisnis </a:t>
            </a:r>
          </a:p>
          <a:p>
            <a:pPr lvl="1"/>
            <a:r>
              <a:rPr lang="en-ID" sz="2000"/>
              <a:t>Langkah pra-pemrosesan yang melibatkan pembersihan, transformasi, dan konsolidasi data. </a:t>
            </a:r>
          </a:p>
          <a:p>
            <a:r>
              <a:rPr lang="en-ID" sz="2400"/>
              <a:t>Istilah lain: Data Pre-processing, Data Manipulation, Data Cleansing/ Normalization</a:t>
            </a:r>
          </a:p>
        </p:txBody>
      </p:sp>
      <p:pic>
        <p:nvPicPr>
          <p:cNvPr id="14338" name="Picture 2" descr="CRISP D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192" y="1628800"/>
            <a:ext cx="3863752" cy="316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9000000">
            <a:off x="10875831" y="2179453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011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Persiapan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2921496"/>
          </a:xfrm>
        </p:spPr>
        <p:txBody>
          <a:bodyPr/>
          <a:lstStyle/>
          <a:p>
            <a:r>
              <a:rPr lang="en-ID"/>
              <a:t>Sebanyak 60-80% porsi kegiatan data saintis (forbes, crowdflower 2016)</a:t>
            </a:r>
          </a:p>
          <a:p>
            <a:pPr lvl="1"/>
            <a:r>
              <a:rPr lang="en-ID"/>
              <a:t>data yang ada saat ini dari banyak sumber data dan format yang beragam (terstruktur, semi, dan tidak terstruktur)</a:t>
            </a:r>
          </a:p>
          <a:p>
            <a:pPr lvl="1"/>
            <a:r>
              <a:rPr lang="en-ID"/>
              <a:t>kualitas model prediktif bergantung pada kualitas data (GIGO)</a:t>
            </a:r>
          </a:p>
        </p:txBody>
      </p:sp>
      <p:pic>
        <p:nvPicPr>
          <p:cNvPr id="4" name="Google Shape;121;p22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588" y="3429000"/>
            <a:ext cx="5647428" cy="260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2;p2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4113" y="3284984"/>
            <a:ext cx="4032448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06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Pembersihan</a:t>
            </a:r>
            <a:r>
              <a:rPr lang="en-ID" dirty="0"/>
              <a:t> Data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data perlu diformat sesuai dengan software yang digunakan</a:t>
            </a:r>
          </a:p>
          <a:p>
            <a:r>
              <a:rPr lang="en-ID"/>
              <a:t>data perlu disesuaikan dengan metode data sain yang digunakan</a:t>
            </a:r>
          </a:p>
          <a:p>
            <a:r>
              <a:rPr lang="en-ID"/>
              <a:t>data real-world cenderung ‘kotor’:</a:t>
            </a:r>
          </a:p>
          <a:p>
            <a:pPr lvl="1"/>
            <a:r>
              <a:rPr lang="en-ID"/>
              <a:t>tidak komplit: kurangnya nilai attribute, kurangnya atribut tertentu/penting, hanya berisi data agregate. misal: pekerjaan=”” (tidak ada isian)</a:t>
            </a:r>
          </a:p>
          <a:p>
            <a:pPr lvl="1"/>
            <a:r>
              <a:rPr lang="en-ID"/>
              <a:t>noisy: memiliki error atau outlier. misal: Gaji=”-10”, Usia=”222”</a:t>
            </a:r>
          </a:p>
          <a:p>
            <a:pPr lvl="1"/>
            <a:r>
              <a:rPr lang="en-ID"/>
              <a:t>tidak konsisten: memliki perbedaan dalam kode dan nama. misal : Usia= “32” TglLahir=”03/07/2000”;  rating “1,2,3” -- &gt; rating “A, B, C”</a:t>
            </a:r>
          </a:p>
          <a:p>
            <a:pPr lvl="1"/>
            <a:r>
              <a:rPr lang="en-ID"/>
              <a:t>kolom dan baris yang saling bertukar</a:t>
            </a:r>
          </a:p>
          <a:p>
            <a:pPr lvl="1"/>
            <a:r>
              <a:rPr lang="en-ID"/>
              <a:t>banyak variabel dalam satu kolom yang sama</a:t>
            </a:r>
          </a:p>
        </p:txBody>
      </p:sp>
    </p:spTree>
    <p:extLst>
      <p:ext uri="{BB962C8B-B14F-4D97-AF65-F5344CB8AC3E}">
        <p14:creationId xmlns:p14="http://schemas.microsoft.com/office/powerpoint/2010/main" val="164945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5;p25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408" y="1340768"/>
            <a:ext cx="10873208" cy="29094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Tantangan dalam Tahap Persiapan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77072"/>
            <a:ext cx="10972800" cy="2247528"/>
          </a:xfrm>
        </p:spPr>
        <p:txBody>
          <a:bodyPr/>
          <a:lstStyle/>
          <a:p>
            <a:r>
              <a:rPr lang="en-ID"/>
              <a:t>Memakan Waktu Lama</a:t>
            </a:r>
          </a:p>
          <a:p>
            <a:r>
              <a:rPr lang="en-ID"/>
              <a:t>Porsi Teknis yang Dominan</a:t>
            </a:r>
          </a:p>
          <a:p>
            <a:r>
              <a:rPr lang="en-ID"/>
              <a:t>Data yang Tersedia Tidak Akurat atau Jelas/Tidak Langsung Pakai</a:t>
            </a:r>
          </a:p>
          <a:p>
            <a:r>
              <a:rPr lang="en-ID"/>
              <a:t>Data tidak Balance Saat Pengambilan Sampel</a:t>
            </a:r>
          </a:p>
          <a:p>
            <a:r>
              <a:rPr lang="en-ID"/>
              <a:t>Rentan akan Error</a:t>
            </a:r>
          </a:p>
        </p:txBody>
      </p:sp>
    </p:spTree>
    <p:extLst>
      <p:ext uri="{BB962C8B-B14F-4D97-AF65-F5344CB8AC3E}">
        <p14:creationId xmlns:p14="http://schemas.microsoft.com/office/powerpoint/2010/main" val="207418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Data Kosong (Missing Data)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</a:t>
            </a:r>
            <a:r>
              <a:rPr lang="en-ID" dirty="0" err="1"/>
              <a:t>kosong</a:t>
            </a:r>
            <a:r>
              <a:rPr lang="en-ID" dirty="0"/>
              <a:t> (missing value)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:</a:t>
            </a:r>
          </a:p>
          <a:p>
            <a:pPr lvl="1"/>
            <a:r>
              <a:rPr lang="en-GB" dirty="0" err="1"/>
              <a:t>Perangkat</a:t>
            </a:r>
            <a:r>
              <a:rPr lang="en-GB" dirty="0"/>
              <a:t> / </a:t>
            </a:r>
            <a:r>
              <a:rPr lang="en-GB" dirty="0" err="1"/>
              <a:t>peralatan</a:t>
            </a:r>
            <a:r>
              <a:rPr lang="en-GB" dirty="0"/>
              <a:t>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berfungsi</a:t>
            </a:r>
            <a:endParaRPr lang="en-GB" dirty="0"/>
          </a:p>
          <a:p>
            <a:pPr lvl="1"/>
            <a:r>
              <a:rPr lang="en-GB" dirty="0" err="1"/>
              <a:t>Inkonsistensi</a:t>
            </a:r>
            <a:r>
              <a:rPr lang="en-GB" dirty="0"/>
              <a:t> data </a:t>
            </a:r>
            <a:r>
              <a:rPr lang="en-GB" dirty="0" err="1"/>
              <a:t>akibat</a:t>
            </a:r>
            <a:r>
              <a:rPr lang="en-GB" dirty="0"/>
              <a:t> </a:t>
            </a:r>
            <a:r>
              <a:rPr lang="en-GB" dirty="0" err="1"/>
              <a:t>pelanggaran</a:t>
            </a:r>
            <a:r>
              <a:rPr lang="en-GB" dirty="0"/>
              <a:t> </a:t>
            </a:r>
            <a:r>
              <a:rPr lang="en-GB" dirty="0" err="1"/>
              <a:t>integritas</a:t>
            </a:r>
            <a:r>
              <a:rPr lang="en-GB" dirty="0"/>
              <a:t> </a:t>
            </a:r>
            <a:r>
              <a:rPr lang="en-GB" dirty="0" err="1"/>
              <a:t>referensial</a:t>
            </a:r>
            <a:r>
              <a:rPr lang="en-GB" dirty="0"/>
              <a:t> (Video: </a:t>
            </a:r>
            <a:r>
              <a:rPr lang="en-GB" dirty="0">
                <a:hlinkClick r:id="rId2"/>
              </a:rPr>
              <a:t>https://youtu.be/_84tdIcxv3A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disimpan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kesalahpahaman</a:t>
            </a:r>
            <a:r>
              <a:rPr lang="en-GB" dirty="0"/>
              <a:t> (</a:t>
            </a:r>
            <a:r>
              <a:rPr lang="en-GB" dirty="0" err="1"/>
              <a:t>kesalahan</a:t>
            </a:r>
            <a:r>
              <a:rPr lang="en-GB" dirty="0"/>
              <a:t> </a:t>
            </a:r>
            <a:r>
              <a:rPr lang="en-GB" dirty="0" err="1"/>
              <a:t>manusia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dianggap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penting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dimasukkan</a:t>
            </a:r>
            <a:r>
              <a:rPr lang="en-GB" dirty="0"/>
              <a:t> (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wajib</a:t>
            </a:r>
            <a:r>
              <a:rPr lang="en-GB" dirty="0"/>
              <a:t> </a:t>
            </a:r>
            <a:r>
              <a:rPr lang="en-GB" dirty="0" err="1"/>
              <a:t>diisi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Perubahan</a:t>
            </a:r>
            <a:r>
              <a:rPr lang="en-GB" dirty="0"/>
              <a:t> / </a:t>
            </a:r>
            <a:r>
              <a:rPr lang="en-GB" dirty="0" err="1"/>
              <a:t>penghapusan</a:t>
            </a:r>
            <a:r>
              <a:rPr lang="en-GB" dirty="0"/>
              <a:t> data</a:t>
            </a:r>
          </a:p>
          <a:p>
            <a:pPr lvl="1"/>
            <a:r>
              <a:rPr lang="en-GB" dirty="0" err="1"/>
              <a:t>Kerusakan</a:t>
            </a:r>
            <a:r>
              <a:rPr lang="en-GB" dirty="0"/>
              <a:t> data </a:t>
            </a:r>
            <a:r>
              <a:rPr lang="en-GB" dirty="0" err="1"/>
              <a:t>akibat</a:t>
            </a:r>
            <a:r>
              <a:rPr lang="en-GB" dirty="0"/>
              <a:t> </a:t>
            </a:r>
            <a:r>
              <a:rPr lang="en-GB" dirty="0" err="1"/>
              <a:t>kegagalan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database.</a:t>
            </a:r>
          </a:p>
          <a:p>
            <a:pPr lvl="1"/>
            <a:r>
              <a:rPr lang="en-GB" dirty="0" err="1"/>
              <a:t>dll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Jenis Data Kosong (Missing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Missing Completely At Random (MCAR)</a:t>
            </a:r>
          </a:p>
          <a:p>
            <a:pPr lvl="1"/>
            <a:r>
              <a:rPr lang="en-GB"/>
              <a:t>Contoh: Tabel data dicetak tanpa nilai yang hilang. Seseorang secara tidak sengaja menjatuhkan beberapa tinta di atasnya sehingga beberapa sel tidak dapat dibaca lagi. Di sini, kita dapat mengasumsikan bahwa </a:t>
            </a:r>
            <a:r>
              <a:rPr lang="en-GB" b="1"/>
              <a:t>nilai yang hilang mengikuti distribusi yang sama dengan nilai yang diketahui</a:t>
            </a:r>
            <a:r>
              <a:rPr lang="en-GB"/>
              <a:t>.</a:t>
            </a:r>
          </a:p>
          <a:p>
            <a:r>
              <a:rPr lang="en-GB"/>
              <a:t>Missing At Random (MAR)</a:t>
            </a:r>
          </a:p>
          <a:p>
            <a:pPr lvl="1"/>
            <a:r>
              <a:rPr lang="en-GB"/>
              <a:t>Data kosong disebabkan karena kesengajaan responden tidak mengisi data (contoh isian pendapatan/gaji, tidak semua responden mau mengisi)</a:t>
            </a:r>
          </a:p>
          <a:p>
            <a:r>
              <a:rPr lang="en-GB"/>
              <a:t>Missing Not At Random (MNAR)</a:t>
            </a:r>
          </a:p>
          <a:p>
            <a:pPr lvl="1"/>
            <a:r>
              <a:rPr lang="en-ID"/>
              <a:t>Mekanisme data hilang yang tidak terdistribusi secara random.</a:t>
            </a:r>
          </a:p>
          <a:p>
            <a:pPr lvl="1"/>
            <a:r>
              <a:rPr lang="en-ID"/>
              <a:t>Contoh: suhu tidak terekam oleh sensor saat berada pada suhu kurang dari 5</a:t>
            </a:r>
            <a:r>
              <a:rPr lang="en-ID" baseline="30000"/>
              <a:t>0</a:t>
            </a:r>
            <a:r>
              <a:rPr lang="en-ID"/>
              <a:t> C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9110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1DCBD9-B615-41B9-BD23-CD3F1D99737E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7716</TotalTime>
  <Words>1346</Words>
  <Application>Microsoft Office PowerPoint</Application>
  <PresentationFormat>Widescreen</PresentationFormat>
  <Paragraphs>158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Bebas Neue</vt:lpstr>
      <vt:lpstr>Calibri</vt:lpstr>
      <vt:lpstr>Calibri Light</vt:lpstr>
      <vt:lpstr>Courier New</vt:lpstr>
      <vt:lpstr>Lato</vt:lpstr>
      <vt:lpstr>Overlock</vt:lpstr>
      <vt:lpstr>Verdana</vt:lpstr>
      <vt:lpstr>Wingdings</vt:lpstr>
      <vt:lpstr>powerpoint-template-apr7</vt:lpstr>
      <vt:lpstr>3_Custom Design</vt:lpstr>
      <vt:lpstr>FAKULTAS TEKNOLOGI INFORMASI</vt:lpstr>
      <vt:lpstr>PEMBERSIHAN DATA</vt:lpstr>
      <vt:lpstr>Tujuan Pembelajaran</vt:lpstr>
      <vt:lpstr>Persiapan Data (Data Preparation)</vt:lpstr>
      <vt:lpstr>Persiapan Data</vt:lpstr>
      <vt:lpstr>Mengapa Pembersihan Data itu Penting?</vt:lpstr>
      <vt:lpstr>Tantangan dalam Tahap Persiapan Data</vt:lpstr>
      <vt:lpstr>Data Kosong (Missing Data)</vt:lpstr>
      <vt:lpstr>Jenis Data Kosong (Missing Data)</vt:lpstr>
      <vt:lpstr>Contoh Data Kosong (Missing Data)</vt:lpstr>
      <vt:lpstr>Penanganan Data Kosong (Missing Data)</vt:lpstr>
      <vt:lpstr>Teknik Imputasi Otomatis</vt:lpstr>
      <vt:lpstr>Imputasi Mean atau Median</vt:lpstr>
      <vt:lpstr>Imputasi Nilai Suka-suka (Arbitrary)</vt:lpstr>
      <vt:lpstr>Imputasi Nilai Akhir (End of Tail)</vt:lpstr>
      <vt:lpstr>Imputasi Frequent Category (Modus)</vt:lpstr>
      <vt:lpstr>Imputasi Sampel Acak (Random Sample)</vt:lpstr>
      <vt:lpstr>Teknik Imputasi Lainnya</vt:lpstr>
      <vt:lpstr>Penanganan Data Kotor (Noisy Data)</vt:lpstr>
      <vt:lpstr>Teknik Penanganan Data Kotor (Noisy Data)</vt:lpstr>
      <vt:lpstr>Referensi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462</cp:revision>
  <dcterms:created xsi:type="dcterms:W3CDTF">2011-05-21T14:11:58Z</dcterms:created>
  <dcterms:modified xsi:type="dcterms:W3CDTF">2024-04-30T00:17:26Z</dcterms:modified>
</cp:coreProperties>
</file>